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5" r:id="rId3"/>
    <p:sldMasterId id="2147483698" r:id="rId4"/>
  </p:sldMasterIdLst>
  <p:notesMasterIdLst>
    <p:notesMasterId r:id="rId221"/>
  </p:notesMasterIdLst>
  <p:sldIdLst>
    <p:sldId id="3284" r:id="rId5"/>
    <p:sldId id="3658" r:id="rId6"/>
    <p:sldId id="3659" r:id="rId7"/>
    <p:sldId id="269" r:id="rId8"/>
    <p:sldId id="2864" r:id="rId9"/>
    <p:sldId id="2865" r:id="rId10"/>
    <p:sldId id="2866" r:id="rId11"/>
    <p:sldId id="2867" r:id="rId12"/>
    <p:sldId id="3600" r:id="rId13"/>
    <p:sldId id="3661" r:id="rId14"/>
    <p:sldId id="3405" r:id="rId15"/>
    <p:sldId id="3406" r:id="rId16"/>
    <p:sldId id="3407" r:id="rId17"/>
    <p:sldId id="3601" r:id="rId18"/>
    <p:sldId id="3281" r:id="rId19"/>
    <p:sldId id="2868" r:id="rId20"/>
    <p:sldId id="3255" r:id="rId21"/>
    <p:sldId id="3592" r:id="rId22"/>
    <p:sldId id="3394" r:id="rId23"/>
    <p:sldId id="3064" r:id="rId24"/>
    <p:sldId id="3314" r:id="rId25"/>
    <p:sldId id="3593" r:id="rId26"/>
    <p:sldId id="3315" r:id="rId27"/>
    <p:sldId id="3316" r:id="rId28"/>
    <p:sldId id="3317" r:id="rId29"/>
    <p:sldId id="3319" r:id="rId30"/>
    <p:sldId id="3321" r:id="rId31"/>
    <p:sldId id="3366" r:id="rId32"/>
    <p:sldId id="3403" r:id="rId33"/>
    <p:sldId id="3323" r:id="rId34"/>
    <p:sldId id="3324" r:id="rId35"/>
    <p:sldId id="3325" r:id="rId36"/>
    <p:sldId id="3408" r:id="rId37"/>
    <p:sldId id="3401" r:id="rId38"/>
    <p:sldId id="3326" r:id="rId39"/>
    <p:sldId id="3327" r:id="rId40"/>
    <p:sldId id="3402" r:id="rId41"/>
    <p:sldId id="3400" r:id="rId42"/>
    <p:sldId id="2894" r:id="rId43"/>
    <p:sldId id="3595" r:id="rId44"/>
    <p:sldId id="3395" r:id="rId45"/>
    <p:sldId id="3330" r:id="rId46"/>
    <p:sldId id="3663" r:id="rId47"/>
    <p:sldId id="3662" r:id="rId48"/>
    <p:sldId id="2900" r:id="rId49"/>
    <p:sldId id="3365" r:id="rId50"/>
    <p:sldId id="2902" r:id="rId51"/>
    <p:sldId id="3333" r:id="rId52"/>
    <p:sldId id="3369" r:id="rId53"/>
    <p:sldId id="2908" r:id="rId54"/>
    <p:sldId id="2909" r:id="rId55"/>
    <p:sldId id="2925" r:id="rId56"/>
    <p:sldId id="3596" r:id="rId57"/>
    <p:sldId id="2928" r:id="rId58"/>
    <p:sldId id="3396" r:id="rId59"/>
    <p:sldId id="2930" r:id="rId60"/>
    <p:sldId id="3050" r:id="rId61"/>
    <p:sldId id="2932" r:id="rId62"/>
    <p:sldId id="2933" r:id="rId63"/>
    <p:sldId id="2934" r:id="rId64"/>
    <p:sldId id="2935" r:id="rId65"/>
    <p:sldId id="2937" r:id="rId66"/>
    <p:sldId id="2939" r:id="rId67"/>
    <p:sldId id="3054" r:id="rId68"/>
    <p:sldId id="3048" r:id="rId69"/>
    <p:sldId id="2947" r:id="rId70"/>
    <p:sldId id="3409" r:id="rId71"/>
    <p:sldId id="3385" r:id="rId72"/>
    <p:sldId id="3597" r:id="rId73"/>
    <p:sldId id="2968" r:id="rId74"/>
    <p:sldId id="3598" r:id="rId75"/>
    <p:sldId id="2971" r:id="rId76"/>
    <p:sldId id="2973" r:id="rId77"/>
    <p:sldId id="3248" r:id="rId78"/>
    <p:sldId id="2981" r:id="rId79"/>
    <p:sldId id="3334" r:id="rId80"/>
    <p:sldId id="3127" r:id="rId81"/>
    <p:sldId id="3135" r:id="rId82"/>
    <p:sldId id="3137" r:id="rId83"/>
    <p:sldId id="3138" r:id="rId84"/>
    <p:sldId id="3144" r:id="rId85"/>
    <p:sldId id="3145" r:id="rId86"/>
    <p:sldId id="3146" r:id="rId87"/>
    <p:sldId id="3178" r:id="rId88"/>
    <p:sldId id="3176" r:id="rId89"/>
    <p:sldId id="3175" r:id="rId90"/>
    <p:sldId id="3192" r:id="rId91"/>
    <p:sldId id="3193" r:id="rId92"/>
    <p:sldId id="3194" r:id="rId93"/>
    <p:sldId id="3195" r:id="rId94"/>
    <p:sldId id="3186" r:id="rId95"/>
    <p:sldId id="3242" r:id="rId96"/>
    <p:sldId id="3244" r:id="rId97"/>
    <p:sldId id="3245" r:id="rId98"/>
    <p:sldId id="3238" r:id="rId99"/>
    <p:sldId id="3665" r:id="rId100"/>
    <p:sldId id="3239" r:id="rId101"/>
    <p:sldId id="3240" r:id="rId102"/>
    <p:sldId id="3294" r:id="rId103"/>
    <p:sldId id="3266" r:id="rId104"/>
    <p:sldId id="3267" r:id="rId105"/>
    <p:sldId id="3268" r:id="rId106"/>
    <p:sldId id="3115" r:id="rId107"/>
    <p:sldId id="3599" r:id="rId108"/>
    <p:sldId id="3185" r:id="rId109"/>
    <p:sldId id="3209" r:id="rId110"/>
    <p:sldId id="3211" r:id="rId111"/>
    <p:sldId id="3397" r:id="rId112"/>
    <p:sldId id="3215" r:id="rId113"/>
    <p:sldId id="3217" r:id="rId114"/>
    <p:sldId id="3496" r:id="rId115"/>
    <p:sldId id="3218" r:id="rId116"/>
    <p:sldId id="3219" r:id="rId117"/>
    <p:sldId id="3223" r:id="rId118"/>
    <p:sldId id="3227" r:id="rId119"/>
    <p:sldId id="3229" r:id="rId120"/>
    <p:sldId id="3646" r:id="rId121"/>
    <p:sldId id="3647" r:id="rId122"/>
    <p:sldId id="3648" r:id="rId123"/>
    <p:sldId id="3649" r:id="rId124"/>
    <p:sldId id="3650" r:id="rId125"/>
    <p:sldId id="3651" r:id="rId126"/>
    <p:sldId id="3652" r:id="rId127"/>
    <p:sldId id="3653" r:id="rId128"/>
    <p:sldId id="3654" r:id="rId129"/>
    <p:sldId id="3507" r:id="rId130"/>
    <p:sldId id="3508" r:id="rId131"/>
    <p:sldId id="3509" r:id="rId132"/>
    <p:sldId id="3644" r:id="rId133"/>
    <p:sldId id="3666" r:id="rId134"/>
    <p:sldId id="3643" r:id="rId135"/>
    <p:sldId id="3511" r:id="rId136"/>
    <p:sldId id="3512" r:id="rId137"/>
    <p:sldId id="3513" r:id="rId138"/>
    <p:sldId id="3642" r:id="rId139"/>
    <p:sldId id="3515" r:id="rId140"/>
    <p:sldId id="3516" r:id="rId141"/>
    <p:sldId id="3517" r:id="rId142"/>
    <p:sldId id="3645" r:id="rId143"/>
    <p:sldId id="3519" r:id="rId144"/>
    <p:sldId id="3520" r:id="rId145"/>
    <p:sldId id="3521" r:id="rId146"/>
    <p:sldId id="3522" r:id="rId147"/>
    <p:sldId id="3523" r:id="rId148"/>
    <p:sldId id="3524" r:id="rId149"/>
    <p:sldId id="3660" r:id="rId150"/>
    <p:sldId id="3590" r:id="rId151"/>
    <p:sldId id="3527" r:id="rId152"/>
    <p:sldId id="3528" r:id="rId153"/>
    <p:sldId id="3529" r:id="rId154"/>
    <p:sldId id="3530" r:id="rId155"/>
    <p:sldId id="3531" r:id="rId156"/>
    <p:sldId id="3532" r:id="rId157"/>
    <p:sldId id="3535" r:id="rId158"/>
    <p:sldId id="3533" r:id="rId159"/>
    <p:sldId id="3534" r:id="rId160"/>
    <p:sldId id="3536" r:id="rId161"/>
    <p:sldId id="3537" r:id="rId162"/>
    <p:sldId id="3538" r:id="rId163"/>
    <p:sldId id="3539" r:id="rId164"/>
    <p:sldId id="3540" r:id="rId165"/>
    <p:sldId id="3542" r:id="rId166"/>
    <p:sldId id="3543" r:id="rId167"/>
    <p:sldId id="3544" r:id="rId168"/>
    <p:sldId id="3545" r:id="rId169"/>
    <p:sldId id="3546" r:id="rId170"/>
    <p:sldId id="3547" r:id="rId171"/>
    <p:sldId id="3548" r:id="rId172"/>
    <p:sldId id="3591" r:id="rId173"/>
    <p:sldId id="3550" r:id="rId174"/>
    <p:sldId id="3551" r:id="rId175"/>
    <p:sldId id="3552" r:id="rId176"/>
    <p:sldId id="3553" r:id="rId177"/>
    <p:sldId id="3554" r:id="rId178"/>
    <p:sldId id="3555" r:id="rId179"/>
    <p:sldId id="3556" r:id="rId180"/>
    <p:sldId id="3557" r:id="rId181"/>
    <p:sldId id="3558" r:id="rId182"/>
    <p:sldId id="3560" r:id="rId183"/>
    <p:sldId id="3667" r:id="rId184"/>
    <p:sldId id="3562" r:id="rId185"/>
    <p:sldId id="3563" r:id="rId186"/>
    <p:sldId id="3564" r:id="rId187"/>
    <p:sldId id="3565" r:id="rId188"/>
    <p:sldId id="3566" r:id="rId189"/>
    <p:sldId id="3569" r:id="rId190"/>
    <p:sldId id="3570" r:id="rId191"/>
    <p:sldId id="3571" r:id="rId192"/>
    <p:sldId id="3572" r:id="rId193"/>
    <p:sldId id="3573" r:id="rId194"/>
    <p:sldId id="3574" r:id="rId195"/>
    <p:sldId id="3575" r:id="rId196"/>
    <p:sldId id="3578" r:id="rId197"/>
    <p:sldId id="3579" r:id="rId198"/>
    <p:sldId id="3580" r:id="rId199"/>
    <p:sldId id="3581" r:id="rId200"/>
    <p:sldId id="3582" r:id="rId201"/>
    <p:sldId id="3583" r:id="rId202"/>
    <p:sldId id="3584" r:id="rId203"/>
    <p:sldId id="3585" r:id="rId204"/>
    <p:sldId id="3586" r:id="rId205"/>
    <p:sldId id="3587" r:id="rId206"/>
    <p:sldId id="3588" r:id="rId207"/>
    <p:sldId id="3589" r:id="rId208"/>
    <p:sldId id="3263" r:id="rId209"/>
    <p:sldId id="3499" r:id="rId210"/>
    <p:sldId id="3500" r:id="rId211"/>
    <p:sldId id="3501" r:id="rId212"/>
    <p:sldId id="3502" r:id="rId213"/>
    <p:sldId id="3503" r:id="rId214"/>
    <p:sldId id="3504" r:id="rId215"/>
    <p:sldId id="3505" r:id="rId216"/>
    <p:sldId id="3506" r:id="rId217"/>
    <p:sldId id="3493" r:id="rId218"/>
    <p:sldId id="3656" r:id="rId219"/>
    <p:sldId id="3668" r:id="rId220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36E26D-4706-4CA2-BDCB-B9073DA30594}">
          <p14:sldIdLst>
            <p14:sldId id="3284"/>
            <p14:sldId id="3658"/>
            <p14:sldId id="3659"/>
            <p14:sldId id="269"/>
            <p14:sldId id="2864"/>
            <p14:sldId id="2865"/>
            <p14:sldId id="2866"/>
            <p14:sldId id="2867"/>
            <p14:sldId id="3600"/>
            <p14:sldId id="3661"/>
            <p14:sldId id="3405"/>
            <p14:sldId id="3406"/>
            <p14:sldId id="3407"/>
            <p14:sldId id="3601"/>
            <p14:sldId id="3281"/>
            <p14:sldId id="2868"/>
            <p14:sldId id="3255"/>
            <p14:sldId id="3592"/>
            <p14:sldId id="3394"/>
            <p14:sldId id="3064"/>
            <p14:sldId id="3314"/>
            <p14:sldId id="3593"/>
            <p14:sldId id="3315"/>
            <p14:sldId id="3316"/>
            <p14:sldId id="3317"/>
            <p14:sldId id="3319"/>
            <p14:sldId id="3321"/>
            <p14:sldId id="3366"/>
            <p14:sldId id="3403"/>
            <p14:sldId id="3323"/>
            <p14:sldId id="3324"/>
            <p14:sldId id="3325"/>
            <p14:sldId id="3408"/>
            <p14:sldId id="3401"/>
            <p14:sldId id="3326"/>
            <p14:sldId id="3327"/>
            <p14:sldId id="3402"/>
            <p14:sldId id="3400"/>
            <p14:sldId id="2894"/>
            <p14:sldId id="3595"/>
            <p14:sldId id="3395"/>
            <p14:sldId id="3330"/>
            <p14:sldId id="3663"/>
            <p14:sldId id="3662"/>
            <p14:sldId id="2900"/>
            <p14:sldId id="3365"/>
            <p14:sldId id="2902"/>
            <p14:sldId id="3333"/>
            <p14:sldId id="3369"/>
            <p14:sldId id="2908"/>
            <p14:sldId id="2909"/>
            <p14:sldId id="2925"/>
            <p14:sldId id="3596"/>
            <p14:sldId id="2928"/>
            <p14:sldId id="3396"/>
            <p14:sldId id="2930"/>
            <p14:sldId id="3050"/>
            <p14:sldId id="2932"/>
            <p14:sldId id="2933"/>
            <p14:sldId id="2934"/>
            <p14:sldId id="2935"/>
            <p14:sldId id="2937"/>
            <p14:sldId id="2939"/>
            <p14:sldId id="3054"/>
            <p14:sldId id="3048"/>
            <p14:sldId id="2947"/>
            <p14:sldId id="3409"/>
            <p14:sldId id="3385"/>
            <p14:sldId id="3597"/>
            <p14:sldId id="2968"/>
            <p14:sldId id="3598"/>
            <p14:sldId id="2971"/>
            <p14:sldId id="2973"/>
            <p14:sldId id="3248"/>
            <p14:sldId id="2981"/>
            <p14:sldId id="3334"/>
            <p14:sldId id="3127"/>
            <p14:sldId id="3135"/>
            <p14:sldId id="3137"/>
            <p14:sldId id="3138"/>
            <p14:sldId id="3144"/>
            <p14:sldId id="3145"/>
            <p14:sldId id="3146"/>
            <p14:sldId id="3178"/>
            <p14:sldId id="3176"/>
            <p14:sldId id="3175"/>
            <p14:sldId id="3192"/>
            <p14:sldId id="3193"/>
            <p14:sldId id="3194"/>
            <p14:sldId id="3195"/>
            <p14:sldId id="3186"/>
            <p14:sldId id="3242"/>
            <p14:sldId id="3244"/>
            <p14:sldId id="3245"/>
            <p14:sldId id="3238"/>
            <p14:sldId id="3665"/>
            <p14:sldId id="3239"/>
            <p14:sldId id="3240"/>
            <p14:sldId id="3294"/>
            <p14:sldId id="3266"/>
            <p14:sldId id="3267"/>
            <p14:sldId id="3268"/>
            <p14:sldId id="3115"/>
            <p14:sldId id="3599"/>
            <p14:sldId id="3185"/>
            <p14:sldId id="3209"/>
            <p14:sldId id="3211"/>
            <p14:sldId id="3397"/>
            <p14:sldId id="3215"/>
            <p14:sldId id="3217"/>
            <p14:sldId id="3496"/>
            <p14:sldId id="3218"/>
            <p14:sldId id="3219"/>
            <p14:sldId id="3223"/>
            <p14:sldId id="3227"/>
            <p14:sldId id="3229"/>
            <p14:sldId id="3646"/>
            <p14:sldId id="3647"/>
            <p14:sldId id="3648"/>
            <p14:sldId id="3649"/>
            <p14:sldId id="3650"/>
            <p14:sldId id="3651"/>
            <p14:sldId id="3652"/>
            <p14:sldId id="3653"/>
            <p14:sldId id="3654"/>
            <p14:sldId id="3507"/>
            <p14:sldId id="3508"/>
            <p14:sldId id="3509"/>
            <p14:sldId id="3644"/>
            <p14:sldId id="3666"/>
            <p14:sldId id="3643"/>
            <p14:sldId id="3511"/>
            <p14:sldId id="3512"/>
            <p14:sldId id="3513"/>
            <p14:sldId id="3642"/>
            <p14:sldId id="3515"/>
            <p14:sldId id="3516"/>
            <p14:sldId id="3517"/>
            <p14:sldId id="3645"/>
            <p14:sldId id="3519"/>
            <p14:sldId id="3520"/>
            <p14:sldId id="3521"/>
            <p14:sldId id="3522"/>
            <p14:sldId id="3523"/>
            <p14:sldId id="3524"/>
            <p14:sldId id="3660"/>
            <p14:sldId id="3590"/>
            <p14:sldId id="3527"/>
            <p14:sldId id="3528"/>
            <p14:sldId id="3529"/>
            <p14:sldId id="3530"/>
            <p14:sldId id="3531"/>
            <p14:sldId id="3532"/>
            <p14:sldId id="3535"/>
            <p14:sldId id="3533"/>
            <p14:sldId id="3534"/>
            <p14:sldId id="3536"/>
            <p14:sldId id="3537"/>
            <p14:sldId id="3538"/>
            <p14:sldId id="3539"/>
            <p14:sldId id="3540"/>
            <p14:sldId id="3542"/>
            <p14:sldId id="3543"/>
            <p14:sldId id="3544"/>
            <p14:sldId id="3545"/>
            <p14:sldId id="3546"/>
            <p14:sldId id="3547"/>
            <p14:sldId id="3548"/>
            <p14:sldId id="3591"/>
            <p14:sldId id="3550"/>
            <p14:sldId id="3551"/>
            <p14:sldId id="3552"/>
            <p14:sldId id="3553"/>
            <p14:sldId id="3554"/>
            <p14:sldId id="3555"/>
            <p14:sldId id="3556"/>
            <p14:sldId id="3557"/>
            <p14:sldId id="3558"/>
            <p14:sldId id="3560"/>
            <p14:sldId id="3667"/>
            <p14:sldId id="3562"/>
            <p14:sldId id="3563"/>
            <p14:sldId id="3564"/>
            <p14:sldId id="3565"/>
            <p14:sldId id="3566"/>
            <p14:sldId id="3569"/>
            <p14:sldId id="3570"/>
            <p14:sldId id="3571"/>
            <p14:sldId id="3572"/>
            <p14:sldId id="3573"/>
            <p14:sldId id="3574"/>
            <p14:sldId id="3575"/>
            <p14:sldId id="3578"/>
            <p14:sldId id="3579"/>
            <p14:sldId id="3580"/>
            <p14:sldId id="3581"/>
            <p14:sldId id="3582"/>
            <p14:sldId id="3583"/>
            <p14:sldId id="3584"/>
            <p14:sldId id="3585"/>
            <p14:sldId id="3586"/>
            <p14:sldId id="3587"/>
            <p14:sldId id="3588"/>
            <p14:sldId id="3589"/>
            <p14:sldId id="3263"/>
            <p14:sldId id="3499"/>
            <p14:sldId id="3500"/>
            <p14:sldId id="3501"/>
            <p14:sldId id="3502"/>
            <p14:sldId id="3503"/>
            <p14:sldId id="3504"/>
            <p14:sldId id="3505"/>
            <p14:sldId id="3506"/>
            <p14:sldId id="3493"/>
            <p14:sldId id="3656"/>
            <p14:sldId id="3668"/>
          </p14:sldIdLst>
        </p14:section>
        <p14:section name="Untitled Section" id="{5455782D-8A2D-4828-9828-76F0EECEAF1B}">
          <p14:sldIdLst/>
        </p14:section>
        <p14:section name="Untitled Section" id="{947BCB8E-0A68-43F4-9074-E2FEC66ED922}">
          <p14:sldIdLst/>
        </p14:section>
      </p14:sectionLst>
    </p:ext>
    <p:ext uri="{EFAFB233-063F-42B5-8137-9DF3F51BA10A}">
      <p15:sldGuideLst xmlns:p15="http://schemas.microsoft.com/office/powerpoint/2012/main">
        <p15:guide id="2" orient="horz" pos="1621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pos="357" userDrawn="1">
          <p15:clr>
            <a:srgbClr val="A4A3A4"/>
          </p15:clr>
        </p15:guide>
        <p15:guide id="5" pos="527" userDrawn="1">
          <p15:clr>
            <a:srgbClr val="A4A3A4"/>
          </p15:clr>
        </p15:guide>
        <p15:guide id="6" pos="2993" userDrawn="1">
          <p15:clr>
            <a:srgbClr val="A4A3A4"/>
          </p15:clr>
        </p15:guide>
        <p15:guide id="7" pos="1746" userDrawn="1">
          <p15:clr>
            <a:srgbClr val="A4A3A4"/>
          </p15:clr>
        </p15:guide>
        <p15:guide id="8" pos="4184" userDrawn="1">
          <p15:clr>
            <a:srgbClr val="A4A3A4"/>
          </p15:clr>
        </p15:guide>
        <p15:guide id="9" pos="187">
          <p15:clr>
            <a:srgbClr val="A4A3A4"/>
          </p15:clr>
        </p15:guide>
        <p15:guide id="10" orient="horz" pos="1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DC3"/>
    <a:srgbClr val="8CCBD0"/>
    <a:srgbClr val="FF97CB"/>
    <a:srgbClr val="E29700"/>
    <a:srgbClr val="B79A65"/>
    <a:srgbClr val="FF2DBE"/>
    <a:srgbClr val="D60093"/>
    <a:srgbClr val="FFC34B"/>
    <a:srgbClr val="CC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8824" autoAdjust="0"/>
  </p:normalViewPr>
  <p:slideViewPr>
    <p:cSldViewPr snapToObjects="1" showGuides="1">
      <p:cViewPr>
        <p:scale>
          <a:sx n="75" d="100"/>
          <a:sy n="75" d="100"/>
        </p:scale>
        <p:origin x="546" y="54"/>
      </p:cViewPr>
      <p:guideLst>
        <p:guide orient="horz" pos="1621"/>
        <p:guide orient="horz" pos="459"/>
        <p:guide pos="357"/>
        <p:guide pos="527"/>
        <p:guide pos="2993"/>
        <p:guide pos="1746"/>
        <p:guide pos="4184"/>
        <p:guide pos="187"/>
        <p:guide orient="horz" pos="1480"/>
      </p:guideLst>
    </p:cSldViewPr>
  </p:slideViewPr>
  <p:outlineViewPr>
    <p:cViewPr>
      <p:scale>
        <a:sx n="33" d="100"/>
        <a:sy n="33" d="100"/>
      </p:scale>
      <p:origin x="0" y="123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7068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openxmlformats.org/officeDocument/2006/relationships/slide" Target="slides/slide201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16" Type="http://schemas.openxmlformats.org/officeDocument/2006/relationships/slide" Target="slides/slide212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slide" Target="slides/slide188.xml"/><Relationship Id="rId206" Type="http://schemas.openxmlformats.org/officeDocument/2006/relationships/slide" Target="slides/slide202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217" Type="http://schemas.openxmlformats.org/officeDocument/2006/relationships/slide" Target="slides/slide213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7" Type="http://schemas.openxmlformats.org/officeDocument/2006/relationships/slide" Target="slides/slide203.xml"/><Relationship Id="rId13" Type="http://schemas.openxmlformats.org/officeDocument/2006/relationships/slide" Target="slides/slide9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20" Type="http://schemas.openxmlformats.org/officeDocument/2006/relationships/slide" Target="slides/slide116.xml"/><Relationship Id="rId141" Type="http://schemas.openxmlformats.org/officeDocument/2006/relationships/slide" Target="slides/slide137.xml"/><Relationship Id="rId7" Type="http://schemas.openxmlformats.org/officeDocument/2006/relationships/slide" Target="slides/slide3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18" Type="http://schemas.openxmlformats.org/officeDocument/2006/relationships/slide" Target="slides/slide214.xml"/><Relationship Id="rId24" Type="http://schemas.openxmlformats.org/officeDocument/2006/relationships/slide" Target="slides/slide20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31" Type="http://schemas.openxmlformats.org/officeDocument/2006/relationships/slide" Target="slides/slide127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208" Type="http://schemas.openxmlformats.org/officeDocument/2006/relationships/slide" Target="slides/slide204.xml"/><Relationship Id="rId14" Type="http://schemas.openxmlformats.org/officeDocument/2006/relationships/slide" Target="slides/slide10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8" Type="http://schemas.openxmlformats.org/officeDocument/2006/relationships/slide" Target="slides/slide4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219" Type="http://schemas.openxmlformats.org/officeDocument/2006/relationships/slide" Target="slides/slide215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10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209" Type="http://schemas.openxmlformats.org/officeDocument/2006/relationships/slide" Target="slides/slide205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220" Type="http://schemas.openxmlformats.org/officeDocument/2006/relationships/slide" Target="slides/slide216.xml"/><Relationship Id="rId225" Type="http://schemas.openxmlformats.org/officeDocument/2006/relationships/tableStyles" Target="tableStyle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10" Type="http://schemas.openxmlformats.org/officeDocument/2006/relationships/slide" Target="slides/slide206.xml"/><Relationship Id="rId215" Type="http://schemas.openxmlformats.org/officeDocument/2006/relationships/slide" Target="slides/slide211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Relationship Id="rId16" Type="http://schemas.openxmlformats.org/officeDocument/2006/relationships/slide" Target="slides/slide12.xml"/><Relationship Id="rId221" Type="http://schemas.openxmlformats.org/officeDocument/2006/relationships/notesMaster" Target="notesMasters/notesMaster1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11" Type="http://schemas.openxmlformats.org/officeDocument/2006/relationships/slide" Target="slides/slide207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slide" Target="slides/slide193.xml"/><Relationship Id="rId201" Type="http://schemas.openxmlformats.org/officeDocument/2006/relationships/slide" Target="slides/slide197.xml"/><Relationship Id="rId222" Type="http://schemas.openxmlformats.org/officeDocument/2006/relationships/presProps" Target="presProps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8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202" Type="http://schemas.openxmlformats.org/officeDocument/2006/relationships/slide" Target="slides/slide198.xml"/><Relationship Id="rId223" Type="http://schemas.openxmlformats.org/officeDocument/2006/relationships/viewProps" Target="viewProps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104" Type="http://schemas.openxmlformats.org/officeDocument/2006/relationships/slide" Target="slides/slide100.xml"/><Relationship Id="rId125" Type="http://schemas.openxmlformats.org/officeDocument/2006/relationships/slide" Target="slides/slide121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13" Type="http://schemas.openxmlformats.org/officeDocument/2006/relationships/slide" Target="slides/slide20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115" Type="http://schemas.openxmlformats.org/officeDocument/2006/relationships/slide" Target="slides/slide111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19" Type="http://schemas.openxmlformats.org/officeDocument/2006/relationships/slide" Target="slides/slide15.xml"/><Relationship Id="rId224" Type="http://schemas.openxmlformats.org/officeDocument/2006/relationships/theme" Target="theme/theme1.xml"/><Relationship Id="rId30" Type="http://schemas.openxmlformats.org/officeDocument/2006/relationships/slide" Target="slides/slide2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189" Type="http://schemas.openxmlformats.org/officeDocument/2006/relationships/slide" Target="slides/slide1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5"/>
            <a:ext cx="2944284" cy="49657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5"/>
            <a:ext cx="2944284" cy="49657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4F387E3A-F8E3-41E2-B36E-7AFCAED7D726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7424"/>
            <a:ext cx="5435600" cy="4469128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19"/>
            <a:ext cx="2944284" cy="49657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19"/>
            <a:ext cx="2944284" cy="49657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79373D2F-5B5C-431E-80B4-F0D550D3FC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3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3638" cy="373062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8" y="4716053"/>
            <a:ext cx="5435911" cy="4469815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5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38188"/>
            <a:ext cx="4941887" cy="370681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89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2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8188"/>
            <a:ext cx="4948237" cy="37099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6" y="4688915"/>
            <a:ext cx="5438451" cy="4444094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60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8188"/>
            <a:ext cx="4948237" cy="37099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6" y="4688915"/>
            <a:ext cx="5438451" cy="4444094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0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8188"/>
            <a:ext cx="4948237" cy="37099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6" y="4688915"/>
            <a:ext cx="5438451" cy="4444094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329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8188"/>
            <a:ext cx="4948237" cy="37099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6" y="4688915"/>
            <a:ext cx="5438451" cy="4444094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8188"/>
            <a:ext cx="4948237" cy="37099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6" y="4688915"/>
            <a:ext cx="5438451" cy="4444094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49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8188"/>
            <a:ext cx="4948237" cy="37099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6" y="4688915"/>
            <a:ext cx="5438451" cy="4444094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87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8188"/>
            <a:ext cx="4948237" cy="37099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6" y="4688915"/>
            <a:ext cx="5438451" cy="4444094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21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8188"/>
            <a:ext cx="4948237" cy="37099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6" y="4688915"/>
            <a:ext cx="5438451" cy="4444094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38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163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8188"/>
            <a:ext cx="4948237" cy="37099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6" y="4688915"/>
            <a:ext cx="5438451" cy="4444094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3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38188"/>
            <a:ext cx="4941887" cy="370681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89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41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164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8188"/>
            <a:ext cx="4948237" cy="37099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6" y="4688915"/>
            <a:ext cx="5438451" cy="4444094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62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170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8188"/>
            <a:ext cx="4948237" cy="37099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6" y="4688915"/>
            <a:ext cx="5438451" cy="4444094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77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186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8188"/>
            <a:ext cx="4948237" cy="37099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6" y="4688915"/>
            <a:ext cx="5438451" cy="4444094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34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194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8188"/>
            <a:ext cx="4948237" cy="37099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6" y="4688915"/>
            <a:ext cx="5438451" cy="4444094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88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205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73638" cy="373062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8" y="4716053"/>
            <a:ext cx="5435911" cy="4469815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57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206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88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207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79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208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06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209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172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210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3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38188"/>
            <a:ext cx="4941887" cy="370681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89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17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211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30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212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5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38188"/>
            <a:ext cx="4941887" cy="370681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89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0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38188"/>
            <a:ext cx="4941887" cy="370681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89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35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38188"/>
            <a:ext cx="4941887" cy="370681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89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65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38188"/>
            <a:ext cx="4941887" cy="370681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89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5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38188"/>
            <a:ext cx="4941887" cy="370681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89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9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38188"/>
            <a:ext cx="4941887" cy="370681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89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9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C492-C8E2-488D-A832-BAC0754F6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2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253A-7680-4316-85E0-8A63CDBE2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8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FA5C-A6DE-4C4C-B68F-0E8D91760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58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CF26C-C76E-496E-AC35-2D61D05776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487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C492-C8E2-488D-A832-BAC0754F6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3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C5F-438A-474D-82A8-B9A55BA94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43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9C1B-6D92-4B01-A3D3-A99A05064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32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5642-C730-422F-9828-E4FD01076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9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116C-4BBE-4689-A2AC-4E6356B0C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49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F23F-9933-4EC0-B3D5-0D08573FF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5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F5D7-CDC8-4FAE-881F-37475F3B7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9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C5F-438A-474D-82A8-B9A55BA94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77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EB4-7578-4600-A616-7F887C147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47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05A5-778F-43FE-B14A-06B9FA6E6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253A-7680-4316-85E0-8A63CDBE2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98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FA5C-A6DE-4C4C-B68F-0E8D91760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45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70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65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76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06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02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9C1B-6D92-4B01-A3D3-A99A05064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06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12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70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79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48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50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D51F-ADCE-40D0-BF27-B62BBC75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70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A839-D65F-49C3-B927-07529CBB9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5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E3E9-C92A-4242-92B7-350C8CB71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51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9421-57B0-4F97-A410-959DF2CEE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7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5642-C730-422F-9828-E4FD01076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90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FF02-553D-4335-84BF-A37B591A2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8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BD3FF-4C3D-40E9-9463-C0480A7E0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67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9A7D-2158-4551-AD13-E06D85D6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33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73D5-793F-43D4-8703-70E88EA35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57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6271-18CB-480A-B7E6-D52BEA909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68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0887-6531-4CA4-879B-0D93167E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33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2138E-9B43-42EF-A5F3-8A7D4C6E8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8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116C-4BBE-4689-A2AC-4E6356B0C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7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F23F-9933-4EC0-B3D5-0D08573FF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4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F5D7-CDC8-4FAE-881F-37475F3B7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7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EB4-7578-4600-A616-7F887C147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05A5-778F-43FE-B14A-06B9FA6E6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0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222DB-D16D-4A8A-92BC-BB643043AAF9}" type="slidenum">
              <a:rPr lang="en-US" sz="1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747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222DB-D16D-4A8A-92BC-BB643043AAF9}" type="slidenum">
              <a:rPr lang="en-US" sz="1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935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6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14CC6-81AB-4E13-9F33-5E08E66EF5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1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hyperlink" Target="http://wccftech.com/amd-unveils-polaris-11-10-gpu/#ixzz44OtdH7jJ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9425" y="2873582"/>
            <a:ext cx="8150225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Sima</a:t>
            </a:r>
            <a:endParaRPr lang="hu-HU" altLang="en-US" dirty="0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358770"/>
            <a:ext cx="914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ARM System Architectures</a:t>
            </a:r>
            <a:endParaRPr lang="hu-HU" altLang="en-US" sz="40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682171" y="6208713"/>
            <a:ext cx="177965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April</a:t>
            </a: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20</a:t>
            </a: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endParaRPr lang="en-US" altLang="en-US" sz="16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500" y="5543550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Vers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hu-HU" altLang="en-US" sz="180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1.5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>
            <a:off x="206515" y="6458300"/>
            <a:ext cx="878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3004918" y="6385275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116505" y="6529737"/>
            <a:ext cx="5254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</a:p>
        </p:txBody>
      </p:sp>
      <p:cxnSp>
        <p:nvCxnSpPr>
          <p:cNvPr id="14" name="Egyenes összekötő 13"/>
          <p:cNvCxnSpPr/>
          <p:nvPr/>
        </p:nvCxnSpPr>
        <p:spPr>
          <a:xfrm>
            <a:off x="387967" y="6377260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6470303" y="6385275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742980" y="6537675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208365" y="6550375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518815" y="4881291"/>
            <a:ext cx="1079500" cy="287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ASB™</a:t>
            </a:r>
          </a:p>
        </p:txBody>
      </p:sp>
      <p:sp>
        <p:nvSpPr>
          <p:cNvPr id="23" name="Lekerekített téglalap 22"/>
          <p:cNvSpPr/>
          <p:nvPr/>
        </p:nvSpPr>
        <p:spPr>
          <a:xfrm>
            <a:off x="2411760" y="4540327"/>
            <a:ext cx="1079500" cy="287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AHB™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030973" y="4227590"/>
            <a:ext cx="1081087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AXI3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5427095" y="372672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417205" y="2573905"/>
            <a:ext cx="1081087" cy="287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ACE™</a:t>
            </a:r>
          </a:p>
        </p:txBody>
      </p:sp>
      <p:sp>
        <p:nvSpPr>
          <p:cNvPr id="36" name="Lekerekített téglalap 35"/>
          <p:cNvSpPr/>
          <p:nvPr/>
        </p:nvSpPr>
        <p:spPr>
          <a:xfrm>
            <a:off x="7857985" y="1756227"/>
            <a:ext cx="1079500" cy="287337"/>
          </a:xfrm>
          <a:prstGeom prst="roundRect">
            <a:avLst/>
          </a:prstGeom>
          <a:solidFill>
            <a:srgbClr val="FF8F7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CHI</a:t>
            </a:r>
          </a:p>
        </p:txBody>
      </p:sp>
      <p:sp>
        <p:nvSpPr>
          <p:cNvPr id="2080" name="Szövegdoboz 36"/>
          <p:cNvSpPr txBox="1">
            <a:spLocks noChangeArrowheads="1"/>
          </p:cNvSpPr>
          <p:nvPr/>
        </p:nvSpPr>
        <p:spPr bwMode="auto">
          <a:xfrm>
            <a:off x="645352" y="4059070"/>
            <a:ext cx="849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1</a:t>
            </a:r>
          </a:p>
          <a:p>
            <a:pPr algn="ctr"/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</a:t>
            </a:r>
            <a:r>
              <a:rPr lang="hu-HU" altLang="en-US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1" name="Szövegdoboz 37"/>
          <p:cNvSpPr txBox="1">
            <a:spLocks noChangeArrowheads="1"/>
          </p:cNvSpPr>
          <p:nvPr/>
        </p:nvSpPr>
        <p:spPr bwMode="auto">
          <a:xfrm>
            <a:off x="2659979" y="4284095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5/1999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2" name="Szövegdoboz 38"/>
          <p:cNvSpPr txBox="1">
            <a:spLocks noChangeArrowheads="1"/>
          </p:cNvSpPr>
          <p:nvPr/>
        </p:nvSpPr>
        <p:spPr bwMode="auto">
          <a:xfrm>
            <a:off x="2558182" y="3595362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2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3" name="Szövegdoboz 39"/>
          <p:cNvSpPr txBox="1">
            <a:spLocks noChangeArrowheads="1"/>
          </p:cNvSpPr>
          <p:nvPr/>
        </p:nvSpPr>
        <p:spPr bwMode="auto">
          <a:xfrm>
            <a:off x="4280779" y="3969060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6/2003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4" name="Szövegdoboz 40"/>
          <p:cNvSpPr txBox="1">
            <a:spLocks noChangeArrowheads="1"/>
          </p:cNvSpPr>
          <p:nvPr/>
        </p:nvSpPr>
        <p:spPr bwMode="auto">
          <a:xfrm>
            <a:off x="4110169" y="2753925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3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5" name="Szövegdoboz 41"/>
          <p:cNvSpPr txBox="1">
            <a:spLocks noChangeArrowheads="1"/>
          </p:cNvSpPr>
          <p:nvPr/>
        </p:nvSpPr>
        <p:spPr bwMode="auto">
          <a:xfrm>
            <a:off x="5697125" y="343709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6" name="Szövegdoboz 42"/>
          <p:cNvSpPr txBox="1">
            <a:spLocks noChangeArrowheads="1"/>
          </p:cNvSpPr>
          <p:nvPr/>
        </p:nvSpPr>
        <p:spPr bwMode="auto">
          <a:xfrm>
            <a:off x="5831246" y="162880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4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7" name="Szövegdoboz 43"/>
          <p:cNvSpPr txBox="1">
            <a:spLocks noChangeArrowheads="1"/>
          </p:cNvSpPr>
          <p:nvPr/>
        </p:nvSpPr>
        <p:spPr bwMode="auto">
          <a:xfrm>
            <a:off x="8061199" y="1493785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6/2013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8" name="Szövegdoboz 44"/>
          <p:cNvSpPr txBox="1">
            <a:spLocks noChangeArrowheads="1"/>
          </p:cNvSpPr>
          <p:nvPr/>
        </p:nvSpPr>
        <p:spPr bwMode="auto">
          <a:xfrm>
            <a:off x="7899936" y="81871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5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9" name="Szövegdoboz 46"/>
          <p:cNvSpPr txBox="1">
            <a:spLocks noChangeArrowheads="1"/>
          </p:cNvSpPr>
          <p:nvPr/>
        </p:nvSpPr>
        <p:spPr bwMode="auto">
          <a:xfrm>
            <a:off x="2514736" y="3812849"/>
            <a:ext cx="80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(ARM7/9)</a:t>
            </a:r>
          </a:p>
        </p:txBody>
      </p:sp>
      <p:sp>
        <p:nvSpPr>
          <p:cNvPr id="2090" name="Szövegdoboz 47"/>
          <p:cNvSpPr txBox="1">
            <a:spLocks noChangeArrowheads="1"/>
          </p:cNvSpPr>
          <p:nvPr/>
        </p:nvSpPr>
        <p:spPr bwMode="auto">
          <a:xfrm>
            <a:off x="3870415" y="2971412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(ARM11,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Cortex-A8/A9/A5)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1" name="Szövegdoboz 48"/>
          <p:cNvSpPr txBox="1">
            <a:spLocks noChangeArrowheads="1"/>
          </p:cNvSpPr>
          <p:nvPr/>
        </p:nvSpPr>
        <p:spPr bwMode="auto">
          <a:xfrm>
            <a:off x="5614989" y="1858760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(Cortex-A15/A7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 </a:t>
            </a:r>
            <a:r>
              <a:rPr lang="hu-HU" altLang="en-US" sz="1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.LITTLE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2" name="Szövegdoboz 49"/>
          <p:cNvSpPr txBox="1">
            <a:spLocks noChangeArrowheads="1"/>
          </p:cNvSpPr>
          <p:nvPr/>
        </p:nvSpPr>
        <p:spPr bwMode="auto">
          <a:xfrm>
            <a:off x="7650315" y="1036197"/>
            <a:ext cx="1422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A57/A53/A72/A35)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5" name="Szövegdoboz 53"/>
          <p:cNvSpPr txBox="1">
            <a:spLocks noChangeArrowheads="1"/>
          </p:cNvSpPr>
          <p:nvPr/>
        </p:nvSpPr>
        <p:spPr bwMode="auto">
          <a:xfrm>
            <a:off x="6592306" y="2303875"/>
            <a:ext cx="6799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30825" y="6332615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≈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65" name="Egyenes összekötő 15"/>
          <p:cNvCxnSpPr/>
          <p:nvPr/>
        </p:nvCxnSpPr>
        <p:spPr>
          <a:xfrm>
            <a:off x="8622450" y="6399330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zövegdoboz 17"/>
          <p:cNvSpPr txBox="1"/>
          <p:nvPr/>
        </p:nvSpPr>
        <p:spPr>
          <a:xfrm>
            <a:off x="8323600" y="6550375"/>
            <a:ext cx="52450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922" y="4614114"/>
            <a:ext cx="606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9/1995</a:t>
            </a:r>
            <a:endParaRPr lang="en-US" sz="900" dirty="0"/>
          </a:p>
        </p:txBody>
      </p:sp>
      <p:sp>
        <p:nvSpPr>
          <p:cNvPr id="68" name="Szövegdoboz 55"/>
          <p:cNvSpPr txBox="1">
            <a:spLocks noChangeArrowheads="1"/>
          </p:cNvSpPr>
          <p:nvPr/>
        </p:nvSpPr>
        <p:spPr bwMode="auto">
          <a:xfrm>
            <a:off x="1961710" y="4926359"/>
            <a:ext cx="20906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Split transactions with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overlapping address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and data phases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of multiple masters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Three stage pipelining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data bus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uni-directional signals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 the rising edge</a:t>
            </a:r>
          </a:p>
        </p:txBody>
      </p:sp>
      <p:sp>
        <p:nvSpPr>
          <p:cNvPr id="69" name="Szövegdoboz 55"/>
          <p:cNvSpPr txBox="1">
            <a:spLocks noChangeArrowheads="1"/>
          </p:cNvSpPr>
          <p:nvPr/>
        </p:nvSpPr>
        <p:spPr bwMode="auto">
          <a:xfrm>
            <a:off x="3716905" y="4599709"/>
            <a:ext cx="20104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based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Channel concept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with 5 channels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for reads and writes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Out-of-order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Optional signaling for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low power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Non-cache-coherent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interconnects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Szövegdoboz 55"/>
          <p:cNvSpPr txBox="1">
            <a:spLocks noChangeArrowheads="1"/>
          </p:cNvSpPr>
          <p:nvPr/>
        </p:nvSpPr>
        <p:spPr bwMode="auto">
          <a:xfrm>
            <a:off x="5184901" y="4104075"/>
            <a:ext cx="15023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lengths of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up to 256 beats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 of Service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signaling (QoS)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Szövegdoboz 55"/>
          <p:cNvSpPr txBox="1">
            <a:spLocks noChangeArrowheads="1"/>
          </p:cNvSpPr>
          <p:nvPr/>
        </p:nvSpPr>
        <p:spPr bwMode="auto">
          <a:xfrm>
            <a:off x="5990969" y="2930714"/>
            <a:ext cx="2004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 of the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AXI4 i.f. by 3 channels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to provide system wide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cache coherency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" name="Szövegdoboz 55"/>
          <p:cNvSpPr txBox="1">
            <a:spLocks noChangeArrowheads="1"/>
          </p:cNvSpPr>
          <p:nvPr/>
        </p:nvSpPr>
        <p:spPr bwMode="auto">
          <a:xfrm>
            <a:off x="7525161" y="2090690"/>
            <a:ext cx="16914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Layered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blocking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packet-based bus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of L3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node names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3655" y="631954"/>
            <a:ext cx="674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1.1.2 Evolution of the </a:t>
            </a:r>
            <a:r>
              <a:rPr lang="en-US" dirty="0" smtClean="0">
                <a:solidFill>
                  <a:srgbClr val="2D2D8A"/>
                </a:solidFill>
              </a:rPr>
              <a:t>AMBA protocol family</a:t>
            </a:r>
            <a:r>
              <a:rPr lang="hu-HU" dirty="0" smtClean="0">
                <a:solidFill>
                  <a:srgbClr val="2D2D8A"/>
                </a:solidFill>
              </a:rPr>
              <a:t> - Overview</a:t>
            </a:r>
            <a:endParaRPr lang="en-US" dirty="0" smtClean="0">
              <a:solidFill>
                <a:srgbClr val="2D2D8A"/>
              </a:solidFill>
            </a:endParaRPr>
          </a:p>
        </p:txBody>
      </p:sp>
      <p:sp>
        <p:nvSpPr>
          <p:cNvPr id="42" name="Szövegdoboz 55"/>
          <p:cNvSpPr txBox="1">
            <a:spLocks noChangeArrowheads="1"/>
          </p:cNvSpPr>
          <p:nvPr/>
        </p:nvSpPr>
        <p:spPr bwMode="auto">
          <a:xfrm>
            <a:off x="68364" y="5283394"/>
            <a:ext cx="19383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Only a single master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can be active at a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Daa element and burst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Bi-directional data bus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both clock edges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8350" y="5049759"/>
            <a:ext cx="22813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Supporting both full and</a:t>
            </a:r>
          </a:p>
          <a:p>
            <a:r>
              <a:rPr lang="hu-HU" sz="1000" dirty="0"/>
              <a:t> </a:t>
            </a:r>
            <a:r>
              <a:rPr lang="hu-HU" sz="1000" dirty="0" smtClean="0"/>
              <a:t>     I/O coherency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Coherency domains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Memory barrier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Support of DVM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Snoop filters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Cache coherent interconnects</a:t>
            </a:r>
            <a:endParaRPr lang="en-US" sz="1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963633" y="3675927"/>
            <a:ext cx="0" cy="133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1.1.2 Evolution of the AMBA protocol family</a:t>
            </a:r>
            <a:r>
              <a:rPr lang="en-US" dirty="0" smtClean="0"/>
              <a:t> </a:t>
            </a:r>
            <a:r>
              <a:rPr lang="hu-HU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631385"/>
            <a:ext cx="363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1.5.4 The ACE-Lite bus </a:t>
            </a:r>
            <a:r>
              <a:rPr lang="hu-HU" dirty="0" smtClean="0"/>
              <a:t>[2]</a:t>
            </a:r>
            <a:r>
              <a:rPr lang="hu-HU" dirty="0" smtClean="0">
                <a:solidFill>
                  <a:schemeClr val="accent6"/>
                </a:solidFill>
              </a:rPr>
              <a:t> 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203" y="998730"/>
            <a:ext cx="8205516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ACE-Lite</a:t>
            </a:r>
            <a:r>
              <a:rPr lang="hu-HU" sz="1600" dirty="0" smtClean="0"/>
              <a:t> </a:t>
            </a:r>
            <a:r>
              <a:rPr lang="en-US" sz="1600" dirty="0" smtClean="0"/>
              <a:t>is </a:t>
            </a:r>
            <a:r>
              <a:rPr lang="en-US" sz="1600" dirty="0"/>
              <a:t>a </a:t>
            </a:r>
            <a:r>
              <a:rPr lang="en-US" sz="1600" dirty="0">
                <a:solidFill>
                  <a:srgbClr val="0070C0"/>
                </a:solidFill>
              </a:rPr>
              <a:t>subset of ACE</a:t>
            </a:r>
            <a:r>
              <a:rPr lang="en-US" sz="1600" dirty="0"/>
              <a:t>. </a:t>
            </a:r>
            <a:endParaRPr lang="hu-HU" sz="1600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It</a:t>
            </a:r>
            <a:r>
              <a:rPr lang="en-US" sz="1600" dirty="0" smtClean="0"/>
              <a:t> </a:t>
            </a:r>
            <a:r>
              <a:rPr lang="en-US" sz="1600" dirty="0"/>
              <a:t>is </a:t>
            </a:r>
            <a:r>
              <a:rPr lang="en-US" sz="1600" dirty="0">
                <a:solidFill>
                  <a:srgbClr val="0070C0"/>
                </a:solidFill>
              </a:rPr>
              <a:t>used </a:t>
            </a:r>
            <a:r>
              <a:rPr lang="hu-HU" sz="1600" dirty="0" smtClean="0">
                <a:solidFill>
                  <a:srgbClr val="0070C0"/>
                </a:solidFill>
              </a:rPr>
              <a:t>to connect </a:t>
            </a:r>
            <a:r>
              <a:rPr lang="en-US" sz="1600" dirty="0" smtClean="0">
                <a:solidFill>
                  <a:srgbClr val="0070C0"/>
                </a:solidFill>
              </a:rPr>
              <a:t>master</a:t>
            </a:r>
            <a:r>
              <a:rPr lang="hu-HU" sz="1600" dirty="0" smtClean="0">
                <a:solidFill>
                  <a:srgbClr val="0070C0"/>
                </a:solidFill>
              </a:rPr>
              <a:t>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that do not have hardware </a:t>
            </a:r>
            <a:r>
              <a:rPr lang="en-US" sz="1600" dirty="0" smtClean="0">
                <a:solidFill>
                  <a:srgbClr val="0070C0"/>
                </a:solidFill>
              </a:rPr>
              <a:t>coherent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caches</a:t>
            </a:r>
            <a:r>
              <a:rPr lang="en-US" sz="1600" dirty="0"/>
              <a:t>. </a:t>
            </a:r>
            <a:endParaRPr lang="hu-HU" sz="16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436253" y="2536915"/>
            <a:ext cx="6375836" cy="3600400"/>
            <a:chOff x="-408953" y="2078850"/>
            <a:chExt cx="6511123" cy="40954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30756" r="34640" b="6522"/>
            <a:stretch/>
          </p:blipFill>
          <p:spPr>
            <a:xfrm>
              <a:off x="-408953" y="2213865"/>
              <a:ext cx="6511123" cy="396044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 bwMode="auto">
            <a:xfrm>
              <a:off x="3491880" y="2078850"/>
              <a:ext cx="2250250" cy="22502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2493" y="6309320"/>
            <a:ext cx="2874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The ACE-Lite </a:t>
            </a:r>
            <a:r>
              <a:rPr lang="hu-HU" sz="1600" dirty="0" err="1" smtClean="0"/>
              <a:t>interface</a:t>
            </a:r>
            <a:r>
              <a:rPr lang="hu-HU" sz="1600" dirty="0" smtClean="0"/>
              <a:t> [2]</a:t>
            </a:r>
            <a:endParaRPr lang="en-US" sz="1600" dirty="0"/>
          </a:p>
        </p:txBody>
      </p:sp>
      <p:sp>
        <p:nvSpPr>
          <p:cNvPr id="10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1.5.4 </a:t>
            </a:r>
            <a:r>
              <a:rPr lang="en-US" dirty="0" smtClean="0"/>
              <a:t>The </a:t>
            </a:r>
            <a:r>
              <a:rPr lang="hu-HU" dirty="0" smtClean="0"/>
              <a:t>ACE-Lite bus (1)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309742" y="1615921"/>
            <a:ext cx="8942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It makes use of </a:t>
            </a:r>
            <a:r>
              <a:rPr lang="hu-HU" sz="1600" dirty="0">
                <a:solidFill>
                  <a:srgbClr val="0070C0"/>
                </a:solidFill>
              </a:rPr>
              <a:t>the five AXI channels and the additional ACE signals to the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     read address and write address channels</a:t>
            </a:r>
            <a:r>
              <a:rPr lang="hu-HU" sz="1600" dirty="0"/>
              <a:t>, but do not employ further ACE signals</a:t>
            </a:r>
          </a:p>
          <a:p>
            <a:r>
              <a:rPr lang="hu-HU" sz="1600" dirty="0"/>
              <a:t>      or the three snoop channels, as the next Figure shows</a:t>
            </a:r>
            <a:r>
              <a:rPr lang="hu-HU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57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345" y="1011466"/>
            <a:ext cx="8893175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ACE-Lite </a:t>
            </a:r>
            <a:r>
              <a:rPr lang="en-US" sz="1600" dirty="0" smtClean="0"/>
              <a:t>enable</a:t>
            </a:r>
            <a:r>
              <a:rPr lang="hu-HU" sz="1600" dirty="0" smtClean="0"/>
              <a:t>s </a:t>
            </a:r>
            <a:r>
              <a:rPr lang="en-US" sz="1600" dirty="0"/>
              <a:t>interfaces</a:t>
            </a:r>
            <a:r>
              <a:rPr lang="hu-HU" sz="1600" dirty="0"/>
              <a:t> </a:t>
            </a:r>
            <a:r>
              <a:rPr lang="en-US" sz="1600" dirty="0"/>
              <a:t>such</a:t>
            </a:r>
            <a:r>
              <a:rPr lang="hu-HU" sz="1600" dirty="0"/>
              <a:t> </a:t>
            </a:r>
            <a:r>
              <a:rPr lang="en-US" sz="1600" dirty="0"/>
              <a:t>as</a:t>
            </a:r>
            <a:r>
              <a:rPr lang="hu-HU" sz="1600" dirty="0"/>
              <a:t> </a:t>
            </a:r>
            <a:r>
              <a:rPr lang="en-US" sz="1600" dirty="0"/>
              <a:t>Gigabit</a:t>
            </a:r>
            <a:r>
              <a:rPr lang="hu-HU" sz="1600" dirty="0"/>
              <a:t> </a:t>
            </a:r>
            <a:r>
              <a:rPr lang="en-US" sz="1600" dirty="0"/>
              <a:t>Ethernet</a:t>
            </a:r>
            <a:r>
              <a:rPr lang="hu-HU" sz="1600" dirty="0"/>
              <a:t> </a:t>
            </a:r>
            <a:r>
              <a:rPr lang="en-US" sz="1600" dirty="0"/>
              <a:t>to</a:t>
            </a:r>
            <a:r>
              <a:rPr lang="hu-HU" sz="1600" dirty="0"/>
              <a:t> </a:t>
            </a:r>
            <a:r>
              <a:rPr lang="en-US" sz="1600" dirty="0"/>
              <a:t>directly</a:t>
            </a:r>
            <a:r>
              <a:rPr lang="hu-HU" sz="1600" dirty="0"/>
              <a:t> </a:t>
            </a:r>
            <a:r>
              <a:rPr lang="en-US" sz="1600" dirty="0"/>
              <a:t>read</a:t>
            </a:r>
            <a:r>
              <a:rPr lang="hu-HU" sz="1600" dirty="0"/>
              <a:t> </a:t>
            </a:r>
            <a:r>
              <a:rPr lang="en-US" sz="1600" dirty="0" smtClean="0"/>
              <a:t>and</a:t>
            </a:r>
            <a:r>
              <a:rPr lang="hu-HU" sz="1600" dirty="0" smtClean="0"/>
              <a:t> </a:t>
            </a:r>
            <a:r>
              <a:rPr lang="en-US" sz="1600" dirty="0" smtClean="0"/>
              <a:t>write</a:t>
            </a:r>
            <a:endParaRPr lang="hu-HU" sz="1600" dirty="0" smtClean="0"/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cached</a:t>
            </a:r>
            <a:r>
              <a:rPr lang="hu-HU" sz="1600" dirty="0" smtClean="0"/>
              <a:t> </a:t>
            </a:r>
            <a:r>
              <a:rPr lang="en-US" sz="1600" dirty="0"/>
              <a:t>data</a:t>
            </a:r>
            <a:r>
              <a:rPr lang="hu-HU" sz="1600" dirty="0"/>
              <a:t> </a:t>
            </a:r>
            <a:r>
              <a:rPr lang="en-US" sz="1600" dirty="0"/>
              <a:t>shared</a:t>
            </a:r>
            <a:r>
              <a:rPr lang="hu-HU" sz="1600" dirty="0"/>
              <a:t> </a:t>
            </a:r>
            <a:r>
              <a:rPr lang="en-US" sz="1600" dirty="0" smtClean="0"/>
              <a:t>with</a:t>
            </a:r>
            <a:r>
              <a:rPr lang="hu-HU" sz="1600" dirty="0" smtClean="0"/>
              <a:t> </a:t>
            </a:r>
            <a:r>
              <a:rPr lang="en-US" sz="1600" dirty="0"/>
              <a:t>the</a:t>
            </a:r>
            <a:r>
              <a:rPr lang="hu-HU" sz="1600" dirty="0"/>
              <a:t> </a:t>
            </a:r>
            <a:r>
              <a:rPr lang="en-US" sz="1600" dirty="0"/>
              <a:t>CPU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</a:t>
            </a:r>
            <a:r>
              <a:rPr lang="en-US" sz="1600" dirty="0"/>
              <a:t>is</a:t>
            </a:r>
            <a:r>
              <a:rPr lang="hu-HU" sz="1600" dirty="0"/>
              <a:t> </a:t>
            </a:r>
            <a:r>
              <a:rPr lang="en-US" sz="1600" dirty="0"/>
              <a:t>the</a:t>
            </a:r>
            <a:r>
              <a:rPr lang="hu-HU" sz="1600" dirty="0"/>
              <a:t> </a:t>
            </a:r>
            <a:r>
              <a:rPr lang="en-US" sz="1600" dirty="0">
                <a:solidFill>
                  <a:srgbClr val="0070C0"/>
                </a:solidFill>
              </a:rPr>
              <a:t>preferred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technique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for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coherent </a:t>
            </a:r>
            <a:r>
              <a:rPr lang="en-US" sz="1600" dirty="0" smtClean="0">
                <a:solidFill>
                  <a:srgbClr val="0070C0"/>
                </a:solidFill>
              </a:rPr>
              <a:t>I/O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and</a:t>
            </a:r>
            <a:r>
              <a:rPr lang="hu-HU" sz="1600" dirty="0" smtClean="0"/>
              <a:t> </a:t>
            </a:r>
            <a:r>
              <a:rPr lang="en-US" sz="1600" dirty="0"/>
              <a:t>should</a:t>
            </a:r>
            <a:r>
              <a:rPr lang="hu-HU" sz="1600" dirty="0"/>
              <a:t> </a:t>
            </a:r>
            <a:r>
              <a:rPr lang="en-US" sz="1600" dirty="0"/>
              <a:t>be</a:t>
            </a:r>
            <a:r>
              <a:rPr lang="hu-HU" sz="1600" dirty="0"/>
              <a:t> </a:t>
            </a:r>
            <a:r>
              <a:rPr lang="en-US" sz="1600" dirty="0"/>
              <a:t>used</a:t>
            </a:r>
            <a:r>
              <a:rPr lang="hu-HU" sz="1600" dirty="0"/>
              <a:t> </a:t>
            </a:r>
            <a:r>
              <a:rPr lang="en-US" sz="1600" dirty="0"/>
              <a:t>where</a:t>
            </a:r>
            <a:r>
              <a:rPr lang="hu-HU" sz="1600" dirty="0"/>
              <a:t> </a:t>
            </a:r>
            <a:r>
              <a:rPr lang="hu-HU" sz="1600" dirty="0" smtClean="0"/>
              <a:t>feasible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/>
              <a:t>rather</a:t>
            </a:r>
            <a:r>
              <a:rPr lang="hu-HU" sz="1600" dirty="0"/>
              <a:t> </a:t>
            </a:r>
            <a:r>
              <a:rPr lang="en-US" sz="1600" dirty="0"/>
              <a:t>than</a:t>
            </a:r>
            <a:r>
              <a:rPr lang="hu-HU" sz="1600" dirty="0"/>
              <a:t> </a:t>
            </a:r>
            <a:r>
              <a:rPr lang="en-US" sz="1600" dirty="0"/>
              <a:t>the</a:t>
            </a:r>
            <a:r>
              <a:rPr lang="hu-HU" sz="1600" dirty="0"/>
              <a:t> </a:t>
            </a:r>
            <a:r>
              <a:rPr lang="hu-HU" sz="1600" dirty="0" smtClean="0"/>
              <a:t>ACP (</a:t>
            </a:r>
            <a:r>
              <a:rPr lang="en-US" sz="1600" dirty="0" smtClean="0"/>
              <a:t>Accelerator</a:t>
            </a:r>
            <a:r>
              <a:rPr lang="hu-HU" sz="1600" dirty="0" smtClean="0"/>
              <a:t> </a:t>
            </a:r>
            <a:r>
              <a:rPr lang="en-US" sz="1600" dirty="0" smtClean="0"/>
              <a:t>Coherency</a:t>
            </a:r>
            <a:r>
              <a:rPr lang="hu-HU" sz="1600" dirty="0" smtClean="0"/>
              <a:t> </a:t>
            </a:r>
            <a:r>
              <a:rPr lang="en-US" sz="1600" dirty="0" smtClean="0"/>
              <a:t>Port</a:t>
            </a:r>
            <a:r>
              <a:rPr lang="hu-HU" sz="1600" dirty="0" smtClean="0"/>
              <a:t>) port (not discussed in this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Chapter9 to reduce </a:t>
            </a:r>
            <a:r>
              <a:rPr lang="en-US" sz="1600" dirty="0"/>
              <a:t>power</a:t>
            </a:r>
            <a:r>
              <a:rPr lang="hu-HU" sz="1600" dirty="0"/>
              <a:t> </a:t>
            </a:r>
            <a:r>
              <a:rPr lang="hu-HU" sz="1600" dirty="0" smtClean="0"/>
              <a:t>consumption </a:t>
            </a:r>
            <a:r>
              <a:rPr lang="en-US" sz="1600" dirty="0" smtClean="0"/>
              <a:t>an</a:t>
            </a:r>
            <a:r>
              <a:rPr lang="hu-HU" sz="1600" dirty="0" smtClean="0"/>
              <a:t>d increase </a:t>
            </a:r>
            <a:r>
              <a:rPr lang="en-US" sz="1600" dirty="0" smtClean="0"/>
              <a:t>performance.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" y="631385"/>
            <a:ext cx="30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The ACE-Lite bus </a:t>
            </a:r>
            <a:r>
              <a:rPr lang="hu-HU" dirty="0" smtClean="0"/>
              <a:t>[2]</a:t>
            </a:r>
            <a:r>
              <a:rPr lang="hu-HU" dirty="0" smtClean="0">
                <a:solidFill>
                  <a:schemeClr val="accent6"/>
                </a:solidFill>
              </a:rPr>
              <a:t> 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 smtClean="0"/>
              <a:t>(2)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874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10" y="998730"/>
            <a:ext cx="7787330" cy="56907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625" y="625590"/>
            <a:ext cx="753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Use of the ACE-Lite bus in a CCI-400 based SOC </a:t>
            </a:r>
            <a:r>
              <a:rPr lang="hu-HU" dirty="0" smtClean="0"/>
              <a:t>[2]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42923" y="4831060"/>
            <a:ext cx="14045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100" dirty="0" smtClean="0"/>
              <a:t>DVM: Distributed</a:t>
            </a:r>
          </a:p>
          <a:p>
            <a:pPr algn="ctr"/>
            <a:r>
              <a:rPr lang="hu-HU" sz="1100" dirty="0" smtClean="0"/>
              <a:t>Virtual Memory</a:t>
            </a:r>
            <a:endParaRPr lang="en-US" sz="11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3896925" y="3744035"/>
            <a:ext cx="4365485" cy="27003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051720" y="4444868"/>
            <a:ext cx="5130570" cy="27003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 smtClean="0"/>
              <a:t>(3)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65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47365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smtClean="0">
                <a:solidFill>
                  <a:srgbClr val="FFFFFF"/>
                </a:solidFill>
              </a:rPr>
              <a:t>1</a:t>
            </a:r>
            <a:r>
              <a:rPr lang="en-US" sz="2000" dirty="0" smtClean="0">
                <a:solidFill>
                  <a:srgbClr val="FFFFFF"/>
                </a:solidFill>
              </a:rPr>
              <a:t>.</a:t>
            </a:r>
            <a:r>
              <a:rPr lang="hu-HU" sz="2000" dirty="0" smtClean="0">
                <a:solidFill>
                  <a:srgbClr val="FFFFFF"/>
                </a:solidFill>
              </a:rPr>
              <a:t>6</a:t>
            </a:r>
            <a:r>
              <a:rPr lang="en-US" sz="2000" dirty="0" smtClean="0">
                <a:solidFill>
                  <a:srgbClr val="FFFFFF"/>
                </a:solidFill>
              </a:rPr>
              <a:t> The AMBA</a:t>
            </a:r>
            <a:r>
              <a:rPr lang="hu-HU" sz="2000" dirty="0" smtClean="0">
                <a:solidFill>
                  <a:srgbClr val="FFFFFF"/>
                </a:solidFill>
              </a:rPr>
              <a:t> </a:t>
            </a:r>
            <a:r>
              <a:rPr lang="hu-HU" sz="2000" dirty="0">
                <a:solidFill>
                  <a:srgbClr val="FFFFFF"/>
                </a:solidFill>
              </a:rPr>
              <a:t>5</a:t>
            </a:r>
            <a:r>
              <a:rPr lang="en-US" sz="2000" dirty="0" smtClean="0">
                <a:solidFill>
                  <a:srgbClr val="FFFFFF"/>
                </a:solidFill>
              </a:rPr>
              <a:t> protocol family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2000" dirty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806882" y="2177201"/>
            <a:ext cx="7861873" cy="504825"/>
            <a:chOff x="478" y="2160"/>
            <a:chExt cx="4624" cy="318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1.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6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.1 Overview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78" y="2193"/>
              <a:ext cx="2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047" y="27196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08754" y="2565716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08754" y="2565716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08754" y="2565716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508754" y="2565716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789835" y="2744155"/>
            <a:ext cx="7861873" cy="504825"/>
            <a:chOff x="478" y="2160"/>
            <a:chExt cx="4624" cy="318"/>
          </a:xfrm>
        </p:grpSpPr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1.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6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.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2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The CHI bus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478" y="2193"/>
              <a:ext cx="2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18510" y="32874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507291" y="3133570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507291" y="3133570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507291" y="3133570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507291" y="3133570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4" name="Group 13"/>
          <p:cNvGrpSpPr>
            <a:grpSpLocks/>
          </p:cNvGrpSpPr>
          <p:nvPr/>
        </p:nvGrpSpPr>
        <p:grpSpPr bwMode="auto">
          <a:xfrm>
            <a:off x="788372" y="3312009"/>
            <a:ext cx="7861873" cy="504825"/>
            <a:chOff x="478" y="2160"/>
            <a:chExt cx="4624" cy="318"/>
          </a:xfrm>
        </p:grpSpPr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1.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6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.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3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For comparison: Intel's QPI bus (Not discussed)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478" y="2185"/>
              <a:ext cx="2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0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>
            <a:off x="1979613" y="6413379"/>
            <a:ext cx="69135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4113858" y="634035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Szövegdoboz 6"/>
          <p:cNvSpPr txBox="1">
            <a:spLocks noChangeArrowheads="1"/>
          </p:cNvSpPr>
          <p:nvPr/>
        </p:nvSpPr>
        <p:spPr bwMode="auto">
          <a:xfrm>
            <a:off x="385763" y="2343977"/>
            <a:ext cx="1017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Coherent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Hub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Inteface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3" name="Szövegdoboz 7"/>
          <p:cNvSpPr txBox="1">
            <a:spLocks noChangeArrowheads="1"/>
          </p:cNvSpPr>
          <p:nvPr/>
        </p:nvSpPr>
        <p:spPr bwMode="auto">
          <a:xfrm>
            <a:off x="171450" y="284404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Coherency</a:t>
            </a:r>
            <a:b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Extensions Protocol</a:t>
            </a:r>
          </a:p>
        </p:txBody>
      </p:sp>
      <p:sp>
        <p:nvSpPr>
          <p:cNvPr id="2054" name="Szövegdoboz 8"/>
          <p:cNvSpPr txBox="1">
            <a:spLocks noChangeArrowheads="1"/>
          </p:cNvSpPr>
          <p:nvPr/>
        </p:nvSpPr>
        <p:spPr bwMode="auto">
          <a:xfrm>
            <a:off x="-81801" y="3716480"/>
            <a:ext cx="1946366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eXtensible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Interface</a:t>
            </a:r>
          </a:p>
          <a:p>
            <a:pPr algn="ctr"/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Accelerator Coherency Port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6" name="Szövegdoboz 10"/>
          <p:cNvSpPr txBox="1">
            <a:spLocks noChangeArrowheads="1"/>
          </p:cNvSpPr>
          <p:nvPr/>
        </p:nvSpPr>
        <p:spPr bwMode="auto">
          <a:xfrm>
            <a:off x="85725" y="4270643"/>
            <a:ext cx="161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Performance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7" name="Szövegdoboz 11"/>
          <p:cNvSpPr txBox="1">
            <a:spLocks noChangeArrowheads="1"/>
          </p:cNvSpPr>
          <p:nvPr/>
        </p:nvSpPr>
        <p:spPr bwMode="auto">
          <a:xfrm>
            <a:off x="331788" y="5273817"/>
            <a:ext cx="1116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Peripheral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89113" y="6484816"/>
            <a:ext cx="5254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</a:p>
        </p:txBody>
      </p:sp>
      <p:cxnSp>
        <p:nvCxnSpPr>
          <p:cNvPr id="14" name="Egyenes összekötő 13"/>
          <p:cNvCxnSpPr/>
          <p:nvPr/>
        </p:nvCxnSpPr>
        <p:spPr>
          <a:xfrm>
            <a:off x="2060575" y="634035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6817643" y="634035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3851920" y="6492754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323600" y="6505454"/>
            <a:ext cx="52450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1958975" y="5361130"/>
            <a:ext cx="1079500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1958975" y="4911312"/>
            <a:ext cx="1079500" cy="287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5" name="Szövegdoboz 19"/>
          <p:cNvSpPr txBox="1">
            <a:spLocks noChangeArrowheads="1"/>
          </p:cNvSpPr>
          <p:nvPr/>
        </p:nvSpPr>
        <p:spPr bwMode="auto">
          <a:xfrm>
            <a:off x="2174875" y="1447040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(9/1995)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3203575" y="4324422"/>
            <a:ext cx="1079500" cy="287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3688604" y="4909080"/>
            <a:ext cx="1081087" cy="288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AHB-Lite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3203575" y="5361130"/>
            <a:ext cx="1081088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APB2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4427538" y="5361130"/>
            <a:ext cx="1081087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 v1.0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6282190" y="5369067"/>
            <a:ext cx="1079500" cy="287338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 v2.0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6300788" y="4310205"/>
            <a:ext cx="1079500" cy="2889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AXI4-Stream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427538" y="3756168"/>
            <a:ext cx="1081087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AXI3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6300788" y="375616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</a:t>
            </a:r>
          </a:p>
        </p:txBody>
      </p:sp>
      <p:sp>
        <p:nvSpPr>
          <p:cNvPr id="32" name="Lekerekített téglalap 31"/>
          <p:cNvSpPr/>
          <p:nvPr/>
        </p:nvSpPr>
        <p:spPr>
          <a:xfrm>
            <a:off x="6300788" y="402286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AXI4-Lite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659563" y="2904365"/>
            <a:ext cx="1081087" cy="287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6659563" y="3199640"/>
            <a:ext cx="1081087" cy="288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ACE-Lite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7620000" y="2418590"/>
            <a:ext cx="1079500" cy="287337"/>
          </a:xfrm>
          <a:prstGeom prst="roundRect">
            <a:avLst/>
          </a:prstGeom>
          <a:solidFill>
            <a:srgbClr val="FF8F7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CHI</a:t>
            </a:r>
          </a:p>
        </p:txBody>
      </p:sp>
      <p:sp>
        <p:nvSpPr>
          <p:cNvPr id="2080" name="Szövegdoboz 36"/>
          <p:cNvSpPr txBox="1">
            <a:spLocks noChangeArrowheads="1"/>
          </p:cNvSpPr>
          <p:nvPr/>
        </p:nvSpPr>
        <p:spPr bwMode="auto">
          <a:xfrm>
            <a:off x="2096725" y="1683577"/>
            <a:ext cx="8499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1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1" name="Szövegdoboz 37"/>
          <p:cNvSpPr txBox="1">
            <a:spLocks noChangeArrowheads="1"/>
          </p:cNvSpPr>
          <p:nvPr/>
        </p:nvSpPr>
        <p:spPr bwMode="auto">
          <a:xfrm>
            <a:off x="3354388" y="1432752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(5/1999)</a:t>
            </a:r>
          </a:p>
        </p:txBody>
      </p:sp>
      <p:sp>
        <p:nvSpPr>
          <p:cNvPr id="2082" name="Szövegdoboz 38"/>
          <p:cNvSpPr txBox="1">
            <a:spLocks noChangeArrowheads="1"/>
          </p:cNvSpPr>
          <p:nvPr/>
        </p:nvSpPr>
        <p:spPr bwMode="auto">
          <a:xfrm>
            <a:off x="3319163" y="166929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2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3" name="Szövegdoboz 39"/>
          <p:cNvSpPr txBox="1">
            <a:spLocks noChangeArrowheads="1"/>
          </p:cNvSpPr>
          <p:nvPr/>
        </p:nvSpPr>
        <p:spPr bwMode="auto">
          <a:xfrm>
            <a:off x="4618038" y="1432752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(6/2003)</a:t>
            </a:r>
          </a:p>
        </p:txBody>
      </p:sp>
      <p:sp>
        <p:nvSpPr>
          <p:cNvPr id="2084" name="Szövegdoboz 40"/>
          <p:cNvSpPr txBox="1">
            <a:spLocks noChangeArrowheads="1"/>
          </p:cNvSpPr>
          <p:nvPr/>
        </p:nvSpPr>
        <p:spPr bwMode="auto">
          <a:xfrm>
            <a:off x="4550269" y="166929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3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5" name="Szövegdoboz 41"/>
          <p:cNvSpPr txBox="1">
            <a:spLocks noChangeArrowheads="1"/>
          </p:cNvSpPr>
          <p:nvPr/>
        </p:nvSpPr>
        <p:spPr bwMode="auto">
          <a:xfrm>
            <a:off x="6417205" y="1432752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6" name="Szövegdoboz 42"/>
          <p:cNvSpPr txBox="1">
            <a:spLocks noChangeArrowheads="1"/>
          </p:cNvSpPr>
          <p:nvPr/>
        </p:nvSpPr>
        <p:spPr bwMode="auto">
          <a:xfrm>
            <a:off x="6385194" y="166929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4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7" name="Szövegdoboz 43"/>
          <p:cNvSpPr txBox="1">
            <a:spLocks noChangeArrowheads="1"/>
          </p:cNvSpPr>
          <p:nvPr/>
        </p:nvSpPr>
        <p:spPr bwMode="auto">
          <a:xfrm>
            <a:off x="7802563" y="1432752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(6/2013)</a:t>
            </a:r>
          </a:p>
        </p:txBody>
      </p:sp>
      <p:sp>
        <p:nvSpPr>
          <p:cNvPr id="2088" name="Szövegdoboz 44"/>
          <p:cNvSpPr txBox="1">
            <a:spLocks noChangeArrowheads="1"/>
          </p:cNvSpPr>
          <p:nvPr/>
        </p:nvSpPr>
        <p:spPr bwMode="auto">
          <a:xfrm>
            <a:off x="7705425" y="166929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5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9" name="Szövegdoboz 46"/>
          <p:cNvSpPr txBox="1">
            <a:spLocks noChangeArrowheads="1"/>
          </p:cNvSpPr>
          <p:nvPr/>
        </p:nvSpPr>
        <p:spPr bwMode="auto">
          <a:xfrm>
            <a:off x="3301117" y="1886777"/>
            <a:ext cx="80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(ARM7/9)</a:t>
            </a:r>
          </a:p>
        </p:txBody>
      </p:sp>
      <p:sp>
        <p:nvSpPr>
          <p:cNvPr id="2090" name="Szövegdoboz 47"/>
          <p:cNvSpPr txBox="1">
            <a:spLocks noChangeArrowheads="1"/>
          </p:cNvSpPr>
          <p:nvPr/>
        </p:nvSpPr>
        <p:spPr bwMode="auto">
          <a:xfrm>
            <a:off x="4272413" y="1886777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(ARM11,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Cortex-A8/A9/A5)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1" name="Szövegdoboz 48"/>
          <p:cNvSpPr txBox="1">
            <a:spLocks noChangeArrowheads="1"/>
          </p:cNvSpPr>
          <p:nvPr/>
        </p:nvSpPr>
        <p:spPr bwMode="auto">
          <a:xfrm>
            <a:off x="6168937" y="1886777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(Cortex-A15/A7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 </a:t>
            </a:r>
            <a:r>
              <a:rPr lang="hu-HU" altLang="en-US" sz="1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.LITTLE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2" name="Szövegdoboz 49"/>
          <p:cNvSpPr txBox="1">
            <a:spLocks noChangeArrowheads="1"/>
          </p:cNvSpPr>
          <p:nvPr/>
        </p:nvSpPr>
        <p:spPr bwMode="auto">
          <a:xfrm>
            <a:off x="7455804" y="1886777"/>
            <a:ext cx="1422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</a:t>
            </a: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A57/A53/A72/A35)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5" name="Szövegdoboz 53"/>
          <p:cNvSpPr txBox="1">
            <a:spLocks noChangeArrowheads="1"/>
          </p:cNvSpPr>
          <p:nvPr/>
        </p:nvSpPr>
        <p:spPr bwMode="auto">
          <a:xfrm>
            <a:off x="6822250" y="2696402"/>
            <a:ext cx="71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097" name="Szövegdoboz 55"/>
          <p:cNvSpPr txBox="1">
            <a:spLocks noChangeArrowheads="1"/>
          </p:cNvSpPr>
          <p:nvPr/>
        </p:nvSpPr>
        <p:spPr bwMode="auto">
          <a:xfrm>
            <a:off x="73025" y="4901465"/>
            <a:ext cx="1622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 System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Szövegdoboz 9"/>
          <p:cNvSpPr txBox="1">
            <a:spLocks noChangeArrowheads="1"/>
          </p:cNvSpPr>
          <p:nvPr/>
        </p:nvSpPr>
        <p:spPr bwMode="auto">
          <a:xfrm>
            <a:off x="481013" y="5889665"/>
            <a:ext cx="820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Trace Bus</a:t>
            </a:r>
          </a:p>
        </p:txBody>
      </p:sp>
      <p:sp>
        <p:nvSpPr>
          <p:cNvPr id="53" name="Lekerekített téglalap 27"/>
          <p:cNvSpPr/>
          <p:nvPr/>
        </p:nvSpPr>
        <p:spPr>
          <a:xfrm>
            <a:off x="4643438" y="5938004"/>
            <a:ext cx="1081087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Lekerekített téglalap 32"/>
          <p:cNvSpPr/>
          <p:nvPr/>
        </p:nvSpPr>
        <p:spPr>
          <a:xfrm>
            <a:off x="6939344" y="5941481"/>
            <a:ext cx="1079500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 v1.1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Szövegdoboz 52"/>
          <p:cNvSpPr txBox="1">
            <a:spLocks noChangeArrowheads="1"/>
          </p:cNvSpPr>
          <p:nvPr/>
        </p:nvSpPr>
        <p:spPr bwMode="auto">
          <a:xfrm>
            <a:off x="7182290" y="5735677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56" name="Szövegdoboz 54"/>
          <p:cNvSpPr txBox="1">
            <a:spLocks noChangeArrowheads="1"/>
          </p:cNvSpPr>
          <p:nvPr/>
        </p:nvSpPr>
        <p:spPr bwMode="auto">
          <a:xfrm>
            <a:off x="4875213" y="5736884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2004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57" name="Szövegdoboz 54"/>
          <p:cNvSpPr txBox="1">
            <a:spLocks noChangeArrowheads="1"/>
          </p:cNvSpPr>
          <p:nvPr/>
        </p:nvSpPr>
        <p:spPr bwMode="auto">
          <a:xfrm>
            <a:off x="4222702" y="4402758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30825" y="6287694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≈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9" name="Lekerekített téglalap 23"/>
          <p:cNvSpPr/>
          <p:nvPr/>
        </p:nvSpPr>
        <p:spPr>
          <a:xfrm>
            <a:off x="3688604" y="4625240"/>
            <a:ext cx="1081087" cy="288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ML </a:t>
            </a: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Szövegdoboz 55"/>
          <p:cNvSpPr txBox="1">
            <a:spLocks noChangeArrowheads="1"/>
          </p:cNvSpPr>
          <p:nvPr/>
        </p:nvSpPr>
        <p:spPr bwMode="auto">
          <a:xfrm>
            <a:off x="74951" y="4644135"/>
            <a:ext cx="11897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Multi-layer AHB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Lekerekített téglalap 27"/>
          <p:cNvSpPr/>
          <p:nvPr/>
        </p:nvSpPr>
        <p:spPr>
          <a:xfrm>
            <a:off x="5786168" y="5936580"/>
            <a:ext cx="1081087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 </a:t>
            </a: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v1.0</a:t>
            </a:r>
          </a:p>
        </p:txBody>
      </p:sp>
      <p:sp>
        <p:nvSpPr>
          <p:cNvPr id="64" name="Szövegdoboz 54"/>
          <p:cNvSpPr txBox="1">
            <a:spLocks noChangeArrowheads="1"/>
          </p:cNvSpPr>
          <p:nvPr/>
        </p:nvSpPr>
        <p:spPr bwMode="auto">
          <a:xfrm>
            <a:off x="6030488" y="5737971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Szövegdoboz 17"/>
          <p:cNvSpPr txBox="1"/>
          <p:nvPr/>
        </p:nvSpPr>
        <p:spPr>
          <a:xfrm>
            <a:off x="6568405" y="6489424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cxnSp>
        <p:nvCxnSpPr>
          <p:cNvPr id="62" name="Egyenes összekötő 15"/>
          <p:cNvCxnSpPr/>
          <p:nvPr/>
        </p:nvCxnSpPr>
        <p:spPr>
          <a:xfrm>
            <a:off x="8622450" y="6354409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ekerekített téglalap 29"/>
          <p:cNvSpPr/>
          <p:nvPr/>
        </p:nvSpPr>
        <p:spPr>
          <a:xfrm>
            <a:off x="4436985" y="4035968"/>
            <a:ext cx="1081087" cy="287337"/>
          </a:xfrm>
          <a:prstGeom prst="round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ACP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4605" y="622429"/>
            <a:ext cx="5636479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dirty="0" smtClean="0">
                <a:solidFill>
                  <a:srgbClr val="2D2D8A"/>
                </a:solidFill>
              </a:rPr>
              <a:t>1</a:t>
            </a:r>
            <a:r>
              <a:rPr lang="en-US" dirty="0" smtClean="0">
                <a:solidFill>
                  <a:srgbClr val="2D2D8A"/>
                </a:solidFill>
              </a:rPr>
              <a:t>.</a:t>
            </a:r>
            <a:r>
              <a:rPr lang="hu-HU" dirty="0" smtClean="0">
                <a:solidFill>
                  <a:srgbClr val="2D2D8A"/>
                </a:solidFill>
              </a:rPr>
              <a:t>6</a:t>
            </a:r>
            <a:r>
              <a:rPr lang="en-US" dirty="0" smtClean="0">
                <a:solidFill>
                  <a:srgbClr val="2D2D8A"/>
                </a:solidFill>
              </a:rPr>
              <a:t> The AMBA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hu-HU" dirty="0">
                <a:solidFill>
                  <a:srgbClr val="2D2D8A"/>
                </a:solidFill>
              </a:rPr>
              <a:t>5</a:t>
            </a:r>
            <a:r>
              <a:rPr lang="en-US" dirty="0" smtClean="0">
                <a:solidFill>
                  <a:srgbClr val="2D2D8A"/>
                </a:solidFill>
              </a:rPr>
              <a:t> protocol family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(based on [</a:t>
            </a:r>
            <a:r>
              <a:rPr lang="hu-HU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])</a:t>
            </a:r>
            <a:endParaRPr lang="hu-HU" dirty="0" smtClean="0">
              <a:solidFill>
                <a:srgbClr val="2D2D8A"/>
              </a:solidFill>
            </a:endParaRPr>
          </a:p>
          <a:p>
            <a:r>
              <a:rPr lang="hu-HU" dirty="0" smtClean="0">
                <a:solidFill>
                  <a:srgbClr val="2D2D8A"/>
                </a:solidFill>
              </a:rPr>
              <a:t>1.6.1 Overview</a:t>
            </a:r>
            <a:endParaRPr lang="en-US" dirty="0" smtClean="0">
              <a:solidFill>
                <a:srgbClr val="2D2D8A"/>
              </a:solidFill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7553595" y="1366202"/>
            <a:ext cx="1248875" cy="504059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1.6.1 Overview (1)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00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500" y="626545"/>
            <a:ext cx="398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</a:t>
            </a:r>
            <a:r>
              <a:rPr lang="en-US" dirty="0">
                <a:solidFill>
                  <a:schemeClr val="accent6"/>
                </a:solidFill>
              </a:rPr>
              <a:t>AMBA 5 protocol </a:t>
            </a:r>
            <a:r>
              <a:rPr lang="en-US" dirty="0" smtClean="0">
                <a:solidFill>
                  <a:schemeClr val="accent6"/>
                </a:solidFill>
              </a:rPr>
              <a:t>family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[35]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835" y="1002889"/>
            <a:ext cx="8739893" cy="2021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AMBA5 CHI </a:t>
            </a:r>
            <a:r>
              <a:rPr lang="hu-HU" sz="1600" dirty="0" smtClean="0"/>
              <a:t>was </a:t>
            </a:r>
            <a:r>
              <a:rPr lang="hu-HU" sz="1600" dirty="0" smtClean="0">
                <a:solidFill>
                  <a:srgbClr val="0070C0"/>
                </a:solidFill>
              </a:rPr>
              <a:t>announced in 6/2013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Developed b</a:t>
            </a:r>
            <a:r>
              <a:rPr lang="en-US" sz="1600" dirty="0" smtClean="0"/>
              <a:t>y </a:t>
            </a:r>
            <a:r>
              <a:rPr lang="en-US" sz="1600" dirty="0"/>
              <a:t>ARM with the participation of leading industry </a:t>
            </a:r>
            <a:r>
              <a:rPr lang="en-US" sz="1600" dirty="0" smtClean="0"/>
              <a:t>p</a:t>
            </a:r>
            <a:r>
              <a:rPr lang="hu-HU" sz="1600" dirty="0" smtClean="0"/>
              <a:t>artners, including</a:t>
            </a:r>
          </a:p>
          <a:p>
            <a:pPr>
              <a:spcAft>
                <a:spcPts val="600"/>
              </a:spcAft>
            </a:pPr>
            <a:r>
              <a:rPr lang="hu-HU" sz="1600" dirty="0" smtClean="0"/>
              <a:t>     </a:t>
            </a:r>
            <a:r>
              <a:rPr lang="en-US" sz="1600" dirty="0" smtClean="0"/>
              <a:t> ARM </a:t>
            </a:r>
            <a:r>
              <a:rPr lang="en-US" sz="1600" dirty="0"/>
              <a:t>semiconductor partners, third party IP providers and the EDA industry</a:t>
            </a:r>
            <a:r>
              <a:rPr lang="en-US" sz="1600" dirty="0" smtClean="0"/>
              <a:t>.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targets </a:t>
            </a:r>
            <a:r>
              <a:rPr lang="en-US" sz="1600" dirty="0" smtClean="0"/>
              <a:t>server </a:t>
            </a:r>
            <a:r>
              <a:rPr lang="en-US" sz="1600" dirty="0"/>
              <a:t>and networking </a:t>
            </a:r>
            <a:r>
              <a:rPr lang="en-US" sz="1600" dirty="0" smtClean="0"/>
              <a:t>applications</a:t>
            </a:r>
            <a:r>
              <a:rPr lang="hu-HU" sz="1600" dirty="0" smtClean="0"/>
              <a:t> based on </a:t>
            </a:r>
            <a:r>
              <a:rPr lang="hu-HU" sz="1600" dirty="0" smtClean="0">
                <a:solidFill>
                  <a:srgbClr val="0070C0"/>
                </a:solidFill>
              </a:rPr>
              <a:t>ARMv8 processors</a:t>
            </a:r>
            <a:r>
              <a:rPr lang="hu-HU" sz="1600" dirty="0" smtClean="0"/>
              <a:t>,</a:t>
            </a:r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such as the Cortex-A5x or the Cortex-A72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We point out that </a:t>
            </a:r>
            <a:r>
              <a:rPr lang="hu-HU" sz="1600" dirty="0" smtClean="0">
                <a:solidFill>
                  <a:srgbClr val="FF0000"/>
                </a:solidFill>
              </a:rPr>
              <a:t>ARMv8 processors </a:t>
            </a:r>
            <a:r>
              <a:rPr lang="hu-HU" sz="1600" dirty="0" smtClean="0">
                <a:solidFill>
                  <a:srgbClr val="0070C0"/>
                </a:solidFill>
              </a:rPr>
              <a:t>have either the AMBA 5 CHI or the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AMBA 4 ACE interface</a:t>
            </a:r>
            <a:r>
              <a:rPr lang="hu-HU" sz="1600" dirty="0" smtClean="0"/>
              <a:t> to the cache coherent interconnect, as options.</a:t>
            </a:r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1.6.1 Overview </a:t>
            </a:r>
            <a:r>
              <a:rPr lang="hu-HU" dirty="0" smtClean="0"/>
              <a:t>(2)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340835" y="2958043"/>
            <a:ext cx="8821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Recently</a:t>
            </a:r>
            <a:r>
              <a:rPr lang="hu-HU" sz="1600" dirty="0"/>
              <a:t>, 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91580" y="3290596"/>
            <a:ext cx="7792903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the </a:t>
            </a:r>
            <a:r>
              <a:rPr lang="hu-HU" sz="1600" dirty="0">
                <a:solidFill>
                  <a:srgbClr val="FF0000"/>
                </a:solidFill>
              </a:rPr>
              <a:t>AMBA 5 CHI </a:t>
            </a:r>
            <a:r>
              <a:rPr lang="hu-HU" sz="1600" dirty="0"/>
              <a:t>interface is </a:t>
            </a:r>
            <a:r>
              <a:rPr lang="hu-HU" sz="1600" dirty="0">
                <a:solidFill>
                  <a:srgbClr val="0070C0"/>
                </a:solidFill>
              </a:rPr>
              <a:t>used only in server oriented platforms</a:t>
            </a:r>
            <a:r>
              <a:rPr lang="hu-HU" sz="1600" dirty="0"/>
              <a:t>,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     </a:t>
            </a:r>
            <a:r>
              <a:rPr lang="hu-HU" sz="1600" dirty="0" smtClean="0"/>
              <a:t>along with the </a:t>
            </a:r>
            <a:r>
              <a:rPr lang="hu-HU" sz="1600" dirty="0" smtClean="0">
                <a:solidFill>
                  <a:srgbClr val="0070C0"/>
                </a:solidFill>
              </a:rPr>
              <a:t>CCN-5xx</a:t>
            </a:r>
            <a:r>
              <a:rPr lang="hu-HU" sz="1600" dirty="0" smtClean="0"/>
              <a:t> Cache Coherent Nework, whereas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AMBA 4 ACE </a:t>
            </a:r>
            <a:r>
              <a:rPr lang="hu-HU" sz="1600" dirty="0" smtClean="0"/>
              <a:t>interface is utilized </a:t>
            </a:r>
            <a:r>
              <a:rPr lang="hu-HU" sz="1600" dirty="0" smtClean="0">
                <a:solidFill>
                  <a:srgbClr val="0070C0"/>
                </a:solidFill>
              </a:rPr>
              <a:t>in mobile platforms </a:t>
            </a:r>
            <a:r>
              <a:rPr lang="hu-HU" sz="1600" dirty="0" smtClean="0"/>
              <a:t>along with the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hu-HU" sz="1600" dirty="0" smtClean="0">
                <a:solidFill>
                  <a:srgbClr val="0070C0"/>
                </a:solidFill>
              </a:rPr>
              <a:t>CCI-4xx </a:t>
            </a:r>
            <a:r>
              <a:rPr lang="hu-HU" sz="1600" dirty="0" smtClean="0"/>
              <a:t>Cache Coherent Interface,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66555" y="4374105"/>
            <a:ext cx="3233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 shown in the next Figures.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963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3515" y="629165"/>
            <a:ext cx="937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Use of the AMBA 5 CHI interface in ARM's CCN-502 based server platform </a:t>
            </a:r>
            <a:r>
              <a:rPr lang="hu-HU" dirty="0" smtClean="0"/>
              <a:t>[36]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51520" y="1268760"/>
            <a:ext cx="8640960" cy="3915435"/>
            <a:chOff x="251520" y="2123855"/>
            <a:chExt cx="8640960" cy="39154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088" t="11999" r="1020" b="2707"/>
            <a:stretch/>
          </p:blipFill>
          <p:spPr>
            <a:xfrm>
              <a:off x="251520" y="2123855"/>
              <a:ext cx="8640960" cy="391543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676714" y="2753925"/>
              <a:ext cx="6173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/>
                <a:t>4xCHI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7950" y="3023955"/>
              <a:ext cx="1478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9</a:t>
              </a:r>
              <a:r>
                <a:rPr lang="hu-HU" sz="1200" dirty="0" smtClean="0"/>
                <a:t>xACE-Lite/AXI4</a:t>
              </a:r>
              <a:endParaRPr lang="en-US" sz="1200" dirty="0"/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1220412" y="3677703"/>
              <a:ext cx="0" cy="21600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178636" y="3680324"/>
              <a:ext cx="0" cy="21600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100523" y="3688287"/>
              <a:ext cx="0" cy="216000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le 11"/>
            <p:cNvSpPr/>
            <p:nvPr/>
          </p:nvSpPr>
          <p:spPr bwMode="auto">
            <a:xfrm>
              <a:off x="251520" y="2128397"/>
              <a:ext cx="2396783" cy="25453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3189544" y="3679423"/>
              <a:ext cx="0" cy="21600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134649" y="3679423"/>
              <a:ext cx="0" cy="21600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6867255" y="3675190"/>
              <a:ext cx="0" cy="216000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619281" y="3679423"/>
              <a:ext cx="0" cy="216000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234337" y="3675749"/>
              <a:ext cx="0" cy="216000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6995902" y="4813573"/>
              <a:ext cx="0" cy="198000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141557" y="4806175"/>
              <a:ext cx="0" cy="108000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086835" y="4806165"/>
              <a:ext cx="0" cy="108000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2043254" y="4806165"/>
              <a:ext cx="0" cy="108000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988532" y="4800315"/>
              <a:ext cx="0" cy="108000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694284" y="2753925"/>
              <a:ext cx="0" cy="21600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694284" y="3068960"/>
              <a:ext cx="0" cy="216000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1.6.1 Overview </a:t>
            </a:r>
            <a:r>
              <a:rPr lang="hu-HU" dirty="0" smtClean="0"/>
              <a:t>(3)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23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935" y="983915"/>
            <a:ext cx="895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In contrast to the server platforms, ARM's </a:t>
            </a:r>
            <a:r>
              <a:rPr lang="hu-HU" sz="1600" dirty="0" smtClean="0">
                <a:solidFill>
                  <a:srgbClr val="0070C0"/>
                </a:solidFill>
              </a:rPr>
              <a:t>recent mobile platforms make still use of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the AMBA 4 ACE interface</a:t>
            </a:r>
            <a:r>
              <a:rPr lang="hu-HU" sz="1600" dirty="0" smtClean="0"/>
              <a:t>, like the one seen in the next Figure.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680"/>
          <a:stretch/>
        </p:blipFill>
        <p:spPr>
          <a:xfrm>
            <a:off x="410095" y="1808820"/>
            <a:ext cx="8323809" cy="4455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6595" y="6345033"/>
            <a:ext cx="6779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CCI-550 interconnect based based mobile platform [34]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73865" y="629165"/>
            <a:ext cx="924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Use of AMBA 4 interfaces in ARM's recent mobile </a:t>
            </a:r>
            <a:r>
              <a:rPr lang="hu-HU" dirty="0" err="1" smtClean="0">
                <a:solidFill>
                  <a:schemeClr val="accent6"/>
                </a:solidFill>
              </a:rPr>
              <a:t>platforms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[34]</a:t>
            </a:r>
            <a:endParaRPr lang="en-US" dirty="0"/>
          </a:p>
        </p:txBody>
      </p:sp>
      <p:sp>
        <p:nvSpPr>
          <p:cNvPr id="9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1.6.1 Overview </a:t>
            </a:r>
            <a:r>
              <a:rPr lang="hu-HU" dirty="0" smtClean="0"/>
              <a:t>(4)</a:t>
            </a:r>
            <a:endParaRPr lang="hu-HU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096725" y="3075310"/>
            <a:ext cx="0" cy="1980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810455" y="3075310"/>
            <a:ext cx="0" cy="1980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670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>
            <a:off x="206515" y="6488014"/>
            <a:ext cx="878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2972613" y="6420632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116505" y="6529737"/>
            <a:ext cx="5254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6470303" y="6414989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710675" y="6537675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208365" y="6550375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sp>
        <p:nvSpPr>
          <p:cNvPr id="23" name="Lekerekített téglalap 22"/>
          <p:cNvSpPr/>
          <p:nvPr/>
        </p:nvSpPr>
        <p:spPr>
          <a:xfrm>
            <a:off x="2411760" y="4181845"/>
            <a:ext cx="1079500" cy="287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AHB™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030973" y="4056280"/>
            <a:ext cx="1081087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AXI3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5427095" y="372672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417205" y="2659487"/>
            <a:ext cx="1081087" cy="287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ACE™</a:t>
            </a:r>
          </a:p>
        </p:txBody>
      </p:sp>
      <p:sp>
        <p:nvSpPr>
          <p:cNvPr id="36" name="Lekerekített téglalap 35"/>
          <p:cNvSpPr/>
          <p:nvPr/>
        </p:nvSpPr>
        <p:spPr>
          <a:xfrm>
            <a:off x="7857985" y="1756227"/>
            <a:ext cx="1079500" cy="287337"/>
          </a:xfrm>
          <a:prstGeom prst="roundRect">
            <a:avLst/>
          </a:prstGeom>
          <a:solidFill>
            <a:srgbClr val="FF8F7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CHI</a:t>
            </a:r>
          </a:p>
        </p:txBody>
      </p:sp>
      <p:sp>
        <p:nvSpPr>
          <p:cNvPr id="2081" name="Szövegdoboz 37"/>
          <p:cNvSpPr txBox="1">
            <a:spLocks noChangeArrowheads="1"/>
          </p:cNvSpPr>
          <p:nvPr/>
        </p:nvSpPr>
        <p:spPr bwMode="auto">
          <a:xfrm>
            <a:off x="2659979" y="392561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5/1999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2" name="Szövegdoboz 38"/>
          <p:cNvSpPr txBox="1">
            <a:spLocks noChangeArrowheads="1"/>
          </p:cNvSpPr>
          <p:nvPr/>
        </p:nvSpPr>
        <p:spPr bwMode="auto">
          <a:xfrm>
            <a:off x="2558182" y="3133212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2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3" name="Szövegdoboz 39"/>
          <p:cNvSpPr txBox="1">
            <a:spLocks noChangeArrowheads="1"/>
          </p:cNvSpPr>
          <p:nvPr/>
        </p:nvSpPr>
        <p:spPr bwMode="auto">
          <a:xfrm>
            <a:off x="4280779" y="3797750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6/2003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4" name="Szövegdoboz 40"/>
          <p:cNvSpPr txBox="1">
            <a:spLocks noChangeArrowheads="1"/>
          </p:cNvSpPr>
          <p:nvPr/>
        </p:nvSpPr>
        <p:spPr bwMode="auto">
          <a:xfrm>
            <a:off x="4110169" y="2639235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3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5" name="Szövegdoboz 41"/>
          <p:cNvSpPr txBox="1">
            <a:spLocks noChangeArrowheads="1"/>
          </p:cNvSpPr>
          <p:nvPr/>
        </p:nvSpPr>
        <p:spPr bwMode="auto">
          <a:xfrm>
            <a:off x="5697125" y="343709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6" name="Szövegdoboz 42"/>
          <p:cNvSpPr txBox="1">
            <a:spLocks noChangeArrowheads="1"/>
          </p:cNvSpPr>
          <p:nvPr/>
        </p:nvSpPr>
        <p:spPr bwMode="auto">
          <a:xfrm>
            <a:off x="5831246" y="162880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4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7" name="Szövegdoboz 43"/>
          <p:cNvSpPr txBox="1">
            <a:spLocks noChangeArrowheads="1"/>
          </p:cNvSpPr>
          <p:nvPr/>
        </p:nvSpPr>
        <p:spPr bwMode="auto">
          <a:xfrm>
            <a:off x="8061199" y="1493785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6/2013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8" name="Szövegdoboz 44"/>
          <p:cNvSpPr txBox="1">
            <a:spLocks noChangeArrowheads="1"/>
          </p:cNvSpPr>
          <p:nvPr/>
        </p:nvSpPr>
        <p:spPr bwMode="auto">
          <a:xfrm>
            <a:off x="7899936" y="81871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5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9" name="Szövegdoboz 46"/>
          <p:cNvSpPr txBox="1">
            <a:spLocks noChangeArrowheads="1"/>
          </p:cNvSpPr>
          <p:nvPr/>
        </p:nvSpPr>
        <p:spPr bwMode="auto">
          <a:xfrm>
            <a:off x="2514736" y="3350699"/>
            <a:ext cx="80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(ARM7/9)</a:t>
            </a:r>
          </a:p>
        </p:txBody>
      </p:sp>
      <p:sp>
        <p:nvSpPr>
          <p:cNvPr id="2090" name="Szövegdoboz 47"/>
          <p:cNvSpPr txBox="1">
            <a:spLocks noChangeArrowheads="1"/>
          </p:cNvSpPr>
          <p:nvPr/>
        </p:nvSpPr>
        <p:spPr bwMode="auto">
          <a:xfrm>
            <a:off x="3870415" y="2856722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(ARM11,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Cortex-A8/A9/A5)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1" name="Szövegdoboz 48"/>
          <p:cNvSpPr txBox="1">
            <a:spLocks noChangeArrowheads="1"/>
          </p:cNvSpPr>
          <p:nvPr/>
        </p:nvSpPr>
        <p:spPr bwMode="auto">
          <a:xfrm>
            <a:off x="5614989" y="1858760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(Cortex-A15/A7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 </a:t>
            </a:r>
            <a:r>
              <a:rPr lang="hu-HU" altLang="en-US" sz="1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.LITTLE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2" name="Szövegdoboz 49"/>
          <p:cNvSpPr txBox="1">
            <a:spLocks noChangeArrowheads="1"/>
          </p:cNvSpPr>
          <p:nvPr/>
        </p:nvSpPr>
        <p:spPr bwMode="auto">
          <a:xfrm>
            <a:off x="7650315" y="1036197"/>
            <a:ext cx="1422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A57/A53/A72/A35)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5" name="Szövegdoboz 53"/>
          <p:cNvSpPr txBox="1">
            <a:spLocks noChangeArrowheads="1"/>
          </p:cNvSpPr>
          <p:nvPr/>
        </p:nvSpPr>
        <p:spPr bwMode="auto">
          <a:xfrm>
            <a:off x="6592306" y="2389457"/>
            <a:ext cx="6799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30825" y="6362329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≈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65" name="Egyenes összekötő 15"/>
          <p:cNvCxnSpPr/>
          <p:nvPr/>
        </p:nvCxnSpPr>
        <p:spPr>
          <a:xfrm>
            <a:off x="8622450" y="642904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zövegdoboz 17"/>
          <p:cNvSpPr txBox="1"/>
          <p:nvPr/>
        </p:nvSpPr>
        <p:spPr>
          <a:xfrm>
            <a:off x="8323600" y="6550375"/>
            <a:ext cx="52450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Szövegdoboz 55"/>
          <p:cNvSpPr txBox="1">
            <a:spLocks noChangeArrowheads="1"/>
          </p:cNvSpPr>
          <p:nvPr/>
        </p:nvSpPr>
        <p:spPr bwMode="auto">
          <a:xfrm>
            <a:off x="3716905" y="4428399"/>
            <a:ext cx="2010487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based 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Channel concept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with 5 channels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for reads and writes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Out-of-order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Optional signaling for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low power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Non-cache-coherent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interconnects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Szövegdoboz 55"/>
          <p:cNvSpPr txBox="1">
            <a:spLocks noChangeArrowheads="1"/>
          </p:cNvSpPr>
          <p:nvPr/>
        </p:nvSpPr>
        <p:spPr bwMode="auto">
          <a:xfrm>
            <a:off x="5184901" y="4104075"/>
            <a:ext cx="1502334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lengths of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up to 256 beats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 of Service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signaling (QoS)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Szövegdoboz 55"/>
          <p:cNvSpPr txBox="1">
            <a:spLocks noChangeArrowheads="1"/>
          </p:cNvSpPr>
          <p:nvPr/>
        </p:nvSpPr>
        <p:spPr bwMode="auto">
          <a:xfrm>
            <a:off x="5990969" y="2991144"/>
            <a:ext cx="2004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 of the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AXI4 i.f. by 3 channels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to provide system wide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cache coherency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" name="Szövegdoboz 55"/>
          <p:cNvSpPr txBox="1">
            <a:spLocks noChangeArrowheads="1"/>
          </p:cNvSpPr>
          <p:nvPr/>
        </p:nvSpPr>
        <p:spPr bwMode="auto">
          <a:xfrm>
            <a:off x="7525161" y="2090690"/>
            <a:ext cx="169148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Layered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blocking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packet-based bus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of L3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node names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8350" y="5049759"/>
            <a:ext cx="22813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Supporting both full and</a:t>
            </a:r>
          </a:p>
          <a:p>
            <a:pPr>
              <a:spcAft>
                <a:spcPts val="300"/>
              </a:spcAft>
            </a:pPr>
            <a:r>
              <a:rPr lang="hu-HU" sz="1000" dirty="0"/>
              <a:t> </a:t>
            </a:r>
            <a:r>
              <a:rPr lang="hu-HU" sz="1000" dirty="0" smtClean="0"/>
              <a:t>     I/O coherency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Coherency domains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Memory barrier transactions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Support of DVM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Snoop filters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Cache coherent interconnects</a:t>
            </a:r>
            <a:endParaRPr lang="en-US" sz="1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963633" y="3675927"/>
            <a:ext cx="0" cy="133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zövegdoboz 55"/>
          <p:cNvSpPr txBox="1">
            <a:spLocks noChangeArrowheads="1"/>
          </p:cNvSpPr>
          <p:nvPr/>
        </p:nvSpPr>
        <p:spPr bwMode="auto">
          <a:xfrm>
            <a:off x="1961710" y="4567877"/>
            <a:ext cx="18726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data bus options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burst transfers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Split transactions with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overlapped address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and data phases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of multiple masters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Three stage pipelining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uni-directional signals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 the rising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edge</a:t>
            </a:r>
          </a:p>
        </p:txBody>
      </p:sp>
      <p:cxnSp>
        <p:nvCxnSpPr>
          <p:cNvPr id="46" name="Egyenes összekötő 13"/>
          <p:cNvCxnSpPr/>
          <p:nvPr/>
        </p:nvCxnSpPr>
        <p:spPr>
          <a:xfrm>
            <a:off x="387967" y="6410508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ekerekített téglalap 18"/>
          <p:cNvSpPr/>
          <p:nvPr/>
        </p:nvSpPr>
        <p:spPr>
          <a:xfrm>
            <a:off x="518815" y="4254769"/>
            <a:ext cx="1079500" cy="287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ASB™</a:t>
            </a:r>
          </a:p>
        </p:txBody>
      </p:sp>
      <p:sp>
        <p:nvSpPr>
          <p:cNvPr id="48" name="Szövegdoboz 36"/>
          <p:cNvSpPr txBox="1">
            <a:spLocks noChangeArrowheads="1"/>
          </p:cNvSpPr>
          <p:nvPr/>
        </p:nvSpPr>
        <p:spPr bwMode="auto">
          <a:xfrm>
            <a:off x="645352" y="3445248"/>
            <a:ext cx="849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1</a:t>
            </a:r>
          </a:p>
          <a:p>
            <a:pPr algn="ctr"/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</a:t>
            </a:r>
            <a:r>
              <a:rPr lang="hu-HU" altLang="en-US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3922" y="4000292"/>
            <a:ext cx="606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9/1995</a:t>
            </a:r>
            <a:endParaRPr lang="en-US" sz="900" dirty="0"/>
          </a:p>
        </p:txBody>
      </p:sp>
      <p:sp>
        <p:nvSpPr>
          <p:cNvPr id="50" name="Rounded Rectangle 49"/>
          <p:cNvSpPr/>
          <p:nvPr/>
        </p:nvSpPr>
        <p:spPr bwMode="auto">
          <a:xfrm>
            <a:off x="7523227" y="683695"/>
            <a:ext cx="1587679" cy="29132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1" name="Szövegdoboz 55"/>
          <p:cNvSpPr txBox="1">
            <a:spLocks noChangeArrowheads="1"/>
          </p:cNvSpPr>
          <p:nvPr/>
        </p:nvSpPr>
        <p:spPr bwMode="auto">
          <a:xfrm>
            <a:off x="68364" y="4668726"/>
            <a:ext cx="2023311" cy="181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32-bit wide parallel bus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with 8/16-bit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Multiple masters/slaves,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but only a single master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can be active at a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element and burst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transfers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stage pipelining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Bi-directional data bus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both clock edges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622" y="629165"/>
            <a:ext cx="3743461" cy="697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hu-HU" dirty="0" smtClean="0">
                <a:solidFill>
                  <a:srgbClr val="2D2D8A"/>
                </a:solidFill>
              </a:rPr>
              <a:t>1.6.2 The CHI bus</a:t>
            </a:r>
          </a:p>
          <a:p>
            <a:pPr>
              <a:spcAft>
                <a:spcPts val="400"/>
              </a:spcAft>
            </a:pPr>
            <a:r>
              <a:rPr lang="hu-HU" dirty="0" smtClean="0">
                <a:solidFill>
                  <a:srgbClr val="2D2D8A"/>
                </a:solidFill>
              </a:rPr>
              <a:t>Key features of the CHI bus -1</a:t>
            </a:r>
          </a:p>
        </p:txBody>
      </p:sp>
      <p:sp>
        <p:nvSpPr>
          <p:cNvPr id="52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1.6.2 </a:t>
            </a:r>
            <a:r>
              <a:rPr lang="en-US" dirty="0" smtClean="0"/>
              <a:t>The </a:t>
            </a:r>
            <a:r>
              <a:rPr lang="hu-HU" dirty="0" smtClean="0"/>
              <a:t>CHI bus</a:t>
            </a:r>
            <a:r>
              <a:rPr lang="en-US" dirty="0" smtClean="0"/>
              <a:t> </a:t>
            </a:r>
            <a:r>
              <a:rPr lang="hu-HU" dirty="0" smtClean="0"/>
              <a:t>(1)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41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" y="638690"/>
            <a:ext cx="388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Key features of the CHI bus 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085" y="998730"/>
            <a:ext cx="836620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dirty="0" smtClean="0"/>
              <a:t>Until now </a:t>
            </a:r>
            <a:r>
              <a:rPr lang="hu-HU" sz="1600" dirty="0" smtClean="0">
                <a:solidFill>
                  <a:srgbClr val="0070C0"/>
                </a:solidFill>
              </a:rPr>
              <a:t>ARM did not reveal the AMBA 5 CHI specification.</a:t>
            </a:r>
          </a:p>
          <a:p>
            <a:r>
              <a:rPr lang="hu-HU" sz="1600" dirty="0" smtClean="0"/>
              <a:t>So subsequently we sum up only those features of AMBA 5 CHI that have been</a:t>
            </a:r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published until now from various sourses.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105" y="2213865"/>
            <a:ext cx="4312014" cy="1192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600" dirty="0" smtClean="0"/>
              <a:t>a) Layered architecture</a:t>
            </a:r>
          </a:p>
          <a:p>
            <a:pPr>
              <a:spcAft>
                <a:spcPts val="300"/>
              </a:spcAft>
            </a:pPr>
            <a:r>
              <a:rPr lang="hu-HU" sz="1600" dirty="0" smtClean="0"/>
              <a:t>b)  Non-blocking packet based interface</a:t>
            </a:r>
          </a:p>
          <a:p>
            <a:pPr>
              <a:spcAft>
                <a:spcPts val="300"/>
              </a:spcAft>
            </a:pPr>
            <a:r>
              <a:rPr lang="hu-HU" sz="1600" dirty="0" smtClean="0"/>
              <a:t>c) Support for L3 caches </a:t>
            </a:r>
          </a:p>
          <a:p>
            <a:pPr>
              <a:spcAft>
                <a:spcPts val="300"/>
              </a:spcAft>
            </a:pPr>
            <a:r>
              <a:rPr lang="hu-HU" sz="1600" dirty="0" smtClean="0"/>
              <a:t>d) New node names</a:t>
            </a:r>
            <a:endParaRPr lang="en-US" sz="1600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1.6.2 </a:t>
            </a:r>
            <a:r>
              <a:rPr lang="en-US" dirty="0"/>
              <a:t>The </a:t>
            </a:r>
            <a:r>
              <a:rPr lang="hu-HU" dirty="0"/>
              <a:t>CHI bus</a:t>
            </a:r>
            <a:r>
              <a:rPr lang="en-US" dirty="0"/>
              <a:t> </a:t>
            </a:r>
            <a:r>
              <a:rPr lang="hu-HU" dirty="0" smtClean="0"/>
              <a:t>(2)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206515" y="1898830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These are</a:t>
            </a:r>
            <a:r>
              <a:rPr lang="hu-HU" sz="1600" dirty="0" smtClean="0"/>
              <a:t>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29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>
            <a:off x="206515" y="6526651"/>
            <a:ext cx="878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2959913" y="6459269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116505" y="6568374"/>
            <a:ext cx="5254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6470303" y="6453626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697975" y="6576312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208365" y="6589012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sp>
        <p:nvSpPr>
          <p:cNvPr id="23" name="Lekerekített téglalap 22"/>
          <p:cNvSpPr/>
          <p:nvPr/>
        </p:nvSpPr>
        <p:spPr>
          <a:xfrm>
            <a:off x="2411760" y="4181845"/>
            <a:ext cx="1079500" cy="287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AHB™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030973" y="4056280"/>
            <a:ext cx="1081087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AXI3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5427095" y="372672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417205" y="2659487"/>
            <a:ext cx="1081087" cy="287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ACE™</a:t>
            </a:r>
          </a:p>
        </p:txBody>
      </p:sp>
      <p:sp>
        <p:nvSpPr>
          <p:cNvPr id="36" name="Lekerekített téglalap 35"/>
          <p:cNvSpPr/>
          <p:nvPr/>
        </p:nvSpPr>
        <p:spPr>
          <a:xfrm>
            <a:off x="7857985" y="1756227"/>
            <a:ext cx="1079500" cy="287337"/>
          </a:xfrm>
          <a:prstGeom prst="roundRect">
            <a:avLst/>
          </a:prstGeom>
          <a:solidFill>
            <a:srgbClr val="FF8F7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CHI</a:t>
            </a:r>
          </a:p>
        </p:txBody>
      </p:sp>
      <p:sp>
        <p:nvSpPr>
          <p:cNvPr id="2081" name="Szövegdoboz 37"/>
          <p:cNvSpPr txBox="1">
            <a:spLocks noChangeArrowheads="1"/>
          </p:cNvSpPr>
          <p:nvPr/>
        </p:nvSpPr>
        <p:spPr bwMode="auto">
          <a:xfrm>
            <a:off x="2659979" y="392561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5/1999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2" name="Szövegdoboz 38"/>
          <p:cNvSpPr txBox="1">
            <a:spLocks noChangeArrowheads="1"/>
          </p:cNvSpPr>
          <p:nvPr/>
        </p:nvSpPr>
        <p:spPr bwMode="auto">
          <a:xfrm>
            <a:off x="2558182" y="3133212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2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3" name="Szövegdoboz 39"/>
          <p:cNvSpPr txBox="1">
            <a:spLocks noChangeArrowheads="1"/>
          </p:cNvSpPr>
          <p:nvPr/>
        </p:nvSpPr>
        <p:spPr bwMode="auto">
          <a:xfrm>
            <a:off x="4280779" y="3797750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6/2003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4" name="Szövegdoboz 40"/>
          <p:cNvSpPr txBox="1">
            <a:spLocks noChangeArrowheads="1"/>
          </p:cNvSpPr>
          <p:nvPr/>
        </p:nvSpPr>
        <p:spPr bwMode="auto">
          <a:xfrm>
            <a:off x="4110169" y="2639235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3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5" name="Szövegdoboz 41"/>
          <p:cNvSpPr txBox="1">
            <a:spLocks noChangeArrowheads="1"/>
          </p:cNvSpPr>
          <p:nvPr/>
        </p:nvSpPr>
        <p:spPr bwMode="auto">
          <a:xfrm>
            <a:off x="5697125" y="343709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6" name="Szövegdoboz 42"/>
          <p:cNvSpPr txBox="1">
            <a:spLocks noChangeArrowheads="1"/>
          </p:cNvSpPr>
          <p:nvPr/>
        </p:nvSpPr>
        <p:spPr bwMode="auto">
          <a:xfrm>
            <a:off x="5831246" y="162880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4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7" name="Szövegdoboz 43"/>
          <p:cNvSpPr txBox="1">
            <a:spLocks noChangeArrowheads="1"/>
          </p:cNvSpPr>
          <p:nvPr/>
        </p:nvSpPr>
        <p:spPr bwMode="auto">
          <a:xfrm>
            <a:off x="8061199" y="1493785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6/2013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8" name="Szövegdoboz 44"/>
          <p:cNvSpPr txBox="1">
            <a:spLocks noChangeArrowheads="1"/>
          </p:cNvSpPr>
          <p:nvPr/>
        </p:nvSpPr>
        <p:spPr bwMode="auto">
          <a:xfrm>
            <a:off x="7899936" y="81871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5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9" name="Szövegdoboz 46"/>
          <p:cNvSpPr txBox="1">
            <a:spLocks noChangeArrowheads="1"/>
          </p:cNvSpPr>
          <p:nvPr/>
        </p:nvSpPr>
        <p:spPr bwMode="auto">
          <a:xfrm>
            <a:off x="2514736" y="3350699"/>
            <a:ext cx="80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(ARM7/9)</a:t>
            </a:r>
          </a:p>
        </p:txBody>
      </p:sp>
      <p:sp>
        <p:nvSpPr>
          <p:cNvPr id="2090" name="Szövegdoboz 47"/>
          <p:cNvSpPr txBox="1">
            <a:spLocks noChangeArrowheads="1"/>
          </p:cNvSpPr>
          <p:nvPr/>
        </p:nvSpPr>
        <p:spPr bwMode="auto">
          <a:xfrm>
            <a:off x="3870415" y="2856722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(ARM11,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Cortex-A8/A9/A5)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1" name="Szövegdoboz 48"/>
          <p:cNvSpPr txBox="1">
            <a:spLocks noChangeArrowheads="1"/>
          </p:cNvSpPr>
          <p:nvPr/>
        </p:nvSpPr>
        <p:spPr bwMode="auto">
          <a:xfrm>
            <a:off x="5614989" y="1858760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(Cortex-A15/A7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 </a:t>
            </a:r>
            <a:r>
              <a:rPr lang="hu-HU" altLang="en-US" sz="1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.LITTLE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2" name="Szövegdoboz 49"/>
          <p:cNvSpPr txBox="1">
            <a:spLocks noChangeArrowheads="1"/>
          </p:cNvSpPr>
          <p:nvPr/>
        </p:nvSpPr>
        <p:spPr bwMode="auto">
          <a:xfrm>
            <a:off x="7650315" y="1036197"/>
            <a:ext cx="1422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A57/A53/A72/A35)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5" name="Szövegdoboz 53"/>
          <p:cNvSpPr txBox="1">
            <a:spLocks noChangeArrowheads="1"/>
          </p:cNvSpPr>
          <p:nvPr/>
        </p:nvSpPr>
        <p:spPr bwMode="auto">
          <a:xfrm>
            <a:off x="6592306" y="2389457"/>
            <a:ext cx="6799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30825" y="6400966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≈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65" name="Egyenes összekötő 15"/>
          <p:cNvCxnSpPr/>
          <p:nvPr/>
        </p:nvCxnSpPr>
        <p:spPr>
          <a:xfrm>
            <a:off x="8622450" y="6467681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zövegdoboz 17"/>
          <p:cNvSpPr txBox="1"/>
          <p:nvPr/>
        </p:nvSpPr>
        <p:spPr>
          <a:xfrm>
            <a:off x="8323600" y="6589012"/>
            <a:ext cx="52450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Szövegdoboz 55"/>
          <p:cNvSpPr txBox="1">
            <a:spLocks noChangeArrowheads="1"/>
          </p:cNvSpPr>
          <p:nvPr/>
        </p:nvSpPr>
        <p:spPr bwMode="auto">
          <a:xfrm>
            <a:off x="3716905" y="4428399"/>
            <a:ext cx="2010487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based 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Channel concept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with 5 channels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for reads and writes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Out-of-order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Optional signaling for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low power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Non-cache-coherent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interconnects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Szövegdoboz 55"/>
          <p:cNvSpPr txBox="1">
            <a:spLocks noChangeArrowheads="1"/>
          </p:cNvSpPr>
          <p:nvPr/>
        </p:nvSpPr>
        <p:spPr bwMode="auto">
          <a:xfrm>
            <a:off x="5184901" y="4104075"/>
            <a:ext cx="1502334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lengths of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up to 256 beats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 of Service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signaling (QoS)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Szövegdoboz 55"/>
          <p:cNvSpPr txBox="1">
            <a:spLocks noChangeArrowheads="1"/>
          </p:cNvSpPr>
          <p:nvPr/>
        </p:nvSpPr>
        <p:spPr bwMode="auto">
          <a:xfrm>
            <a:off x="5990969" y="2991144"/>
            <a:ext cx="2004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 of the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AXI4 i.f. by 3 channels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to provide system wide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cache coherency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" name="Szövegdoboz 55"/>
          <p:cNvSpPr txBox="1">
            <a:spLocks noChangeArrowheads="1"/>
          </p:cNvSpPr>
          <p:nvPr/>
        </p:nvSpPr>
        <p:spPr bwMode="auto">
          <a:xfrm>
            <a:off x="7525161" y="2090690"/>
            <a:ext cx="169148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Layered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blocking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packet-based bus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of L3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node names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8350" y="5049759"/>
            <a:ext cx="22813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Supporting both full and</a:t>
            </a:r>
          </a:p>
          <a:p>
            <a:pPr>
              <a:spcAft>
                <a:spcPts val="300"/>
              </a:spcAft>
            </a:pPr>
            <a:r>
              <a:rPr lang="hu-HU" sz="1000" dirty="0"/>
              <a:t> </a:t>
            </a:r>
            <a:r>
              <a:rPr lang="hu-HU" sz="1000" dirty="0" smtClean="0"/>
              <a:t>     I/O coherency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Coherency domains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Memory barrier transactions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Support of DVM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Snoop filters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Cache coherent interconnects</a:t>
            </a:r>
            <a:endParaRPr lang="en-US" sz="1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963633" y="3675927"/>
            <a:ext cx="0" cy="133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zövegdoboz 55"/>
          <p:cNvSpPr txBox="1">
            <a:spLocks noChangeArrowheads="1"/>
          </p:cNvSpPr>
          <p:nvPr/>
        </p:nvSpPr>
        <p:spPr bwMode="auto">
          <a:xfrm>
            <a:off x="1961710" y="4567877"/>
            <a:ext cx="18726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data bus options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burst transfers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Split transactions with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overlapped address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and data phases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of multiple masters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Three stage pipelining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uni-directional signals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 the rising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edge</a:t>
            </a:r>
          </a:p>
        </p:txBody>
      </p:sp>
      <p:cxnSp>
        <p:nvCxnSpPr>
          <p:cNvPr id="46" name="Egyenes összekötő 13"/>
          <p:cNvCxnSpPr/>
          <p:nvPr/>
        </p:nvCxnSpPr>
        <p:spPr>
          <a:xfrm>
            <a:off x="387967" y="6449145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ekerekített téglalap 18"/>
          <p:cNvSpPr/>
          <p:nvPr/>
        </p:nvSpPr>
        <p:spPr>
          <a:xfrm>
            <a:off x="518815" y="4254769"/>
            <a:ext cx="1079500" cy="287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ASB™</a:t>
            </a:r>
          </a:p>
        </p:txBody>
      </p:sp>
      <p:sp>
        <p:nvSpPr>
          <p:cNvPr id="48" name="Szövegdoboz 36"/>
          <p:cNvSpPr txBox="1">
            <a:spLocks noChangeArrowheads="1"/>
          </p:cNvSpPr>
          <p:nvPr/>
        </p:nvSpPr>
        <p:spPr bwMode="auto">
          <a:xfrm>
            <a:off x="645352" y="3445248"/>
            <a:ext cx="849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1</a:t>
            </a:r>
          </a:p>
          <a:p>
            <a:pPr algn="ctr"/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</a:t>
            </a:r>
            <a:r>
              <a:rPr lang="hu-HU" altLang="en-US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3922" y="4000292"/>
            <a:ext cx="606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9/1995</a:t>
            </a:r>
            <a:endParaRPr lang="en-US" sz="900" dirty="0"/>
          </a:p>
        </p:txBody>
      </p:sp>
      <p:sp>
        <p:nvSpPr>
          <p:cNvPr id="51" name="Szövegdoboz 55"/>
          <p:cNvSpPr txBox="1">
            <a:spLocks noChangeArrowheads="1"/>
          </p:cNvSpPr>
          <p:nvPr/>
        </p:nvSpPr>
        <p:spPr bwMode="auto">
          <a:xfrm>
            <a:off x="68364" y="4668726"/>
            <a:ext cx="2023311" cy="181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32-bit wide parallel bus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with 8/16-bit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Multiple masters/slaves,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but only a single master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can be active at a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element and burst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transfers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stage pipelining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Bi-directional data bus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both clock edges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622" y="629165"/>
            <a:ext cx="6734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Evolution from a 32-bit parallel bus to packet-based bus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52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1.1.2 </a:t>
            </a:r>
            <a:r>
              <a:rPr lang="hu-HU" dirty="0"/>
              <a:t>Evolution of the AMBA protocol family</a:t>
            </a:r>
            <a:r>
              <a:rPr lang="en-US" dirty="0"/>
              <a:t> </a:t>
            </a:r>
            <a:r>
              <a:rPr lang="hu-HU" dirty="0" smtClean="0"/>
              <a:t>(2)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36451" y="4850433"/>
            <a:ext cx="1476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7920500" y="2831056"/>
            <a:ext cx="1116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2221658" y="4759903"/>
            <a:ext cx="1476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221658" y="4969827"/>
            <a:ext cx="1405237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65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247" y="642277"/>
            <a:ext cx="347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a) Layered </a:t>
            </a:r>
            <a:r>
              <a:rPr lang="hu-HU" dirty="0" err="1" smtClean="0">
                <a:solidFill>
                  <a:schemeClr val="accent6"/>
                </a:solidFill>
              </a:rPr>
              <a:t>architecture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[37]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01770" y="1628800"/>
            <a:ext cx="3330370" cy="1448192"/>
            <a:chOff x="2821722" y="1853825"/>
            <a:chExt cx="3415463" cy="1395155"/>
          </a:xfrm>
        </p:grpSpPr>
        <p:pic>
          <p:nvPicPr>
            <p:cNvPr id="4" name="Picture 2" descr="http://regmedia.co.uk/2014/05/04/amba_larg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0" t="33274" r="41765" b="43402"/>
            <a:stretch/>
          </p:blipFill>
          <p:spPr bwMode="auto">
            <a:xfrm>
              <a:off x="2906815" y="1853825"/>
              <a:ext cx="3330370" cy="139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2821722" y="2573905"/>
              <a:ext cx="220108" cy="2700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41503" y="3122287"/>
            <a:ext cx="57647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smtClean="0"/>
              <a:t>Flits: Flow control units (Forgalomszabályozási egységek)</a:t>
            </a:r>
          </a:p>
          <a:p>
            <a:r>
              <a:rPr lang="hu-HU" sz="1500" dirty="0" smtClean="0"/>
              <a:t>Phits: Physical units (Fizikai egységek)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250825" y="4292127"/>
            <a:ext cx="8678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Packets</a:t>
            </a:r>
            <a:r>
              <a:rPr lang="hu-HU" sz="1600" dirty="0" smtClean="0"/>
              <a:t> are </a:t>
            </a:r>
            <a:r>
              <a:rPr lang="hu-HU" sz="1600" dirty="0" smtClean="0">
                <a:solidFill>
                  <a:srgbClr val="0070C0"/>
                </a:solidFill>
              </a:rPr>
              <a:t>built up of </a:t>
            </a:r>
            <a:r>
              <a:rPr lang="hu-HU" sz="1600" dirty="0" smtClean="0">
                <a:solidFill>
                  <a:srgbClr val="FF0000"/>
                </a:solidFill>
              </a:rPr>
              <a:t>Flits</a:t>
            </a:r>
            <a:r>
              <a:rPr lang="hu-HU" sz="1600" dirty="0" smtClean="0"/>
              <a:t> whereas Flits are </a:t>
            </a:r>
            <a:r>
              <a:rPr lang="hu-HU" sz="1600" dirty="0" smtClean="0">
                <a:solidFill>
                  <a:srgbClr val="0070C0"/>
                </a:solidFill>
              </a:rPr>
              <a:t>made up of </a:t>
            </a:r>
            <a:r>
              <a:rPr lang="hu-HU" sz="1600" dirty="0" smtClean="0">
                <a:solidFill>
                  <a:srgbClr val="FF0000"/>
                </a:solidFill>
              </a:rPr>
              <a:t>Phits</a:t>
            </a:r>
            <a:r>
              <a:rPr lang="hu-HU" sz="1600" dirty="0" smtClean="0"/>
              <a:t>, that represent </a:t>
            </a:r>
          </a:p>
          <a:p>
            <a:r>
              <a:rPr lang="hu-HU" sz="1600" dirty="0" smtClean="0"/>
              <a:t>  the </a:t>
            </a:r>
            <a:r>
              <a:rPr lang="hu-HU" sz="1600" dirty="0" smtClean="0">
                <a:solidFill>
                  <a:srgbClr val="0070C0"/>
                </a:solidFill>
              </a:rPr>
              <a:t>smallest piece of information that can be transmitted as an entitiy on a link</a:t>
            </a:r>
            <a:r>
              <a:rPr lang="hu-HU" sz="1600" dirty="0" smtClean="0"/>
              <a:t>.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09135" y="972972"/>
            <a:ext cx="8596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CHI is built up of </a:t>
            </a:r>
            <a:r>
              <a:rPr lang="hu-HU" sz="1600" dirty="0" smtClean="0">
                <a:solidFill>
                  <a:srgbClr val="FF0000"/>
                </a:solidFill>
              </a:rPr>
              <a:t>four layers</a:t>
            </a:r>
            <a:r>
              <a:rPr lang="hu-HU" sz="1600" dirty="0" smtClean="0"/>
              <a:t>, the </a:t>
            </a:r>
            <a:r>
              <a:rPr lang="hu-HU" sz="1600" dirty="0" smtClean="0">
                <a:solidFill>
                  <a:srgbClr val="FF0000"/>
                </a:solidFill>
              </a:rPr>
              <a:t>protocol, the routing, the link, and the physical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layers</a:t>
            </a:r>
            <a:r>
              <a:rPr lang="hu-HU" sz="1600" dirty="0" smtClean="0"/>
              <a:t>, as seen in the Figure below.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2881" y="3842077"/>
            <a:ext cx="5734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Layered architecture of the CHI </a:t>
            </a:r>
            <a:r>
              <a:rPr lang="hu-HU" sz="1600" dirty="0" err="1" smtClean="0"/>
              <a:t>interface</a:t>
            </a:r>
            <a:r>
              <a:rPr lang="hu-HU" sz="1600" dirty="0" smtClean="0"/>
              <a:t> [37]</a:t>
            </a:r>
            <a:endParaRPr lang="en-US" sz="1600" dirty="0"/>
          </a:p>
        </p:txBody>
      </p:sp>
      <p:sp>
        <p:nvSpPr>
          <p:cNvPr id="13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1.6.2 </a:t>
            </a:r>
            <a:r>
              <a:rPr lang="en-US" dirty="0"/>
              <a:t>The </a:t>
            </a:r>
            <a:r>
              <a:rPr lang="hu-HU" dirty="0"/>
              <a:t>CHI bus</a:t>
            </a:r>
            <a:r>
              <a:rPr lang="en-US" dirty="0"/>
              <a:t> </a:t>
            </a:r>
            <a:r>
              <a:rPr lang="hu-HU" dirty="0" smtClean="0"/>
              <a:t>(3)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5952636" y="2401143"/>
            <a:ext cx="203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Adatkapcsolati réteg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10943" y="2708920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Fizikai réteg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65541" y="2047471"/>
            <a:ext cx="2381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Forgalomirányítási réteg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18419" y="1731689"/>
            <a:ext cx="1458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Protokol réteg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79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2" grpId="0"/>
      <p:bldP spid="8" grpId="0"/>
      <p:bldP spid="12" grpId="0"/>
      <p:bldP spid="14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1.6.2 </a:t>
            </a:r>
            <a:r>
              <a:rPr lang="en-US" dirty="0"/>
              <a:t>The </a:t>
            </a:r>
            <a:r>
              <a:rPr lang="hu-HU" dirty="0"/>
              <a:t>CHI bus</a:t>
            </a:r>
            <a:r>
              <a:rPr lang="en-US" dirty="0"/>
              <a:t>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636" y="645201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636" y="960236"/>
            <a:ext cx="7999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Hierarchical structuring of data to be transmitted (in general) [Based on 66]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06515" y="5994285"/>
            <a:ext cx="8833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While flits and phits are fixed size, messages and packets may be variable</a:t>
            </a:r>
          </a:p>
          <a:p>
            <a:r>
              <a:rPr lang="hu-HU" dirty="0"/>
              <a:t> </a:t>
            </a:r>
            <a:r>
              <a:rPr lang="hu-HU" dirty="0" smtClean="0"/>
              <a:t> size. 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6495" y="1588170"/>
            <a:ext cx="8988121" cy="4116155"/>
            <a:chOff x="26495" y="1588170"/>
            <a:chExt cx="8988121" cy="4116155"/>
          </a:xfrm>
        </p:grpSpPr>
        <p:grpSp>
          <p:nvGrpSpPr>
            <p:cNvPr id="15" name="Group 14"/>
            <p:cNvGrpSpPr/>
            <p:nvPr/>
          </p:nvGrpSpPr>
          <p:grpSpPr>
            <a:xfrm>
              <a:off x="103626" y="1588170"/>
              <a:ext cx="8910990" cy="4116155"/>
              <a:chOff x="116505" y="1536654"/>
              <a:chExt cx="8910990" cy="411615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505" y="1536654"/>
                <a:ext cx="8910990" cy="411615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67172" t="53625" b="37627"/>
              <a:stretch/>
            </p:blipFill>
            <p:spPr>
              <a:xfrm>
                <a:off x="5562110" y="3396874"/>
                <a:ext cx="2925325" cy="36004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652120" y="3437339"/>
                <a:ext cx="2735044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900" dirty="0">
                    <a:solidFill>
                      <a:srgbClr val="0027A0"/>
                    </a:solidFill>
                    <a:latin typeface="ArialMT"/>
                  </a:rPr>
                  <a:t>Flits: </a:t>
                </a:r>
                <a:r>
                  <a:rPr lang="hu-HU" sz="1900" dirty="0" smtClean="0">
                    <a:solidFill>
                      <a:srgbClr val="0027A0"/>
                    </a:solidFill>
                    <a:latin typeface="ArialMT"/>
                  </a:rPr>
                  <a:t>F</a:t>
                </a:r>
                <a:r>
                  <a:rPr lang="en-US" sz="1900" dirty="0" smtClean="0">
                    <a:solidFill>
                      <a:srgbClr val="0027A0"/>
                    </a:solidFill>
                    <a:latin typeface="ArialMT"/>
                  </a:rPr>
                  <a:t>low </a:t>
                </a:r>
                <a:r>
                  <a:rPr lang="en-US" sz="1900" dirty="0">
                    <a:solidFill>
                      <a:srgbClr val="0027A0"/>
                    </a:solidFill>
                    <a:latin typeface="ArialMT"/>
                  </a:rPr>
                  <a:t>control </a:t>
                </a:r>
                <a:r>
                  <a:rPr lang="hu-HU" sz="1900" dirty="0" smtClean="0">
                    <a:solidFill>
                      <a:srgbClr val="0027A0"/>
                    </a:solidFill>
                    <a:latin typeface="ArialMT"/>
                  </a:rPr>
                  <a:t>units</a:t>
                </a:r>
                <a:endParaRPr lang="en-US" sz="1900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l="81313" t="54719" r="8081" b="37627"/>
              <a:stretch/>
            </p:blipFill>
            <p:spPr>
              <a:xfrm>
                <a:off x="7992380" y="4644135"/>
                <a:ext cx="945105" cy="31503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/>
              <a:srcRect l="54041" t="83150" b="7009"/>
              <a:stretch/>
            </p:blipFill>
            <p:spPr>
              <a:xfrm>
                <a:off x="4932040" y="4644135"/>
                <a:ext cx="4095454" cy="405044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4983413" y="4634843"/>
                <a:ext cx="2236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dirty="0" smtClean="0">
                    <a:solidFill>
                      <a:srgbClr val="0027A0"/>
                    </a:solidFill>
                    <a:latin typeface="ArialMT"/>
                  </a:rPr>
                  <a:t>Phits: Physical units</a:t>
                </a:r>
                <a:endParaRPr lang="en-US" sz="4800" dirty="0"/>
              </a:p>
            </p:txBody>
          </p:sp>
        </p:grpSp>
        <p:sp>
          <p:nvSpPr>
            <p:cNvPr id="3" name="Rectangle 2"/>
            <p:cNvSpPr/>
            <p:nvPr/>
          </p:nvSpPr>
          <p:spPr bwMode="auto">
            <a:xfrm>
              <a:off x="4398205" y="1750936"/>
              <a:ext cx="1530170" cy="2700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6495" y="2438890"/>
              <a:ext cx="1530170" cy="2700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50899" y="1673805"/>
              <a:ext cx="12362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 smtClean="0">
                  <a:solidFill>
                    <a:srgbClr val="0027A0"/>
                  </a:solidFill>
                  <a:latin typeface="ArialMT"/>
                </a:rPr>
                <a:t>Messages</a:t>
              </a:r>
              <a:endParaRPr lang="en-US" sz="48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6247" y="2393885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 smtClean="0">
                  <a:solidFill>
                    <a:srgbClr val="0027A0"/>
                  </a:solidFill>
                  <a:latin typeface="ArialMT"/>
                </a:rPr>
                <a:t>Packets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64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-ace-compa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05"/>
          <a:stretch/>
        </p:blipFill>
        <p:spPr bwMode="auto">
          <a:xfrm>
            <a:off x="129862" y="3139869"/>
            <a:ext cx="8762475" cy="144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247" y="642044"/>
            <a:ext cx="474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smtClean="0">
                <a:solidFill>
                  <a:schemeClr val="accent6"/>
                </a:solidFill>
              </a:rPr>
              <a:t>b) Non-blocking packet based interface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98673" y="4779440"/>
            <a:ext cx="948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Table: Contrasting </a:t>
            </a:r>
            <a:r>
              <a:rPr lang="hu-HU" sz="1600" dirty="0"/>
              <a:t>main features of message transfers in </a:t>
            </a:r>
            <a:r>
              <a:rPr lang="hu-HU" sz="1600" dirty="0" smtClean="0"/>
              <a:t>AMBA 4 </a:t>
            </a:r>
            <a:r>
              <a:rPr lang="hu-HU" sz="1600" dirty="0"/>
              <a:t>CHI and </a:t>
            </a:r>
          </a:p>
          <a:p>
            <a:pPr algn="ctr"/>
            <a:r>
              <a:rPr lang="hu-HU" sz="1600" dirty="0"/>
              <a:t> </a:t>
            </a:r>
            <a:r>
              <a:rPr lang="hu-HU" sz="1600" dirty="0" smtClean="0"/>
              <a:t>AMBA 5 interfaces </a:t>
            </a:r>
            <a:r>
              <a:rPr lang="hu-HU" sz="1600" dirty="0"/>
              <a:t>CHI </a:t>
            </a:r>
            <a:r>
              <a:rPr lang="hu-HU" sz="1600" dirty="0" smtClean="0"/>
              <a:t>[39]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1387" y="1313765"/>
            <a:ext cx="8338949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that makes use of </a:t>
            </a:r>
            <a:r>
              <a:rPr lang="hu-HU" sz="1600" dirty="0" smtClean="0">
                <a:solidFill>
                  <a:srgbClr val="0070C0"/>
                </a:solidFill>
              </a:rPr>
              <a:t>generic signals for all functions</a:t>
            </a:r>
            <a:r>
              <a:rPr lang="hu-HU" sz="1600" dirty="0" smtClean="0"/>
              <a:t> with the transaction type </a:t>
            </a:r>
          </a:p>
          <a:p>
            <a:pPr>
              <a:spcAft>
                <a:spcPts val="400"/>
              </a:spcAft>
            </a:pPr>
            <a:r>
              <a:rPr lang="hu-HU" sz="1600" dirty="0" smtClean="0"/>
              <a:t>      encoded in the data transfer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is </a:t>
            </a:r>
            <a:r>
              <a:rPr lang="hu-HU" sz="1600" dirty="0" smtClean="0">
                <a:solidFill>
                  <a:srgbClr val="0070C0"/>
                </a:solidFill>
              </a:rPr>
              <a:t>non-blocking due to the </a:t>
            </a:r>
            <a:r>
              <a:rPr lang="hu-HU" sz="1600" dirty="0" smtClean="0">
                <a:solidFill>
                  <a:srgbClr val="FF0000"/>
                </a:solidFill>
              </a:rPr>
              <a:t>credit based flow control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/>
              <a:t>employed,</a:t>
            </a:r>
          </a:p>
          <a:p>
            <a:r>
              <a:rPr lang="hu-HU" sz="1600" dirty="0" smtClean="0"/>
              <a:t>      (</a:t>
            </a:r>
            <a:r>
              <a:rPr lang="hu-HU" sz="1600" dirty="0"/>
              <a:t>to be discussed </a:t>
            </a:r>
            <a:r>
              <a:rPr lang="hu-HU" sz="1600" dirty="0" smtClean="0"/>
              <a:t>subsequently).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8297" y="2410436"/>
            <a:ext cx="8869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See the Table below for contrasting these features with the related features of the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AMBA 4 ACE interface. </a:t>
            </a:r>
            <a:endParaRPr lang="en-US" sz="1600" dirty="0"/>
          </a:p>
        </p:txBody>
      </p:sp>
      <p:sp>
        <p:nvSpPr>
          <p:cNvPr id="8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1.6.2 </a:t>
            </a:r>
            <a:r>
              <a:rPr lang="en-US" dirty="0"/>
              <a:t>The </a:t>
            </a:r>
            <a:r>
              <a:rPr lang="hu-HU" dirty="0"/>
              <a:t>CHI bus</a:t>
            </a:r>
            <a:r>
              <a:rPr lang="en-US" dirty="0"/>
              <a:t> </a:t>
            </a:r>
            <a:r>
              <a:rPr lang="hu-HU" dirty="0" smtClean="0"/>
              <a:t>(5)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208297" y="1024488"/>
            <a:ext cx="4727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The </a:t>
            </a:r>
            <a:r>
              <a:rPr lang="hu-HU" sz="1600" dirty="0">
                <a:solidFill>
                  <a:srgbClr val="0070C0"/>
                </a:solidFill>
              </a:rPr>
              <a:t>AMBA 5 CHI </a:t>
            </a:r>
            <a:r>
              <a:rPr lang="hu-HU" sz="1600" dirty="0"/>
              <a:t>is a </a:t>
            </a:r>
            <a:r>
              <a:rPr lang="hu-HU" sz="1600" dirty="0">
                <a:solidFill>
                  <a:srgbClr val="FF0000"/>
                </a:solidFill>
              </a:rPr>
              <a:t>packet based </a:t>
            </a:r>
            <a:r>
              <a:rPr lang="hu-HU" sz="1600" dirty="0" smtClean="0">
                <a:solidFill>
                  <a:srgbClr val="FF0000"/>
                </a:solidFill>
              </a:rPr>
              <a:t>interface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758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722" y="638690"/>
            <a:ext cx="3990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 on credit based flow control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510" y="1313765"/>
            <a:ext cx="8923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Principle </a:t>
            </a:r>
            <a:r>
              <a:rPr lang="hu-HU" sz="1600" dirty="0" smtClean="0"/>
              <a:t>of the credit based flow control is that </a:t>
            </a:r>
            <a:r>
              <a:rPr lang="hu-HU" sz="1600" dirty="0" smtClean="0">
                <a:solidFill>
                  <a:srgbClr val="0070C0"/>
                </a:solidFill>
              </a:rPr>
              <a:t>data units</a:t>
            </a:r>
            <a:r>
              <a:rPr lang="hu-HU" sz="1600" dirty="0" smtClean="0"/>
              <a:t>, such as flits, </a:t>
            </a:r>
            <a:r>
              <a:rPr lang="hu-HU" sz="1600" dirty="0" smtClean="0">
                <a:solidFill>
                  <a:srgbClr val="0070C0"/>
                </a:solidFill>
              </a:rPr>
              <a:t>are</a:t>
            </a:r>
          </a:p>
          <a:p>
            <a:r>
              <a:rPr lang="hu-HU" sz="1600" dirty="0" smtClean="0">
                <a:solidFill>
                  <a:srgbClr val="0070C0"/>
                </a:solidFill>
              </a:rPr>
              <a:t>      forwarded in a connection from one node to another only if the receiver node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sends a credit for the transmitter node</a:t>
            </a:r>
            <a:r>
              <a:rPr lang="hu-HU" sz="1600" dirty="0" smtClean="0"/>
              <a:t> signaling that there is a buffer slot ready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for the data to be forwarded, as indicated in the Figure below. 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0630" t="17393" r="12990" b="30250"/>
          <a:stretch/>
        </p:blipFill>
        <p:spPr>
          <a:xfrm>
            <a:off x="1421650" y="2751716"/>
            <a:ext cx="6210690" cy="32425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0419" y="6174305"/>
            <a:ext cx="5276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Principle of credit-based flow </a:t>
            </a:r>
            <a:r>
              <a:rPr lang="hu-HU" sz="1600" dirty="0" err="1" smtClean="0"/>
              <a:t>control</a:t>
            </a:r>
            <a:r>
              <a:rPr lang="hu-HU" sz="1600" dirty="0" smtClean="0"/>
              <a:t> [42]</a:t>
            </a:r>
            <a:endParaRPr lang="en-US" sz="1600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1.6.2 </a:t>
            </a:r>
            <a:r>
              <a:rPr lang="en-US" dirty="0"/>
              <a:t>The </a:t>
            </a:r>
            <a:r>
              <a:rPr lang="hu-HU" dirty="0"/>
              <a:t>CHI bus</a:t>
            </a:r>
            <a:r>
              <a:rPr lang="en-US" dirty="0"/>
              <a:t> </a:t>
            </a:r>
            <a:r>
              <a:rPr lang="hu-HU" dirty="0" smtClean="0"/>
              <a:t>(6)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161510" y="975211"/>
            <a:ext cx="7870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It aims at </a:t>
            </a:r>
            <a:r>
              <a:rPr lang="hu-HU" sz="1600" dirty="0">
                <a:solidFill>
                  <a:srgbClr val="0070C0"/>
                </a:solidFill>
              </a:rPr>
              <a:t>avoiding blockings during forwarding data due to congestion</a:t>
            </a:r>
            <a:r>
              <a:rPr lang="hu-HU" sz="1600" dirty="0" smtClean="0"/>
              <a:t>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6515" y="5634245"/>
            <a:ext cx="2090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VC: Virtual conection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3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247" y="635766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c) Support for L3 caches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436" y="980436"/>
            <a:ext cx="8594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CHI interface supports the use of </a:t>
            </a:r>
            <a:r>
              <a:rPr lang="hu-HU" sz="1600" dirty="0" smtClean="0">
                <a:solidFill>
                  <a:srgbClr val="FF0000"/>
                </a:solidFill>
              </a:rPr>
              <a:t>L3 caches </a:t>
            </a:r>
            <a:r>
              <a:rPr lang="hu-HU" sz="1600" dirty="0" smtClean="0"/>
              <a:t>assuming that the L3 cache is</a:t>
            </a:r>
          </a:p>
          <a:p>
            <a:pPr>
              <a:spcAft>
                <a:spcPts val="5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hu-HU" sz="1600" dirty="0" smtClean="0">
                <a:solidFill>
                  <a:srgbClr val="0070C0"/>
                </a:solidFill>
              </a:rPr>
              <a:t>integrated into the cache-coherent interconnect. </a:t>
            </a:r>
          </a:p>
        </p:txBody>
      </p:sp>
      <p:sp>
        <p:nvSpPr>
          <p:cNvPr id="2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1.6.2 </a:t>
            </a:r>
            <a:r>
              <a:rPr lang="en-US" dirty="0"/>
              <a:t>The </a:t>
            </a:r>
            <a:r>
              <a:rPr lang="hu-HU" dirty="0"/>
              <a:t>CHI bus</a:t>
            </a:r>
            <a:r>
              <a:rPr lang="en-US" dirty="0"/>
              <a:t> </a:t>
            </a:r>
            <a:r>
              <a:rPr lang="hu-HU" dirty="0" smtClean="0"/>
              <a:t>(7)</a:t>
            </a:r>
            <a:endParaRPr lang="hu-HU" dirty="0"/>
          </a:p>
        </p:txBody>
      </p:sp>
      <p:grpSp>
        <p:nvGrpSpPr>
          <p:cNvPr id="28" name="Group 27"/>
          <p:cNvGrpSpPr/>
          <p:nvPr/>
        </p:nvGrpSpPr>
        <p:grpSpPr>
          <a:xfrm>
            <a:off x="251520" y="2303875"/>
            <a:ext cx="8640960" cy="4434009"/>
            <a:chOff x="251520" y="2303875"/>
            <a:chExt cx="8640960" cy="4434009"/>
          </a:xfrm>
        </p:grpSpPr>
        <p:grpSp>
          <p:nvGrpSpPr>
            <p:cNvPr id="5" name="Group 4"/>
            <p:cNvGrpSpPr/>
            <p:nvPr/>
          </p:nvGrpSpPr>
          <p:grpSpPr>
            <a:xfrm>
              <a:off x="251520" y="2303875"/>
              <a:ext cx="8640960" cy="3915435"/>
              <a:chOff x="251520" y="2123855"/>
              <a:chExt cx="8640960" cy="391543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l="1088" t="11999" r="1020" b="2707"/>
              <a:stretch/>
            </p:blipFill>
            <p:spPr>
              <a:xfrm>
                <a:off x="251520" y="2123855"/>
                <a:ext cx="8640960" cy="3915435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676714" y="2753925"/>
                <a:ext cx="6173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4xCHI</a:t>
                </a:r>
                <a:endParaRPr lang="en-US" sz="1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677950" y="3023955"/>
                <a:ext cx="14782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9</a:t>
                </a:r>
                <a:r>
                  <a:rPr lang="hu-HU" sz="1200" dirty="0" smtClean="0"/>
                  <a:t>xACE-Lite/AXI4</a:t>
                </a:r>
                <a:endParaRPr lang="en-US" sz="1200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1220412" y="3677703"/>
                <a:ext cx="0" cy="216000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178636" y="3680324"/>
                <a:ext cx="0" cy="216000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6100523" y="3688287"/>
                <a:ext cx="0" cy="216000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" name="Rectangle 11"/>
              <p:cNvSpPr/>
              <p:nvPr/>
            </p:nvSpPr>
            <p:spPr bwMode="auto">
              <a:xfrm>
                <a:off x="251520" y="2128397"/>
                <a:ext cx="2396783" cy="25453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 bwMode="auto">
              <a:xfrm>
                <a:off x="3189544" y="3679423"/>
                <a:ext cx="0" cy="216000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134649" y="3679423"/>
                <a:ext cx="0" cy="216000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6867255" y="3675190"/>
                <a:ext cx="0" cy="216000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7619281" y="3679423"/>
                <a:ext cx="0" cy="216000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8234337" y="3675749"/>
                <a:ext cx="0" cy="216000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6995902" y="4813573"/>
                <a:ext cx="0" cy="198000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4141557" y="4806175"/>
                <a:ext cx="0" cy="108000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3086835" y="4806165"/>
                <a:ext cx="0" cy="108000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2043254" y="4806165"/>
                <a:ext cx="0" cy="108000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988532" y="4800315"/>
                <a:ext cx="0" cy="108000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4694284" y="2753925"/>
                <a:ext cx="0" cy="216000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4694284" y="3068960"/>
                <a:ext cx="0" cy="216000"/>
              </a:xfrm>
              <a:prstGeom prst="lin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6" name="TextBox 25"/>
            <p:cNvSpPr txBox="1"/>
            <p:nvPr/>
          </p:nvSpPr>
          <p:spPr>
            <a:xfrm>
              <a:off x="791580" y="6399330"/>
              <a:ext cx="75021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 smtClean="0"/>
                <a:t>Figure: The CCN-502 interconnect based server oriented platform [36]</a:t>
              </a:r>
              <a:endParaRPr lang="en-US" sz="1600" dirty="0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66555" y="4464115"/>
              <a:ext cx="4995555" cy="405045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2621" y="1538790"/>
            <a:ext cx="8610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This feature has been implemented until now only </a:t>
            </a:r>
            <a:r>
              <a:rPr lang="hu-HU" sz="1600" dirty="0">
                <a:solidFill>
                  <a:srgbClr val="0070C0"/>
                </a:solidFill>
              </a:rPr>
              <a:t>along with the CCN-5xx line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     of interconnects </a:t>
            </a:r>
            <a:r>
              <a:rPr lang="hu-HU" sz="1600" dirty="0"/>
              <a:t>targeting server platforms, as shown below</a:t>
            </a:r>
            <a:r>
              <a:rPr lang="hu-HU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39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998730"/>
            <a:ext cx="877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To reference subjects of transactions</a:t>
            </a:r>
            <a:r>
              <a:rPr lang="hu-HU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AXI </a:t>
            </a:r>
            <a:r>
              <a:rPr lang="en-US" sz="1600" dirty="0">
                <a:solidFill>
                  <a:srgbClr val="FF0000"/>
                </a:solidFill>
              </a:rPr>
              <a:t>and ACE </a:t>
            </a:r>
            <a:r>
              <a:rPr lang="en-US" sz="1600" dirty="0"/>
              <a:t>use </a:t>
            </a:r>
            <a:r>
              <a:rPr lang="hu-HU" sz="1600" dirty="0" smtClean="0"/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Master </a:t>
            </a:r>
            <a:r>
              <a:rPr lang="en-US" sz="1600" dirty="0">
                <a:solidFill>
                  <a:srgbClr val="FF0000"/>
                </a:solidFill>
              </a:rPr>
              <a:t>and </a:t>
            </a:r>
            <a:r>
              <a:rPr lang="en-US" sz="1600" dirty="0" smtClean="0">
                <a:solidFill>
                  <a:srgbClr val="FF0000"/>
                </a:solidFill>
              </a:rPr>
              <a:t>Slave</a:t>
            </a:r>
            <a:endParaRPr lang="hu-HU" sz="1600" dirty="0" smtClean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 </a:t>
            </a:r>
            <a:r>
              <a:rPr lang="hu-HU" sz="1600" dirty="0" smtClean="0"/>
              <a:t>designations, </a:t>
            </a:r>
            <a:r>
              <a:rPr lang="en-US" sz="1600" dirty="0" smtClean="0"/>
              <a:t>but </a:t>
            </a:r>
            <a:r>
              <a:rPr lang="en-US" sz="1600" dirty="0">
                <a:solidFill>
                  <a:srgbClr val="FF0000"/>
                </a:solidFill>
              </a:rPr>
              <a:t>CHI </a:t>
            </a:r>
            <a:r>
              <a:rPr lang="hu-HU" sz="1600" dirty="0" smtClean="0"/>
              <a:t>prefers the </a:t>
            </a:r>
            <a:r>
              <a:rPr lang="hu-HU" sz="1600" dirty="0" smtClean="0">
                <a:solidFill>
                  <a:srgbClr val="FF0000"/>
                </a:solidFill>
              </a:rPr>
              <a:t>node name, </a:t>
            </a:r>
            <a:r>
              <a:rPr lang="hu-HU" sz="1600" dirty="0" smtClean="0"/>
              <a:t>like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Request Node, </a:t>
            </a:r>
            <a:r>
              <a:rPr lang="en-US" sz="1600" dirty="0">
                <a:solidFill>
                  <a:srgbClr val="0070C0"/>
                </a:solidFill>
              </a:rPr>
              <a:t>Home </a:t>
            </a:r>
            <a:r>
              <a:rPr lang="en-US" sz="1600" dirty="0" smtClean="0">
                <a:solidFill>
                  <a:srgbClr val="0070C0"/>
                </a:solidFill>
              </a:rPr>
              <a:t>Node, </a:t>
            </a:r>
            <a:endParaRPr lang="hu-HU" sz="1600" dirty="0" smtClean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Slave Node, </a:t>
            </a:r>
            <a:r>
              <a:rPr lang="en-US" sz="1600" dirty="0">
                <a:solidFill>
                  <a:srgbClr val="0070C0"/>
                </a:solidFill>
              </a:rPr>
              <a:t>and Miscellaneous </a:t>
            </a:r>
            <a:r>
              <a:rPr lang="en-US" sz="1600" dirty="0" smtClean="0">
                <a:solidFill>
                  <a:srgbClr val="0070C0"/>
                </a:solidFill>
              </a:rPr>
              <a:t>Node</a:t>
            </a:r>
            <a:r>
              <a:rPr lang="en-US" sz="1600" dirty="0" smtClean="0"/>
              <a:t>. </a:t>
            </a:r>
            <a:endParaRPr lang="hu-HU" sz="1600" dirty="0" smtClean="0"/>
          </a:p>
        </p:txBody>
      </p:sp>
      <p:pic>
        <p:nvPicPr>
          <p:cNvPr id="5" name="Picture 2" descr="nod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15" y="2594990"/>
            <a:ext cx="4924720" cy="36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7325" y="639763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d) New node names </a:t>
            </a:r>
            <a:r>
              <a:rPr lang="hu-HU" dirty="0" smtClean="0"/>
              <a:t>[38]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4734" y="6375811"/>
            <a:ext cx="4277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Table: Node names used with CHI [38] </a:t>
            </a:r>
            <a:endParaRPr lang="en-US" sz="1600" dirty="0"/>
          </a:p>
        </p:txBody>
      </p:sp>
      <p:sp>
        <p:nvSpPr>
          <p:cNvPr id="8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1.6.2 </a:t>
            </a:r>
            <a:r>
              <a:rPr lang="en-US" dirty="0"/>
              <a:t>The </a:t>
            </a:r>
            <a:r>
              <a:rPr lang="hu-HU" dirty="0"/>
              <a:t>CHI bus</a:t>
            </a:r>
            <a:r>
              <a:rPr lang="en-US" dirty="0"/>
              <a:t> </a:t>
            </a:r>
            <a:r>
              <a:rPr lang="hu-HU" dirty="0" smtClean="0"/>
              <a:t>(8)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296863" y="1830306"/>
            <a:ext cx="8563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</a:t>
            </a:r>
            <a:r>
              <a:rPr lang="en-US" sz="1600" dirty="0" smtClean="0"/>
              <a:t>these </a:t>
            </a:r>
            <a:r>
              <a:rPr lang="en-US" sz="1600" dirty="0"/>
              <a:t>nodes are referenced </a:t>
            </a:r>
            <a:r>
              <a:rPr lang="hu-HU" sz="1600" dirty="0"/>
              <a:t>by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70C0"/>
                </a:solidFill>
              </a:rPr>
              <a:t>shorthand abbreviations</a:t>
            </a:r>
            <a:r>
              <a:rPr lang="hu-HU" sz="1600" dirty="0">
                <a:solidFill>
                  <a:srgbClr val="0070C0"/>
                </a:solidFill>
              </a:rPr>
              <a:t>,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as shown in </a:t>
            </a:r>
            <a:r>
              <a:rPr lang="en-US" sz="1600" dirty="0" smtClean="0"/>
              <a:t>the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</a:t>
            </a:r>
            <a:r>
              <a:rPr lang="en-US" sz="1600" dirty="0" smtClean="0"/>
              <a:t> </a:t>
            </a:r>
            <a:r>
              <a:rPr lang="hu-HU" sz="1600" dirty="0"/>
              <a:t>T</a:t>
            </a:r>
            <a:r>
              <a:rPr lang="en-US" sz="1600" dirty="0"/>
              <a:t>able below.</a:t>
            </a:r>
          </a:p>
        </p:txBody>
      </p:sp>
    </p:spTree>
    <p:extLst>
      <p:ext uri="{BB962C8B-B14F-4D97-AF65-F5344CB8AC3E}">
        <p14:creationId xmlns:p14="http://schemas.microsoft.com/office/powerpoint/2010/main" val="17462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2.hubspot.net/hub/142895/file-2667978119-png/chi-diagram2.png?t=14277989925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9" y="1403775"/>
            <a:ext cx="7963796" cy="48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93" y="629398"/>
            <a:ext cx="874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 for new node designations in case of the </a:t>
            </a:r>
            <a:r>
              <a:rPr lang="en-US" dirty="0" smtClean="0">
                <a:solidFill>
                  <a:schemeClr val="accent6"/>
                </a:solidFill>
              </a:rPr>
              <a:t>ring interconnect fabric</a:t>
            </a:r>
            <a:endParaRPr lang="hu-HU" dirty="0" smtClean="0">
              <a:solidFill>
                <a:schemeClr val="accent6"/>
              </a:solidFill>
            </a:endParaRPr>
          </a:p>
          <a:p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of the CCN-504 </a:t>
            </a:r>
            <a:r>
              <a:rPr lang="en-US" dirty="0" smtClean="0"/>
              <a:t>[</a:t>
            </a:r>
            <a:r>
              <a:rPr lang="hu-HU" dirty="0" smtClean="0"/>
              <a:t>39</a:t>
            </a:r>
            <a:r>
              <a:rPr lang="en-US" dirty="0" smtClean="0"/>
              <a:t>]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1.6.2 </a:t>
            </a:r>
            <a:r>
              <a:rPr lang="en-US" dirty="0"/>
              <a:t>The </a:t>
            </a:r>
            <a:r>
              <a:rPr lang="hu-HU" dirty="0"/>
              <a:t>CHI bus</a:t>
            </a:r>
            <a:r>
              <a:rPr lang="en-US" dirty="0"/>
              <a:t> </a:t>
            </a:r>
            <a:r>
              <a:rPr lang="hu-HU" dirty="0" smtClean="0"/>
              <a:t>(9)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1196625" y="6309320"/>
            <a:ext cx="66740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RN-F: Fully coherent requester (Core cluster)</a:t>
            </a:r>
          </a:p>
          <a:p>
            <a:r>
              <a:rPr lang="hu-HU" sz="1300" dirty="0" smtClean="0"/>
              <a:t>SN-F: Slave node, paired with a fully coherent requester (Memory controller)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0159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1.6.3 For comparison: Intel's QPI </a:t>
            </a:r>
            <a:r>
              <a:rPr lang="hu-HU" dirty="0" smtClean="0"/>
              <a:t>bus 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378" y="998730"/>
            <a:ext cx="8847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FF0000"/>
                </a:solidFill>
              </a:rPr>
              <a:t>Intel's QPI </a:t>
            </a:r>
            <a:r>
              <a:rPr lang="hu-HU" sz="1600" dirty="0">
                <a:solidFill>
                  <a:srgbClr val="000000"/>
                </a:solidFill>
              </a:rPr>
              <a:t>has a </a:t>
            </a:r>
            <a:r>
              <a:rPr lang="hu-HU" sz="1600" dirty="0">
                <a:solidFill>
                  <a:srgbClr val="0070C0"/>
                </a:solidFill>
              </a:rPr>
              <a:t>similar </a:t>
            </a:r>
            <a:r>
              <a:rPr lang="hu-HU" sz="1600" dirty="0" smtClean="0">
                <a:solidFill>
                  <a:srgbClr val="0070C0"/>
                </a:solidFill>
              </a:rPr>
              <a:t>layered structure </a:t>
            </a:r>
            <a:r>
              <a:rPr lang="hu-HU" sz="1600" dirty="0">
                <a:solidFill>
                  <a:srgbClr val="000000"/>
                </a:solidFill>
              </a:rPr>
              <a:t>as the CHI </a:t>
            </a:r>
            <a:r>
              <a:rPr lang="hu-HU" sz="1600" dirty="0" smtClean="0">
                <a:solidFill>
                  <a:srgbClr val="000000"/>
                </a:solidFill>
              </a:rPr>
              <a:t>bus, as seen below.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2828" y="4249529"/>
            <a:ext cx="5054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Figure: Layered architecture of Intel's QPI [70]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9619" y="1493785"/>
            <a:ext cx="8704762" cy="2485714"/>
            <a:chOff x="219619" y="2186143"/>
            <a:chExt cx="8704762" cy="24857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619" y="2186143"/>
              <a:ext cx="8704762" cy="248571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2996825" y="2528900"/>
              <a:ext cx="765085" cy="225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996825" y="3383995"/>
              <a:ext cx="765085" cy="225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996825" y="3789040"/>
              <a:ext cx="765085" cy="225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3936" y="2509653"/>
              <a:ext cx="8646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rgbClr val="000000"/>
                  </a:solidFill>
                </a:rPr>
                <a:t>Packets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4618" y="3333369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rgbClr val="000000"/>
                  </a:solidFill>
                </a:rPr>
                <a:t>Flits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7790" y="3783419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rgbClr val="000000"/>
                  </a:solidFill>
                </a:rPr>
                <a:t>Phits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5278" y="638690"/>
            <a:ext cx="835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1.6.3 For comparison: Intel's QPI bus (Not discussed in the lecture) </a:t>
            </a:r>
            <a:endParaRPr lang="en-US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1.6.3 For comparison: Intel's QPI bus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510" y="638690"/>
            <a:ext cx="7956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Main tasks of the layers of the communication protocol of QPI [70]</a:t>
            </a:r>
            <a:endParaRPr lang="en-US" dirty="0">
              <a:solidFill>
                <a:srgbClr val="2D2D8A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3428" y="1178750"/>
            <a:ext cx="8502148" cy="4923809"/>
            <a:chOff x="343428" y="1178750"/>
            <a:chExt cx="8502148" cy="49238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428" y="1178750"/>
              <a:ext cx="8457143" cy="492380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5427095" y="3564015"/>
              <a:ext cx="3373476" cy="1350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472100" y="4824155"/>
              <a:ext cx="3373476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427095" y="3699030"/>
              <a:ext cx="135015" cy="11251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532440" y="3654025"/>
              <a:ext cx="135015" cy="11251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3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1.6.3 For comparison: Intel's QPI bus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1173" y="998730"/>
            <a:ext cx="859631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 </a:t>
            </a:r>
            <a:r>
              <a:rPr lang="en-US" sz="1600" dirty="0" err="1">
                <a:solidFill>
                  <a:srgbClr val="FF0000"/>
                </a:solidFill>
              </a:rPr>
              <a:t>Phit</a:t>
            </a:r>
            <a:r>
              <a:rPr lang="en-US" sz="1600" dirty="0">
                <a:solidFill>
                  <a:srgbClr val="000000"/>
                </a:solidFill>
              </a:rPr>
              <a:t> contains </a:t>
            </a:r>
            <a:r>
              <a:rPr lang="en-US" sz="1600" dirty="0">
                <a:solidFill>
                  <a:srgbClr val="0070C0"/>
                </a:solidFill>
              </a:rPr>
              <a:t>all </a:t>
            </a:r>
            <a:r>
              <a:rPr lang="hu-HU" sz="1600" dirty="0" smtClean="0">
                <a:solidFill>
                  <a:srgbClr val="0070C0"/>
                </a:solidFill>
              </a:rPr>
              <a:t>bits </a:t>
            </a:r>
            <a:r>
              <a:rPr lang="en-US" sz="1600" dirty="0" smtClean="0">
                <a:solidFill>
                  <a:srgbClr val="0070C0"/>
                </a:solidFill>
              </a:rPr>
              <a:t>transferred </a:t>
            </a:r>
            <a:r>
              <a:rPr lang="hu-HU" sz="1600" dirty="0" smtClean="0">
                <a:solidFill>
                  <a:srgbClr val="0070C0"/>
                </a:solidFill>
              </a:rPr>
              <a:t>by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the Physical layer on a single </a:t>
            </a:r>
            <a:r>
              <a:rPr lang="en-US" sz="1600" dirty="0" smtClean="0">
                <a:solidFill>
                  <a:srgbClr val="0070C0"/>
                </a:solidFill>
              </a:rPr>
              <a:t>clock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edge</a:t>
            </a:r>
            <a:r>
              <a:rPr lang="hu-H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that is </a:t>
            </a:r>
            <a:r>
              <a:rPr lang="hu-HU" sz="1600" dirty="0" smtClean="0">
                <a:solidFill>
                  <a:srgbClr val="0070C0"/>
                </a:solidFill>
              </a:rPr>
              <a:t>20 bits for a full width link</a:t>
            </a:r>
            <a:r>
              <a:rPr lang="hu-HU" sz="1600" dirty="0" smtClean="0">
                <a:solidFill>
                  <a:srgbClr val="000000"/>
                </a:solidFill>
              </a:rPr>
              <a:t>, 10 bits for a half width and 5 bits for a  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quarter width link implementation).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 </a:t>
            </a:r>
            <a:r>
              <a:rPr lang="en-US" sz="1600" dirty="0" smtClean="0">
                <a:solidFill>
                  <a:srgbClr val="FF0000"/>
                </a:solidFill>
              </a:rPr>
              <a:t>Flit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is </a:t>
            </a:r>
            <a:r>
              <a:rPr lang="en-US" sz="1600" dirty="0">
                <a:solidFill>
                  <a:srgbClr val="0070C0"/>
                </a:solidFill>
              </a:rPr>
              <a:t>always 80 </a:t>
            </a:r>
            <a:r>
              <a:rPr lang="en-US" sz="1600" dirty="0" smtClean="0">
                <a:solidFill>
                  <a:srgbClr val="0070C0"/>
                </a:solidFill>
              </a:rPr>
              <a:t>bits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long </a:t>
            </a:r>
            <a:r>
              <a:rPr lang="en-US" sz="1600" dirty="0" smtClean="0">
                <a:solidFill>
                  <a:srgbClr val="000000"/>
                </a:solidFill>
              </a:rPr>
              <a:t>regardless </a:t>
            </a:r>
            <a:r>
              <a:rPr lang="en-US" sz="1600" dirty="0">
                <a:solidFill>
                  <a:srgbClr val="000000"/>
                </a:solidFill>
              </a:rPr>
              <a:t>of the link width, so the number of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</a:rPr>
              <a:t>Phits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needed to transmit a Flit will </a:t>
            </a:r>
            <a:r>
              <a:rPr lang="hu-HU" sz="1600" dirty="0" smtClean="0">
                <a:solidFill>
                  <a:srgbClr val="000000"/>
                </a:solidFill>
              </a:rPr>
              <a:t>varies on the link width.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91" y="2820975"/>
            <a:ext cx="6095238" cy="1238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1035" y="4284897"/>
            <a:ext cx="4859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Figure: An 80-bit long Flit of Intel's QPI [67]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636" y="651569"/>
            <a:ext cx="147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 2 -2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>
            <a:off x="206515" y="6526651"/>
            <a:ext cx="878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2959913" y="6459269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116505" y="6568374"/>
            <a:ext cx="5254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6470303" y="6453626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697975" y="6576312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208365" y="6589012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sp>
        <p:nvSpPr>
          <p:cNvPr id="23" name="Lekerekített téglalap 22"/>
          <p:cNvSpPr/>
          <p:nvPr/>
        </p:nvSpPr>
        <p:spPr>
          <a:xfrm>
            <a:off x="2411760" y="4181845"/>
            <a:ext cx="1079500" cy="287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AHB™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030973" y="4056280"/>
            <a:ext cx="1081087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AXI3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5427095" y="372672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417205" y="2659487"/>
            <a:ext cx="1081087" cy="287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ACE™</a:t>
            </a:r>
          </a:p>
        </p:txBody>
      </p:sp>
      <p:sp>
        <p:nvSpPr>
          <p:cNvPr id="36" name="Lekerekített téglalap 35"/>
          <p:cNvSpPr/>
          <p:nvPr/>
        </p:nvSpPr>
        <p:spPr>
          <a:xfrm>
            <a:off x="7857985" y="1756227"/>
            <a:ext cx="1079500" cy="287337"/>
          </a:xfrm>
          <a:prstGeom prst="roundRect">
            <a:avLst/>
          </a:prstGeom>
          <a:solidFill>
            <a:srgbClr val="FF8F7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CHI</a:t>
            </a:r>
          </a:p>
        </p:txBody>
      </p:sp>
      <p:sp>
        <p:nvSpPr>
          <p:cNvPr id="2081" name="Szövegdoboz 37"/>
          <p:cNvSpPr txBox="1">
            <a:spLocks noChangeArrowheads="1"/>
          </p:cNvSpPr>
          <p:nvPr/>
        </p:nvSpPr>
        <p:spPr bwMode="auto">
          <a:xfrm>
            <a:off x="2659979" y="392561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5/1999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2" name="Szövegdoboz 38"/>
          <p:cNvSpPr txBox="1">
            <a:spLocks noChangeArrowheads="1"/>
          </p:cNvSpPr>
          <p:nvPr/>
        </p:nvSpPr>
        <p:spPr bwMode="auto">
          <a:xfrm>
            <a:off x="2558182" y="3133212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2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3" name="Szövegdoboz 39"/>
          <p:cNvSpPr txBox="1">
            <a:spLocks noChangeArrowheads="1"/>
          </p:cNvSpPr>
          <p:nvPr/>
        </p:nvSpPr>
        <p:spPr bwMode="auto">
          <a:xfrm>
            <a:off x="4280779" y="3797750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6/2003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4" name="Szövegdoboz 40"/>
          <p:cNvSpPr txBox="1">
            <a:spLocks noChangeArrowheads="1"/>
          </p:cNvSpPr>
          <p:nvPr/>
        </p:nvSpPr>
        <p:spPr bwMode="auto">
          <a:xfrm>
            <a:off x="4110169" y="2639235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3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5" name="Szövegdoboz 41"/>
          <p:cNvSpPr txBox="1">
            <a:spLocks noChangeArrowheads="1"/>
          </p:cNvSpPr>
          <p:nvPr/>
        </p:nvSpPr>
        <p:spPr bwMode="auto">
          <a:xfrm>
            <a:off x="5697125" y="343709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6" name="Szövegdoboz 42"/>
          <p:cNvSpPr txBox="1">
            <a:spLocks noChangeArrowheads="1"/>
          </p:cNvSpPr>
          <p:nvPr/>
        </p:nvSpPr>
        <p:spPr bwMode="auto">
          <a:xfrm>
            <a:off x="5831246" y="162880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4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7" name="Szövegdoboz 43"/>
          <p:cNvSpPr txBox="1">
            <a:spLocks noChangeArrowheads="1"/>
          </p:cNvSpPr>
          <p:nvPr/>
        </p:nvSpPr>
        <p:spPr bwMode="auto">
          <a:xfrm>
            <a:off x="8061199" y="1493785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6/2013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8" name="Szövegdoboz 44"/>
          <p:cNvSpPr txBox="1">
            <a:spLocks noChangeArrowheads="1"/>
          </p:cNvSpPr>
          <p:nvPr/>
        </p:nvSpPr>
        <p:spPr bwMode="auto">
          <a:xfrm>
            <a:off x="7899936" y="81871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5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9" name="Szövegdoboz 46"/>
          <p:cNvSpPr txBox="1">
            <a:spLocks noChangeArrowheads="1"/>
          </p:cNvSpPr>
          <p:nvPr/>
        </p:nvSpPr>
        <p:spPr bwMode="auto">
          <a:xfrm>
            <a:off x="2514736" y="3350699"/>
            <a:ext cx="80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(ARM7/9)</a:t>
            </a:r>
          </a:p>
        </p:txBody>
      </p:sp>
      <p:sp>
        <p:nvSpPr>
          <p:cNvPr id="2090" name="Szövegdoboz 47"/>
          <p:cNvSpPr txBox="1">
            <a:spLocks noChangeArrowheads="1"/>
          </p:cNvSpPr>
          <p:nvPr/>
        </p:nvSpPr>
        <p:spPr bwMode="auto">
          <a:xfrm>
            <a:off x="3870415" y="2856722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(ARM11,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Cortex-A8/A9/A5)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1" name="Szövegdoboz 48"/>
          <p:cNvSpPr txBox="1">
            <a:spLocks noChangeArrowheads="1"/>
          </p:cNvSpPr>
          <p:nvPr/>
        </p:nvSpPr>
        <p:spPr bwMode="auto">
          <a:xfrm>
            <a:off x="5614989" y="1858760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(Cortex-A15/A7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 </a:t>
            </a:r>
            <a:r>
              <a:rPr lang="hu-HU" altLang="en-US" sz="1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.LITTLE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2" name="Szövegdoboz 49"/>
          <p:cNvSpPr txBox="1">
            <a:spLocks noChangeArrowheads="1"/>
          </p:cNvSpPr>
          <p:nvPr/>
        </p:nvSpPr>
        <p:spPr bwMode="auto">
          <a:xfrm>
            <a:off x="7650315" y="1036197"/>
            <a:ext cx="1422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A57/A53/A72/A35)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5" name="Szövegdoboz 53"/>
          <p:cNvSpPr txBox="1">
            <a:spLocks noChangeArrowheads="1"/>
          </p:cNvSpPr>
          <p:nvPr/>
        </p:nvSpPr>
        <p:spPr bwMode="auto">
          <a:xfrm>
            <a:off x="6592306" y="2389457"/>
            <a:ext cx="6799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30825" y="6400966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≈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65" name="Egyenes összekötő 15"/>
          <p:cNvCxnSpPr/>
          <p:nvPr/>
        </p:nvCxnSpPr>
        <p:spPr>
          <a:xfrm>
            <a:off x="8622450" y="6467681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zövegdoboz 17"/>
          <p:cNvSpPr txBox="1"/>
          <p:nvPr/>
        </p:nvSpPr>
        <p:spPr>
          <a:xfrm>
            <a:off x="8323600" y="6589012"/>
            <a:ext cx="52450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Szövegdoboz 55"/>
          <p:cNvSpPr txBox="1">
            <a:spLocks noChangeArrowheads="1"/>
          </p:cNvSpPr>
          <p:nvPr/>
        </p:nvSpPr>
        <p:spPr bwMode="auto">
          <a:xfrm>
            <a:off x="3716905" y="4428399"/>
            <a:ext cx="2010487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based 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Channel concept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with 5 channels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for reads and writes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Out-of-order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Optional signaling for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low power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Non-cache-coherent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interconnects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Szövegdoboz 55"/>
          <p:cNvSpPr txBox="1">
            <a:spLocks noChangeArrowheads="1"/>
          </p:cNvSpPr>
          <p:nvPr/>
        </p:nvSpPr>
        <p:spPr bwMode="auto">
          <a:xfrm>
            <a:off x="5184901" y="4104075"/>
            <a:ext cx="1502334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lengths of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up to 256 beats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 of Service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signaling (QoS)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Szövegdoboz 55"/>
          <p:cNvSpPr txBox="1">
            <a:spLocks noChangeArrowheads="1"/>
          </p:cNvSpPr>
          <p:nvPr/>
        </p:nvSpPr>
        <p:spPr bwMode="auto">
          <a:xfrm>
            <a:off x="5990969" y="2991144"/>
            <a:ext cx="2004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 of the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AXI4 i.f. by 3 channels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to provide system wide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cache coherency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" name="Szövegdoboz 55"/>
          <p:cNvSpPr txBox="1">
            <a:spLocks noChangeArrowheads="1"/>
          </p:cNvSpPr>
          <p:nvPr/>
        </p:nvSpPr>
        <p:spPr bwMode="auto">
          <a:xfrm>
            <a:off x="7525161" y="2090690"/>
            <a:ext cx="169148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Layered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blocking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packet-based bus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of L3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node names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8350" y="5049759"/>
            <a:ext cx="22813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Supporting both full and</a:t>
            </a:r>
          </a:p>
          <a:p>
            <a:pPr>
              <a:spcAft>
                <a:spcPts val="300"/>
              </a:spcAft>
            </a:pPr>
            <a:r>
              <a:rPr lang="hu-HU" sz="1000" dirty="0"/>
              <a:t> </a:t>
            </a:r>
            <a:r>
              <a:rPr lang="hu-HU" sz="1000" dirty="0" smtClean="0"/>
              <a:t>     I/O coherency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Coherency domains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Memory barrier transactions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Support of DVM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Snoop filters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Cache coherent interconnects</a:t>
            </a:r>
            <a:endParaRPr lang="en-US" sz="1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963633" y="3675927"/>
            <a:ext cx="0" cy="133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zövegdoboz 55"/>
          <p:cNvSpPr txBox="1">
            <a:spLocks noChangeArrowheads="1"/>
          </p:cNvSpPr>
          <p:nvPr/>
        </p:nvSpPr>
        <p:spPr bwMode="auto">
          <a:xfrm>
            <a:off x="1961710" y="4567877"/>
            <a:ext cx="18726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data bus options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burst transfers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Split transactions with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overlapped address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and data phases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of multiple masters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Three stage pipelining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uni-directional signals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 the rising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edge</a:t>
            </a:r>
          </a:p>
        </p:txBody>
      </p:sp>
      <p:cxnSp>
        <p:nvCxnSpPr>
          <p:cNvPr id="46" name="Egyenes összekötő 13"/>
          <p:cNvCxnSpPr/>
          <p:nvPr/>
        </p:nvCxnSpPr>
        <p:spPr>
          <a:xfrm>
            <a:off x="387967" y="6449145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ekerekített téglalap 18"/>
          <p:cNvSpPr/>
          <p:nvPr/>
        </p:nvSpPr>
        <p:spPr>
          <a:xfrm>
            <a:off x="518815" y="4254769"/>
            <a:ext cx="1079500" cy="287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ASB™</a:t>
            </a:r>
          </a:p>
        </p:txBody>
      </p:sp>
      <p:sp>
        <p:nvSpPr>
          <p:cNvPr id="48" name="Szövegdoboz 36"/>
          <p:cNvSpPr txBox="1">
            <a:spLocks noChangeArrowheads="1"/>
          </p:cNvSpPr>
          <p:nvPr/>
        </p:nvSpPr>
        <p:spPr bwMode="auto">
          <a:xfrm>
            <a:off x="645352" y="3445248"/>
            <a:ext cx="849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1</a:t>
            </a:r>
          </a:p>
          <a:p>
            <a:pPr algn="ctr"/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</a:t>
            </a:r>
            <a:r>
              <a:rPr lang="hu-HU" altLang="en-US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3922" y="4000292"/>
            <a:ext cx="606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9/1995</a:t>
            </a:r>
            <a:endParaRPr lang="en-US" sz="900" dirty="0"/>
          </a:p>
        </p:txBody>
      </p:sp>
      <p:sp>
        <p:nvSpPr>
          <p:cNvPr id="51" name="Szövegdoboz 55"/>
          <p:cNvSpPr txBox="1">
            <a:spLocks noChangeArrowheads="1"/>
          </p:cNvSpPr>
          <p:nvPr/>
        </p:nvSpPr>
        <p:spPr bwMode="auto">
          <a:xfrm>
            <a:off x="68364" y="4668726"/>
            <a:ext cx="2023311" cy="181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32-bit wide parallel bus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with 8/16-bit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Multiple masters/slaves,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but only a single master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can be active at a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element and burst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transfers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stage pipelining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Bi-directional data bus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both clock edges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622" y="629165"/>
            <a:ext cx="700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hu-HU" dirty="0" smtClean="0">
                <a:solidFill>
                  <a:srgbClr val="2D2D8A"/>
                </a:solidFill>
              </a:rPr>
              <a:t>Evolution from data element based bus to burst based bus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52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1.1.2 </a:t>
            </a:r>
            <a:r>
              <a:rPr lang="hu-HU" dirty="0"/>
              <a:t>Evolution of the AMBA protocol family</a:t>
            </a:r>
            <a:r>
              <a:rPr lang="en-US" dirty="0"/>
              <a:t> </a:t>
            </a:r>
            <a:r>
              <a:rPr lang="hu-HU" dirty="0" smtClean="0"/>
              <a:t>(3)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336451" y="5705008"/>
            <a:ext cx="1476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336451" y="5846391"/>
            <a:ext cx="648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3970342" y="4817787"/>
            <a:ext cx="756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4058347" y="4957308"/>
            <a:ext cx="828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547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1.6.3 For comparison: Intel's QPI bus </a:t>
            </a:r>
            <a:r>
              <a:rPr lang="hu-HU" dirty="0" smtClean="0"/>
              <a:t>(4)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0" y="1898830"/>
            <a:ext cx="8820980" cy="3868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073" y="638690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Message classes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335" y="998730"/>
            <a:ext cx="7757060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In the QPI protocol, protocol </a:t>
            </a:r>
            <a:r>
              <a:rPr lang="hu-HU" sz="1600" dirty="0" smtClean="0">
                <a:solidFill>
                  <a:srgbClr val="0070C0"/>
                </a:solidFill>
              </a:rPr>
              <a:t>events are grouped </a:t>
            </a:r>
            <a:r>
              <a:rPr lang="hu-HU" sz="1600" dirty="0" smtClean="0">
                <a:solidFill>
                  <a:srgbClr val="000000"/>
                </a:solidFill>
              </a:rPr>
              <a:t>into </a:t>
            </a:r>
            <a:r>
              <a:rPr lang="hu-HU" sz="1600" dirty="0" smtClean="0">
                <a:solidFill>
                  <a:srgbClr val="FF0000"/>
                </a:solidFill>
              </a:rPr>
              <a:t>message classes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There are the following </a:t>
            </a:r>
            <a:r>
              <a:rPr lang="hu-HU" sz="1600" dirty="0" smtClean="0">
                <a:solidFill>
                  <a:srgbClr val="0070C0"/>
                </a:solidFill>
              </a:rPr>
              <a:t>seven message classes </a:t>
            </a:r>
            <a:r>
              <a:rPr lang="hu-HU" sz="1600" dirty="0" smtClean="0">
                <a:solidFill>
                  <a:srgbClr val="000000"/>
                </a:solidFill>
              </a:rPr>
              <a:t>defined [67]: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6725" y="5949280"/>
            <a:ext cx="5232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Figure: Message classes defined for the QPI [67]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359" y="6489055"/>
            <a:ext cx="423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Messages</a:t>
            </a:r>
            <a:r>
              <a:rPr lang="hu-HU" sz="1600" dirty="0" smtClean="0">
                <a:solidFill>
                  <a:srgbClr val="0070C0"/>
                </a:solidFill>
              </a:rPr>
              <a:t> are subdivided into </a:t>
            </a:r>
            <a:r>
              <a:rPr lang="hu-HU" sz="1600" dirty="0" smtClean="0">
                <a:solidFill>
                  <a:srgbClr val="FF0000"/>
                </a:solidFill>
              </a:rPr>
              <a:t>packets</a:t>
            </a:r>
            <a:r>
              <a:rPr lang="hu-HU" sz="1600" dirty="0" smtClean="0">
                <a:solidFill>
                  <a:srgbClr val="0070C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1.6.3 For comparison: Intel's QPI bus </a:t>
            </a:r>
            <a:r>
              <a:rPr lang="hu-HU" dirty="0" smtClean="0"/>
              <a:t>(5)</a:t>
            </a:r>
            <a:endParaRPr lang="en-US" dirty="0"/>
          </a:p>
        </p:txBody>
      </p:sp>
      <p:pic>
        <p:nvPicPr>
          <p:cNvPr id="3" name="Picture 6" descr="http://twimgs.com/ddj/images/article/2009/0911/091104qpath_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8760"/>
            <a:ext cx="8257527" cy="29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510" y="638690"/>
            <a:ext cx="511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Main features of the message classes [68]</a:t>
            </a:r>
            <a:endParaRPr lang="en-US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1.6.3 For comparison: Intel's QPI bus </a:t>
            </a:r>
            <a:r>
              <a:rPr lang="hu-HU" dirty="0" smtClean="0"/>
              <a:t>(6)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666" y="1213899"/>
            <a:ext cx="4466667" cy="5590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10" y="645058"/>
            <a:ext cx="750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Sending messages over virtual channels to the Link layer [67] 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9384" y="5640470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Link layer</a:t>
            </a:r>
            <a:endParaRPr lang="en-US" sz="1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1.6.3 For comparison: Intel's QPI bus </a:t>
            </a:r>
            <a:r>
              <a:rPr lang="hu-HU" dirty="0" smtClean="0"/>
              <a:t>(7)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62" y="3519010"/>
            <a:ext cx="6990476" cy="2590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295" y="638690"/>
            <a:ext cx="368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Credit-based flow control [69]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15" y="1043735"/>
            <a:ext cx="6508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70C0"/>
                </a:solidFill>
              </a:rPr>
              <a:t>To avoid deadlocks </a:t>
            </a:r>
            <a:r>
              <a:rPr lang="hu-HU" sz="1600" dirty="0" smtClean="0">
                <a:solidFill>
                  <a:srgbClr val="FF0000"/>
                </a:solidFill>
              </a:rPr>
              <a:t>sending of packets </a:t>
            </a:r>
            <a:r>
              <a:rPr lang="hu-HU" sz="1600" dirty="0" smtClean="0">
                <a:solidFill>
                  <a:srgbClr val="000000"/>
                </a:solidFill>
              </a:rPr>
              <a:t>or flits is </a:t>
            </a:r>
            <a:r>
              <a:rPr lang="hu-HU" sz="1600" dirty="0" smtClean="0">
                <a:solidFill>
                  <a:srgbClr val="FF0000"/>
                </a:solidFill>
              </a:rPr>
              <a:t>credit based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hu-HU" sz="1600" dirty="0">
                <a:solidFill>
                  <a:srgbClr val="000000"/>
                </a:solidFill>
              </a:rPr>
              <a:t>T</a:t>
            </a:r>
            <a:r>
              <a:rPr lang="hu-HU" sz="1600" dirty="0" smtClean="0">
                <a:solidFill>
                  <a:srgbClr val="000000"/>
                </a:solidFill>
              </a:rPr>
              <a:t>his means: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535" y="1583795"/>
            <a:ext cx="8577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During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initialization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70C0"/>
                </a:solidFill>
              </a:rPr>
              <a:t>a sender is given a </a:t>
            </a:r>
            <a:r>
              <a:rPr lang="en-US" sz="1600" dirty="0" smtClean="0">
                <a:solidFill>
                  <a:srgbClr val="0070C0"/>
                </a:solidFill>
              </a:rPr>
              <a:t>number </a:t>
            </a:r>
            <a:r>
              <a:rPr lang="en-US" sz="1600" dirty="0">
                <a:solidFill>
                  <a:srgbClr val="0070C0"/>
                </a:solidFill>
              </a:rPr>
              <a:t>of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credits </a:t>
            </a:r>
            <a:r>
              <a:rPr lang="hu-HU" sz="1600" dirty="0" smtClean="0">
                <a:solidFill>
                  <a:srgbClr val="000000"/>
                </a:solidFill>
              </a:rPr>
              <a:t>for each available</a:t>
            </a:r>
          </a:p>
          <a:p>
            <a:pPr>
              <a:spcAft>
                <a:spcPts val="400"/>
              </a:spcAft>
            </a:pPr>
            <a:r>
              <a:rPr lang="hu-HU" sz="1600" dirty="0" smtClean="0">
                <a:solidFill>
                  <a:srgbClr val="000000"/>
                </a:solidFill>
              </a:rPr>
              <a:t>      channel </a:t>
            </a:r>
            <a:r>
              <a:rPr lang="en-US" sz="1600" dirty="0" smtClean="0">
                <a:solidFill>
                  <a:srgbClr val="000000"/>
                </a:solidFill>
              </a:rPr>
              <a:t>to </a:t>
            </a:r>
            <a:r>
              <a:rPr lang="en-US" sz="1600" dirty="0">
                <a:solidFill>
                  <a:srgbClr val="000000"/>
                </a:solidFill>
              </a:rPr>
              <a:t>send packets, or </a:t>
            </a:r>
            <a:r>
              <a:rPr lang="en-US" sz="1600" dirty="0" smtClean="0">
                <a:solidFill>
                  <a:srgbClr val="000000"/>
                </a:solidFill>
              </a:rPr>
              <a:t>Flits to </a:t>
            </a:r>
            <a:r>
              <a:rPr lang="en-US" sz="1600" dirty="0">
                <a:solidFill>
                  <a:srgbClr val="000000"/>
                </a:solidFill>
              </a:rPr>
              <a:t>a receiver.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Whenever a packet or Flit is sent</a:t>
            </a:r>
            <a:r>
              <a:rPr lang="en-US" sz="1600" dirty="0">
                <a:solidFill>
                  <a:srgbClr val="000000"/>
                </a:solidFill>
              </a:rPr>
              <a:t> to the </a:t>
            </a:r>
            <a:r>
              <a:rPr lang="en-US" sz="1600" dirty="0" smtClean="0">
                <a:solidFill>
                  <a:srgbClr val="000000"/>
                </a:solidFill>
              </a:rPr>
              <a:t>receiver</a:t>
            </a:r>
            <a:r>
              <a:rPr lang="hu-HU" sz="1600" dirty="0" smtClean="0">
                <a:solidFill>
                  <a:srgbClr val="000000"/>
                </a:solidFill>
              </a:rPr>
              <a:t> over a channel</a:t>
            </a:r>
            <a:r>
              <a:rPr lang="en-US" sz="1600" dirty="0" smtClean="0">
                <a:solidFill>
                  <a:srgbClr val="000000"/>
                </a:solidFill>
              </a:rPr>
              <a:t>,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the sender </a:t>
            </a:r>
            <a:endParaRPr lang="hu-HU" sz="1600" dirty="0" smtClean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decrements </a:t>
            </a:r>
            <a:r>
              <a:rPr lang="en-US" sz="1600" dirty="0">
                <a:solidFill>
                  <a:srgbClr val="0070C0"/>
                </a:solidFill>
              </a:rPr>
              <a:t>its </a:t>
            </a:r>
            <a:r>
              <a:rPr lang="hu-HU" sz="1600" dirty="0" smtClean="0">
                <a:solidFill>
                  <a:srgbClr val="0070C0"/>
                </a:solidFill>
              </a:rPr>
              <a:t>related </a:t>
            </a:r>
            <a:r>
              <a:rPr lang="en-US" sz="1600" dirty="0" smtClean="0">
                <a:solidFill>
                  <a:srgbClr val="0070C0"/>
                </a:solidFill>
              </a:rPr>
              <a:t>credit counter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by one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credit. </a:t>
            </a:r>
            <a:endParaRPr lang="hu-HU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Credits are returned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from the receiver link layer </a:t>
            </a:r>
            <a:r>
              <a:rPr lang="en-US" sz="1600" dirty="0" smtClean="0">
                <a:solidFill>
                  <a:srgbClr val="0070C0"/>
                </a:solidFill>
              </a:rPr>
              <a:t>after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it has gated the data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sent, freed the related buffer and is </a:t>
            </a:r>
            <a:r>
              <a:rPr lang="en-US" sz="1600" dirty="0" smtClean="0">
                <a:solidFill>
                  <a:srgbClr val="0070C0"/>
                </a:solidFill>
              </a:rPr>
              <a:t>ready </a:t>
            </a:r>
            <a:r>
              <a:rPr lang="en-US" sz="1600" dirty="0">
                <a:solidFill>
                  <a:srgbClr val="0070C0"/>
                </a:solidFill>
              </a:rPr>
              <a:t>to receive more </a:t>
            </a:r>
            <a:r>
              <a:rPr lang="en-US" sz="1600" dirty="0" smtClean="0">
                <a:solidFill>
                  <a:srgbClr val="0070C0"/>
                </a:solidFill>
              </a:rPr>
              <a:t>information</a:t>
            </a:r>
            <a:r>
              <a:rPr lang="hu-HU" sz="1600" dirty="0" smtClean="0">
                <a:solidFill>
                  <a:srgbClr val="0070C0"/>
                </a:solidFill>
              </a:rPr>
              <a:t>.</a:t>
            </a:r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9849" y="6219310"/>
            <a:ext cx="6742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Figure: Principle of credit based flow control in Intel's QPI [69]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1.6.3 For comparison: Intel's QPI bus </a:t>
            </a:r>
            <a:r>
              <a:rPr lang="hu-HU" dirty="0" smtClean="0"/>
              <a:t>(8)</a:t>
            </a:r>
            <a:endParaRPr lang="en-US" dirty="0"/>
          </a:p>
        </p:txBody>
      </p:sp>
      <p:pic>
        <p:nvPicPr>
          <p:cNvPr id="3" name="Picture 2" descr="http://twimgs.com/ddj/images/article/2009/0911/091104qpath_f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39556" r="3185" b="2053"/>
          <a:stretch/>
        </p:blipFill>
        <p:spPr bwMode="auto">
          <a:xfrm>
            <a:off x="926595" y="1178750"/>
            <a:ext cx="6885765" cy="41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073" y="651569"/>
            <a:ext cx="879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Example of an QPI packet with interleaved command insert packets [8]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951" y="5637147"/>
            <a:ext cx="8420318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There are </a:t>
            </a:r>
            <a:r>
              <a:rPr lang="hu-HU" sz="1600" dirty="0" smtClean="0">
                <a:solidFill>
                  <a:srgbClr val="0070C0"/>
                </a:solidFill>
              </a:rPr>
              <a:t>three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command insert packets</a:t>
            </a:r>
            <a:r>
              <a:rPr lang="hu-HU" sz="1600" dirty="0" smtClean="0">
                <a:solidFill>
                  <a:srgbClr val="000000"/>
                </a:solidFill>
              </a:rPr>
              <a:t>, labeled 5, 8, 10 where packet 5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comprises two flits.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Furthermore, </a:t>
            </a:r>
            <a:r>
              <a:rPr lang="hu-HU" sz="1600" dirty="0" smtClean="0">
                <a:solidFill>
                  <a:srgbClr val="FF0000"/>
                </a:solidFill>
              </a:rPr>
              <a:t>special packets </a:t>
            </a:r>
            <a:r>
              <a:rPr lang="hu-HU" sz="1600" dirty="0" smtClean="0">
                <a:solidFill>
                  <a:srgbClr val="000000"/>
                </a:solidFill>
              </a:rPr>
              <a:t>6 and 7 are interleaved </a:t>
            </a:r>
            <a:r>
              <a:rPr lang="hu-HU" sz="1600" dirty="0" smtClean="0">
                <a:solidFill>
                  <a:srgbClr val="0070C0"/>
                </a:solidFill>
              </a:rPr>
              <a:t>between the flits of the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command insert packet.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10" y="638690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636" y="998730"/>
            <a:ext cx="836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HyperTransport </a:t>
            </a:r>
            <a:r>
              <a:rPr lang="hu-HU" sz="1600" dirty="0" smtClean="0">
                <a:solidFill>
                  <a:srgbClr val="000000"/>
                </a:solidFill>
              </a:rPr>
              <a:t>and </a:t>
            </a:r>
            <a:r>
              <a:rPr lang="hu-HU" sz="1600" dirty="0" smtClean="0">
                <a:solidFill>
                  <a:srgbClr val="FF0000"/>
                </a:solidFill>
              </a:rPr>
              <a:t>PCI express </a:t>
            </a:r>
            <a:r>
              <a:rPr lang="hu-HU" sz="1600" dirty="0" smtClean="0">
                <a:solidFill>
                  <a:srgbClr val="000000"/>
                </a:solidFill>
              </a:rPr>
              <a:t>buses are also </a:t>
            </a:r>
            <a:r>
              <a:rPr lang="hu-HU" sz="1600" dirty="0" smtClean="0">
                <a:solidFill>
                  <a:srgbClr val="0070C0"/>
                </a:solidFill>
              </a:rPr>
              <a:t>packet based </a:t>
            </a:r>
            <a:r>
              <a:rPr lang="hu-HU" sz="1600" dirty="0" smtClean="0">
                <a:solidFill>
                  <a:srgbClr val="000000"/>
                </a:solidFill>
              </a:rPr>
              <a:t>(serial) buses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nevetheless they </a:t>
            </a:r>
            <a:r>
              <a:rPr lang="hu-HU" sz="1600" dirty="0" smtClean="0">
                <a:solidFill>
                  <a:srgbClr val="0070C0"/>
                </a:solidFill>
              </a:rPr>
              <a:t>do not use the Flit and Phit constructs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1.6.3 For comparison: Intel's QPI bus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853139" cy="69868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2. ARM’s interconnects</a:t>
            </a:r>
            <a:endParaRPr lang="hu-HU" sz="2000" dirty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2433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24092" y="2177201"/>
            <a:ext cx="7861873" cy="504825"/>
            <a:chOff x="478" y="2160"/>
            <a:chExt cx="4624" cy="318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2.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1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Introduction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478" y="2201"/>
              <a:ext cx="2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831806" y="2728412"/>
            <a:ext cx="7854159" cy="504825"/>
            <a:chOff x="483" y="2160"/>
            <a:chExt cx="4619" cy="318"/>
          </a:xfrm>
        </p:grpSpPr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2.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2</a:t>
              </a:r>
              <a:r>
                <a:rPr lang="en-US" sz="2000" dirty="0" smtClean="0">
                  <a:solidFill>
                    <a:srgbClr val="FFFFFF"/>
                  </a:solidFill>
                  <a:latin typeface="Verdana"/>
                </a:rPr>
                <a:t> </a:t>
              </a:r>
              <a:r>
                <a:rPr lang="hu-HU" sz="2000" dirty="0">
                  <a:solidFill>
                    <a:srgbClr val="FFFFFF"/>
                  </a:solidFill>
                  <a:latin typeface="Verdana"/>
                </a:rPr>
                <a:t>ARM's </a:t>
              </a:r>
              <a:r>
                <a:rPr lang="hu-HU" sz="2000" dirty="0" smtClean="0">
                  <a:solidFill>
                    <a:srgbClr val="FFFFFF"/>
                  </a:solidFill>
                  <a:latin typeface="Verdana"/>
                </a:rPr>
                <a:t>non-cache-coherent </a:t>
              </a:r>
              <a:r>
                <a:rPr lang="en-US" sz="2000" dirty="0" smtClean="0">
                  <a:solidFill>
                    <a:srgbClr val="FFFFFF"/>
                  </a:solidFill>
                  <a:latin typeface="Verdana"/>
                </a:rPr>
                <a:t>interconnects</a:t>
              </a:r>
              <a:endParaRPr lang="hu-HU" sz="2000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483" y="2201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832995" y="3274738"/>
            <a:ext cx="7861518" cy="504825"/>
            <a:chOff x="484" y="2160"/>
            <a:chExt cx="4618" cy="318"/>
          </a:xfrm>
        </p:grpSpPr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2.3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rgbClr val="FFFFFF"/>
                  </a:solidFill>
                  <a:latin typeface="Verdana"/>
                </a:rPr>
                <a:t>ARM’s cache-coherent interconnects</a:t>
              </a:r>
              <a:endParaRPr lang="hu-HU" sz="2000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484" y="2201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0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9868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2.</a:t>
            </a:r>
            <a:r>
              <a:rPr lang="hu-HU" sz="2000" dirty="0" smtClean="0">
                <a:solidFill>
                  <a:srgbClr val="FFFFFF"/>
                </a:solidFill>
              </a:rPr>
              <a:t>1 Introduction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9868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2.1.1 Introduction to </a:t>
            </a:r>
            <a:r>
              <a:rPr lang="en-US" sz="2000" dirty="0" smtClean="0">
                <a:solidFill>
                  <a:srgbClr val="FFFFFF"/>
                </a:solidFill>
              </a:rPr>
              <a:t>interconnects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2.1.1 </a:t>
            </a:r>
            <a:r>
              <a:rPr lang="en-US" dirty="0"/>
              <a:t>Introduction</a:t>
            </a:r>
            <a:r>
              <a:rPr lang="hu-HU" dirty="0"/>
              <a:t> </a:t>
            </a:r>
            <a:r>
              <a:rPr lang="en-US" sz="1800" dirty="0">
                <a:solidFill>
                  <a:srgbClr val="FFFFFF"/>
                </a:solidFill>
              </a:rPr>
              <a:t>to </a:t>
            </a:r>
            <a:r>
              <a:rPr lang="en-US" sz="1800" dirty="0" smtClean="0">
                <a:solidFill>
                  <a:srgbClr val="FFFFFF"/>
                </a:solidFill>
              </a:rPr>
              <a:t>interconnects</a:t>
            </a:r>
            <a:r>
              <a:rPr lang="hu-HU" sz="1800" dirty="0" smtClean="0">
                <a:solidFill>
                  <a:srgbClr val="FFFFFF"/>
                </a:solidFill>
              </a:rPr>
              <a:t>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Oval 13"/>
          <p:cNvSpPr>
            <a:spLocks noChangeArrowheads="1"/>
          </p:cNvSpPr>
          <p:nvPr/>
        </p:nvSpPr>
        <p:spPr bwMode="auto">
          <a:xfrm>
            <a:off x="2451979" y="222406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2499064" y="1813432"/>
            <a:ext cx="2234904" cy="431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733968" y="1830143"/>
            <a:ext cx="2339975" cy="4149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69270" y="1461831"/>
            <a:ext cx="149592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en-US" sz="1300" b="1" dirty="0" smtClean="0">
                <a:solidFill>
                  <a:srgbClr val="000000"/>
                </a:solidFill>
              </a:rPr>
              <a:t>Interconnects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7009528" y="222090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787319" y="2363394"/>
            <a:ext cx="2539477" cy="114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400"/>
              </a:spcAft>
            </a:pPr>
            <a:r>
              <a:rPr lang="hu-HU" altLang="en-US" sz="1300" b="1" dirty="0" smtClean="0">
                <a:solidFill>
                  <a:srgbClr val="000000"/>
                </a:solidFill>
              </a:rPr>
              <a:t>Intra-node interconnects</a:t>
            </a:r>
          </a:p>
          <a:p>
            <a:pPr algn="ctr"/>
            <a:r>
              <a:rPr lang="hu-HU" altLang="en-US" sz="1300" dirty="0" smtClean="0">
                <a:solidFill>
                  <a:srgbClr val="000000"/>
                </a:solidFill>
              </a:rPr>
              <a:t>Used typically to buid</a:t>
            </a:r>
          </a:p>
          <a:p>
            <a:pPr algn="ctr"/>
            <a:r>
              <a:rPr lang="hu-HU" altLang="en-US" sz="1300" dirty="0" smtClean="0">
                <a:solidFill>
                  <a:srgbClr val="000000"/>
                </a:solidFill>
              </a:rPr>
              <a:t>clusters of servers or</a:t>
            </a:r>
          </a:p>
          <a:p>
            <a:pPr algn="ctr"/>
            <a:r>
              <a:rPr lang="hu-HU" altLang="en-US" sz="1300" dirty="0" smtClean="0">
                <a:solidFill>
                  <a:srgbClr val="000000"/>
                </a:solidFill>
              </a:rPr>
              <a:t>clusters of nodes</a:t>
            </a:r>
          </a:p>
          <a:p>
            <a:pPr algn="ctr"/>
            <a:r>
              <a:rPr lang="hu-HU" altLang="en-US" sz="1300" dirty="0" smtClean="0">
                <a:solidFill>
                  <a:srgbClr val="000000"/>
                </a:solidFill>
              </a:rPr>
              <a:t>(supercomputers)</a:t>
            </a:r>
            <a:endParaRPr lang="en-US" altLang="en-US" sz="1300" i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515" y="1043735"/>
            <a:ext cx="7889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There are </a:t>
            </a:r>
            <a:r>
              <a:rPr lang="hu-HU" sz="1600" dirty="0" smtClean="0">
                <a:solidFill>
                  <a:srgbClr val="0070C0"/>
                </a:solidFill>
              </a:rPr>
              <a:t>different kinds of interconnects</a:t>
            </a:r>
            <a:r>
              <a:rPr lang="hu-HU" sz="1600" dirty="0" smtClean="0">
                <a:solidFill>
                  <a:srgbClr val="000000"/>
                </a:solidFill>
              </a:rPr>
              <a:t>, as indicated in the next Figure.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7555" y="651833"/>
            <a:ext cx="425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2.1.1 Introduction to interconnects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60" y="2348880"/>
            <a:ext cx="3747308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hu-HU" sz="1300" b="1" dirty="0" smtClean="0">
                <a:solidFill>
                  <a:srgbClr val="000000"/>
                </a:solidFill>
              </a:rPr>
              <a:t>On-die interconnects</a:t>
            </a:r>
          </a:p>
          <a:p>
            <a:pPr algn="ctr">
              <a:spcAft>
                <a:spcPts val="40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Used typically to build a processor or SoC </a:t>
            </a:r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14" grpId="0"/>
      <p:bldP spid="24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>
            <a:off x="206515" y="6526651"/>
            <a:ext cx="878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2988733" y="6459269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116505" y="6568374"/>
            <a:ext cx="5254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6470303" y="6453626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726795" y="6576312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208365" y="6589012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sp>
        <p:nvSpPr>
          <p:cNvPr id="23" name="Lekerekített téglalap 22"/>
          <p:cNvSpPr/>
          <p:nvPr/>
        </p:nvSpPr>
        <p:spPr>
          <a:xfrm>
            <a:off x="2411760" y="4181845"/>
            <a:ext cx="1079500" cy="287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AHB™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030973" y="4056280"/>
            <a:ext cx="1081087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AXI3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5427095" y="372672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417205" y="2659487"/>
            <a:ext cx="1081087" cy="287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ACE™</a:t>
            </a:r>
          </a:p>
        </p:txBody>
      </p:sp>
      <p:sp>
        <p:nvSpPr>
          <p:cNvPr id="36" name="Lekerekített téglalap 35"/>
          <p:cNvSpPr/>
          <p:nvPr/>
        </p:nvSpPr>
        <p:spPr>
          <a:xfrm>
            <a:off x="7857985" y="1756227"/>
            <a:ext cx="1079500" cy="287337"/>
          </a:xfrm>
          <a:prstGeom prst="roundRect">
            <a:avLst/>
          </a:prstGeom>
          <a:solidFill>
            <a:srgbClr val="FF8F7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CHI</a:t>
            </a:r>
          </a:p>
        </p:txBody>
      </p:sp>
      <p:sp>
        <p:nvSpPr>
          <p:cNvPr id="2081" name="Szövegdoboz 37"/>
          <p:cNvSpPr txBox="1">
            <a:spLocks noChangeArrowheads="1"/>
          </p:cNvSpPr>
          <p:nvPr/>
        </p:nvSpPr>
        <p:spPr bwMode="auto">
          <a:xfrm>
            <a:off x="2659979" y="392561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5/1999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2" name="Szövegdoboz 38"/>
          <p:cNvSpPr txBox="1">
            <a:spLocks noChangeArrowheads="1"/>
          </p:cNvSpPr>
          <p:nvPr/>
        </p:nvSpPr>
        <p:spPr bwMode="auto">
          <a:xfrm>
            <a:off x="2558182" y="3133212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2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3" name="Szövegdoboz 39"/>
          <p:cNvSpPr txBox="1">
            <a:spLocks noChangeArrowheads="1"/>
          </p:cNvSpPr>
          <p:nvPr/>
        </p:nvSpPr>
        <p:spPr bwMode="auto">
          <a:xfrm>
            <a:off x="4280779" y="3797750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6/2003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4" name="Szövegdoboz 40"/>
          <p:cNvSpPr txBox="1">
            <a:spLocks noChangeArrowheads="1"/>
          </p:cNvSpPr>
          <p:nvPr/>
        </p:nvSpPr>
        <p:spPr bwMode="auto">
          <a:xfrm>
            <a:off x="4110169" y="2639235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3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5" name="Szövegdoboz 41"/>
          <p:cNvSpPr txBox="1">
            <a:spLocks noChangeArrowheads="1"/>
          </p:cNvSpPr>
          <p:nvPr/>
        </p:nvSpPr>
        <p:spPr bwMode="auto">
          <a:xfrm>
            <a:off x="5697125" y="343709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6" name="Szövegdoboz 42"/>
          <p:cNvSpPr txBox="1">
            <a:spLocks noChangeArrowheads="1"/>
          </p:cNvSpPr>
          <p:nvPr/>
        </p:nvSpPr>
        <p:spPr bwMode="auto">
          <a:xfrm>
            <a:off x="5831246" y="162880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4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7" name="Szövegdoboz 43"/>
          <p:cNvSpPr txBox="1">
            <a:spLocks noChangeArrowheads="1"/>
          </p:cNvSpPr>
          <p:nvPr/>
        </p:nvSpPr>
        <p:spPr bwMode="auto">
          <a:xfrm>
            <a:off x="8061199" y="1493785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6/2013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8" name="Szövegdoboz 44"/>
          <p:cNvSpPr txBox="1">
            <a:spLocks noChangeArrowheads="1"/>
          </p:cNvSpPr>
          <p:nvPr/>
        </p:nvSpPr>
        <p:spPr bwMode="auto">
          <a:xfrm>
            <a:off x="7899936" y="81871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5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9" name="Szövegdoboz 46"/>
          <p:cNvSpPr txBox="1">
            <a:spLocks noChangeArrowheads="1"/>
          </p:cNvSpPr>
          <p:nvPr/>
        </p:nvSpPr>
        <p:spPr bwMode="auto">
          <a:xfrm>
            <a:off x="2514736" y="3350699"/>
            <a:ext cx="80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(ARM7/9)</a:t>
            </a:r>
          </a:p>
        </p:txBody>
      </p:sp>
      <p:sp>
        <p:nvSpPr>
          <p:cNvPr id="2090" name="Szövegdoboz 47"/>
          <p:cNvSpPr txBox="1">
            <a:spLocks noChangeArrowheads="1"/>
          </p:cNvSpPr>
          <p:nvPr/>
        </p:nvSpPr>
        <p:spPr bwMode="auto">
          <a:xfrm>
            <a:off x="3870415" y="2856722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(ARM11,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Cortex-A8/A9/A5)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1" name="Szövegdoboz 48"/>
          <p:cNvSpPr txBox="1">
            <a:spLocks noChangeArrowheads="1"/>
          </p:cNvSpPr>
          <p:nvPr/>
        </p:nvSpPr>
        <p:spPr bwMode="auto">
          <a:xfrm>
            <a:off x="5614989" y="1858760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(Cortex-A15/A7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 </a:t>
            </a:r>
            <a:r>
              <a:rPr lang="hu-HU" altLang="en-US" sz="1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.LITTLE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2" name="Szövegdoboz 49"/>
          <p:cNvSpPr txBox="1">
            <a:spLocks noChangeArrowheads="1"/>
          </p:cNvSpPr>
          <p:nvPr/>
        </p:nvSpPr>
        <p:spPr bwMode="auto">
          <a:xfrm>
            <a:off x="7650315" y="1036197"/>
            <a:ext cx="1422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A57/A53/A72/A35)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5" name="Szövegdoboz 53"/>
          <p:cNvSpPr txBox="1">
            <a:spLocks noChangeArrowheads="1"/>
          </p:cNvSpPr>
          <p:nvPr/>
        </p:nvSpPr>
        <p:spPr bwMode="auto">
          <a:xfrm>
            <a:off x="6592306" y="2389457"/>
            <a:ext cx="6799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30825" y="6400966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≈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65" name="Egyenes összekötő 15"/>
          <p:cNvCxnSpPr/>
          <p:nvPr/>
        </p:nvCxnSpPr>
        <p:spPr>
          <a:xfrm>
            <a:off x="8622450" y="6467681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zövegdoboz 17"/>
          <p:cNvSpPr txBox="1"/>
          <p:nvPr/>
        </p:nvSpPr>
        <p:spPr>
          <a:xfrm>
            <a:off x="8323600" y="6589012"/>
            <a:ext cx="52450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Szövegdoboz 55"/>
          <p:cNvSpPr txBox="1">
            <a:spLocks noChangeArrowheads="1"/>
          </p:cNvSpPr>
          <p:nvPr/>
        </p:nvSpPr>
        <p:spPr bwMode="auto">
          <a:xfrm>
            <a:off x="3716905" y="4428399"/>
            <a:ext cx="2010487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based 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Channel concept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with 5 channels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for reads and writes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Out-of-order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Optional signaling for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low power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Non-cache-coherent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interconnects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Szövegdoboz 55"/>
          <p:cNvSpPr txBox="1">
            <a:spLocks noChangeArrowheads="1"/>
          </p:cNvSpPr>
          <p:nvPr/>
        </p:nvSpPr>
        <p:spPr bwMode="auto">
          <a:xfrm>
            <a:off x="5184901" y="4104075"/>
            <a:ext cx="1502334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lengths of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up to 256 beats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 of Service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signaling (QoS)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Szövegdoboz 55"/>
          <p:cNvSpPr txBox="1">
            <a:spLocks noChangeArrowheads="1"/>
          </p:cNvSpPr>
          <p:nvPr/>
        </p:nvSpPr>
        <p:spPr bwMode="auto">
          <a:xfrm>
            <a:off x="5990969" y="2991144"/>
            <a:ext cx="2004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 of the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AXI4 i.f. by 3 channels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to provide system wide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cache coherency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" name="Szövegdoboz 55"/>
          <p:cNvSpPr txBox="1">
            <a:spLocks noChangeArrowheads="1"/>
          </p:cNvSpPr>
          <p:nvPr/>
        </p:nvSpPr>
        <p:spPr bwMode="auto">
          <a:xfrm>
            <a:off x="7525161" y="2090690"/>
            <a:ext cx="169148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Layered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blocking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packet-based bus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of L3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node names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8350" y="5049759"/>
            <a:ext cx="22813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Supporting both full and</a:t>
            </a:r>
          </a:p>
          <a:p>
            <a:pPr>
              <a:spcAft>
                <a:spcPts val="300"/>
              </a:spcAft>
            </a:pPr>
            <a:r>
              <a:rPr lang="hu-HU" sz="1000" dirty="0"/>
              <a:t> </a:t>
            </a:r>
            <a:r>
              <a:rPr lang="hu-HU" sz="1000" dirty="0" smtClean="0"/>
              <a:t>     I/O coherency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Coherency domains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Memory barrier transactions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Support of DVM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Snoop filters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Cache coherent interconnects</a:t>
            </a:r>
            <a:endParaRPr lang="en-US" sz="1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963633" y="3675927"/>
            <a:ext cx="0" cy="133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zövegdoboz 55"/>
          <p:cNvSpPr txBox="1">
            <a:spLocks noChangeArrowheads="1"/>
          </p:cNvSpPr>
          <p:nvPr/>
        </p:nvSpPr>
        <p:spPr bwMode="auto">
          <a:xfrm>
            <a:off x="1961710" y="4567877"/>
            <a:ext cx="18726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data bus options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burst transfers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Split transactions with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overlapped address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and data phases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of multiple masters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Three stage pipelining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uni-directional signals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 the rising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edge</a:t>
            </a:r>
          </a:p>
        </p:txBody>
      </p:sp>
      <p:cxnSp>
        <p:nvCxnSpPr>
          <p:cNvPr id="46" name="Egyenes összekötő 13"/>
          <p:cNvCxnSpPr/>
          <p:nvPr/>
        </p:nvCxnSpPr>
        <p:spPr>
          <a:xfrm>
            <a:off x="387967" y="6449145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ekerekített téglalap 18"/>
          <p:cNvSpPr/>
          <p:nvPr/>
        </p:nvSpPr>
        <p:spPr>
          <a:xfrm>
            <a:off x="518815" y="4254769"/>
            <a:ext cx="1079500" cy="287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ASB™</a:t>
            </a:r>
          </a:p>
        </p:txBody>
      </p:sp>
      <p:sp>
        <p:nvSpPr>
          <p:cNvPr id="48" name="Szövegdoboz 36"/>
          <p:cNvSpPr txBox="1">
            <a:spLocks noChangeArrowheads="1"/>
          </p:cNvSpPr>
          <p:nvPr/>
        </p:nvSpPr>
        <p:spPr bwMode="auto">
          <a:xfrm>
            <a:off x="645352" y="3445248"/>
            <a:ext cx="849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1</a:t>
            </a:r>
          </a:p>
          <a:p>
            <a:pPr algn="ctr"/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</a:t>
            </a:r>
            <a:r>
              <a:rPr lang="hu-HU" altLang="en-US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3922" y="4000292"/>
            <a:ext cx="606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9/1995</a:t>
            </a:r>
            <a:endParaRPr lang="en-US" sz="900" dirty="0"/>
          </a:p>
        </p:txBody>
      </p:sp>
      <p:sp>
        <p:nvSpPr>
          <p:cNvPr id="51" name="Szövegdoboz 55"/>
          <p:cNvSpPr txBox="1">
            <a:spLocks noChangeArrowheads="1"/>
          </p:cNvSpPr>
          <p:nvPr/>
        </p:nvSpPr>
        <p:spPr bwMode="auto">
          <a:xfrm>
            <a:off x="68364" y="4668726"/>
            <a:ext cx="2023311" cy="181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32-bit wide parallel bus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with 8/16-bit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Multiple masters/slaves,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but only a single master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can be active at a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element and burst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transfers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stage pipelining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Bi-directional data bus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both clock edges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622" y="629165"/>
            <a:ext cx="561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Increased parallelism achieved in the transfers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52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1.1.2 </a:t>
            </a:r>
            <a:r>
              <a:rPr lang="hu-HU" dirty="0"/>
              <a:t>Evolution of the AMBA protocol family</a:t>
            </a:r>
            <a:r>
              <a:rPr lang="en-US" dirty="0"/>
              <a:t> </a:t>
            </a:r>
            <a:r>
              <a:rPr lang="hu-HU" dirty="0" smtClean="0"/>
              <a:t>(4)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40705" y="5364215"/>
            <a:ext cx="1476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431540" y="5516615"/>
            <a:ext cx="1476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2195900" y="5139190"/>
            <a:ext cx="1476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2249890" y="5287084"/>
            <a:ext cx="1260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2231740" y="5454225"/>
            <a:ext cx="1260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2264009" y="5602119"/>
            <a:ext cx="1260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2257641" y="5769260"/>
            <a:ext cx="1440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3983364" y="5152069"/>
            <a:ext cx="1044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4037354" y="5299963"/>
            <a:ext cx="1260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4019204" y="5467104"/>
            <a:ext cx="1260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3961320" y="5653635"/>
            <a:ext cx="1656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6252861" y="3191382"/>
            <a:ext cx="1044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6306851" y="3339276"/>
            <a:ext cx="1476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6288701" y="3506417"/>
            <a:ext cx="1476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6320970" y="3654311"/>
            <a:ext cx="1116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96525" y="6058895"/>
            <a:ext cx="1368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50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2.1.1 </a:t>
            </a:r>
            <a:r>
              <a:rPr lang="en-US" dirty="0"/>
              <a:t>Introduction</a:t>
            </a:r>
            <a:r>
              <a:rPr lang="hu-HU" dirty="0"/>
              <a:t> </a:t>
            </a:r>
            <a:r>
              <a:rPr lang="en-US" sz="1800" dirty="0">
                <a:solidFill>
                  <a:srgbClr val="FFFFFF"/>
                </a:solidFill>
              </a:rPr>
              <a:t>to interconnects</a:t>
            </a:r>
            <a:r>
              <a:rPr lang="hu-HU" sz="1800" dirty="0">
                <a:solidFill>
                  <a:srgbClr val="FFFFFF"/>
                </a:solidFill>
              </a:rPr>
              <a:t>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487" y="638690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On-die interconnects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24" y="998730"/>
            <a:ext cx="6982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70C0"/>
                </a:solidFill>
              </a:rPr>
              <a:t>Proposed</a:t>
            </a:r>
            <a:r>
              <a:rPr lang="hu-HU" sz="1600" dirty="0" smtClean="0"/>
              <a:t> first by researchers of Stanford University </a:t>
            </a:r>
            <a:r>
              <a:rPr lang="hu-HU" sz="1600" dirty="0" smtClean="0">
                <a:solidFill>
                  <a:srgbClr val="0070C0"/>
                </a:solidFill>
              </a:rPr>
              <a:t>in 2001</a:t>
            </a:r>
            <a:r>
              <a:rPr lang="hu-HU" sz="1600" dirty="0" smtClean="0"/>
              <a:t> [71].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861810" y="1718810"/>
            <a:ext cx="3747308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hu-HU" sz="1300" b="1" dirty="0" smtClean="0">
                <a:solidFill>
                  <a:srgbClr val="000000"/>
                </a:solidFill>
              </a:rPr>
              <a:t>On-die interconnects</a:t>
            </a:r>
          </a:p>
          <a:p>
            <a:pPr algn="ctr">
              <a:spcAft>
                <a:spcPts val="40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Used typically to build a processor or SoC </a:t>
            </a:r>
            <a:endParaRPr lang="en-US" sz="13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6555" y="4329100"/>
            <a:ext cx="3346241" cy="1852140"/>
            <a:chOff x="-648580" y="3901408"/>
            <a:chExt cx="3346241" cy="1852140"/>
          </a:xfrm>
        </p:grpSpPr>
        <p:sp>
          <p:nvSpPr>
            <p:cNvPr id="7" name="TextBox 6"/>
            <p:cNvSpPr txBox="1"/>
            <p:nvPr/>
          </p:nvSpPr>
          <p:spPr>
            <a:xfrm>
              <a:off x="-648580" y="3901408"/>
              <a:ext cx="98777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i="1" dirty="0" smtClean="0">
                  <a:solidFill>
                    <a:srgbClr val="000000"/>
                  </a:solidFill>
                </a:rPr>
                <a:t>Examples</a:t>
              </a:r>
              <a:endParaRPr lang="en-US" sz="1300" i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505" y="4183888"/>
              <a:ext cx="258115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sz="1300" i="1" dirty="0" smtClean="0">
                  <a:solidFill>
                    <a:srgbClr val="000000"/>
                  </a:solidFill>
                </a:rPr>
                <a:t>Intel's ring interconnect</a:t>
              </a:r>
            </a:p>
            <a:p>
              <a:r>
                <a:rPr lang="hu-HU" sz="1300" i="1" dirty="0" smtClean="0">
                  <a:solidFill>
                    <a:srgbClr val="000000"/>
                  </a:solidFill>
                </a:rPr>
                <a:t>       for 4 cores or more</a:t>
              </a:r>
            </a:p>
            <a:p>
              <a:r>
                <a:rPr lang="hu-HU" sz="1300" i="1" dirty="0">
                  <a:solidFill>
                    <a:srgbClr val="000000"/>
                  </a:solidFill>
                </a:rPr>
                <a:t> </a:t>
              </a:r>
              <a:r>
                <a:rPr lang="hu-HU" sz="1300" i="1" dirty="0" smtClean="0">
                  <a:solidFill>
                    <a:srgbClr val="000000"/>
                  </a:solidFill>
                </a:rPr>
                <a:t>      introduced in the</a:t>
              </a:r>
            </a:p>
            <a:p>
              <a:pPr>
                <a:spcAft>
                  <a:spcPts val="600"/>
                </a:spcAft>
              </a:pPr>
              <a:r>
                <a:rPr lang="hu-HU" sz="1300" i="1" dirty="0">
                  <a:solidFill>
                    <a:srgbClr val="000000"/>
                  </a:solidFill>
                </a:rPr>
                <a:t> </a:t>
              </a:r>
              <a:r>
                <a:rPr lang="hu-HU" sz="1300" i="1" dirty="0" smtClean="0">
                  <a:solidFill>
                    <a:srgbClr val="000000"/>
                  </a:solidFill>
                </a:rPr>
                <a:t>      Sandy Bridge (2011)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sz="1300" i="1" dirty="0" smtClean="0">
                  <a:solidFill>
                    <a:srgbClr val="000000"/>
                  </a:solidFill>
                </a:rPr>
                <a:t>Intels 2D-interconnect</a:t>
              </a:r>
            </a:p>
            <a:p>
              <a:r>
                <a:rPr lang="hu-HU" sz="1300" i="1" dirty="0" smtClean="0">
                  <a:solidFill>
                    <a:srgbClr val="000000"/>
                  </a:solidFill>
                </a:rPr>
                <a:t>       e.g. in the 72-core </a:t>
              </a:r>
            </a:p>
            <a:p>
              <a:r>
                <a:rPr lang="hu-HU" sz="1300" i="1" dirty="0" smtClean="0">
                  <a:solidFill>
                    <a:srgbClr val="000000"/>
                  </a:solidFill>
                </a:rPr>
                <a:t>       Knights Landing (2015)</a:t>
              </a:r>
              <a:endParaRPr lang="en-US" sz="13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08275" y="2669110"/>
            <a:ext cx="21178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u-HU" sz="1300" b="1" dirty="0" smtClean="0">
                <a:solidFill>
                  <a:srgbClr val="000000"/>
                </a:solidFill>
              </a:rPr>
              <a:t>Single-level </a:t>
            </a:r>
          </a:p>
          <a:p>
            <a:pPr algn="ctr" eaLnBrk="1" hangingPunct="1"/>
            <a:r>
              <a:rPr lang="hu-HU" sz="1300" b="1" dirty="0" smtClean="0">
                <a:solidFill>
                  <a:srgbClr val="000000"/>
                </a:solidFill>
              </a:rPr>
              <a:t>on-die interconnects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rot="-5400000" flipH="1" flipV="1">
            <a:off x="3642332" y="1455278"/>
            <a:ext cx="238500" cy="1979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5400000" flipV="1">
            <a:off x="5574196" y="1513894"/>
            <a:ext cx="245098" cy="189070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716480" y="2551993"/>
            <a:ext cx="60325" cy="5556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623398" y="2564335"/>
            <a:ext cx="57150" cy="5556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515" y="1322486"/>
            <a:ext cx="3843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Main types </a:t>
            </a:r>
            <a:r>
              <a:rPr lang="hu-HU" sz="1600" dirty="0" smtClean="0"/>
              <a:t>of on-die interconnects: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106615" y="3248980"/>
            <a:ext cx="31646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All cores and other system agents, </a:t>
            </a:r>
          </a:p>
          <a:p>
            <a:pPr algn="ctr"/>
            <a:r>
              <a:rPr lang="hu-HU" sz="1300" dirty="0" smtClean="0"/>
              <a:t>e.g. L3 cache segments,</a:t>
            </a:r>
          </a:p>
          <a:p>
            <a:pPr algn="ctr"/>
            <a:r>
              <a:rPr lang="hu-HU" sz="1300" dirty="0" smtClean="0"/>
              <a:t> memory controllers, etc. are</a:t>
            </a:r>
          </a:p>
          <a:p>
            <a:pPr algn="ctr"/>
            <a:r>
              <a:rPr lang="hu-HU" sz="1300" dirty="0" smtClean="0"/>
              <a:t>interconnected by the same circuit.</a:t>
            </a:r>
            <a:endParaRPr lang="en-US" sz="13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593164" y="2660016"/>
            <a:ext cx="21178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u-HU" sz="1300" b="1" dirty="0" smtClean="0">
                <a:solidFill>
                  <a:srgbClr val="000000"/>
                </a:solidFill>
              </a:rPr>
              <a:t>Two-level</a:t>
            </a:r>
          </a:p>
          <a:p>
            <a:pPr algn="ctr" eaLnBrk="1" hangingPunct="1"/>
            <a:r>
              <a:rPr lang="hu-HU" sz="1300" b="1" dirty="0" smtClean="0">
                <a:solidFill>
                  <a:srgbClr val="000000"/>
                </a:solidFill>
              </a:rPr>
              <a:t>on-die interconnects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7105" y="4576772"/>
            <a:ext cx="21595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i="1" dirty="0" smtClean="0"/>
              <a:t>ARM's interconnects</a:t>
            </a:r>
            <a:endParaRPr lang="en-US" sz="13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71838" y="3219687"/>
            <a:ext cx="389561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Cores of a core cluster (up to 4 cores)</a:t>
            </a:r>
          </a:p>
          <a:p>
            <a:pPr algn="ctr"/>
            <a:r>
              <a:rPr lang="hu-HU" sz="1300" dirty="0" smtClean="0"/>
              <a:t>are interconnected by a first level circuit,</a:t>
            </a:r>
          </a:p>
          <a:p>
            <a:pPr algn="ctr"/>
            <a:r>
              <a:rPr lang="hu-HU" sz="1300" dirty="0" smtClean="0"/>
              <a:t>then core clusters and other system agents,</a:t>
            </a:r>
          </a:p>
          <a:p>
            <a:pPr algn="ctr"/>
            <a:r>
              <a:rPr lang="hu-HU" sz="1300" dirty="0"/>
              <a:t>e.g. L3 cache segments,</a:t>
            </a:r>
          </a:p>
          <a:p>
            <a:pPr algn="ctr"/>
            <a:r>
              <a:rPr lang="hu-HU" sz="1300" dirty="0"/>
              <a:t> memory controllers, etc. are</a:t>
            </a:r>
          </a:p>
          <a:p>
            <a:pPr algn="ctr"/>
            <a:r>
              <a:rPr lang="hu-HU" sz="1300" dirty="0"/>
              <a:t>interconnected by </a:t>
            </a:r>
            <a:r>
              <a:rPr lang="hu-HU" sz="1300" dirty="0" smtClean="0"/>
              <a:t>a second circuit.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4944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 animBg="1"/>
      <p:bldP spid="11" grpId="0" animBg="1"/>
      <p:bldP spid="12" grpId="0" animBg="1"/>
      <p:bldP spid="13" grpId="0" animBg="1"/>
      <p:bldP spid="16" grpId="0"/>
      <p:bldP spid="15" grpId="0"/>
      <p:bldP spid="14" grpId="0"/>
      <p:bldP spid="17" grpId="0"/>
      <p:bldP spid="18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2.1.1 </a:t>
            </a:r>
            <a:r>
              <a:rPr lang="en-US" dirty="0"/>
              <a:t>Introduction</a:t>
            </a:r>
            <a:r>
              <a:rPr lang="hu-HU" dirty="0"/>
              <a:t> </a:t>
            </a:r>
            <a:r>
              <a:rPr lang="en-US" sz="1800" dirty="0">
                <a:solidFill>
                  <a:srgbClr val="FFFFFF"/>
                </a:solidFill>
              </a:rPr>
              <a:t>to interconnects</a:t>
            </a:r>
            <a:r>
              <a:rPr lang="hu-HU" sz="1800" dirty="0">
                <a:solidFill>
                  <a:srgbClr val="FFFFFF"/>
                </a:solidFill>
              </a:rPr>
              <a:t>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751" y="616977"/>
            <a:ext cx="397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Single level on-die interconnects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016605" y="2123855"/>
            <a:ext cx="3429065" cy="378042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1810" y="1268760"/>
            <a:ext cx="3747308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hu-HU" sz="1300" b="1" dirty="0" smtClean="0">
                <a:solidFill>
                  <a:srgbClr val="000000"/>
                </a:solidFill>
              </a:rPr>
              <a:t>On-die interconnects</a:t>
            </a:r>
          </a:p>
          <a:p>
            <a:pPr algn="ctr">
              <a:spcAft>
                <a:spcPts val="40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Used typically to build a processor or SoC </a:t>
            </a:r>
            <a:endParaRPr lang="en-US" sz="1300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66555" y="3879050"/>
            <a:ext cx="3487624" cy="1852140"/>
            <a:chOff x="-648580" y="3901408"/>
            <a:chExt cx="3487624" cy="1852140"/>
          </a:xfrm>
        </p:grpSpPr>
        <p:sp>
          <p:nvSpPr>
            <p:cNvPr id="18" name="TextBox 17"/>
            <p:cNvSpPr txBox="1"/>
            <p:nvPr/>
          </p:nvSpPr>
          <p:spPr>
            <a:xfrm>
              <a:off x="-648580" y="3901408"/>
              <a:ext cx="98777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i="1" dirty="0" smtClean="0">
                  <a:solidFill>
                    <a:srgbClr val="000000"/>
                  </a:solidFill>
                </a:rPr>
                <a:t>Examples</a:t>
              </a:r>
              <a:endParaRPr lang="en-US" sz="1300" i="1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7888" y="4183888"/>
              <a:ext cx="258115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sz="1300" i="1" dirty="0" smtClean="0">
                  <a:solidFill>
                    <a:srgbClr val="000000"/>
                  </a:solidFill>
                </a:rPr>
                <a:t>Intel's ring interconnect</a:t>
              </a:r>
            </a:p>
            <a:p>
              <a:r>
                <a:rPr lang="hu-HU" sz="1300" i="1" dirty="0" smtClean="0">
                  <a:solidFill>
                    <a:srgbClr val="000000"/>
                  </a:solidFill>
                </a:rPr>
                <a:t>       for 4 cores or more</a:t>
              </a:r>
            </a:p>
            <a:p>
              <a:r>
                <a:rPr lang="hu-HU" sz="1300" i="1" dirty="0">
                  <a:solidFill>
                    <a:srgbClr val="000000"/>
                  </a:solidFill>
                </a:rPr>
                <a:t> </a:t>
              </a:r>
              <a:r>
                <a:rPr lang="hu-HU" sz="1300" i="1" dirty="0" smtClean="0">
                  <a:solidFill>
                    <a:srgbClr val="000000"/>
                  </a:solidFill>
                </a:rPr>
                <a:t>      introduced in the</a:t>
              </a:r>
            </a:p>
            <a:p>
              <a:pPr>
                <a:spcAft>
                  <a:spcPts val="600"/>
                </a:spcAft>
              </a:pPr>
              <a:r>
                <a:rPr lang="hu-HU" sz="1300" i="1" dirty="0">
                  <a:solidFill>
                    <a:srgbClr val="000000"/>
                  </a:solidFill>
                </a:rPr>
                <a:t> </a:t>
              </a:r>
              <a:r>
                <a:rPr lang="hu-HU" sz="1300" i="1" dirty="0" smtClean="0">
                  <a:solidFill>
                    <a:srgbClr val="000000"/>
                  </a:solidFill>
                </a:rPr>
                <a:t>      Sandy Bridge (2011)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sz="1300" i="1" dirty="0" smtClean="0">
                  <a:solidFill>
                    <a:srgbClr val="000000"/>
                  </a:solidFill>
                </a:rPr>
                <a:t>Intels 2D-interconnect</a:t>
              </a:r>
            </a:p>
            <a:p>
              <a:r>
                <a:rPr lang="hu-HU" sz="1300" i="1" dirty="0" smtClean="0">
                  <a:solidFill>
                    <a:srgbClr val="000000"/>
                  </a:solidFill>
                </a:rPr>
                <a:t>       e.g. in the 72-core </a:t>
              </a:r>
            </a:p>
            <a:p>
              <a:r>
                <a:rPr lang="hu-HU" sz="1300" i="1" dirty="0" smtClean="0">
                  <a:solidFill>
                    <a:srgbClr val="000000"/>
                  </a:solidFill>
                </a:rPr>
                <a:t>       Knights Landing (2015)</a:t>
              </a:r>
              <a:endParaRPr lang="en-US" sz="13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708275" y="2219060"/>
            <a:ext cx="21178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u-HU" sz="1300" b="1" dirty="0" smtClean="0">
                <a:solidFill>
                  <a:srgbClr val="000000"/>
                </a:solidFill>
              </a:rPr>
              <a:t>Single-level </a:t>
            </a:r>
          </a:p>
          <a:p>
            <a:pPr algn="ctr" eaLnBrk="1" hangingPunct="1"/>
            <a:r>
              <a:rPr lang="hu-HU" sz="1300" b="1" dirty="0" smtClean="0">
                <a:solidFill>
                  <a:srgbClr val="000000"/>
                </a:solidFill>
              </a:rPr>
              <a:t>on-die interconnects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rot="-5400000" flipH="1" flipV="1">
            <a:off x="3642332" y="1005228"/>
            <a:ext cx="238500" cy="1979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rot="5400000" flipV="1">
            <a:off x="5574196" y="1063844"/>
            <a:ext cx="245098" cy="189070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716480" y="2101943"/>
            <a:ext cx="60325" cy="5556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623398" y="2114285"/>
            <a:ext cx="57150" cy="5556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593164" y="2213865"/>
            <a:ext cx="21178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u-HU" sz="1300" b="1" dirty="0" smtClean="0">
                <a:solidFill>
                  <a:srgbClr val="000000"/>
                </a:solidFill>
              </a:rPr>
              <a:t>Two-level</a:t>
            </a:r>
          </a:p>
          <a:p>
            <a:pPr algn="ctr" eaLnBrk="1" hangingPunct="1"/>
            <a:r>
              <a:rPr lang="hu-HU" sz="1300" b="1" dirty="0" smtClean="0">
                <a:solidFill>
                  <a:srgbClr val="000000"/>
                </a:solidFill>
              </a:rPr>
              <a:t>on-die interconnects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17105" y="4156015"/>
            <a:ext cx="21595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i="1" dirty="0" smtClean="0"/>
              <a:t>ARM's interconnects</a:t>
            </a:r>
            <a:endParaRPr lang="en-US" sz="13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96625" y="2798930"/>
            <a:ext cx="31646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All cores and other system agents, </a:t>
            </a:r>
          </a:p>
          <a:p>
            <a:pPr algn="ctr"/>
            <a:r>
              <a:rPr lang="hu-HU" sz="1300" dirty="0" smtClean="0"/>
              <a:t>e.g. L3 cache segments,</a:t>
            </a:r>
          </a:p>
          <a:p>
            <a:pPr algn="ctr"/>
            <a:r>
              <a:rPr lang="hu-HU" sz="1300" dirty="0" smtClean="0"/>
              <a:t> memory controllers, etc. are</a:t>
            </a:r>
          </a:p>
          <a:p>
            <a:pPr algn="ctr"/>
            <a:r>
              <a:rPr lang="hu-HU" sz="1300" dirty="0" smtClean="0"/>
              <a:t>interconnected by the same circuit.</a:t>
            </a:r>
            <a:endParaRPr lang="en-US" sz="1300" dirty="0"/>
          </a:p>
        </p:txBody>
      </p:sp>
      <p:sp>
        <p:nvSpPr>
          <p:cNvPr id="28" name="TextBox 27"/>
          <p:cNvSpPr txBox="1"/>
          <p:nvPr/>
        </p:nvSpPr>
        <p:spPr>
          <a:xfrm>
            <a:off x="4710078" y="2798930"/>
            <a:ext cx="389561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Cores of a core cluster (up to 4 cores)</a:t>
            </a:r>
          </a:p>
          <a:p>
            <a:pPr algn="ctr"/>
            <a:r>
              <a:rPr lang="hu-HU" sz="1300" dirty="0" smtClean="0"/>
              <a:t>are interconnected by a first level circuit,</a:t>
            </a:r>
          </a:p>
          <a:p>
            <a:pPr algn="ctr"/>
            <a:r>
              <a:rPr lang="hu-HU" sz="1300" dirty="0" smtClean="0"/>
              <a:t>then core clusters and other system agents,</a:t>
            </a:r>
          </a:p>
          <a:p>
            <a:pPr algn="ctr"/>
            <a:r>
              <a:rPr lang="hu-HU" sz="1300" dirty="0"/>
              <a:t>e.g. L3 cache segments,</a:t>
            </a:r>
          </a:p>
          <a:p>
            <a:pPr algn="ctr"/>
            <a:r>
              <a:rPr lang="hu-HU" sz="1300" dirty="0"/>
              <a:t> memory controllers, etc. are</a:t>
            </a:r>
          </a:p>
          <a:p>
            <a:pPr algn="ctr"/>
            <a:r>
              <a:rPr lang="hu-HU" sz="1300" dirty="0"/>
              <a:t>interconnected by </a:t>
            </a:r>
            <a:r>
              <a:rPr lang="hu-HU" sz="1300" dirty="0" smtClean="0"/>
              <a:t>a second circuit.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5262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2.1.1 </a:t>
            </a:r>
            <a:r>
              <a:rPr lang="en-US" dirty="0"/>
              <a:t>Introduction</a:t>
            </a:r>
            <a:r>
              <a:rPr lang="hu-HU" dirty="0"/>
              <a:t> </a:t>
            </a:r>
            <a:r>
              <a:rPr lang="en-US" sz="1800" dirty="0">
                <a:solidFill>
                  <a:srgbClr val="FFFFFF"/>
                </a:solidFill>
              </a:rPr>
              <a:t>to </a:t>
            </a:r>
            <a:r>
              <a:rPr lang="en-US" sz="1800" dirty="0" smtClean="0">
                <a:solidFill>
                  <a:srgbClr val="FFFFFF"/>
                </a:solidFill>
              </a:rPr>
              <a:t>interconnects</a:t>
            </a:r>
            <a:r>
              <a:rPr lang="hu-HU" sz="1800" dirty="0" smtClean="0">
                <a:solidFill>
                  <a:srgbClr val="FFFFFF"/>
                </a:solidFill>
              </a:rPr>
              <a:t> </a:t>
            </a:r>
            <a:r>
              <a:rPr lang="hu-HU" dirty="0" smtClean="0"/>
              <a:t>(4)</a:t>
            </a:r>
            <a:endParaRPr lang="en-US" altLang="en-US" dirty="0" smtClean="0"/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2"/>
          <a:stretch>
            <a:fillRect/>
          </a:stretch>
        </p:blipFill>
        <p:spPr bwMode="auto">
          <a:xfrm>
            <a:off x="2492375" y="1497208"/>
            <a:ext cx="495935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4" name="Text Box 5"/>
          <p:cNvSpPr txBox="1">
            <a:spLocks noChangeArrowheads="1"/>
          </p:cNvSpPr>
          <p:nvPr/>
        </p:nvSpPr>
        <p:spPr bwMode="auto">
          <a:xfrm>
            <a:off x="6130925" y="630562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4806" name="Text Box 8"/>
          <p:cNvSpPr txBox="1">
            <a:spLocks noChangeArrowheads="1"/>
          </p:cNvSpPr>
          <p:nvPr/>
        </p:nvSpPr>
        <p:spPr bwMode="auto">
          <a:xfrm>
            <a:off x="206515" y="2438890"/>
            <a:ext cx="2964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The ring has six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bus 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stops for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interconnecting</a:t>
            </a:r>
            <a:endParaRPr lang="en-US" alt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07" name="Text Box 9"/>
          <p:cNvSpPr txBox="1">
            <a:spLocks noChangeArrowheads="1"/>
          </p:cNvSpPr>
          <p:nvPr/>
        </p:nvSpPr>
        <p:spPr bwMode="auto">
          <a:xfrm>
            <a:off x="323850" y="4004295"/>
            <a:ext cx="25314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The four cores and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 L3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slices share 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the same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 interfaces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6555" y="2957241"/>
            <a:ext cx="2089611" cy="1069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four cores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four L3 slices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the GPU 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the System Agent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2320" y="1906088"/>
            <a:ext cx="1446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System Agent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595" y="646434"/>
            <a:ext cx="6854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Example 1 of a single level on-die interconnect:</a:t>
            </a:r>
          </a:p>
          <a:p>
            <a:r>
              <a:rPr lang="hu-HU" dirty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 Intel's ring bus for the 4 core Sandy Bridge (2011) [58]</a:t>
            </a:r>
            <a:endParaRPr lang="en-US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http://www.theplatform.net/wp-content/uploads/2015/05/intel-xeon-e7-v3-block-diagra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292766"/>
            <a:ext cx="8970963" cy="549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2.1.1 </a:t>
            </a:r>
            <a:r>
              <a:rPr lang="en-US" dirty="0" smtClean="0"/>
              <a:t>Introduction</a:t>
            </a:r>
            <a:r>
              <a:rPr lang="hu-HU" dirty="0" smtClean="0"/>
              <a:t> to interconnects (5)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777" y="646434"/>
            <a:ext cx="845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Example </a:t>
            </a:r>
            <a:r>
              <a:rPr lang="hu-HU" dirty="0">
                <a:solidFill>
                  <a:srgbClr val="2D2D8A"/>
                </a:solidFill>
              </a:rPr>
              <a:t>2 of </a:t>
            </a:r>
            <a:r>
              <a:rPr lang="hu-HU" dirty="0" smtClean="0">
                <a:solidFill>
                  <a:srgbClr val="2D2D8A"/>
                </a:solidFill>
              </a:rPr>
              <a:t>a single </a:t>
            </a:r>
            <a:r>
              <a:rPr lang="hu-HU" dirty="0">
                <a:solidFill>
                  <a:srgbClr val="2D2D8A"/>
                </a:solidFill>
              </a:rPr>
              <a:t>level on-die </a:t>
            </a:r>
            <a:r>
              <a:rPr lang="hu-HU" dirty="0" smtClean="0">
                <a:solidFill>
                  <a:srgbClr val="2D2D8A"/>
                </a:solidFill>
              </a:rPr>
              <a:t>interconnect:</a:t>
            </a:r>
          </a:p>
          <a:p>
            <a:r>
              <a:rPr lang="hu-HU" dirty="0" smtClean="0">
                <a:solidFill>
                  <a:srgbClr val="2D2D8A"/>
                </a:solidFill>
              </a:rPr>
              <a:t> Intel's dual ring interconnect for the 18-core Haswell-EX (2015) [59]</a:t>
            </a:r>
            <a:endParaRPr lang="en-US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2.1.1 </a:t>
            </a:r>
            <a:r>
              <a:rPr lang="en-US" dirty="0"/>
              <a:t>Introduction</a:t>
            </a:r>
            <a:r>
              <a:rPr lang="hu-HU" dirty="0"/>
              <a:t> </a:t>
            </a:r>
            <a:r>
              <a:rPr lang="hu-HU" dirty="0" smtClean="0"/>
              <a:t>to interconnects (6)</a:t>
            </a:r>
            <a:endParaRPr lang="en-US" dirty="0"/>
          </a:p>
        </p:txBody>
      </p:sp>
      <p:pic>
        <p:nvPicPr>
          <p:cNvPr id="3" name="Picture 4" descr="http://www.extremetech.com/wp-content/uploads/2013/11/KNL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522" r="44319"/>
          <a:stretch/>
        </p:blipFill>
        <p:spPr bwMode="auto">
          <a:xfrm>
            <a:off x="190500" y="1448780"/>
            <a:ext cx="4851057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1" y="638690"/>
            <a:ext cx="8518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Example </a:t>
            </a:r>
            <a:r>
              <a:rPr lang="hu-HU" dirty="0">
                <a:solidFill>
                  <a:srgbClr val="2D2D8A"/>
                </a:solidFill>
              </a:rPr>
              <a:t>3 of </a:t>
            </a:r>
            <a:r>
              <a:rPr lang="hu-HU" dirty="0" smtClean="0">
                <a:solidFill>
                  <a:srgbClr val="2D2D8A"/>
                </a:solidFill>
              </a:rPr>
              <a:t>a single </a:t>
            </a:r>
            <a:r>
              <a:rPr lang="hu-HU" dirty="0">
                <a:solidFill>
                  <a:srgbClr val="2D2D8A"/>
                </a:solidFill>
              </a:rPr>
              <a:t>level on-die </a:t>
            </a:r>
            <a:r>
              <a:rPr lang="hu-HU" dirty="0" smtClean="0">
                <a:solidFill>
                  <a:srgbClr val="2D2D8A"/>
                </a:solidFill>
              </a:rPr>
              <a:t>interconnect: Intel's 2D-interconnect</a:t>
            </a:r>
          </a:p>
          <a:p>
            <a:r>
              <a:rPr lang="hu-HU" dirty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 in</a:t>
            </a:r>
            <a:r>
              <a:rPr lang="en-US" dirty="0" smtClean="0">
                <a:solidFill>
                  <a:srgbClr val="2D2D8A"/>
                </a:solidFill>
              </a:rPr>
              <a:t> the </a:t>
            </a:r>
            <a:r>
              <a:rPr lang="hu-HU" dirty="0" smtClean="0">
                <a:solidFill>
                  <a:srgbClr val="2D2D8A"/>
                </a:solidFill>
              </a:rPr>
              <a:t>72-core </a:t>
            </a:r>
            <a:r>
              <a:rPr lang="en-US" dirty="0" smtClean="0">
                <a:solidFill>
                  <a:srgbClr val="2D2D8A"/>
                </a:solidFill>
              </a:rPr>
              <a:t>Knights Landing </a:t>
            </a:r>
            <a:r>
              <a:rPr lang="hu-HU" dirty="0" smtClean="0">
                <a:solidFill>
                  <a:srgbClr val="2D2D8A"/>
                </a:solidFill>
              </a:rPr>
              <a:t>(implemented in 36 tiles)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(2015) </a:t>
            </a:r>
            <a:r>
              <a:rPr lang="en-US" dirty="0" smtClean="0">
                <a:solidFill>
                  <a:srgbClr val="2D2D8A"/>
                </a:solidFill>
              </a:rPr>
              <a:t>[</a:t>
            </a:r>
            <a:r>
              <a:rPr lang="hu-HU" dirty="0" smtClean="0">
                <a:solidFill>
                  <a:srgbClr val="2D2D8A"/>
                </a:solidFill>
              </a:rPr>
              <a:t>60</a:t>
            </a:r>
            <a:r>
              <a:rPr lang="en-US" dirty="0" smtClean="0">
                <a:solidFill>
                  <a:srgbClr val="2D2D8A"/>
                </a:solidFill>
              </a:rPr>
              <a:t>]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3869" y="2348880"/>
            <a:ext cx="378821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Up to 72 </a:t>
            </a:r>
            <a:r>
              <a:rPr lang="en-US" sz="1400" dirty="0" err="1" smtClean="0">
                <a:solidFill>
                  <a:srgbClr val="000000"/>
                </a:solidFill>
              </a:rPr>
              <a:t>Silvermont</a:t>
            </a:r>
            <a:r>
              <a:rPr lang="en-US" sz="1400" dirty="0" smtClean="0">
                <a:solidFill>
                  <a:srgbClr val="000000"/>
                </a:solidFill>
              </a:rPr>
              <a:t> (Atom) cores</a:t>
            </a:r>
            <a:endParaRPr lang="hu-HU" sz="140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</a:rPr>
              <a:t>   in 36 tiles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4 threads/core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2 512 bit vector units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2D mesh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6 channels DDR4-2400,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up to 384 GB,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8/16 GB high bandwidth on-package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MCDRAM memory, &gt;500 GB/s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36 lanes </a:t>
            </a:r>
            <a:r>
              <a:rPr lang="en-US" sz="1400" dirty="0" err="1" smtClean="0">
                <a:solidFill>
                  <a:srgbClr val="000000"/>
                </a:solidFill>
              </a:rPr>
              <a:t>PCIe</a:t>
            </a:r>
            <a:r>
              <a:rPr lang="en-US" sz="1400" dirty="0" smtClean="0">
                <a:solidFill>
                  <a:srgbClr val="000000"/>
                </a:solidFill>
              </a:rPr>
              <a:t> 3.0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200 W TDP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2.1.1 </a:t>
            </a:r>
            <a:r>
              <a:rPr lang="en-US" dirty="0"/>
              <a:t>Introduction</a:t>
            </a:r>
            <a:r>
              <a:rPr lang="hu-HU" dirty="0"/>
              <a:t> </a:t>
            </a:r>
            <a:r>
              <a:rPr lang="en-US" sz="1800" dirty="0">
                <a:solidFill>
                  <a:srgbClr val="FFFFFF"/>
                </a:solidFill>
              </a:rPr>
              <a:t>to interconnects</a:t>
            </a:r>
            <a:r>
              <a:rPr lang="hu-HU" sz="1800" dirty="0">
                <a:solidFill>
                  <a:srgbClr val="FFFFFF"/>
                </a:solidFill>
              </a:rPr>
              <a:t> </a:t>
            </a:r>
            <a:r>
              <a:rPr lang="hu-HU" dirty="0" smtClean="0"/>
              <a:t>(7)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86647" y="1872036"/>
            <a:ext cx="3919048" cy="270070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515" y="645375"/>
            <a:ext cx="373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Two-level on-die interconnects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7220" y="5475711"/>
            <a:ext cx="579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ARM's on-die interconnects </a:t>
            </a:r>
            <a:r>
              <a:rPr lang="hu-HU" sz="1600" dirty="0" smtClean="0">
                <a:solidFill>
                  <a:srgbClr val="000000"/>
                </a:solidFill>
              </a:rPr>
              <a:t>are built up of </a:t>
            </a:r>
            <a:r>
              <a:rPr lang="hu-HU" sz="1600" dirty="0" smtClean="0">
                <a:solidFill>
                  <a:srgbClr val="FF0000"/>
                </a:solidFill>
              </a:rPr>
              <a:t>two levels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917" y="5798173"/>
            <a:ext cx="8340553" cy="578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first level </a:t>
            </a:r>
            <a:r>
              <a:rPr lang="hu-HU" sz="1600" dirty="0" smtClean="0">
                <a:solidFill>
                  <a:srgbClr val="000000"/>
                </a:solidFill>
              </a:rPr>
              <a:t>interconnects a </a:t>
            </a:r>
            <a:r>
              <a:rPr lang="hu-HU" sz="1600" dirty="0" smtClean="0">
                <a:solidFill>
                  <a:srgbClr val="0070C0"/>
                </a:solidFill>
              </a:rPr>
              <a:t>cluster of cores </a:t>
            </a:r>
            <a:r>
              <a:rPr lang="hu-HU" sz="1600" dirty="0" smtClean="0">
                <a:solidFill>
                  <a:srgbClr val="000000"/>
                </a:solidFill>
              </a:rPr>
              <a:t>(up to 4 cores)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second level </a:t>
            </a:r>
            <a:r>
              <a:rPr lang="hu-HU" sz="1600" dirty="0" smtClean="0">
                <a:solidFill>
                  <a:srgbClr val="000000"/>
                </a:solidFill>
              </a:rPr>
              <a:t>interconnects </a:t>
            </a:r>
            <a:r>
              <a:rPr lang="hu-HU" sz="1600" dirty="0" smtClean="0">
                <a:solidFill>
                  <a:srgbClr val="0070C0"/>
                </a:solidFill>
              </a:rPr>
              <a:t>core clusters and other system components,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726" y="6416770"/>
            <a:ext cx="2639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 shown subsequently.</a:t>
            </a:r>
            <a:endParaRPr lang="en-US" sz="16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66555" y="998730"/>
            <a:ext cx="8039140" cy="4410490"/>
            <a:chOff x="566555" y="998730"/>
            <a:chExt cx="8039140" cy="4410490"/>
          </a:xfrm>
        </p:grpSpPr>
        <p:sp>
          <p:nvSpPr>
            <p:cNvPr id="19" name="TextBox 18"/>
            <p:cNvSpPr txBox="1"/>
            <p:nvPr/>
          </p:nvSpPr>
          <p:spPr>
            <a:xfrm>
              <a:off x="2861810" y="998730"/>
              <a:ext cx="3747308" cy="54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hu-HU" sz="1300" b="1" dirty="0" smtClean="0">
                  <a:solidFill>
                    <a:srgbClr val="000000"/>
                  </a:solidFill>
                </a:rPr>
                <a:t>On-die interconnects</a:t>
              </a:r>
            </a:p>
            <a:p>
              <a:pPr algn="ctr">
                <a:spcAft>
                  <a:spcPts val="400"/>
                </a:spcAft>
              </a:pPr>
              <a:r>
                <a:rPr lang="hu-HU" sz="1300" dirty="0" smtClean="0">
                  <a:solidFill>
                    <a:srgbClr val="000000"/>
                  </a:solidFill>
                </a:rPr>
                <a:t>Used typically to build a processor or SoC </a:t>
              </a:r>
              <a:endParaRPr lang="en-US" sz="1300" dirty="0">
                <a:solidFill>
                  <a:srgbClr val="0000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66555" y="3609020"/>
              <a:ext cx="3487624" cy="1800200"/>
              <a:chOff x="-648580" y="3901408"/>
              <a:chExt cx="3487624" cy="180020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-648580" y="3901408"/>
                <a:ext cx="98777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300" i="1" dirty="0" smtClean="0">
                    <a:solidFill>
                      <a:srgbClr val="000000"/>
                    </a:solidFill>
                  </a:rPr>
                  <a:t>Examples</a:t>
                </a:r>
                <a:endParaRPr lang="en-US" sz="13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7888" y="4131948"/>
                <a:ext cx="258115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sz="1300" i="1" dirty="0" smtClean="0">
                    <a:solidFill>
                      <a:srgbClr val="000000"/>
                    </a:solidFill>
                  </a:rPr>
                  <a:t>Intel's ring interconnect</a:t>
                </a:r>
              </a:p>
              <a:p>
                <a:r>
                  <a:rPr lang="hu-HU" sz="1300" i="1" dirty="0" smtClean="0">
                    <a:solidFill>
                      <a:srgbClr val="000000"/>
                    </a:solidFill>
                  </a:rPr>
                  <a:t>       for 4 cores or more</a:t>
                </a:r>
              </a:p>
              <a:p>
                <a:r>
                  <a:rPr lang="hu-HU" sz="1300" i="1" dirty="0">
                    <a:solidFill>
                      <a:srgbClr val="000000"/>
                    </a:solidFill>
                  </a:rPr>
                  <a:t> </a:t>
                </a:r>
                <a:r>
                  <a:rPr lang="hu-HU" sz="1300" i="1" dirty="0" smtClean="0">
                    <a:solidFill>
                      <a:srgbClr val="000000"/>
                    </a:solidFill>
                  </a:rPr>
                  <a:t>      introduced in the</a:t>
                </a:r>
              </a:p>
              <a:p>
                <a:pPr>
                  <a:spcAft>
                    <a:spcPts val="600"/>
                  </a:spcAft>
                </a:pPr>
                <a:r>
                  <a:rPr lang="hu-HU" sz="1300" i="1" dirty="0">
                    <a:solidFill>
                      <a:srgbClr val="000000"/>
                    </a:solidFill>
                  </a:rPr>
                  <a:t> </a:t>
                </a:r>
                <a:r>
                  <a:rPr lang="hu-HU" sz="1300" i="1" dirty="0" smtClean="0">
                    <a:solidFill>
                      <a:srgbClr val="000000"/>
                    </a:solidFill>
                  </a:rPr>
                  <a:t>      Sandy Bridge (2011)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sz="1300" i="1" dirty="0" smtClean="0">
                    <a:solidFill>
                      <a:srgbClr val="000000"/>
                    </a:solidFill>
                  </a:rPr>
                  <a:t>Intels 2D-interconnect</a:t>
                </a:r>
              </a:p>
              <a:p>
                <a:r>
                  <a:rPr lang="hu-HU" sz="1300" i="1" dirty="0" smtClean="0">
                    <a:solidFill>
                      <a:srgbClr val="000000"/>
                    </a:solidFill>
                  </a:rPr>
                  <a:t>       e.g. in the 72-core </a:t>
                </a:r>
              </a:p>
              <a:p>
                <a:r>
                  <a:rPr lang="hu-HU" sz="1300" i="1" dirty="0" smtClean="0">
                    <a:solidFill>
                      <a:srgbClr val="000000"/>
                    </a:solidFill>
                  </a:rPr>
                  <a:t>       Knights Landing (2015)</a:t>
                </a:r>
                <a:endParaRPr lang="en-US" sz="1300" i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1708275" y="1949030"/>
              <a:ext cx="211788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tabLst>
                  <a:tab pos="177800" algn="l"/>
                </a:tabLst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tabLst>
                  <a:tab pos="177800" algn="l"/>
                </a:tabLst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177800" algn="l"/>
                </a:tabLst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177800" algn="l"/>
                </a:tabLst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177800" algn="l"/>
                </a:tabLst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hu-HU" sz="1300" b="1" dirty="0" smtClean="0">
                  <a:solidFill>
                    <a:srgbClr val="000000"/>
                  </a:solidFill>
                </a:rPr>
                <a:t>Single-level </a:t>
              </a:r>
            </a:p>
            <a:p>
              <a:pPr algn="ctr" eaLnBrk="1" hangingPunct="1"/>
              <a:r>
                <a:rPr lang="hu-HU" sz="1300" b="1" dirty="0" smtClean="0">
                  <a:solidFill>
                    <a:srgbClr val="000000"/>
                  </a:solidFill>
                </a:rPr>
                <a:t>on-die interconnects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 rot="-5400000" flipH="1" flipV="1">
              <a:off x="3642332" y="735198"/>
              <a:ext cx="238500" cy="1979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 sz="1300">
                <a:solidFill>
                  <a:srgbClr val="000000"/>
                </a:solidFill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 rot="5400000" flipV="1">
              <a:off x="5574196" y="793814"/>
              <a:ext cx="245098" cy="18907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 sz="1300">
                <a:solidFill>
                  <a:srgbClr val="000000"/>
                </a:solidFill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716480" y="1831913"/>
              <a:ext cx="60325" cy="5556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 sz="1300">
                <a:solidFill>
                  <a:srgbClr val="000000"/>
                </a:solidFill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623398" y="1844255"/>
              <a:ext cx="57150" cy="5556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 sz="1300">
                <a:solidFill>
                  <a:srgbClr val="000000"/>
                </a:solidFill>
              </a:endParaRP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5593164" y="1943835"/>
              <a:ext cx="211788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hu-HU" sz="1300" b="1" dirty="0" smtClean="0">
                  <a:solidFill>
                    <a:srgbClr val="000000"/>
                  </a:solidFill>
                </a:rPr>
                <a:t>Two-level</a:t>
              </a:r>
            </a:p>
            <a:p>
              <a:pPr algn="ctr" eaLnBrk="1" hangingPunct="1"/>
              <a:r>
                <a:rPr lang="hu-HU" sz="1300" b="1" dirty="0" smtClean="0">
                  <a:solidFill>
                    <a:srgbClr val="000000"/>
                  </a:solidFill>
                </a:rPr>
                <a:t>on-die interconnects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17105" y="3834045"/>
              <a:ext cx="215956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sz="1300" i="1" dirty="0" smtClean="0"/>
                <a:t>ARM's interconnects</a:t>
              </a:r>
              <a:endParaRPr lang="en-US" sz="1300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96625" y="2528900"/>
              <a:ext cx="3164649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300" dirty="0" smtClean="0"/>
                <a:t>All cores and other system agents, </a:t>
              </a:r>
            </a:p>
            <a:p>
              <a:pPr algn="ctr"/>
              <a:r>
                <a:rPr lang="hu-HU" sz="1300" dirty="0" smtClean="0"/>
                <a:t>e.g. L3 cache segments,</a:t>
              </a:r>
            </a:p>
            <a:p>
              <a:pPr algn="ctr"/>
              <a:r>
                <a:rPr lang="hu-HU" sz="1300" dirty="0" smtClean="0"/>
                <a:t> memory controllers, etc. are</a:t>
              </a:r>
            </a:p>
            <a:p>
              <a:pPr algn="ctr"/>
              <a:r>
                <a:rPr lang="hu-HU" sz="1300" dirty="0" smtClean="0"/>
                <a:t>interconnected by the same circuit.</a:t>
              </a:r>
              <a:endParaRPr lang="en-US" sz="13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10078" y="2528900"/>
              <a:ext cx="3895617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300" dirty="0" smtClean="0"/>
                <a:t>Cores of a core cluster (up to 4 cores)</a:t>
              </a:r>
            </a:p>
            <a:p>
              <a:pPr algn="ctr"/>
              <a:r>
                <a:rPr lang="hu-HU" sz="1300" dirty="0" smtClean="0"/>
                <a:t>are interconnected by a first level circuit,</a:t>
              </a:r>
            </a:p>
            <a:p>
              <a:pPr algn="ctr"/>
              <a:r>
                <a:rPr lang="hu-HU" sz="1300" dirty="0" smtClean="0"/>
                <a:t>then core clusters and other system agents,</a:t>
              </a:r>
            </a:p>
            <a:p>
              <a:pPr algn="ctr"/>
              <a:r>
                <a:rPr lang="hu-HU" sz="1300" dirty="0"/>
                <a:t>e.g. L3 cache segments,</a:t>
              </a:r>
            </a:p>
            <a:p>
              <a:pPr algn="ctr"/>
              <a:r>
                <a:rPr lang="hu-HU" sz="1300" dirty="0"/>
                <a:t> memory controllers, etc. are</a:t>
              </a:r>
            </a:p>
            <a:p>
              <a:pPr algn="ctr"/>
              <a:r>
                <a:rPr lang="hu-HU" sz="1300" dirty="0"/>
                <a:t>interconnected by </a:t>
              </a:r>
              <a:r>
                <a:rPr lang="hu-HU" sz="1300" dirty="0" smtClean="0"/>
                <a:t>a second circuit.</a:t>
              </a:r>
              <a:endParaRPr lang="en-US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507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7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2.1.1 </a:t>
            </a:r>
            <a:r>
              <a:rPr lang="en-US" dirty="0" smtClean="0"/>
              <a:t>Introduction</a:t>
            </a:r>
            <a:r>
              <a:rPr lang="hu-HU" dirty="0" smtClean="0"/>
              <a:t> to interconnects (8)</a:t>
            </a:r>
            <a:endParaRPr lang="hu-HU" dirty="0"/>
          </a:p>
        </p:txBody>
      </p:sp>
      <p:pic>
        <p:nvPicPr>
          <p:cNvPr id="3074" name="Picture 2" descr="mhtml:file://C:\Users\sima\Documents\arm_processors\Cortex-A72%20microarchitecture%20-%20The%20Tech%20Report%20-%20Page%201.mht!http://techreport.com/r.x/cortex-a72/a72-block-diagram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15927" r="7025"/>
          <a:stretch/>
        </p:blipFill>
        <p:spPr bwMode="auto">
          <a:xfrm>
            <a:off x="611560" y="1072992"/>
            <a:ext cx="8100395" cy="567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4792" y="864260"/>
            <a:ext cx="437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rgbClr val="000000"/>
                </a:solidFill>
              </a:rPr>
              <a:t>APB</a:t>
            </a:r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1295" y="864297"/>
            <a:ext cx="439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rgbClr val="000000"/>
                </a:solidFill>
              </a:rPr>
              <a:t>ATB</a:t>
            </a:r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567" y="864297"/>
            <a:ext cx="838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rgbClr val="000000"/>
                </a:solidFill>
              </a:rPr>
              <a:t>Interrupts</a:t>
            </a:r>
            <a:endParaRPr lang="hu-HU" sz="1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631" y="503675"/>
            <a:ext cx="918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Example: ARM's first level interconnect in the 4-core Cortex-A72 (2015) </a:t>
            </a:r>
            <a:r>
              <a:rPr lang="hu-HU" dirty="0" smtClean="0">
                <a:solidFill>
                  <a:srgbClr val="000000"/>
                </a:solidFill>
              </a:rPr>
              <a:t>[61]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2469" y="6362745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>
                <a:solidFill>
                  <a:srgbClr val="000000"/>
                </a:solidFill>
              </a:rPr>
              <a:t>Source: ARM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11560" y="4129833"/>
            <a:ext cx="8100395" cy="1224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681790" y="6129300"/>
            <a:ext cx="913002" cy="40504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2.1.1 </a:t>
            </a:r>
            <a:r>
              <a:rPr lang="en-US" dirty="0"/>
              <a:t>Introduction</a:t>
            </a:r>
            <a:r>
              <a:rPr lang="hu-HU" dirty="0"/>
              <a:t> </a:t>
            </a:r>
            <a:r>
              <a:rPr lang="hu-HU" dirty="0" smtClean="0"/>
              <a:t>to interconnects (9)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233"/>
          <a:stretch/>
        </p:blipFill>
        <p:spPr>
          <a:xfrm>
            <a:off x="271779" y="1095382"/>
            <a:ext cx="8678585" cy="5689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362" y="638690"/>
            <a:ext cx="792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ARM's 2. level interconnect in the Juno development platform [62]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16910" y="4014065"/>
            <a:ext cx="5040560" cy="49505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rm-cortex-chip-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9" y="1313765"/>
            <a:ext cx="8384171" cy="47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604" y="643945"/>
            <a:ext cx="893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Die micrograph of ARM's Juno development platform [57]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2.1.1 </a:t>
            </a:r>
            <a:r>
              <a:rPr lang="en-US" dirty="0" smtClean="0"/>
              <a:t>Introduction</a:t>
            </a:r>
            <a:r>
              <a:rPr lang="hu-HU" dirty="0" smtClean="0"/>
              <a:t> to interconnects 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2.1.1 </a:t>
            </a:r>
            <a:r>
              <a:rPr lang="en-US" dirty="0"/>
              <a:t>Introduction</a:t>
            </a:r>
            <a:r>
              <a:rPr lang="hu-HU" dirty="0"/>
              <a:t> </a:t>
            </a:r>
            <a:r>
              <a:rPr lang="en-US" sz="1800" dirty="0">
                <a:solidFill>
                  <a:srgbClr val="FFFFFF"/>
                </a:solidFill>
              </a:rPr>
              <a:t>to interconnects</a:t>
            </a:r>
            <a:r>
              <a:rPr lang="hu-HU" sz="1800" dirty="0">
                <a:solidFill>
                  <a:srgbClr val="FFFFFF"/>
                </a:solidFill>
              </a:rPr>
              <a:t> </a:t>
            </a:r>
            <a:r>
              <a:rPr lang="hu-HU" dirty="0"/>
              <a:t>(</a:t>
            </a:r>
            <a:r>
              <a:rPr lang="hu-HU" dirty="0" smtClean="0"/>
              <a:t>11)</a:t>
            </a:r>
            <a:endParaRPr lang="en-US" dirty="0"/>
          </a:p>
        </p:txBody>
      </p:sp>
      <p:sp>
        <p:nvSpPr>
          <p:cNvPr id="3" name="Oval 13"/>
          <p:cNvSpPr>
            <a:spLocks noChangeArrowheads="1"/>
          </p:cNvSpPr>
          <p:nvPr/>
        </p:nvSpPr>
        <p:spPr bwMode="auto">
          <a:xfrm>
            <a:off x="2451979" y="198598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2499064" y="1597658"/>
            <a:ext cx="2234904" cy="431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4733968" y="1592067"/>
            <a:ext cx="2339975" cy="4149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969270" y="1223755"/>
            <a:ext cx="149592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en-US" sz="1300" b="1" dirty="0" smtClean="0">
                <a:solidFill>
                  <a:srgbClr val="000000"/>
                </a:solidFill>
              </a:rPr>
              <a:t>Interconnects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7009528" y="1982827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787319" y="2125318"/>
            <a:ext cx="2539477" cy="114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400"/>
              </a:spcAft>
            </a:pPr>
            <a:r>
              <a:rPr lang="hu-HU" altLang="en-US" sz="1300" b="1" dirty="0" smtClean="0">
                <a:solidFill>
                  <a:srgbClr val="000000"/>
                </a:solidFill>
              </a:rPr>
              <a:t>Intra-node interconnects</a:t>
            </a:r>
          </a:p>
          <a:p>
            <a:pPr algn="ctr"/>
            <a:r>
              <a:rPr lang="hu-HU" altLang="en-US" sz="1300" dirty="0" smtClean="0">
                <a:solidFill>
                  <a:srgbClr val="000000"/>
                </a:solidFill>
              </a:rPr>
              <a:t>Used typically to buid</a:t>
            </a:r>
          </a:p>
          <a:p>
            <a:pPr algn="ctr"/>
            <a:r>
              <a:rPr lang="hu-HU" altLang="en-US" sz="1300" dirty="0" smtClean="0">
                <a:solidFill>
                  <a:srgbClr val="000000"/>
                </a:solidFill>
              </a:rPr>
              <a:t>clusters of servers or</a:t>
            </a:r>
          </a:p>
          <a:p>
            <a:pPr algn="ctr"/>
            <a:r>
              <a:rPr lang="hu-HU" altLang="en-US" sz="1300" dirty="0" smtClean="0">
                <a:solidFill>
                  <a:srgbClr val="000000"/>
                </a:solidFill>
              </a:rPr>
              <a:t>clusters of nodes</a:t>
            </a:r>
          </a:p>
          <a:p>
            <a:pPr algn="ctr"/>
            <a:r>
              <a:rPr lang="hu-HU" altLang="en-US" sz="1300" dirty="0" smtClean="0">
                <a:solidFill>
                  <a:srgbClr val="000000"/>
                </a:solidFill>
              </a:rPr>
              <a:t>(supercomputers)</a:t>
            </a:r>
            <a:endParaRPr lang="en-US" altLang="en-US" sz="1300" i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110804"/>
            <a:ext cx="3747308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hu-HU" sz="1300" b="1" dirty="0" smtClean="0">
                <a:solidFill>
                  <a:srgbClr val="000000"/>
                </a:solidFill>
              </a:rPr>
              <a:t>On-die interconnects</a:t>
            </a:r>
          </a:p>
          <a:p>
            <a:pPr algn="ctr">
              <a:spcAft>
                <a:spcPts val="40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Used typically to build a processor or SoC 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515" y="638690"/>
            <a:ext cx="295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Intranode interconnects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7145" y="3301411"/>
            <a:ext cx="3086101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Typically implemented as 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Often called </a:t>
            </a:r>
            <a:r>
              <a:rPr lang="hu-HU" sz="1300" b="1" dirty="0" smtClean="0">
                <a:solidFill>
                  <a:srgbClr val="000000"/>
                </a:solidFill>
              </a:rPr>
              <a:t>fabrics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7145" y="4079684"/>
            <a:ext cx="305083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i="1" dirty="0" smtClean="0">
                <a:solidFill>
                  <a:srgbClr val="000000"/>
                </a:solidFill>
              </a:rPr>
              <a:t>Ologic's TrueScale </a:t>
            </a:r>
          </a:p>
          <a:p>
            <a:r>
              <a:rPr lang="hu-HU" sz="1300" i="1" dirty="0" smtClean="0">
                <a:solidFill>
                  <a:srgbClr val="000000"/>
                </a:solidFill>
              </a:rPr>
              <a:t>       InfiniBand based</a:t>
            </a:r>
          </a:p>
          <a:p>
            <a:pPr>
              <a:spcAft>
                <a:spcPts val="6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       interconnection fabric (2008)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i="1" dirty="0" smtClean="0">
                <a:solidFill>
                  <a:srgbClr val="000000"/>
                </a:solidFill>
              </a:rPr>
              <a:t>Intel's Omni-Path (2015) 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9454" y="3832301"/>
            <a:ext cx="9877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/>
              <a:t>Examples</a:t>
            </a:r>
            <a:endParaRPr lang="en-US" sz="1300" i="1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5553424" y="1988439"/>
            <a:ext cx="3374555" cy="3195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/>
      <p:bldP spid="9" grpId="0"/>
      <p:bldP spid="11" grpId="0"/>
      <p:bldP spid="12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605195"/>
            <a:ext cx="7961095" cy="47365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smtClean="0">
                <a:solidFill>
                  <a:srgbClr val="FFFFFF"/>
                </a:solidFill>
              </a:rPr>
              <a:t>1</a:t>
            </a:r>
            <a:r>
              <a:rPr lang="en-US" sz="2000" dirty="0" smtClean="0">
                <a:solidFill>
                  <a:srgbClr val="FFFFFF"/>
                </a:solidFill>
              </a:rPr>
              <a:t>.</a:t>
            </a:r>
            <a:r>
              <a:rPr lang="hu-HU" sz="2000" dirty="0" smtClean="0">
                <a:solidFill>
                  <a:srgbClr val="FFFFFF"/>
                </a:solidFill>
              </a:rPr>
              <a:t>1.3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hu-HU" sz="2000" dirty="0" smtClean="0">
                <a:solidFill>
                  <a:srgbClr val="FFFFFF"/>
                </a:solidFill>
              </a:rPr>
              <a:t>Evolution of ARM's Cortex-A series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2.1.1 </a:t>
            </a:r>
            <a:r>
              <a:rPr lang="en-US" dirty="0"/>
              <a:t>Introduction</a:t>
            </a:r>
            <a:r>
              <a:rPr lang="hu-HU" dirty="0"/>
              <a:t> </a:t>
            </a:r>
            <a:r>
              <a:rPr lang="hu-HU" dirty="0" smtClean="0"/>
              <a:t>to interconnects (12)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66904" y="1215200"/>
            <a:ext cx="7100798" cy="4586264"/>
            <a:chOff x="1116106" y="1075766"/>
            <a:chExt cx="7277471" cy="52578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1" t="3425" r="7431" b="4087"/>
            <a:stretch/>
          </p:blipFill>
          <p:spPr bwMode="auto">
            <a:xfrm>
              <a:off x="1116106" y="1075766"/>
              <a:ext cx="7162862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081915" y="1291953"/>
              <a:ext cx="2160725" cy="423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Servers</a:t>
              </a:r>
              <a:r>
                <a:rPr lang="hu-HU" b="1" dirty="0" smtClean="0">
                  <a:solidFill>
                    <a:srgbClr val="000000"/>
                  </a:solidFill>
                </a:rPr>
                <a:t>/nodes</a:t>
              </a:r>
              <a:endParaRPr lang="en-US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5502591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Storage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62500" y="1936526"/>
              <a:ext cx="28405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09525" y="4819642"/>
              <a:ext cx="28405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5066" y="654856"/>
            <a:ext cx="850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Example: </a:t>
            </a:r>
            <a:r>
              <a:rPr lang="hu-HU" dirty="0" smtClean="0">
                <a:solidFill>
                  <a:srgbClr val="2D2D8A"/>
                </a:solidFill>
              </a:rPr>
              <a:t>Server</a:t>
            </a:r>
            <a:r>
              <a:rPr lang="en-US" dirty="0" smtClean="0">
                <a:solidFill>
                  <a:srgbClr val="2D2D8A"/>
                </a:solidFill>
              </a:rPr>
              <a:t> cluster with InfiniBand based interconnect fabric [</a:t>
            </a:r>
            <a:r>
              <a:rPr lang="hu-HU" dirty="0" smtClean="0">
                <a:solidFill>
                  <a:srgbClr val="2D2D8A"/>
                </a:solidFill>
              </a:rPr>
              <a:t>63</a:t>
            </a:r>
            <a:r>
              <a:rPr lang="en-US" dirty="0" smtClean="0">
                <a:solidFill>
                  <a:srgbClr val="2D2D8A"/>
                </a:solidFill>
              </a:rPr>
              <a:t>]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1038224" y="1896007"/>
            <a:ext cx="7372890" cy="289731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4635" y="2738800"/>
            <a:ext cx="228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Interconnect Fabric</a:t>
            </a:r>
          </a:p>
        </p:txBody>
      </p:sp>
    </p:spTree>
    <p:extLst>
      <p:ext uri="{BB962C8B-B14F-4D97-AF65-F5344CB8AC3E}">
        <p14:creationId xmlns:p14="http://schemas.microsoft.com/office/powerpoint/2010/main" val="17154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2.1.1 </a:t>
            </a:r>
            <a:r>
              <a:rPr lang="en-US" dirty="0"/>
              <a:t>Introduction</a:t>
            </a:r>
            <a:r>
              <a:rPr lang="hu-HU" dirty="0"/>
              <a:t> </a:t>
            </a:r>
            <a:r>
              <a:rPr lang="hu-HU" dirty="0" smtClean="0"/>
              <a:t>to interconnects (13)</a:t>
            </a:r>
            <a:endParaRPr lang="en-US" dirty="0"/>
          </a:p>
        </p:txBody>
      </p:sp>
      <p:pic>
        <p:nvPicPr>
          <p:cNvPr id="3" name="Picture 2" descr="http://techreport.com/r.x/2015_8_26_Intel_reveals_details_of_OmniPath_Architecture_interconnect/opa-car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08930"/>
            <a:ext cx="4572000" cy="52254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725" y="638690"/>
            <a:ext cx="731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Omni-Path host adapter (to be inserted into a PCIe slot) [64]</a:t>
            </a:r>
            <a:endParaRPr lang="en-US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2.1.1 </a:t>
            </a:r>
            <a:r>
              <a:rPr lang="en-US" dirty="0" smtClean="0"/>
              <a:t>Introduction</a:t>
            </a:r>
            <a:r>
              <a:rPr lang="hu-HU" dirty="0" smtClean="0"/>
              <a:t> to interconnects (14)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483" y="638690"/>
            <a:ext cx="538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48-port Omni-Path switch in an 1U rack [65]</a:t>
            </a:r>
            <a:endParaRPr lang="en-US" dirty="0">
              <a:solidFill>
                <a:srgbClr val="2D2D8A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9766" y="1268760"/>
            <a:ext cx="8012634" cy="3820410"/>
            <a:chOff x="657225" y="2190018"/>
            <a:chExt cx="8012634" cy="3820410"/>
          </a:xfrm>
        </p:grpSpPr>
        <p:pic>
          <p:nvPicPr>
            <p:cNvPr id="2050" name="Picture 2" descr="Supermicro Omni-Path SSH-C48Q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84"/>
            <a:stretch/>
          </p:blipFill>
          <p:spPr bwMode="auto">
            <a:xfrm>
              <a:off x="881063" y="2888940"/>
              <a:ext cx="7788796" cy="312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 bwMode="auto">
            <a:xfrm>
              <a:off x="657225" y="2708920"/>
              <a:ext cx="2429610" cy="72008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pic>
          <p:nvPicPr>
            <p:cNvPr id="8" name="Picture 2" descr="Supermicro Omni-Path SSH-C48Q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550"/>
            <a:stretch/>
          </p:blipFill>
          <p:spPr bwMode="auto">
            <a:xfrm>
              <a:off x="4107813" y="2190018"/>
              <a:ext cx="3614537" cy="563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97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49"/>
            <a:ext cx="7961095" cy="608671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2.1.2 Introduction to ARM's </a:t>
            </a:r>
            <a:r>
              <a:rPr lang="en-US" sz="2000" dirty="0" smtClean="0">
                <a:solidFill>
                  <a:srgbClr val="FFFFFF"/>
                </a:solidFill>
              </a:rPr>
              <a:t>interconnects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156" y="673802"/>
            <a:ext cx="7160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 smtClean="0">
              <a:solidFill>
                <a:srgbClr val="2D2D8A"/>
              </a:solidFill>
            </a:endParaRPr>
          </a:p>
          <a:p>
            <a:r>
              <a:rPr lang="hu-HU" dirty="0" smtClean="0">
                <a:solidFill>
                  <a:srgbClr val="2D2D8A"/>
                </a:solidFill>
              </a:rPr>
              <a:t>Evolution of ARM's interconnection topologies used for SoCs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46575" y="2246997"/>
            <a:ext cx="287450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en-US" sz="1300" b="1" dirty="0" smtClean="0">
                <a:solidFill>
                  <a:srgbClr val="000000"/>
                </a:solidFill>
              </a:rPr>
              <a:t>Shared bus and multiplexers</a:t>
            </a:r>
          </a:p>
          <a:p>
            <a:pPr algn="ctr"/>
            <a:r>
              <a:rPr lang="hu-HU" altLang="en-US" sz="1300" b="1" dirty="0" smtClean="0">
                <a:solidFill>
                  <a:srgbClr val="000000"/>
                </a:solidFill>
              </a:rPr>
              <a:t> based interconnections</a:t>
            </a:r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2166653" y="214166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186220" y="1809583"/>
            <a:ext cx="3035935" cy="32556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722443" y="2213865"/>
            <a:ext cx="2254143" cy="7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en-US" sz="1300" b="1" dirty="0" smtClean="0">
                <a:solidFill>
                  <a:srgbClr val="000000"/>
                </a:solidFill>
              </a:rPr>
              <a:t>Ringbus-based</a:t>
            </a:r>
          </a:p>
          <a:p>
            <a:pPr algn="ctr">
              <a:spcAft>
                <a:spcPts val="400"/>
              </a:spcAft>
            </a:pPr>
            <a:r>
              <a:rPr lang="hu-HU" altLang="en-US" sz="1300" b="1" dirty="0" smtClean="0">
                <a:solidFill>
                  <a:srgbClr val="000000"/>
                </a:solidFill>
              </a:rPr>
              <a:t>interconnections </a:t>
            </a:r>
          </a:p>
          <a:p>
            <a:pPr algn="ctr">
              <a:spcAft>
                <a:spcPts val="400"/>
              </a:spcAft>
            </a:pPr>
            <a:r>
              <a:rPr lang="hu-HU" altLang="en-US" sz="1300" b="1" dirty="0" smtClean="0">
                <a:solidFill>
                  <a:srgbClr val="000000"/>
                </a:solidFill>
              </a:rPr>
              <a:t>(called interconnects)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199736" y="1809583"/>
            <a:ext cx="2926909" cy="33439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170185" y="1448780"/>
            <a:ext cx="405912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en-US" sz="1300" b="1" dirty="0" smtClean="0">
                <a:solidFill>
                  <a:srgbClr val="000000"/>
                </a:solidFill>
              </a:rPr>
              <a:t>Interconnection topologies used for SoCs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8092788" y="213514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52878" y="2236223"/>
            <a:ext cx="2254143" cy="7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en-US" sz="1300" b="1" dirty="0" smtClean="0">
                <a:solidFill>
                  <a:srgbClr val="000000"/>
                </a:solidFill>
              </a:rPr>
              <a:t>Crossbar-based</a:t>
            </a:r>
          </a:p>
          <a:p>
            <a:pPr algn="ctr">
              <a:spcAft>
                <a:spcPts val="400"/>
              </a:spcAft>
            </a:pPr>
            <a:r>
              <a:rPr lang="hu-HU" altLang="en-US" sz="1300" b="1" dirty="0" smtClean="0">
                <a:solidFill>
                  <a:srgbClr val="000000"/>
                </a:solidFill>
              </a:rPr>
              <a:t>interconnections</a:t>
            </a:r>
          </a:p>
          <a:p>
            <a:pPr algn="ctr">
              <a:spcAft>
                <a:spcPts val="400"/>
              </a:spcAft>
            </a:pPr>
            <a:r>
              <a:rPr lang="hu-HU" altLang="en-US" sz="1300" b="1" dirty="0" smtClean="0">
                <a:solidFill>
                  <a:srgbClr val="000000"/>
                </a:solidFill>
              </a:rPr>
              <a:t>(called interconnects)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209455" y="1809583"/>
            <a:ext cx="0" cy="33208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172747" y="213089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450130" y="2517926"/>
            <a:ext cx="422920" cy="145989"/>
          </a:xfrm>
          <a:prstGeom prst="rightArrow">
            <a:avLst/>
          </a:prstGeom>
          <a:solidFill>
            <a:srgbClr val="FF8F75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671011" y="3906066"/>
            <a:ext cx="1656184" cy="2520280"/>
            <a:chOff x="3779912" y="3726033"/>
            <a:chExt cx="1656184" cy="2520280"/>
          </a:xfrm>
        </p:grpSpPr>
        <p:sp>
          <p:nvSpPr>
            <p:cNvPr id="34" name="Téglalap 20"/>
            <p:cNvSpPr/>
            <p:nvPr/>
          </p:nvSpPr>
          <p:spPr>
            <a:xfrm>
              <a:off x="3779912" y="4734145"/>
              <a:ext cx="1656184" cy="648072"/>
            </a:xfrm>
            <a:prstGeom prst="rect">
              <a:avLst/>
            </a:prstGeom>
            <a:solidFill>
              <a:srgbClr val="ECAAD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Crossbar</a:t>
              </a:r>
              <a:endParaRPr lang="hu-H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Téglalap 21"/>
            <p:cNvSpPr/>
            <p:nvPr/>
          </p:nvSpPr>
          <p:spPr>
            <a:xfrm>
              <a:off x="3779912" y="5814265"/>
              <a:ext cx="720080" cy="4320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</a:t>
              </a:r>
              <a:endParaRPr lang="hu-H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Téglalap 22"/>
            <p:cNvSpPr/>
            <p:nvPr/>
          </p:nvSpPr>
          <p:spPr>
            <a:xfrm>
              <a:off x="4716016" y="5814265"/>
              <a:ext cx="720080" cy="4320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Per.</a:t>
              </a:r>
              <a:endParaRPr lang="hu-H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Ellipszis 23"/>
            <p:cNvSpPr/>
            <p:nvPr/>
          </p:nvSpPr>
          <p:spPr>
            <a:xfrm>
              <a:off x="3779912" y="3726033"/>
              <a:ext cx="720080" cy="57606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endParaRPr lang="hu-H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Ellipszis 24"/>
            <p:cNvSpPr/>
            <p:nvPr/>
          </p:nvSpPr>
          <p:spPr>
            <a:xfrm>
              <a:off x="4716016" y="3726033"/>
              <a:ext cx="720080" cy="57606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GPU</a:t>
              </a:r>
              <a:endParaRPr lang="hu-H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9" name="Egyenes összekötő nyíllal 25"/>
            <p:cNvCxnSpPr/>
            <p:nvPr/>
          </p:nvCxnSpPr>
          <p:spPr>
            <a:xfrm flipH="1">
              <a:off x="4139952" y="4302097"/>
              <a:ext cx="1959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nyíllal 26"/>
            <p:cNvCxnSpPr/>
            <p:nvPr/>
          </p:nvCxnSpPr>
          <p:spPr>
            <a:xfrm flipH="1">
              <a:off x="5074097" y="4282855"/>
              <a:ext cx="1959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nyíllal 27"/>
            <p:cNvCxnSpPr/>
            <p:nvPr/>
          </p:nvCxnSpPr>
          <p:spPr>
            <a:xfrm flipH="1">
              <a:off x="4141911" y="5384132"/>
              <a:ext cx="1959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nyíllal 28"/>
            <p:cNvCxnSpPr/>
            <p:nvPr/>
          </p:nvCxnSpPr>
          <p:spPr>
            <a:xfrm flipH="1">
              <a:off x="5076056" y="5364890"/>
              <a:ext cx="1959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nyíllal 29"/>
            <p:cNvCxnSpPr/>
            <p:nvPr/>
          </p:nvCxnSpPr>
          <p:spPr>
            <a:xfrm flipH="1">
              <a:off x="4140931" y="4737313"/>
              <a:ext cx="4899" cy="62757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nyíllal 30"/>
            <p:cNvCxnSpPr/>
            <p:nvPr/>
          </p:nvCxnSpPr>
          <p:spPr>
            <a:xfrm flipH="1">
              <a:off x="5079974" y="4718071"/>
              <a:ext cx="2" cy="66414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nyíllal 35"/>
            <p:cNvCxnSpPr/>
            <p:nvPr/>
          </p:nvCxnSpPr>
          <p:spPr>
            <a:xfrm flipH="1">
              <a:off x="4139952" y="4737313"/>
              <a:ext cx="940024" cy="62757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nyíllal 38"/>
            <p:cNvCxnSpPr/>
            <p:nvPr/>
          </p:nvCxnSpPr>
          <p:spPr>
            <a:xfrm>
              <a:off x="4140931" y="4737313"/>
              <a:ext cx="937084" cy="62757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6885257" y="3924055"/>
            <a:ext cx="1872208" cy="2520280"/>
            <a:chOff x="6516216" y="3744022"/>
            <a:chExt cx="1872208" cy="2520280"/>
          </a:xfrm>
        </p:grpSpPr>
        <p:sp>
          <p:nvSpPr>
            <p:cNvPr id="47" name="Téglalap 41"/>
            <p:cNvSpPr/>
            <p:nvPr/>
          </p:nvSpPr>
          <p:spPr>
            <a:xfrm>
              <a:off x="6660232" y="5832254"/>
              <a:ext cx="720080" cy="4320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</a:t>
              </a:r>
              <a:endParaRPr lang="hu-H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8" name="Téglalap 42"/>
            <p:cNvSpPr/>
            <p:nvPr/>
          </p:nvSpPr>
          <p:spPr>
            <a:xfrm>
              <a:off x="7596336" y="5832254"/>
              <a:ext cx="720080" cy="4320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Per.</a:t>
              </a:r>
              <a:endParaRPr lang="hu-H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9" name="Ellipszis 43"/>
            <p:cNvSpPr/>
            <p:nvPr/>
          </p:nvSpPr>
          <p:spPr>
            <a:xfrm>
              <a:off x="6660232" y="3744022"/>
              <a:ext cx="720080" cy="57606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endParaRPr lang="hu-H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0" name="Ellipszis 44"/>
            <p:cNvSpPr/>
            <p:nvPr/>
          </p:nvSpPr>
          <p:spPr>
            <a:xfrm>
              <a:off x="7596336" y="3744022"/>
              <a:ext cx="720080" cy="57606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GPU</a:t>
              </a:r>
              <a:endParaRPr lang="hu-H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51" name="Egyenes összekötő nyíllal 45"/>
            <p:cNvCxnSpPr/>
            <p:nvPr/>
          </p:nvCxnSpPr>
          <p:spPr>
            <a:xfrm flipH="1">
              <a:off x="7020272" y="4320086"/>
              <a:ext cx="1959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gyenes összekötő nyíllal 46"/>
            <p:cNvCxnSpPr/>
            <p:nvPr/>
          </p:nvCxnSpPr>
          <p:spPr>
            <a:xfrm flipH="1">
              <a:off x="7954417" y="4300844"/>
              <a:ext cx="1959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gyenes összekötő nyíllal 47"/>
            <p:cNvCxnSpPr/>
            <p:nvPr/>
          </p:nvCxnSpPr>
          <p:spPr>
            <a:xfrm flipH="1">
              <a:off x="7022231" y="5402121"/>
              <a:ext cx="1959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nyíllal 48"/>
            <p:cNvCxnSpPr/>
            <p:nvPr/>
          </p:nvCxnSpPr>
          <p:spPr>
            <a:xfrm flipH="1">
              <a:off x="7956376" y="5382879"/>
              <a:ext cx="1959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zis 50"/>
            <p:cNvSpPr/>
            <p:nvPr/>
          </p:nvSpPr>
          <p:spPr>
            <a:xfrm>
              <a:off x="6516216" y="4714903"/>
              <a:ext cx="1872208" cy="739322"/>
            </a:xfrm>
            <a:prstGeom prst="ellipse">
              <a:avLst/>
            </a:prstGeom>
            <a:solidFill>
              <a:srgbClr val="FFC34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6" name="Ellipszis 51"/>
            <p:cNvSpPr/>
            <p:nvPr/>
          </p:nvSpPr>
          <p:spPr>
            <a:xfrm>
              <a:off x="6736883" y="4836604"/>
              <a:ext cx="1430873" cy="504056"/>
            </a:xfrm>
            <a:prstGeom prst="ellipse">
              <a:avLst/>
            </a:prstGeom>
            <a:solidFill>
              <a:srgbClr val="FFC34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Ring </a:t>
              </a:r>
              <a:endParaRPr lang="hu-H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59" name="Egyenes összekötő 54"/>
            <p:cNvCxnSpPr/>
            <p:nvPr/>
          </p:nvCxnSpPr>
          <p:spPr>
            <a:xfrm>
              <a:off x="7457083" y="4717496"/>
              <a:ext cx="108000" cy="252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Csoportba foglalás 58"/>
            <p:cNvGrpSpPr/>
            <p:nvPr/>
          </p:nvGrpSpPr>
          <p:grpSpPr>
            <a:xfrm flipH="1">
              <a:off x="7452320" y="4809718"/>
              <a:ext cx="112763" cy="56538"/>
              <a:chOff x="7452320" y="2231247"/>
              <a:chExt cx="112763" cy="56537"/>
            </a:xfrm>
          </p:grpSpPr>
          <p:cxnSp>
            <p:nvCxnSpPr>
              <p:cNvPr id="61" name="Egyenes összekötő 59"/>
              <p:cNvCxnSpPr/>
              <p:nvPr/>
            </p:nvCxnSpPr>
            <p:spPr>
              <a:xfrm flipV="1">
                <a:off x="7452320" y="2231247"/>
                <a:ext cx="108000" cy="2638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gyenes összekötő 60"/>
              <p:cNvCxnSpPr/>
              <p:nvPr/>
            </p:nvCxnSpPr>
            <p:spPr>
              <a:xfrm>
                <a:off x="7457083" y="2262584"/>
                <a:ext cx="108000" cy="252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Right Arrow 66"/>
          <p:cNvSpPr/>
          <p:nvPr/>
        </p:nvSpPr>
        <p:spPr bwMode="auto">
          <a:xfrm>
            <a:off x="3924055" y="2483895"/>
            <a:ext cx="422920" cy="145989"/>
          </a:xfrm>
          <a:prstGeom prst="rightArrow">
            <a:avLst/>
          </a:prstGeom>
          <a:solidFill>
            <a:srgbClr val="FF8F75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cxnSp>
        <p:nvCxnSpPr>
          <p:cNvPr id="68" name="Egyenes összekötő 60"/>
          <p:cNvCxnSpPr/>
          <p:nvPr/>
        </p:nvCxnSpPr>
        <p:spPr>
          <a:xfrm flipH="1">
            <a:off x="7812360" y="4874240"/>
            <a:ext cx="108000" cy="252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2.1.2 </a:t>
            </a:r>
            <a:r>
              <a:rPr lang="en-US" dirty="0" smtClean="0"/>
              <a:t>Introduction</a:t>
            </a:r>
            <a:r>
              <a:rPr lang="hu-HU" dirty="0" smtClean="0"/>
              <a:t> to ARM's interconnects (1)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044" y="638690"/>
            <a:ext cx="502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smtClean="0">
                <a:solidFill>
                  <a:srgbClr val="2D2D8A"/>
                </a:solidFill>
              </a:rPr>
              <a:t>2.1.2 Introduction to ARM's interconnects</a:t>
            </a:r>
            <a:endParaRPr lang="en-US" dirty="0">
              <a:solidFill>
                <a:srgbClr val="2D2D8A"/>
              </a:solidFill>
            </a:endParaRPr>
          </a:p>
        </p:txBody>
      </p:sp>
      <p:pic>
        <p:nvPicPr>
          <p:cNvPr id="74" name="Picture 1" descr="Multilayer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8" y="3946715"/>
            <a:ext cx="4050112" cy="24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749547" y="6534345"/>
            <a:ext cx="301236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>
                <a:solidFill>
                  <a:srgbClr val="000000"/>
                </a:solidFill>
              </a:rPr>
              <a:t>Typical use: AHB based SoCs  [8]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283" y="2933945"/>
            <a:ext cx="287149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altLang="en-US" sz="1300" b="1" dirty="0">
                <a:solidFill>
                  <a:srgbClr val="000000"/>
                </a:solidFill>
              </a:rPr>
              <a:t> </a:t>
            </a:r>
            <a:r>
              <a:rPr lang="hu-HU" altLang="en-US" sz="1300" dirty="0" smtClean="0">
                <a:solidFill>
                  <a:srgbClr val="000000"/>
                </a:solidFill>
              </a:rPr>
              <a:t>(E.g. Two-layer interconnection</a:t>
            </a:r>
          </a:p>
          <a:p>
            <a:pPr algn="ctr"/>
            <a:r>
              <a:rPr lang="hu-HU" altLang="en-US" sz="1300" dirty="0" smtClean="0">
                <a:solidFill>
                  <a:srgbClr val="000000"/>
                </a:solidFill>
              </a:rPr>
              <a:t>for dual transactions at a time)</a:t>
            </a:r>
            <a:endParaRPr lang="hu-HU" altLang="en-US" sz="1300" dirty="0">
              <a:solidFill>
                <a:srgbClr val="000000"/>
              </a:solidFill>
            </a:endParaRPr>
          </a:p>
          <a:p>
            <a:pPr algn="ctr"/>
            <a:r>
              <a:rPr lang="hu-HU" altLang="en-US" sz="1300" b="1" dirty="0">
                <a:solidFill>
                  <a:srgbClr val="000000"/>
                </a:solidFill>
              </a:rPr>
              <a:t> </a:t>
            </a:r>
            <a:r>
              <a:rPr lang="en-US" altLang="en-US" sz="1300" i="1" dirty="0">
                <a:solidFill>
                  <a:srgbClr val="000000"/>
                </a:solidFill>
              </a:rPr>
              <a:t>[</a:t>
            </a:r>
            <a:r>
              <a:rPr lang="hu-HU" altLang="en-US" sz="1300" i="1" dirty="0">
                <a:solidFill>
                  <a:srgbClr val="000000"/>
                </a:solidFill>
              </a:rPr>
              <a:t>before </a:t>
            </a:r>
            <a:r>
              <a:rPr lang="en-US" altLang="en-US" sz="1300" i="1" dirty="0">
                <a:solidFill>
                  <a:srgbClr val="000000"/>
                </a:solidFill>
              </a:rPr>
              <a:t>200</a:t>
            </a:r>
            <a:r>
              <a:rPr lang="hu-HU" altLang="en-US" sz="1300" i="1" dirty="0">
                <a:solidFill>
                  <a:srgbClr val="000000"/>
                </a:solidFill>
              </a:rPr>
              <a:t>4</a:t>
            </a:r>
            <a:r>
              <a:rPr lang="en-US" altLang="en-US" sz="1300" i="1" dirty="0" smtClean="0">
                <a:solidFill>
                  <a:srgbClr val="000000"/>
                </a:solidFill>
              </a:rPr>
              <a:t>]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5494" y="3316632"/>
            <a:ext cx="14766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en-US" sz="1300" i="1" dirty="0">
                <a:solidFill>
                  <a:srgbClr val="000000"/>
                </a:solidFill>
              </a:rPr>
              <a:t>(from 2004 on</a:t>
            </a:r>
            <a:r>
              <a:rPr lang="hu-HU" altLang="en-US" sz="1300" i="1" dirty="0" smtClean="0">
                <a:solidFill>
                  <a:srgbClr val="000000"/>
                </a:solidFill>
              </a:rPr>
              <a:t>)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055754" y="3306685"/>
            <a:ext cx="14766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en-US" sz="1300" i="1" dirty="0">
                <a:solidFill>
                  <a:srgbClr val="000000"/>
                </a:solidFill>
              </a:rPr>
              <a:t>(from </a:t>
            </a:r>
            <a:r>
              <a:rPr lang="hu-HU" altLang="en-US" sz="1300" i="1" dirty="0" smtClean="0">
                <a:solidFill>
                  <a:srgbClr val="000000"/>
                </a:solidFill>
              </a:rPr>
              <a:t>2012 </a:t>
            </a:r>
            <a:r>
              <a:rPr lang="hu-HU" altLang="en-US" sz="1300" i="1" dirty="0">
                <a:solidFill>
                  <a:srgbClr val="000000"/>
                </a:solidFill>
              </a:rPr>
              <a:t>on</a:t>
            </a:r>
            <a:r>
              <a:rPr lang="hu-HU" altLang="en-US" sz="1300" i="1" dirty="0" smtClean="0">
                <a:solidFill>
                  <a:srgbClr val="000000"/>
                </a:solidFill>
              </a:rPr>
              <a:t>)</a:t>
            </a:r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/>
      <p:bldP spid="10" grpId="0" animBg="1"/>
      <p:bldP spid="11" grpId="0"/>
      <p:bldP spid="13" grpId="0" animBg="1"/>
      <p:bldP spid="14" grpId="0" animBg="1"/>
      <p:bldP spid="67" grpId="0" animBg="1"/>
      <p:bldP spid="75" grpId="0"/>
      <p:bldP spid="2" grpId="0"/>
      <p:bldP spid="15" grpId="0"/>
      <p:bldP spid="76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2.1.2 </a:t>
            </a:r>
            <a:r>
              <a:rPr lang="en-US" dirty="0"/>
              <a:t>Introduction</a:t>
            </a:r>
            <a:r>
              <a:rPr lang="hu-HU" dirty="0"/>
              <a:t> to ARM's interconnects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3869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ARM's interconnects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704" y="1034765"/>
            <a:ext cx="9132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ARM's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interconnects</a:t>
            </a:r>
            <a:r>
              <a:rPr lang="hu-HU" sz="1600" dirty="0" smtClean="0">
                <a:solidFill>
                  <a:srgbClr val="000000"/>
                </a:solidFill>
              </a:rPr>
              <a:t> are dedicated system components (available as IPs) that </a:t>
            </a:r>
            <a:r>
              <a:rPr lang="hu-HU" sz="1600" dirty="0" smtClean="0">
                <a:solidFill>
                  <a:srgbClr val="0070C0"/>
                </a:solidFill>
              </a:rPr>
              <a:t>provide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the needed connections between the major system components</a:t>
            </a:r>
            <a:r>
              <a:rPr lang="hu-HU" sz="1600" dirty="0" smtClean="0">
                <a:solidFill>
                  <a:srgbClr val="000000"/>
                </a:solidFill>
              </a:rPr>
              <a:t>, such as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core clusters, accelerators, memory, I/O etc, as indicated in the Figure below [28]. 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6339" y="2091118"/>
            <a:ext cx="7346061" cy="3339588"/>
            <a:chOff x="242080" y="1536700"/>
            <a:chExt cx="8471186" cy="4597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5024" r="2890"/>
            <a:stretch/>
          </p:blipFill>
          <p:spPr bwMode="auto">
            <a:xfrm>
              <a:off x="242080" y="1536700"/>
              <a:ext cx="8454246" cy="459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646260" y="4264060"/>
              <a:ext cx="67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rgbClr val="000000"/>
                  </a:solidFill>
                </a:rPr>
                <a:t>.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76745" y="5589240"/>
            <a:ext cx="4296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Figure: The role of an </a:t>
            </a:r>
            <a:r>
              <a:rPr lang="hu-HU" sz="1600" dirty="0" err="1" smtClean="0">
                <a:solidFill>
                  <a:srgbClr val="000000"/>
                </a:solidFill>
              </a:rPr>
              <a:t>interconnect</a:t>
            </a:r>
            <a:r>
              <a:rPr lang="hu-HU" sz="1600" dirty="0" smtClean="0">
                <a:solidFill>
                  <a:srgbClr val="000000"/>
                </a:solidFill>
              </a:rPr>
              <a:t> [28]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035" y="632143"/>
            <a:ext cx="686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Designation of the interface ports on ARM's interconnects</a:t>
            </a:r>
            <a:endParaRPr lang="en-US" dirty="0">
              <a:solidFill>
                <a:srgbClr val="2D2D8A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1344" y="2618910"/>
            <a:ext cx="7346061" cy="3339588"/>
            <a:chOff x="242080" y="1536700"/>
            <a:chExt cx="8471186" cy="4597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5024" r="2890"/>
            <a:stretch/>
          </p:blipFill>
          <p:spPr bwMode="auto">
            <a:xfrm>
              <a:off x="242080" y="1536700"/>
              <a:ext cx="8454246" cy="459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646260" y="4264060"/>
              <a:ext cx="67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rgbClr val="000000"/>
                  </a:solidFill>
                </a:rPr>
                <a:t>.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8058" y="970175"/>
            <a:ext cx="8346580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Masters: </a:t>
            </a:r>
            <a:r>
              <a:rPr lang="hu-HU" sz="1600" dirty="0" smtClean="0">
                <a:solidFill>
                  <a:srgbClr val="0070C0"/>
                </a:solidFill>
              </a:rPr>
              <a:t>Interface </a:t>
            </a:r>
            <a:r>
              <a:rPr lang="hu-HU" sz="1600" dirty="0" smtClean="0">
                <a:solidFill>
                  <a:srgbClr val="0070C0"/>
                </a:solidFill>
              </a:rPr>
              <a:t>ports initiating data requests </a:t>
            </a:r>
            <a:r>
              <a:rPr lang="hu-HU" sz="1600" dirty="0" smtClean="0"/>
              <a:t>e.g. to the memory or other </a:t>
            </a:r>
            <a:endParaRPr lang="hu-HU" sz="1600" dirty="0" smtClean="0"/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</a:t>
            </a:r>
            <a:r>
              <a:rPr lang="hu-HU" sz="1600" dirty="0" smtClean="0"/>
              <a:t>peripherals.</a:t>
            </a:r>
            <a:endParaRPr lang="hu-HU" sz="1600" dirty="0" smtClean="0"/>
          </a:p>
          <a:p>
            <a:r>
              <a:rPr lang="hu-HU" sz="1600" dirty="0" smtClean="0">
                <a:solidFill>
                  <a:srgbClr val="FF0000"/>
                </a:solidFill>
              </a:rPr>
              <a:t>Slaves</a:t>
            </a:r>
            <a:r>
              <a:rPr lang="hu-HU" sz="1600" dirty="0" smtClean="0">
                <a:solidFill>
                  <a:srgbClr val="000000"/>
                </a:solidFill>
              </a:rPr>
              <a:t>: </a:t>
            </a:r>
            <a:r>
              <a:rPr lang="hu-HU" sz="1600" dirty="0" smtClean="0">
                <a:solidFill>
                  <a:srgbClr val="0070C0"/>
                </a:solidFill>
              </a:rPr>
              <a:t>interface ports </a:t>
            </a:r>
            <a:r>
              <a:rPr lang="hu-HU" sz="1600" dirty="0" smtClean="0">
                <a:solidFill>
                  <a:srgbClr val="0070C0"/>
                </a:solidFill>
              </a:rPr>
              <a:t>receiving </a:t>
            </a:r>
            <a:r>
              <a:rPr lang="hu-HU" sz="1600" dirty="0">
                <a:solidFill>
                  <a:srgbClr val="0070C0"/>
                </a:solidFill>
              </a:rPr>
              <a:t>data requests </a:t>
            </a:r>
            <a:r>
              <a:rPr lang="hu-HU" sz="1600" dirty="0"/>
              <a:t>e.g. </a:t>
            </a:r>
            <a:r>
              <a:rPr lang="hu-HU" sz="1600" dirty="0" smtClean="0"/>
              <a:t>from  </a:t>
            </a:r>
            <a:r>
              <a:rPr lang="hu-HU" sz="1600" dirty="0"/>
              <a:t>processors, the GPU</a:t>
            </a:r>
            <a:r>
              <a:rPr lang="hu-HU" sz="1600" dirty="0" smtClean="0"/>
              <a:t>,</a:t>
            </a:r>
          </a:p>
          <a:p>
            <a:r>
              <a:rPr lang="hu-HU" sz="1600" dirty="0" smtClean="0"/>
              <a:t> </a:t>
            </a:r>
            <a:r>
              <a:rPr lang="hu-HU" sz="1600" dirty="0"/>
              <a:t>DMAs </a:t>
            </a:r>
            <a:r>
              <a:rPr lang="hu-HU" sz="1600" dirty="0" smtClean="0"/>
              <a:t>or </a:t>
            </a:r>
            <a:r>
              <a:rPr lang="hu-HU" sz="1600" dirty="0"/>
              <a:t>the </a:t>
            </a:r>
            <a:r>
              <a:rPr lang="hu-HU" sz="1600" dirty="0" smtClean="0"/>
              <a:t>LCD,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>
                <a:solidFill>
                  <a:srgbClr val="000000"/>
                </a:solidFill>
              </a:rPr>
              <a:t>as </a:t>
            </a:r>
            <a:r>
              <a:rPr lang="hu-HU" sz="1600" dirty="0" smtClean="0">
                <a:solidFill>
                  <a:srgbClr val="000000"/>
                </a:solidFill>
              </a:rPr>
              <a:t>indicated in the </a:t>
            </a:r>
            <a:r>
              <a:rPr lang="hu-HU" sz="1600" dirty="0" smtClean="0">
                <a:solidFill>
                  <a:srgbClr val="000000"/>
                </a:solidFill>
              </a:rPr>
              <a:t>Figure below.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6725" y="6268587"/>
            <a:ext cx="4974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Figure: Designation of the interface </a:t>
            </a:r>
            <a:r>
              <a:rPr lang="hu-HU" sz="1600" dirty="0" err="1" smtClean="0">
                <a:solidFill>
                  <a:srgbClr val="000000"/>
                </a:solidFill>
              </a:rPr>
              <a:t>ports</a:t>
            </a:r>
            <a:r>
              <a:rPr lang="hu-HU" sz="1600" dirty="0" smtClean="0">
                <a:solidFill>
                  <a:srgbClr val="000000"/>
                </a:solidFill>
              </a:rPr>
              <a:t> [28]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2.1.2 </a:t>
            </a:r>
            <a:r>
              <a:rPr lang="en-US" dirty="0"/>
              <a:t>Introduction</a:t>
            </a:r>
            <a:r>
              <a:rPr lang="hu-HU" dirty="0"/>
              <a:t> to ARM's interconnects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50593" y="2348880"/>
            <a:ext cx="125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000000"/>
                </a:solidFill>
              </a:rPr>
              <a:t>ACE Masters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4168" y="2348880"/>
            <a:ext cx="1653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000000"/>
                </a:solidFill>
              </a:rPr>
              <a:t>ACE-Lite Masters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1910" y="5897306"/>
            <a:ext cx="1529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000000"/>
                </a:solidFill>
              </a:rPr>
              <a:t>ACE-Lite Slaves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77395" y="1739089"/>
            <a:ext cx="29075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 non-cache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-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coherent interconnects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582394" y="1735649"/>
            <a:ext cx="25202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 cache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-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coherent interconnect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2383147" y="1444459"/>
            <a:ext cx="2171038" cy="2254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4554185" y="1444459"/>
            <a:ext cx="2250793" cy="21359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764136" y="162789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2354813" y="163541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153477" y="1129849"/>
            <a:ext cx="274947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solidFill>
                  <a:srgbClr val="000000"/>
                </a:solidFill>
              </a:rPr>
              <a:t>ARM’s on-die interconnect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361" y="2349085"/>
            <a:ext cx="430656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Underlying bus systems: </a:t>
            </a:r>
            <a:r>
              <a:rPr lang="hu-HU" sz="1300" dirty="0" smtClean="0">
                <a:solidFill>
                  <a:srgbClr val="0070C0"/>
                </a:solidFill>
              </a:rPr>
              <a:t>AXI3 or AXI4</a:t>
            </a:r>
            <a:r>
              <a:rPr lang="hu-HU" sz="1300" dirty="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30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     These buses </a:t>
            </a:r>
            <a:r>
              <a:rPr lang="hu-HU" sz="1300" dirty="0" smtClean="0">
                <a:solidFill>
                  <a:srgbClr val="0070C0"/>
                </a:solidFill>
              </a:rPr>
              <a:t>do not support cache coherency</a:t>
            </a:r>
            <a:r>
              <a:rPr lang="hu-HU" sz="13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7757" y="2371302"/>
            <a:ext cx="4034053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dirty="0">
                <a:solidFill>
                  <a:srgbClr val="000000"/>
                </a:solidFill>
              </a:rPr>
              <a:t>Underlying bus systems: </a:t>
            </a:r>
            <a:r>
              <a:rPr lang="hu-HU" sz="1300" dirty="0" smtClean="0">
                <a:solidFill>
                  <a:srgbClr val="0070C0"/>
                </a:solidFill>
              </a:rPr>
              <a:t>ACE or CHI</a:t>
            </a:r>
            <a:r>
              <a:rPr lang="hu-HU" sz="1300" dirty="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30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     These </a:t>
            </a:r>
            <a:r>
              <a:rPr lang="hu-HU" sz="1300" dirty="0">
                <a:solidFill>
                  <a:srgbClr val="000000"/>
                </a:solidFill>
              </a:rPr>
              <a:t>buses </a:t>
            </a:r>
            <a:r>
              <a:rPr lang="hu-HU" sz="1300" dirty="0">
                <a:solidFill>
                  <a:srgbClr val="0070C0"/>
                </a:solidFill>
              </a:rPr>
              <a:t>do </a:t>
            </a:r>
            <a:r>
              <a:rPr lang="hu-HU" sz="1300" dirty="0" smtClean="0">
                <a:solidFill>
                  <a:srgbClr val="0070C0"/>
                </a:solidFill>
              </a:rPr>
              <a:t>support </a:t>
            </a:r>
            <a:r>
              <a:rPr lang="hu-HU" sz="1300" dirty="0">
                <a:solidFill>
                  <a:srgbClr val="0070C0"/>
                </a:solidFill>
              </a:rPr>
              <a:t>cache coherency.</a:t>
            </a:r>
            <a:r>
              <a:rPr lang="hu-HU" sz="13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4963" y="648991"/>
            <a:ext cx="47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smtClean="0">
                <a:solidFill>
                  <a:srgbClr val="2D2D8A"/>
                </a:solidFill>
              </a:rPr>
              <a:t>Overview of </a:t>
            </a:r>
            <a:r>
              <a:rPr lang="en-US" dirty="0" smtClean="0">
                <a:solidFill>
                  <a:srgbClr val="2D2D8A"/>
                </a:solidFill>
              </a:rPr>
              <a:t>ARM’s on-die interconnect</a:t>
            </a:r>
            <a:r>
              <a:rPr lang="hu-HU" dirty="0" smtClean="0">
                <a:solidFill>
                  <a:srgbClr val="2D2D8A"/>
                </a:solidFill>
              </a:rPr>
              <a:t>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2.1.2 </a:t>
            </a:r>
            <a:r>
              <a:rPr lang="en-US" dirty="0"/>
              <a:t>Introduction</a:t>
            </a:r>
            <a:r>
              <a:rPr lang="hu-HU" dirty="0"/>
              <a:t> to ARM's interconnects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72275" y="5034697"/>
            <a:ext cx="1135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>
                <a:solidFill>
                  <a:srgbClr val="000000"/>
                </a:solidFill>
              </a:rPr>
              <a:t>Section 2.2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29055" y="5034697"/>
            <a:ext cx="1135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>
                <a:solidFill>
                  <a:srgbClr val="000000"/>
                </a:solidFill>
              </a:rPr>
              <a:t>Section 2.3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45" name="Right Arrow 44"/>
          <p:cNvSpPr/>
          <p:nvPr/>
        </p:nvSpPr>
        <p:spPr bwMode="auto">
          <a:xfrm>
            <a:off x="4466083" y="1901128"/>
            <a:ext cx="420952" cy="17772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704" y="2917908"/>
            <a:ext cx="3788217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70C0"/>
                </a:solidFill>
              </a:rPr>
              <a:t>C</a:t>
            </a:r>
            <a:r>
              <a:rPr lang="en-US" sz="1300" dirty="0" smtClean="0">
                <a:solidFill>
                  <a:srgbClr val="0070C0"/>
                </a:solidFill>
              </a:rPr>
              <a:t>ache coherency </a:t>
            </a:r>
            <a:r>
              <a:rPr lang="hu-HU" sz="1300" dirty="0" smtClean="0">
                <a:solidFill>
                  <a:srgbClr val="000000"/>
                </a:solidFill>
              </a:rPr>
              <a:t>(e.g. for DMA units)</a:t>
            </a:r>
          </a:p>
          <a:p>
            <a:pPr>
              <a:spcAft>
                <a:spcPts val="300"/>
              </a:spcAft>
            </a:pPr>
            <a:r>
              <a:rPr lang="hu-HU" sz="1300" dirty="0" smtClean="0">
                <a:solidFill>
                  <a:srgbClr val="0066CC"/>
                </a:solidFill>
              </a:rPr>
              <a:t>       </a:t>
            </a:r>
            <a:r>
              <a:rPr lang="en-US" sz="1300" dirty="0" smtClean="0">
                <a:solidFill>
                  <a:srgbClr val="0066CC"/>
                </a:solidFill>
              </a:rPr>
              <a:t>is maintained by software</a:t>
            </a:r>
            <a:r>
              <a:rPr lang="en-US" sz="1300" dirty="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30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     This generates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 smtClean="0">
                <a:solidFill>
                  <a:srgbClr val="0066CC"/>
                </a:solidFill>
              </a:rPr>
              <a:t>higher coherency traffic</a:t>
            </a:r>
            <a:endParaRPr lang="en-US" sz="1300" dirty="0" smtClean="0">
              <a:solidFill>
                <a:srgbClr val="000000"/>
              </a:solidFill>
            </a:endParaRPr>
          </a:p>
          <a:p>
            <a:r>
              <a:rPr lang="hu-HU" sz="1300" dirty="0" smtClean="0">
                <a:solidFill>
                  <a:srgbClr val="000000"/>
                </a:solidFill>
              </a:rPr>
              <a:t>        and i</a:t>
            </a:r>
            <a:r>
              <a:rPr lang="en-US" sz="1300" dirty="0" smtClean="0">
                <a:solidFill>
                  <a:srgbClr val="000000"/>
                </a:solidFill>
              </a:rPr>
              <a:t>s less eff</a:t>
            </a:r>
            <a:r>
              <a:rPr lang="hu-HU" sz="1300" dirty="0" smtClean="0">
                <a:solidFill>
                  <a:srgbClr val="000000"/>
                </a:solidFill>
              </a:rPr>
              <a:t>icient </a:t>
            </a:r>
            <a:r>
              <a:rPr lang="en-US" sz="1300" dirty="0" smtClean="0">
                <a:solidFill>
                  <a:srgbClr val="000000"/>
                </a:solidFill>
              </a:rPr>
              <a:t>in terms of</a:t>
            </a:r>
          </a:p>
          <a:p>
            <a:pPr>
              <a:spcAft>
                <a:spcPts val="30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       </a:t>
            </a:r>
            <a:r>
              <a:rPr lang="en-US" sz="1300" dirty="0" smtClean="0">
                <a:solidFill>
                  <a:srgbClr val="000000"/>
                </a:solidFill>
              </a:rPr>
              <a:t>performance and power consumption.</a:t>
            </a:r>
            <a:endParaRPr lang="hu-HU" sz="1300" dirty="0" smtClean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838" y="4184891"/>
            <a:ext cx="25875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They </a:t>
            </a:r>
            <a:r>
              <a:rPr lang="hu-HU" sz="1300" dirty="0">
                <a:solidFill>
                  <a:srgbClr val="000000"/>
                </a:solidFill>
              </a:rPr>
              <a:t>are </a:t>
            </a:r>
            <a:r>
              <a:rPr lang="hu-HU" sz="1300" dirty="0">
                <a:solidFill>
                  <a:srgbClr val="0070C0"/>
                </a:solidFill>
              </a:rPr>
              <a:t>crossbar based</a:t>
            </a:r>
            <a:r>
              <a:rPr lang="hu-HU" sz="13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541" y="4509120"/>
            <a:ext cx="36968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They </a:t>
            </a:r>
            <a:r>
              <a:rPr lang="hu-HU" sz="1300" dirty="0">
                <a:solidFill>
                  <a:srgbClr val="000000"/>
                </a:solidFill>
              </a:rPr>
              <a:t>are used </a:t>
            </a:r>
            <a:r>
              <a:rPr lang="hu-HU" sz="1300" dirty="0">
                <a:solidFill>
                  <a:srgbClr val="FF0000"/>
                </a:solidFill>
              </a:rPr>
              <a:t>only for uniprocessors</a:t>
            </a:r>
            <a:r>
              <a:rPr lang="hu-HU" sz="1300" dirty="0">
                <a:solidFill>
                  <a:srgbClr val="000000"/>
                </a:solidFill>
              </a:rPr>
              <a:t>. </a:t>
            </a:r>
            <a:endParaRPr lang="hu-HU" sz="1300" dirty="0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7757" y="2925019"/>
            <a:ext cx="3788217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70C0"/>
                </a:solidFill>
              </a:rPr>
              <a:t>Cache coherency</a:t>
            </a:r>
            <a:r>
              <a:rPr lang="hu-HU" sz="1300" dirty="0" smtClean="0">
                <a:solidFill>
                  <a:srgbClr val="0070C0"/>
                </a:solidFill>
              </a:rPr>
              <a:t> is maintained </a:t>
            </a:r>
          </a:p>
          <a:p>
            <a:pPr>
              <a:spcAft>
                <a:spcPts val="3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hu-HU" sz="1300" dirty="0" smtClean="0">
                <a:solidFill>
                  <a:srgbClr val="000000"/>
                </a:solidFill>
              </a:rPr>
              <a:t>      </a:t>
            </a:r>
            <a:r>
              <a:rPr lang="en-US" sz="1300" dirty="0" smtClean="0">
                <a:solidFill>
                  <a:srgbClr val="0066CC"/>
                </a:solidFill>
              </a:rPr>
              <a:t>by hardware</a:t>
            </a:r>
            <a:r>
              <a:rPr lang="en-US" sz="1300" dirty="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30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     This generates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 smtClean="0">
                <a:solidFill>
                  <a:srgbClr val="0066CC"/>
                </a:solidFill>
              </a:rPr>
              <a:t>less coherency traffic</a:t>
            </a:r>
            <a:endParaRPr lang="en-US" sz="1300" dirty="0" smtClean="0">
              <a:solidFill>
                <a:srgbClr val="000000"/>
              </a:solidFill>
            </a:endParaRPr>
          </a:p>
          <a:p>
            <a:r>
              <a:rPr lang="hu-HU" sz="1300" dirty="0" smtClean="0">
                <a:solidFill>
                  <a:srgbClr val="000000"/>
                </a:solidFill>
              </a:rPr>
              <a:t>       and i</a:t>
            </a:r>
            <a:r>
              <a:rPr lang="en-US" sz="1300" dirty="0" smtClean="0">
                <a:solidFill>
                  <a:srgbClr val="000000"/>
                </a:solidFill>
              </a:rPr>
              <a:t>s more eff</a:t>
            </a:r>
            <a:r>
              <a:rPr lang="hu-HU" sz="1300" dirty="0" smtClean="0">
                <a:solidFill>
                  <a:srgbClr val="000000"/>
                </a:solidFill>
              </a:rPr>
              <a:t>icient</a:t>
            </a:r>
            <a:r>
              <a:rPr lang="en-US" sz="1300" dirty="0" smtClean="0">
                <a:solidFill>
                  <a:srgbClr val="000000"/>
                </a:solidFill>
              </a:rPr>
              <a:t> in terms of</a:t>
            </a:r>
          </a:p>
          <a:p>
            <a:pPr>
              <a:spcAft>
                <a:spcPts val="3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hu-HU" sz="1300" dirty="0" smtClean="0">
                <a:solidFill>
                  <a:srgbClr val="000000"/>
                </a:solidFill>
              </a:rPr>
              <a:t>      </a:t>
            </a:r>
            <a:r>
              <a:rPr lang="en-US" sz="1300" dirty="0" smtClean="0">
                <a:solidFill>
                  <a:srgbClr val="000000"/>
                </a:solidFill>
              </a:rPr>
              <a:t>performance and power consumption</a:t>
            </a:r>
            <a:r>
              <a:rPr lang="hu-HU" sz="13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1430" y="4181206"/>
            <a:ext cx="41072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They are </a:t>
            </a:r>
            <a:r>
              <a:rPr lang="hu-HU" sz="1300" dirty="0" smtClean="0">
                <a:solidFill>
                  <a:srgbClr val="0070C0"/>
                </a:solidFill>
              </a:rPr>
              <a:t>either crossbar or ring bus based</a:t>
            </a:r>
            <a:r>
              <a:rPr lang="hu-HU" sz="13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1430" y="4511971"/>
            <a:ext cx="41464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They </a:t>
            </a:r>
            <a:r>
              <a:rPr lang="hu-HU" sz="1300" dirty="0">
                <a:solidFill>
                  <a:srgbClr val="000000"/>
                </a:solidFill>
              </a:rPr>
              <a:t>are used typically </a:t>
            </a:r>
            <a:r>
              <a:rPr lang="hu-HU" sz="1300" dirty="0">
                <a:solidFill>
                  <a:srgbClr val="FF0000"/>
                </a:solidFill>
              </a:rPr>
              <a:t>for </a:t>
            </a:r>
            <a:r>
              <a:rPr lang="hu-HU" sz="1300" dirty="0" smtClean="0">
                <a:solidFill>
                  <a:srgbClr val="FF0000"/>
                </a:solidFill>
              </a:rPr>
              <a:t>multiprocessors</a:t>
            </a:r>
            <a:r>
              <a:rPr lang="hu-HU" sz="13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72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/>
      <p:bldP spid="9" grpId="0"/>
      <p:bldP spid="10" grpId="0"/>
      <p:bldP spid="43" grpId="0"/>
      <p:bldP spid="44" grpId="0"/>
      <p:bldP spid="45" grpId="0" animBg="1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9868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2.</a:t>
            </a:r>
            <a:r>
              <a:rPr lang="hu-HU" sz="2000" dirty="0" smtClean="0">
                <a:solidFill>
                  <a:srgbClr val="FFFFFF"/>
                </a:solidFill>
              </a:rPr>
              <a:t>2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hu-HU" sz="2000" dirty="0" smtClean="0">
                <a:solidFill>
                  <a:srgbClr val="FFFFFF"/>
                </a:solidFill>
              </a:rPr>
              <a:t>ARM's non-cache-coherent </a:t>
            </a:r>
            <a:r>
              <a:rPr lang="en-US" sz="2000" dirty="0" smtClean="0">
                <a:solidFill>
                  <a:srgbClr val="FFFFFF"/>
                </a:solidFill>
              </a:rPr>
              <a:t>interconnects</a:t>
            </a:r>
            <a:endParaRPr lang="hu-HU" sz="2000" dirty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853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808790" y="2177201"/>
            <a:ext cx="7877175" cy="504825"/>
            <a:chOff x="469" y="2160"/>
            <a:chExt cx="4633" cy="318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2.2.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1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Overview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69" y="2201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819903" y="2728412"/>
            <a:ext cx="7866062" cy="727075"/>
            <a:chOff x="476" y="2160"/>
            <a:chExt cx="4626" cy="458"/>
          </a:xfrm>
        </p:grpSpPr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45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2.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2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</a:rPr>
                <a:t>.2 </a:t>
              </a:r>
              <a:r>
                <a:rPr lang="hu-HU" sz="2000" dirty="0" smtClean="0">
                  <a:solidFill>
                    <a:srgbClr val="FFFFFF"/>
                  </a:solidFill>
                  <a:latin typeface="Verdana"/>
                </a:rPr>
                <a:t>ARM's non-cache-coherent interconnects based on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sz="2000" dirty="0" smtClean="0">
                  <a:solidFill>
                    <a:srgbClr val="FFFFFF"/>
                  </a:solidFill>
                </a:rPr>
                <a:t>              the </a:t>
              </a:r>
              <a:r>
                <a:rPr lang="hu-HU" sz="2000" dirty="0">
                  <a:solidFill>
                    <a:srgbClr val="FFFFFF"/>
                  </a:solidFill>
                </a:rPr>
                <a:t>AMBA 3 AXI (AXI3)  </a:t>
              </a:r>
              <a:r>
                <a:rPr lang="hu-HU" sz="2000" dirty="0" smtClean="0">
                  <a:solidFill>
                    <a:srgbClr val="FFFFFF"/>
                  </a:solidFill>
                </a:rPr>
                <a:t>bus</a:t>
              </a:r>
              <a:endParaRPr lang="hu-HU" sz="20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476" y="2285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819376" y="3506936"/>
            <a:ext cx="7875137" cy="828675"/>
            <a:chOff x="476" y="2160"/>
            <a:chExt cx="4626" cy="522"/>
          </a:xfrm>
        </p:grpSpPr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52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2.2.3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hu-HU" sz="2000" dirty="0">
                  <a:solidFill>
                    <a:srgbClr val="FFFFFF"/>
                  </a:solidFill>
                  <a:latin typeface="Verdana"/>
                </a:rPr>
                <a:t>ARM's </a:t>
              </a:r>
              <a:r>
                <a:rPr lang="hu-HU" sz="2000" dirty="0" smtClean="0">
                  <a:solidFill>
                    <a:srgbClr val="FFFFFF"/>
                  </a:solidFill>
                  <a:latin typeface="Verdana"/>
                </a:rPr>
                <a:t>non-cache-coherent </a:t>
              </a:r>
              <a:r>
                <a:rPr lang="hu-HU" sz="2000" dirty="0">
                  <a:solidFill>
                    <a:srgbClr val="FFFFFF"/>
                  </a:solidFill>
                  <a:latin typeface="Verdana"/>
                </a:rPr>
                <a:t>interconnects </a:t>
              </a:r>
              <a:r>
                <a:rPr lang="hu-HU" sz="2000" dirty="0" smtClean="0">
                  <a:solidFill>
                    <a:srgbClr val="FFFFFF"/>
                  </a:solidFill>
                  <a:latin typeface="Verdana"/>
                </a:rPr>
                <a:t>based on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sz="2000" dirty="0">
                  <a:solidFill>
                    <a:srgbClr val="FFFFFF"/>
                  </a:solidFill>
                  <a:latin typeface="Verdana"/>
                </a:rPr>
                <a:t> </a:t>
              </a:r>
              <a:r>
                <a:rPr lang="hu-HU" sz="2000" dirty="0" smtClean="0">
                  <a:solidFill>
                    <a:srgbClr val="FFFFFF"/>
                  </a:solidFill>
                  <a:latin typeface="Verdana"/>
                </a:rPr>
                <a:t>         the AMBA 4 AXI (AXI4) bus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476" y="2224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9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49"/>
            <a:ext cx="7961095" cy="608671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2.</a:t>
            </a:r>
            <a:r>
              <a:rPr lang="hu-HU" sz="2000" dirty="0" smtClean="0">
                <a:solidFill>
                  <a:srgbClr val="FFFFFF"/>
                </a:solidFill>
              </a:rPr>
              <a:t>2</a:t>
            </a:r>
            <a:r>
              <a:rPr lang="en-US" sz="2000" dirty="0" smtClean="0">
                <a:solidFill>
                  <a:srgbClr val="FFFFFF"/>
                </a:solidFill>
              </a:rPr>
              <a:t>.</a:t>
            </a:r>
            <a:r>
              <a:rPr lang="hu-HU" sz="2000" dirty="0" smtClean="0">
                <a:solidFill>
                  <a:srgbClr val="FFFFFF"/>
                </a:solidFill>
              </a:rPr>
              <a:t>1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hu-HU" sz="2000" dirty="0" smtClean="0">
                <a:solidFill>
                  <a:srgbClr val="FFFFFF"/>
                </a:solidFill>
              </a:rPr>
              <a:t>Overview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175440" y="631079"/>
            <a:ext cx="67420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 smtClean="0">
                <a:solidFill>
                  <a:srgbClr val="2D2D8A"/>
                </a:solidFill>
              </a:rPr>
              <a:t>1.1.3 Evolution of ARM's </a:t>
            </a:r>
            <a:r>
              <a:rPr lang="en-US" dirty="0" smtClean="0">
                <a:solidFill>
                  <a:srgbClr val="2D2D8A"/>
                </a:solidFill>
              </a:rPr>
              <a:t>Cortex-A</a:t>
            </a:r>
            <a:r>
              <a:rPr lang="hu-HU" dirty="0" smtClean="0">
                <a:solidFill>
                  <a:srgbClr val="2D2D8A"/>
                </a:solidFill>
              </a:rPr>
              <a:t> series </a:t>
            </a:r>
            <a:r>
              <a:rPr lang="en-US" dirty="0" smtClean="0">
                <a:solidFill>
                  <a:srgbClr val="000000"/>
                </a:solidFill>
              </a:rPr>
              <a:t>(based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852" y="1140299"/>
            <a:ext cx="9328343" cy="5694121"/>
            <a:chOff x="116505" y="904864"/>
            <a:chExt cx="9328343" cy="5939432"/>
          </a:xfrm>
        </p:grpSpPr>
        <p:sp>
          <p:nvSpPr>
            <p:cNvPr id="6" name="Felfelé nyíl 5"/>
            <p:cNvSpPr/>
            <p:nvPr/>
          </p:nvSpPr>
          <p:spPr>
            <a:xfrm rot="5122871">
              <a:off x="3852301" y="1073327"/>
              <a:ext cx="1944000" cy="8568000"/>
            </a:xfrm>
            <a:custGeom>
              <a:avLst/>
              <a:gdLst>
                <a:gd name="connsiteX0" fmla="*/ 0 w 1663868"/>
                <a:gd name="connsiteY0" fmla="*/ 831934 h 6271200"/>
                <a:gd name="connsiteX1" fmla="*/ 831934 w 1663868"/>
                <a:gd name="connsiteY1" fmla="*/ 0 h 6271200"/>
                <a:gd name="connsiteX2" fmla="*/ 1663868 w 1663868"/>
                <a:gd name="connsiteY2" fmla="*/ 831934 h 6271200"/>
                <a:gd name="connsiteX3" fmla="*/ 1247901 w 1663868"/>
                <a:gd name="connsiteY3" fmla="*/ 831934 h 6271200"/>
                <a:gd name="connsiteX4" fmla="*/ 1247901 w 1663868"/>
                <a:gd name="connsiteY4" fmla="*/ 6271200 h 6271200"/>
                <a:gd name="connsiteX5" fmla="*/ 415967 w 1663868"/>
                <a:gd name="connsiteY5" fmla="*/ 6271200 h 6271200"/>
                <a:gd name="connsiteX6" fmla="*/ 415967 w 1663868"/>
                <a:gd name="connsiteY6" fmla="*/ 831934 h 6271200"/>
                <a:gd name="connsiteX7" fmla="*/ 0 w 1663868"/>
                <a:gd name="connsiteY7" fmla="*/ 831934 h 6271200"/>
                <a:gd name="connsiteX0" fmla="*/ 0 w 1663868"/>
                <a:gd name="connsiteY0" fmla="*/ 1590895 h 7030161"/>
                <a:gd name="connsiteX1" fmla="*/ 764392 w 1663868"/>
                <a:gd name="connsiteY1" fmla="*/ 0 h 7030161"/>
                <a:gd name="connsiteX2" fmla="*/ 1663868 w 1663868"/>
                <a:gd name="connsiteY2" fmla="*/ 1590895 h 7030161"/>
                <a:gd name="connsiteX3" fmla="*/ 1247901 w 1663868"/>
                <a:gd name="connsiteY3" fmla="*/ 1590895 h 7030161"/>
                <a:gd name="connsiteX4" fmla="*/ 1247901 w 1663868"/>
                <a:gd name="connsiteY4" fmla="*/ 7030161 h 7030161"/>
                <a:gd name="connsiteX5" fmla="*/ 415967 w 1663868"/>
                <a:gd name="connsiteY5" fmla="*/ 7030161 h 7030161"/>
                <a:gd name="connsiteX6" fmla="*/ 415967 w 1663868"/>
                <a:gd name="connsiteY6" fmla="*/ 1590895 h 7030161"/>
                <a:gd name="connsiteX7" fmla="*/ 0 w 1663868"/>
                <a:gd name="connsiteY7" fmla="*/ 159089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7393 w 1465294"/>
                <a:gd name="connsiteY6" fmla="*/ 1590895 h 7030161"/>
                <a:gd name="connsiteX7" fmla="*/ 0 w 1465294"/>
                <a:gd name="connsiteY7" fmla="*/ 138982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1557 w 1465294"/>
                <a:gd name="connsiteY6" fmla="*/ 1383089 h 7030161"/>
                <a:gd name="connsiteX7" fmla="*/ 0 w 1465294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49327 w 1282087"/>
                <a:gd name="connsiteY3" fmla="*/ 1590895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37227 w 1282087"/>
                <a:gd name="connsiteY3" fmla="*/ 1382088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275304 h 6915640"/>
                <a:gd name="connsiteX1" fmla="*/ 554225 w 1282087"/>
                <a:gd name="connsiteY1" fmla="*/ 0 h 6915640"/>
                <a:gd name="connsiteX2" fmla="*/ 1282087 w 1282087"/>
                <a:gd name="connsiteY2" fmla="*/ 1253210 h 6915640"/>
                <a:gd name="connsiteX3" fmla="*/ 1037227 w 1282087"/>
                <a:gd name="connsiteY3" fmla="*/ 1267567 h 6915640"/>
                <a:gd name="connsiteX4" fmla="*/ 1049327 w 1282087"/>
                <a:gd name="connsiteY4" fmla="*/ 6915640 h 6915640"/>
                <a:gd name="connsiteX5" fmla="*/ 217393 w 1282087"/>
                <a:gd name="connsiteY5" fmla="*/ 6915640 h 6915640"/>
                <a:gd name="connsiteX6" fmla="*/ 211557 w 1282087"/>
                <a:gd name="connsiteY6" fmla="*/ 1268568 h 6915640"/>
                <a:gd name="connsiteX7" fmla="*/ 0 w 1282087"/>
                <a:gd name="connsiteY7" fmla="*/ 1275304 h 69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087" h="6915640">
                  <a:moveTo>
                    <a:pt x="0" y="1275304"/>
                  </a:moveTo>
                  <a:lnTo>
                    <a:pt x="554225" y="0"/>
                  </a:lnTo>
                  <a:lnTo>
                    <a:pt x="1282087" y="1253210"/>
                  </a:lnTo>
                  <a:lnTo>
                    <a:pt x="1037227" y="1267567"/>
                  </a:lnTo>
                  <a:cubicBezTo>
                    <a:pt x="1041260" y="3150258"/>
                    <a:pt x="1045294" y="5032949"/>
                    <a:pt x="1049327" y="6915640"/>
                  </a:cubicBezTo>
                  <a:lnTo>
                    <a:pt x="217393" y="6915640"/>
                  </a:lnTo>
                  <a:cubicBezTo>
                    <a:pt x="215448" y="5033283"/>
                    <a:pt x="213502" y="3150925"/>
                    <a:pt x="211557" y="1268568"/>
                  </a:cubicBezTo>
                  <a:lnTo>
                    <a:pt x="0" y="12753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1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6505" y="904864"/>
              <a:ext cx="9328343" cy="5939432"/>
              <a:chOff x="-36512" y="170420"/>
              <a:chExt cx="9866473" cy="6606856"/>
            </a:xfrm>
          </p:grpSpPr>
          <p:sp>
            <p:nvSpPr>
              <p:cNvPr id="65" name="Felfelé nyíl 5"/>
              <p:cNvSpPr/>
              <p:nvPr/>
            </p:nvSpPr>
            <p:spPr>
              <a:xfrm rot="3780000">
                <a:off x="4217601" y="-1979701"/>
                <a:ext cx="2162451" cy="9062268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7699 w 1455600"/>
                  <a:gd name="connsiteY6" fmla="*/ 1590895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4180 w 1455600"/>
                  <a:gd name="connsiteY3" fmla="*/ 1389351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4180 w 1253081"/>
                  <a:gd name="connsiteY3" fmla="*/ 1389351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1029 w 1253081"/>
                  <a:gd name="connsiteY3" fmla="*/ 1369410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250526 h 6901041"/>
                  <a:gd name="connsiteX1" fmla="*/ 554192 w 1253081"/>
                  <a:gd name="connsiteY1" fmla="*/ 0 h 6901041"/>
                  <a:gd name="connsiteX2" fmla="*/ 1253081 w 1253081"/>
                  <a:gd name="connsiteY2" fmla="*/ 1246822 h 6901041"/>
                  <a:gd name="connsiteX3" fmla="*/ 1031029 w 1253081"/>
                  <a:gd name="connsiteY3" fmla="*/ 1240290 h 6901041"/>
                  <a:gd name="connsiteX4" fmla="*/ 1039633 w 1253081"/>
                  <a:gd name="connsiteY4" fmla="*/ 6901041 h 6901041"/>
                  <a:gd name="connsiteX5" fmla="*/ 207699 w 1253081"/>
                  <a:gd name="connsiteY5" fmla="*/ 6901041 h 6901041"/>
                  <a:gd name="connsiteX6" fmla="*/ 204316 w 1253081"/>
                  <a:gd name="connsiteY6" fmla="*/ 1247632 h 6901041"/>
                  <a:gd name="connsiteX7" fmla="*/ 0 w 1253081"/>
                  <a:gd name="connsiteY7" fmla="*/ 1250526 h 69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3081" h="6901041">
                    <a:moveTo>
                      <a:pt x="0" y="1250526"/>
                    </a:moveTo>
                    <a:lnTo>
                      <a:pt x="554192" y="0"/>
                    </a:lnTo>
                    <a:lnTo>
                      <a:pt x="1253081" y="1246822"/>
                    </a:lnTo>
                    <a:lnTo>
                      <a:pt x="1031029" y="1240290"/>
                    </a:lnTo>
                    <a:cubicBezTo>
                      <a:pt x="1032847" y="3120560"/>
                      <a:pt x="1037815" y="5020771"/>
                      <a:pt x="1039633" y="6901041"/>
                    </a:cubicBezTo>
                    <a:lnTo>
                      <a:pt x="207699" y="6901041"/>
                    </a:lnTo>
                    <a:cubicBezTo>
                      <a:pt x="206571" y="5016571"/>
                      <a:pt x="205444" y="3132102"/>
                      <a:pt x="204316" y="1247632"/>
                    </a:cubicBezTo>
                    <a:lnTo>
                      <a:pt x="0" y="125052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EFD1">
                      <a:alpha val="10000"/>
                    </a:srgbClr>
                  </a:gs>
                  <a:gs pos="64999">
                    <a:srgbClr val="F0EBD5"/>
                  </a:gs>
                  <a:gs pos="0">
                    <a:srgbClr val="D1C39F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elfelé nyíl 5"/>
              <p:cNvSpPr/>
              <p:nvPr/>
            </p:nvSpPr>
            <p:spPr>
              <a:xfrm rot="4500000">
                <a:off x="3904989" y="-719551"/>
                <a:ext cx="2002269" cy="9138424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7066 w 1434967"/>
                  <a:gd name="connsiteY6" fmla="*/ 1590895 h 7030161"/>
                  <a:gd name="connsiteX7" fmla="*/ 0 w 1434967"/>
                  <a:gd name="connsiteY7" fmla="*/ 140112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9789 w 1434967"/>
                  <a:gd name="connsiteY6" fmla="*/ 1410311 h 7030161"/>
                  <a:gd name="connsiteX7" fmla="*/ 0 w 1434967"/>
                  <a:gd name="connsiteY7" fmla="*/ 1401125 h 7030161"/>
                  <a:gd name="connsiteX0" fmla="*/ 0 w 1447184"/>
                  <a:gd name="connsiteY0" fmla="*/ 1437966 h 7030161"/>
                  <a:gd name="connsiteX1" fmla="*/ 547708 w 1447184"/>
                  <a:gd name="connsiteY1" fmla="*/ 0 h 7030161"/>
                  <a:gd name="connsiteX2" fmla="*/ 1447184 w 1447184"/>
                  <a:gd name="connsiteY2" fmla="*/ 1590895 h 7030161"/>
                  <a:gd name="connsiteX3" fmla="*/ 1031217 w 1447184"/>
                  <a:gd name="connsiteY3" fmla="*/ 1590895 h 7030161"/>
                  <a:gd name="connsiteX4" fmla="*/ 1031217 w 1447184"/>
                  <a:gd name="connsiteY4" fmla="*/ 7030161 h 7030161"/>
                  <a:gd name="connsiteX5" fmla="*/ 199283 w 1447184"/>
                  <a:gd name="connsiteY5" fmla="*/ 7030161 h 7030161"/>
                  <a:gd name="connsiteX6" fmla="*/ 202006 w 1447184"/>
                  <a:gd name="connsiteY6" fmla="*/ 1410311 h 7030161"/>
                  <a:gd name="connsiteX7" fmla="*/ 0 w 1447184"/>
                  <a:gd name="connsiteY7" fmla="*/ 1437966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7249 w 1443216"/>
                  <a:gd name="connsiteY3" fmla="*/ 1590895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9662 w 1443216"/>
                  <a:gd name="connsiteY3" fmla="*/ 1371473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9662 w 1255049"/>
                  <a:gd name="connsiteY3" fmla="*/ 1371473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5693 w 1255049"/>
                  <a:gd name="connsiteY3" fmla="*/ 1396700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38242"/>
                  <a:gd name="connsiteY0" fmla="*/ 1412740 h 7030161"/>
                  <a:gd name="connsiteX1" fmla="*/ 543740 w 1238242"/>
                  <a:gd name="connsiteY1" fmla="*/ 0 h 7030161"/>
                  <a:gd name="connsiteX2" fmla="*/ 1238242 w 1238242"/>
                  <a:gd name="connsiteY2" fmla="*/ 1383653 h 7030161"/>
                  <a:gd name="connsiteX3" fmla="*/ 1025693 w 1238242"/>
                  <a:gd name="connsiteY3" fmla="*/ 1396700 h 7030161"/>
                  <a:gd name="connsiteX4" fmla="*/ 1027249 w 1238242"/>
                  <a:gd name="connsiteY4" fmla="*/ 7030161 h 7030161"/>
                  <a:gd name="connsiteX5" fmla="*/ 195315 w 1238242"/>
                  <a:gd name="connsiteY5" fmla="*/ 7030161 h 7030161"/>
                  <a:gd name="connsiteX6" fmla="*/ 198038 w 1238242"/>
                  <a:gd name="connsiteY6" fmla="*/ 1410311 h 7030161"/>
                  <a:gd name="connsiteX7" fmla="*/ 0 w 1238242"/>
                  <a:gd name="connsiteY7" fmla="*/ 1412740 h 7030161"/>
                  <a:gd name="connsiteX0" fmla="*/ 0 w 1238242"/>
                  <a:gd name="connsiteY0" fmla="*/ 1278300 h 6895721"/>
                  <a:gd name="connsiteX1" fmla="*/ 535434 w 1238242"/>
                  <a:gd name="connsiteY1" fmla="*/ 0 h 6895721"/>
                  <a:gd name="connsiteX2" fmla="*/ 1238242 w 1238242"/>
                  <a:gd name="connsiteY2" fmla="*/ 1249213 h 6895721"/>
                  <a:gd name="connsiteX3" fmla="*/ 1025693 w 1238242"/>
                  <a:gd name="connsiteY3" fmla="*/ 1262260 h 6895721"/>
                  <a:gd name="connsiteX4" fmla="*/ 1027249 w 1238242"/>
                  <a:gd name="connsiteY4" fmla="*/ 6895721 h 6895721"/>
                  <a:gd name="connsiteX5" fmla="*/ 195315 w 1238242"/>
                  <a:gd name="connsiteY5" fmla="*/ 6895721 h 6895721"/>
                  <a:gd name="connsiteX6" fmla="*/ 198038 w 1238242"/>
                  <a:gd name="connsiteY6" fmla="*/ 1275871 h 6895721"/>
                  <a:gd name="connsiteX7" fmla="*/ 0 w 1238242"/>
                  <a:gd name="connsiteY7" fmla="*/ 1278300 h 689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42" h="6895721">
                    <a:moveTo>
                      <a:pt x="0" y="1278300"/>
                    </a:moveTo>
                    <a:lnTo>
                      <a:pt x="535434" y="0"/>
                    </a:lnTo>
                    <a:lnTo>
                      <a:pt x="1238242" y="1249213"/>
                    </a:lnTo>
                    <a:lnTo>
                      <a:pt x="1025693" y="1262260"/>
                    </a:lnTo>
                    <a:cubicBezTo>
                      <a:pt x="1024889" y="3148489"/>
                      <a:pt x="1028053" y="5009492"/>
                      <a:pt x="1027249" y="6895721"/>
                    </a:cubicBezTo>
                    <a:lnTo>
                      <a:pt x="195315" y="6895721"/>
                    </a:lnTo>
                    <a:cubicBezTo>
                      <a:pt x="196223" y="5022438"/>
                      <a:pt x="197130" y="3149154"/>
                      <a:pt x="198038" y="1275871"/>
                    </a:cubicBezTo>
                    <a:lnTo>
                      <a:pt x="0" y="12783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alpha val="10000"/>
                    </a:srgbClr>
                  </a:gs>
                  <a:gs pos="16000">
                    <a:srgbClr val="E6E6E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-36512" y="170420"/>
                <a:ext cx="9437167" cy="6606856"/>
                <a:chOff x="-36512" y="170420"/>
                <a:chExt cx="9437167" cy="6606856"/>
              </a:xfrm>
            </p:grpSpPr>
            <p:sp>
              <p:nvSpPr>
                <p:cNvPr id="12" name="Téglalap 11"/>
                <p:cNvSpPr/>
                <p:nvPr/>
              </p:nvSpPr>
              <p:spPr>
                <a:xfrm>
                  <a:off x="312739" y="5987576"/>
                  <a:ext cx="3909669" cy="789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" name="Egyenes összekötő nyíllal 2"/>
                <p:cNvCxnSpPr/>
                <p:nvPr/>
              </p:nvCxnSpPr>
              <p:spPr>
                <a:xfrm flipV="1">
                  <a:off x="224154" y="6354404"/>
                  <a:ext cx="9176501" cy="39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Egyenes összekötő 4"/>
                <p:cNvCxnSpPr/>
                <p:nvPr/>
              </p:nvCxnSpPr>
              <p:spPr>
                <a:xfrm>
                  <a:off x="4215703" y="62821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1615378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5946078" y="6286936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1" name="Szövegdoboz 16"/>
                <p:cNvSpPr txBox="1">
                  <a:spLocks noChangeArrowheads="1"/>
                </p:cNvSpPr>
                <p:nvPr/>
              </p:nvSpPr>
              <p:spPr bwMode="auto">
                <a:xfrm>
                  <a:off x="6123087" y="643139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2012</a:t>
                  </a:r>
                </a:p>
              </p:txBody>
            </p:sp>
            <p:sp>
              <p:nvSpPr>
                <p:cNvPr id="2062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6973987" y="643774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2013</a:t>
                  </a:r>
                </a:p>
              </p:txBody>
            </p:sp>
            <p:sp>
              <p:nvSpPr>
                <p:cNvPr id="2063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3796520" y="509926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10/2009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40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72" name="Szövegdoboz 1"/>
                <p:cNvSpPr txBox="1">
                  <a:spLocks noChangeArrowheads="1"/>
                </p:cNvSpPr>
                <p:nvPr/>
              </p:nvSpPr>
              <p:spPr bwMode="auto">
                <a:xfrm rot="-1740000">
                  <a:off x="1808786" y="3108899"/>
                  <a:ext cx="22885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DAB99E"/>
                      </a:solidFill>
                    </a:rPr>
                    <a:t>High</a:t>
                  </a:r>
                  <a:r>
                    <a:rPr lang="hu-HU" altLang="en-US" sz="2200" b="1" smtClean="0">
                      <a:solidFill>
                        <a:srgbClr val="DAB99E"/>
                      </a:solidFill>
                    </a:rPr>
                    <a:t> Performance</a:t>
                  </a:r>
                  <a:endParaRPr lang="hu-HU" altLang="en-US" sz="2200" b="1">
                    <a:solidFill>
                      <a:srgbClr val="DAB99E"/>
                    </a:solidFill>
                  </a:endParaRPr>
                </a:p>
              </p:txBody>
            </p:sp>
            <p:sp>
              <p:nvSpPr>
                <p:cNvPr id="2073" name="Szövegdoboz 21"/>
                <p:cNvSpPr txBox="1">
                  <a:spLocks noChangeArrowheads="1"/>
                </p:cNvSpPr>
                <p:nvPr/>
              </p:nvSpPr>
              <p:spPr bwMode="auto">
                <a:xfrm rot="20668803">
                  <a:off x="3984122" y="3590803"/>
                  <a:ext cx="1606658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dirty="0">
                      <a:solidFill>
                        <a:srgbClr val="C1BFC1"/>
                      </a:solidFill>
                    </a:rPr>
                    <a:t>Mainstream</a:t>
                  </a:r>
                </a:p>
              </p:txBody>
            </p:sp>
            <p:sp>
              <p:nvSpPr>
                <p:cNvPr id="2074" name="Szövegdoboz 22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1945370" y="5341955"/>
                  <a:ext cx="172402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9AB5E4"/>
                      </a:solidFill>
                    </a:rPr>
                    <a:t>Low</a:t>
                  </a:r>
                  <a:r>
                    <a:rPr lang="hu-HU" altLang="en-US" sz="2200" b="1" smtClean="0">
                      <a:solidFill>
                        <a:srgbClr val="9AB5E4"/>
                      </a:solidFill>
                    </a:rPr>
                    <a:t> </a:t>
                  </a:r>
                  <a:r>
                    <a:rPr lang="hu-HU" altLang="en-US" sz="2200" b="1" err="1" smtClean="0">
                      <a:solidFill>
                        <a:srgbClr val="9AB5E4"/>
                      </a:solidFill>
                    </a:rPr>
                    <a:t>power</a:t>
                  </a:r>
                  <a:endParaRPr lang="hu-HU" altLang="en-US" sz="2000" b="1">
                    <a:solidFill>
                      <a:srgbClr val="9AB5E4"/>
                    </a:solidFill>
                  </a:endParaRPr>
                </a:p>
              </p:txBody>
            </p:sp>
            <p:sp>
              <p:nvSpPr>
                <p:cNvPr id="4" name="Lekerekített téglalap 3"/>
                <p:cNvSpPr/>
                <p:nvPr/>
              </p:nvSpPr>
              <p:spPr>
                <a:xfrm>
                  <a:off x="4694918" y="2870326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Lekerekített téglalap 24"/>
                <p:cNvSpPr/>
                <p:nvPr/>
              </p:nvSpPr>
              <p:spPr>
                <a:xfrm>
                  <a:off x="2306288" y="400840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Lekerekített téglalap 25"/>
                <p:cNvSpPr/>
                <p:nvPr/>
              </p:nvSpPr>
              <p:spPr>
                <a:xfrm>
                  <a:off x="432094" y="453069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Lekerekített téglalap 26"/>
                <p:cNvSpPr/>
                <p:nvPr/>
              </p:nvSpPr>
              <p:spPr>
                <a:xfrm>
                  <a:off x="3954928" y="485862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Lekerekített téglalap 27"/>
                <p:cNvSpPr/>
                <p:nvPr/>
              </p:nvSpPr>
              <p:spPr>
                <a:xfrm>
                  <a:off x="5707173" y="4666151"/>
                  <a:ext cx="180000" cy="179999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Lekerekített téglalap 28"/>
                <p:cNvSpPr/>
                <p:nvPr/>
              </p:nvSpPr>
              <p:spPr>
                <a:xfrm>
                  <a:off x="6481496" y="202486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Lekerekített téglalap 30"/>
                <p:cNvSpPr/>
                <p:nvPr/>
              </p:nvSpPr>
              <p:spPr>
                <a:xfrm>
                  <a:off x="6553504" y="4273103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" name="Egyenes összekötő nyíllal 8"/>
                <p:cNvCxnSpPr/>
                <p:nvPr/>
              </p:nvCxnSpPr>
              <p:spPr>
                <a:xfrm flipV="1">
                  <a:off x="247956" y="170421"/>
                  <a:ext cx="6044" cy="62562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églalap 10"/>
                <p:cNvSpPr/>
                <p:nvPr/>
              </p:nvSpPr>
              <p:spPr>
                <a:xfrm>
                  <a:off x="534550" y="835494"/>
                  <a:ext cx="1698625" cy="400312"/>
                </a:xfrm>
                <a:prstGeom prst="rect">
                  <a:avLst/>
                </a:prstGeom>
                <a:gradFill>
                  <a:gsLst>
                    <a:gs pos="0">
                      <a:schemeClr val="dk1">
                        <a:tint val="50000"/>
                        <a:satMod val="300000"/>
                        <a:alpha val="34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hu-H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ekerekített téglalap 37"/>
                <p:cNvSpPr/>
                <p:nvPr/>
              </p:nvSpPr>
              <p:spPr>
                <a:xfrm>
                  <a:off x="743557" y="929565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9" name="Szövegdoboz 40"/>
                <p:cNvSpPr txBox="1">
                  <a:spLocks noChangeArrowheads="1"/>
                </p:cNvSpPr>
                <p:nvPr/>
              </p:nvSpPr>
              <p:spPr bwMode="auto">
                <a:xfrm>
                  <a:off x="954802" y="863420"/>
                  <a:ext cx="1042989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200" dirty="0">
                      <a:solidFill>
                        <a:srgbClr val="000000"/>
                      </a:solidFill>
                      <a:latin typeface="Verdana" pitchFamily="34" charset="0"/>
                    </a:rPr>
                    <a:t>Announced</a:t>
                  </a:r>
                  <a:endParaRPr lang="hu-HU" altLang="hu-HU" sz="12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42" name="Egyenes összekötő 41"/>
                <p:cNvCxnSpPr/>
                <p:nvPr/>
              </p:nvCxnSpPr>
              <p:spPr>
                <a:xfrm rot="5400000">
                  <a:off x="240507" y="5421397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 rot="5400000">
                  <a:off x="257969" y="453597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Egyenes összekötő 43"/>
                <p:cNvCxnSpPr/>
                <p:nvPr/>
              </p:nvCxnSpPr>
              <p:spPr>
                <a:xfrm rot="5400000">
                  <a:off x="251619" y="3667112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 rot="5400000">
                  <a:off x="257969" y="276504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gyenes összekötő 45"/>
                <p:cNvCxnSpPr/>
                <p:nvPr/>
              </p:nvCxnSpPr>
              <p:spPr>
                <a:xfrm rot="5400000">
                  <a:off x="257969" y="1948445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Szövegdoboz 46"/>
                <p:cNvSpPr txBox="1"/>
                <p:nvPr/>
              </p:nvSpPr>
              <p:spPr>
                <a:xfrm>
                  <a:off x="-36512" y="5374567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1</a:t>
                  </a:r>
                </a:p>
              </p:txBody>
            </p:sp>
            <p:sp>
              <p:nvSpPr>
                <p:cNvPr id="48" name="Szövegdoboz 47"/>
                <p:cNvSpPr txBox="1"/>
                <p:nvPr/>
              </p:nvSpPr>
              <p:spPr>
                <a:xfrm>
                  <a:off x="-36512" y="4476439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49" name="Szövegdoboz 48"/>
                <p:cNvSpPr txBox="1"/>
                <p:nvPr/>
              </p:nvSpPr>
              <p:spPr>
                <a:xfrm>
                  <a:off x="-36512" y="3612343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3</a:t>
                  </a:r>
                </a:p>
              </p:txBody>
            </p:sp>
            <p:sp>
              <p:nvSpPr>
                <p:cNvPr id="50" name="Szövegdoboz 49"/>
                <p:cNvSpPr txBox="1"/>
                <p:nvPr/>
              </p:nvSpPr>
              <p:spPr>
                <a:xfrm>
                  <a:off x="-36512" y="271027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4</a:t>
                  </a:r>
                </a:p>
              </p:txBody>
            </p:sp>
            <p:sp>
              <p:nvSpPr>
                <p:cNvPr id="52" name="Szövegdoboz 51"/>
                <p:cNvSpPr txBox="1"/>
                <p:nvPr/>
              </p:nvSpPr>
              <p:spPr>
                <a:xfrm>
                  <a:off x="-36512" y="188415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5</a:t>
                  </a:r>
                </a:p>
              </p:txBody>
            </p:sp>
            <p:cxnSp>
              <p:nvCxnSpPr>
                <p:cNvPr id="55" name="Egyenes összekötő 54"/>
                <p:cNvCxnSpPr/>
                <p:nvPr/>
              </p:nvCxnSpPr>
              <p:spPr>
                <a:xfrm>
                  <a:off x="5080891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>
                <a:xfrm>
                  <a:off x="33505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>
                <a:xfrm>
                  <a:off x="67922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>
                <a:xfrm>
                  <a:off x="24758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7613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9" name="Szövegdoboz 60"/>
                <p:cNvSpPr txBox="1">
                  <a:spLocks noChangeArrowheads="1"/>
                </p:cNvSpPr>
                <p:nvPr/>
              </p:nvSpPr>
              <p:spPr bwMode="auto">
                <a:xfrm>
                  <a:off x="952599" y="6436161"/>
                  <a:ext cx="512763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2006</a:t>
                  </a:r>
                </a:p>
              </p:txBody>
            </p:sp>
            <p:sp>
              <p:nvSpPr>
                <p:cNvPr id="2130" name="Szövegdoboz 61"/>
                <p:cNvSpPr txBox="1">
                  <a:spLocks noChangeArrowheads="1"/>
                </p:cNvSpPr>
                <p:nvPr/>
              </p:nvSpPr>
              <p:spPr bwMode="auto">
                <a:xfrm>
                  <a:off x="1805087" y="6437748"/>
                  <a:ext cx="512762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2007</a:t>
                  </a:r>
                </a:p>
              </p:txBody>
            </p:sp>
            <p:sp>
              <p:nvSpPr>
                <p:cNvPr id="2131" name="Szövegdoboz 62"/>
                <p:cNvSpPr txBox="1">
                  <a:spLocks noChangeArrowheads="1"/>
                </p:cNvSpPr>
                <p:nvPr/>
              </p:nvSpPr>
              <p:spPr bwMode="auto">
                <a:xfrm>
                  <a:off x="2673449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2008</a:t>
                  </a:r>
                </a:p>
              </p:txBody>
            </p:sp>
            <p:sp>
              <p:nvSpPr>
                <p:cNvPr id="2132" name="Szövegdoboz 65"/>
                <p:cNvSpPr txBox="1">
                  <a:spLocks noChangeArrowheads="1"/>
                </p:cNvSpPr>
                <p:nvPr/>
              </p:nvSpPr>
              <p:spPr bwMode="auto">
                <a:xfrm>
                  <a:off x="3535462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2009</a:t>
                  </a:r>
                </a:p>
              </p:txBody>
            </p:sp>
            <p:sp>
              <p:nvSpPr>
                <p:cNvPr id="2133" name="Szövegdoboz 66"/>
                <p:cNvSpPr txBox="1">
                  <a:spLocks noChangeArrowheads="1"/>
                </p:cNvSpPr>
                <p:nvPr/>
              </p:nvSpPr>
              <p:spPr bwMode="auto">
                <a:xfrm>
                  <a:off x="4402237" y="6432986"/>
                  <a:ext cx="512762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2010</a:t>
                  </a:r>
                </a:p>
              </p:txBody>
            </p:sp>
            <p:sp>
              <p:nvSpPr>
                <p:cNvPr id="2134" name="Szövegdoboz 67"/>
                <p:cNvSpPr txBox="1">
                  <a:spLocks noChangeArrowheads="1"/>
                </p:cNvSpPr>
                <p:nvPr/>
              </p:nvSpPr>
              <p:spPr bwMode="auto">
                <a:xfrm>
                  <a:off x="5264249" y="6431398"/>
                  <a:ext cx="51276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2011</a:t>
                  </a:r>
                </a:p>
              </p:txBody>
            </p:sp>
            <p:sp>
              <p:nvSpPr>
                <p:cNvPr id="73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5421214" y="4895578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4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411278" y="4446970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53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5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626655" y="4313621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10/2005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65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7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2695187" y="375787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10/2007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40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8" name="Szövegdoboz 36"/>
                <p:cNvSpPr txBox="1">
                  <a:spLocks noChangeArrowheads="1"/>
                </p:cNvSpPr>
                <p:nvPr/>
              </p:nvSpPr>
              <p:spPr bwMode="auto">
                <a:xfrm rot="-1680000">
                  <a:off x="4088071" y="2230696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9/2010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32/28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9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5826706" y="1322611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7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7820229" y="6437516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68" name="Egyenes összekötő 56"/>
                <p:cNvCxnSpPr/>
                <p:nvPr/>
              </p:nvCxnSpPr>
              <p:spPr>
                <a:xfrm>
                  <a:off x="7638458" y="6294641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Lekerekített téglalap 68"/>
                <p:cNvSpPr/>
                <p:nvPr/>
              </p:nvSpPr>
              <p:spPr>
                <a:xfrm>
                  <a:off x="7600152" y="328372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7203366" y="2406162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en-US" altLang="hu-HU" sz="9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Cortex-A17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ARMv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endParaRPr lang="en-US" altLang="hu-HU" sz="10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72" name="Egyenes összekötő 71"/>
                <p:cNvCxnSpPr/>
                <p:nvPr/>
              </p:nvCxnSpPr>
              <p:spPr>
                <a:xfrm rot="5400000">
                  <a:off x="259105" y="1051309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gyenes összekötő 79"/>
                <p:cNvCxnSpPr/>
                <p:nvPr/>
              </p:nvCxnSpPr>
              <p:spPr>
                <a:xfrm rot="5400000">
                  <a:off x="259105" y="234714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Szövegdoboz 81"/>
                <p:cNvSpPr txBox="1"/>
                <p:nvPr/>
              </p:nvSpPr>
              <p:spPr>
                <a:xfrm>
                  <a:off x="-27692" y="996540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hu-HU" sz="1050" smtClean="0">
                      <a:solidFill>
                        <a:prstClr val="black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6</a:t>
                  </a:r>
                  <a:endParaRPr lang="hu-HU" sz="1050">
                    <a:solidFill>
                      <a:prstClr val="black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3" name="Szövegdoboz 82"/>
                <p:cNvSpPr txBox="1"/>
                <p:nvPr/>
              </p:nvSpPr>
              <p:spPr>
                <a:xfrm>
                  <a:off x="-27692" y="170420"/>
                  <a:ext cx="269626" cy="253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7</a:t>
                  </a:r>
                </a:p>
              </p:txBody>
            </p:sp>
            <p:sp>
              <p:nvSpPr>
                <p:cNvPr id="85" name="Szövegdoboz 84"/>
                <p:cNvSpPr txBox="1"/>
                <p:nvPr/>
              </p:nvSpPr>
              <p:spPr>
                <a:xfrm>
                  <a:off x="364427" y="173540"/>
                  <a:ext cx="1034580" cy="2946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hu-HU" sz="1050" dirty="0" smtClean="0">
                      <a:solidFill>
                        <a:prstClr val="black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DMIPS/MHz</a:t>
                  </a:r>
                  <a:endParaRPr lang="hu-HU" sz="1050" dirty="0">
                    <a:solidFill>
                      <a:prstClr val="black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87" name="Egyenes összekötő 86"/>
                <p:cNvCxnSpPr/>
                <p:nvPr/>
              </p:nvCxnSpPr>
              <p:spPr>
                <a:xfrm>
                  <a:off x="7640820" y="6294184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8615880" y="6436827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2015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89" name="Egyenes összekötő 56"/>
                <p:cNvCxnSpPr/>
                <p:nvPr/>
              </p:nvCxnSpPr>
              <p:spPr>
                <a:xfrm>
                  <a:off x="8487062" y="6293952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Lekerekített téglalap 70"/>
                <p:cNvSpPr/>
                <p:nvPr/>
              </p:nvSpPr>
              <p:spPr>
                <a:xfrm>
                  <a:off x="8352440" y="476672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7410882" y="58283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  <a:endParaRPr lang="en-US" altLang="hu-HU" sz="9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endParaRPr lang="en-US" altLang="hu-HU" sz="1000" b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  <a:endParaRPr lang="hu-HU" altLang="hu-HU" sz="10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81" name="Egyenes összekötő 56"/>
            <p:cNvCxnSpPr/>
            <p:nvPr/>
          </p:nvCxnSpPr>
          <p:spPr>
            <a:xfrm>
              <a:off x="8879033" y="6339811"/>
              <a:ext cx="0" cy="128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Lekerekített téglalap 30"/>
            <p:cNvSpPr/>
            <p:nvPr/>
          </p:nvSpPr>
          <p:spPr>
            <a:xfrm>
              <a:off x="8726961" y="4784778"/>
              <a:ext cx="170183" cy="15987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1" name="Szövegdoboz 36"/>
            <p:cNvSpPr txBox="1">
              <a:spLocks noChangeArrowheads="1"/>
            </p:cNvSpPr>
            <p:nvPr/>
          </p:nvSpPr>
          <p:spPr bwMode="auto">
            <a:xfrm rot="20734654">
              <a:off x="7615595" y="4643832"/>
              <a:ext cx="1002197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11</a:t>
              </a:r>
              <a:r>
                <a:rPr lang="en-US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/201</a:t>
              </a: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5</a:t>
              </a:r>
              <a:endParaRPr lang="en-US" altLang="hu-HU" sz="9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000" b="1" dirty="0" smtClean="0">
                  <a:solidFill>
                    <a:srgbClr val="000000"/>
                  </a:solidFill>
                  <a:latin typeface="Verdana" pitchFamily="34" charset="0"/>
                </a:rPr>
                <a:t>Cortex-A35</a:t>
              </a:r>
              <a:endParaRPr lang="en-US" altLang="hu-HU" sz="1000" b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ARMv8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r>
                <a:rPr lang="hu-HU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8</a:t>
              </a: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 nm</a:t>
              </a:r>
              <a:endParaRPr lang="hu-HU" altLang="hu-HU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9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1.1.3 Overview of ARM's Cortex-A family</a:t>
            </a:r>
            <a:r>
              <a:rPr lang="en-US" dirty="0" smtClean="0"/>
              <a:t>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56434" y="5988490"/>
            <a:ext cx="31710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DMIPS (Dhrystone MIPS): Benchmark score</a:t>
            </a:r>
          </a:p>
          <a:p>
            <a:pPr algn="ctr"/>
            <a:r>
              <a:rPr lang="hu-HU" sz="1050" dirty="0" smtClean="0"/>
              <a:t>(≈ VAX 11/780s perfprmance)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854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924" y="1326973"/>
            <a:ext cx="84609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Underlying bus systems: </a:t>
            </a:r>
            <a:r>
              <a:rPr lang="hu-HU" sz="1600" dirty="0" smtClean="0">
                <a:solidFill>
                  <a:srgbClr val="0070C0"/>
                </a:solidFill>
              </a:rPr>
              <a:t>AXI3 or AXI4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hu-HU" sz="1600" dirty="0" smtClean="0">
                <a:solidFill>
                  <a:srgbClr val="000000"/>
                </a:solidFill>
              </a:rPr>
              <a:t>    These buses </a:t>
            </a:r>
            <a:r>
              <a:rPr lang="hu-HU" sz="1600" dirty="0" smtClean="0">
                <a:solidFill>
                  <a:srgbClr val="0070C0"/>
                </a:solidFill>
              </a:rPr>
              <a:t>do not support cache coherency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C</a:t>
            </a:r>
            <a:r>
              <a:rPr lang="en-US" sz="1600" dirty="0" smtClean="0">
                <a:solidFill>
                  <a:srgbClr val="0070C0"/>
                </a:solidFill>
              </a:rPr>
              <a:t>ache coherency </a:t>
            </a:r>
            <a:r>
              <a:rPr lang="hu-HU" sz="1600" dirty="0" smtClean="0">
                <a:solidFill>
                  <a:srgbClr val="000000"/>
                </a:solidFill>
              </a:rPr>
              <a:t>(e.g. for DMA units) </a:t>
            </a:r>
            <a:r>
              <a:rPr lang="en-US" sz="1600" dirty="0" smtClean="0">
                <a:solidFill>
                  <a:srgbClr val="0066CC"/>
                </a:solidFill>
              </a:rPr>
              <a:t>is maintained by software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    This generates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higher coherency traffic</a:t>
            </a:r>
            <a:r>
              <a:rPr lang="hu-HU" sz="1600" dirty="0" smtClean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and i</a:t>
            </a:r>
            <a:r>
              <a:rPr lang="en-US" sz="1600" dirty="0" smtClean="0">
                <a:solidFill>
                  <a:srgbClr val="000000"/>
                </a:solidFill>
              </a:rPr>
              <a:t>s less eff</a:t>
            </a:r>
            <a:r>
              <a:rPr lang="hu-HU" sz="1600" dirty="0" smtClean="0">
                <a:solidFill>
                  <a:srgbClr val="000000"/>
                </a:solidFill>
              </a:rPr>
              <a:t>icient </a:t>
            </a:r>
            <a:r>
              <a:rPr lang="en-US" sz="1600" dirty="0" smtClean="0">
                <a:solidFill>
                  <a:srgbClr val="000000"/>
                </a:solidFill>
              </a:rPr>
              <a:t>in terms of</a:t>
            </a:r>
          </a:p>
          <a:p>
            <a:pPr>
              <a:spcAft>
                <a:spcPts val="600"/>
              </a:spcAft>
            </a:pPr>
            <a:r>
              <a:rPr lang="hu-HU" sz="1600" dirty="0" smtClean="0">
                <a:solidFill>
                  <a:srgbClr val="000000"/>
                </a:solidFill>
              </a:rPr>
              <a:t>       </a:t>
            </a:r>
            <a:r>
              <a:rPr lang="en-US" sz="1600" dirty="0" smtClean="0">
                <a:solidFill>
                  <a:srgbClr val="000000"/>
                </a:solidFill>
              </a:rPr>
              <a:t>performance and power consumption.</a:t>
            </a:r>
            <a:endParaRPr lang="hu-HU" sz="160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They are </a:t>
            </a:r>
            <a:r>
              <a:rPr lang="hu-HU" sz="1600" dirty="0">
                <a:solidFill>
                  <a:srgbClr val="0070C0"/>
                </a:solidFill>
              </a:rPr>
              <a:t>crossbar based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They are used </a:t>
            </a:r>
            <a:r>
              <a:rPr lang="hu-HU" sz="1600" dirty="0">
                <a:solidFill>
                  <a:srgbClr val="FF0000"/>
                </a:solidFill>
              </a:rPr>
              <a:t>only for uniprocessors</a:t>
            </a:r>
            <a:r>
              <a:rPr lang="hu-HU" sz="1600" dirty="0">
                <a:solidFill>
                  <a:srgbClr val="000000"/>
                </a:solidFill>
              </a:rPr>
              <a:t>. </a:t>
            </a:r>
            <a:endParaRPr lang="hu-HU" sz="1600" dirty="0" smtClean="0">
              <a:solidFill>
                <a:srgbClr val="000000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2.</a:t>
            </a:r>
            <a:r>
              <a:rPr lang="hu-HU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.</a:t>
            </a:r>
            <a:r>
              <a:rPr lang="hu-HU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hu-HU" dirty="0" smtClean="0">
                <a:solidFill>
                  <a:srgbClr val="FFFFFF"/>
                </a:solidFill>
              </a:rPr>
              <a:t>Overview (1)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0544" y="629165"/>
            <a:ext cx="228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2.2.1 Overview -1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751" y="998730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Main features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87951" y="1088740"/>
            <a:ext cx="453429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 non-cache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-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coherent interconnects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616" y="1706481"/>
            <a:ext cx="42378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non-cache-coherent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interconnects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based on the AMBA 3 AXI (AXI3) bus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34096" y="1703041"/>
            <a:ext cx="47705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non cache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cache-coherent interconnects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based on the AMBA 4 (AXI4) bus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388083" y="1399151"/>
            <a:ext cx="2171038" cy="2254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559121" y="1399151"/>
            <a:ext cx="2250793" cy="21359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6769072" y="1582587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2359749" y="159010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8771" y="2236223"/>
            <a:ext cx="1871025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i="1" dirty="0" smtClean="0">
                <a:solidFill>
                  <a:srgbClr val="000000"/>
                </a:solidFill>
              </a:rPr>
              <a:t>PL300</a:t>
            </a:r>
            <a:r>
              <a:rPr lang="en-US" sz="1300" i="1" dirty="0" smtClean="0">
                <a:solidFill>
                  <a:srgbClr val="000000"/>
                </a:solidFill>
              </a:rPr>
              <a:t> (20</a:t>
            </a:r>
            <a:r>
              <a:rPr lang="hu-HU" sz="1300" i="1" dirty="0" smtClean="0">
                <a:solidFill>
                  <a:srgbClr val="000000"/>
                </a:solidFill>
              </a:rPr>
              <a:t>04</a:t>
            </a:r>
            <a:r>
              <a:rPr lang="en-US" sz="1300" i="1" dirty="0" smtClean="0">
                <a:solidFill>
                  <a:srgbClr val="000000"/>
                </a:solidFill>
              </a:rPr>
              <a:t>)</a:t>
            </a:r>
            <a:endParaRPr lang="hu-HU" sz="1300" i="1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i="1" dirty="0" smtClean="0">
                <a:solidFill>
                  <a:srgbClr val="000000"/>
                </a:solidFill>
              </a:rPr>
              <a:t>NIC-301 (2006) </a:t>
            </a:r>
            <a:endParaRPr lang="en-US" sz="1300" i="1" dirty="0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9112" y="2240579"/>
            <a:ext cx="373371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i="1" dirty="0" smtClean="0">
                <a:solidFill>
                  <a:srgbClr val="000000"/>
                </a:solidFill>
              </a:rPr>
              <a:t>NIC-400 (2010)</a:t>
            </a:r>
          </a:p>
          <a:p>
            <a:pPr>
              <a:spcAft>
                <a:spcPts val="3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     (It is part of the CoreLink 400 system)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946" y="2776283"/>
            <a:ext cx="13901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>
                <a:solidFill>
                  <a:srgbClr val="000000"/>
                </a:solidFill>
              </a:rPr>
              <a:t>Typical use in 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8740" y="2918203"/>
            <a:ext cx="16225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altLang="en-US" sz="1300" i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ARM11</a:t>
            </a:r>
            <a:r>
              <a:rPr lang="hu-HU" altLang="en-US" sz="1300" i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,</a:t>
            </a:r>
            <a:br>
              <a:rPr lang="hu-HU" altLang="en-US" sz="1300" i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</a:br>
            <a:r>
              <a:rPr lang="hu-HU" altLang="en-US" sz="1300" i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Cortex-A8/A9/A5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8841" y="3345895"/>
            <a:ext cx="6030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SoCs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8813" y="2918203"/>
            <a:ext cx="14334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altLang="en-US" sz="1300" i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Cortex-A15/A7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4336" y="3123623"/>
            <a:ext cx="6030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SoCs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2.</a:t>
            </a:r>
            <a:r>
              <a:rPr lang="hu-HU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.</a:t>
            </a:r>
            <a:r>
              <a:rPr lang="hu-HU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hu-HU" dirty="0">
                <a:solidFill>
                  <a:srgbClr val="FFFFFF"/>
                </a:solidFill>
              </a:rPr>
              <a:t>Overview </a:t>
            </a:r>
            <a:r>
              <a:rPr lang="hu-HU" dirty="0" smtClean="0">
                <a:solidFill>
                  <a:srgbClr val="FFFFFF"/>
                </a:solidFill>
              </a:rPr>
              <a:t>(2)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6149" y="639923"/>
            <a:ext cx="167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 Overview -2</a:t>
            </a:r>
            <a:endParaRPr lang="en-US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49"/>
            <a:ext cx="7961095" cy="83369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2.</a:t>
            </a:r>
            <a:r>
              <a:rPr lang="hu-HU" sz="2000" dirty="0" smtClean="0">
                <a:solidFill>
                  <a:srgbClr val="FFFFFF"/>
                </a:solidFill>
              </a:rPr>
              <a:t>2</a:t>
            </a:r>
            <a:r>
              <a:rPr lang="en-US" sz="2000" dirty="0" smtClean="0">
                <a:solidFill>
                  <a:srgbClr val="FFFFFF"/>
                </a:solidFill>
              </a:rPr>
              <a:t>.</a:t>
            </a:r>
            <a:r>
              <a:rPr lang="hu-HU" sz="2000" dirty="0" smtClean="0">
                <a:solidFill>
                  <a:srgbClr val="FFFFFF"/>
                </a:solidFill>
              </a:rPr>
              <a:t>2</a:t>
            </a:r>
            <a:r>
              <a:rPr lang="en-US" sz="2000" dirty="0" smtClean="0">
                <a:solidFill>
                  <a:srgbClr val="FFFFFF"/>
                </a:solidFill>
              </a:rPr>
              <a:t> ARM’s </a:t>
            </a:r>
            <a:r>
              <a:rPr lang="hu-HU" sz="2000" dirty="0" smtClean="0">
                <a:solidFill>
                  <a:srgbClr val="FFFFFF"/>
                </a:solidFill>
              </a:rPr>
              <a:t>non-cache-coherent </a:t>
            </a:r>
            <a:r>
              <a:rPr lang="en-US" sz="2000" dirty="0" smtClean="0">
                <a:solidFill>
                  <a:srgbClr val="FFFFFF"/>
                </a:solidFill>
              </a:rPr>
              <a:t>interconnects</a:t>
            </a:r>
            <a:endParaRPr lang="hu-HU" sz="2000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smtClean="0">
                <a:solidFill>
                  <a:srgbClr val="FFFFFF"/>
                </a:solidFill>
              </a:rPr>
              <a:t>based on the AMBA 3 AXI (AXI3)  bus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6495" y="2269188"/>
            <a:ext cx="42378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non-cache-coherent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interconnects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based on the AMBA 3 AXI (AXI3) bus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46975" y="2265748"/>
            <a:ext cx="47705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non cache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cache-coherent interconnects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based on the AMBA 4 (AXI4) bus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2400962" y="1961858"/>
            <a:ext cx="2171038" cy="2254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4572000" y="1961858"/>
            <a:ext cx="2250793" cy="21359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781951" y="214529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2372628" y="215281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56046" y="1384170"/>
            <a:ext cx="408156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solidFill>
                  <a:srgbClr val="000000"/>
                </a:solidFill>
              </a:rPr>
              <a:t>ARM’s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non-cache-coherent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interconnects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6735" y="1636506"/>
            <a:ext cx="47484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They make use of the AMBA AXI (AXI3 or AXI4) bus.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1650" y="2798930"/>
            <a:ext cx="1871025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i="1" dirty="0" smtClean="0">
                <a:solidFill>
                  <a:srgbClr val="000000"/>
                </a:solidFill>
              </a:rPr>
              <a:t>PL300</a:t>
            </a:r>
            <a:r>
              <a:rPr lang="en-US" sz="1300" i="1" dirty="0" smtClean="0">
                <a:solidFill>
                  <a:srgbClr val="000000"/>
                </a:solidFill>
              </a:rPr>
              <a:t> (20</a:t>
            </a:r>
            <a:r>
              <a:rPr lang="hu-HU" sz="1300" i="1" dirty="0" smtClean="0">
                <a:solidFill>
                  <a:srgbClr val="000000"/>
                </a:solidFill>
              </a:rPr>
              <a:t>04</a:t>
            </a:r>
            <a:r>
              <a:rPr lang="en-US" sz="1300" i="1" dirty="0" smtClean="0">
                <a:solidFill>
                  <a:srgbClr val="000000"/>
                </a:solidFill>
              </a:rPr>
              <a:t>)</a:t>
            </a:r>
            <a:endParaRPr lang="hu-HU" sz="1300" i="1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i="1" dirty="0" smtClean="0">
                <a:solidFill>
                  <a:srgbClr val="000000"/>
                </a:solidFill>
              </a:rPr>
              <a:t>NIC-301 (2006) </a:t>
            </a:r>
            <a:endParaRPr lang="en-US" sz="1300" i="1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1991" y="2803286"/>
            <a:ext cx="373371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i="1" dirty="0" smtClean="0">
                <a:solidFill>
                  <a:srgbClr val="000000"/>
                </a:solidFill>
              </a:rPr>
              <a:t>NIC-400 (2010)</a:t>
            </a:r>
          </a:p>
          <a:p>
            <a:pPr>
              <a:spcAft>
                <a:spcPts val="3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     (It is part of the CoreLink 400 system)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825" y="3293985"/>
            <a:ext cx="13901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>
                <a:solidFill>
                  <a:srgbClr val="000000"/>
                </a:solidFill>
              </a:rPr>
              <a:t>Typical use in 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1619" y="3480910"/>
            <a:ext cx="16225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altLang="en-US" sz="1300" i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ARM11</a:t>
            </a:r>
            <a:r>
              <a:rPr lang="hu-HU" altLang="en-US" sz="1300" i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,</a:t>
            </a:r>
            <a:br>
              <a:rPr lang="hu-HU" altLang="en-US" sz="1300" i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</a:br>
            <a:r>
              <a:rPr lang="hu-HU" altLang="en-US" sz="1300" i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Cortex-A8/A9/A5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3908602"/>
            <a:ext cx="6030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SoCs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1692" y="3480910"/>
            <a:ext cx="14334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altLang="en-US" sz="1300" i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Cortex-A15/A7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7215" y="3686330"/>
            <a:ext cx="6030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SoCs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053" y="629165"/>
            <a:ext cx="922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en-US" dirty="0" smtClean="0">
                <a:solidFill>
                  <a:srgbClr val="2D2D8A"/>
                </a:solidFill>
              </a:rPr>
              <a:t>2.2.2 </a:t>
            </a:r>
            <a:r>
              <a:rPr lang="en-US" altLang="en-US" dirty="0" smtClean="0">
                <a:solidFill>
                  <a:srgbClr val="2D2D8A"/>
                </a:solidFill>
              </a:rPr>
              <a:t>ARM’s </a:t>
            </a:r>
            <a:r>
              <a:rPr lang="hu-HU" altLang="en-US" dirty="0" smtClean="0">
                <a:solidFill>
                  <a:srgbClr val="2D2D8A"/>
                </a:solidFill>
              </a:rPr>
              <a:t>non-cache-coherent</a:t>
            </a:r>
            <a:r>
              <a:rPr lang="en-US" altLang="en-US" dirty="0" smtClean="0">
                <a:solidFill>
                  <a:srgbClr val="2D2D8A"/>
                </a:solidFill>
              </a:rPr>
              <a:t> interconnects</a:t>
            </a:r>
            <a:r>
              <a:rPr lang="hu-HU" altLang="en-US" dirty="0" smtClean="0">
                <a:solidFill>
                  <a:srgbClr val="2D2D8A"/>
                </a:solidFill>
              </a:rPr>
              <a:t> based on the AMBA 3 AXI</a:t>
            </a:r>
          </a:p>
          <a:p>
            <a:pPr>
              <a:spcBef>
                <a:spcPct val="0"/>
              </a:spcBef>
            </a:pPr>
            <a:r>
              <a:rPr lang="hu-HU" altLang="en-US" dirty="0" smtClean="0">
                <a:solidFill>
                  <a:srgbClr val="2D2D8A"/>
                </a:solidFill>
              </a:rPr>
              <a:t>           (AXI3) bus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2.2.2 </a:t>
            </a:r>
            <a:r>
              <a:rPr lang="en-US" dirty="0"/>
              <a:t>ARM’s non-cache-coherent interconnects </a:t>
            </a:r>
            <a:r>
              <a:rPr lang="hu-HU" dirty="0"/>
              <a:t>based on the AXI3 </a:t>
            </a:r>
            <a:r>
              <a:rPr lang="hu-HU" dirty="0" smtClean="0"/>
              <a:t>bus(1)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26495" y="2168860"/>
            <a:ext cx="4237897" cy="216024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747" y="629398"/>
            <a:ext cx="9010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Main features of </a:t>
            </a:r>
            <a:r>
              <a:rPr lang="hu-HU" dirty="0" smtClean="0">
                <a:solidFill>
                  <a:srgbClr val="2D2D8A"/>
                </a:solidFill>
              </a:rPr>
              <a:t>ARM's AXI3 based non-cache-coherent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interconnects </a:t>
            </a:r>
            <a:endParaRPr lang="en-US" dirty="0">
              <a:solidFill>
                <a:srgbClr val="2D2D8A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6675" y="1307070"/>
          <a:ext cx="8745805" cy="5112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0130"/>
                <a:gridCol w="1440160"/>
                <a:gridCol w="2295255"/>
                <a:gridCol w="2340260"/>
              </a:tblGrid>
              <a:tr h="335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 features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PL-300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NIC-301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NIC-400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8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Date of introduction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06/2004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05/2006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08/2012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85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Supported processor</a:t>
                      </a:r>
                      <a:r>
                        <a:rPr lang="hu-HU" sz="1300" dirty="0" smtClean="0"/>
                        <a:t> model</a:t>
                      </a:r>
                      <a:r>
                        <a:rPr lang="en-US" sz="1300" dirty="0" smtClean="0"/>
                        <a:t>s </a:t>
                      </a:r>
                      <a:endParaRPr lang="hu-HU" sz="13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 (Cortex-Ax</a:t>
                      </a:r>
                      <a:r>
                        <a:rPr lang="hu-HU" sz="1300" dirty="0" smtClean="0"/>
                        <a:t> MPCore</a:t>
                      </a:r>
                      <a:r>
                        <a:rPr lang="en-US" sz="1300" dirty="0" smtClean="0"/>
                        <a:t>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ARM11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A8/A9/A5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A15/</a:t>
                      </a:r>
                      <a:r>
                        <a:rPr lang="hu-HU" sz="1300" dirty="0" smtClean="0"/>
                        <a:t>A7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86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N</a:t>
                      </a:r>
                      <a:r>
                        <a:rPr lang="hu-HU" sz="1300" dirty="0" smtClean="0"/>
                        <a:t>o. </a:t>
                      </a:r>
                      <a:r>
                        <a:rPr lang="en-US" sz="1300" dirty="0" smtClean="0"/>
                        <a:t>of </a:t>
                      </a:r>
                      <a:r>
                        <a:rPr lang="hu-HU" sz="1300" dirty="0" smtClean="0"/>
                        <a:t>slave</a:t>
                      </a:r>
                      <a:r>
                        <a:rPr lang="en-US" sz="1300" dirty="0" smtClean="0"/>
                        <a:t> ports</a:t>
                      </a:r>
                      <a:r>
                        <a:rPr lang="hu-HU" sz="1300" dirty="0" smtClean="0"/>
                        <a:t> 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Configurable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Configurable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(1-128)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Configurable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(1-64)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85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Type of slave ports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AXI3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AXI3/AHB-Lite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AXI3/AXI4/AHB-Lite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85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Width of slave ports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32/64-bit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32/64/128/256-bit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32/64/128/256-bit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77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No. of master ports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Configurable 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Configurable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(1-64)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Configurable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(1-64)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507582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hu-HU" sz="1300" dirty="0" smtClean="0"/>
                        <a:t>Type of master ports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AXI3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AXI3/AHB-Lite/APB2/3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AXI3/AXI4/AHB-Lite/ APB2/3/4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01309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hu-HU" sz="1300" dirty="0" smtClean="0"/>
                        <a:t>Width of master ports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32/64-bit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32/64/128/256-bit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(APB only 32-bit)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32/64/128/256-bit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(APB only 32-bit)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48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Integrated snoop filter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35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Interconnect topology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Swithes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Switches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Switches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35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Fitting memory controllers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PL-340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PL-341/DMC-340/1/2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DMC-400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2800350" y="1313765"/>
            <a:ext cx="3780445" cy="511284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2.2.2 </a:t>
            </a:r>
            <a:r>
              <a:rPr lang="en-US" dirty="0" smtClean="0"/>
              <a:t>ARM’s non-cache-coherent interconnects </a:t>
            </a:r>
            <a:r>
              <a:rPr lang="hu-HU" dirty="0" smtClean="0"/>
              <a:t>based on the AXI3 </a:t>
            </a:r>
            <a:r>
              <a:rPr lang="hu-HU" dirty="0" smtClean="0"/>
              <a:t>bus(2)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7" y="1331655"/>
            <a:ext cx="8914286" cy="2990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722" y="638690"/>
            <a:ext cx="7903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High level block diagram of ARM's first (AXI3-based) interconnect </a:t>
            </a:r>
          </a:p>
          <a:p>
            <a:r>
              <a:rPr lang="hu-HU" dirty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 (the PL300) </a:t>
            </a:r>
            <a:r>
              <a:rPr lang="hu-HU" dirty="0" smtClean="0">
                <a:solidFill>
                  <a:srgbClr val="000000"/>
                </a:solidFill>
              </a:rPr>
              <a:t>[40]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2.2.2 </a:t>
            </a:r>
            <a:r>
              <a:rPr lang="en-US" dirty="0" smtClean="0"/>
              <a:t>ARM’s non-cache-coherent interconnects </a:t>
            </a:r>
            <a:r>
              <a:rPr lang="hu-HU" dirty="0" smtClean="0"/>
              <a:t>based on the AXI3 </a:t>
            </a:r>
            <a:r>
              <a:rPr lang="hu-HU" dirty="0" smtClean="0"/>
              <a:t>bus(3)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690" y="626778"/>
            <a:ext cx="821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Example: NIC-301 </a:t>
            </a:r>
            <a:r>
              <a:rPr lang="hu-HU" dirty="0" smtClean="0">
                <a:solidFill>
                  <a:srgbClr val="2D2D8A"/>
                </a:solidFill>
              </a:rPr>
              <a:t>based platform with a Cortex-A9 </a:t>
            </a:r>
            <a:r>
              <a:rPr lang="hu-HU" dirty="0" err="1" smtClean="0">
                <a:solidFill>
                  <a:srgbClr val="2D2D8A"/>
                </a:solidFill>
              </a:rPr>
              <a:t>processor</a:t>
            </a:r>
            <a:r>
              <a:rPr lang="hu-HU" dirty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41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6565" y="1088740"/>
            <a:ext cx="6255695" cy="5265585"/>
            <a:chOff x="1504410" y="1088740"/>
            <a:chExt cx="6255695" cy="5265585"/>
          </a:xfrm>
        </p:grpSpPr>
        <p:pic>
          <p:nvPicPr>
            <p:cNvPr id="22630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31" t="13239" b="11244"/>
            <a:stretch/>
          </p:blipFill>
          <p:spPr bwMode="auto">
            <a:xfrm>
              <a:off x="1579360" y="1088740"/>
              <a:ext cx="6180745" cy="526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3536147" y="1088740"/>
              <a:ext cx="1575175" cy="7200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504410" y="2863182"/>
              <a:ext cx="540799" cy="36004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1196625" y="908720"/>
            <a:ext cx="1170130" cy="900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01427" y="1024345"/>
            <a:ext cx="720080" cy="63007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2708920"/>
            <a:ext cx="22829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L2C:  L2 cache controller</a:t>
            </a:r>
          </a:p>
          <a:p>
            <a:r>
              <a:rPr lang="hu-HU" sz="1300" dirty="0" smtClean="0">
                <a:solidFill>
                  <a:srgbClr val="000000"/>
                </a:solidFill>
              </a:rPr>
              <a:t>QoS:  Quality of Service</a:t>
            </a:r>
          </a:p>
          <a:p>
            <a:r>
              <a:rPr lang="hu-HU" sz="1300" dirty="0" smtClean="0">
                <a:solidFill>
                  <a:srgbClr val="000000"/>
                </a:solidFill>
              </a:rPr>
              <a:t>DMC: Dynamic Memory</a:t>
            </a:r>
          </a:p>
          <a:p>
            <a:r>
              <a:rPr lang="hu-HU" sz="1300" dirty="0">
                <a:solidFill>
                  <a:srgbClr val="000000"/>
                </a:solidFill>
              </a:rPr>
              <a:t> </a:t>
            </a:r>
            <a:r>
              <a:rPr lang="hu-HU" sz="1300" dirty="0" smtClean="0">
                <a:solidFill>
                  <a:srgbClr val="000000"/>
                </a:solidFill>
              </a:rPr>
              <a:t>          Controller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2.2.2 </a:t>
            </a:r>
            <a:r>
              <a:rPr lang="en-US" dirty="0" smtClean="0"/>
              <a:t>ARM’s non-cache-coherent interconnects </a:t>
            </a:r>
            <a:r>
              <a:rPr lang="hu-HU" dirty="0" smtClean="0"/>
              <a:t>based on the AXI3 </a:t>
            </a:r>
            <a:r>
              <a:rPr lang="hu-HU" dirty="0" smtClean="0"/>
              <a:t>bus(4)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8018" y="4824155"/>
            <a:ext cx="183255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The NIC-301 was</a:t>
            </a:r>
          </a:p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ARM's next </a:t>
            </a:r>
          </a:p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interconnect</a:t>
            </a:r>
          </a:p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following the PL300</a:t>
            </a:r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49"/>
            <a:ext cx="7961095" cy="83369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2.</a:t>
            </a:r>
            <a:r>
              <a:rPr lang="hu-HU" sz="2000" dirty="0" smtClean="0">
                <a:solidFill>
                  <a:srgbClr val="FFFFFF"/>
                </a:solidFill>
              </a:rPr>
              <a:t>2</a:t>
            </a:r>
            <a:r>
              <a:rPr lang="en-US" sz="2000" dirty="0" smtClean="0">
                <a:solidFill>
                  <a:srgbClr val="FFFFFF"/>
                </a:solidFill>
              </a:rPr>
              <a:t>.</a:t>
            </a:r>
            <a:r>
              <a:rPr lang="hu-HU" sz="2000" dirty="0" smtClean="0">
                <a:solidFill>
                  <a:srgbClr val="FFFFFF"/>
                </a:solidFill>
              </a:rPr>
              <a:t>3</a:t>
            </a:r>
            <a:r>
              <a:rPr lang="en-US" sz="2000" dirty="0" smtClean="0">
                <a:solidFill>
                  <a:srgbClr val="FFFFFF"/>
                </a:solidFill>
              </a:rPr>
              <a:t> ARM’s </a:t>
            </a:r>
            <a:r>
              <a:rPr lang="hu-HU" sz="2000" dirty="0" smtClean="0">
                <a:solidFill>
                  <a:srgbClr val="FFFFFF"/>
                </a:solidFill>
              </a:rPr>
              <a:t>non-cache-coherent </a:t>
            </a:r>
            <a:r>
              <a:rPr lang="en-US" sz="2000" dirty="0" smtClean="0">
                <a:solidFill>
                  <a:srgbClr val="FFFFFF"/>
                </a:solidFill>
              </a:rPr>
              <a:t>interconnects</a:t>
            </a:r>
            <a:endParaRPr lang="hu-HU" sz="2000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smtClean="0">
                <a:solidFill>
                  <a:srgbClr val="FFFFFF"/>
                </a:solidFill>
              </a:rPr>
              <a:t>based on the AMBA 4 AXI (AXI4)  bus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2.2.3 </a:t>
            </a:r>
            <a:r>
              <a:rPr lang="en-US" dirty="0"/>
              <a:t>ARM’s </a:t>
            </a:r>
            <a:r>
              <a:rPr lang="en-US" dirty="0" smtClean="0"/>
              <a:t>non-cache-</a:t>
            </a:r>
            <a:r>
              <a:rPr lang="en-US" dirty="0" err="1" smtClean="0"/>
              <a:t>cohe</a:t>
            </a:r>
            <a:r>
              <a:rPr lang="hu-HU" dirty="0" smtClean="0"/>
              <a:t>r</a:t>
            </a:r>
            <a:r>
              <a:rPr lang="en-US" dirty="0" err="1" smtClean="0"/>
              <a:t>ent</a:t>
            </a:r>
            <a:r>
              <a:rPr lang="en-US" dirty="0" smtClean="0"/>
              <a:t> </a:t>
            </a:r>
            <a:r>
              <a:rPr lang="en-US" dirty="0"/>
              <a:t>interconnects</a:t>
            </a:r>
            <a:r>
              <a:rPr lang="hu-HU" dirty="0"/>
              <a:t> based on the AXI4 </a:t>
            </a:r>
            <a:r>
              <a:rPr lang="hu-HU" dirty="0" smtClean="0"/>
              <a:t>bus(1)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495" y="2269188"/>
            <a:ext cx="42378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non-cache-coherent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interconnects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based on the AMBA 3 AXI (AXI3) bus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46975" y="2265748"/>
            <a:ext cx="47705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non cache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cache-coherent interconnects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based on the AMBA 4 (AXI4) bus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2400962" y="1961858"/>
            <a:ext cx="2171038" cy="2254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572000" y="1961858"/>
            <a:ext cx="2250793" cy="21359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781951" y="214529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2372628" y="215281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56046" y="1384170"/>
            <a:ext cx="408156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solidFill>
                  <a:srgbClr val="000000"/>
                </a:solidFill>
              </a:rPr>
              <a:t>ARM’s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non-cache-coherent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interconnects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735" y="1636506"/>
            <a:ext cx="47484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They make use of the AMBA AXI (AXI3 or AXI4) bus.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1650" y="2798930"/>
            <a:ext cx="1871025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i="1" dirty="0" smtClean="0">
                <a:solidFill>
                  <a:srgbClr val="000000"/>
                </a:solidFill>
              </a:rPr>
              <a:t>PL300</a:t>
            </a:r>
            <a:r>
              <a:rPr lang="en-US" sz="1300" i="1" dirty="0" smtClean="0">
                <a:solidFill>
                  <a:srgbClr val="000000"/>
                </a:solidFill>
              </a:rPr>
              <a:t> (20</a:t>
            </a:r>
            <a:r>
              <a:rPr lang="hu-HU" sz="1300" i="1" dirty="0" smtClean="0">
                <a:solidFill>
                  <a:srgbClr val="000000"/>
                </a:solidFill>
              </a:rPr>
              <a:t>04</a:t>
            </a:r>
            <a:r>
              <a:rPr lang="en-US" sz="1300" i="1" dirty="0" smtClean="0">
                <a:solidFill>
                  <a:srgbClr val="000000"/>
                </a:solidFill>
              </a:rPr>
              <a:t>)</a:t>
            </a:r>
            <a:endParaRPr lang="hu-HU" sz="1300" i="1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i="1" dirty="0" smtClean="0">
                <a:solidFill>
                  <a:srgbClr val="000000"/>
                </a:solidFill>
              </a:rPr>
              <a:t>NIC-301 (2006) </a:t>
            </a:r>
            <a:endParaRPr lang="en-US" sz="1300" i="1" dirty="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1991" y="2803286"/>
            <a:ext cx="373371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300" i="1" dirty="0" smtClean="0">
                <a:solidFill>
                  <a:srgbClr val="000000"/>
                </a:solidFill>
              </a:rPr>
              <a:t>NIC-400 (2010)</a:t>
            </a:r>
          </a:p>
          <a:p>
            <a:pPr>
              <a:spcAft>
                <a:spcPts val="3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     (It is part of the CoreLink 400 system)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825" y="3293985"/>
            <a:ext cx="13901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>
                <a:solidFill>
                  <a:srgbClr val="000000"/>
                </a:solidFill>
              </a:rPr>
              <a:t>Typical use in 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1619" y="3480910"/>
            <a:ext cx="16225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altLang="en-US" sz="1300" i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ARM11</a:t>
            </a:r>
            <a:r>
              <a:rPr lang="hu-HU" altLang="en-US" sz="1300" i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,</a:t>
            </a:r>
            <a:br>
              <a:rPr lang="hu-HU" altLang="en-US" sz="1300" i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</a:br>
            <a:r>
              <a:rPr lang="hu-HU" altLang="en-US" sz="1300" i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Cortex-A8/A9/A5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3908602"/>
            <a:ext cx="6030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SoCs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1692" y="3480910"/>
            <a:ext cx="14334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altLang="en-US" sz="1300" i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Cortex-A15/A7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7215" y="3686330"/>
            <a:ext cx="6030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SoCs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84553" y="2168860"/>
            <a:ext cx="4642942" cy="202531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932" y="629165"/>
            <a:ext cx="922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en-US" dirty="0" smtClean="0">
                <a:solidFill>
                  <a:srgbClr val="2D2D8A"/>
                </a:solidFill>
              </a:rPr>
              <a:t>2.2.3 </a:t>
            </a:r>
            <a:r>
              <a:rPr lang="en-US" altLang="en-US" dirty="0" smtClean="0">
                <a:solidFill>
                  <a:srgbClr val="2D2D8A"/>
                </a:solidFill>
              </a:rPr>
              <a:t>ARM’s </a:t>
            </a:r>
            <a:r>
              <a:rPr lang="hu-HU" altLang="en-US" dirty="0" smtClean="0">
                <a:solidFill>
                  <a:srgbClr val="2D2D8A"/>
                </a:solidFill>
              </a:rPr>
              <a:t>non-cache-coherent</a:t>
            </a:r>
            <a:r>
              <a:rPr lang="en-US" altLang="en-US" dirty="0" smtClean="0">
                <a:solidFill>
                  <a:srgbClr val="2D2D8A"/>
                </a:solidFill>
              </a:rPr>
              <a:t> interconnect</a:t>
            </a:r>
            <a:r>
              <a:rPr lang="hu-HU" altLang="en-US" dirty="0" smtClean="0">
                <a:solidFill>
                  <a:srgbClr val="2D2D8A"/>
                </a:solidFill>
              </a:rPr>
              <a:t> based </a:t>
            </a:r>
            <a:r>
              <a:rPr lang="hu-HU" altLang="en-US" dirty="0">
                <a:solidFill>
                  <a:srgbClr val="2D2D8A"/>
                </a:solidFill>
              </a:rPr>
              <a:t>on the AMBA </a:t>
            </a:r>
            <a:r>
              <a:rPr lang="hu-HU" altLang="en-US" dirty="0" smtClean="0">
                <a:solidFill>
                  <a:srgbClr val="2D2D8A"/>
                </a:solidFill>
              </a:rPr>
              <a:t>4 AXI</a:t>
            </a:r>
          </a:p>
          <a:p>
            <a:pPr>
              <a:spcBef>
                <a:spcPct val="0"/>
              </a:spcBef>
            </a:pPr>
            <a:r>
              <a:rPr lang="hu-HU" altLang="en-US" dirty="0">
                <a:solidFill>
                  <a:srgbClr val="2D2D8A"/>
                </a:solidFill>
              </a:rPr>
              <a:t> </a:t>
            </a:r>
            <a:r>
              <a:rPr lang="hu-HU" altLang="en-US" dirty="0" smtClean="0">
                <a:solidFill>
                  <a:srgbClr val="2D2D8A"/>
                </a:solidFill>
              </a:rPr>
              <a:t>        (AXI4) bus</a:t>
            </a:r>
            <a:endParaRPr lang="en-US" altLang="en-US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1560" y="1358770"/>
          <a:ext cx="8145905" cy="4615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592"/>
                <a:gridCol w="2670818"/>
                <a:gridCol w="4455495"/>
              </a:tblGrid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69B8"/>
                          </a:solidFill>
                        </a:rPr>
                        <a:t>Name</a:t>
                      </a:r>
                      <a:endParaRPr lang="en-US" sz="1200" dirty="0">
                        <a:solidFill>
                          <a:srgbClr val="0069B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69B8"/>
                          </a:solidFill>
                        </a:rPr>
                        <a:t>Product</a:t>
                      </a:r>
                      <a:endParaRPr lang="en-US" sz="1200" dirty="0">
                        <a:solidFill>
                          <a:srgbClr val="0069B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69B8"/>
                          </a:solidFill>
                        </a:rPr>
                        <a:t>Headline features</a:t>
                      </a:r>
                      <a:endParaRPr lang="en-US" sz="1200" dirty="0">
                        <a:solidFill>
                          <a:srgbClr val="0069B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NIC-400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Network interconnect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Non-cache-coherent interconnect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CCI-400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C</a:t>
                      </a:r>
                      <a:r>
                        <a:rPr lang="en-US" sz="1200" dirty="0" smtClean="0"/>
                        <a:t>ache-coherent Interconnect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Cache-coherent interconnect supporting</a:t>
                      </a:r>
                    </a:p>
                    <a:p>
                      <a:r>
                        <a:rPr lang="hu-HU" sz="1200" dirty="0" smtClean="0"/>
                        <a:t>   d</a:t>
                      </a:r>
                      <a:r>
                        <a:rPr lang="en-US" sz="1200" dirty="0" smtClean="0"/>
                        <a:t>ual clusters of Cortex</a:t>
                      </a:r>
                      <a:r>
                        <a:rPr lang="en-US" sz="1200" baseline="0" dirty="0" smtClean="0"/>
                        <a:t> – A15/A17/A12/A7 </a:t>
                      </a:r>
                    </a:p>
                    <a:p>
                      <a:r>
                        <a:rPr lang="hu-HU" sz="1200" baseline="0" dirty="0" smtClean="0"/>
                        <a:t>   </a:t>
                      </a:r>
                      <a:r>
                        <a:rPr lang="en-US" sz="1200" baseline="0" dirty="0" smtClean="0"/>
                        <a:t>2 128-bit ACE-Lite master ports</a:t>
                      </a:r>
                    </a:p>
                    <a:p>
                      <a:r>
                        <a:rPr lang="hu-HU" sz="1200" baseline="0" dirty="0" smtClean="0"/>
                        <a:t>   </a:t>
                      </a:r>
                      <a:r>
                        <a:rPr lang="en-US" sz="1200" baseline="0" dirty="0" smtClean="0"/>
                        <a:t>3 128-bit ACE-lite slave ports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DMC-400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 Memory Controller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Dual channel </a:t>
                      </a:r>
                      <a:r>
                        <a:rPr lang="en-US" sz="1200" dirty="0" smtClean="0"/>
                        <a:t>LPDDR</a:t>
                      </a:r>
                      <a:r>
                        <a:rPr lang="hu-HU" sz="1200" dirty="0" smtClean="0"/>
                        <a:t>3/2/LPDDR2</a:t>
                      </a:r>
                      <a:r>
                        <a:rPr lang="en-US" sz="1200" dirty="0" smtClean="0"/>
                        <a:t> </a:t>
                      </a:r>
                      <a:r>
                        <a:rPr lang="hu-HU" sz="1200" dirty="0" smtClean="0"/>
                        <a:t>X32 </a:t>
                      </a:r>
                      <a:r>
                        <a:rPr lang="en-US" sz="1200" dirty="0" smtClean="0"/>
                        <a:t>memory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MMU-400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</a:t>
                      </a:r>
                      <a:r>
                        <a:rPr lang="en-US" sz="1200" baseline="0" dirty="0" smtClean="0"/>
                        <a:t> Memory Management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 to 40 bit virtual addresses</a:t>
                      </a:r>
                    </a:p>
                    <a:p>
                      <a:r>
                        <a:rPr lang="en-US" sz="1200" dirty="0" smtClean="0"/>
                        <a:t>ARMv7 virtualizations extensions</a:t>
                      </a:r>
                      <a:r>
                        <a:rPr lang="en-US" sz="1200" baseline="0" dirty="0" smtClean="0"/>
                        <a:t> compliant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GIC-400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Generic Interrupt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Share interrupts across clusters, ARMv7 virtualization extensions compliant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1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ADB-400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AMBA Domain Bridge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 can optionally be used</a:t>
                      </a:r>
                      <a:r>
                        <a:rPr lang="en-US" sz="1200" baseline="0" dirty="0" smtClean="0"/>
                        <a:t> between components </a:t>
                      </a:r>
                    </a:p>
                    <a:p>
                      <a:r>
                        <a:rPr lang="en-US" sz="1200" baseline="0" dirty="0" smtClean="0"/>
                        <a:t>to integrate multiple power domains or clock domains </a:t>
                      </a:r>
                    </a:p>
                    <a:p>
                      <a:r>
                        <a:rPr lang="en-US" sz="1200" baseline="0" dirty="0" smtClean="0"/>
                        <a:t>for implementing DVFS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13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TZC-400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TrustZone Address Space Controller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Prevents illegal access to protected memory regions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839" y="629165"/>
            <a:ext cx="415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CoreLink 400 System components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2.2.3 </a:t>
            </a:r>
            <a:r>
              <a:rPr lang="en-US" dirty="0" smtClean="0"/>
              <a:t>ARM’s non-cache-coherent interconnects</a:t>
            </a:r>
            <a:r>
              <a:rPr lang="hu-HU" dirty="0" smtClean="0"/>
              <a:t> based on the AXI4 bus(2)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11560" y="1789573"/>
            <a:ext cx="8145905" cy="40504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47365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smtClean="0">
                <a:solidFill>
                  <a:srgbClr val="FFFFFF"/>
                </a:solidFill>
              </a:rPr>
              <a:t>1</a:t>
            </a:r>
            <a:r>
              <a:rPr lang="en-US" sz="2000" dirty="0" smtClean="0">
                <a:solidFill>
                  <a:srgbClr val="FFFFFF"/>
                </a:solidFill>
              </a:rPr>
              <a:t>.2 The AMBA 1 protocol family</a:t>
            </a:r>
            <a:endParaRPr lang="hu-HU" sz="2000" dirty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806882" y="2177201"/>
            <a:ext cx="7861873" cy="504825"/>
            <a:chOff x="478" y="2160"/>
            <a:chExt cx="4624" cy="318"/>
          </a:xfrm>
        </p:grpSpPr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1.2.1 Overview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78" y="2201"/>
              <a:ext cx="2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814596" y="2728412"/>
            <a:ext cx="7854159" cy="504825"/>
            <a:chOff x="483" y="2160"/>
            <a:chExt cx="4619" cy="318"/>
          </a:xfrm>
        </p:grpSpPr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1.2.2 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The ASB bus</a:t>
              </a: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83" y="2201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4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378" y="640156"/>
            <a:ext cx="9010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Main features of </a:t>
            </a:r>
            <a:r>
              <a:rPr lang="hu-HU" dirty="0" smtClean="0">
                <a:solidFill>
                  <a:srgbClr val="2D2D8A"/>
                </a:solidFill>
              </a:rPr>
              <a:t>ARM's AXI4 based non-cache-coherent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interconnect </a:t>
            </a:r>
            <a:endParaRPr lang="en-US" dirty="0">
              <a:solidFill>
                <a:srgbClr val="2D2D8A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6675" y="1307070"/>
          <a:ext cx="8745805" cy="5112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0130"/>
                <a:gridCol w="1440160"/>
                <a:gridCol w="2295255"/>
                <a:gridCol w="2340260"/>
              </a:tblGrid>
              <a:tr h="335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 features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PL-300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NIC-301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NIC-400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8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Date of introduction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06/2004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05/2006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08/2012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85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Supported processor</a:t>
                      </a:r>
                      <a:r>
                        <a:rPr lang="hu-HU" sz="1300" dirty="0" smtClean="0"/>
                        <a:t> model</a:t>
                      </a:r>
                      <a:r>
                        <a:rPr lang="en-US" sz="1300" dirty="0" smtClean="0"/>
                        <a:t>s </a:t>
                      </a:r>
                      <a:endParaRPr lang="hu-HU" sz="13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 (Cortex-Ax</a:t>
                      </a:r>
                      <a:r>
                        <a:rPr lang="hu-HU" sz="1300" dirty="0" smtClean="0"/>
                        <a:t> MPCore</a:t>
                      </a:r>
                      <a:r>
                        <a:rPr lang="en-US" sz="1300" dirty="0" smtClean="0"/>
                        <a:t>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ARM11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A8/A9/A5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A15/</a:t>
                      </a:r>
                      <a:r>
                        <a:rPr lang="hu-HU" sz="1300" dirty="0" smtClean="0"/>
                        <a:t>A7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86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N</a:t>
                      </a:r>
                      <a:r>
                        <a:rPr lang="hu-HU" sz="1300" dirty="0" smtClean="0"/>
                        <a:t>o. </a:t>
                      </a:r>
                      <a:r>
                        <a:rPr lang="en-US" sz="1300" dirty="0" smtClean="0"/>
                        <a:t>of </a:t>
                      </a:r>
                      <a:r>
                        <a:rPr lang="hu-HU" sz="1300" dirty="0" smtClean="0"/>
                        <a:t>slave</a:t>
                      </a:r>
                      <a:r>
                        <a:rPr lang="en-US" sz="1300" dirty="0" smtClean="0"/>
                        <a:t> ports</a:t>
                      </a:r>
                      <a:r>
                        <a:rPr lang="hu-HU" sz="1300" dirty="0" smtClean="0"/>
                        <a:t> 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Configurable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Configurable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(1-128)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Configurable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(1-64)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85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Type of slave ports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AXI3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AXI3/AHB-Lite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AXI3/AXI4/AHB-Lite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85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Width of slave ports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32/64-bit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32/64/128/256-bit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32/64/128/256-bit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77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No. of master ports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Configurable 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Configurable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(1-64)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Configurable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(1-64)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507582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hu-HU" sz="1300" dirty="0" smtClean="0"/>
                        <a:t>Type of master ports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AXI3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AXI3/AHB-Lite/APB2/3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AXI3/AXI4/AHB-Lite/ APB2/3/4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01309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hu-HU" sz="1300" dirty="0" smtClean="0"/>
                        <a:t>Width of master ports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32/64-bit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32/64/128/256-bit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(APB only 32-bit)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32/64/128/256-bit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(APB only 32-bit)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48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Integrated snoop filter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35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Interconnect topology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Swithes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Switches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Switches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35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Fitting memory controllers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PL-340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PL-341/DMC-340/1/2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DMC-400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6552220" y="1307070"/>
            <a:ext cx="2340260" cy="511284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2.2.3 </a:t>
            </a:r>
            <a:r>
              <a:rPr lang="en-US" dirty="0" smtClean="0"/>
              <a:t>ARM’s non-cache-coherent interconnects</a:t>
            </a:r>
            <a:r>
              <a:rPr lang="hu-HU" dirty="0" smtClean="0"/>
              <a:t> based on the AXI4 bus(3)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4961" y="1061518"/>
            <a:ext cx="5842224" cy="5742857"/>
            <a:chOff x="1691680" y="1061518"/>
            <a:chExt cx="5842224" cy="57428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416"/>
            <a:stretch/>
          </p:blipFill>
          <p:spPr>
            <a:xfrm>
              <a:off x="1871700" y="1061518"/>
              <a:ext cx="5662204" cy="574285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 bwMode="auto">
            <a:xfrm>
              <a:off x="1691680" y="1358770"/>
              <a:ext cx="1755195" cy="49505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1691680" y="6264315"/>
              <a:ext cx="315035" cy="5400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3174" y="631785"/>
            <a:ext cx="821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Example</a:t>
            </a:r>
            <a:r>
              <a:rPr lang="hu-HU" dirty="0" smtClean="0">
                <a:solidFill>
                  <a:srgbClr val="2D2D8A"/>
                </a:solidFill>
              </a:rPr>
              <a:t> 1</a:t>
            </a:r>
            <a:r>
              <a:rPr lang="en-US" dirty="0" smtClean="0">
                <a:solidFill>
                  <a:srgbClr val="2D2D8A"/>
                </a:solidFill>
              </a:rPr>
              <a:t>: NIC-</a:t>
            </a:r>
            <a:r>
              <a:rPr lang="hu-HU" dirty="0" smtClean="0">
                <a:solidFill>
                  <a:srgbClr val="2D2D8A"/>
                </a:solidFill>
              </a:rPr>
              <a:t>400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based platform with a Cortex-A7 </a:t>
            </a:r>
            <a:r>
              <a:rPr lang="hu-HU" dirty="0" err="1" smtClean="0">
                <a:solidFill>
                  <a:srgbClr val="2D2D8A"/>
                </a:solidFill>
              </a:rPr>
              <a:t>processor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43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7195" y="5287084"/>
            <a:ext cx="253787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L2C:  L2 cache controller</a:t>
            </a:r>
          </a:p>
          <a:p>
            <a:r>
              <a:rPr lang="hu-HU" sz="1300" dirty="0" smtClean="0">
                <a:solidFill>
                  <a:srgbClr val="000000"/>
                </a:solidFill>
              </a:rPr>
              <a:t>DMA: DMA cotroller</a:t>
            </a:r>
          </a:p>
          <a:p>
            <a:r>
              <a:rPr lang="hu-HU" sz="1300" dirty="0" smtClean="0">
                <a:solidFill>
                  <a:srgbClr val="000000"/>
                </a:solidFill>
              </a:rPr>
              <a:t>MMU: Memory Management</a:t>
            </a:r>
          </a:p>
          <a:p>
            <a:r>
              <a:rPr lang="hu-HU" sz="1300" dirty="0">
                <a:solidFill>
                  <a:srgbClr val="000000"/>
                </a:solidFill>
              </a:rPr>
              <a:t> </a:t>
            </a:r>
            <a:r>
              <a:rPr lang="hu-HU" sz="1300" dirty="0" smtClean="0">
                <a:solidFill>
                  <a:srgbClr val="000000"/>
                </a:solidFill>
              </a:rPr>
              <a:t>          Unit</a:t>
            </a:r>
          </a:p>
          <a:p>
            <a:r>
              <a:rPr lang="hu-HU" sz="1300" dirty="0" smtClean="0">
                <a:solidFill>
                  <a:srgbClr val="000000"/>
                </a:solidFill>
              </a:rPr>
              <a:t>DMC: Dynamic Memory</a:t>
            </a:r>
          </a:p>
          <a:p>
            <a:r>
              <a:rPr lang="hu-HU" sz="1300" dirty="0">
                <a:solidFill>
                  <a:srgbClr val="000000"/>
                </a:solidFill>
              </a:rPr>
              <a:t> </a:t>
            </a:r>
            <a:r>
              <a:rPr lang="hu-HU" sz="1300" dirty="0" smtClean="0">
                <a:solidFill>
                  <a:srgbClr val="000000"/>
                </a:solidFill>
              </a:rPr>
              <a:t>          Controller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2.2.3 </a:t>
            </a:r>
            <a:r>
              <a:rPr lang="en-US" dirty="0" smtClean="0"/>
              <a:t>ARM’s non-cache-coherent interconnects</a:t>
            </a:r>
            <a:r>
              <a:rPr lang="hu-HU" dirty="0" smtClean="0"/>
              <a:t> based on the AXI4 bus(4)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892"/>
          <a:stretch/>
        </p:blipFill>
        <p:spPr>
          <a:xfrm>
            <a:off x="-18476" y="1190914"/>
            <a:ext cx="9180952" cy="4263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326" y="639100"/>
            <a:ext cx="699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Internal structure of a NIC-400 Network </a:t>
            </a:r>
            <a:r>
              <a:rPr lang="hu-HU" dirty="0" err="1" smtClean="0">
                <a:solidFill>
                  <a:srgbClr val="2D2D8A"/>
                </a:solidFill>
              </a:rPr>
              <a:t>Interconnect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[44]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2.2.3 </a:t>
            </a:r>
            <a:r>
              <a:rPr lang="en-US" dirty="0" smtClean="0"/>
              <a:t>ARM’s non-cache-coherent interconnects</a:t>
            </a:r>
            <a:r>
              <a:rPr lang="hu-HU" dirty="0" smtClean="0"/>
              <a:t> based on the AXI4 bus(5)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853139" cy="69868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2.3 ARM’s cache-coherent interconnects</a:t>
            </a:r>
            <a:endParaRPr lang="hu-HU" sz="2000" dirty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853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808790" y="2177201"/>
            <a:ext cx="7877175" cy="504825"/>
            <a:chOff x="469" y="2160"/>
            <a:chExt cx="4633" cy="318"/>
          </a:xfrm>
        </p:grpSpPr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2.3.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1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Overview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69" y="2201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819903" y="2728412"/>
            <a:ext cx="7866062" cy="727075"/>
            <a:chOff x="476" y="2160"/>
            <a:chExt cx="4626" cy="458"/>
          </a:xfrm>
        </p:grpSpPr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45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2.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</a:rPr>
                <a:t>3.2 </a:t>
              </a:r>
              <a:r>
                <a:rPr lang="hu-HU" sz="2000" dirty="0" smtClean="0">
                  <a:solidFill>
                    <a:srgbClr val="FFFFFF"/>
                  </a:solidFill>
                  <a:latin typeface="Verdana"/>
                </a:rPr>
                <a:t>ARM's cache-coherent interconnects based on the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sz="2000" dirty="0">
                  <a:solidFill>
                    <a:srgbClr val="FFFFFF"/>
                  </a:solidFill>
                  <a:latin typeface="Verdana"/>
                </a:rPr>
                <a:t> </a:t>
              </a:r>
              <a:r>
                <a:rPr lang="hu-HU" sz="2000" dirty="0" smtClean="0">
                  <a:solidFill>
                    <a:srgbClr val="FFFFFF"/>
                  </a:solidFill>
                  <a:latin typeface="Verdana"/>
                </a:rPr>
                <a:t>          AMBA 4 ACE bus</a:t>
              </a:r>
              <a:endParaRPr lang="hu-HU" sz="2000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76" y="2285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819376" y="3506936"/>
            <a:ext cx="7875137" cy="828675"/>
            <a:chOff x="476" y="2160"/>
            <a:chExt cx="4626" cy="522"/>
          </a:xfrm>
        </p:grpSpPr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52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2.3.3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hu-HU" sz="2000" dirty="0">
                  <a:solidFill>
                    <a:srgbClr val="FFFFFF"/>
                  </a:solidFill>
                  <a:latin typeface="Verdana"/>
                </a:rPr>
                <a:t>ARM's </a:t>
              </a:r>
              <a:r>
                <a:rPr lang="hu-HU" sz="2000" dirty="0" smtClean="0">
                  <a:solidFill>
                    <a:srgbClr val="FFFFFF"/>
                  </a:solidFill>
                  <a:latin typeface="Verdana"/>
                </a:rPr>
                <a:t>cache-coherent </a:t>
              </a:r>
              <a:r>
                <a:rPr lang="hu-HU" sz="2000" dirty="0">
                  <a:solidFill>
                    <a:srgbClr val="FFFFFF"/>
                  </a:solidFill>
                  <a:latin typeface="Verdana"/>
                </a:rPr>
                <a:t>interconnects </a:t>
              </a:r>
              <a:r>
                <a:rPr lang="hu-HU" sz="2000" dirty="0" smtClean="0">
                  <a:solidFill>
                    <a:srgbClr val="FFFFFF"/>
                  </a:solidFill>
                  <a:latin typeface="Verdana"/>
                </a:rPr>
                <a:t>based on the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sz="2000" dirty="0" smtClean="0">
                  <a:solidFill>
                    <a:srgbClr val="FFFFFF"/>
                  </a:solidFill>
                  <a:latin typeface="Verdana"/>
                </a:rPr>
                <a:t>          AMBA 5 CHI bus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476" y="2224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3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49"/>
            <a:ext cx="7961095" cy="608671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2.3.</a:t>
            </a:r>
            <a:r>
              <a:rPr lang="hu-HU" sz="2000" dirty="0" smtClean="0">
                <a:solidFill>
                  <a:srgbClr val="FFFFFF"/>
                </a:solidFill>
              </a:rPr>
              <a:t>1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hu-HU" sz="2000" dirty="0" smtClean="0">
                <a:solidFill>
                  <a:srgbClr val="FFFFFF"/>
                </a:solidFill>
              </a:rPr>
              <a:t>Overview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2.3.1 </a:t>
            </a:r>
            <a:r>
              <a:rPr lang="en-US" dirty="0" smtClean="0"/>
              <a:t>Overview</a:t>
            </a:r>
            <a:r>
              <a:rPr lang="hu-HU" dirty="0" smtClean="0"/>
              <a:t> 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618" y="1048819"/>
            <a:ext cx="8848897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MPCore technology </a:t>
            </a:r>
            <a:r>
              <a:rPr lang="hu-HU" sz="1600" dirty="0" smtClean="0">
                <a:solidFill>
                  <a:srgbClr val="000000"/>
                </a:solidFill>
              </a:rPr>
              <a:t>announced with the ARM11 MPCore family (2004) 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  </a:t>
            </a:r>
            <a:r>
              <a:rPr lang="hu-HU" sz="1600" dirty="0" smtClean="0">
                <a:solidFill>
                  <a:srgbClr val="000000"/>
                </a:solidFill>
              </a:rPr>
              <a:t>introduced </a:t>
            </a:r>
            <a:r>
              <a:rPr lang="hu-HU" sz="1600" dirty="0" smtClean="0">
                <a:solidFill>
                  <a:srgbClr val="0070C0"/>
                </a:solidFill>
              </a:rPr>
              <a:t>hardware supported cache coherency for </a:t>
            </a:r>
            <a:r>
              <a:rPr lang="hu-HU" sz="1600" dirty="0" smtClean="0">
                <a:solidFill>
                  <a:srgbClr val="FF0000"/>
                </a:solidFill>
              </a:rPr>
              <a:t>multicore processors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Nevertheless, for maintaining </a:t>
            </a:r>
            <a:r>
              <a:rPr lang="hu-HU" sz="1600" dirty="0" smtClean="0">
                <a:solidFill>
                  <a:srgbClr val="0070C0"/>
                </a:solidFill>
              </a:rPr>
              <a:t>hardware supported cache coherency </a:t>
            </a:r>
            <a:r>
              <a:rPr lang="hu-HU" sz="1600" dirty="0" smtClean="0">
                <a:solidFill>
                  <a:srgbClr val="FF0000"/>
                </a:solidFill>
              </a:rPr>
              <a:t>for </a:t>
            </a:r>
          </a:p>
          <a:p>
            <a:r>
              <a:rPr lang="hu-HU" sz="1600" dirty="0" smtClean="0">
                <a:solidFill>
                  <a:srgbClr val="FF0000"/>
                </a:solidFill>
              </a:rPr>
              <a:t>       multiprocessors </a:t>
            </a:r>
            <a:r>
              <a:rPr lang="hu-HU" sz="1600" dirty="0" smtClean="0">
                <a:solidFill>
                  <a:srgbClr val="000000"/>
                </a:solidFill>
              </a:rPr>
              <a:t>(multiple core clusters in ARM's terminology) ARM needed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 </a:t>
            </a:r>
            <a:r>
              <a:rPr lang="hu-HU" sz="1600" dirty="0" smtClean="0">
                <a:solidFill>
                  <a:srgbClr val="0070C0"/>
                </a:solidFill>
              </a:rPr>
              <a:t>to expand their AMBA 3 AXI (AXI3) bus system with appropriate cache 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 coherency extensions.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 The </a:t>
            </a:r>
            <a:r>
              <a:rPr lang="hu-HU" sz="1600" dirty="0" smtClean="0">
                <a:solidFill>
                  <a:srgbClr val="0070C0"/>
                </a:solidFill>
              </a:rPr>
              <a:t>required </a:t>
            </a:r>
            <a:r>
              <a:rPr lang="hu-HU" sz="1600" dirty="0" smtClean="0">
                <a:solidFill>
                  <a:srgbClr val="000000"/>
                </a:solidFill>
              </a:rPr>
              <a:t>extensions (three snoop channels and a number of further signals)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 were provided by t</a:t>
            </a:r>
            <a:r>
              <a:rPr lang="hu-HU" sz="1600" dirty="0" smtClean="0">
                <a:solidFill>
                  <a:srgbClr val="FF0000"/>
                </a:solidFill>
              </a:rPr>
              <a:t>he ACE (AMBA Coherency Extensions) </a:t>
            </a:r>
            <a:r>
              <a:rPr lang="hu-HU" sz="1600" dirty="0" smtClean="0">
                <a:solidFill>
                  <a:srgbClr val="000000"/>
                </a:solidFill>
              </a:rPr>
              <a:t>protocol specification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 </a:t>
            </a:r>
            <a:r>
              <a:rPr lang="hu-HU" sz="1600" dirty="0" smtClean="0">
                <a:solidFill>
                  <a:srgbClr val="0070C0"/>
                </a:solidFill>
              </a:rPr>
              <a:t>introduced as part of the AMBA 4</a:t>
            </a:r>
            <a:r>
              <a:rPr lang="hu-HU" sz="1600" dirty="0" smtClean="0">
                <a:solidFill>
                  <a:srgbClr val="000000"/>
                </a:solidFill>
              </a:rPr>
              <a:t> protocol family in 2/2010, as indicated in the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       next Figure.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61" y="638690"/>
            <a:ext cx="228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2.3.1 Overview -1</a:t>
            </a:r>
            <a:endParaRPr lang="en-US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2.3.1 </a:t>
            </a:r>
            <a:r>
              <a:rPr lang="en-US" dirty="0"/>
              <a:t>Overview</a:t>
            </a:r>
            <a:r>
              <a:rPr lang="hu-HU" dirty="0"/>
              <a:t> (2)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8"/>
          <a:stretch/>
        </p:blipFill>
        <p:spPr bwMode="auto">
          <a:xfrm>
            <a:off x="431540" y="1560111"/>
            <a:ext cx="8342066" cy="436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1361" y="2701951"/>
            <a:ext cx="1005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(ACADDR)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6998" y="4264848"/>
            <a:ext cx="960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(CRRESP)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2785" y="5498629"/>
            <a:ext cx="97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(CDDATA)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018565" y="1931469"/>
            <a:ext cx="1967707" cy="66324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063570" y="3021067"/>
            <a:ext cx="1967707" cy="47374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18565" y="4034674"/>
            <a:ext cx="1967707" cy="66324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18565" y="5681705"/>
            <a:ext cx="1967707" cy="24248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18565" y="6322670"/>
            <a:ext cx="1967707" cy="2842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8795" y="6322304"/>
            <a:ext cx="1563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Additional signals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14001" y="1553283"/>
            <a:ext cx="4621823" cy="450059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1584" y="6347356"/>
            <a:ext cx="1714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Additional channels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694" y="629165"/>
            <a:ext cx="9075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Extending the AXI interface by three snoop channels</a:t>
            </a:r>
            <a:r>
              <a:rPr lang="hu-HU" dirty="0" smtClean="0">
                <a:solidFill>
                  <a:srgbClr val="2D2D8A"/>
                </a:solidFill>
              </a:rPr>
              <a:t> and further signal lines</a:t>
            </a:r>
          </a:p>
          <a:p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 in the ACE interface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28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138" y="2057943"/>
            <a:ext cx="8758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ACE is not limited to </a:t>
            </a:r>
            <a:r>
              <a:rPr lang="hu-HU" sz="1600" dirty="0">
                <a:solidFill>
                  <a:srgbClr val="0070C0"/>
                </a:solidFill>
              </a:rPr>
              <a:t>maintain </a:t>
            </a:r>
            <a:r>
              <a:rPr lang="en-US" sz="1600" dirty="0">
                <a:solidFill>
                  <a:srgbClr val="0070C0"/>
                </a:solidFill>
              </a:rPr>
              <a:t>coherency between identical CPU core </a:t>
            </a:r>
            <a:r>
              <a:rPr lang="en-US" sz="1600" dirty="0" smtClean="0">
                <a:solidFill>
                  <a:srgbClr val="0070C0"/>
                </a:solidFill>
              </a:rPr>
              <a:t>clusters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 smtClean="0">
                <a:solidFill>
                  <a:srgbClr val="000000"/>
                </a:solidFill>
              </a:rPr>
              <a:t>   </a:t>
            </a:r>
            <a:r>
              <a:rPr lang="en-US" sz="1600" dirty="0" smtClean="0">
                <a:solidFill>
                  <a:srgbClr val="000000"/>
                </a:solidFill>
              </a:rPr>
              <a:t>but </a:t>
            </a:r>
            <a:r>
              <a:rPr lang="en-US" sz="1600" dirty="0">
                <a:solidFill>
                  <a:srgbClr val="000000"/>
                </a:solidFill>
              </a:rPr>
              <a:t>it can support coherency also for dissimilar CPU clusters </a:t>
            </a:r>
            <a:r>
              <a:rPr lang="hu-HU" sz="1600" dirty="0">
                <a:solidFill>
                  <a:srgbClr val="000000"/>
                </a:solidFill>
              </a:rPr>
              <a:t>or for a GPU </a:t>
            </a:r>
            <a:r>
              <a:rPr lang="hu-HU" sz="1600" dirty="0" smtClean="0">
                <a:solidFill>
                  <a:srgbClr val="000000"/>
                </a:solidFill>
              </a:rPr>
              <a:t>or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   </a:t>
            </a:r>
            <a:r>
              <a:rPr lang="en-US" sz="1600" dirty="0" smtClean="0">
                <a:solidFill>
                  <a:srgbClr val="000000"/>
                </a:solidFill>
              </a:rPr>
              <a:t>also</a:t>
            </a:r>
            <a:r>
              <a:rPr lang="hu-HU" sz="1600" dirty="0" smtClean="0">
                <a:solidFill>
                  <a:srgbClr val="000000"/>
                </a:solidFill>
              </a:rPr>
              <a:t> maintain </a:t>
            </a:r>
            <a:r>
              <a:rPr lang="en-US" sz="1600" dirty="0">
                <a:solidFill>
                  <a:srgbClr val="000000"/>
                </a:solidFill>
              </a:rPr>
              <a:t>I/O coherency for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accelerators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r>
              <a:rPr lang="hu-HU" sz="1600" dirty="0" smtClean="0">
                <a:solidFill>
                  <a:srgbClr val="000000"/>
                </a:solidFill>
              </a:rPr>
              <a:t>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8" y="1745320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Note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2.3.1 </a:t>
            </a:r>
            <a:r>
              <a:rPr lang="en-US" dirty="0" smtClean="0"/>
              <a:t>Overview</a:t>
            </a:r>
            <a:r>
              <a:rPr lang="hu-HU" dirty="0" smtClean="0"/>
              <a:t> (3)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6863" y="1088703"/>
            <a:ext cx="8677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000000"/>
                </a:solidFill>
              </a:rPr>
              <a:t>The </a:t>
            </a:r>
            <a:r>
              <a:rPr lang="hu-HU" sz="1600" dirty="0">
                <a:solidFill>
                  <a:srgbClr val="0070C0"/>
                </a:solidFill>
              </a:rPr>
              <a:t>AMBA 4 ACE and the subsequent AMBA 5 CHI bus </a:t>
            </a:r>
            <a:r>
              <a:rPr lang="hu-HU" sz="1600" dirty="0">
                <a:solidFill>
                  <a:srgbClr val="000000"/>
                </a:solidFill>
              </a:rPr>
              <a:t>provide the </a:t>
            </a:r>
            <a:r>
              <a:rPr lang="hu-HU" sz="1600" dirty="0">
                <a:solidFill>
                  <a:srgbClr val="FF0000"/>
                </a:solidFill>
              </a:rPr>
              <a:t>foundations for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  </a:t>
            </a:r>
            <a:r>
              <a:rPr lang="hu-HU" sz="1600" dirty="0" smtClean="0">
                <a:solidFill>
                  <a:srgbClr val="FF0000"/>
                </a:solidFill>
              </a:rPr>
              <a:t>cache </a:t>
            </a:r>
            <a:r>
              <a:rPr lang="hu-HU" sz="1600" dirty="0">
                <a:solidFill>
                  <a:srgbClr val="FF0000"/>
                </a:solidFill>
              </a:rPr>
              <a:t>coherent interconnects</a:t>
            </a:r>
            <a:r>
              <a:rPr lang="hu-HU" sz="1600" dirty="0">
                <a:solidFill>
                  <a:srgbClr val="000000"/>
                </a:solidFill>
              </a:rPr>
              <a:t>, to be discussed next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249" y="640325"/>
            <a:ext cx="159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Overview -2</a:t>
            </a:r>
            <a:endParaRPr lang="en-US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hu-HU" dirty="0"/>
              <a:t>2.3.1 </a:t>
            </a:r>
            <a:r>
              <a:rPr lang="en-US" dirty="0"/>
              <a:t>Overview</a:t>
            </a:r>
            <a:r>
              <a:rPr lang="hu-HU" dirty="0"/>
              <a:t>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540" y="1403775"/>
            <a:ext cx="8712460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Underlying bus systems: </a:t>
            </a:r>
            <a:r>
              <a:rPr lang="hu-HU" sz="1600" dirty="0" smtClean="0">
                <a:solidFill>
                  <a:srgbClr val="0070C0"/>
                </a:solidFill>
              </a:rPr>
              <a:t>AMBA 4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ACE or AMBA 5 CHI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hu-HU" sz="1600" dirty="0" smtClean="0">
                <a:solidFill>
                  <a:srgbClr val="000000"/>
                </a:solidFill>
              </a:rPr>
              <a:t>     These </a:t>
            </a:r>
            <a:r>
              <a:rPr lang="hu-HU" sz="1600" dirty="0">
                <a:solidFill>
                  <a:srgbClr val="000000"/>
                </a:solidFill>
              </a:rPr>
              <a:t>buses </a:t>
            </a:r>
            <a:r>
              <a:rPr lang="hu-HU" sz="1600" dirty="0">
                <a:solidFill>
                  <a:srgbClr val="0070C0"/>
                </a:solidFill>
              </a:rPr>
              <a:t>do </a:t>
            </a:r>
            <a:r>
              <a:rPr lang="hu-HU" sz="1600" dirty="0" smtClean="0">
                <a:solidFill>
                  <a:srgbClr val="0070C0"/>
                </a:solidFill>
              </a:rPr>
              <a:t>support hardware cache </a:t>
            </a:r>
            <a:r>
              <a:rPr lang="hu-HU" sz="1600" dirty="0">
                <a:solidFill>
                  <a:srgbClr val="0070C0"/>
                </a:solidFill>
              </a:rPr>
              <a:t>coherency.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    This generates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less coherency traffic</a:t>
            </a:r>
            <a:r>
              <a:rPr lang="hu-HU" sz="1600" dirty="0" smtClean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and i</a:t>
            </a:r>
            <a:r>
              <a:rPr lang="en-US" sz="1600" dirty="0" smtClean="0">
                <a:solidFill>
                  <a:srgbClr val="000000"/>
                </a:solidFill>
              </a:rPr>
              <a:t>s more eff</a:t>
            </a:r>
            <a:r>
              <a:rPr lang="hu-HU" sz="1600" dirty="0" smtClean="0">
                <a:solidFill>
                  <a:srgbClr val="000000"/>
                </a:solidFill>
              </a:rPr>
              <a:t>icient</a:t>
            </a:r>
            <a:r>
              <a:rPr lang="en-US" sz="1600" dirty="0" smtClean="0">
                <a:solidFill>
                  <a:srgbClr val="000000"/>
                </a:solidFill>
              </a:rPr>
              <a:t> in terms of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</a:rPr>
              <a:t>performance and power consumption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They are </a:t>
            </a:r>
            <a:r>
              <a:rPr lang="hu-HU" sz="1600" dirty="0" smtClean="0">
                <a:solidFill>
                  <a:srgbClr val="0070C0"/>
                </a:solidFill>
              </a:rPr>
              <a:t>either crossbar or ring bus based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They </a:t>
            </a:r>
            <a:r>
              <a:rPr lang="hu-HU" sz="1600" dirty="0">
                <a:solidFill>
                  <a:srgbClr val="000000"/>
                </a:solidFill>
              </a:rPr>
              <a:t>are used typically </a:t>
            </a:r>
            <a:r>
              <a:rPr lang="hu-HU" sz="1600" dirty="0">
                <a:solidFill>
                  <a:srgbClr val="FF0000"/>
                </a:solidFill>
              </a:rPr>
              <a:t>for </a:t>
            </a:r>
            <a:r>
              <a:rPr lang="hu-HU" sz="1600" dirty="0" smtClean="0">
                <a:solidFill>
                  <a:srgbClr val="FF0000"/>
                </a:solidFill>
              </a:rPr>
              <a:t>multiprocessors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721" y="639923"/>
            <a:ext cx="589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Overview of ARM’s cache-coherent interconnects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515" y="1043735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Main features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4133" y="1877199"/>
            <a:ext cx="360161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 cache-coherent interconnects</a:t>
            </a:r>
            <a:endParaRPr lang="hu-HU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based on the AMBA 4 ACE bus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77044" y="1873759"/>
            <a:ext cx="373541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 cache-coherent interconnects</a:t>
            </a:r>
            <a:endParaRPr lang="hu-HU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based on the AMBA 5 CHI bus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400962" y="1569869"/>
            <a:ext cx="2171038" cy="2254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572000" y="1569869"/>
            <a:ext cx="2250793" cy="21359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6781951" y="175330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2372628" y="176082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59320" y="1255259"/>
            <a:ext cx="357341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solidFill>
                  <a:srgbClr val="000000"/>
                </a:solidFill>
              </a:rPr>
              <a:t>ARM’s cache-coherent interconnects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2745" y="2761628"/>
            <a:ext cx="3854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Provide </a:t>
            </a:r>
            <a:r>
              <a:rPr lang="hu-HU" sz="1300" dirty="0" smtClean="0">
                <a:solidFill>
                  <a:srgbClr val="0070C0"/>
                </a:solidFill>
              </a:rPr>
              <a:t>CHI</a:t>
            </a:r>
            <a:r>
              <a:rPr lang="hu-HU" sz="1300" dirty="0" smtClean="0">
                <a:solidFill>
                  <a:srgbClr val="000000"/>
                </a:solidFill>
              </a:rPr>
              <a:t> slave ports </a:t>
            </a:r>
            <a:r>
              <a:rPr lang="hu-HU" sz="1300" dirty="0" smtClean="0">
                <a:solidFill>
                  <a:srgbClr val="0070C0"/>
                </a:solidFill>
              </a:rPr>
              <a:t>for core clusters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423" y="5094185"/>
            <a:ext cx="9877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rgbClr val="000000"/>
                </a:solidFill>
              </a:rPr>
              <a:t>Examples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4731" y="5206985"/>
            <a:ext cx="1515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CCI-400 (2010)</a:t>
            </a:r>
            <a:endParaRPr lang="hu-HU" sz="1300" i="1" dirty="0" smtClean="0">
              <a:solidFill>
                <a:srgbClr val="000000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CCI-500 (2014)</a:t>
            </a:r>
          </a:p>
          <a:p>
            <a:pPr algn="ctr">
              <a:spcAft>
                <a:spcPts val="3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CCI-550 (2015)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60" y="5216130"/>
            <a:ext cx="1569660" cy="1007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CCN-502 (2014)</a:t>
            </a:r>
          </a:p>
          <a:p>
            <a:pPr>
              <a:spcAft>
                <a:spcPts val="3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CCN-504 (2012)</a:t>
            </a:r>
          </a:p>
          <a:p>
            <a:pPr>
              <a:spcAft>
                <a:spcPts val="3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CCN-508 (2013)</a:t>
            </a:r>
            <a:endParaRPr lang="hu-HU" sz="1300" i="1" dirty="0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CCN-512 (2014)</a:t>
            </a:r>
            <a:endParaRPr lang="en-US" sz="1300" i="1" dirty="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721" y="629165"/>
            <a:ext cx="589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Overview of ARM’s cache-coherent interconnects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1453" y="6286962"/>
            <a:ext cx="18854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300" i="1" dirty="0">
                <a:solidFill>
                  <a:srgbClr val="000000"/>
                </a:solidFill>
              </a:rPr>
              <a:t>(See Section </a:t>
            </a:r>
            <a:r>
              <a:rPr lang="en-US" sz="1300" i="1" dirty="0" smtClean="0">
                <a:solidFill>
                  <a:srgbClr val="000000"/>
                </a:solidFill>
              </a:rPr>
              <a:t>2.3.2)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97812" y="6286962"/>
            <a:ext cx="182453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i="1" dirty="0">
                <a:solidFill>
                  <a:srgbClr val="000000"/>
                </a:solidFill>
              </a:rPr>
              <a:t>(See Section 2.3.3)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2.3.1 </a:t>
            </a:r>
            <a:r>
              <a:rPr lang="en-US" dirty="0" smtClean="0"/>
              <a:t>Overview</a:t>
            </a:r>
            <a:r>
              <a:rPr lang="hu-HU" dirty="0" smtClean="0"/>
              <a:t> (5)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8435" y="2753925"/>
            <a:ext cx="39381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Provide </a:t>
            </a:r>
            <a:r>
              <a:rPr lang="hu-HU" sz="1300" dirty="0" smtClean="0">
                <a:solidFill>
                  <a:srgbClr val="0070C0"/>
                </a:solidFill>
              </a:rPr>
              <a:t>ACE</a:t>
            </a:r>
            <a:r>
              <a:rPr lang="hu-HU" sz="1300" dirty="0" smtClean="0">
                <a:solidFill>
                  <a:srgbClr val="000000"/>
                </a:solidFill>
              </a:rPr>
              <a:t> slave ports </a:t>
            </a:r>
            <a:r>
              <a:rPr lang="hu-HU" sz="1300" dirty="0" smtClean="0">
                <a:solidFill>
                  <a:srgbClr val="0070C0"/>
                </a:solidFill>
              </a:rPr>
              <a:t>for core clusters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1530" y="3075865"/>
            <a:ext cx="24114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70C0"/>
                </a:solidFill>
              </a:rPr>
              <a:t>No</a:t>
            </a:r>
            <a:r>
              <a:rPr lang="en-US" sz="1300" dirty="0" smtClean="0">
                <a:solidFill>
                  <a:srgbClr val="000000"/>
                </a:solidFill>
              </a:rPr>
              <a:t> integrated </a:t>
            </a:r>
            <a:r>
              <a:rPr lang="en-US" sz="1300" dirty="0" smtClean="0">
                <a:solidFill>
                  <a:srgbClr val="0070C0"/>
                </a:solidFill>
              </a:rPr>
              <a:t>L3</a:t>
            </a:r>
            <a:r>
              <a:rPr lang="en-US" sz="1300" dirty="0" smtClean="0">
                <a:solidFill>
                  <a:srgbClr val="000000"/>
                </a:solidFill>
              </a:rPr>
              <a:t> cache</a:t>
            </a:r>
            <a:endParaRPr lang="hu-HU" sz="1300" dirty="0" smtClean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133" y="3362563"/>
            <a:ext cx="468025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First models (CCI-400/500) support </a:t>
            </a:r>
            <a:r>
              <a:rPr lang="hu-HU" sz="1300" dirty="0" smtClean="0">
                <a:solidFill>
                  <a:srgbClr val="0070C0"/>
                </a:solidFill>
              </a:rPr>
              <a:t>both </a:t>
            </a:r>
          </a:p>
          <a:p>
            <a:r>
              <a:rPr lang="hu-HU" sz="1300" dirty="0" smtClean="0">
                <a:solidFill>
                  <a:srgbClr val="0070C0"/>
                </a:solidFill>
              </a:rPr>
              <a:t>       Cortex A7/A15/A17 and A50 series </a:t>
            </a:r>
            <a:r>
              <a:rPr lang="hu-HU" sz="1300" dirty="0" smtClean="0">
                <a:solidFill>
                  <a:srgbClr val="000000"/>
                </a:solidFill>
              </a:rPr>
              <a:t>processors,</a:t>
            </a:r>
          </a:p>
          <a:p>
            <a:pPr>
              <a:spcAft>
                <a:spcPts val="40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       the CCI-550 support only A50 series processors.</a:t>
            </a:r>
            <a:endParaRPr lang="en-US" sz="1300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5340" y="4045388"/>
            <a:ext cx="40823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The </a:t>
            </a:r>
            <a:r>
              <a:rPr lang="hu-HU" sz="1300" dirty="0" smtClean="0">
                <a:solidFill>
                  <a:srgbClr val="0070C0"/>
                </a:solidFill>
              </a:rPr>
              <a:t>first model </a:t>
            </a:r>
            <a:r>
              <a:rPr lang="hu-HU" sz="1300" dirty="0" smtClean="0">
                <a:solidFill>
                  <a:srgbClr val="000000"/>
                </a:solidFill>
              </a:rPr>
              <a:t>(CCI-400) </a:t>
            </a:r>
            <a:r>
              <a:rPr lang="hu-HU" sz="1300" dirty="0" smtClean="0">
                <a:solidFill>
                  <a:srgbClr val="0070C0"/>
                </a:solidFill>
              </a:rPr>
              <a:t>does not include</a:t>
            </a:r>
          </a:p>
          <a:p>
            <a:pPr>
              <a:spcAft>
                <a:spcPts val="400"/>
              </a:spcAft>
            </a:pPr>
            <a:r>
              <a:rPr lang="hu-HU" sz="1300" dirty="0" smtClean="0">
                <a:solidFill>
                  <a:srgbClr val="0070C0"/>
                </a:solidFill>
              </a:rPr>
              <a:t>       a snoop filter, subsequent models do</a:t>
            </a:r>
            <a:r>
              <a:rPr lang="hu-HU" sz="13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5340" y="4573389"/>
            <a:ext cx="37513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The i</a:t>
            </a:r>
            <a:r>
              <a:rPr lang="en-US" sz="1300" dirty="0" smtClean="0">
                <a:solidFill>
                  <a:srgbClr val="000000"/>
                </a:solidFill>
              </a:rPr>
              <a:t>nterconnect fabric is implemented</a:t>
            </a:r>
          </a:p>
          <a:p>
            <a:pPr>
              <a:spcAft>
                <a:spcPts val="4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hu-HU" sz="1300" dirty="0" smtClean="0">
                <a:solidFill>
                  <a:srgbClr val="000000"/>
                </a:solidFill>
              </a:rPr>
              <a:t>      </a:t>
            </a:r>
            <a:r>
              <a:rPr lang="en-US" sz="1300" dirty="0" smtClean="0">
                <a:solidFill>
                  <a:srgbClr val="000000"/>
                </a:solidFill>
              </a:rPr>
              <a:t>as </a:t>
            </a:r>
            <a:r>
              <a:rPr lang="hu-HU" sz="1300" dirty="0" smtClean="0">
                <a:solidFill>
                  <a:srgbClr val="000000"/>
                </a:solidFill>
              </a:rPr>
              <a:t>a </a:t>
            </a:r>
            <a:r>
              <a:rPr lang="hu-HU" sz="1300" dirty="0" smtClean="0">
                <a:solidFill>
                  <a:srgbClr val="0070C0"/>
                </a:solidFill>
              </a:rPr>
              <a:t>c</a:t>
            </a:r>
            <a:r>
              <a:rPr lang="en-US" sz="1300" dirty="0" smtClean="0">
                <a:solidFill>
                  <a:srgbClr val="0070C0"/>
                </a:solidFill>
              </a:rPr>
              <a:t>rossbar </a:t>
            </a:r>
            <a:endParaRPr lang="en-US" sz="13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1067" y="3073925"/>
            <a:ext cx="215020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</a:rPr>
              <a:t>Integrated </a:t>
            </a:r>
            <a:r>
              <a:rPr lang="en-US" sz="1300" dirty="0" smtClean="0">
                <a:solidFill>
                  <a:srgbClr val="0070C0"/>
                </a:solidFill>
              </a:rPr>
              <a:t>L3</a:t>
            </a:r>
            <a:r>
              <a:rPr lang="en-US" sz="1300" dirty="0" smtClean="0">
                <a:solidFill>
                  <a:srgbClr val="000000"/>
                </a:solidFill>
              </a:rPr>
              <a:t> cache</a:t>
            </a:r>
            <a:endParaRPr lang="hu-HU" sz="1300" dirty="0" smtClean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2745" y="3345895"/>
            <a:ext cx="405585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</a:rPr>
              <a:t>Support</a:t>
            </a:r>
            <a:r>
              <a:rPr lang="hu-HU" sz="1300" dirty="0" smtClean="0">
                <a:solidFill>
                  <a:srgbClr val="000000"/>
                </a:solidFill>
              </a:rPr>
              <a:t> only </a:t>
            </a:r>
            <a:r>
              <a:rPr lang="en-US" sz="1300" dirty="0" smtClean="0">
                <a:solidFill>
                  <a:srgbClr val="0070C0"/>
                </a:solidFill>
              </a:rPr>
              <a:t>Cortex-A50 </a:t>
            </a:r>
            <a:r>
              <a:rPr lang="hu-HU" sz="1300" dirty="0" smtClean="0">
                <a:solidFill>
                  <a:srgbClr val="0070C0"/>
                </a:solidFill>
              </a:rPr>
              <a:t>series</a:t>
            </a:r>
            <a:r>
              <a:rPr lang="en-US" sz="1300" dirty="0" smtClean="0">
                <a:solidFill>
                  <a:srgbClr val="0070C0"/>
                </a:solidFill>
              </a:rPr>
              <a:t> </a:t>
            </a:r>
            <a:r>
              <a:rPr lang="en-US" sz="1300" dirty="0" smtClean="0">
                <a:solidFill>
                  <a:srgbClr val="000000"/>
                </a:solidFill>
              </a:rPr>
              <a:t>processors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73767" y="4048942"/>
            <a:ext cx="325326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 All models include a </a:t>
            </a:r>
            <a:r>
              <a:rPr lang="hu-HU" sz="1300" dirty="0" smtClean="0">
                <a:solidFill>
                  <a:srgbClr val="0070C0"/>
                </a:solidFill>
              </a:rPr>
              <a:t>snoop filter</a:t>
            </a:r>
            <a:r>
              <a:rPr lang="hu-HU" sz="13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66372" y="4580591"/>
            <a:ext cx="42082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The i</a:t>
            </a:r>
            <a:r>
              <a:rPr lang="en-US" sz="1300" dirty="0" smtClean="0">
                <a:solidFill>
                  <a:srgbClr val="000000"/>
                </a:solidFill>
              </a:rPr>
              <a:t>nterconnect fabric is implemented</a:t>
            </a:r>
          </a:p>
          <a:p>
            <a:pPr algn="ctr">
              <a:spcAft>
                <a:spcPts val="4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hu-HU" sz="1300" dirty="0" smtClean="0">
                <a:solidFill>
                  <a:srgbClr val="000000"/>
                </a:solidFill>
              </a:rPr>
              <a:t>      </a:t>
            </a:r>
            <a:r>
              <a:rPr lang="en-US" sz="1300" dirty="0" smtClean="0">
                <a:solidFill>
                  <a:srgbClr val="000000"/>
                </a:solidFill>
              </a:rPr>
              <a:t>as </a:t>
            </a:r>
            <a:r>
              <a:rPr lang="hu-HU" sz="1300" dirty="0" smtClean="0">
                <a:solidFill>
                  <a:srgbClr val="000000"/>
                </a:solidFill>
              </a:rPr>
              <a:t>a </a:t>
            </a:r>
            <a:r>
              <a:rPr lang="en-US" sz="1300" dirty="0" smtClean="0">
                <a:solidFill>
                  <a:srgbClr val="0070C0"/>
                </a:solidFill>
              </a:rPr>
              <a:t>ring bus</a:t>
            </a:r>
            <a:r>
              <a:rPr lang="en-US" sz="1300" dirty="0" smtClean="0">
                <a:solidFill>
                  <a:srgbClr val="000000"/>
                </a:solidFill>
              </a:rPr>
              <a:t>, termed internally as Dickens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4230" y="2445795"/>
            <a:ext cx="26597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They are used </a:t>
            </a:r>
            <a:r>
              <a:rPr lang="hu-HU" sz="1300" dirty="0" smtClean="0">
                <a:solidFill>
                  <a:srgbClr val="FF0000"/>
                </a:solidFill>
              </a:rPr>
              <a:t>for mobiles</a:t>
            </a:r>
            <a:endParaRPr lang="en-US" sz="1300" dirty="0" smtClean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8540" y="2438890"/>
            <a:ext cx="26245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They are used </a:t>
            </a:r>
            <a:r>
              <a:rPr lang="hu-HU" sz="1300" dirty="0" smtClean="0">
                <a:solidFill>
                  <a:srgbClr val="FF0000"/>
                </a:solidFill>
              </a:rPr>
              <a:t>for servers</a:t>
            </a:r>
            <a:endParaRPr lang="en-US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7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/>
      <p:bldP spid="12" grpId="0"/>
      <p:bldP spid="13" grpId="0"/>
      <p:bldP spid="14" grpId="0"/>
      <p:bldP spid="15" grpId="0"/>
      <p:bldP spid="3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>
            <a:off x="1979613" y="6315937"/>
            <a:ext cx="69135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4113858" y="6242912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Szövegdoboz 6"/>
          <p:cNvSpPr txBox="1">
            <a:spLocks noChangeArrowheads="1"/>
          </p:cNvSpPr>
          <p:nvPr/>
        </p:nvSpPr>
        <p:spPr bwMode="auto">
          <a:xfrm>
            <a:off x="385763" y="2246535"/>
            <a:ext cx="1017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Coherent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Hub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Inteface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3" name="Szövegdoboz 7"/>
          <p:cNvSpPr txBox="1">
            <a:spLocks noChangeArrowheads="1"/>
          </p:cNvSpPr>
          <p:nvPr/>
        </p:nvSpPr>
        <p:spPr bwMode="auto">
          <a:xfrm>
            <a:off x="171450" y="2746598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Coherency</a:t>
            </a:r>
            <a:b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Extensions Protocol</a:t>
            </a:r>
          </a:p>
        </p:txBody>
      </p:sp>
      <p:sp>
        <p:nvSpPr>
          <p:cNvPr id="2054" name="Szövegdoboz 8"/>
          <p:cNvSpPr txBox="1">
            <a:spLocks noChangeArrowheads="1"/>
          </p:cNvSpPr>
          <p:nvPr/>
        </p:nvSpPr>
        <p:spPr bwMode="auto">
          <a:xfrm>
            <a:off x="-81801" y="3619038"/>
            <a:ext cx="1946366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eXtensible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Interface</a:t>
            </a:r>
          </a:p>
          <a:p>
            <a:pPr algn="ctr"/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Accelerator Coherency Port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6" name="Szövegdoboz 10"/>
          <p:cNvSpPr txBox="1">
            <a:spLocks noChangeArrowheads="1"/>
          </p:cNvSpPr>
          <p:nvPr/>
        </p:nvSpPr>
        <p:spPr bwMode="auto">
          <a:xfrm>
            <a:off x="85725" y="4173201"/>
            <a:ext cx="161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Performance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7" name="Szövegdoboz 11"/>
          <p:cNvSpPr txBox="1">
            <a:spLocks noChangeArrowheads="1"/>
          </p:cNvSpPr>
          <p:nvPr/>
        </p:nvSpPr>
        <p:spPr bwMode="auto">
          <a:xfrm>
            <a:off x="331788" y="5176375"/>
            <a:ext cx="1116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Peripheral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89113" y="6387374"/>
            <a:ext cx="5254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</a:p>
        </p:txBody>
      </p:sp>
      <p:cxnSp>
        <p:nvCxnSpPr>
          <p:cNvPr id="14" name="Egyenes összekötő 13"/>
          <p:cNvCxnSpPr/>
          <p:nvPr/>
        </p:nvCxnSpPr>
        <p:spPr>
          <a:xfrm>
            <a:off x="2060575" y="6242912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6817643" y="6242912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3851920" y="6395312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323600" y="6408012"/>
            <a:ext cx="52450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1958975" y="5263688"/>
            <a:ext cx="1079500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1958975" y="4813870"/>
            <a:ext cx="1079500" cy="287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5" name="Szövegdoboz 19"/>
          <p:cNvSpPr txBox="1">
            <a:spLocks noChangeArrowheads="1"/>
          </p:cNvSpPr>
          <p:nvPr/>
        </p:nvSpPr>
        <p:spPr bwMode="auto">
          <a:xfrm>
            <a:off x="2174875" y="1349598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(9/1995)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3203575" y="4226980"/>
            <a:ext cx="1079500" cy="287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3688604" y="4811638"/>
            <a:ext cx="1081087" cy="288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AHB-Lite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3203575" y="5263688"/>
            <a:ext cx="1081088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APB2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4427538" y="5263688"/>
            <a:ext cx="1081087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 v1.0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6282190" y="5271625"/>
            <a:ext cx="1079500" cy="287338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 v2.0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6300788" y="4212763"/>
            <a:ext cx="1079500" cy="2889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AXI4-Stream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427538" y="3658726"/>
            <a:ext cx="1081087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AXI3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6300788" y="3658726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</a:t>
            </a:r>
          </a:p>
        </p:txBody>
      </p:sp>
      <p:sp>
        <p:nvSpPr>
          <p:cNvPr id="32" name="Lekerekített téglalap 31"/>
          <p:cNvSpPr/>
          <p:nvPr/>
        </p:nvSpPr>
        <p:spPr>
          <a:xfrm>
            <a:off x="6300788" y="3925426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AXI4-Lite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659563" y="2806923"/>
            <a:ext cx="1081087" cy="287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6659563" y="3102198"/>
            <a:ext cx="1081087" cy="288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ACE-Lite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7620000" y="2321148"/>
            <a:ext cx="1079500" cy="287337"/>
          </a:xfrm>
          <a:prstGeom prst="roundRect">
            <a:avLst/>
          </a:prstGeom>
          <a:solidFill>
            <a:srgbClr val="FF8F7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CHI</a:t>
            </a:r>
          </a:p>
        </p:txBody>
      </p:sp>
      <p:sp>
        <p:nvSpPr>
          <p:cNvPr id="2080" name="Szövegdoboz 36"/>
          <p:cNvSpPr txBox="1">
            <a:spLocks noChangeArrowheads="1"/>
          </p:cNvSpPr>
          <p:nvPr/>
        </p:nvSpPr>
        <p:spPr bwMode="auto">
          <a:xfrm>
            <a:off x="2096725" y="1586135"/>
            <a:ext cx="8499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1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1" name="Szövegdoboz 37"/>
          <p:cNvSpPr txBox="1">
            <a:spLocks noChangeArrowheads="1"/>
          </p:cNvSpPr>
          <p:nvPr/>
        </p:nvSpPr>
        <p:spPr bwMode="auto">
          <a:xfrm>
            <a:off x="3354388" y="1335310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(5/1999)</a:t>
            </a:r>
          </a:p>
        </p:txBody>
      </p:sp>
      <p:sp>
        <p:nvSpPr>
          <p:cNvPr id="2082" name="Szövegdoboz 38"/>
          <p:cNvSpPr txBox="1">
            <a:spLocks noChangeArrowheads="1"/>
          </p:cNvSpPr>
          <p:nvPr/>
        </p:nvSpPr>
        <p:spPr bwMode="auto">
          <a:xfrm>
            <a:off x="3319163" y="1571848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2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3" name="Szövegdoboz 39"/>
          <p:cNvSpPr txBox="1">
            <a:spLocks noChangeArrowheads="1"/>
          </p:cNvSpPr>
          <p:nvPr/>
        </p:nvSpPr>
        <p:spPr bwMode="auto">
          <a:xfrm>
            <a:off x="4618038" y="1335310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(6/2003)</a:t>
            </a:r>
          </a:p>
        </p:txBody>
      </p:sp>
      <p:sp>
        <p:nvSpPr>
          <p:cNvPr id="2084" name="Szövegdoboz 40"/>
          <p:cNvSpPr txBox="1">
            <a:spLocks noChangeArrowheads="1"/>
          </p:cNvSpPr>
          <p:nvPr/>
        </p:nvSpPr>
        <p:spPr bwMode="auto">
          <a:xfrm>
            <a:off x="4550269" y="1571848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3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5" name="Szövegdoboz 41"/>
          <p:cNvSpPr txBox="1">
            <a:spLocks noChangeArrowheads="1"/>
          </p:cNvSpPr>
          <p:nvPr/>
        </p:nvSpPr>
        <p:spPr bwMode="auto">
          <a:xfrm>
            <a:off x="6417205" y="1335310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6" name="Szövegdoboz 42"/>
          <p:cNvSpPr txBox="1">
            <a:spLocks noChangeArrowheads="1"/>
          </p:cNvSpPr>
          <p:nvPr/>
        </p:nvSpPr>
        <p:spPr bwMode="auto">
          <a:xfrm>
            <a:off x="6385194" y="1571848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4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7" name="Szövegdoboz 43"/>
          <p:cNvSpPr txBox="1">
            <a:spLocks noChangeArrowheads="1"/>
          </p:cNvSpPr>
          <p:nvPr/>
        </p:nvSpPr>
        <p:spPr bwMode="auto">
          <a:xfrm>
            <a:off x="7802563" y="1335310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(6/2013)</a:t>
            </a:r>
          </a:p>
        </p:txBody>
      </p:sp>
      <p:sp>
        <p:nvSpPr>
          <p:cNvPr id="2088" name="Szövegdoboz 44"/>
          <p:cNvSpPr txBox="1">
            <a:spLocks noChangeArrowheads="1"/>
          </p:cNvSpPr>
          <p:nvPr/>
        </p:nvSpPr>
        <p:spPr bwMode="auto">
          <a:xfrm>
            <a:off x="7705425" y="1571848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5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9" name="Szövegdoboz 46"/>
          <p:cNvSpPr txBox="1">
            <a:spLocks noChangeArrowheads="1"/>
          </p:cNvSpPr>
          <p:nvPr/>
        </p:nvSpPr>
        <p:spPr bwMode="auto">
          <a:xfrm>
            <a:off x="3301117" y="1789335"/>
            <a:ext cx="80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(ARM7/9)</a:t>
            </a:r>
          </a:p>
        </p:txBody>
      </p:sp>
      <p:sp>
        <p:nvSpPr>
          <p:cNvPr id="2090" name="Szövegdoboz 47"/>
          <p:cNvSpPr txBox="1">
            <a:spLocks noChangeArrowheads="1"/>
          </p:cNvSpPr>
          <p:nvPr/>
        </p:nvSpPr>
        <p:spPr bwMode="auto">
          <a:xfrm>
            <a:off x="4272413" y="1789335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(ARM11,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Cortex-A8/A9/A5)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1" name="Szövegdoboz 48"/>
          <p:cNvSpPr txBox="1">
            <a:spLocks noChangeArrowheads="1"/>
          </p:cNvSpPr>
          <p:nvPr/>
        </p:nvSpPr>
        <p:spPr bwMode="auto">
          <a:xfrm>
            <a:off x="6168937" y="1789335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(Cortex-A15/A7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 </a:t>
            </a:r>
            <a:r>
              <a:rPr lang="hu-HU" altLang="en-US" sz="1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.LITTLE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2" name="Szövegdoboz 49"/>
          <p:cNvSpPr txBox="1">
            <a:spLocks noChangeArrowheads="1"/>
          </p:cNvSpPr>
          <p:nvPr/>
        </p:nvSpPr>
        <p:spPr bwMode="auto">
          <a:xfrm>
            <a:off x="7455804" y="1789335"/>
            <a:ext cx="1422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</a:t>
            </a: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A57/A53/A72/A35)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5" name="Szövegdoboz 53"/>
          <p:cNvSpPr txBox="1">
            <a:spLocks noChangeArrowheads="1"/>
          </p:cNvSpPr>
          <p:nvPr/>
        </p:nvSpPr>
        <p:spPr bwMode="auto">
          <a:xfrm>
            <a:off x="6822250" y="2598960"/>
            <a:ext cx="71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097" name="Szövegdoboz 55"/>
          <p:cNvSpPr txBox="1">
            <a:spLocks noChangeArrowheads="1"/>
          </p:cNvSpPr>
          <p:nvPr/>
        </p:nvSpPr>
        <p:spPr bwMode="auto">
          <a:xfrm>
            <a:off x="73025" y="4804023"/>
            <a:ext cx="1622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 System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Szövegdoboz 9"/>
          <p:cNvSpPr txBox="1">
            <a:spLocks noChangeArrowheads="1"/>
          </p:cNvSpPr>
          <p:nvPr/>
        </p:nvSpPr>
        <p:spPr bwMode="auto">
          <a:xfrm>
            <a:off x="481013" y="5792223"/>
            <a:ext cx="820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Trace Bus</a:t>
            </a:r>
          </a:p>
        </p:txBody>
      </p:sp>
      <p:sp>
        <p:nvSpPr>
          <p:cNvPr id="53" name="Lekerekített téglalap 27"/>
          <p:cNvSpPr/>
          <p:nvPr/>
        </p:nvSpPr>
        <p:spPr>
          <a:xfrm>
            <a:off x="4643438" y="5840562"/>
            <a:ext cx="1081087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Lekerekített téglalap 32"/>
          <p:cNvSpPr/>
          <p:nvPr/>
        </p:nvSpPr>
        <p:spPr>
          <a:xfrm>
            <a:off x="6939344" y="5844039"/>
            <a:ext cx="1079500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 v1.1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Szövegdoboz 52"/>
          <p:cNvSpPr txBox="1">
            <a:spLocks noChangeArrowheads="1"/>
          </p:cNvSpPr>
          <p:nvPr/>
        </p:nvSpPr>
        <p:spPr bwMode="auto">
          <a:xfrm>
            <a:off x="7182290" y="5638235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56" name="Szövegdoboz 54"/>
          <p:cNvSpPr txBox="1">
            <a:spLocks noChangeArrowheads="1"/>
          </p:cNvSpPr>
          <p:nvPr/>
        </p:nvSpPr>
        <p:spPr bwMode="auto">
          <a:xfrm>
            <a:off x="4875213" y="5639442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2004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57" name="Szövegdoboz 54"/>
          <p:cNvSpPr txBox="1">
            <a:spLocks noChangeArrowheads="1"/>
          </p:cNvSpPr>
          <p:nvPr/>
        </p:nvSpPr>
        <p:spPr bwMode="auto">
          <a:xfrm>
            <a:off x="4222702" y="4305316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30825" y="6190252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≈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9" name="Lekerekített téglalap 23"/>
          <p:cNvSpPr/>
          <p:nvPr/>
        </p:nvSpPr>
        <p:spPr>
          <a:xfrm>
            <a:off x="3688604" y="4527798"/>
            <a:ext cx="1081087" cy="288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ML </a:t>
            </a: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Szövegdoboz 55"/>
          <p:cNvSpPr txBox="1">
            <a:spLocks noChangeArrowheads="1"/>
          </p:cNvSpPr>
          <p:nvPr/>
        </p:nvSpPr>
        <p:spPr bwMode="auto">
          <a:xfrm>
            <a:off x="74951" y="4546693"/>
            <a:ext cx="11897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Multi-layer AHB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Lekerekített téglalap 27"/>
          <p:cNvSpPr/>
          <p:nvPr/>
        </p:nvSpPr>
        <p:spPr>
          <a:xfrm>
            <a:off x="5786168" y="5839138"/>
            <a:ext cx="1081087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 </a:t>
            </a: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v1.0</a:t>
            </a:r>
          </a:p>
        </p:txBody>
      </p:sp>
      <p:sp>
        <p:nvSpPr>
          <p:cNvPr id="64" name="Szövegdoboz 54"/>
          <p:cNvSpPr txBox="1">
            <a:spLocks noChangeArrowheads="1"/>
          </p:cNvSpPr>
          <p:nvPr/>
        </p:nvSpPr>
        <p:spPr bwMode="auto">
          <a:xfrm>
            <a:off x="6030488" y="5640529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Szövegdoboz 17"/>
          <p:cNvSpPr txBox="1"/>
          <p:nvPr/>
        </p:nvSpPr>
        <p:spPr>
          <a:xfrm>
            <a:off x="6568405" y="6391982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cxnSp>
        <p:nvCxnSpPr>
          <p:cNvPr id="62" name="Egyenes összekötő 15"/>
          <p:cNvCxnSpPr/>
          <p:nvPr/>
        </p:nvCxnSpPr>
        <p:spPr>
          <a:xfrm>
            <a:off x="8622450" y="6256967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ekerekített téglalap 29"/>
          <p:cNvSpPr/>
          <p:nvPr/>
        </p:nvSpPr>
        <p:spPr>
          <a:xfrm>
            <a:off x="4436985" y="3938526"/>
            <a:ext cx="1081087" cy="287337"/>
          </a:xfrm>
          <a:prstGeom prst="round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ACP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4605" y="631954"/>
            <a:ext cx="373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1.2.1 Overview </a:t>
            </a:r>
            <a:r>
              <a:rPr lang="hu-HU" dirty="0" smtClean="0"/>
              <a:t>(based on [2])</a:t>
            </a:r>
            <a:endParaRPr lang="en-US" dirty="0" smtClean="0"/>
          </a:p>
        </p:txBody>
      </p:sp>
      <p:sp>
        <p:nvSpPr>
          <p:cNvPr id="68" name="Rounded Rectangle 67"/>
          <p:cNvSpPr/>
          <p:nvPr/>
        </p:nvSpPr>
        <p:spPr bwMode="auto">
          <a:xfrm>
            <a:off x="1882611" y="1268760"/>
            <a:ext cx="1248875" cy="502189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1.2.1 Overview</a:t>
            </a:r>
            <a:r>
              <a:rPr lang="en-US" dirty="0" smtClean="0"/>
              <a:t>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49"/>
            <a:ext cx="7961095" cy="83369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2.3.</a:t>
            </a:r>
            <a:r>
              <a:rPr lang="hu-HU" sz="2000" dirty="0" smtClean="0">
                <a:solidFill>
                  <a:srgbClr val="FFFFFF"/>
                </a:solidFill>
              </a:rPr>
              <a:t>2</a:t>
            </a:r>
            <a:r>
              <a:rPr lang="en-US" sz="2000" dirty="0" smtClean="0">
                <a:solidFill>
                  <a:srgbClr val="FFFFFF"/>
                </a:solidFill>
              </a:rPr>
              <a:t> ARM’s </a:t>
            </a:r>
            <a:r>
              <a:rPr lang="hu-HU" sz="2000" dirty="0" smtClean="0">
                <a:solidFill>
                  <a:srgbClr val="FFFFFF"/>
                </a:solidFill>
              </a:rPr>
              <a:t>cache-coherent </a:t>
            </a:r>
            <a:r>
              <a:rPr lang="en-US" sz="2000" dirty="0" smtClean="0">
                <a:solidFill>
                  <a:srgbClr val="FFFFFF"/>
                </a:solidFill>
              </a:rPr>
              <a:t>interconnects</a:t>
            </a:r>
            <a:endParaRPr lang="hu-HU" sz="2000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smtClean="0">
                <a:solidFill>
                  <a:srgbClr val="FFFFFF"/>
                </a:solidFill>
              </a:rPr>
              <a:t>based on the AMBA 4 ACE  bus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198530" y="3098995"/>
            <a:ext cx="49055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cache-coherent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interconnect</a:t>
            </a:r>
            <a:endParaRPr lang="hu-HU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belonging to the CoreLink 400 family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436985" y="3095555"/>
            <a:ext cx="47705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cache-coherent interconnects</a:t>
            </a:r>
            <a:endParaRPr lang="hu-HU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belonging </a:t>
            </a:r>
            <a:r>
              <a:rPr lang="hu-HU" altLang="en-US" sz="1300" b="1" dirty="0">
                <a:solidFill>
                  <a:srgbClr val="000000"/>
                </a:solidFill>
              </a:rPr>
              <a:t>to the CoreLink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500 family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2400962" y="2791665"/>
            <a:ext cx="2171038" cy="2254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4572000" y="2791665"/>
            <a:ext cx="2250793" cy="21359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781951" y="297510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2372628" y="2982617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69335" y="2467936"/>
            <a:ext cx="655339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solidFill>
                  <a:srgbClr val="000000"/>
                </a:solidFill>
              </a:rPr>
              <a:t>ARM’s cache-coherent interconnects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based on the AMBA 4 ACE bus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581" y="642712"/>
            <a:ext cx="895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2D2D8A"/>
                </a:solidFill>
              </a:rPr>
              <a:t>2.3.2 ARM’s cache-coherent interconnects</a:t>
            </a:r>
            <a:r>
              <a:rPr lang="hu-HU" altLang="en-US" dirty="0" smtClean="0">
                <a:solidFill>
                  <a:srgbClr val="2D2D8A"/>
                </a:solidFill>
              </a:rPr>
              <a:t> based on the AMBA 4 ACE bus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610" y="3627338"/>
            <a:ext cx="29583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It </a:t>
            </a:r>
            <a:r>
              <a:rPr lang="hu-HU" sz="1300" dirty="0" smtClean="0">
                <a:solidFill>
                  <a:srgbClr val="0070C0"/>
                </a:solidFill>
              </a:rPr>
              <a:t>does not include </a:t>
            </a:r>
            <a:r>
              <a:rPr lang="hu-HU" sz="1300" dirty="0">
                <a:solidFill>
                  <a:srgbClr val="0070C0"/>
                </a:solidFill>
              </a:rPr>
              <a:t>a snoop </a:t>
            </a:r>
            <a:r>
              <a:rPr lang="hu-HU" sz="1300" dirty="0" smtClean="0">
                <a:solidFill>
                  <a:srgbClr val="0070C0"/>
                </a:solidFill>
              </a:rPr>
              <a:t>filter</a:t>
            </a:r>
            <a:r>
              <a:rPr lang="hu-HU" sz="1300" dirty="0" smtClean="0">
                <a:solidFill>
                  <a:srgbClr val="000000"/>
                </a:solidFill>
              </a:rPr>
              <a:t>.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7005" y="3602368"/>
            <a:ext cx="442326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They include a </a:t>
            </a:r>
            <a:r>
              <a:rPr lang="hu-HU" sz="1300" dirty="0" smtClean="0">
                <a:solidFill>
                  <a:srgbClr val="0070C0"/>
                </a:solidFill>
              </a:rPr>
              <a:t>snoop filter </a:t>
            </a:r>
            <a:r>
              <a:rPr lang="hu-HU" sz="1300" dirty="0" smtClean="0">
                <a:solidFill>
                  <a:srgbClr val="000000"/>
                </a:solidFill>
              </a:rPr>
              <a:t>to reduce snoop traffic.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8151" y="5123362"/>
            <a:ext cx="18036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i="1" dirty="0" smtClean="0">
                <a:solidFill>
                  <a:srgbClr val="000000"/>
                </a:solidFill>
              </a:rPr>
              <a:t>CCI-400 (201</a:t>
            </a:r>
            <a:r>
              <a:rPr lang="hu-HU" sz="1300" i="1" dirty="0" smtClean="0">
                <a:solidFill>
                  <a:srgbClr val="000000"/>
                </a:solidFill>
              </a:rPr>
              <a:t>0</a:t>
            </a:r>
            <a:r>
              <a:rPr lang="en-US" sz="1300" i="1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067" y="3930874"/>
            <a:ext cx="13901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>
                <a:solidFill>
                  <a:srgbClr val="000000"/>
                </a:solidFill>
              </a:rPr>
              <a:t>Typical use in 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5445" y="4199329"/>
            <a:ext cx="22349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altLang="en-US" sz="1300" i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Cortex-A7/A15/A53/A53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4438522"/>
            <a:ext cx="6030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SoCs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2140" y="4197504"/>
            <a:ext cx="193995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altLang="en-US" sz="1300" i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Cortex-A53/A57/A72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7215" y="4436697"/>
            <a:ext cx="6030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SoCs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530" y="1310767"/>
            <a:ext cx="4700326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They are targeting </a:t>
            </a:r>
            <a:r>
              <a:rPr lang="hu-HU" sz="1600" dirty="0" smtClean="0">
                <a:solidFill>
                  <a:srgbClr val="FF0000"/>
                </a:solidFill>
              </a:rPr>
              <a:t>mobiles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They </a:t>
            </a:r>
            <a:r>
              <a:rPr lang="hu-HU" sz="1600" dirty="0" smtClean="0">
                <a:solidFill>
                  <a:srgbClr val="0070C0"/>
                </a:solidFill>
              </a:rPr>
              <a:t>do not have L3 caches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They are built up internally as </a:t>
            </a:r>
            <a:r>
              <a:rPr lang="hu-HU" sz="1600" dirty="0" smtClean="0">
                <a:solidFill>
                  <a:srgbClr val="0070C0"/>
                </a:solidFill>
              </a:rPr>
              <a:t>crossbars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394" y="4763322"/>
            <a:ext cx="7633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>
                <a:solidFill>
                  <a:srgbClr val="000000"/>
                </a:solidFill>
              </a:rPr>
              <a:t>Models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2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2.3.2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ACE  bus (1)</a:t>
            </a:r>
            <a:endParaRPr lang="en-US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417951" y="5128456"/>
            <a:ext cx="2367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dirty="0" smtClean="0">
                <a:solidFill>
                  <a:srgbClr val="000000"/>
                </a:solidFill>
              </a:rPr>
              <a:t>CCI-500 (2014)</a:t>
            </a:r>
            <a:endParaRPr lang="en-US" altLang="en-US" sz="1300" dirty="0">
              <a:solidFill>
                <a:srgbClr val="000000"/>
              </a:solidFill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642229" y="5128456"/>
            <a:ext cx="25202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dirty="0" smtClean="0">
                <a:solidFill>
                  <a:srgbClr val="000000"/>
                </a:solidFill>
              </a:rPr>
              <a:t>CCI-550 (2015)</a:t>
            </a:r>
            <a:endParaRPr lang="en-US" altLang="en-US" sz="1300" dirty="0">
              <a:solidFill>
                <a:srgbClr val="0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5570618" y="4824483"/>
            <a:ext cx="1169986" cy="2170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endCxn id="30" idx="0"/>
          </p:cNvCxnSpPr>
          <p:nvPr/>
        </p:nvCxnSpPr>
        <p:spPr bwMode="auto">
          <a:xfrm>
            <a:off x="6740604" y="4824483"/>
            <a:ext cx="1209371" cy="20266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7917431" y="5027149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1" name="Oval 13"/>
          <p:cNvSpPr>
            <a:spLocks noChangeArrowheads="1"/>
          </p:cNvSpPr>
          <p:nvPr/>
        </p:nvSpPr>
        <p:spPr bwMode="auto">
          <a:xfrm>
            <a:off x="5540659" y="502196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321749" y="4811198"/>
            <a:ext cx="1" cy="21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184173" y="5438266"/>
            <a:ext cx="137249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Fully coherent</a:t>
            </a:r>
          </a:p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CPU clusters</a:t>
            </a:r>
          </a:p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up to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41730" y="5566913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2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06661" y="5560402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4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12360" y="5560402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6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839" y="6111878"/>
            <a:ext cx="167385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No. of</a:t>
            </a:r>
          </a:p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LPDDR 4/3</a:t>
            </a:r>
          </a:p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memory channels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64072" y="6240525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2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29003" y="6234014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4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34702" y="6234014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6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967" y="998730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Main features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6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/>
      <p:bldP spid="12" grpId="0"/>
      <p:bldP spid="13" grpId="0"/>
      <p:bldP spid="17" grpId="0"/>
      <p:bldP spid="16" grpId="0"/>
      <p:bldP spid="19" grpId="0"/>
      <p:bldP spid="20" grpId="0"/>
      <p:bldP spid="21" grpId="0"/>
      <p:bldP spid="22" grpId="0"/>
      <p:bldP spid="14" grpId="0"/>
      <p:bldP spid="15" grpId="0"/>
      <p:bldP spid="26" grpId="0"/>
      <p:bldP spid="27" grpId="0"/>
      <p:bldP spid="30" grpId="0" animBg="1"/>
      <p:bldP spid="3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9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198530" y="1854814"/>
            <a:ext cx="49055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cache-coherent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interconnect</a:t>
            </a:r>
            <a:endParaRPr lang="hu-HU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belonging to the CoreLink 400 family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436985" y="1851374"/>
            <a:ext cx="47705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cache-coherent interconnects</a:t>
            </a:r>
            <a:endParaRPr lang="hu-HU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belonging </a:t>
            </a:r>
            <a:r>
              <a:rPr lang="hu-HU" altLang="en-US" sz="1300" b="1" dirty="0">
                <a:solidFill>
                  <a:srgbClr val="000000"/>
                </a:solidFill>
              </a:rPr>
              <a:t>to the CoreLink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500 family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2400962" y="1547484"/>
            <a:ext cx="2171038" cy="2254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4572000" y="1547484"/>
            <a:ext cx="2250793" cy="21359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781951" y="173092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2372628" y="1738436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69335" y="1223755"/>
            <a:ext cx="655339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solidFill>
                  <a:srgbClr val="000000"/>
                </a:solidFill>
              </a:rPr>
              <a:t>ARM’s cache-coherent interconnects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based on the AMBA 4 ACE bus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610" y="2441213"/>
            <a:ext cx="29583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It </a:t>
            </a:r>
            <a:r>
              <a:rPr lang="hu-HU" sz="1300" dirty="0" smtClean="0">
                <a:solidFill>
                  <a:srgbClr val="0070C0"/>
                </a:solidFill>
              </a:rPr>
              <a:t>does not include </a:t>
            </a:r>
            <a:r>
              <a:rPr lang="hu-HU" sz="1300" dirty="0">
                <a:solidFill>
                  <a:srgbClr val="0070C0"/>
                </a:solidFill>
              </a:rPr>
              <a:t>a snoop </a:t>
            </a:r>
            <a:r>
              <a:rPr lang="hu-HU" sz="1300" dirty="0" smtClean="0">
                <a:solidFill>
                  <a:srgbClr val="0070C0"/>
                </a:solidFill>
              </a:rPr>
              <a:t>filter</a:t>
            </a:r>
            <a:r>
              <a:rPr lang="hu-HU" sz="1300" dirty="0" smtClean="0">
                <a:solidFill>
                  <a:srgbClr val="000000"/>
                </a:solidFill>
              </a:rPr>
              <a:t>.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7005" y="2416243"/>
            <a:ext cx="442326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They include a </a:t>
            </a:r>
            <a:r>
              <a:rPr lang="hu-HU" sz="1300" dirty="0" smtClean="0">
                <a:solidFill>
                  <a:srgbClr val="0070C0"/>
                </a:solidFill>
              </a:rPr>
              <a:t>snoop filter </a:t>
            </a:r>
            <a:r>
              <a:rPr lang="hu-HU" sz="1300" dirty="0" smtClean="0">
                <a:solidFill>
                  <a:srgbClr val="000000"/>
                </a:solidFill>
              </a:rPr>
              <a:t>to reduce snoop traffic.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8151" y="3991418"/>
            <a:ext cx="18036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i="1" dirty="0" smtClean="0">
                <a:solidFill>
                  <a:srgbClr val="000000"/>
                </a:solidFill>
              </a:rPr>
              <a:t>CCI-400 (201</a:t>
            </a:r>
            <a:r>
              <a:rPr lang="hu-HU" sz="1300" i="1" dirty="0" smtClean="0">
                <a:solidFill>
                  <a:srgbClr val="000000"/>
                </a:solidFill>
              </a:rPr>
              <a:t>0</a:t>
            </a:r>
            <a:r>
              <a:rPr lang="en-US" sz="1300" i="1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067" y="2798930"/>
            <a:ext cx="13901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>
                <a:solidFill>
                  <a:srgbClr val="000000"/>
                </a:solidFill>
              </a:rPr>
              <a:t>Typical use in 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5445" y="3067385"/>
            <a:ext cx="22349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altLang="en-US" sz="1300" i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Cortex-A7/A15/A53/A53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3306578"/>
            <a:ext cx="6030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SoCs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2140" y="3065560"/>
            <a:ext cx="193995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altLang="en-US" sz="1300" i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Cortex-A53/A57/A72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7215" y="3304753"/>
            <a:ext cx="6030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SoCs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394" y="3631378"/>
            <a:ext cx="7633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>
                <a:solidFill>
                  <a:srgbClr val="000000"/>
                </a:solidFill>
              </a:rPr>
              <a:t>Models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2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2.3.2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ACE  bus (2)</a:t>
            </a:r>
            <a:endParaRPr lang="en-US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417951" y="3996512"/>
            <a:ext cx="2367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dirty="0" smtClean="0">
                <a:solidFill>
                  <a:srgbClr val="000000"/>
                </a:solidFill>
              </a:rPr>
              <a:t>CCI-500 (2014)</a:t>
            </a:r>
            <a:endParaRPr lang="en-US" altLang="en-US" sz="1300" dirty="0">
              <a:solidFill>
                <a:srgbClr val="000000"/>
              </a:solidFill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642229" y="3996512"/>
            <a:ext cx="25202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dirty="0" smtClean="0">
                <a:solidFill>
                  <a:srgbClr val="000000"/>
                </a:solidFill>
              </a:rPr>
              <a:t>CCI-550 (2015)</a:t>
            </a:r>
            <a:endParaRPr lang="en-US" altLang="en-US" sz="1300" dirty="0">
              <a:solidFill>
                <a:srgbClr val="0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5570618" y="3692539"/>
            <a:ext cx="1169986" cy="2170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endCxn id="30" idx="0"/>
          </p:cNvCxnSpPr>
          <p:nvPr/>
        </p:nvCxnSpPr>
        <p:spPr bwMode="auto">
          <a:xfrm>
            <a:off x="6740604" y="3692539"/>
            <a:ext cx="1209371" cy="20266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7917431" y="389520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1" name="Oval 13"/>
          <p:cNvSpPr>
            <a:spLocks noChangeArrowheads="1"/>
          </p:cNvSpPr>
          <p:nvPr/>
        </p:nvSpPr>
        <p:spPr bwMode="auto">
          <a:xfrm>
            <a:off x="5540659" y="389002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321749" y="3679254"/>
            <a:ext cx="1" cy="21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184173" y="4329100"/>
            <a:ext cx="137249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Fully coherent</a:t>
            </a:r>
          </a:p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CPU clusters</a:t>
            </a:r>
          </a:p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up to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41730" y="4457747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2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06661" y="4451236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4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12360" y="4451236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6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839" y="5002712"/>
            <a:ext cx="167385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No. of</a:t>
            </a:r>
          </a:p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LPDDR 4/3</a:t>
            </a:r>
          </a:p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memory channels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64072" y="5131359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2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29003" y="5124848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4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34702" y="5124848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6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1619" y="630693"/>
            <a:ext cx="915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2D2D8A"/>
                </a:solidFill>
              </a:rPr>
              <a:t>ARM’s </a:t>
            </a:r>
            <a:r>
              <a:rPr lang="hu-HU" altLang="en-US" dirty="0" smtClean="0">
                <a:solidFill>
                  <a:srgbClr val="2D2D8A"/>
                </a:solidFill>
              </a:rPr>
              <a:t>cache-coherent</a:t>
            </a:r>
            <a:r>
              <a:rPr lang="en-US" altLang="en-US" dirty="0" smtClean="0">
                <a:solidFill>
                  <a:srgbClr val="2D2D8A"/>
                </a:solidFill>
              </a:rPr>
              <a:t> interconnect</a:t>
            </a:r>
            <a:r>
              <a:rPr lang="hu-HU" altLang="en-US" dirty="0" smtClean="0">
                <a:solidFill>
                  <a:srgbClr val="2D2D8A"/>
                </a:solidFill>
              </a:rPr>
              <a:t>s belonging </a:t>
            </a:r>
            <a:r>
              <a:rPr lang="hu-HU" altLang="en-US" dirty="0">
                <a:solidFill>
                  <a:srgbClr val="2D2D8A"/>
                </a:solidFill>
              </a:rPr>
              <a:t>to the </a:t>
            </a:r>
            <a:r>
              <a:rPr lang="hu-HU" altLang="en-US" dirty="0" smtClean="0">
                <a:solidFill>
                  <a:srgbClr val="2D2D8A"/>
                </a:solidFill>
              </a:rPr>
              <a:t>CoreLink 400 family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5839" y="1761082"/>
            <a:ext cx="4246131" cy="409818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3910" y="5994285"/>
            <a:ext cx="20929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Suitable for </a:t>
            </a:r>
            <a:r>
              <a:rPr lang="hu-HU" sz="1300" dirty="0" smtClean="0">
                <a:solidFill>
                  <a:srgbClr val="0070C0"/>
                </a:solidFill>
              </a:rPr>
              <a:t>big.LITTLE</a:t>
            </a:r>
          </a:p>
          <a:p>
            <a:pPr algn="ctr"/>
            <a:r>
              <a:rPr lang="hu-HU" sz="1300" dirty="0" smtClean="0">
                <a:solidFill>
                  <a:srgbClr val="0070C0"/>
                </a:solidFill>
              </a:rPr>
              <a:t>configurations</a:t>
            </a:r>
            <a:endParaRPr lang="en-US" sz="1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/>
      <p:bldP spid="12" grpId="0"/>
      <p:bldP spid="13" grpId="0"/>
      <p:bldP spid="17" grpId="0"/>
      <p:bldP spid="16" grpId="0"/>
      <p:bldP spid="19" grpId="0"/>
      <p:bldP spid="20" grpId="0"/>
      <p:bldP spid="21" grpId="0"/>
      <p:bldP spid="22" grpId="0"/>
      <p:bldP spid="15" grpId="0"/>
      <p:bldP spid="26" grpId="0"/>
      <p:bldP spid="27" grpId="0"/>
      <p:bldP spid="30" grpId="0" animBg="1"/>
      <p:bldP spid="3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18" grpId="0" animBg="1"/>
      <p:bldP spid="23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1560" y="1358770"/>
          <a:ext cx="8145905" cy="4615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592"/>
                <a:gridCol w="2670818"/>
                <a:gridCol w="4455495"/>
              </a:tblGrid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69B8"/>
                          </a:solidFill>
                        </a:rPr>
                        <a:t>Name</a:t>
                      </a:r>
                      <a:endParaRPr lang="en-US" sz="1200" dirty="0">
                        <a:solidFill>
                          <a:srgbClr val="0069B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69B8"/>
                          </a:solidFill>
                        </a:rPr>
                        <a:t>Product</a:t>
                      </a:r>
                      <a:endParaRPr lang="en-US" sz="1200" dirty="0">
                        <a:solidFill>
                          <a:srgbClr val="0069B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69B8"/>
                          </a:solidFill>
                        </a:rPr>
                        <a:t>Headline features</a:t>
                      </a:r>
                      <a:endParaRPr lang="en-US" sz="1200" dirty="0">
                        <a:solidFill>
                          <a:srgbClr val="0069B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NIC-400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Network interconnect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Non-cache-coherent interconnect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CCI-400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C</a:t>
                      </a:r>
                      <a:r>
                        <a:rPr lang="en-US" sz="1200" dirty="0" smtClean="0"/>
                        <a:t>ache-coherent Interconnect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Cache-coherent interconnect supporting</a:t>
                      </a:r>
                    </a:p>
                    <a:p>
                      <a:r>
                        <a:rPr lang="hu-HU" sz="1200" dirty="0" smtClean="0"/>
                        <a:t>  d</a:t>
                      </a:r>
                      <a:r>
                        <a:rPr lang="en-US" sz="1200" dirty="0" smtClean="0"/>
                        <a:t>ual clusters of Cortex</a:t>
                      </a:r>
                      <a:r>
                        <a:rPr lang="en-US" sz="1200" baseline="0" dirty="0" smtClean="0"/>
                        <a:t> – </a:t>
                      </a:r>
                      <a:r>
                        <a:rPr lang="hu-HU" sz="1200" baseline="0" dirty="0" smtClean="0"/>
                        <a:t>A7/</a:t>
                      </a:r>
                      <a:r>
                        <a:rPr lang="en-US" sz="1200" baseline="0" dirty="0" smtClean="0"/>
                        <a:t>A15/A17/</a:t>
                      </a:r>
                      <a:r>
                        <a:rPr lang="hu-HU" sz="1200" baseline="0" dirty="0" smtClean="0"/>
                        <a:t>A53/A57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r>
                        <a:rPr lang="hu-HU" sz="1200" baseline="0" dirty="0" smtClean="0"/>
                        <a:t>  </a:t>
                      </a:r>
                      <a:r>
                        <a:rPr lang="en-US" sz="1200" baseline="0" dirty="0" smtClean="0"/>
                        <a:t>2 128-bit ACE-Lite master ports</a:t>
                      </a:r>
                    </a:p>
                    <a:p>
                      <a:r>
                        <a:rPr lang="hu-HU" sz="1200" baseline="0" dirty="0" smtClean="0"/>
                        <a:t>  </a:t>
                      </a:r>
                      <a:r>
                        <a:rPr lang="en-US" sz="1200" baseline="0" dirty="0" smtClean="0"/>
                        <a:t>3 128-bit ACE-lite slave ports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DMC-400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 Memory Controller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Dual channel </a:t>
                      </a:r>
                      <a:r>
                        <a:rPr lang="en-US" sz="1200" dirty="0" smtClean="0"/>
                        <a:t>LPDDR</a:t>
                      </a:r>
                      <a:r>
                        <a:rPr lang="hu-HU" sz="1200" dirty="0" smtClean="0"/>
                        <a:t>3/2/LPDDR2</a:t>
                      </a:r>
                      <a:r>
                        <a:rPr lang="en-US" sz="1200" dirty="0" smtClean="0"/>
                        <a:t> </a:t>
                      </a:r>
                      <a:r>
                        <a:rPr lang="hu-HU" sz="1200" dirty="0" smtClean="0"/>
                        <a:t>X32 </a:t>
                      </a:r>
                      <a:r>
                        <a:rPr lang="en-US" sz="1200" dirty="0" smtClean="0"/>
                        <a:t>memory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MMU-400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</a:t>
                      </a:r>
                      <a:r>
                        <a:rPr lang="en-US" sz="1200" baseline="0" dirty="0" smtClean="0"/>
                        <a:t> Memory Management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 to 40 bit virtual addresses</a:t>
                      </a:r>
                    </a:p>
                    <a:p>
                      <a:r>
                        <a:rPr lang="en-US" sz="1200" dirty="0" smtClean="0"/>
                        <a:t>ARMv7 virtualizations extensions</a:t>
                      </a:r>
                      <a:r>
                        <a:rPr lang="en-US" sz="1200" baseline="0" dirty="0" smtClean="0"/>
                        <a:t> compliant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GIC-400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Generic Interrupt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Share interrupts across clusters, ARMv7 virtualization extensions compliant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1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ADB-400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AMBA Domain Bridge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 can optionally be used</a:t>
                      </a:r>
                      <a:r>
                        <a:rPr lang="en-US" sz="1200" baseline="0" dirty="0" smtClean="0"/>
                        <a:t> between components </a:t>
                      </a:r>
                    </a:p>
                    <a:p>
                      <a:r>
                        <a:rPr lang="en-US" sz="1200" baseline="0" dirty="0" smtClean="0"/>
                        <a:t>to integrate multiple power domains or clock domains </a:t>
                      </a:r>
                    </a:p>
                    <a:p>
                      <a:r>
                        <a:rPr lang="en-US" sz="1200" baseline="0" dirty="0" smtClean="0"/>
                        <a:t>for implementing DVFS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13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TZC-400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TrustZone Address Space Controller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Prevents illegal access to protected memory regions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2597" y="630398"/>
            <a:ext cx="647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CoreLink 400 System components</a:t>
            </a:r>
            <a:r>
              <a:rPr lang="hu-HU" dirty="0" smtClean="0">
                <a:solidFill>
                  <a:srgbClr val="2D2D8A"/>
                </a:solidFill>
              </a:rPr>
              <a:t> (targeting mobiles)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11560" y="2213865"/>
            <a:ext cx="8145905" cy="81009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2.3.2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ACE  bus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771" y="634786"/>
            <a:ext cx="90108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2D2D8A"/>
                </a:solidFill>
              </a:rPr>
              <a:t>Main features of </a:t>
            </a:r>
            <a:r>
              <a:rPr lang="hu-HU" dirty="0" smtClean="0">
                <a:solidFill>
                  <a:srgbClr val="2D2D8A"/>
                </a:solidFill>
              </a:rPr>
              <a:t>ARM's cache-coherent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ACE bus based CCI-400 interconnect</a:t>
            </a:r>
          </a:p>
          <a:p>
            <a:pPr>
              <a:spcAft>
                <a:spcPts val="600"/>
              </a:spcAft>
            </a:pPr>
            <a:r>
              <a:rPr lang="hu-HU" sz="1600" dirty="0" smtClean="0">
                <a:solidFill>
                  <a:srgbClr val="2D2D8A"/>
                </a:solidFill>
              </a:rPr>
              <a:t>It is</a:t>
            </a:r>
            <a:r>
              <a:rPr lang="hu-HU" sz="1600" dirty="0" smtClean="0">
                <a:solidFill>
                  <a:srgbClr val="000000"/>
                </a:solidFill>
              </a:rPr>
              <a:t> used </a:t>
            </a:r>
            <a:r>
              <a:rPr lang="hu-HU" sz="1600" dirty="0" smtClean="0">
                <a:solidFill>
                  <a:srgbClr val="0070C0"/>
                </a:solidFill>
              </a:rPr>
              <a:t>for mobiles</a:t>
            </a:r>
            <a:endParaRPr lang="en-US" sz="16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6677" y="1432244"/>
          <a:ext cx="8808499" cy="5192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182"/>
                <a:gridCol w="1755195"/>
                <a:gridCol w="1669097"/>
                <a:gridCol w="116840"/>
                <a:gridCol w="1665185"/>
              </a:tblGrid>
              <a:tr h="3413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 features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CCI-400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CC</a:t>
                      </a:r>
                      <a:r>
                        <a:rPr lang="hu-HU" sz="1300" dirty="0" smtClean="0"/>
                        <a:t>I</a:t>
                      </a:r>
                      <a:r>
                        <a:rPr lang="en-US" sz="1300" dirty="0" smtClean="0"/>
                        <a:t>-50</a:t>
                      </a:r>
                      <a:r>
                        <a:rPr lang="hu-HU" sz="1300" dirty="0" smtClean="0"/>
                        <a:t>0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CC</a:t>
                      </a:r>
                      <a:r>
                        <a:rPr lang="hu-HU" sz="1300" dirty="0" smtClean="0"/>
                        <a:t>I</a:t>
                      </a:r>
                      <a:r>
                        <a:rPr lang="en-US" sz="1300" dirty="0" smtClean="0"/>
                        <a:t>-5</a:t>
                      </a:r>
                      <a:r>
                        <a:rPr lang="hu-HU" sz="1300" dirty="0" smtClean="0"/>
                        <a:t>50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33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Date of introduction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10/2010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11/2014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10/2015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68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Supported processor</a:t>
                      </a:r>
                      <a:r>
                        <a:rPr lang="hu-HU" sz="1300" dirty="0" smtClean="0"/>
                        <a:t> model</a:t>
                      </a:r>
                      <a:r>
                        <a:rPr lang="en-US" sz="1300" dirty="0" smtClean="0"/>
                        <a:t>s </a:t>
                      </a:r>
                      <a:endParaRPr lang="hu-HU" sz="13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 (Cortex-Ax</a:t>
                      </a:r>
                      <a:r>
                        <a:rPr lang="hu-HU" sz="1300" dirty="0" smtClean="0"/>
                        <a:t> MPCore</a:t>
                      </a:r>
                      <a:r>
                        <a:rPr lang="en-US" sz="1300" dirty="0" smtClean="0"/>
                        <a:t>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A7/A15/A17/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A53/A57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A</a:t>
                      </a:r>
                      <a:r>
                        <a:rPr lang="hu-HU" sz="1300" dirty="0" smtClean="0"/>
                        <a:t>7/</a:t>
                      </a:r>
                      <a:r>
                        <a:rPr lang="en-US" sz="1300" dirty="0" smtClean="0"/>
                        <a:t>15/</a:t>
                      </a:r>
                      <a:r>
                        <a:rPr lang="hu-HU" sz="1300" dirty="0" smtClean="0"/>
                        <a:t>A17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/</a:t>
                      </a:r>
                      <a:r>
                        <a:rPr lang="en-US" sz="1300" dirty="0" smtClean="0"/>
                        <a:t>A5</a:t>
                      </a:r>
                      <a:r>
                        <a:rPr lang="hu-HU" sz="1300" dirty="0" smtClean="0"/>
                        <a:t>3</a:t>
                      </a:r>
                      <a:r>
                        <a:rPr lang="en-US" sz="1300" dirty="0" smtClean="0"/>
                        <a:t>/A5</a:t>
                      </a:r>
                      <a:r>
                        <a:rPr lang="hu-HU" sz="1300" dirty="0" smtClean="0"/>
                        <a:t>7/A72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A</a:t>
                      </a:r>
                      <a:r>
                        <a:rPr lang="hu-HU" sz="1300" dirty="0" smtClean="0"/>
                        <a:t>53</a:t>
                      </a:r>
                      <a:r>
                        <a:rPr lang="en-US" sz="1300" dirty="0" smtClean="0"/>
                        <a:t>/A5</a:t>
                      </a:r>
                      <a:r>
                        <a:rPr lang="hu-HU" sz="1300" dirty="0" smtClean="0"/>
                        <a:t>7</a:t>
                      </a:r>
                      <a:r>
                        <a:rPr lang="en-US" sz="1300" dirty="0" smtClean="0"/>
                        <a:t>3</a:t>
                      </a:r>
                      <a:r>
                        <a:rPr lang="hu-HU" sz="1300" dirty="0" smtClean="0"/>
                        <a:t>/A72 and next proc.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N</a:t>
                      </a:r>
                      <a:r>
                        <a:rPr lang="hu-HU" sz="1300" dirty="0" smtClean="0"/>
                        <a:t>o. </a:t>
                      </a:r>
                      <a:r>
                        <a:rPr lang="en-US" sz="1300" dirty="0" smtClean="0"/>
                        <a:t>of </a:t>
                      </a:r>
                      <a:r>
                        <a:rPr lang="hu-HU" sz="1300" dirty="0" smtClean="0"/>
                        <a:t>fully coherent ACE slave</a:t>
                      </a:r>
                      <a:r>
                        <a:rPr lang="en-US" sz="1300" dirty="0" smtClean="0"/>
                        <a:t> ports</a:t>
                      </a:r>
                      <a:r>
                        <a:rPr lang="hu-HU" sz="1300" dirty="0" smtClean="0"/>
                        <a:t>  </a:t>
                      </a:r>
                      <a:r>
                        <a:rPr lang="en-US" sz="1300" dirty="0" smtClean="0"/>
                        <a:t> for CPU clusters</a:t>
                      </a:r>
                      <a:r>
                        <a:rPr lang="hu-HU" sz="1300" dirty="0" smtClean="0"/>
                        <a:t> (of 4 cores)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2 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1-4</a:t>
                      </a:r>
                      <a:r>
                        <a:rPr lang="en-US" sz="1300" dirty="0" smtClean="0"/>
                        <a:t> 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1-6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22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 of I/O-coherent ACE-Lite slave ports 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1-3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0-6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(max 7 slave ports)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0-6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(max 7 slave ports)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No. of ACE-Lite master ports for memory channels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1-2 ACE-Lite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 DMC-500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(LPDDR4/3)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1-4 AXI4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DMC-500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(LP</a:t>
                      </a:r>
                      <a:r>
                        <a:rPr lang="en-US" sz="1300" dirty="0" smtClean="0"/>
                        <a:t>DDR</a:t>
                      </a:r>
                      <a:r>
                        <a:rPr lang="hu-HU" sz="1300" dirty="0" smtClean="0"/>
                        <a:t>4/3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1-6 AXI4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DMC-500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(LP</a:t>
                      </a:r>
                      <a:r>
                        <a:rPr lang="en-US" sz="1300" dirty="0" smtClean="0"/>
                        <a:t>DDR</a:t>
                      </a:r>
                      <a:r>
                        <a:rPr lang="hu-HU" sz="1300" dirty="0" smtClean="0"/>
                        <a:t>4/3)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516284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hu-HU" sz="1300" dirty="0" smtClean="0"/>
                        <a:t>No. of I/O-coherent </a:t>
                      </a:r>
                      <a:r>
                        <a:rPr lang="hu-HU" sz="1300" baseline="0" dirty="0" smtClean="0"/>
                        <a:t>master</a:t>
                      </a:r>
                      <a:r>
                        <a:rPr lang="hu-HU" sz="1300" dirty="0" smtClean="0"/>
                        <a:t> ports</a:t>
                      </a:r>
                      <a:r>
                        <a:rPr lang="en-US" sz="1300" dirty="0" smtClean="0"/>
                        <a:t>  </a:t>
                      </a:r>
                      <a:r>
                        <a:rPr lang="hu-HU" sz="1300" dirty="0" smtClean="0"/>
                        <a:t>for </a:t>
                      </a:r>
                      <a:r>
                        <a:rPr lang="en-US" sz="1300" dirty="0" smtClean="0"/>
                        <a:t>accelerators</a:t>
                      </a:r>
                      <a:r>
                        <a:rPr lang="hu-HU" sz="1300" dirty="0" smtClean="0"/>
                        <a:t> </a:t>
                      </a:r>
                      <a:r>
                        <a:rPr lang="en-US" sz="1300" dirty="0" smtClean="0"/>
                        <a:t> and</a:t>
                      </a:r>
                      <a:r>
                        <a:rPr lang="hu-HU" sz="1300" dirty="0" smtClean="0"/>
                        <a:t> </a:t>
                      </a:r>
                      <a:r>
                        <a:rPr lang="en-US" sz="1300" dirty="0" smtClean="0"/>
                        <a:t> I/O</a:t>
                      </a:r>
                      <a:r>
                        <a:rPr lang="hu-HU" sz="1300" dirty="0" smtClean="0"/>
                        <a:t> 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 ACE-Lite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1-2 AXI4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(max 7 master ports)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06475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hu-HU" sz="1300" dirty="0" smtClean="0"/>
                        <a:t>Data bus width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128-bit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128-bit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128-bit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41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Integrated L3 cache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41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Integrated snoop filter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No, broadcast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snoop coherency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Yes</a:t>
                      </a:r>
                      <a:r>
                        <a:rPr lang="hu-HU" sz="1300" dirty="0" smtClean="0"/>
                        <a:t>, there is a directory of caches content, to reduce snoop traffic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Interconnect topology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Switches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Switches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Switches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3761910" y="1432244"/>
            <a:ext cx="1755195" cy="519211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2.3.2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ACE  bus 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1284" y="1181078"/>
            <a:ext cx="8471186" cy="4597400"/>
            <a:chOff x="242080" y="1536700"/>
            <a:chExt cx="8471186" cy="459740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5024" r="2890"/>
            <a:stretch/>
          </p:blipFill>
          <p:spPr bwMode="auto">
            <a:xfrm>
              <a:off x="242080" y="1536700"/>
              <a:ext cx="8454246" cy="459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646260" y="4264060"/>
              <a:ext cx="67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rgbClr val="000000"/>
                  </a:solidFill>
                </a:rPr>
                <a:t>.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5678" y="629398"/>
            <a:ext cx="422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Block diagram of the CCI-400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28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2.3.2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ACE  bus 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/>
          <a:stretch/>
        </p:blipFill>
        <p:spPr bwMode="auto">
          <a:xfrm>
            <a:off x="2866349" y="548680"/>
            <a:ext cx="6058610" cy="60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139" y="639923"/>
            <a:ext cx="2573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D2D8A"/>
                </a:solidFill>
              </a:rPr>
              <a:t>Internal architecture</a:t>
            </a:r>
          </a:p>
          <a:p>
            <a:pPr algn="ctr"/>
            <a:r>
              <a:rPr lang="en-US" dirty="0" smtClean="0">
                <a:solidFill>
                  <a:srgbClr val="2D2D8A"/>
                </a:solidFill>
              </a:rPr>
              <a:t>of the CCI-400</a:t>
            </a:r>
          </a:p>
          <a:p>
            <a:pPr algn="ctr"/>
            <a:r>
              <a:rPr lang="en-US" dirty="0" smtClean="0">
                <a:solidFill>
                  <a:srgbClr val="2D2D8A"/>
                </a:solidFill>
              </a:rPr>
              <a:t>cache-coherent</a:t>
            </a:r>
          </a:p>
          <a:p>
            <a:pPr algn="ctr"/>
            <a:r>
              <a:rPr lang="en-US" dirty="0" smtClean="0">
                <a:solidFill>
                  <a:srgbClr val="2D2D8A"/>
                </a:solidFill>
              </a:rPr>
              <a:t>Interconnect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45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769337" y="3801566"/>
            <a:ext cx="3510390" cy="58506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2.3.2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ACE  bus 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720" y="629165"/>
            <a:ext cx="856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Example 1: </a:t>
            </a:r>
            <a:r>
              <a:rPr lang="hu-HU" dirty="0">
                <a:solidFill>
                  <a:srgbClr val="2D2D8A"/>
                </a:solidFill>
              </a:rPr>
              <a:t>Dual Cortex-A15 </a:t>
            </a:r>
            <a:r>
              <a:rPr lang="en-US" dirty="0">
                <a:solidFill>
                  <a:srgbClr val="2D2D8A"/>
                </a:solidFill>
              </a:rPr>
              <a:t>S</a:t>
            </a:r>
            <a:r>
              <a:rPr lang="hu-HU" dirty="0">
                <a:solidFill>
                  <a:srgbClr val="2D2D8A"/>
                </a:solidFill>
              </a:rPr>
              <a:t>o</a:t>
            </a:r>
            <a:r>
              <a:rPr lang="en-US" dirty="0">
                <a:solidFill>
                  <a:srgbClr val="2D2D8A"/>
                </a:solidFill>
              </a:rPr>
              <a:t>C based on the CCI-400 </a:t>
            </a:r>
            <a:r>
              <a:rPr lang="en-US" dirty="0" smtClean="0">
                <a:solidFill>
                  <a:srgbClr val="2D2D8A"/>
                </a:solidFill>
              </a:rPr>
              <a:t>interconnect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6535" y="1174287"/>
            <a:ext cx="8513973" cy="5450068"/>
            <a:chOff x="386535" y="1088740"/>
            <a:chExt cx="8513973" cy="545006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5"/>
            <a:stretch/>
          </p:blipFill>
          <p:spPr bwMode="auto">
            <a:xfrm>
              <a:off x="548855" y="1223755"/>
              <a:ext cx="7564710" cy="531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86535" y="1088740"/>
              <a:ext cx="2866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(Generic Interrupt Controller)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70046" y="1088740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(GPU)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043335" y="2593068"/>
              <a:ext cx="315035" cy="261610"/>
            </a:xfrm>
            <a:prstGeom prst="roundRect">
              <a:avLst/>
            </a:prstGeom>
            <a:solidFill>
              <a:srgbClr val="CBD6A2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00133" y="2593068"/>
              <a:ext cx="18533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(Network Interconnect)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48480" y="2998113"/>
              <a:ext cx="15520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(Memory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 Management Unit)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6575" y="5473830"/>
              <a:ext cx="24849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(Dynamic Memory Controller)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25253" y="4123238"/>
            <a:ext cx="14558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(DVM: Distributed </a:t>
            </a:r>
          </a:p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Virtual Memory)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2.3.2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ACE  bus 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54" y="1403775"/>
            <a:ext cx="8010676" cy="4950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2180" y="5769260"/>
            <a:ext cx="25571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ADB: AMBA Domain Bridge</a:t>
            </a:r>
          </a:p>
          <a:p>
            <a:r>
              <a:rPr lang="hu-HU" sz="1300" dirty="0" smtClean="0">
                <a:solidFill>
                  <a:srgbClr val="000000"/>
                </a:solidFill>
              </a:rPr>
              <a:t>          (to implement DVFS)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283" y="638690"/>
            <a:ext cx="873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Example </a:t>
            </a:r>
            <a:r>
              <a:rPr lang="hu-HU" dirty="0" smtClean="0">
                <a:solidFill>
                  <a:srgbClr val="2D2D8A"/>
                </a:solidFill>
              </a:rPr>
              <a:t>2</a:t>
            </a:r>
            <a:r>
              <a:rPr lang="en-US" dirty="0" smtClean="0">
                <a:solidFill>
                  <a:srgbClr val="2D2D8A"/>
                </a:solidFill>
              </a:rPr>
              <a:t>: </a:t>
            </a:r>
            <a:r>
              <a:rPr lang="hu-HU" dirty="0" smtClean="0">
                <a:solidFill>
                  <a:srgbClr val="2D2D8A"/>
                </a:solidFill>
              </a:rPr>
              <a:t>Cortex-A57/A53 </a:t>
            </a:r>
            <a:r>
              <a:rPr lang="en-US" dirty="0" smtClean="0">
                <a:solidFill>
                  <a:srgbClr val="2D2D8A"/>
                </a:solidFill>
              </a:rPr>
              <a:t>S</a:t>
            </a:r>
            <a:r>
              <a:rPr lang="hu-HU" dirty="0" smtClean="0">
                <a:solidFill>
                  <a:srgbClr val="2D2D8A"/>
                </a:solidFill>
              </a:rPr>
              <a:t>o</a:t>
            </a:r>
            <a:r>
              <a:rPr lang="en-US" dirty="0" smtClean="0">
                <a:solidFill>
                  <a:srgbClr val="2D2D8A"/>
                </a:solidFill>
              </a:rPr>
              <a:t>C based on the CCI-400 interconnect [</a:t>
            </a:r>
            <a:r>
              <a:rPr lang="hu-HU" dirty="0" smtClean="0">
                <a:solidFill>
                  <a:srgbClr val="2D2D8A"/>
                </a:solidFill>
              </a:rPr>
              <a:t>56</a:t>
            </a:r>
            <a:r>
              <a:rPr lang="en-US" dirty="0" smtClean="0">
                <a:solidFill>
                  <a:srgbClr val="2D2D8A"/>
                </a:solidFill>
              </a:rPr>
              <a:t>]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2.3.2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ACE  bus 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rm-cortex-chip-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9" y="1493785"/>
            <a:ext cx="8384171" cy="47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604" y="633187"/>
            <a:ext cx="893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Die micrograph ARM's Juno SoC including a dual core-A57 and quad core</a:t>
            </a:r>
          </a:p>
          <a:p>
            <a:r>
              <a:rPr lang="hu-HU" dirty="0" smtClean="0">
                <a:solidFill>
                  <a:srgbClr val="2D2D8A"/>
                </a:solidFill>
              </a:rPr>
              <a:t>  Cortex-A53  as well as a Mali-T624 GPU [57]</a:t>
            </a: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2.3.2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ACE  bus 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61510" y="5617296"/>
            <a:ext cx="540060" cy="4950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153" y="629165"/>
            <a:ext cx="598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A typical AMBA</a:t>
            </a:r>
            <a:r>
              <a:rPr lang="hu-HU" dirty="0" smtClean="0">
                <a:solidFill>
                  <a:srgbClr val="2D2D8A"/>
                </a:solidFill>
              </a:rPr>
              <a:t> 1 </a:t>
            </a:r>
            <a:r>
              <a:rPr lang="en-US" dirty="0" smtClean="0">
                <a:solidFill>
                  <a:srgbClr val="2D2D8A"/>
                </a:solidFill>
              </a:rPr>
              <a:t>system</a:t>
            </a:r>
            <a:r>
              <a:rPr lang="hu-HU" dirty="0" smtClean="0">
                <a:solidFill>
                  <a:srgbClr val="2D2D8A"/>
                </a:solidFill>
              </a:rPr>
              <a:t> (9/1995)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- </a:t>
            </a:r>
            <a:r>
              <a:rPr lang="hu-HU" dirty="0" err="1" smtClean="0">
                <a:solidFill>
                  <a:srgbClr val="2D2D8A"/>
                </a:solidFill>
              </a:rPr>
              <a:t>Overview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1530" y="1197142"/>
            <a:ext cx="8370930" cy="3086953"/>
            <a:chOff x="341530" y="1197142"/>
            <a:chExt cx="8370930" cy="3086953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81"/>
            <a:stretch/>
          </p:blipFill>
          <p:spPr bwMode="auto">
            <a:xfrm>
              <a:off x="341530" y="1197142"/>
              <a:ext cx="8370930" cy="3086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341530" y="2349738"/>
              <a:ext cx="0" cy="94510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1739820" y="2475610"/>
              <a:ext cx="559769" cy="19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0000"/>
                  </a:solidFill>
                </a:rPr>
                <a:t>ASB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78149" y="2503431"/>
              <a:ext cx="56297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000000"/>
                  </a:solidFill>
                </a:rPr>
                <a:t>APB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1.2.1 Overview </a:t>
            </a:r>
            <a:r>
              <a:rPr lang="en-US" dirty="0" smtClean="0"/>
              <a:t>(</a:t>
            </a:r>
            <a:r>
              <a:rPr lang="hu-HU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085" y="4509410"/>
            <a:ext cx="8269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As seen in the above Figure t</a:t>
            </a:r>
            <a:r>
              <a:rPr lang="en-US" sz="1600" dirty="0" smtClean="0">
                <a:solidFill>
                  <a:srgbClr val="000000"/>
                </a:solidFill>
              </a:rPr>
              <a:t>he </a:t>
            </a:r>
            <a:r>
              <a:rPr lang="en-US" sz="1600" dirty="0" smtClean="0">
                <a:solidFill>
                  <a:srgbClr val="FF0000"/>
                </a:solidFill>
              </a:rPr>
              <a:t>AMBA </a:t>
            </a:r>
            <a:r>
              <a:rPr lang="hu-HU" sz="1600" dirty="0" smtClean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FF0000"/>
                </a:solidFill>
              </a:rPr>
              <a:t>  protocol family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66CC"/>
                </a:solidFill>
              </a:rPr>
              <a:t>AMBA Revision </a:t>
            </a:r>
            <a:r>
              <a:rPr lang="hu-HU" sz="1600" dirty="0" smtClean="0">
                <a:solidFill>
                  <a:srgbClr val="0066CC"/>
                </a:solidFill>
              </a:rPr>
              <a:t>1</a:t>
            </a:r>
            <a:r>
              <a:rPr lang="en-US" sz="1600" dirty="0" smtClean="0">
                <a:solidFill>
                  <a:srgbClr val="0066CC"/>
                </a:solidFill>
              </a:rPr>
              <a:t>.0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include</a:t>
            </a:r>
            <a:r>
              <a:rPr lang="hu-HU" sz="1600" dirty="0" smtClean="0">
                <a:solidFill>
                  <a:srgbClr val="000000"/>
                </a:solidFill>
              </a:rPr>
              <a:t>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424" y="5049180"/>
            <a:ext cx="7534946" cy="636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hu-HU" sz="1600" dirty="0">
                <a:solidFill>
                  <a:srgbClr val="FF0000"/>
                </a:solidFill>
              </a:rPr>
              <a:t>S</a:t>
            </a:r>
            <a:r>
              <a:rPr lang="en-US" sz="1600" dirty="0" smtClean="0">
                <a:solidFill>
                  <a:srgbClr val="FF0000"/>
                </a:solidFill>
              </a:rPr>
              <a:t>B</a:t>
            </a:r>
            <a:r>
              <a:rPr lang="en-US" sz="1600" dirty="0" smtClean="0">
                <a:solidFill>
                  <a:srgbClr val="000000"/>
                </a:solidFill>
              </a:rPr>
              <a:t> (</a:t>
            </a:r>
            <a:r>
              <a:rPr lang="en-US" sz="1600" dirty="0" smtClean="0">
                <a:solidFill>
                  <a:srgbClr val="0066CC"/>
                </a:solidFill>
              </a:rPr>
              <a:t>A</a:t>
            </a:r>
            <a:r>
              <a:rPr lang="hu-HU" sz="1600" dirty="0" smtClean="0">
                <a:solidFill>
                  <a:srgbClr val="0066CC"/>
                </a:solidFill>
              </a:rPr>
              <a:t>dvanced System </a:t>
            </a:r>
            <a:r>
              <a:rPr lang="en-US" sz="1600" dirty="0" smtClean="0">
                <a:solidFill>
                  <a:srgbClr val="0066CC"/>
                </a:solidFill>
              </a:rPr>
              <a:t>Bus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and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APB</a:t>
            </a:r>
            <a:r>
              <a:rPr lang="en-US" sz="1600" dirty="0" smtClean="0">
                <a:solidFill>
                  <a:srgbClr val="000000"/>
                </a:solidFill>
              </a:rPr>
              <a:t> (</a:t>
            </a:r>
            <a:r>
              <a:rPr lang="en-US" sz="1600" dirty="0" smtClean="0">
                <a:solidFill>
                  <a:srgbClr val="0066CC"/>
                </a:solidFill>
              </a:rPr>
              <a:t>Advanced Peripheral Bus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r>
              <a:rPr lang="hu-HU" sz="1600" dirty="0" smtClean="0">
                <a:solidFill>
                  <a:srgbClr val="000000"/>
                </a:solidFill>
              </a:rPr>
              <a:t>   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085" y="5706448"/>
            <a:ext cx="166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specification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214" y="6118315"/>
            <a:ext cx="7841186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The </a:t>
            </a:r>
            <a:r>
              <a:rPr lang="hu-HU" sz="1600" dirty="0">
                <a:solidFill>
                  <a:srgbClr val="FF0000"/>
                </a:solidFill>
              </a:rPr>
              <a:t>ASB bus </a:t>
            </a:r>
            <a:r>
              <a:rPr lang="hu-HU" sz="1600" dirty="0" smtClean="0">
                <a:solidFill>
                  <a:srgbClr val="0070C0"/>
                </a:solidFill>
              </a:rPr>
              <a:t>interconnects </a:t>
            </a:r>
            <a:r>
              <a:rPr lang="en-US" sz="1600" dirty="0" smtClean="0">
                <a:solidFill>
                  <a:srgbClr val="0070C0"/>
                </a:solidFill>
              </a:rPr>
              <a:t>high-performance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system </a:t>
            </a:r>
            <a:r>
              <a:rPr lang="en-US" sz="1600" dirty="0">
                <a:solidFill>
                  <a:srgbClr val="0070C0"/>
                </a:solidFill>
              </a:rPr>
              <a:t>modules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/>
              <a:t>whereas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 </a:t>
            </a:r>
            <a:r>
              <a:rPr lang="hu-HU" sz="1600" dirty="0"/>
              <a:t>the </a:t>
            </a:r>
            <a:r>
              <a:rPr lang="hu-HU" sz="1600" dirty="0">
                <a:solidFill>
                  <a:srgbClr val="FF0000"/>
                </a:solidFill>
              </a:rPr>
              <a:t>APB bus </a:t>
            </a:r>
            <a:r>
              <a:rPr lang="hu-HU" sz="1600" dirty="0" smtClean="0"/>
              <a:t>targets to attach </a:t>
            </a:r>
            <a:r>
              <a:rPr lang="en-US" sz="1600" dirty="0" smtClean="0">
                <a:solidFill>
                  <a:srgbClr val="0070C0"/>
                </a:solidFill>
              </a:rPr>
              <a:t>low-</a:t>
            </a:r>
            <a:r>
              <a:rPr lang="hu-HU" sz="1600" dirty="0" smtClean="0">
                <a:solidFill>
                  <a:srgbClr val="0070C0"/>
                </a:solidFill>
              </a:rPr>
              <a:t>speed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peripherals</a:t>
            </a:r>
            <a:r>
              <a:rPr lang="hu-HU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334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617" y="631785"/>
            <a:ext cx="764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Use of ARM's CCI-400 interconnect IPs by major SOC providers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4133" y="1819143"/>
            <a:ext cx="360161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Use of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ARM’s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CCI-400 IP in mobiles of major manufacturers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842030" y="1815703"/>
            <a:ext cx="39604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Use of own proprietary interconnect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in the mobiles of major manufacturers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2400962" y="1511813"/>
            <a:ext cx="2171038" cy="2254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572000" y="1511813"/>
            <a:ext cx="2250793" cy="21359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781951" y="1695249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372628" y="170276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146980" y="1197203"/>
            <a:ext cx="479810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en-US" sz="1300" b="1" dirty="0" smtClean="0">
                <a:solidFill>
                  <a:srgbClr val="000000"/>
                </a:solidFill>
              </a:rPr>
              <a:t>Use of ARM's interconnect IPs targeting mobiles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6592" y="2414251"/>
            <a:ext cx="4529317" cy="93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MediaTek Coherent System Interconnect (MCSI)</a:t>
            </a:r>
          </a:p>
          <a:p>
            <a:pPr>
              <a:spcAft>
                <a:spcPts val="30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        in MediaTek MT6797 (2015)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SamsungCoherent Interconnect (SCI)</a:t>
            </a:r>
          </a:p>
          <a:p>
            <a:r>
              <a:rPr lang="hu-HU" sz="1300" dirty="0">
                <a:solidFill>
                  <a:srgbClr val="000000"/>
                </a:solidFill>
              </a:rPr>
              <a:t> </a:t>
            </a:r>
            <a:r>
              <a:rPr lang="hu-HU" sz="1300" dirty="0" smtClean="0">
                <a:solidFill>
                  <a:srgbClr val="000000"/>
                </a:solidFill>
              </a:rPr>
              <a:t>       in Exynos 8 Octa 8890 (2015)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624" y="2413275"/>
            <a:ext cx="4818948" cy="15491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Samsung </a:t>
            </a:r>
            <a:r>
              <a:rPr lang="hu-HU" sz="1300" dirty="0">
                <a:solidFill>
                  <a:srgbClr val="000000"/>
                </a:solidFill>
              </a:rPr>
              <a:t>Exynos 5 Octa </a:t>
            </a:r>
            <a:r>
              <a:rPr lang="hu-HU" sz="1300" dirty="0" smtClean="0">
                <a:solidFill>
                  <a:srgbClr val="000000"/>
                </a:solidFill>
              </a:rPr>
              <a:t>5410 (2013)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300" dirty="0">
                <a:solidFill>
                  <a:srgbClr val="000000"/>
                </a:solidFill>
              </a:rPr>
              <a:t>Samsung Exynos 5 Octa </a:t>
            </a:r>
            <a:r>
              <a:rPr lang="hu-HU" sz="1300" dirty="0" smtClean="0">
                <a:solidFill>
                  <a:srgbClr val="000000"/>
                </a:solidFill>
              </a:rPr>
              <a:t>5420 </a:t>
            </a:r>
            <a:r>
              <a:rPr lang="hu-HU" sz="1300" dirty="0">
                <a:solidFill>
                  <a:srgbClr val="000000"/>
                </a:solidFill>
              </a:rPr>
              <a:t>(2013</a:t>
            </a:r>
            <a:r>
              <a:rPr lang="hu-HU" sz="1300" dirty="0" smtClean="0">
                <a:solidFill>
                  <a:srgbClr val="000000"/>
                </a:solidFill>
              </a:rPr>
              <a:t>)                   .</a:t>
            </a:r>
            <a:endParaRPr lang="hu-HU" sz="13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Samsung Exynos 7 Octa 7420 (2015)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MediaTek MT6595 (2014) 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Rockchip RK3288 (2014)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rgbClr val="000000"/>
                </a:solidFill>
              </a:rPr>
              <a:t>Huawei Kirin 950 (2015)  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2.3.2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ACE  bus 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4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  <p:bldP spid="14" grpId="0"/>
      <p:bldP spid="15" grpId="0"/>
      <p:bldP spid="17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198530" y="1854814"/>
            <a:ext cx="49055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cache-coherent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interconnect</a:t>
            </a:r>
            <a:endParaRPr lang="hu-HU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belonging to the CoreLink 400 family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436985" y="1851374"/>
            <a:ext cx="47705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cache-coherent interconnects</a:t>
            </a:r>
            <a:endParaRPr lang="hu-HU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belonging </a:t>
            </a:r>
            <a:r>
              <a:rPr lang="hu-HU" altLang="en-US" sz="1300" b="1" dirty="0">
                <a:solidFill>
                  <a:srgbClr val="000000"/>
                </a:solidFill>
              </a:rPr>
              <a:t>to the CoreLink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500 family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2400962" y="1547484"/>
            <a:ext cx="2171038" cy="2254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4572000" y="1547484"/>
            <a:ext cx="2250793" cy="21359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781951" y="173092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2372628" y="1738436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69335" y="1223755"/>
            <a:ext cx="655339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solidFill>
                  <a:srgbClr val="000000"/>
                </a:solidFill>
              </a:rPr>
              <a:t>ARM’s cache-coherent interconnects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based on the AMBA 4 ACE bus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610" y="2441213"/>
            <a:ext cx="29583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It </a:t>
            </a:r>
            <a:r>
              <a:rPr lang="hu-HU" sz="1300" dirty="0" smtClean="0">
                <a:solidFill>
                  <a:srgbClr val="0070C0"/>
                </a:solidFill>
              </a:rPr>
              <a:t>does not include </a:t>
            </a:r>
            <a:r>
              <a:rPr lang="hu-HU" sz="1300" dirty="0">
                <a:solidFill>
                  <a:srgbClr val="0070C0"/>
                </a:solidFill>
              </a:rPr>
              <a:t>a snoop </a:t>
            </a:r>
            <a:r>
              <a:rPr lang="hu-HU" sz="1300" dirty="0" smtClean="0">
                <a:solidFill>
                  <a:srgbClr val="0070C0"/>
                </a:solidFill>
              </a:rPr>
              <a:t>filter</a:t>
            </a:r>
            <a:r>
              <a:rPr lang="hu-HU" sz="1300" dirty="0" smtClean="0">
                <a:solidFill>
                  <a:srgbClr val="000000"/>
                </a:solidFill>
              </a:rPr>
              <a:t>.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7005" y="2416243"/>
            <a:ext cx="442326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They include a </a:t>
            </a:r>
            <a:r>
              <a:rPr lang="hu-HU" sz="1300" dirty="0" smtClean="0">
                <a:solidFill>
                  <a:srgbClr val="0070C0"/>
                </a:solidFill>
              </a:rPr>
              <a:t>snoop filter </a:t>
            </a:r>
            <a:r>
              <a:rPr lang="hu-HU" sz="1300" dirty="0" smtClean="0">
                <a:solidFill>
                  <a:srgbClr val="000000"/>
                </a:solidFill>
              </a:rPr>
              <a:t>to reduce snoop traffic.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8151" y="3991418"/>
            <a:ext cx="18036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i="1" dirty="0" smtClean="0">
                <a:solidFill>
                  <a:srgbClr val="000000"/>
                </a:solidFill>
              </a:rPr>
              <a:t>CCI-400 (201</a:t>
            </a:r>
            <a:r>
              <a:rPr lang="hu-HU" sz="1300" i="1" dirty="0" smtClean="0">
                <a:solidFill>
                  <a:srgbClr val="000000"/>
                </a:solidFill>
              </a:rPr>
              <a:t>0</a:t>
            </a:r>
            <a:r>
              <a:rPr lang="en-US" sz="1300" i="1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067" y="2798930"/>
            <a:ext cx="13901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>
                <a:solidFill>
                  <a:srgbClr val="000000"/>
                </a:solidFill>
              </a:rPr>
              <a:t>Typical use in 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5445" y="3067385"/>
            <a:ext cx="22349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altLang="en-US" sz="1300" i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Cortex-A7/A15/A53/A53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3306578"/>
            <a:ext cx="6030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SoCs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2140" y="3065560"/>
            <a:ext cx="193995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altLang="en-US" sz="1300" i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Cortex-A53/A57/A72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7215" y="3304753"/>
            <a:ext cx="6030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SoCs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394" y="3631378"/>
            <a:ext cx="7633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>
                <a:solidFill>
                  <a:srgbClr val="000000"/>
                </a:solidFill>
              </a:rPr>
              <a:t>Models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2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2.3.2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ACE  bus (11)</a:t>
            </a:r>
            <a:endParaRPr lang="en-US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417951" y="3996512"/>
            <a:ext cx="2367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dirty="0" smtClean="0">
                <a:solidFill>
                  <a:srgbClr val="000000"/>
                </a:solidFill>
              </a:rPr>
              <a:t>CCI-500 (2014)</a:t>
            </a:r>
            <a:endParaRPr lang="en-US" altLang="en-US" sz="1300" dirty="0">
              <a:solidFill>
                <a:srgbClr val="000000"/>
              </a:solidFill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642229" y="3996512"/>
            <a:ext cx="25202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dirty="0" smtClean="0">
                <a:solidFill>
                  <a:srgbClr val="000000"/>
                </a:solidFill>
              </a:rPr>
              <a:t>CCI-550 (2015)</a:t>
            </a:r>
            <a:endParaRPr lang="en-US" altLang="en-US" sz="1300" dirty="0">
              <a:solidFill>
                <a:srgbClr val="0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5570618" y="3692539"/>
            <a:ext cx="1169986" cy="2170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endCxn id="30" idx="0"/>
          </p:cNvCxnSpPr>
          <p:nvPr/>
        </p:nvCxnSpPr>
        <p:spPr bwMode="auto">
          <a:xfrm>
            <a:off x="6740604" y="3692539"/>
            <a:ext cx="1209371" cy="20266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7917431" y="389520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1" name="Oval 13"/>
          <p:cNvSpPr>
            <a:spLocks noChangeArrowheads="1"/>
          </p:cNvSpPr>
          <p:nvPr/>
        </p:nvSpPr>
        <p:spPr bwMode="auto">
          <a:xfrm>
            <a:off x="5540659" y="389002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321749" y="3679254"/>
            <a:ext cx="1" cy="21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184173" y="4329100"/>
            <a:ext cx="137249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Fully coherent</a:t>
            </a:r>
          </a:p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CPU clusters</a:t>
            </a:r>
          </a:p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up to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41730" y="4457747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2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06661" y="4451236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4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12360" y="4451236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6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839" y="5004175"/>
            <a:ext cx="167385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No. of</a:t>
            </a:r>
          </a:p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LPDDR 4/3</a:t>
            </a:r>
          </a:p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memory channels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64072" y="5132822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2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29003" y="5126311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4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21823" y="5126311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>
                <a:solidFill>
                  <a:srgbClr val="000000"/>
                </a:solidFill>
              </a:rPr>
              <a:t>6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0861" y="641451"/>
            <a:ext cx="915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2D2D8A"/>
                </a:solidFill>
              </a:rPr>
              <a:t>ARM’s </a:t>
            </a:r>
            <a:r>
              <a:rPr lang="hu-HU" altLang="en-US" dirty="0" smtClean="0">
                <a:solidFill>
                  <a:srgbClr val="2D2D8A"/>
                </a:solidFill>
              </a:rPr>
              <a:t>cache-coherent</a:t>
            </a:r>
            <a:r>
              <a:rPr lang="en-US" altLang="en-US" dirty="0" smtClean="0">
                <a:solidFill>
                  <a:srgbClr val="2D2D8A"/>
                </a:solidFill>
              </a:rPr>
              <a:t> interconnect</a:t>
            </a:r>
            <a:r>
              <a:rPr lang="hu-HU" altLang="en-US" dirty="0" smtClean="0">
                <a:solidFill>
                  <a:srgbClr val="2D2D8A"/>
                </a:solidFill>
              </a:rPr>
              <a:t>s belonging </a:t>
            </a:r>
            <a:r>
              <a:rPr lang="hu-HU" altLang="en-US" dirty="0">
                <a:solidFill>
                  <a:srgbClr val="2D2D8A"/>
                </a:solidFill>
              </a:rPr>
              <a:t>to the </a:t>
            </a:r>
            <a:r>
              <a:rPr lang="hu-HU" altLang="en-US" dirty="0" smtClean="0">
                <a:solidFill>
                  <a:srgbClr val="2D2D8A"/>
                </a:solidFill>
              </a:rPr>
              <a:t>CoreLink 500 family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617005" y="1761082"/>
            <a:ext cx="4320000" cy="407541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3910" y="5724255"/>
            <a:ext cx="20929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Suitable for big.LITTLE</a:t>
            </a:r>
          </a:p>
          <a:p>
            <a:pPr algn="ctr"/>
            <a:r>
              <a:rPr lang="hu-HU" sz="1300" dirty="0" smtClean="0">
                <a:solidFill>
                  <a:srgbClr val="000000"/>
                </a:solidFill>
              </a:rPr>
              <a:t>configurations</a:t>
            </a:r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/>
      <p:bldP spid="12" grpId="0"/>
      <p:bldP spid="13" grpId="0"/>
      <p:bldP spid="17" grpId="0"/>
      <p:bldP spid="16" grpId="0"/>
      <p:bldP spid="19" grpId="0"/>
      <p:bldP spid="20" grpId="0"/>
      <p:bldP spid="21" grpId="0"/>
      <p:bldP spid="22" grpId="0"/>
      <p:bldP spid="15" grpId="0"/>
      <p:bldP spid="26" grpId="0"/>
      <p:bldP spid="27" grpId="0"/>
      <p:bldP spid="30" grpId="0" animBg="1"/>
      <p:bldP spid="3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18" grpId="0" animBg="1"/>
      <p:bldP spid="23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051" y="628210"/>
            <a:ext cx="313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Operation of snoop filters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336" y="1023808"/>
            <a:ext cx="2150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See Section 1.5.7f.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2.3.2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ACE  bus (12)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5255" y="1313765"/>
          <a:ext cx="8837234" cy="283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123"/>
                <a:gridCol w="2555537"/>
                <a:gridCol w="5175574"/>
              </a:tblGrid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69B8"/>
                          </a:solidFill>
                        </a:rPr>
                        <a:t>Name</a:t>
                      </a:r>
                      <a:endParaRPr lang="en-US" sz="1200" dirty="0">
                        <a:solidFill>
                          <a:srgbClr val="0069B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69B8"/>
                          </a:solidFill>
                        </a:rPr>
                        <a:t>Product</a:t>
                      </a:r>
                      <a:endParaRPr lang="en-US" sz="1200" dirty="0">
                        <a:solidFill>
                          <a:srgbClr val="0069B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69B8"/>
                          </a:solidFill>
                        </a:rPr>
                        <a:t>Headline features</a:t>
                      </a:r>
                      <a:endParaRPr lang="en-US" sz="1200" dirty="0">
                        <a:solidFill>
                          <a:srgbClr val="0069B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CCI-</a:t>
                      </a:r>
                      <a:r>
                        <a:rPr lang="hu-HU" sz="1200" dirty="0" smtClean="0"/>
                        <a:t>500</a:t>
                      </a:r>
                    </a:p>
                    <a:p>
                      <a:pPr algn="ctr"/>
                      <a:r>
                        <a:rPr lang="hu-HU" sz="1200" dirty="0" smtClean="0"/>
                        <a:t>CCI-550</a:t>
                      </a:r>
                    </a:p>
                    <a:p>
                      <a:pPr algn="ctr"/>
                      <a:endParaRPr lang="hu-HU" sz="1200" dirty="0" smtClean="0"/>
                    </a:p>
                    <a:p>
                      <a:pPr algn="ctr"/>
                      <a:endParaRPr lang="hu-HU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C</a:t>
                      </a:r>
                      <a:r>
                        <a:rPr lang="en-US" sz="1200" dirty="0" smtClean="0"/>
                        <a:t>ache-</a:t>
                      </a:r>
                      <a:r>
                        <a:rPr lang="hu-HU" sz="1200" dirty="0" smtClean="0"/>
                        <a:t>C</a:t>
                      </a:r>
                      <a:r>
                        <a:rPr lang="en-US" sz="1200" dirty="0" err="1" smtClean="0"/>
                        <a:t>oherent</a:t>
                      </a:r>
                      <a:r>
                        <a:rPr lang="en-US" sz="1200" dirty="0" smtClean="0"/>
                        <a:t> Interconnect</a:t>
                      </a:r>
                      <a:r>
                        <a:rPr lang="hu-HU" sz="1200" dirty="0" smtClean="0"/>
                        <a:t>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Supports up to 4 core clusters and up to 4 memory channels</a:t>
                      </a:r>
                    </a:p>
                    <a:p>
                      <a:r>
                        <a:rPr lang="hu-HU" sz="1200" dirty="0" smtClean="0"/>
                        <a:t>Supports up to 6 core clusters and up tp 6 memory channels</a:t>
                      </a:r>
                    </a:p>
                    <a:p>
                      <a:r>
                        <a:rPr lang="hu-HU" sz="1200" dirty="0" smtClean="0"/>
                        <a:t>They support Cortex-A7/A15/A17/A53/A57/A72 processors</a:t>
                      </a:r>
                    </a:p>
                    <a:p>
                      <a:r>
                        <a:rPr lang="hu-HU" sz="1200" dirty="0" smtClean="0"/>
                        <a:t>They include a snoop filter to reduce snoop traffic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DMC-</a:t>
                      </a:r>
                      <a:r>
                        <a:rPr lang="hu-HU" sz="1200" dirty="0" smtClean="0"/>
                        <a:t>5</a:t>
                      </a:r>
                      <a:r>
                        <a:rPr lang="en-US" sz="1200" dirty="0" smtClean="0"/>
                        <a:t>00</a:t>
                      </a:r>
                      <a:endParaRPr lang="hu-HU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 Memory Controller</a:t>
                      </a:r>
                      <a:r>
                        <a:rPr lang="hu-HU" sz="1200" dirty="0" smtClean="0"/>
                        <a:t>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Supports LPDDR4/3 up to LPDDR4-2133</a:t>
                      </a:r>
                      <a:r>
                        <a:rPr lang="hu-HU" sz="1200" baseline="0" dirty="0" smtClean="0"/>
                        <a:t> X32</a:t>
                      </a:r>
                      <a:endParaRPr lang="hu-HU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MMU-</a:t>
                      </a:r>
                      <a:r>
                        <a:rPr lang="hu-HU" sz="1200" dirty="0" smtClean="0"/>
                        <a:t>5</a:t>
                      </a:r>
                      <a:r>
                        <a:rPr lang="en-US" sz="1200" dirty="0" smtClean="0"/>
                        <a:t>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</a:t>
                      </a:r>
                      <a:r>
                        <a:rPr lang="en-US" sz="1200" baseline="0" dirty="0" smtClean="0"/>
                        <a:t> Memory Management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 to 4</a:t>
                      </a:r>
                      <a:r>
                        <a:rPr lang="hu-HU" sz="1200" dirty="0" smtClean="0"/>
                        <a:t>8</a:t>
                      </a:r>
                      <a:r>
                        <a:rPr lang="en-US" sz="1200" dirty="0" smtClean="0"/>
                        <a:t> bit virtual addresses</a:t>
                      </a:r>
                    </a:p>
                    <a:p>
                      <a:r>
                        <a:rPr lang="hu-HU" sz="1200" dirty="0" smtClean="0"/>
                        <a:t>Adds </a:t>
                      </a:r>
                      <a:r>
                        <a:rPr lang="en-US" sz="1200" dirty="0" smtClean="0"/>
                        <a:t>ARMv</a:t>
                      </a:r>
                      <a:r>
                        <a:rPr lang="hu-HU" sz="1200" dirty="0" smtClean="0"/>
                        <a:t>8</a:t>
                      </a:r>
                      <a:r>
                        <a:rPr lang="en-US" sz="1200" dirty="0" smtClean="0"/>
                        <a:t> virtualization</a:t>
                      </a:r>
                      <a:r>
                        <a:rPr lang="hu-HU" sz="1200" dirty="0" smtClean="0"/>
                        <a:t> support but supports also</a:t>
                      </a:r>
                    </a:p>
                    <a:p>
                      <a:r>
                        <a:rPr lang="hu-HU" sz="1200" dirty="0" smtClean="0"/>
                        <a:t>A15/A7</a:t>
                      </a:r>
                      <a:r>
                        <a:rPr lang="hu-HU" sz="1200" baseline="0" dirty="0" smtClean="0"/>
                        <a:t> page table formats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GIC-</a:t>
                      </a:r>
                      <a:r>
                        <a:rPr lang="hu-HU" sz="1200" dirty="0" smtClean="0"/>
                        <a:t>5</a:t>
                      </a:r>
                      <a:r>
                        <a:rPr lang="en-US" sz="1200" dirty="0" smtClean="0"/>
                        <a:t>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Generic Interrupt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Share interrupts across clusters,</a:t>
                      </a:r>
                      <a:endParaRPr lang="hu-HU" sz="1200" dirty="0" smtClean="0"/>
                    </a:p>
                    <a:p>
                      <a:r>
                        <a:rPr lang="hu-HU" sz="1200" dirty="0" smtClean="0"/>
                        <a:t> </a:t>
                      </a:r>
                      <a:r>
                        <a:rPr lang="en-US" sz="1200" dirty="0" smtClean="0"/>
                        <a:t> ARMv</a:t>
                      </a:r>
                      <a:r>
                        <a:rPr lang="hu-HU" sz="1200" dirty="0" smtClean="0"/>
                        <a:t>8</a:t>
                      </a:r>
                      <a:r>
                        <a:rPr lang="en-US" sz="1200" dirty="0" smtClean="0"/>
                        <a:t> virtualization extensions compliant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1081" y="639923"/>
            <a:ext cx="427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CoreLink </a:t>
            </a:r>
            <a:r>
              <a:rPr lang="hu-HU" dirty="0" smtClean="0">
                <a:solidFill>
                  <a:srgbClr val="2D2D8A"/>
                </a:solidFill>
              </a:rPr>
              <a:t>5</a:t>
            </a:r>
            <a:r>
              <a:rPr lang="en-US" dirty="0" smtClean="0">
                <a:solidFill>
                  <a:srgbClr val="2D2D8A"/>
                </a:solidFill>
              </a:rPr>
              <a:t>00 System components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45255" y="1699760"/>
            <a:ext cx="8837234" cy="85509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2.3.2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ACE  bus 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747" y="634786"/>
            <a:ext cx="912623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2D2D8A"/>
                </a:solidFill>
              </a:rPr>
              <a:t>Main features of </a:t>
            </a:r>
            <a:r>
              <a:rPr lang="hu-HU" dirty="0" smtClean="0">
                <a:solidFill>
                  <a:srgbClr val="2D2D8A"/>
                </a:solidFill>
              </a:rPr>
              <a:t>ARM's cache-coherent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ACE bus based CCI-500 interconnects</a:t>
            </a:r>
          </a:p>
          <a:p>
            <a:pPr>
              <a:spcAft>
                <a:spcPts val="600"/>
              </a:spcAft>
            </a:pPr>
            <a:r>
              <a:rPr lang="hu-HU" sz="1400" dirty="0" smtClean="0">
                <a:solidFill>
                  <a:srgbClr val="2D2D8A"/>
                </a:solidFill>
              </a:rPr>
              <a:t>They are</a:t>
            </a:r>
            <a:r>
              <a:rPr lang="hu-HU" sz="1400" dirty="0" smtClean="0">
                <a:solidFill>
                  <a:srgbClr val="000000"/>
                </a:solidFill>
              </a:rPr>
              <a:t> used </a:t>
            </a:r>
            <a:r>
              <a:rPr lang="hu-HU" sz="1600" dirty="0" smtClean="0">
                <a:solidFill>
                  <a:srgbClr val="0070C0"/>
                </a:solidFill>
              </a:rPr>
              <a:t>for mobiles</a:t>
            </a:r>
            <a:endParaRPr lang="en-US" sz="16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6677" y="1432244"/>
          <a:ext cx="8808499" cy="5192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182"/>
                <a:gridCol w="1755195"/>
                <a:gridCol w="1669097"/>
                <a:gridCol w="116840"/>
                <a:gridCol w="1665185"/>
              </a:tblGrid>
              <a:tr h="3413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 features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CCI-400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CC</a:t>
                      </a:r>
                      <a:r>
                        <a:rPr lang="hu-HU" sz="1300" dirty="0" smtClean="0"/>
                        <a:t>I</a:t>
                      </a:r>
                      <a:r>
                        <a:rPr lang="en-US" sz="1300" dirty="0" smtClean="0"/>
                        <a:t>-50</a:t>
                      </a:r>
                      <a:r>
                        <a:rPr lang="hu-HU" sz="1300" dirty="0" smtClean="0"/>
                        <a:t>0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CC</a:t>
                      </a:r>
                      <a:r>
                        <a:rPr lang="hu-HU" sz="1300" dirty="0" smtClean="0"/>
                        <a:t>I</a:t>
                      </a:r>
                      <a:r>
                        <a:rPr lang="en-US" sz="1300" dirty="0" smtClean="0"/>
                        <a:t>-5</a:t>
                      </a:r>
                      <a:r>
                        <a:rPr lang="hu-HU" sz="1300" dirty="0" smtClean="0"/>
                        <a:t>50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33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Date of introduction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10/2010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11/2014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10/2015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68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Supported processor</a:t>
                      </a:r>
                      <a:r>
                        <a:rPr lang="hu-HU" sz="1300" dirty="0" smtClean="0"/>
                        <a:t> model</a:t>
                      </a:r>
                      <a:r>
                        <a:rPr lang="en-US" sz="1300" dirty="0" smtClean="0"/>
                        <a:t>s </a:t>
                      </a:r>
                      <a:endParaRPr lang="hu-HU" sz="13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 (Cortex-Ax</a:t>
                      </a:r>
                      <a:r>
                        <a:rPr lang="hu-HU" sz="1300" dirty="0" smtClean="0"/>
                        <a:t> MPCore</a:t>
                      </a:r>
                      <a:r>
                        <a:rPr lang="en-US" sz="1300" dirty="0" smtClean="0"/>
                        <a:t>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A7/A15/A17/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A53/A57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A</a:t>
                      </a:r>
                      <a:r>
                        <a:rPr lang="hu-HU" sz="1300" dirty="0" smtClean="0"/>
                        <a:t>7/</a:t>
                      </a:r>
                      <a:r>
                        <a:rPr lang="en-US" sz="1300" dirty="0" smtClean="0"/>
                        <a:t>15/</a:t>
                      </a:r>
                      <a:r>
                        <a:rPr lang="hu-HU" sz="1300" dirty="0" smtClean="0"/>
                        <a:t>A17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/</a:t>
                      </a:r>
                      <a:r>
                        <a:rPr lang="en-US" sz="1300" dirty="0" smtClean="0"/>
                        <a:t>A5</a:t>
                      </a:r>
                      <a:r>
                        <a:rPr lang="hu-HU" sz="1300" dirty="0" smtClean="0"/>
                        <a:t>3</a:t>
                      </a:r>
                      <a:r>
                        <a:rPr lang="en-US" sz="1300" dirty="0" smtClean="0"/>
                        <a:t>/A5</a:t>
                      </a:r>
                      <a:r>
                        <a:rPr lang="hu-HU" sz="1300" dirty="0" smtClean="0"/>
                        <a:t>7/A72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A</a:t>
                      </a:r>
                      <a:r>
                        <a:rPr lang="hu-HU" sz="1300" dirty="0" smtClean="0"/>
                        <a:t>53</a:t>
                      </a:r>
                      <a:r>
                        <a:rPr lang="en-US" sz="1300" dirty="0" smtClean="0"/>
                        <a:t>/A5</a:t>
                      </a:r>
                      <a:r>
                        <a:rPr lang="hu-HU" sz="1300" dirty="0" smtClean="0"/>
                        <a:t>7</a:t>
                      </a:r>
                      <a:r>
                        <a:rPr lang="en-US" sz="1300" dirty="0" smtClean="0"/>
                        <a:t>3</a:t>
                      </a:r>
                      <a:r>
                        <a:rPr lang="hu-HU" sz="1300" dirty="0" smtClean="0"/>
                        <a:t>/A72 and next proc.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N</a:t>
                      </a:r>
                      <a:r>
                        <a:rPr lang="hu-HU" sz="1300" dirty="0" smtClean="0"/>
                        <a:t>o. </a:t>
                      </a:r>
                      <a:r>
                        <a:rPr lang="en-US" sz="1300" dirty="0" smtClean="0"/>
                        <a:t>of </a:t>
                      </a:r>
                      <a:r>
                        <a:rPr lang="hu-HU" sz="1300" dirty="0" smtClean="0"/>
                        <a:t>fully coherent ACE slave</a:t>
                      </a:r>
                      <a:r>
                        <a:rPr lang="en-US" sz="1300" dirty="0" smtClean="0"/>
                        <a:t> ports</a:t>
                      </a:r>
                      <a:r>
                        <a:rPr lang="hu-HU" sz="1300" dirty="0" smtClean="0"/>
                        <a:t>  </a:t>
                      </a:r>
                      <a:r>
                        <a:rPr lang="en-US" sz="1300" dirty="0" smtClean="0"/>
                        <a:t> for CPU clusters</a:t>
                      </a:r>
                      <a:r>
                        <a:rPr lang="hu-HU" sz="1300" dirty="0" smtClean="0"/>
                        <a:t> (of 4 cores)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2 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1-4</a:t>
                      </a:r>
                      <a:r>
                        <a:rPr lang="en-US" sz="1300" dirty="0" smtClean="0"/>
                        <a:t> 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1-6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22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 of I/O-coherent ACE-Lite slave ports 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1-3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0-6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(max 7 slave ports)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0-6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(max 7 slave ports)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No. of ACE-Lite master ports for memory channels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1-2 ACE-Lite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 DMC-500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(LPDDR4/3)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1-4 AXI4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DMC-500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(LP</a:t>
                      </a:r>
                      <a:r>
                        <a:rPr lang="en-US" sz="1300" dirty="0" smtClean="0"/>
                        <a:t>DDR</a:t>
                      </a:r>
                      <a:r>
                        <a:rPr lang="hu-HU" sz="1300" dirty="0" smtClean="0"/>
                        <a:t>4/3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1-6 AXI4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DMC-500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(LP</a:t>
                      </a:r>
                      <a:r>
                        <a:rPr lang="en-US" sz="1300" dirty="0" smtClean="0"/>
                        <a:t>DDR</a:t>
                      </a:r>
                      <a:r>
                        <a:rPr lang="hu-HU" sz="1300" dirty="0" smtClean="0"/>
                        <a:t>4/3)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516284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hu-HU" sz="1300" dirty="0" smtClean="0"/>
                        <a:t>No. of I/O-coherent </a:t>
                      </a:r>
                      <a:r>
                        <a:rPr lang="hu-HU" sz="1300" baseline="0" dirty="0" smtClean="0"/>
                        <a:t>master</a:t>
                      </a:r>
                      <a:r>
                        <a:rPr lang="hu-HU" sz="1300" dirty="0" smtClean="0"/>
                        <a:t> ports</a:t>
                      </a:r>
                      <a:r>
                        <a:rPr lang="en-US" sz="1300" dirty="0" smtClean="0"/>
                        <a:t>  </a:t>
                      </a:r>
                      <a:r>
                        <a:rPr lang="hu-HU" sz="1300" dirty="0" smtClean="0"/>
                        <a:t>for </a:t>
                      </a:r>
                      <a:r>
                        <a:rPr lang="en-US" sz="1300" dirty="0" smtClean="0"/>
                        <a:t>accelerators</a:t>
                      </a:r>
                      <a:r>
                        <a:rPr lang="hu-HU" sz="1300" dirty="0" smtClean="0"/>
                        <a:t> </a:t>
                      </a:r>
                      <a:r>
                        <a:rPr lang="en-US" sz="1300" dirty="0" smtClean="0"/>
                        <a:t> and</a:t>
                      </a:r>
                      <a:r>
                        <a:rPr lang="hu-HU" sz="1300" dirty="0" smtClean="0"/>
                        <a:t> </a:t>
                      </a:r>
                      <a:r>
                        <a:rPr lang="en-US" sz="1300" dirty="0" smtClean="0"/>
                        <a:t> I/O</a:t>
                      </a:r>
                      <a:r>
                        <a:rPr lang="hu-HU" sz="1300" dirty="0" smtClean="0"/>
                        <a:t> 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 ACE-Lite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1-2 AXI4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(max 7 master ports)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06475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hu-HU" sz="1300" dirty="0" smtClean="0"/>
                        <a:t>Data bus width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128-bit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128-bit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128-bit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41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Integrated L3 cache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41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Integrated snoop filter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No, broadcast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snoop coherency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Yes</a:t>
                      </a:r>
                      <a:r>
                        <a:rPr lang="hu-HU" sz="1300" dirty="0" smtClean="0"/>
                        <a:t>, there is a directory of cach contents, to reduce snoop traffic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Interconnect topology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Switches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Switches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Switches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5517105" y="1432244"/>
            <a:ext cx="3456000" cy="519211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2.3.2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ACE  bus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arm.com/cci-500-right-bit-diagram-callouts-l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11093" r="7056"/>
          <a:stretch/>
        </p:blipFill>
        <p:spPr bwMode="auto">
          <a:xfrm>
            <a:off x="135015" y="1223755"/>
            <a:ext cx="8847475" cy="4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109" y="639923"/>
            <a:ext cx="871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Example 1: Cache coherent SOC based on the CCI-</a:t>
            </a:r>
            <a:r>
              <a:rPr lang="hu-HU" dirty="0" smtClean="0">
                <a:solidFill>
                  <a:srgbClr val="2D2D8A"/>
                </a:solidFill>
              </a:rPr>
              <a:t>5</a:t>
            </a:r>
            <a:r>
              <a:rPr lang="en-US" dirty="0" smtClean="0">
                <a:solidFill>
                  <a:srgbClr val="2D2D8A"/>
                </a:solidFill>
              </a:rPr>
              <a:t>00 interconnect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32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2.3.2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ACE  bus (15)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49"/>
            <a:ext cx="7961095" cy="83369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2.3.3 ARM’s </a:t>
            </a:r>
            <a:r>
              <a:rPr lang="hu-HU" sz="2000" dirty="0" smtClean="0">
                <a:solidFill>
                  <a:srgbClr val="FFFFFF"/>
                </a:solidFill>
              </a:rPr>
              <a:t>cache-coherent </a:t>
            </a:r>
            <a:r>
              <a:rPr lang="en-US" sz="2000" dirty="0" smtClean="0">
                <a:solidFill>
                  <a:srgbClr val="FFFFFF"/>
                </a:solidFill>
              </a:rPr>
              <a:t>interconnects</a:t>
            </a:r>
            <a:endParaRPr lang="hu-HU" sz="2000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smtClean="0">
                <a:solidFill>
                  <a:srgbClr val="FFFFFF"/>
                </a:solidFill>
              </a:rPr>
              <a:t>based on the AMBA 5 CHI  bus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80" y="642712"/>
            <a:ext cx="870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2D2D8A"/>
                </a:solidFill>
              </a:rPr>
              <a:t>2.3.3 ARM’s cache-coherent</a:t>
            </a:r>
            <a:r>
              <a:rPr lang="hu-HU" altLang="en-US" dirty="0" smtClean="0">
                <a:solidFill>
                  <a:srgbClr val="2D2D8A"/>
                </a:solidFill>
              </a:rPr>
              <a:t> interconnects based on the AMBA 5 CHI bus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044" y="2888940"/>
            <a:ext cx="5298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Recently, there are </a:t>
            </a:r>
            <a:r>
              <a:rPr lang="hu-HU" sz="1600" dirty="0" smtClean="0">
                <a:solidFill>
                  <a:srgbClr val="000000"/>
                </a:solidFill>
              </a:rPr>
              <a:t>four related</a:t>
            </a:r>
            <a:r>
              <a:rPr lang="en-US" sz="1600" dirty="0" smtClean="0">
                <a:solidFill>
                  <a:srgbClr val="0066CC"/>
                </a:solidFill>
              </a:rPr>
              <a:t> implementations</a:t>
            </a:r>
            <a:r>
              <a:rPr lang="en-US" sz="1600" dirty="0" smtClean="0">
                <a:solidFill>
                  <a:srgbClr val="000000"/>
                </a:solidFill>
              </a:rPr>
              <a:t>: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019" y="3325052"/>
            <a:ext cx="618111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 smtClean="0">
                <a:solidFill>
                  <a:srgbClr val="000000"/>
                </a:solidFill>
              </a:rPr>
              <a:t>CCN-50</a:t>
            </a:r>
            <a:r>
              <a:rPr lang="hu-HU" sz="16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(Core Coherent </a:t>
            </a:r>
            <a:r>
              <a:rPr lang="en-US" sz="1600" dirty="0" smtClean="0">
                <a:solidFill>
                  <a:srgbClr val="000000"/>
                </a:solidFill>
              </a:rPr>
              <a:t>Network–50</a:t>
            </a:r>
            <a:r>
              <a:rPr lang="hu-HU" sz="16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r>
              <a:rPr lang="hu-HU" sz="1600" dirty="0" smtClean="0">
                <a:solidFill>
                  <a:srgbClr val="000000"/>
                </a:solidFill>
              </a:rPr>
              <a:t> (2014)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CCN-504 (Core Coherent Network–504)</a:t>
            </a:r>
            <a:r>
              <a:rPr lang="hu-HU" sz="1600" dirty="0" smtClean="0">
                <a:solidFill>
                  <a:srgbClr val="000000"/>
                </a:solidFill>
              </a:rPr>
              <a:t> (2012)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CCN-508 (Core Coherent Network-508)</a:t>
            </a:r>
            <a:r>
              <a:rPr lang="hu-HU" sz="1600" dirty="0" smtClean="0">
                <a:solidFill>
                  <a:srgbClr val="000000"/>
                </a:solidFill>
              </a:rPr>
              <a:t> (2013) and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 smtClean="0">
                <a:solidFill>
                  <a:srgbClr val="000000"/>
                </a:solidFill>
              </a:rPr>
              <a:t>CCN-5</a:t>
            </a:r>
            <a:r>
              <a:rPr lang="hu-HU" sz="1600" dirty="0" smtClean="0">
                <a:solidFill>
                  <a:srgbClr val="000000"/>
                </a:solidFill>
              </a:rPr>
              <a:t>12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(Core Coherent </a:t>
            </a:r>
            <a:r>
              <a:rPr lang="en-US" sz="1600" dirty="0" smtClean="0">
                <a:solidFill>
                  <a:srgbClr val="000000"/>
                </a:solidFill>
              </a:rPr>
              <a:t>Network–504)</a:t>
            </a:r>
            <a:r>
              <a:rPr lang="hu-HU" sz="1600" dirty="0" smtClean="0">
                <a:solidFill>
                  <a:srgbClr val="000000"/>
                </a:solidFill>
              </a:rPr>
              <a:t> (2014)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2.3.3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CHI bus</a:t>
            </a:r>
            <a:r>
              <a:rPr lang="en-US" dirty="0" smtClean="0"/>
              <a:t>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4266" y="1698933"/>
            <a:ext cx="8363764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Typically, they use the </a:t>
            </a:r>
            <a:r>
              <a:rPr lang="hu-HU" sz="1600" dirty="0">
                <a:solidFill>
                  <a:srgbClr val="0070C0"/>
                </a:solidFill>
              </a:rPr>
              <a:t>packet based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>
                <a:solidFill>
                  <a:srgbClr val="FF0000"/>
                </a:solidFill>
              </a:rPr>
              <a:t>AMBA 5 CHI interface </a:t>
            </a:r>
            <a:r>
              <a:rPr lang="hu-HU" sz="1600" dirty="0">
                <a:solidFill>
                  <a:srgbClr val="0070C0"/>
                </a:solidFill>
              </a:rPr>
              <a:t>between the core</a:t>
            </a:r>
          </a:p>
          <a:p>
            <a:pPr>
              <a:spcAft>
                <a:spcPts val="300"/>
              </a:spcAft>
            </a:pPr>
            <a:r>
              <a:rPr lang="hu-HU" sz="1600" dirty="0">
                <a:solidFill>
                  <a:srgbClr val="0070C0"/>
                </a:solidFill>
              </a:rPr>
              <a:t>     clusters and the interconnect </a:t>
            </a:r>
            <a:endParaRPr lang="hu-HU" sz="1600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Level </a:t>
            </a:r>
            <a:r>
              <a:rPr lang="hu-HU" sz="1600" dirty="0" smtClean="0">
                <a:solidFill>
                  <a:srgbClr val="FF0000"/>
                </a:solidFill>
              </a:rPr>
              <a:t>3 cache </a:t>
            </a:r>
            <a:r>
              <a:rPr lang="hu-HU" sz="1600" dirty="0" smtClean="0">
                <a:solidFill>
                  <a:srgbClr val="000000"/>
                </a:solidFill>
              </a:rPr>
              <a:t>(up to 32 MB) with a snoop filter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They </a:t>
            </a:r>
            <a:r>
              <a:rPr lang="hu-HU" sz="1600" dirty="0" smtClean="0">
                <a:solidFill>
                  <a:srgbClr val="000000"/>
                </a:solidFill>
              </a:rPr>
              <a:t>have </a:t>
            </a:r>
            <a:r>
              <a:rPr lang="hu-HU" sz="1600" dirty="0" smtClean="0">
                <a:solidFill>
                  <a:srgbClr val="FF0000"/>
                </a:solidFill>
              </a:rPr>
              <a:t>ring architectures.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941" y="4658623"/>
            <a:ext cx="6139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These interconnects are part of the </a:t>
            </a:r>
            <a:r>
              <a:rPr lang="hu-HU" sz="1600" dirty="0" smtClean="0">
                <a:solidFill>
                  <a:srgbClr val="FF0000"/>
                </a:solidFill>
              </a:rPr>
              <a:t>CoreLink 500 </a:t>
            </a:r>
            <a:r>
              <a:rPr lang="hu-HU" sz="1600" dirty="0" smtClean="0">
                <a:solidFill>
                  <a:srgbClr val="000000"/>
                </a:solidFill>
              </a:rPr>
              <a:t>system.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468" y="1358770"/>
            <a:ext cx="4735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They are targeting </a:t>
            </a:r>
            <a:r>
              <a:rPr lang="hu-HU" sz="1600" dirty="0" smtClean="0">
                <a:solidFill>
                  <a:srgbClr val="FF0000"/>
                </a:solidFill>
              </a:rPr>
              <a:t>enterprise computing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757" y="998730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Main features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081" y="639923"/>
            <a:ext cx="415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CoreLink 500 System components</a:t>
            </a:r>
            <a:endParaRPr lang="hu-HU" dirty="0">
              <a:solidFill>
                <a:srgbClr val="2D2D8A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45255" y="1268760"/>
          <a:ext cx="8882240" cy="320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756"/>
                <a:gridCol w="2594909"/>
                <a:gridCol w="5175575"/>
              </a:tblGrid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69B8"/>
                          </a:solidFill>
                        </a:rPr>
                        <a:t>Name</a:t>
                      </a:r>
                      <a:endParaRPr lang="en-US" sz="1200" dirty="0">
                        <a:solidFill>
                          <a:srgbClr val="0069B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69B8"/>
                          </a:solidFill>
                        </a:rPr>
                        <a:t>Product</a:t>
                      </a:r>
                      <a:endParaRPr lang="en-US" sz="1200" dirty="0">
                        <a:solidFill>
                          <a:srgbClr val="0069B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69B8"/>
                          </a:solidFill>
                        </a:rPr>
                        <a:t>Headline features</a:t>
                      </a:r>
                      <a:endParaRPr lang="en-US" sz="1200" dirty="0">
                        <a:solidFill>
                          <a:srgbClr val="0069B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CC</a:t>
                      </a:r>
                      <a:r>
                        <a:rPr lang="hu-HU" sz="1200" dirty="0" smtClean="0"/>
                        <a:t>N</a:t>
                      </a:r>
                      <a:r>
                        <a:rPr lang="en-US" sz="1200" dirty="0" smtClean="0"/>
                        <a:t>-</a:t>
                      </a:r>
                      <a:r>
                        <a:rPr lang="hu-HU" sz="1200" dirty="0" smtClean="0"/>
                        <a:t>502</a:t>
                      </a:r>
                    </a:p>
                    <a:p>
                      <a:pPr algn="ctr"/>
                      <a:r>
                        <a:rPr lang="hu-HU" sz="1200" dirty="0" smtClean="0"/>
                        <a:t>CCN-504</a:t>
                      </a:r>
                    </a:p>
                    <a:p>
                      <a:pPr algn="ctr"/>
                      <a:r>
                        <a:rPr lang="hu-HU" sz="1200" dirty="0" smtClean="0"/>
                        <a:t>CCN-508</a:t>
                      </a:r>
                    </a:p>
                    <a:p>
                      <a:pPr algn="ctr"/>
                      <a:r>
                        <a:rPr lang="hu-HU" sz="1200" dirty="0" smtClean="0"/>
                        <a:t>CCN-512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Cache Coherent Interconnect</a:t>
                      </a:r>
                      <a:r>
                        <a:rPr lang="hu-HU" sz="1200" dirty="0" smtClean="0"/>
                        <a:t>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Supports up to  4 core clusters and up to 4 memory controllers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Supports up to  4 core clusters and up to 2 memory controllers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Supports up to  8 core clusters and up to 4 memory controllers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Supports up to 12 core clusters and up to 4 memory controllers</a:t>
                      </a:r>
                    </a:p>
                    <a:p>
                      <a:r>
                        <a:rPr lang="hu-HU" sz="1200" dirty="0" smtClean="0"/>
                        <a:t>They include a snoop filter to reduce snoop traffic and may</a:t>
                      </a:r>
                      <a:r>
                        <a:rPr lang="hu-HU" sz="1200" baseline="0" dirty="0" smtClean="0"/>
                        <a:t> include an L3 cache</a:t>
                      </a:r>
                      <a:endParaRPr lang="hu-HU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4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DMC-520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Dynamic Memory Controller</a:t>
                      </a:r>
                      <a:r>
                        <a:rPr lang="hu-HU" sz="1200" dirty="0" smtClean="0"/>
                        <a:t>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DDR4/3 up to DDR4-3200 X72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MMU-</a:t>
                      </a:r>
                      <a:r>
                        <a:rPr lang="hu-HU" sz="1200" dirty="0" smtClean="0"/>
                        <a:t>5</a:t>
                      </a:r>
                      <a:r>
                        <a:rPr lang="en-US" sz="1200" dirty="0" smtClean="0"/>
                        <a:t>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</a:t>
                      </a:r>
                      <a:r>
                        <a:rPr lang="en-US" sz="1200" baseline="0" dirty="0" smtClean="0"/>
                        <a:t> Memory Management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 to 4</a:t>
                      </a:r>
                      <a:r>
                        <a:rPr lang="hu-HU" sz="1200" dirty="0" smtClean="0"/>
                        <a:t>8</a:t>
                      </a:r>
                      <a:r>
                        <a:rPr lang="en-US" sz="1200" dirty="0" smtClean="0"/>
                        <a:t> bit virtual addresses</a:t>
                      </a:r>
                    </a:p>
                    <a:p>
                      <a:r>
                        <a:rPr lang="hu-HU" sz="1200" dirty="0" smtClean="0"/>
                        <a:t>Adds </a:t>
                      </a:r>
                      <a:r>
                        <a:rPr lang="en-US" sz="1200" dirty="0" smtClean="0"/>
                        <a:t>ARMv</a:t>
                      </a:r>
                      <a:r>
                        <a:rPr lang="hu-HU" sz="1200" dirty="0" smtClean="0"/>
                        <a:t>8</a:t>
                      </a:r>
                      <a:r>
                        <a:rPr lang="en-US" sz="1200" dirty="0" smtClean="0"/>
                        <a:t> virtualization</a:t>
                      </a:r>
                      <a:r>
                        <a:rPr lang="hu-HU" sz="1200" dirty="0" smtClean="0"/>
                        <a:t> support but supports also</a:t>
                      </a:r>
                    </a:p>
                    <a:p>
                      <a:r>
                        <a:rPr lang="hu-HU" sz="1200" dirty="0" smtClean="0"/>
                        <a:t>A15/A7</a:t>
                      </a:r>
                      <a:r>
                        <a:rPr lang="hu-HU" sz="1200" baseline="0" dirty="0" smtClean="0"/>
                        <a:t> page table formats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GIC-</a:t>
                      </a:r>
                      <a:r>
                        <a:rPr lang="hu-HU" sz="1200" dirty="0" smtClean="0"/>
                        <a:t>5</a:t>
                      </a:r>
                      <a:r>
                        <a:rPr lang="en-US" sz="1200" dirty="0" smtClean="0"/>
                        <a:t>00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Generic Interrupt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Share interrupts across clusters,</a:t>
                      </a:r>
                      <a:endParaRPr lang="hu-HU" sz="1200" dirty="0" smtClean="0"/>
                    </a:p>
                    <a:p>
                      <a:r>
                        <a:rPr lang="en-US" sz="1200" dirty="0" smtClean="0"/>
                        <a:t> ARMv</a:t>
                      </a:r>
                      <a:r>
                        <a:rPr lang="hu-HU" sz="1200" dirty="0" smtClean="0"/>
                        <a:t>8</a:t>
                      </a:r>
                      <a:r>
                        <a:rPr lang="en-US" sz="1200" dirty="0" smtClean="0"/>
                        <a:t> virtualization extensions compliant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170476" y="1718810"/>
            <a:ext cx="8844140" cy="11251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2.3.3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CHI bus</a:t>
            </a:r>
            <a:r>
              <a:rPr lang="en-US" dirty="0" smtClean="0"/>
              <a:t>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49" r="957"/>
          <a:stretch/>
        </p:blipFill>
        <p:spPr>
          <a:xfrm>
            <a:off x="75890" y="1530337"/>
            <a:ext cx="9001000" cy="4497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320" y="632340"/>
            <a:ext cx="827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Key parameters of ARM's cache-coherent interconnects based on the </a:t>
            </a:r>
          </a:p>
          <a:p>
            <a:r>
              <a:rPr lang="hu-HU" dirty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 CHI bus (simplified) </a:t>
            </a:r>
            <a:r>
              <a:rPr lang="hu-HU" dirty="0" smtClean="0">
                <a:solidFill>
                  <a:srgbClr val="000000"/>
                </a:solidFill>
              </a:rPr>
              <a:t>[47]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2.3.3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CHI bus</a:t>
            </a:r>
            <a:r>
              <a:rPr lang="en-US" dirty="0" smtClean="0"/>
              <a:t>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>
            <a:off x="206515" y="6526651"/>
            <a:ext cx="878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2966818" y="6459269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116505" y="6568374"/>
            <a:ext cx="5254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6470303" y="6453626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704880" y="6576312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208365" y="6589012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sp>
        <p:nvSpPr>
          <p:cNvPr id="23" name="Lekerekített téglalap 22"/>
          <p:cNvSpPr/>
          <p:nvPr/>
        </p:nvSpPr>
        <p:spPr>
          <a:xfrm>
            <a:off x="2411760" y="4181845"/>
            <a:ext cx="1079500" cy="287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AHB™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030973" y="4056280"/>
            <a:ext cx="1081087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AXI3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5427095" y="372672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417205" y="2659487"/>
            <a:ext cx="1081087" cy="287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ACE™</a:t>
            </a:r>
          </a:p>
        </p:txBody>
      </p:sp>
      <p:sp>
        <p:nvSpPr>
          <p:cNvPr id="36" name="Lekerekített téglalap 35"/>
          <p:cNvSpPr/>
          <p:nvPr/>
        </p:nvSpPr>
        <p:spPr>
          <a:xfrm>
            <a:off x="7857985" y="1756227"/>
            <a:ext cx="1079500" cy="287337"/>
          </a:xfrm>
          <a:prstGeom prst="roundRect">
            <a:avLst/>
          </a:prstGeom>
          <a:solidFill>
            <a:srgbClr val="FF8F7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CHI</a:t>
            </a:r>
          </a:p>
        </p:txBody>
      </p:sp>
      <p:sp>
        <p:nvSpPr>
          <p:cNvPr id="2081" name="Szövegdoboz 37"/>
          <p:cNvSpPr txBox="1">
            <a:spLocks noChangeArrowheads="1"/>
          </p:cNvSpPr>
          <p:nvPr/>
        </p:nvSpPr>
        <p:spPr bwMode="auto">
          <a:xfrm>
            <a:off x="2659979" y="392561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5/1999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2" name="Szövegdoboz 38"/>
          <p:cNvSpPr txBox="1">
            <a:spLocks noChangeArrowheads="1"/>
          </p:cNvSpPr>
          <p:nvPr/>
        </p:nvSpPr>
        <p:spPr bwMode="auto">
          <a:xfrm>
            <a:off x="2558182" y="3133212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2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3" name="Szövegdoboz 39"/>
          <p:cNvSpPr txBox="1">
            <a:spLocks noChangeArrowheads="1"/>
          </p:cNvSpPr>
          <p:nvPr/>
        </p:nvSpPr>
        <p:spPr bwMode="auto">
          <a:xfrm>
            <a:off x="4280779" y="3797750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6/2003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4" name="Szövegdoboz 40"/>
          <p:cNvSpPr txBox="1">
            <a:spLocks noChangeArrowheads="1"/>
          </p:cNvSpPr>
          <p:nvPr/>
        </p:nvSpPr>
        <p:spPr bwMode="auto">
          <a:xfrm>
            <a:off x="4110169" y="2639235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3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5" name="Szövegdoboz 41"/>
          <p:cNvSpPr txBox="1">
            <a:spLocks noChangeArrowheads="1"/>
          </p:cNvSpPr>
          <p:nvPr/>
        </p:nvSpPr>
        <p:spPr bwMode="auto">
          <a:xfrm>
            <a:off x="5697125" y="343709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6" name="Szövegdoboz 42"/>
          <p:cNvSpPr txBox="1">
            <a:spLocks noChangeArrowheads="1"/>
          </p:cNvSpPr>
          <p:nvPr/>
        </p:nvSpPr>
        <p:spPr bwMode="auto">
          <a:xfrm>
            <a:off x="5831246" y="162880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4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7" name="Szövegdoboz 43"/>
          <p:cNvSpPr txBox="1">
            <a:spLocks noChangeArrowheads="1"/>
          </p:cNvSpPr>
          <p:nvPr/>
        </p:nvSpPr>
        <p:spPr bwMode="auto">
          <a:xfrm>
            <a:off x="8061199" y="1493785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6/2013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8" name="Szövegdoboz 44"/>
          <p:cNvSpPr txBox="1">
            <a:spLocks noChangeArrowheads="1"/>
          </p:cNvSpPr>
          <p:nvPr/>
        </p:nvSpPr>
        <p:spPr bwMode="auto">
          <a:xfrm>
            <a:off x="7899936" y="81871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5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9" name="Szövegdoboz 46"/>
          <p:cNvSpPr txBox="1">
            <a:spLocks noChangeArrowheads="1"/>
          </p:cNvSpPr>
          <p:nvPr/>
        </p:nvSpPr>
        <p:spPr bwMode="auto">
          <a:xfrm>
            <a:off x="2514736" y="3350699"/>
            <a:ext cx="80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(ARM7/9)</a:t>
            </a:r>
          </a:p>
        </p:txBody>
      </p:sp>
      <p:sp>
        <p:nvSpPr>
          <p:cNvPr id="2090" name="Szövegdoboz 47"/>
          <p:cNvSpPr txBox="1">
            <a:spLocks noChangeArrowheads="1"/>
          </p:cNvSpPr>
          <p:nvPr/>
        </p:nvSpPr>
        <p:spPr bwMode="auto">
          <a:xfrm>
            <a:off x="3870415" y="2856722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(ARM11,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Cortex-A8/A9/A5)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1" name="Szövegdoboz 48"/>
          <p:cNvSpPr txBox="1">
            <a:spLocks noChangeArrowheads="1"/>
          </p:cNvSpPr>
          <p:nvPr/>
        </p:nvSpPr>
        <p:spPr bwMode="auto">
          <a:xfrm>
            <a:off x="5614989" y="1858760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(Cortex-A15/A7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 </a:t>
            </a:r>
            <a:r>
              <a:rPr lang="hu-HU" altLang="en-US" sz="1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.LITTLE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2" name="Szövegdoboz 49"/>
          <p:cNvSpPr txBox="1">
            <a:spLocks noChangeArrowheads="1"/>
          </p:cNvSpPr>
          <p:nvPr/>
        </p:nvSpPr>
        <p:spPr bwMode="auto">
          <a:xfrm>
            <a:off x="7650315" y="1036197"/>
            <a:ext cx="1422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A57/A53/A72/A35)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5" name="Szövegdoboz 53"/>
          <p:cNvSpPr txBox="1">
            <a:spLocks noChangeArrowheads="1"/>
          </p:cNvSpPr>
          <p:nvPr/>
        </p:nvSpPr>
        <p:spPr bwMode="auto">
          <a:xfrm>
            <a:off x="6592306" y="2389457"/>
            <a:ext cx="6799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30825" y="6400966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≈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65" name="Egyenes összekötő 15"/>
          <p:cNvCxnSpPr/>
          <p:nvPr/>
        </p:nvCxnSpPr>
        <p:spPr>
          <a:xfrm>
            <a:off x="8622450" y="6467681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zövegdoboz 17"/>
          <p:cNvSpPr txBox="1"/>
          <p:nvPr/>
        </p:nvSpPr>
        <p:spPr>
          <a:xfrm>
            <a:off x="8323600" y="6589012"/>
            <a:ext cx="52450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Szövegdoboz 55"/>
          <p:cNvSpPr txBox="1">
            <a:spLocks noChangeArrowheads="1"/>
          </p:cNvSpPr>
          <p:nvPr/>
        </p:nvSpPr>
        <p:spPr bwMode="auto">
          <a:xfrm>
            <a:off x="3716905" y="4428399"/>
            <a:ext cx="2010487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based 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Channel concept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with 5 channels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for reads and writes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Out-of-order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Optional signaling for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low power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Non-cache-coherent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interconnects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Szövegdoboz 55"/>
          <p:cNvSpPr txBox="1">
            <a:spLocks noChangeArrowheads="1"/>
          </p:cNvSpPr>
          <p:nvPr/>
        </p:nvSpPr>
        <p:spPr bwMode="auto">
          <a:xfrm>
            <a:off x="5184901" y="4104075"/>
            <a:ext cx="1502334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lengths of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up to 256 beats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 of Service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signaling (QoS)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Szövegdoboz 55"/>
          <p:cNvSpPr txBox="1">
            <a:spLocks noChangeArrowheads="1"/>
          </p:cNvSpPr>
          <p:nvPr/>
        </p:nvSpPr>
        <p:spPr bwMode="auto">
          <a:xfrm>
            <a:off x="5990969" y="2991144"/>
            <a:ext cx="2004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 of the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AXI4 i.f. by 3 channels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to provide system wide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cache coherency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" name="Szövegdoboz 55"/>
          <p:cNvSpPr txBox="1">
            <a:spLocks noChangeArrowheads="1"/>
          </p:cNvSpPr>
          <p:nvPr/>
        </p:nvSpPr>
        <p:spPr bwMode="auto">
          <a:xfrm>
            <a:off x="7525161" y="2090690"/>
            <a:ext cx="169148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Layered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blocking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packet-based bus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of L3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node names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8350" y="5049759"/>
            <a:ext cx="22813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Supporting both full and</a:t>
            </a:r>
          </a:p>
          <a:p>
            <a:pPr>
              <a:spcAft>
                <a:spcPts val="300"/>
              </a:spcAft>
            </a:pPr>
            <a:r>
              <a:rPr lang="hu-HU" sz="1000" dirty="0"/>
              <a:t> </a:t>
            </a:r>
            <a:r>
              <a:rPr lang="hu-HU" sz="1000" dirty="0" smtClean="0"/>
              <a:t>     I/O coherency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Coherency domains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Memory barrier transactions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Support of DVM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Snoop filters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Cache coherent interconnects</a:t>
            </a:r>
            <a:endParaRPr lang="en-US" sz="1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963633" y="3675927"/>
            <a:ext cx="0" cy="133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zövegdoboz 55"/>
          <p:cNvSpPr txBox="1">
            <a:spLocks noChangeArrowheads="1"/>
          </p:cNvSpPr>
          <p:nvPr/>
        </p:nvSpPr>
        <p:spPr bwMode="auto">
          <a:xfrm>
            <a:off x="1961710" y="4567877"/>
            <a:ext cx="18726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data bus options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burst transfers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Split transactions with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overlapped address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and data phases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of multiple masters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Three stage pipelining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uni-directional signals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 the rising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edge</a:t>
            </a:r>
          </a:p>
        </p:txBody>
      </p:sp>
      <p:cxnSp>
        <p:nvCxnSpPr>
          <p:cNvPr id="46" name="Egyenes összekötő 13"/>
          <p:cNvCxnSpPr/>
          <p:nvPr/>
        </p:nvCxnSpPr>
        <p:spPr>
          <a:xfrm>
            <a:off x="387967" y="6449145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ekerekített téglalap 18"/>
          <p:cNvSpPr/>
          <p:nvPr/>
        </p:nvSpPr>
        <p:spPr>
          <a:xfrm>
            <a:off x="518815" y="4254769"/>
            <a:ext cx="1079500" cy="287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ASB™</a:t>
            </a:r>
          </a:p>
        </p:txBody>
      </p:sp>
      <p:sp>
        <p:nvSpPr>
          <p:cNvPr id="48" name="Szövegdoboz 36"/>
          <p:cNvSpPr txBox="1">
            <a:spLocks noChangeArrowheads="1"/>
          </p:cNvSpPr>
          <p:nvPr/>
        </p:nvSpPr>
        <p:spPr bwMode="auto">
          <a:xfrm>
            <a:off x="645352" y="3445248"/>
            <a:ext cx="849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1</a:t>
            </a:r>
          </a:p>
          <a:p>
            <a:pPr algn="ctr"/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</a:t>
            </a:r>
            <a:r>
              <a:rPr lang="hu-HU" altLang="en-US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3922" y="4000292"/>
            <a:ext cx="606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9/1995</a:t>
            </a:r>
            <a:endParaRPr lang="en-US" sz="900" dirty="0"/>
          </a:p>
        </p:txBody>
      </p:sp>
      <p:sp>
        <p:nvSpPr>
          <p:cNvPr id="50" name="Rounded Rectangle 49"/>
          <p:cNvSpPr/>
          <p:nvPr/>
        </p:nvSpPr>
        <p:spPr bwMode="auto">
          <a:xfrm>
            <a:off x="116505" y="3338989"/>
            <a:ext cx="1835864" cy="318766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1" name="Szövegdoboz 55"/>
          <p:cNvSpPr txBox="1">
            <a:spLocks noChangeArrowheads="1"/>
          </p:cNvSpPr>
          <p:nvPr/>
        </p:nvSpPr>
        <p:spPr bwMode="auto">
          <a:xfrm>
            <a:off x="68364" y="4668726"/>
            <a:ext cx="2023311" cy="181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32-bit wide parallel bus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with 8/16-bit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Multiple masters/slaves,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but only a single master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can be active at a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element and burst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transfers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stage pipelining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Bi-directional data bus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both clock edges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622" y="629165"/>
            <a:ext cx="3564245" cy="697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hu-HU" dirty="0" smtClean="0">
                <a:solidFill>
                  <a:srgbClr val="2D2D8A"/>
                </a:solidFill>
              </a:rPr>
              <a:t>1.2.2 The ASB bus</a:t>
            </a:r>
          </a:p>
          <a:p>
            <a:r>
              <a:rPr lang="en-US" dirty="0" smtClean="0">
                <a:solidFill>
                  <a:srgbClr val="2D2D8A"/>
                </a:solidFill>
              </a:rPr>
              <a:t>Main features</a:t>
            </a:r>
            <a:r>
              <a:rPr lang="hu-HU" dirty="0" smtClean="0">
                <a:solidFill>
                  <a:srgbClr val="2D2D8A"/>
                </a:solidFill>
              </a:rPr>
              <a:t> of the ASB bus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52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1.2.2 </a:t>
            </a:r>
            <a:r>
              <a:rPr lang="en-US" dirty="0" smtClean="0"/>
              <a:t>The </a:t>
            </a:r>
            <a:r>
              <a:rPr lang="hu-HU" dirty="0" smtClean="0"/>
              <a:t>ASB bus </a:t>
            </a:r>
            <a:r>
              <a:rPr lang="en-US" dirty="0" smtClean="0"/>
              <a:t>(</a:t>
            </a:r>
            <a:r>
              <a:rPr lang="hu-HU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500" y="634786"/>
            <a:ext cx="9171243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>
                <a:solidFill>
                  <a:srgbClr val="2D2D8A"/>
                </a:solidFill>
              </a:rPr>
              <a:t>Main features of </a:t>
            </a:r>
            <a:r>
              <a:rPr lang="hu-HU" dirty="0" smtClean="0">
                <a:solidFill>
                  <a:srgbClr val="2D2D8A"/>
                </a:solidFill>
              </a:rPr>
              <a:t>ARM's cache coherent CHI bus based </a:t>
            </a:r>
            <a:r>
              <a:rPr lang="en-US" dirty="0" smtClean="0">
                <a:solidFill>
                  <a:srgbClr val="2D2D8A"/>
                </a:solidFill>
              </a:rPr>
              <a:t>CCN-5</a:t>
            </a:r>
            <a:r>
              <a:rPr lang="hu-HU" dirty="0" smtClean="0">
                <a:solidFill>
                  <a:srgbClr val="2D2D8A"/>
                </a:solidFill>
              </a:rPr>
              <a:t>xx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interconnects</a:t>
            </a:r>
          </a:p>
          <a:p>
            <a:r>
              <a:rPr lang="hu-HU" sz="1600" dirty="0" smtClean="0">
                <a:solidFill>
                  <a:srgbClr val="2D2D8A"/>
                </a:solidFill>
              </a:rPr>
              <a:t>They are targeting enterprise computing.</a:t>
            </a:r>
            <a:endParaRPr lang="en-US" sz="1600" dirty="0">
              <a:solidFill>
                <a:srgbClr val="2D2D8A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3987" y="1314302"/>
          <a:ext cx="8759294" cy="5443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7823"/>
                <a:gridCol w="1405461"/>
                <a:gridCol w="1605902"/>
                <a:gridCol w="1511438"/>
                <a:gridCol w="1558670"/>
              </a:tblGrid>
              <a:tr h="3444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 features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CCN-502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CCN-504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CCN-508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CCN-512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44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Date of introduction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12/2014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10/2012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10/2013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10/2014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7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Supported processors </a:t>
                      </a:r>
                      <a:endParaRPr lang="hu-HU" sz="13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 (Cortex-Ax)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A57/A53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A15/A57/A53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A57/A53</a:t>
                      </a:r>
                      <a:r>
                        <a:rPr lang="hu-HU" sz="1300" dirty="0" smtClean="0"/>
                        <a:t> and next proc.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A57/A53 and next proc.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674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N</a:t>
                      </a:r>
                      <a:r>
                        <a:rPr lang="hu-HU" sz="1300" dirty="0" smtClean="0"/>
                        <a:t>o. </a:t>
                      </a:r>
                      <a:r>
                        <a:rPr lang="en-US" sz="1300" dirty="0" smtClean="0"/>
                        <a:t>of </a:t>
                      </a:r>
                      <a:r>
                        <a:rPr lang="hu-HU" sz="1300" dirty="0" smtClean="0"/>
                        <a:t>fully coherent slave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  </a:t>
                      </a:r>
                      <a:r>
                        <a:rPr lang="en-US" sz="1300" dirty="0" smtClean="0"/>
                        <a:t>ports for CPU clusters</a:t>
                      </a:r>
                      <a:r>
                        <a:rPr lang="hu-HU" sz="13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  (of up to 4 cores)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4 (CHI)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4  </a:t>
                      </a:r>
                      <a:r>
                        <a:rPr lang="hu-HU" sz="1300" dirty="0" smtClean="0"/>
                        <a:t>(AXI4/</a:t>
                      </a:r>
                      <a:r>
                        <a:rPr lang="en-US" sz="1300" dirty="0" smtClean="0"/>
                        <a:t>CHI)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8 (CHI)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12 (CHI)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67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300" dirty="0" smtClean="0"/>
                        <a:t>No. of I/O-coherent slave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300" dirty="0" smtClean="0"/>
                        <a:t>  ports</a:t>
                      </a:r>
                      <a:r>
                        <a:rPr lang="en-US" sz="1300" dirty="0" smtClean="0"/>
                        <a:t> for accelerators</a:t>
                      </a:r>
                      <a:endParaRPr lang="hu-HU" sz="1300" dirty="0" smtClean="0"/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 smtClean="0"/>
                        <a:t> </a:t>
                      </a:r>
                      <a:r>
                        <a:rPr lang="hu-HU" sz="1300" dirty="0" smtClean="0"/>
                        <a:t> </a:t>
                      </a:r>
                      <a:r>
                        <a:rPr lang="en-US" sz="1300" dirty="0" smtClean="0"/>
                        <a:t>and</a:t>
                      </a:r>
                      <a:r>
                        <a:rPr lang="hu-HU" sz="1300" dirty="0" smtClean="0"/>
                        <a:t> </a:t>
                      </a:r>
                      <a:r>
                        <a:rPr lang="en-US" sz="1300" dirty="0" smtClean="0"/>
                        <a:t> I/O</a:t>
                      </a:r>
                      <a:r>
                        <a:rPr lang="hu-HU" sz="1300" dirty="0" smtClean="0"/>
                        <a:t> 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ACE-Lite/AXI4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18</a:t>
                      </a:r>
                      <a:endParaRPr lang="hu-HU" sz="13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ACE-Lite/AXI4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/AXI3</a:t>
                      </a:r>
                      <a:r>
                        <a:rPr lang="en-US" sz="1300" dirty="0" smtClean="0"/>
                        <a:t> 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24</a:t>
                      </a:r>
                      <a:endParaRPr lang="hu-HU" sz="13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ACE-Lite/AXI4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ACE-Lite/AXI4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44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Integrated L3 cache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0-8 MB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</a:t>
                      </a:r>
                      <a:r>
                        <a:rPr lang="en-US" sz="1300" dirty="0" smtClean="0"/>
                        <a:t>-16 MB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1-32 MB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1-32 MB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44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Integrated snoop filter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Yes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Yes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Yes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Yes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674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Support of memory </a:t>
                      </a:r>
                      <a:endParaRPr lang="hu-HU" sz="13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  controllers (up to)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4x DMC-520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(DDR4/3 up 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DDR4-3200)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2x </a:t>
                      </a:r>
                      <a:r>
                        <a:rPr lang="hu-HU" sz="1300" dirty="0" smtClean="0"/>
                        <a:t>DMC-520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</a:t>
                      </a:r>
                      <a:r>
                        <a:rPr lang="en-US" sz="1300" dirty="0" smtClean="0"/>
                        <a:t>DDR</a:t>
                      </a:r>
                      <a:r>
                        <a:rPr lang="hu-HU" sz="1300" dirty="0" smtClean="0"/>
                        <a:t>4/3 up 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DDR4-3200)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4x</a:t>
                      </a:r>
                      <a:r>
                        <a:rPr lang="hu-HU" sz="1300" dirty="0" smtClean="0"/>
                        <a:t> DMC-520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</a:t>
                      </a:r>
                      <a:r>
                        <a:rPr lang="en-US" sz="1300" dirty="0" smtClean="0"/>
                        <a:t>DDR</a:t>
                      </a:r>
                      <a:r>
                        <a:rPr lang="hu-HU" sz="1300" dirty="0" smtClean="0"/>
                        <a:t>4/3 up</a:t>
                      </a:r>
                      <a:r>
                        <a:rPr lang="hu-HU" sz="1300" baseline="0" dirty="0" smtClean="0"/>
                        <a:t> to DDR4-3200) 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4x DMC-520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(DDR4/3 up 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DDR4-3200)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44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DDR bandwidth up to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102.4 GB/s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51.2 GB/s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102.4 GB/s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102.4 GB/s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44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Interconnect topology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Ring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Ring (Dickens)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Ring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Ring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7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Sustained interconnect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  bandwidth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0.8 Tbps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 Tbps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1.6 Tbps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1.8 Tbps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44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Technology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n.a.</a:t>
                      </a:r>
                      <a:endParaRPr lang="en-US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28 nm</a:t>
                      </a:r>
                      <a:endParaRPr lang="en-US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n.a.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/>
                        <a:t>n.a.</a:t>
                      </a:r>
                      <a:endParaRPr lang="en-US" sz="13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2.3.3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CHI bus</a:t>
            </a:r>
            <a:r>
              <a:rPr lang="en-US" dirty="0" smtClean="0"/>
              <a:t>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83987" y="2498409"/>
            <a:ext cx="8759294" cy="13501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83987" y="4538148"/>
            <a:ext cx="8759294" cy="7200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http://www.arm.com/images/CoreLink_CCN-504_system_lar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b="1849"/>
          <a:stretch/>
        </p:blipFill>
        <p:spPr bwMode="auto">
          <a:xfrm>
            <a:off x="63500" y="1313765"/>
            <a:ext cx="8918990" cy="48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109" y="639923"/>
            <a:ext cx="875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Example</a:t>
            </a:r>
            <a:r>
              <a:rPr lang="hu-HU" dirty="0" smtClean="0">
                <a:solidFill>
                  <a:srgbClr val="2D2D8A"/>
                </a:solidFill>
              </a:rPr>
              <a:t> 1</a:t>
            </a:r>
            <a:r>
              <a:rPr lang="en-US" dirty="0" smtClean="0">
                <a:solidFill>
                  <a:srgbClr val="2D2D8A"/>
                </a:solidFill>
              </a:rPr>
              <a:t>: </a:t>
            </a:r>
            <a:r>
              <a:rPr lang="hu-HU" dirty="0" smtClean="0">
                <a:solidFill>
                  <a:srgbClr val="2D2D8A"/>
                </a:solidFill>
              </a:rPr>
              <a:t>SOC based on the cache-coherent</a:t>
            </a:r>
            <a:r>
              <a:rPr lang="en-US" dirty="0" smtClean="0">
                <a:solidFill>
                  <a:srgbClr val="2D2D8A"/>
                </a:solidFill>
              </a:rPr>
              <a:t> CCN-504 interconnect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48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2.3.3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CHI bus</a:t>
            </a:r>
            <a:r>
              <a:rPr lang="en-US" dirty="0" smtClean="0"/>
              <a:t>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927" y="640156"/>
            <a:ext cx="807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The ring interconnect fabric of the CCN-504 (dubbed Dickens)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49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5859270"/>
            <a:ext cx="8467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Remark: The Figure indicates only 15 ACE-Lite slave ports and 1 master port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whereas ARM's specifications show 18 ACE-Lite slave ports and 2 master ports.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1510" y="1291555"/>
            <a:ext cx="8781396" cy="4342690"/>
            <a:chOff x="161510" y="1291555"/>
            <a:chExt cx="8781396" cy="4342690"/>
          </a:xfrm>
        </p:grpSpPr>
        <p:pic>
          <p:nvPicPr>
            <p:cNvPr id="22835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02"/>
            <a:stretch/>
          </p:blipFill>
          <p:spPr bwMode="auto">
            <a:xfrm>
              <a:off x="161510" y="1291555"/>
              <a:ext cx="7048500" cy="427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835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4" r="8696"/>
            <a:stretch/>
          </p:blipFill>
          <p:spPr bwMode="auto">
            <a:xfrm>
              <a:off x="7317305" y="2881313"/>
              <a:ext cx="1625601" cy="153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09" t="477" r="18910" b="91793"/>
            <a:stretch/>
          </p:blipFill>
          <p:spPr bwMode="auto">
            <a:xfrm>
              <a:off x="1691680" y="5274205"/>
              <a:ext cx="4185465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2.3.3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CHI bus</a:t>
            </a:r>
            <a:r>
              <a:rPr lang="en-US" dirty="0" smtClean="0"/>
              <a:t>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.arm.com/CoreLink-CCN-512-diagram-lar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2"/>
          <a:stretch/>
        </p:blipFill>
        <p:spPr bwMode="auto">
          <a:xfrm>
            <a:off x="63500" y="1366670"/>
            <a:ext cx="9029836" cy="45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109" y="643098"/>
            <a:ext cx="89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Example</a:t>
            </a:r>
            <a:r>
              <a:rPr lang="hu-HU" dirty="0" smtClean="0">
                <a:solidFill>
                  <a:srgbClr val="2D2D8A"/>
                </a:solidFill>
              </a:rPr>
              <a:t> 2</a:t>
            </a:r>
            <a:r>
              <a:rPr lang="en-US" dirty="0" smtClean="0">
                <a:solidFill>
                  <a:srgbClr val="2D2D8A"/>
                </a:solidFill>
              </a:rPr>
              <a:t>: </a:t>
            </a:r>
            <a:r>
              <a:rPr lang="hu-HU" dirty="0" smtClean="0">
                <a:solidFill>
                  <a:srgbClr val="2D2D8A"/>
                </a:solidFill>
              </a:rPr>
              <a:t>SOC based on the cache-coherent</a:t>
            </a:r>
            <a:r>
              <a:rPr lang="en-US" dirty="0" smtClean="0">
                <a:solidFill>
                  <a:srgbClr val="2D2D8A"/>
                </a:solidFill>
              </a:rPr>
              <a:t> CCN-5</a:t>
            </a:r>
            <a:r>
              <a:rPr lang="hu-HU" dirty="0" smtClean="0">
                <a:solidFill>
                  <a:srgbClr val="2D2D8A"/>
                </a:solidFill>
              </a:rPr>
              <a:t>12</a:t>
            </a:r>
            <a:r>
              <a:rPr lang="en-US" dirty="0" smtClean="0">
                <a:solidFill>
                  <a:srgbClr val="2D2D8A"/>
                </a:solidFill>
              </a:rPr>
              <a:t> interconnect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52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2.3.3 </a:t>
            </a:r>
            <a:r>
              <a:rPr lang="en-US" dirty="0" smtClean="0"/>
              <a:t>ARM’s cache-coherent interconnects </a:t>
            </a:r>
            <a:r>
              <a:rPr lang="hu-HU" dirty="0" smtClean="0"/>
              <a:t>based on the CHI bus</a:t>
            </a:r>
            <a:r>
              <a:rPr lang="en-US" dirty="0" smtClean="0"/>
              <a:t>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49"/>
            <a:ext cx="7961095" cy="518661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smtClean="0">
                <a:solidFill>
                  <a:srgbClr val="FFFFFF"/>
                </a:solidFill>
              </a:rPr>
              <a:t>3. Overview of the evolution of ARM's platforms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900" dirty="0" smtClean="0"/>
              <a:t>3. </a:t>
            </a:r>
            <a:r>
              <a:rPr lang="en-US" sz="1900" dirty="0" smtClean="0"/>
              <a:t>Overview of the evolution of ARM’s platforms </a:t>
            </a:r>
            <a:r>
              <a:rPr lang="hu-HU" sz="1900" dirty="0" smtClean="0"/>
              <a:t>(1)</a:t>
            </a:r>
            <a:endParaRPr lang="en-US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160431" y="989205"/>
            <a:ext cx="8587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Subsequently, we give an overview about the </a:t>
            </a:r>
            <a:r>
              <a:rPr lang="hu-HU" sz="1600" dirty="0" smtClean="0">
                <a:solidFill>
                  <a:srgbClr val="0070C0"/>
                </a:solidFill>
              </a:rPr>
              <a:t>main steps of how ARM's platforms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evolved.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431" y="629165"/>
            <a:ext cx="574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3. </a:t>
            </a:r>
            <a:r>
              <a:rPr lang="hu-HU" dirty="0" smtClean="0">
                <a:solidFill>
                  <a:srgbClr val="2D2D8A"/>
                </a:solidFill>
              </a:rPr>
              <a:t>Overview of the e</a:t>
            </a:r>
            <a:r>
              <a:rPr lang="en-US" dirty="0" err="1" smtClean="0">
                <a:solidFill>
                  <a:srgbClr val="2D2D8A"/>
                </a:solidFill>
              </a:rPr>
              <a:t>volution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>
                <a:solidFill>
                  <a:srgbClr val="2D2D8A"/>
                </a:solidFill>
              </a:rPr>
              <a:t>of ARM's platforms</a:t>
            </a:r>
          </a:p>
        </p:txBody>
      </p:sp>
    </p:spTree>
    <p:extLst>
      <p:ext uri="{BB962C8B-B14F-4D97-AF65-F5344CB8AC3E}">
        <p14:creationId xmlns:p14="http://schemas.microsoft.com/office/powerpoint/2010/main" val="22624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9286" y="1352402"/>
            <a:ext cx="7338119" cy="2977542"/>
            <a:chOff x="391004" y="3265515"/>
            <a:chExt cx="7338119" cy="2977542"/>
          </a:xfrm>
        </p:grpSpPr>
        <p:cxnSp>
          <p:nvCxnSpPr>
            <p:cNvPr id="5" name="Egyenes összekötő 102"/>
            <p:cNvCxnSpPr/>
            <p:nvPr/>
          </p:nvCxnSpPr>
          <p:spPr>
            <a:xfrm>
              <a:off x="3343986" y="5069299"/>
              <a:ext cx="0" cy="620412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gyenes összekötő 145"/>
            <p:cNvCxnSpPr>
              <a:stCxn id="10" idx="1"/>
              <a:endCxn id="9" idx="3"/>
            </p:cNvCxnSpPr>
            <p:nvPr/>
          </p:nvCxnSpPr>
          <p:spPr>
            <a:xfrm flipH="1" flipV="1">
              <a:off x="2075922" y="5067150"/>
              <a:ext cx="2221181" cy="2429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elfelé-lefelé nyíl 41"/>
            <p:cNvSpPr/>
            <p:nvPr/>
          </p:nvSpPr>
          <p:spPr>
            <a:xfrm>
              <a:off x="1168934" y="5380704"/>
              <a:ext cx="123835" cy="270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8" name="Téglalap 46"/>
            <p:cNvSpPr/>
            <p:nvPr/>
          </p:nvSpPr>
          <p:spPr>
            <a:xfrm>
              <a:off x="414779" y="5660200"/>
              <a:ext cx="1648799" cy="576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err="1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Memory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églalap 43"/>
            <p:cNvSpPr/>
            <p:nvPr/>
          </p:nvSpPr>
          <p:spPr>
            <a:xfrm>
              <a:off x="391004" y="4779150"/>
              <a:ext cx="1684918" cy="576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Memory controller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Téglalap 43"/>
            <p:cNvSpPr/>
            <p:nvPr/>
          </p:nvSpPr>
          <p:spPr>
            <a:xfrm>
              <a:off x="4297103" y="4803440"/>
              <a:ext cx="1347934" cy="576000"/>
            </a:xfrm>
            <a:prstGeom prst="rect">
              <a:avLst/>
            </a:prstGeom>
            <a:solidFill>
              <a:srgbClr val="9EB23B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APB</a:t>
              </a:r>
              <a:b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en-US" sz="105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Téglalap 43"/>
            <p:cNvSpPr/>
            <p:nvPr/>
          </p:nvSpPr>
          <p:spPr>
            <a:xfrm>
              <a:off x="6577099" y="4043807"/>
              <a:ext cx="1152000" cy="360000"/>
            </a:xfrm>
            <a:prstGeom prst="rect">
              <a:avLst/>
            </a:prstGeom>
            <a:gradFill flip="none" rotWithShape="1">
              <a:gsLst>
                <a:gs pos="0">
                  <a:srgbClr val="F6B600">
                    <a:shade val="30000"/>
                    <a:satMod val="115000"/>
                  </a:srgbClr>
                </a:gs>
                <a:gs pos="50000">
                  <a:srgbClr val="F6B600">
                    <a:shade val="67500"/>
                    <a:satMod val="115000"/>
                  </a:srgbClr>
                </a:gs>
                <a:gs pos="100000">
                  <a:srgbClr val="F6B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>
                  <a:solidFill>
                    <a:srgbClr val="000000"/>
                  </a:solidFill>
                </a:rPr>
                <a:t>UART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églalap 43"/>
            <p:cNvSpPr/>
            <p:nvPr/>
          </p:nvSpPr>
          <p:spPr>
            <a:xfrm>
              <a:off x="6577123" y="4568015"/>
              <a:ext cx="1152000" cy="360000"/>
            </a:xfrm>
            <a:prstGeom prst="rect">
              <a:avLst/>
            </a:prstGeom>
            <a:gradFill flip="none" rotWithShape="1">
              <a:gsLst>
                <a:gs pos="0">
                  <a:srgbClr val="F6B600">
                    <a:shade val="30000"/>
                    <a:satMod val="115000"/>
                  </a:srgbClr>
                </a:gs>
                <a:gs pos="50000">
                  <a:srgbClr val="F6B600">
                    <a:shade val="67500"/>
                    <a:satMod val="115000"/>
                  </a:srgbClr>
                </a:gs>
                <a:gs pos="100000">
                  <a:srgbClr val="F6B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 err="1">
                  <a:solidFill>
                    <a:srgbClr val="000000"/>
                  </a:solidFill>
                </a:rPr>
                <a:t>Timer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églalap 43"/>
            <p:cNvSpPr/>
            <p:nvPr/>
          </p:nvSpPr>
          <p:spPr>
            <a:xfrm>
              <a:off x="6577123" y="5096014"/>
              <a:ext cx="1152000" cy="360000"/>
            </a:xfrm>
            <a:prstGeom prst="rect">
              <a:avLst/>
            </a:prstGeom>
            <a:gradFill flip="none" rotWithShape="1">
              <a:gsLst>
                <a:gs pos="0">
                  <a:srgbClr val="F6B600">
                    <a:shade val="30000"/>
                    <a:satMod val="115000"/>
                  </a:srgbClr>
                </a:gs>
                <a:gs pos="50000">
                  <a:srgbClr val="F6B600">
                    <a:shade val="67500"/>
                    <a:satMod val="115000"/>
                  </a:srgbClr>
                </a:gs>
                <a:gs pos="100000">
                  <a:srgbClr val="F6B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 err="1">
                  <a:solidFill>
                    <a:srgbClr val="000000"/>
                  </a:solidFill>
                </a:rPr>
                <a:t>Keypad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Téglalap 43"/>
            <p:cNvSpPr/>
            <p:nvPr/>
          </p:nvSpPr>
          <p:spPr>
            <a:xfrm>
              <a:off x="6570637" y="5630010"/>
              <a:ext cx="1152000" cy="360000"/>
            </a:xfrm>
            <a:prstGeom prst="rect">
              <a:avLst/>
            </a:prstGeom>
            <a:gradFill flip="none" rotWithShape="1">
              <a:gsLst>
                <a:gs pos="0">
                  <a:srgbClr val="F6B600">
                    <a:shade val="30000"/>
                    <a:satMod val="115000"/>
                  </a:srgbClr>
                </a:gs>
                <a:gs pos="50000">
                  <a:srgbClr val="F6B600">
                    <a:shade val="67500"/>
                    <a:satMod val="115000"/>
                  </a:srgbClr>
                </a:gs>
                <a:gs pos="100000">
                  <a:srgbClr val="F6B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>
                  <a:solidFill>
                    <a:srgbClr val="000000"/>
                  </a:solidFill>
                </a:rPr>
                <a:t>PIO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Téglalap 43"/>
            <p:cNvSpPr/>
            <p:nvPr/>
          </p:nvSpPr>
          <p:spPr>
            <a:xfrm>
              <a:off x="2501769" y="5667057"/>
              <a:ext cx="1656000" cy="5760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DMA</a:t>
              </a:r>
              <a:b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050" b="1" dirty="0" err="1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Bus</a:t>
              </a:r>
              <a: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Master</a:t>
              </a:r>
              <a:endParaRPr lang="en-US" sz="105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6" name="Egyenes összekötő 89"/>
            <p:cNvCxnSpPr/>
            <p:nvPr/>
          </p:nvCxnSpPr>
          <p:spPr>
            <a:xfrm>
              <a:off x="6288042" y="4806574"/>
              <a:ext cx="28082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01"/>
            <p:cNvCxnSpPr/>
            <p:nvPr/>
          </p:nvCxnSpPr>
          <p:spPr>
            <a:xfrm>
              <a:off x="6294530" y="5342367"/>
              <a:ext cx="28082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32"/>
            <p:cNvCxnSpPr/>
            <p:nvPr/>
          </p:nvCxnSpPr>
          <p:spPr>
            <a:xfrm>
              <a:off x="5636700" y="5074110"/>
              <a:ext cx="64800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33"/>
            <p:cNvCxnSpPr/>
            <p:nvPr/>
          </p:nvCxnSpPr>
          <p:spPr>
            <a:xfrm>
              <a:off x="6294530" y="4257641"/>
              <a:ext cx="0" cy="163889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34"/>
            <p:cNvCxnSpPr/>
            <p:nvPr/>
          </p:nvCxnSpPr>
          <p:spPr>
            <a:xfrm>
              <a:off x="6287074" y="5877519"/>
              <a:ext cx="28082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142"/>
            <p:cNvCxnSpPr/>
            <p:nvPr/>
          </p:nvCxnSpPr>
          <p:spPr>
            <a:xfrm>
              <a:off x="3354786" y="4449773"/>
              <a:ext cx="0" cy="592792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40"/>
            <p:cNvSpPr txBox="1"/>
            <p:nvPr/>
          </p:nvSpPr>
          <p:spPr>
            <a:xfrm>
              <a:off x="3440182" y="4785910"/>
              <a:ext cx="5085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ASB</a:t>
              </a:r>
              <a:endParaRPr lang="en-US" sz="1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2546775" y="3265515"/>
              <a:ext cx="1583999" cy="122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771920" y="3685560"/>
              <a:ext cx="1303174" cy="600077"/>
              <a:chOff x="-1012581" y="3306183"/>
              <a:chExt cx="791548" cy="619521"/>
            </a:xfrm>
          </p:grpSpPr>
          <p:sp>
            <p:nvSpPr>
              <p:cNvPr id="28" name="Rounded Rectangle 27"/>
              <p:cNvSpPr/>
              <p:nvPr/>
            </p:nvSpPr>
            <p:spPr bwMode="auto">
              <a:xfrm>
                <a:off x="-1012581" y="3312111"/>
                <a:ext cx="655992" cy="612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6B600">
                      <a:shade val="30000"/>
                      <a:satMod val="115000"/>
                    </a:srgbClr>
                  </a:gs>
                  <a:gs pos="50000">
                    <a:srgbClr val="F6B600">
                      <a:shade val="67500"/>
                      <a:satMod val="115000"/>
                    </a:srgbClr>
                  </a:gs>
                  <a:gs pos="100000">
                    <a:srgbClr val="F6B6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9" name="Straight Connector 28"/>
              <p:cNvCxnSpPr>
                <a:stCxn id="28" idx="1"/>
                <a:endCxn id="28" idx="3"/>
              </p:cNvCxnSpPr>
              <p:nvPr/>
            </p:nvCxnSpPr>
            <p:spPr bwMode="auto">
              <a:xfrm>
                <a:off x="-1012581" y="3618111"/>
                <a:ext cx="655992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-684621" y="3628372"/>
                <a:ext cx="36" cy="29733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TextBox 30"/>
              <p:cNvSpPr txBox="1"/>
              <p:nvPr/>
            </p:nvSpPr>
            <p:spPr>
              <a:xfrm>
                <a:off x="-967584" y="3645332"/>
                <a:ext cx="4283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L1I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-684621" y="3645332"/>
                <a:ext cx="4635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L1D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-833001" y="3306183"/>
                <a:ext cx="4764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CPU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845401" y="3338990"/>
              <a:ext cx="100652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300" b="1" dirty="0" smtClean="0">
                  <a:solidFill>
                    <a:srgbClr val="000000"/>
                  </a:solidFill>
                </a:rPr>
                <a:t>ARM7xx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Egyenes összekötő 134"/>
            <p:cNvCxnSpPr/>
            <p:nvPr/>
          </p:nvCxnSpPr>
          <p:spPr>
            <a:xfrm>
              <a:off x="6296151" y="4284095"/>
              <a:ext cx="28082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40"/>
            <p:cNvSpPr txBox="1"/>
            <p:nvPr/>
          </p:nvSpPr>
          <p:spPr>
            <a:xfrm>
              <a:off x="5715964" y="4767965"/>
              <a:ext cx="5085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APB</a:t>
              </a:r>
              <a:endParaRPr lang="en-US" sz="1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5085" y="602322"/>
            <a:ext cx="466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The first introduced AMBA bus (1996) 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21750" y="4772782"/>
            <a:ext cx="2779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000000"/>
                </a:solidFill>
              </a:rPr>
              <a:t>ASB (Advanced System Bus)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85441" y="5178406"/>
            <a:ext cx="30316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</a:rPr>
              <a:t>High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</a:rPr>
              <a:t>Multiple bus masters/slaves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</a:rPr>
              <a:t>Single transaction at a time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07115" y="4772782"/>
            <a:ext cx="2996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000000"/>
                </a:solidFill>
              </a:rPr>
              <a:t>APB (Advanced Peripheral Bus)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87135" y="5178406"/>
            <a:ext cx="30316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</a:rPr>
              <a:t>Low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</a:rPr>
              <a:t>Multiple peripheral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</a:rPr>
              <a:t>Single transaction at a time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Overview of the evolution of ARM’s platforms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05329" y="1842958"/>
            <a:ext cx="1369286" cy="7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solidFill>
                  <a:srgbClr val="000000"/>
                </a:solidFill>
              </a:rPr>
              <a:t>AHB-Lite</a:t>
            </a:r>
          </a:p>
          <a:p>
            <a:pPr algn="ctr">
              <a:spcAft>
                <a:spcPts val="400"/>
              </a:spcAft>
            </a:pPr>
            <a:r>
              <a:rPr lang="en-US" altLang="en-US" sz="1300" b="1" dirty="0" smtClean="0">
                <a:solidFill>
                  <a:srgbClr val="000000"/>
                </a:solidFill>
              </a:rPr>
              <a:t>specification</a:t>
            </a:r>
          </a:p>
          <a:p>
            <a:pPr algn="ctr"/>
            <a:r>
              <a:rPr lang="en-US" altLang="en-US" sz="1300" i="1" dirty="0" smtClean="0">
                <a:solidFill>
                  <a:srgbClr val="000000"/>
                </a:solidFill>
              </a:rPr>
              <a:t>[2001]</a:t>
            </a:r>
            <a:endParaRPr lang="en-US" altLang="en-US" sz="1300" i="1" dirty="0">
              <a:solidFill>
                <a:srgbClr val="000000"/>
              </a:solidFill>
            </a:endParaRPr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1662677" y="178162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>
            <a:endCxn id="5" idx="7"/>
          </p:cNvCxnSpPr>
          <p:nvPr/>
        </p:nvCxnSpPr>
        <p:spPr bwMode="auto">
          <a:xfrm flipH="1">
            <a:off x="1718232" y="1449543"/>
            <a:ext cx="2673748" cy="3409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260975" y="1853825"/>
            <a:ext cx="1657825" cy="7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solidFill>
                  <a:srgbClr val="000000"/>
                </a:solidFill>
              </a:rPr>
              <a:t>Multi-layer AHB</a:t>
            </a:r>
          </a:p>
          <a:p>
            <a:pPr algn="ctr">
              <a:spcAft>
                <a:spcPts val="400"/>
              </a:spcAft>
            </a:pPr>
            <a:r>
              <a:rPr lang="en-US" altLang="en-US" sz="1300" b="1" dirty="0" smtClean="0">
                <a:solidFill>
                  <a:srgbClr val="000000"/>
                </a:solidFill>
              </a:rPr>
              <a:t>specification</a:t>
            </a:r>
          </a:p>
          <a:p>
            <a:pPr algn="ctr">
              <a:spcAft>
                <a:spcPts val="400"/>
              </a:spcAft>
            </a:pPr>
            <a:r>
              <a:rPr lang="en-US" altLang="en-US" sz="1300" i="1" dirty="0" smtClean="0">
                <a:solidFill>
                  <a:srgbClr val="000000"/>
                </a:solidFill>
              </a:rPr>
              <a:t>[2001]</a:t>
            </a:r>
            <a:endParaRPr lang="en-US" altLang="en-US" sz="1300" i="1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>
            <a:endCxn id="10" idx="1"/>
          </p:cNvCxnSpPr>
          <p:nvPr/>
        </p:nvCxnSpPr>
        <p:spPr bwMode="auto">
          <a:xfrm>
            <a:off x="4369561" y="1449543"/>
            <a:ext cx="2663554" cy="33439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023583" y="177510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5479005" y="2032090"/>
            <a:ext cx="422920" cy="145989"/>
          </a:xfrm>
          <a:prstGeom prst="rightArrow">
            <a:avLst/>
          </a:prstGeom>
          <a:solidFill>
            <a:srgbClr val="FF8F75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2842205" y="2030446"/>
            <a:ext cx="422920" cy="145989"/>
          </a:xfrm>
          <a:prstGeom prst="rightArrow">
            <a:avLst/>
          </a:prstGeom>
          <a:solidFill>
            <a:srgbClr val="FF8F75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535" y="3248980"/>
            <a:ext cx="25699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rgbClr val="000000"/>
                </a:solidFill>
              </a:rPr>
              <a:t>Lower cost and performance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7135" y="3248980"/>
            <a:ext cx="26212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rgbClr val="000000"/>
                </a:solidFill>
              </a:rPr>
              <a:t>Higher cost and performance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677520" y="1666384"/>
            <a:ext cx="2803586" cy="221266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995" y="2663915"/>
            <a:ext cx="24788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000000"/>
                </a:solidFill>
              </a:rPr>
              <a:t>Single master,</a:t>
            </a:r>
          </a:p>
          <a:p>
            <a:pPr algn="ctr"/>
            <a:r>
              <a:rPr lang="en-US" sz="1300" dirty="0" smtClean="0">
                <a:solidFill>
                  <a:srgbClr val="000000"/>
                </a:solidFill>
              </a:rPr>
              <a:t>single transaction at a time</a:t>
            </a:r>
            <a:endParaRPr lang="en-US" sz="13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47900" y="1088740"/>
            <a:ext cx="2478820" cy="2067618"/>
            <a:chOff x="3147900" y="1088740"/>
            <a:chExt cx="2478820" cy="2067618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261727" y="1088740"/>
              <a:ext cx="2215671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300" b="1" dirty="0" smtClean="0">
                  <a:solidFill>
                    <a:srgbClr val="000000"/>
                  </a:solidFill>
                </a:rPr>
                <a:t>AHB bus specification</a:t>
              </a:r>
              <a:endParaRPr lang="en-US" altLang="en-US" sz="13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147900" y="1449543"/>
              <a:ext cx="2478820" cy="1706815"/>
              <a:chOff x="3147900" y="1449543"/>
              <a:chExt cx="2478820" cy="1706815"/>
            </a:xfrm>
          </p:grpSpPr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3691850" y="1876183"/>
                <a:ext cx="1382110" cy="7437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300" b="1" dirty="0" smtClean="0">
                    <a:solidFill>
                      <a:srgbClr val="000000"/>
                    </a:solidFill>
                  </a:rPr>
                  <a:t>Original AHB</a:t>
                </a:r>
              </a:p>
              <a:p>
                <a:pPr algn="ctr">
                  <a:spcAft>
                    <a:spcPts val="400"/>
                  </a:spcAft>
                </a:pPr>
                <a:r>
                  <a:rPr lang="en-US" altLang="en-US" sz="1300" b="1" dirty="0" smtClean="0">
                    <a:solidFill>
                      <a:srgbClr val="000000"/>
                    </a:solidFill>
                  </a:rPr>
                  <a:t>specification</a:t>
                </a:r>
              </a:p>
              <a:p>
                <a:pPr algn="ctr"/>
                <a:r>
                  <a:rPr lang="en-US" altLang="en-US" sz="1300" i="1" dirty="0" smtClean="0">
                    <a:solidFill>
                      <a:srgbClr val="000000"/>
                    </a:solidFill>
                  </a:rPr>
                  <a:t>[1999]</a:t>
                </a:r>
                <a:endParaRPr lang="en-US" altLang="en-US" sz="13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>
                <a:off x="4379280" y="1449543"/>
                <a:ext cx="0" cy="33208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4342572" y="1770853"/>
                <a:ext cx="65087" cy="603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p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u-HU" altLang="en-US" sz="1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147900" y="2663915"/>
                <a:ext cx="247882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rgbClr val="000000"/>
                    </a:solidFill>
                  </a:rPr>
                  <a:t>Multiple masters,</a:t>
                </a:r>
              </a:p>
              <a:p>
                <a:pPr algn="ctr"/>
                <a:r>
                  <a:rPr lang="en-US" sz="1300" dirty="0" smtClean="0">
                    <a:solidFill>
                      <a:srgbClr val="000000"/>
                    </a:solidFill>
                  </a:rPr>
                  <a:t>single transaction at a time</a:t>
                </a:r>
                <a:endParaRPr lang="en-US" sz="13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707784" y="2663915"/>
            <a:ext cx="27529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000000"/>
                </a:solidFill>
              </a:rPr>
              <a:t>Multiple masters,</a:t>
            </a:r>
          </a:p>
          <a:p>
            <a:pPr algn="ctr"/>
            <a:r>
              <a:rPr lang="en-US" sz="1300" dirty="0" smtClean="0">
                <a:solidFill>
                  <a:srgbClr val="000000"/>
                </a:solidFill>
              </a:rPr>
              <a:t>multiple transactions at a time</a:t>
            </a:r>
            <a:endParaRPr lang="en-US" sz="1300" dirty="0">
              <a:solidFill>
                <a:srgbClr val="0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16605" y="4664486"/>
            <a:ext cx="3545826" cy="1824854"/>
            <a:chOff x="1736685" y="3956360"/>
            <a:chExt cx="5091360" cy="2599888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736685" y="4181385"/>
              <a:ext cx="1260177" cy="58506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46568" y="4159408"/>
              <a:ext cx="1013213" cy="657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AHB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Master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736722" y="5216500"/>
              <a:ext cx="1260177" cy="58506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46605" y="5176429"/>
              <a:ext cx="1013213" cy="657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AHB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Master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567831" y="4181385"/>
              <a:ext cx="1260177" cy="58506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49755" y="4141314"/>
              <a:ext cx="869127" cy="657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AHB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Slave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567868" y="5216500"/>
              <a:ext cx="1260177" cy="58506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49793" y="5176429"/>
              <a:ext cx="869127" cy="657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AHB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Slave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3401870" y="3956360"/>
              <a:ext cx="1845205" cy="2025225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99246" y="6161605"/>
              <a:ext cx="1655391" cy="394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Shared bus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3626895" y="4473917"/>
              <a:ext cx="0" cy="102531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977045" y="4483720"/>
              <a:ext cx="0" cy="102531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26895" y="4968972"/>
              <a:ext cx="135015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>
              <a:stCxn id="23" idx="3"/>
            </p:cNvCxnSpPr>
            <p:nvPr/>
          </p:nvCxnSpPr>
          <p:spPr bwMode="auto">
            <a:xfrm flipV="1">
              <a:off x="2996862" y="4473917"/>
              <a:ext cx="630033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V="1">
              <a:off x="4971287" y="4464115"/>
              <a:ext cx="630033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3009525" y="5509032"/>
              <a:ext cx="630033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4983950" y="5499230"/>
              <a:ext cx="630033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5202013" y="4655572"/>
            <a:ext cx="3510447" cy="1824854"/>
            <a:chOff x="1736685" y="3969060"/>
            <a:chExt cx="5040560" cy="2599888"/>
          </a:xfrm>
        </p:grpSpPr>
        <p:sp>
          <p:nvSpPr>
            <p:cNvPr id="41" name="Rectangle 40"/>
            <p:cNvSpPr/>
            <p:nvPr/>
          </p:nvSpPr>
          <p:spPr bwMode="auto">
            <a:xfrm>
              <a:off x="1736685" y="4194085"/>
              <a:ext cx="1260177" cy="58506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46568" y="4172108"/>
              <a:ext cx="1013213" cy="657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AHB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Master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736722" y="5229200"/>
              <a:ext cx="1260177" cy="58506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6605" y="5207223"/>
              <a:ext cx="1013213" cy="657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AHB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Master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5517031" y="4194085"/>
              <a:ext cx="1260177" cy="58506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98955" y="4172108"/>
              <a:ext cx="869127" cy="657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AHB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Slave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517068" y="5229200"/>
              <a:ext cx="1260177" cy="58506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98993" y="5207223"/>
              <a:ext cx="869127" cy="657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AHB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Slave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49" name="Straight Connector 48"/>
            <p:cNvCxnSpPr>
              <a:stCxn id="41" idx="3"/>
              <a:endCxn id="45" idx="1"/>
            </p:cNvCxnSpPr>
            <p:nvPr/>
          </p:nvCxnSpPr>
          <p:spPr bwMode="auto">
            <a:xfrm>
              <a:off x="2996862" y="4486618"/>
              <a:ext cx="25201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3016430" y="5511930"/>
              <a:ext cx="25201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3626895" y="4491230"/>
              <a:ext cx="1350150" cy="10207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3626895" y="4491230"/>
              <a:ext cx="1350150" cy="10080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Rounded Rectangle 52"/>
            <p:cNvSpPr/>
            <p:nvPr/>
          </p:nvSpPr>
          <p:spPr bwMode="auto">
            <a:xfrm>
              <a:off x="3401870" y="3969060"/>
              <a:ext cx="1845205" cy="2025225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606324" y="6174305"/>
              <a:ext cx="1360771" cy="394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Crossbar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140617" y="3834045"/>
            <a:ext cx="37914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rgbClr val="000000"/>
                </a:solidFill>
              </a:rPr>
              <a:t>Principle of the interconnect</a:t>
            </a:r>
          </a:p>
          <a:p>
            <a:r>
              <a:rPr lang="en-US" sz="1300" i="1" dirty="0" smtClean="0">
                <a:solidFill>
                  <a:srgbClr val="000000"/>
                </a:solidFill>
              </a:rPr>
              <a:t>(Only the Master to Slave direction shown)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0295" y="615201"/>
            <a:ext cx="763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Allowing multiple transactions at a time on the AHB bus (2001)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Overview of the evolution of ARM’s platforms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10" grpId="0" animBg="1"/>
      <p:bldP spid="14" grpId="0" animBg="1"/>
      <p:bldP spid="15" grpId="0" animBg="1"/>
      <p:bldP spid="16" grpId="0"/>
      <p:bldP spid="17" grpId="0"/>
      <p:bldP spid="18" grpId="0" animBg="1"/>
      <p:bldP spid="19" grpId="0"/>
      <p:bldP spid="21" grpId="0"/>
      <p:bldP spid="55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8416" y="2146022"/>
            <a:ext cx="3867186" cy="3115304"/>
            <a:chOff x="391005" y="2146022"/>
            <a:chExt cx="3867186" cy="3115304"/>
          </a:xfrm>
        </p:grpSpPr>
        <p:cxnSp>
          <p:nvCxnSpPr>
            <p:cNvPr id="88" name="Egyenes összekötő 102"/>
            <p:cNvCxnSpPr/>
            <p:nvPr/>
          </p:nvCxnSpPr>
          <p:spPr>
            <a:xfrm>
              <a:off x="1974589" y="4079189"/>
              <a:ext cx="0" cy="620412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gyenes összekötő 145"/>
            <p:cNvCxnSpPr>
              <a:stCxn id="93" idx="1"/>
            </p:cNvCxnSpPr>
            <p:nvPr/>
          </p:nvCxnSpPr>
          <p:spPr>
            <a:xfrm flipH="1">
              <a:off x="1290824" y="4044121"/>
              <a:ext cx="1186206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elfelé-lefelé nyíl 41"/>
            <p:cNvSpPr/>
            <p:nvPr/>
          </p:nvSpPr>
          <p:spPr>
            <a:xfrm>
              <a:off x="806453" y="4457270"/>
              <a:ext cx="66133" cy="244091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91" name="Téglalap 46"/>
            <p:cNvSpPr/>
            <p:nvPr/>
          </p:nvSpPr>
          <p:spPr>
            <a:xfrm>
              <a:off x="403703" y="4725333"/>
              <a:ext cx="871634" cy="481659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err="1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Memory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2" name="Téglalap 43"/>
            <p:cNvSpPr/>
            <p:nvPr/>
          </p:nvSpPr>
          <p:spPr>
            <a:xfrm>
              <a:off x="391005" y="3661762"/>
              <a:ext cx="899819" cy="79385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Memory controller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3" name="Téglalap 43"/>
            <p:cNvSpPr/>
            <p:nvPr/>
          </p:nvSpPr>
          <p:spPr>
            <a:xfrm>
              <a:off x="2477031" y="3625679"/>
              <a:ext cx="719855" cy="836883"/>
            </a:xfrm>
            <a:prstGeom prst="rect">
              <a:avLst/>
            </a:prstGeom>
            <a:solidFill>
              <a:srgbClr val="9EB23B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APB</a:t>
              </a:r>
              <a:b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en-US" sz="105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4" name="Téglalap 43"/>
            <p:cNvSpPr/>
            <p:nvPr/>
          </p:nvSpPr>
          <p:spPr>
            <a:xfrm>
              <a:off x="3478335" y="3053697"/>
              <a:ext cx="779843" cy="418442"/>
            </a:xfrm>
            <a:prstGeom prst="rect">
              <a:avLst/>
            </a:prstGeom>
            <a:gradFill flip="none" rotWithShape="1">
              <a:gsLst>
                <a:gs pos="0">
                  <a:srgbClr val="F6B600">
                    <a:shade val="30000"/>
                    <a:satMod val="115000"/>
                  </a:srgbClr>
                </a:gs>
                <a:gs pos="50000">
                  <a:srgbClr val="F6B600">
                    <a:shade val="67500"/>
                    <a:satMod val="115000"/>
                  </a:srgbClr>
                </a:gs>
                <a:gs pos="100000">
                  <a:srgbClr val="F6B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>
                  <a:solidFill>
                    <a:srgbClr val="000000"/>
                  </a:solidFill>
                </a:rPr>
                <a:t>UART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95" name="Téglalap 43"/>
            <p:cNvSpPr/>
            <p:nvPr/>
          </p:nvSpPr>
          <p:spPr>
            <a:xfrm>
              <a:off x="3478348" y="3577905"/>
              <a:ext cx="779843" cy="418442"/>
            </a:xfrm>
            <a:prstGeom prst="rect">
              <a:avLst/>
            </a:prstGeom>
            <a:gradFill flip="none" rotWithShape="1">
              <a:gsLst>
                <a:gs pos="0">
                  <a:srgbClr val="F6B600">
                    <a:shade val="30000"/>
                    <a:satMod val="115000"/>
                  </a:srgbClr>
                </a:gs>
                <a:gs pos="50000">
                  <a:srgbClr val="F6B600">
                    <a:shade val="67500"/>
                    <a:satMod val="115000"/>
                  </a:srgbClr>
                </a:gs>
                <a:gs pos="100000">
                  <a:srgbClr val="F6B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 err="1">
                  <a:solidFill>
                    <a:srgbClr val="000000"/>
                  </a:solidFill>
                </a:rPr>
                <a:t>Timer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96" name="Téglalap 43"/>
            <p:cNvSpPr/>
            <p:nvPr/>
          </p:nvSpPr>
          <p:spPr>
            <a:xfrm>
              <a:off x="3478348" y="4105904"/>
              <a:ext cx="779843" cy="418442"/>
            </a:xfrm>
            <a:prstGeom prst="rect">
              <a:avLst/>
            </a:prstGeom>
            <a:gradFill flip="none" rotWithShape="1">
              <a:gsLst>
                <a:gs pos="0">
                  <a:srgbClr val="F6B600">
                    <a:shade val="30000"/>
                    <a:satMod val="115000"/>
                  </a:srgbClr>
                </a:gs>
                <a:gs pos="50000">
                  <a:srgbClr val="F6B600">
                    <a:shade val="67500"/>
                    <a:satMod val="115000"/>
                  </a:srgbClr>
                </a:gs>
                <a:gs pos="100000">
                  <a:srgbClr val="F6B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 err="1">
                  <a:solidFill>
                    <a:srgbClr val="000000"/>
                  </a:solidFill>
                </a:rPr>
                <a:t>Keypad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97" name="Téglalap 43"/>
            <p:cNvSpPr/>
            <p:nvPr/>
          </p:nvSpPr>
          <p:spPr>
            <a:xfrm>
              <a:off x="3474884" y="4639900"/>
              <a:ext cx="779843" cy="418442"/>
            </a:xfrm>
            <a:prstGeom prst="rect">
              <a:avLst/>
            </a:prstGeom>
            <a:gradFill flip="none" rotWithShape="1">
              <a:gsLst>
                <a:gs pos="0">
                  <a:srgbClr val="F6B600">
                    <a:shade val="30000"/>
                    <a:satMod val="115000"/>
                  </a:srgbClr>
                </a:gs>
                <a:gs pos="50000">
                  <a:srgbClr val="F6B600">
                    <a:shade val="67500"/>
                    <a:satMod val="115000"/>
                  </a:srgbClr>
                </a:gs>
                <a:gs pos="100000">
                  <a:srgbClr val="F6B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>
                  <a:solidFill>
                    <a:srgbClr val="000000"/>
                  </a:solidFill>
                </a:rPr>
                <a:t>PIO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99" name="Téglalap 43"/>
            <p:cNvSpPr/>
            <p:nvPr/>
          </p:nvSpPr>
          <p:spPr>
            <a:xfrm>
              <a:off x="1511660" y="4685326"/>
              <a:ext cx="939532" cy="5760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DMA</a:t>
              </a:r>
              <a:b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050" b="1" dirty="0" err="1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Bus</a:t>
              </a:r>
              <a: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Master</a:t>
              </a:r>
              <a:endParaRPr lang="en-US" sz="105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01" name="Egyenes összekötő 89"/>
            <p:cNvCxnSpPr/>
            <p:nvPr/>
          </p:nvCxnSpPr>
          <p:spPr>
            <a:xfrm>
              <a:off x="3323966" y="3816464"/>
              <a:ext cx="14997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gyenes összekötő 101"/>
            <p:cNvCxnSpPr/>
            <p:nvPr/>
          </p:nvCxnSpPr>
          <p:spPr>
            <a:xfrm>
              <a:off x="3327431" y="4352257"/>
              <a:ext cx="14997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gyenes összekötő 132"/>
            <p:cNvCxnSpPr/>
            <p:nvPr/>
          </p:nvCxnSpPr>
          <p:spPr>
            <a:xfrm>
              <a:off x="3185651" y="4055425"/>
              <a:ext cx="14997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gyenes összekötő 133"/>
            <p:cNvCxnSpPr/>
            <p:nvPr/>
          </p:nvCxnSpPr>
          <p:spPr>
            <a:xfrm>
              <a:off x="3327431" y="3267531"/>
              <a:ext cx="0" cy="163889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gyenes összekötő 134"/>
            <p:cNvCxnSpPr/>
            <p:nvPr/>
          </p:nvCxnSpPr>
          <p:spPr>
            <a:xfrm>
              <a:off x="3323449" y="4887409"/>
              <a:ext cx="14997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gyenes összekötő 142"/>
            <p:cNvCxnSpPr/>
            <p:nvPr/>
          </p:nvCxnSpPr>
          <p:spPr>
            <a:xfrm>
              <a:off x="1973793" y="3459663"/>
              <a:ext cx="0" cy="592792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40"/>
            <p:cNvSpPr txBox="1"/>
            <p:nvPr/>
          </p:nvSpPr>
          <p:spPr>
            <a:xfrm>
              <a:off x="1990572" y="3720329"/>
              <a:ext cx="4619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APB</a:t>
              </a:r>
              <a:endParaRPr lang="en-US" sz="1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1178795" y="2146022"/>
              <a:ext cx="1548000" cy="1296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1547290" y="2620188"/>
              <a:ext cx="824027" cy="592792"/>
              <a:chOff x="-1143635" y="3122112"/>
              <a:chExt cx="937216" cy="612000"/>
            </a:xfrm>
          </p:grpSpPr>
          <p:sp>
            <p:nvSpPr>
              <p:cNvPr id="118" name="Rounded Rectangle 117"/>
              <p:cNvSpPr/>
              <p:nvPr/>
            </p:nvSpPr>
            <p:spPr bwMode="auto">
              <a:xfrm>
                <a:off x="-1143635" y="3122112"/>
                <a:ext cx="936625" cy="612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6B600">
                      <a:shade val="30000"/>
                      <a:satMod val="115000"/>
                    </a:srgbClr>
                  </a:gs>
                  <a:gs pos="50000">
                    <a:srgbClr val="F6B600">
                      <a:shade val="67500"/>
                      <a:satMod val="115000"/>
                    </a:srgbClr>
                  </a:gs>
                  <a:gs pos="100000">
                    <a:srgbClr val="F6B6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19" name="Straight Connector 118"/>
              <p:cNvCxnSpPr>
                <a:stCxn id="118" idx="1"/>
                <a:endCxn id="118" idx="3"/>
              </p:cNvCxnSpPr>
              <p:nvPr/>
            </p:nvCxnSpPr>
            <p:spPr bwMode="auto">
              <a:xfrm>
                <a:off x="-1143635" y="3428112"/>
                <a:ext cx="93662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Straight Connector 119"/>
              <p:cNvCxnSpPr>
                <a:endCxn id="118" idx="2"/>
              </p:cNvCxnSpPr>
              <p:nvPr/>
            </p:nvCxnSpPr>
            <p:spPr bwMode="auto">
              <a:xfrm>
                <a:off x="-675323" y="3428112"/>
                <a:ext cx="1" cy="306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1" name="TextBox 120"/>
              <p:cNvSpPr txBox="1"/>
              <p:nvPr/>
            </p:nvSpPr>
            <p:spPr>
              <a:xfrm>
                <a:off x="-1084820" y="3476780"/>
                <a:ext cx="4283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L1I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-670007" y="3474005"/>
                <a:ext cx="4635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L1D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-945832" y="3158970"/>
                <a:ext cx="4764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CPU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1565032" y="2224586"/>
              <a:ext cx="89804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b="1" dirty="0" smtClean="0">
                  <a:solidFill>
                    <a:srgbClr val="000000"/>
                  </a:solidFill>
                </a:rPr>
                <a:t>ARM7xx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25" name="Egyenes összekötő 134"/>
            <p:cNvCxnSpPr/>
            <p:nvPr/>
          </p:nvCxnSpPr>
          <p:spPr>
            <a:xfrm>
              <a:off x="3328297" y="3293985"/>
              <a:ext cx="14997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/>
          <p:cNvSpPr txBox="1"/>
          <p:nvPr/>
        </p:nvSpPr>
        <p:spPr>
          <a:xfrm>
            <a:off x="161806" y="600196"/>
            <a:ext cx="907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Introduction of an external L2 cache based on the AHB-Lite interface (2003)</a:t>
            </a:r>
            <a:endParaRPr lang="en-US" dirty="0">
              <a:solidFill>
                <a:srgbClr val="2D2D8A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78357" y="1303520"/>
            <a:ext cx="4309429" cy="3949425"/>
            <a:chOff x="4478357" y="1303520"/>
            <a:chExt cx="4309429" cy="3949425"/>
          </a:xfrm>
        </p:grpSpPr>
        <p:cxnSp>
          <p:nvCxnSpPr>
            <p:cNvPr id="51" name="Egyenes összekötő 102"/>
            <p:cNvCxnSpPr/>
            <p:nvPr/>
          </p:nvCxnSpPr>
          <p:spPr>
            <a:xfrm>
              <a:off x="6498268" y="4040551"/>
              <a:ext cx="0" cy="620412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gyenes összekötő 145"/>
            <p:cNvCxnSpPr>
              <a:stCxn id="56" idx="1"/>
            </p:cNvCxnSpPr>
            <p:nvPr/>
          </p:nvCxnSpPr>
          <p:spPr>
            <a:xfrm flipH="1">
              <a:off x="5820419" y="4044120"/>
              <a:ext cx="1186207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elfelé-lefelé nyíl 41"/>
            <p:cNvSpPr/>
            <p:nvPr/>
          </p:nvSpPr>
          <p:spPr>
            <a:xfrm>
              <a:off x="5336048" y="4457269"/>
              <a:ext cx="66133" cy="244091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54" name="Téglalap 46"/>
            <p:cNvSpPr/>
            <p:nvPr/>
          </p:nvSpPr>
          <p:spPr>
            <a:xfrm>
              <a:off x="4933298" y="4725332"/>
              <a:ext cx="871635" cy="481659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err="1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Memory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5" name="Téglalap 43"/>
            <p:cNvSpPr/>
            <p:nvPr/>
          </p:nvSpPr>
          <p:spPr>
            <a:xfrm>
              <a:off x="4920600" y="3661761"/>
              <a:ext cx="899819" cy="79385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Memory controller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6" name="Téglalap 43"/>
            <p:cNvSpPr/>
            <p:nvPr/>
          </p:nvSpPr>
          <p:spPr>
            <a:xfrm>
              <a:off x="7006626" y="3625678"/>
              <a:ext cx="719855" cy="836883"/>
            </a:xfrm>
            <a:prstGeom prst="rect">
              <a:avLst/>
            </a:prstGeom>
            <a:solidFill>
              <a:srgbClr val="9EB23B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APB</a:t>
              </a:r>
              <a:b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050" b="1" dirty="0" err="1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en-US" sz="105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" name="Téglalap 43"/>
            <p:cNvSpPr/>
            <p:nvPr/>
          </p:nvSpPr>
          <p:spPr>
            <a:xfrm>
              <a:off x="8007930" y="3053697"/>
              <a:ext cx="779843" cy="418442"/>
            </a:xfrm>
            <a:prstGeom prst="rect">
              <a:avLst/>
            </a:prstGeom>
            <a:gradFill flip="none" rotWithShape="1">
              <a:gsLst>
                <a:gs pos="0">
                  <a:srgbClr val="F6B600">
                    <a:shade val="30000"/>
                    <a:satMod val="115000"/>
                  </a:srgbClr>
                </a:gs>
                <a:gs pos="50000">
                  <a:srgbClr val="F6B600">
                    <a:shade val="67500"/>
                    <a:satMod val="115000"/>
                  </a:srgbClr>
                </a:gs>
                <a:gs pos="100000">
                  <a:srgbClr val="F6B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>
                  <a:solidFill>
                    <a:srgbClr val="000000"/>
                  </a:solidFill>
                </a:rPr>
                <a:t>UART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Téglalap 43"/>
            <p:cNvSpPr/>
            <p:nvPr/>
          </p:nvSpPr>
          <p:spPr>
            <a:xfrm>
              <a:off x="8007943" y="3577904"/>
              <a:ext cx="779843" cy="418442"/>
            </a:xfrm>
            <a:prstGeom prst="rect">
              <a:avLst/>
            </a:prstGeom>
            <a:gradFill flip="none" rotWithShape="1">
              <a:gsLst>
                <a:gs pos="0">
                  <a:srgbClr val="F6B600">
                    <a:shade val="30000"/>
                    <a:satMod val="115000"/>
                  </a:srgbClr>
                </a:gs>
                <a:gs pos="50000">
                  <a:srgbClr val="F6B600">
                    <a:shade val="67500"/>
                    <a:satMod val="115000"/>
                  </a:srgbClr>
                </a:gs>
                <a:gs pos="100000">
                  <a:srgbClr val="F6B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 err="1">
                  <a:solidFill>
                    <a:srgbClr val="000000"/>
                  </a:solidFill>
                </a:rPr>
                <a:t>Timer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Téglalap 43"/>
            <p:cNvSpPr/>
            <p:nvPr/>
          </p:nvSpPr>
          <p:spPr>
            <a:xfrm>
              <a:off x="8007943" y="4105903"/>
              <a:ext cx="779843" cy="418442"/>
            </a:xfrm>
            <a:prstGeom prst="rect">
              <a:avLst/>
            </a:prstGeom>
            <a:gradFill flip="none" rotWithShape="1">
              <a:gsLst>
                <a:gs pos="0">
                  <a:srgbClr val="F6B600">
                    <a:shade val="30000"/>
                    <a:satMod val="115000"/>
                  </a:srgbClr>
                </a:gs>
                <a:gs pos="50000">
                  <a:srgbClr val="F6B600">
                    <a:shade val="67500"/>
                    <a:satMod val="115000"/>
                  </a:srgbClr>
                </a:gs>
                <a:gs pos="100000">
                  <a:srgbClr val="F6B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 err="1">
                  <a:solidFill>
                    <a:srgbClr val="000000"/>
                  </a:solidFill>
                </a:rPr>
                <a:t>Keypad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Téglalap 43"/>
            <p:cNvSpPr/>
            <p:nvPr/>
          </p:nvSpPr>
          <p:spPr>
            <a:xfrm>
              <a:off x="8004479" y="4639899"/>
              <a:ext cx="779843" cy="418442"/>
            </a:xfrm>
            <a:prstGeom prst="rect">
              <a:avLst/>
            </a:prstGeom>
            <a:gradFill flip="none" rotWithShape="1">
              <a:gsLst>
                <a:gs pos="0">
                  <a:srgbClr val="F6B600">
                    <a:shade val="30000"/>
                    <a:satMod val="115000"/>
                  </a:srgbClr>
                </a:gs>
                <a:gs pos="50000">
                  <a:srgbClr val="F6B600">
                    <a:shade val="67500"/>
                    <a:satMod val="115000"/>
                  </a:srgbClr>
                </a:gs>
                <a:gs pos="100000">
                  <a:srgbClr val="F6B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>
                  <a:solidFill>
                    <a:srgbClr val="000000"/>
                  </a:solidFill>
                </a:rPr>
                <a:t>PIO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Téglalap 43"/>
            <p:cNvSpPr/>
            <p:nvPr/>
          </p:nvSpPr>
          <p:spPr>
            <a:xfrm>
              <a:off x="6061097" y="4676945"/>
              <a:ext cx="939532" cy="5760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DMA</a:t>
              </a:r>
              <a:b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050" b="1" dirty="0" err="1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Bus</a:t>
              </a:r>
              <a: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Master</a:t>
              </a:r>
              <a:endParaRPr lang="en-US" sz="105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63" name="Egyenes összekötő 3"/>
            <p:cNvCxnSpPr/>
            <p:nvPr/>
          </p:nvCxnSpPr>
          <p:spPr>
            <a:xfrm>
              <a:off x="7857026" y="3286646"/>
              <a:ext cx="14997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gyenes összekötő 89"/>
            <p:cNvCxnSpPr/>
            <p:nvPr/>
          </p:nvCxnSpPr>
          <p:spPr>
            <a:xfrm>
              <a:off x="7853562" y="3816463"/>
              <a:ext cx="14997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gyenes összekötő 101"/>
            <p:cNvCxnSpPr/>
            <p:nvPr/>
          </p:nvCxnSpPr>
          <p:spPr>
            <a:xfrm>
              <a:off x="7857026" y="4352255"/>
              <a:ext cx="14997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gyenes összekötő 132"/>
            <p:cNvCxnSpPr/>
            <p:nvPr/>
          </p:nvCxnSpPr>
          <p:spPr>
            <a:xfrm>
              <a:off x="7715246" y="4055424"/>
              <a:ext cx="14997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gyenes összekötő 133"/>
            <p:cNvCxnSpPr/>
            <p:nvPr/>
          </p:nvCxnSpPr>
          <p:spPr>
            <a:xfrm>
              <a:off x="7857026" y="3267530"/>
              <a:ext cx="0" cy="1638896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gyenes összekötő 134"/>
            <p:cNvCxnSpPr/>
            <p:nvPr/>
          </p:nvCxnSpPr>
          <p:spPr>
            <a:xfrm>
              <a:off x="7853044" y="4887407"/>
              <a:ext cx="14997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gyenes összekötő 142"/>
            <p:cNvCxnSpPr/>
            <p:nvPr/>
          </p:nvCxnSpPr>
          <p:spPr>
            <a:xfrm>
              <a:off x="6503388" y="3459662"/>
              <a:ext cx="0" cy="592792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140"/>
            <p:cNvSpPr txBox="1"/>
            <p:nvPr/>
          </p:nvSpPr>
          <p:spPr>
            <a:xfrm>
              <a:off x="6494410" y="3730733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AHB</a:t>
              </a:r>
              <a:endParaRPr lang="en-US" sz="1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2" name="TextBox 140"/>
            <p:cNvSpPr txBox="1"/>
            <p:nvPr/>
          </p:nvSpPr>
          <p:spPr>
            <a:xfrm>
              <a:off x="7480304" y="2986575"/>
              <a:ext cx="384911" cy="253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APB</a:t>
              </a:r>
              <a:endParaRPr lang="en-US" sz="1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3" name="Téglalap 43"/>
            <p:cNvSpPr/>
            <p:nvPr/>
          </p:nvSpPr>
          <p:spPr>
            <a:xfrm>
              <a:off x="5577662" y="3063984"/>
              <a:ext cx="1835829" cy="383571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en-US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L2 cache </a:t>
              </a:r>
              <a:r>
                <a:rPr lang="en-US" sz="1050" b="1" dirty="0" err="1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contr</a:t>
              </a: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>
                <a:defRPr/>
              </a:pPr>
              <a:r>
                <a:rPr lang="en-US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(L210)  </a:t>
              </a:r>
              <a:r>
                <a:rPr lang="en-US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+ L2 data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5" name="Felfelé-lefelé nyíl 42"/>
            <p:cNvSpPr/>
            <p:nvPr/>
          </p:nvSpPr>
          <p:spPr>
            <a:xfrm>
              <a:off x="6591878" y="2611647"/>
              <a:ext cx="69789" cy="432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76" name="Szövegdoboz 47"/>
            <p:cNvSpPr txBox="1">
              <a:spLocks noChangeArrowheads="1"/>
            </p:cNvSpPr>
            <p:nvPr/>
          </p:nvSpPr>
          <p:spPr bwMode="auto">
            <a:xfrm>
              <a:off x="5537346" y="2662089"/>
              <a:ext cx="7505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HB-Lite</a:t>
              </a:r>
            </a:p>
            <a:p>
              <a:pPr algn="ctr"/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64-bit 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5719331" y="1303520"/>
              <a:ext cx="1548000" cy="1296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6115522" y="1830464"/>
              <a:ext cx="824027" cy="592792"/>
              <a:chOff x="-1143635" y="3122112"/>
              <a:chExt cx="937216" cy="612000"/>
            </a:xfrm>
          </p:grpSpPr>
          <p:sp>
            <p:nvSpPr>
              <p:cNvPr id="81" name="Rounded Rectangle 80"/>
              <p:cNvSpPr/>
              <p:nvPr/>
            </p:nvSpPr>
            <p:spPr bwMode="auto">
              <a:xfrm>
                <a:off x="-1143635" y="3122112"/>
                <a:ext cx="936625" cy="612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6B600">
                      <a:shade val="30000"/>
                      <a:satMod val="115000"/>
                    </a:srgbClr>
                  </a:gs>
                  <a:gs pos="50000">
                    <a:srgbClr val="F6B600">
                      <a:shade val="67500"/>
                      <a:satMod val="115000"/>
                    </a:srgbClr>
                  </a:gs>
                  <a:gs pos="100000">
                    <a:srgbClr val="F6B6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2" name="Straight Connector 81"/>
              <p:cNvCxnSpPr>
                <a:stCxn id="81" idx="1"/>
                <a:endCxn id="81" idx="3"/>
              </p:cNvCxnSpPr>
              <p:nvPr/>
            </p:nvCxnSpPr>
            <p:spPr bwMode="auto">
              <a:xfrm>
                <a:off x="-1143635" y="3428112"/>
                <a:ext cx="93662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Straight Connector 82"/>
              <p:cNvCxnSpPr>
                <a:endCxn id="81" idx="2"/>
              </p:cNvCxnSpPr>
              <p:nvPr/>
            </p:nvCxnSpPr>
            <p:spPr bwMode="auto">
              <a:xfrm>
                <a:off x="-675323" y="3428112"/>
                <a:ext cx="1" cy="306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4" name="TextBox 83"/>
              <p:cNvSpPr txBox="1"/>
              <p:nvPr/>
            </p:nvSpPr>
            <p:spPr>
              <a:xfrm>
                <a:off x="-1084820" y="3476780"/>
                <a:ext cx="4283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L1I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-670007" y="3474005"/>
                <a:ext cx="4635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L1D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-945832" y="3158970"/>
                <a:ext cx="4764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CPU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727410" y="1434862"/>
              <a:ext cx="154882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b="1" dirty="0" smtClean="0">
                  <a:solidFill>
                    <a:srgbClr val="000000"/>
                  </a:solidFill>
                </a:rPr>
                <a:t>ARM926/1136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80" name="Szövegdoboz 47"/>
            <p:cNvSpPr txBox="1">
              <a:spLocks noChangeArrowheads="1"/>
            </p:cNvSpPr>
            <p:nvPr/>
          </p:nvSpPr>
          <p:spPr bwMode="auto">
            <a:xfrm>
              <a:off x="6683365" y="2626254"/>
              <a:ext cx="7505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HB-Lite</a:t>
              </a:r>
            </a:p>
            <a:p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64-bit 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8" name="Right Arrow 127"/>
            <p:cNvSpPr/>
            <p:nvPr/>
          </p:nvSpPr>
          <p:spPr bwMode="auto">
            <a:xfrm>
              <a:off x="4478357" y="3177951"/>
              <a:ext cx="432000" cy="1800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5374685" y="2787360"/>
              <a:ext cx="2247219" cy="97743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7" name="Felfelé-lefelé nyíl 42"/>
            <p:cNvSpPr/>
            <p:nvPr/>
          </p:nvSpPr>
          <p:spPr>
            <a:xfrm>
              <a:off x="6311880" y="2609499"/>
              <a:ext cx="69789" cy="432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855077" y="3726697"/>
              <a:ext cx="6110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rgbClr val="000000"/>
                  </a:solidFill>
                </a:rPr>
                <a:t>64-bit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Overview of the evolution of ARM’s platforms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76413" y="1396620"/>
            <a:ext cx="3851082" cy="4584614"/>
            <a:chOff x="5176413" y="1396620"/>
            <a:chExt cx="3851082" cy="4584614"/>
          </a:xfrm>
        </p:grpSpPr>
        <p:sp>
          <p:nvSpPr>
            <p:cNvPr id="4" name="Felfelé-lefelé nyíl 45"/>
            <p:cNvSpPr/>
            <p:nvPr/>
          </p:nvSpPr>
          <p:spPr>
            <a:xfrm>
              <a:off x="6973565" y="5276277"/>
              <a:ext cx="75641" cy="324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5" name="Téglalap 46"/>
            <p:cNvSpPr/>
            <p:nvPr/>
          </p:nvSpPr>
          <p:spPr>
            <a:xfrm>
              <a:off x="5204073" y="5621234"/>
              <a:ext cx="3705095" cy="360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</a:t>
              </a:r>
              <a:r>
                <a:rPr lang="en-US" sz="1050" b="1" dirty="0" err="1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emory</a:t>
              </a: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(SDRAM/DDR/LPDDR)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Téglalap 43"/>
            <p:cNvSpPr/>
            <p:nvPr/>
          </p:nvSpPr>
          <p:spPr>
            <a:xfrm>
              <a:off x="5204073" y="4890972"/>
              <a:ext cx="3705095" cy="360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Memory con</a:t>
              </a:r>
              <a:r>
                <a:rPr lang="en-US" sz="1050" b="1" dirty="0" err="1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troller</a:t>
              </a:r>
              <a:r>
                <a:rPr lang="en-US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(PL-340)  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Felfelé-lefelé nyíl 41"/>
            <p:cNvSpPr/>
            <p:nvPr/>
          </p:nvSpPr>
          <p:spPr>
            <a:xfrm>
              <a:off x="6113544" y="3471511"/>
              <a:ext cx="75641" cy="360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8" name="Felfelé-lefelé nyíl 42"/>
            <p:cNvSpPr/>
            <p:nvPr/>
          </p:nvSpPr>
          <p:spPr>
            <a:xfrm>
              <a:off x="6529871" y="3476255"/>
              <a:ext cx="75641" cy="360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10" name="Szövegdoboz 47"/>
            <p:cNvSpPr txBox="1">
              <a:spLocks noChangeArrowheads="1"/>
            </p:cNvSpPr>
            <p:nvPr/>
          </p:nvSpPr>
          <p:spPr bwMode="auto">
            <a:xfrm>
              <a:off x="5176413" y="3541735"/>
              <a:ext cx="9290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AXI</a:t>
              </a: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 64-bit 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Felfelé-lefelé nyíl 41"/>
            <p:cNvSpPr/>
            <p:nvPr/>
          </p:nvSpPr>
          <p:spPr>
            <a:xfrm>
              <a:off x="6960673" y="4550636"/>
              <a:ext cx="75641" cy="324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14" name="Szövegdoboz 47"/>
            <p:cNvSpPr txBox="1">
              <a:spLocks noChangeArrowheads="1"/>
            </p:cNvSpPr>
            <p:nvPr/>
          </p:nvSpPr>
          <p:spPr bwMode="auto">
            <a:xfrm>
              <a:off x="6111124" y="4593467"/>
              <a:ext cx="88631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AXI</a:t>
              </a: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 32-bit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5210480" y="1396620"/>
              <a:ext cx="2332838" cy="151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43805" y="2419388"/>
              <a:ext cx="78090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smtClean="0">
                  <a:solidFill>
                    <a:srgbClr val="000000"/>
                  </a:solidFill>
                </a:rPr>
                <a:t>AXI3</a:t>
              </a:r>
            </a:p>
            <a:p>
              <a:pPr algn="ctr"/>
              <a:r>
                <a:rPr lang="hu-HU" sz="1050" dirty="0" smtClean="0">
                  <a:solidFill>
                    <a:srgbClr val="000000"/>
                  </a:solidFill>
                </a:rPr>
                <a:t>32/64-bit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21" name="Szövegdoboz 47"/>
            <p:cNvSpPr txBox="1">
              <a:spLocks noChangeArrowheads="1"/>
            </p:cNvSpPr>
            <p:nvPr/>
          </p:nvSpPr>
          <p:spPr bwMode="auto">
            <a:xfrm>
              <a:off x="5240809" y="2417502"/>
              <a:ext cx="78090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5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AXI</a:t>
              </a:r>
              <a:r>
                <a:rPr lang="hu-HU" altLang="en-US" sz="105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</a:p>
            <a:p>
              <a:pPr algn="ctr"/>
              <a:r>
                <a:rPr lang="hu-HU" altLang="en-US" sz="105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32/</a:t>
              </a:r>
              <a:r>
                <a:rPr lang="en-US" altLang="en-US" sz="105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64</a:t>
              </a:r>
              <a:r>
                <a:rPr lang="hu-HU" altLang="en-US" sz="105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-bit</a:t>
              </a:r>
              <a:endParaRPr lang="en-US" altLang="en-US" sz="105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16346" y="3859906"/>
              <a:ext cx="3705095" cy="68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 smtClean="0">
                  <a:solidFill>
                    <a:srgbClr val="000000"/>
                  </a:solidFill>
                </a:rPr>
                <a:t> Interconnect PL300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982488" y="1897096"/>
              <a:ext cx="837078" cy="612000"/>
              <a:chOff x="-1084820" y="3122112"/>
              <a:chExt cx="878401" cy="612000"/>
            </a:xfrm>
          </p:grpSpPr>
          <p:sp>
            <p:nvSpPr>
              <p:cNvPr id="40" name="Rounded Rectangle 39"/>
              <p:cNvSpPr/>
              <p:nvPr/>
            </p:nvSpPr>
            <p:spPr bwMode="auto">
              <a:xfrm>
                <a:off x="-1082715" y="3122112"/>
                <a:ext cx="868877" cy="612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6B600">
                      <a:shade val="30000"/>
                      <a:satMod val="115000"/>
                    </a:srgbClr>
                  </a:gs>
                  <a:gs pos="50000">
                    <a:srgbClr val="F6B600">
                      <a:shade val="67500"/>
                      <a:satMod val="115000"/>
                    </a:srgbClr>
                  </a:gs>
                  <a:gs pos="100000">
                    <a:srgbClr val="F6B6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1" name="Straight Connector 40"/>
              <p:cNvCxnSpPr>
                <a:stCxn id="40" idx="1"/>
                <a:endCxn id="40" idx="3"/>
              </p:cNvCxnSpPr>
              <p:nvPr/>
            </p:nvCxnSpPr>
            <p:spPr bwMode="auto">
              <a:xfrm>
                <a:off x="-1082715" y="3428112"/>
                <a:ext cx="868877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>
                <a:endCxn id="40" idx="2"/>
              </p:cNvCxnSpPr>
              <p:nvPr/>
            </p:nvCxnSpPr>
            <p:spPr bwMode="auto">
              <a:xfrm flipH="1">
                <a:off x="-648278" y="3428112"/>
                <a:ext cx="33876" cy="306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3" name="TextBox 42"/>
              <p:cNvSpPr txBox="1"/>
              <p:nvPr/>
            </p:nvSpPr>
            <p:spPr>
              <a:xfrm>
                <a:off x="-1084820" y="3476780"/>
                <a:ext cx="4283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L1I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-670007" y="3474005"/>
                <a:ext cx="4635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L1D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-945832" y="3158970"/>
                <a:ext cx="4764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CPU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" name="Felfelé-lefelé nyíl 41"/>
            <p:cNvSpPr/>
            <p:nvPr/>
          </p:nvSpPr>
          <p:spPr>
            <a:xfrm>
              <a:off x="6102895" y="2527141"/>
              <a:ext cx="75641" cy="612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71596" y="1488676"/>
              <a:ext cx="158900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b="1" dirty="0" smtClean="0">
                  <a:solidFill>
                    <a:srgbClr val="000000"/>
                  </a:solidFill>
                </a:rPr>
                <a:t>ARM1156/1176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005705" y="1502583"/>
              <a:ext cx="892563" cy="612000"/>
              <a:chOff x="-1143635" y="3122112"/>
              <a:chExt cx="936625" cy="612000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37" name="Rounded Rectangle 36"/>
              <p:cNvSpPr/>
              <p:nvPr/>
            </p:nvSpPr>
            <p:spPr bwMode="auto">
              <a:xfrm>
                <a:off x="-1143635" y="3122112"/>
                <a:ext cx="936625" cy="61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-1061514" y="3398787"/>
                <a:ext cx="813043" cy="24622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Mali-200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-922780" y="3197390"/>
                <a:ext cx="487634" cy="24622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GPU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" name="Felfelé-lefelé nyíl 42"/>
            <p:cNvSpPr/>
            <p:nvPr/>
          </p:nvSpPr>
          <p:spPr>
            <a:xfrm>
              <a:off x="8384102" y="2133344"/>
              <a:ext cx="75641" cy="1692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36" name="Szövegdoboz 47"/>
            <p:cNvSpPr txBox="1">
              <a:spLocks noChangeArrowheads="1"/>
            </p:cNvSpPr>
            <p:nvPr/>
          </p:nvSpPr>
          <p:spPr bwMode="auto">
            <a:xfrm>
              <a:off x="8495587" y="3537541"/>
              <a:ext cx="531908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AXI</a:t>
              </a: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 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2" name="Felfelé-lefelé nyíl 41"/>
            <p:cNvSpPr/>
            <p:nvPr/>
          </p:nvSpPr>
          <p:spPr>
            <a:xfrm>
              <a:off x="6540075" y="2539495"/>
              <a:ext cx="75641" cy="540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53" name="Szövegdoboz 47"/>
            <p:cNvSpPr txBox="1">
              <a:spLocks noChangeArrowheads="1"/>
            </p:cNvSpPr>
            <p:nvPr/>
          </p:nvSpPr>
          <p:spPr bwMode="auto">
            <a:xfrm>
              <a:off x="6650858" y="3550630"/>
              <a:ext cx="9290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AXI</a:t>
              </a: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 64-bit 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" name="Téglalap 43"/>
            <p:cNvSpPr/>
            <p:nvPr/>
          </p:nvSpPr>
          <p:spPr>
            <a:xfrm>
              <a:off x="5243612" y="3074677"/>
              <a:ext cx="2088000" cy="396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en-US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L2 cache </a:t>
              </a:r>
              <a:r>
                <a:rPr lang="en-US" sz="1050" b="1" dirty="0" err="1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contr</a:t>
              </a: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r>
                <a:rPr lang="en-US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(PL300)</a:t>
              </a:r>
            </a:p>
            <a:p>
              <a:pPr algn="ctr">
                <a:defRPr/>
              </a:pP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+ L2 data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22" name="Right Arrow 121"/>
          <p:cNvSpPr/>
          <p:nvPr/>
        </p:nvSpPr>
        <p:spPr bwMode="auto">
          <a:xfrm>
            <a:off x="4481990" y="2822547"/>
            <a:ext cx="411677" cy="180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59847" y="598075"/>
            <a:ext cx="888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Introduction of an interconnect along with the AMBA AXI interface (2004)</a:t>
            </a:r>
            <a:endParaRPr lang="en-US" dirty="0">
              <a:solidFill>
                <a:srgbClr val="2D2D8A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296525" y="1303520"/>
            <a:ext cx="3867186" cy="3949425"/>
            <a:chOff x="4920600" y="1303520"/>
            <a:chExt cx="3867186" cy="3949425"/>
          </a:xfrm>
        </p:grpSpPr>
        <p:cxnSp>
          <p:nvCxnSpPr>
            <p:cNvPr id="79" name="Egyenes összekötő 102"/>
            <p:cNvCxnSpPr/>
            <p:nvPr/>
          </p:nvCxnSpPr>
          <p:spPr>
            <a:xfrm>
              <a:off x="6498268" y="4040551"/>
              <a:ext cx="0" cy="620412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gyenes összekötő 145"/>
            <p:cNvCxnSpPr>
              <a:stCxn id="84" idx="1"/>
            </p:cNvCxnSpPr>
            <p:nvPr/>
          </p:nvCxnSpPr>
          <p:spPr>
            <a:xfrm flipH="1">
              <a:off x="5820419" y="4044120"/>
              <a:ext cx="1186207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elfelé-lefelé nyíl 41"/>
            <p:cNvSpPr/>
            <p:nvPr/>
          </p:nvSpPr>
          <p:spPr>
            <a:xfrm>
              <a:off x="5336048" y="4457269"/>
              <a:ext cx="66133" cy="244091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82" name="Téglalap 46"/>
            <p:cNvSpPr/>
            <p:nvPr/>
          </p:nvSpPr>
          <p:spPr>
            <a:xfrm>
              <a:off x="4933298" y="4725332"/>
              <a:ext cx="871635" cy="481659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err="1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Memory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3" name="Téglalap 43"/>
            <p:cNvSpPr/>
            <p:nvPr/>
          </p:nvSpPr>
          <p:spPr>
            <a:xfrm>
              <a:off x="4920600" y="3661761"/>
              <a:ext cx="899819" cy="79385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Memory controller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églalap 43"/>
            <p:cNvSpPr/>
            <p:nvPr/>
          </p:nvSpPr>
          <p:spPr>
            <a:xfrm>
              <a:off x="7006626" y="3625678"/>
              <a:ext cx="719855" cy="836883"/>
            </a:xfrm>
            <a:prstGeom prst="rect">
              <a:avLst/>
            </a:prstGeom>
            <a:solidFill>
              <a:srgbClr val="9EB23B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APB</a:t>
              </a:r>
              <a:b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050" b="1" dirty="0" err="1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en-US" sz="105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5" name="Téglalap 43"/>
            <p:cNvSpPr/>
            <p:nvPr/>
          </p:nvSpPr>
          <p:spPr>
            <a:xfrm>
              <a:off x="8007930" y="3053697"/>
              <a:ext cx="779843" cy="418442"/>
            </a:xfrm>
            <a:prstGeom prst="rect">
              <a:avLst/>
            </a:prstGeom>
            <a:gradFill flip="none" rotWithShape="1">
              <a:gsLst>
                <a:gs pos="0">
                  <a:srgbClr val="F6B600">
                    <a:shade val="30000"/>
                    <a:satMod val="115000"/>
                  </a:srgbClr>
                </a:gs>
                <a:gs pos="50000">
                  <a:srgbClr val="F6B600">
                    <a:shade val="67500"/>
                    <a:satMod val="115000"/>
                  </a:srgbClr>
                </a:gs>
                <a:gs pos="100000">
                  <a:srgbClr val="F6B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>
                  <a:solidFill>
                    <a:srgbClr val="000000"/>
                  </a:solidFill>
                </a:rPr>
                <a:t>UART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86" name="Téglalap 43"/>
            <p:cNvSpPr/>
            <p:nvPr/>
          </p:nvSpPr>
          <p:spPr>
            <a:xfrm>
              <a:off x="8007943" y="3577904"/>
              <a:ext cx="779843" cy="418442"/>
            </a:xfrm>
            <a:prstGeom prst="rect">
              <a:avLst/>
            </a:prstGeom>
            <a:gradFill flip="none" rotWithShape="1">
              <a:gsLst>
                <a:gs pos="0">
                  <a:srgbClr val="F6B600">
                    <a:shade val="30000"/>
                    <a:satMod val="115000"/>
                  </a:srgbClr>
                </a:gs>
                <a:gs pos="50000">
                  <a:srgbClr val="F6B600">
                    <a:shade val="67500"/>
                    <a:satMod val="115000"/>
                  </a:srgbClr>
                </a:gs>
                <a:gs pos="100000">
                  <a:srgbClr val="F6B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 err="1">
                  <a:solidFill>
                    <a:srgbClr val="000000"/>
                  </a:solidFill>
                </a:rPr>
                <a:t>Timer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87" name="Téglalap 43"/>
            <p:cNvSpPr/>
            <p:nvPr/>
          </p:nvSpPr>
          <p:spPr>
            <a:xfrm>
              <a:off x="8007943" y="4105903"/>
              <a:ext cx="779843" cy="418442"/>
            </a:xfrm>
            <a:prstGeom prst="rect">
              <a:avLst/>
            </a:prstGeom>
            <a:gradFill flip="none" rotWithShape="1">
              <a:gsLst>
                <a:gs pos="0">
                  <a:srgbClr val="F6B600">
                    <a:shade val="30000"/>
                    <a:satMod val="115000"/>
                  </a:srgbClr>
                </a:gs>
                <a:gs pos="50000">
                  <a:srgbClr val="F6B600">
                    <a:shade val="67500"/>
                    <a:satMod val="115000"/>
                  </a:srgbClr>
                </a:gs>
                <a:gs pos="100000">
                  <a:srgbClr val="F6B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 err="1">
                  <a:solidFill>
                    <a:srgbClr val="000000"/>
                  </a:solidFill>
                </a:rPr>
                <a:t>Keypad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88" name="Téglalap 43"/>
            <p:cNvSpPr/>
            <p:nvPr/>
          </p:nvSpPr>
          <p:spPr>
            <a:xfrm>
              <a:off x="8004479" y="4639899"/>
              <a:ext cx="779843" cy="418442"/>
            </a:xfrm>
            <a:prstGeom prst="rect">
              <a:avLst/>
            </a:prstGeom>
            <a:gradFill flip="none" rotWithShape="1">
              <a:gsLst>
                <a:gs pos="0">
                  <a:srgbClr val="F6B600">
                    <a:shade val="30000"/>
                    <a:satMod val="115000"/>
                  </a:srgbClr>
                </a:gs>
                <a:gs pos="50000">
                  <a:srgbClr val="F6B600">
                    <a:shade val="67500"/>
                    <a:satMod val="115000"/>
                  </a:srgbClr>
                </a:gs>
                <a:gs pos="100000">
                  <a:srgbClr val="F6B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>
                  <a:solidFill>
                    <a:srgbClr val="000000"/>
                  </a:solidFill>
                </a:rPr>
                <a:t>PIO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89" name="Téglalap 43"/>
            <p:cNvSpPr/>
            <p:nvPr/>
          </p:nvSpPr>
          <p:spPr>
            <a:xfrm>
              <a:off x="6061097" y="4676945"/>
              <a:ext cx="939532" cy="5760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DMA</a:t>
              </a:r>
              <a:b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050" b="1" dirty="0" err="1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Bus</a:t>
              </a:r>
              <a:r>
                <a:rPr lang="hu-HU" sz="1050" b="1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Master</a:t>
              </a:r>
              <a:endParaRPr lang="en-US" sz="105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90" name="Egyenes összekötő 3"/>
            <p:cNvCxnSpPr/>
            <p:nvPr/>
          </p:nvCxnSpPr>
          <p:spPr>
            <a:xfrm>
              <a:off x="7857026" y="3286646"/>
              <a:ext cx="14997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gyenes összekötő 89"/>
            <p:cNvCxnSpPr/>
            <p:nvPr/>
          </p:nvCxnSpPr>
          <p:spPr>
            <a:xfrm>
              <a:off x="7853562" y="3816463"/>
              <a:ext cx="14997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gyenes összekötő 101"/>
            <p:cNvCxnSpPr/>
            <p:nvPr/>
          </p:nvCxnSpPr>
          <p:spPr>
            <a:xfrm>
              <a:off x="7857026" y="4352255"/>
              <a:ext cx="14997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gyenes összekötő 132"/>
            <p:cNvCxnSpPr/>
            <p:nvPr/>
          </p:nvCxnSpPr>
          <p:spPr>
            <a:xfrm>
              <a:off x="7715246" y="4055424"/>
              <a:ext cx="14997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gyenes összekötő 133"/>
            <p:cNvCxnSpPr/>
            <p:nvPr/>
          </p:nvCxnSpPr>
          <p:spPr>
            <a:xfrm>
              <a:off x="7857026" y="3267530"/>
              <a:ext cx="0" cy="1638896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gyenes összekötő 134"/>
            <p:cNvCxnSpPr/>
            <p:nvPr/>
          </p:nvCxnSpPr>
          <p:spPr>
            <a:xfrm>
              <a:off x="7853044" y="4887407"/>
              <a:ext cx="14997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gyenes összekötő 142"/>
            <p:cNvCxnSpPr/>
            <p:nvPr/>
          </p:nvCxnSpPr>
          <p:spPr>
            <a:xfrm>
              <a:off x="6503388" y="3459662"/>
              <a:ext cx="0" cy="592792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140"/>
            <p:cNvSpPr txBox="1"/>
            <p:nvPr/>
          </p:nvSpPr>
          <p:spPr>
            <a:xfrm>
              <a:off x="6494410" y="3699798"/>
              <a:ext cx="482824" cy="134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AHB</a:t>
              </a:r>
              <a:endParaRPr lang="en-US" sz="1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8" name="TextBox 140"/>
            <p:cNvSpPr txBox="1"/>
            <p:nvPr/>
          </p:nvSpPr>
          <p:spPr>
            <a:xfrm>
              <a:off x="7480304" y="2986575"/>
              <a:ext cx="384911" cy="253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APB</a:t>
              </a:r>
              <a:endParaRPr lang="en-US" sz="11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9" name="Téglalap 43"/>
            <p:cNvSpPr/>
            <p:nvPr/>
          </p:nvSpPr>
          <p:spPr>
            <a:xfrm>
              <a:off x="5505885" y="3063983"/>
              <a:ext cx="1980000" cy="396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en-US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L2 cache </a:t>
              </a:r>
              <a:r>
                <a:rPr lang="en-US" sz="1050" b="1" dirty="0" err="1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contr</a:t>
              </a: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>
                <a:defRPr/>
              </a:pPr>
              <a:r>
                <a:rPr lang="en-US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(L210)  </a:t>
              </a:r>
              <a:r>
                <a:rPr lang="en-US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+ L2 data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Felfelé-lefelé nyíl 42"/>
            <p:cNvSpPr/>
            <p:nvPr/>
          </p:nvSpPr>
          <p:spPr>
            <a:xfrm>
              <a:off x="6591878" y="2611647"/>
              <a:ext cx="69789" cy="432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102" name="Szövegdoboz 47"/>
            <p:cNvSpPr txBox="1">
              <a:spLocks noChangeArrowheads="1"/>
            </p:cNvSpPr>
            <p:nvPr/>
          </p:nvSpPr>
          <p:spPr bwMode="auto">
            <a:xfrm>
              <a:off x="5566374" y="2633061"/>
              <a:ext cx="7505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HB-Lite</a:t>
              </a:r>
            </a:p>
            <a:p>
              <a:pPr algn="ctr"/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64-bit 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8" name="Rounded Rectangle 107"/>
            <p:cNvSpPr/>
            <p:nvPr/>
          </p:nvSpPr>
          <p:spPr bwMode="auto">
            <a:xfrm>
              <a:off x="5719331" y="1303520"/>
              <a:ext cx="1548000" cy="1296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6115522" y="1830464"/>
              <a:ext cx="824027" cy="592792"/>
              <a:chOff x="-1143635" y="3122112"/>
              <a:chExt cx="937216" cy="612000"/>
            </a:xfrm>
          </p:grpSpPr>
          <p:sp>
            <p:nvSpPr>
              <p:cNvPr id="130" name="Rounded Rectangle 129"/>
              <p:cNvSpPr/>
              <p:nvPr/>
            </p:nvSpPr>
            <p:spPr bwMode="auto">
              <a:xfrm>
                <a:off x="-1143635" y="3122112"/>
                <a:ext cx="936625" cy="612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6B600">
                      <a:shade val="30000"/>
                      <a:satMod val="115000"/>
                    </a:srgbClr>
                  </a:gs>
                  <a:gs pos="50000">
                    <a:srgbClr val="F6B600">
                      <a:shade val="67500"/>
                      <a:satMod val="115000"/>
                    </a:srgbClr>
                  </a:gs>
                  <a:gs pos="100000">
                    <a:srgbClr val="F6B6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31" name="Straight Connector 130"/>
              <p:cNvCxnSpPr>
                <a:stCxn id="130" idx="1"/>
                <a:endCxn id="130" idx="3"/>
              </p:cNvCxnSpPr>
              <p:nvPr/>
            </p:nvCxnSpPr>
            <p:spPr bwMode="auto">
              <a:xfrm>
                <a:off x="-1143635" y="3428112"/>
                <a:ext cx="93662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Straight Connector 131"/>
              <p:cNvCxnSpPr>
                <a:endCxn id="130" idx="2"/>
              </p:cNvCxnSpPr>
              <p:nvPr/>
            </p:nvCxnSpPr>
            <p:spPr bwMode="auto">
              <a:xfrm>
                <a:off x="-675323" y="3428112"/>
                <a:ext cx="1" cy="306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3" name="TextBox 132"/>
              <p:cNvSpPr txBox="1"/>
              <p:nvPr/>
            </p:nvSpPr>
            <p:spPr>
              <a:xfrm>
                <a:off x="-1084820" y="3476780"/>
                <a:ext cx="4283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L1I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-670007" y="3474005"/>
                <a:ext cx="4635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L1D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-945832" y="3158970"/>
                <a:ext cx="4764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CPU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5727410" y="1434862"/>
              <a:ext cx="154882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b="1" dirty="0" smtClean="0">
                  <a:solidFill>
                    <a:srgbClr val="000000"/>
                  </a:solidFill>
                </a:rPr>
                <a:t>ARM926/1136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19" name="Szövegdoboz 47"/>
            <p:cNvSpPr txBox="1">
              <a:spLocks noChangeArrowheads="1"/>
            </p:cNvSpPr>
            <p:nvPr/>
          </p:nvSpPr>
          <p:spPr bwMode="auto">
            <a:xfrm>
              <a:off x="6683365" y="2626254"/>
              <a:ext cx="7505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HB-Lite</a:t>
              </a:r>
            </a:p>
            <a:p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64-bit 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8" name="Felfelé-lefelé nyíl 42"/>
            <p:cNvSpPr/>
            <p:nvPr/>
          </p:nvSpPr>
          <p:spPr>
            <a:xfrm>
              <a:off x="6311880" y="2609499"/>
              <a:ext cx="69789" cy="432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869591" y="3707450"/>
              <a:ext cx="6110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rgbClr val="000000"/>
                  </a:solidFill>
                </a:rPr>
                <a:t>64-bit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5021263" y="3764794"/>
            <a:ext cx="4006232" cy="91215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Overview of the evolution of ARM’s platforms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720" y="629165"/>
            <a:ext cx="840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Example 1: </a:t>
            </a:r>
            <a:r>
              <a:rPr lang="en-US" dirty="0" smtClean="0">
                <a:solidFill>
                  <a:srgbClr val="2D2D8A"/>
                </a:solidFill>
              </a:rPr>
              <a:t>S</a:t>
            </a:r>
            <a:r>
              <a:rPr lang="hu-HU" dirty="0">
                <a:solidFill>
                  <a:srgbClr val="2D2D8A"/>
                </a:solidFill>
              </a:rPr>
              <a:t>o</a:t>
            </a:r>
            <a:r>
              <a:rPr lang="en-US" dirty="0">
                <a:solidFill>
                  <a:srgbClr val="2D2D8A"/>
                </a:solidFill>
              </a:rPr>
              <a:t>C based on the </a:t>
            </a:r>
            <a:r>
              <a:rPr lang="hu-HU" dirty="0" smtClean="0">
                <a:solidFill>
                  <a:srgbClr val="2D2D8A"/>
                </a:solidFill>
              </a:rPr>
              <a:t>cache coherent </a:t>
            </a:r>
            <a:r>
              <a:rPr lang="en-US" dirty="0" smtClean="0">
                <a:solidFill>
                  <a:srgbClr val="2D2D8A"/>
                </a:solidFill>
              </a:rPr>
              <a:t>CCI-400 interconnect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6535" y="1174287"/>
            <a:ext cx="8513973" cy="5450068"/>
            <a:chOff x="386535" y="1088740"/>
            <a:chExt cx="8513973" cy="545006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5"/>
            <a:stretch/>
          </p:blipFill>
          <p:spPr bwMode="auto">
            <a:xfrm>
              <a:off x="548855" y="1223755"/>
              <a:ext cx="7564710" cy="531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86535" y="1088740"/>
              <a:ext cx="2866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(Generic Interrupt Controller)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70046" y="1088740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(GPU)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043335" y="2593068"/>
              <a:ext cx="315035" cy="261610"/>
            </a:xfrm>
            <a:prstGeom prst="roundRect">
              <a:avLst/>
            </a:prstGeom>
            <a:solidFill>
              <a:srgbClr val="CBD6A2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00133" y="2593068"/>
              <a:ext cx="18533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(Network Interconnect)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48480" y="2998113"/>
              <a:ext cx="15520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(Memory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 Management Unit)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6575" y="5473830"/>
              <a:ext cx="24849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(Dynamic Memory Controller)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25253" y="4123238"/>
            <a:ext cx="14558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(DVM: Distributed </a:t>
            </a:r>
          </a:p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Virtual Memory)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ARM system architectures - Introduction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622" y="629165"/>
            <a:ext cx="549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Main features</a:t>
            </a:r>
            <a:r>
              <a:rPr lang="hu-HU" dirty="0" smtClean="0">
                <a:solidFill>
                  <a:srgbClr val="2D2D8A"/>
                </a:solidFill>
              </a:rPr>
              <a:t> of the operation of the ASB bus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25" y="1035312"/>
            <a:ext cx="889076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lphaLcParenR"/>
            </a:pPr>
            <a:r>
              <a:rPr lang="hu-HU" sz="1600" dirty="0" smtClean="0"/>
              <a:t>The ASB bus is a </a:t>
            </a:r>
            <a:r>
              <a:rPr lang="hu-HU" sz="1600" dirty="0" smtClean="0">
                <a:solidFill>
                  <a:srgbClr val="0070C0"/>
                </a:solidFill>
              </a:rPr>
              <a:t>32-bit wide parallel bus with narrower (16 and 8 bit) options.</a:t>
            </a:r>
          </a:p>
          <a:p>
            <a:pPr marL="342900" indent="-342900">
              <a:buAutoNum type="alphaLcParenR" startAt="2"/>
            </a:pPr>
            <a:r>
              <a:rPr lang="hu-HU" sz="1600" dirty="0" smtClean="0"/>
              <a:t>It supports </a:t>
            </a:r>
            <a:r>
              <a:rPr lang="hu-HU" sz="1600" dirty="0" smtClean="0">
                <a:solidFill>
                  <a:srgbClr val="0070C0"/>
                </a:solidFill>
              </a:rPr>
              <a:t>multiple masters and slaves, </a:t>
            </a:r>
            <a:r>
              <a:rPr lang="hu-HU" sz="1600" dirty="0" smtClean="0"/>
              <a:t>nevertheless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only a single </a:t>
            </a:r>
            <a:r>
              <a:rPr lang="en-US" sz="1600" dirty="0" smtClean="0">
                <a:solidFill>
                  <a:srgbClr val="FF0000"/>
                </a:solidFill>
              </a:rPr>
              <a:t>master</a:t>
            </a:r>
            <a:endParaRPr lang="hu-HU" sz="16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  </a:t>
            </a:r>
            <a:r>
              <a:rPr lang="en-US" sz="1600" dirty="0">
                <a:solidFill>
                  <a:srgbClr val="FF0000"/>
                </a:solidFill>
              </a:rPr>
              <a:t>might be active </a:t>
            </a:r>
            <a:r>
              <a:rPr lang="en-US" sz="1600" dirty="0" smtClean="0">
                <a:solidFill>
                  <a:srgbClr val="FF0000"/>
                </a:solidFill>
              </a:rPr>
              <a:t>at </a:t>
            </a:r>
            <a:r>
              <a:rPr lang="en-US" sz="1600" dirty="0">
                <a:solidFill>
                  <a:srgbClr val="FF0000"/>
                </a:solidFill>
              </a:rPr>
              <a:t>a time.</a:t>
            </a:r>
            <a:endParaRPr lang="hu-HU" sz="16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1600" dirty="0" smtClean="0">
                <a:solidFill>
                  <a:srgbClr val="000000"/>
                </a:solidFill>
              </a:rPr>
              <a:t>     This is the </a:t>
            </a:r>
            <a:r>
              <a:rPr lang="hu-HU" sz="1600" dirty="0" smtClean="0">
                <a:solidFill>
                  <a:srgbClr val="0070C0"/>
                </a:solidFill>
              </a:rPr>
              <a:t>main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limitation </a:t>
            </a:r>
            <a:r>
              <a:rPr lang="en-US" sz="1600" dirty="0">
                <a:solidFill>
                  <a:srgbClr val="000000"/>
                </a:solidFill>
              </a:rPr>
              <a:t>of the ASB </a:t>
            </a:r>
            <a:r>
              <a:rPr lang="en-US" sz="1600" dirty="0" smtClean="0">
                <a:solidFill>
                  <a:srgbClr val="000000"/>
                </a:solidFill>
              </a:rPr>
              <a:t>bus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hu-HU" sz="1600" dirty="0" smtClean="0">
                <a:solidFill>
                  <a:srgbClr val="000000"/>
                </a:solidFill>
              </a:rPr>
              <a:t>c)  It </a:t>
            </a:r>
            <a:r>
              <a:rPr lang="hu-HU" sz="1600" dirty="0">
                <a:solidFill>
                  <a:srgbClr val="000000"/>
                </a:solidFill>
              </a:rPr>
              <a:t>allows </a:t>
            </a:r>
            <a:r>
              <a:rPr lang="hu-HU" sz="1600" dirty="0">
                <a:solidFill>
                  <a:srgbClr val="0070C0"/>
                </a:solidFill>
              </a:rPr>
              <a:t>both data element </a:t>
            </a:r>
            <a:r>
              <a:rPr lang="hu-HU" sz="1600" dirty="0" smtClean="0">
                <a:solidFill>
                  <a:srgbClr val="0070C0"/>
                </a:solidFill>
              </a:rPr>
              <a:t>and </a:t>
            </a:r>
            <a:r>
              <a:rPr lang="hu-HU" sz="1600" dirty="0">
                <a:solidFill>
                  <a:srgbClr val="0070C0"/>
                </a:solidFill>
              </a:rPr>
              <a:t>burst transfers </a:t>
            </a:r>
            <a:r>
              <a:rPr lang="hu-HU" sz="1600" dirty="0">
                <a:solidFill>
                  <a:srgbClr val="000000"/>
                </a:solidFill>
              </a:rPr>
              <a:t>(see details later</a:t>
            </a:r>
            <a:r>
              <a:rPr lang="hu-HU" sz="1600" dirty="0" smtClean="0">
                <a:solidFill>
                  <a:srgbClr val="000000"/>
                </a:solidFill>
              </a:rPr>
              <a:t>).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Burst transfer is implemented as a specific case of data element transfer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hu-HU" sz="1600" dirty="0" smtClean="0">
                <a:solidFill>
                  <a:srgbClr val="000000"/>
                </a:solidFill>
              </a:rPr>
              <a:t>(it is implemented actually as data element transfer with continuation).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5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 smtClean="0"/>
              <a:t>(</a:t>
            </a:r>
            <a:r>
              <a:rPr lang="hu-HU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153021" y="607446"/>
            <a:ext cx="9089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Intro. of integrated L2, dual core clusters and Cache Coherent Interconnect</a:t>
            </a:r>
          </a:p>
          <a:p>
            <a:r>
              <a:rPr lang="hu-HU" dirty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 based on the ACE bus (2011) </a:t>
            </a:r>
            <a:endParaRPr lang="en-US" dirty="0">
              <a:solidFill>
                <a:srgbClr val="2D2D8A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2356" y="1448780"/>
            <a:ext cx="4000058" cy="5173041"/>
            <a:chOff x="116505" y="1178750"/>
            <a:chExt cx="4150427" cy="5499395"/>
          </a:xfrm>
        </p:grpSpPr>
        <p:sp>
          <p:nvSpPr>
            <p:cNvPr id="5" name="Téglalap 43"/>
            <p:cNvSpPr/>
            <p:nvPr/>
          </p:nvSpPr>
          <p:spPr>
            <a:xfrm>
              <a:off x="254764" y="3823104"/>
              <a:ext cx="2448000" cy="396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en-US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L2 cache </a:t>
              </a:r>
              <a:r>
                <a:rPr lang="en-US" sz="1050" b="1" dirty="0" err="1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contr</a:t>
              </a: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r>
                <a:rPr lang="en-US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(L2C-310) </a:t>
              </a:r>
              <a:r>
                <a:rPr lang="en-US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+ L2 data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Felfelé-lefelé nyíl 45"/>
            <p:cNvSpPr/>
            <p:nvPr/>
          </p:nvSpPr>
          <p:spPr>
            <a:xfrm>
              <a:off x="2111608" y="5973188"/>
              <a:ext cx="79375" cy="324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7" name="Téglalap 46"/>
            <p:cNvSpPr/>
            <p:nvPr/>
          </p:nvSpPr>
          <p:spPr>
            <a:xfrm>
              <a:off x="254764" y="6318145"/>
              <a:ext cx="3888000" cy="360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</a:t>
              </a:r>
              <a:r>
                <a:rPr lang="en-US" sz="1050" b="1" dirty="0" err="1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emory</a:t>
              </a: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(SDRAM/DDR/LPDDR)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Téglalap 43"/>
            <p:cNvSpPr/>
            <p:nvPr/>
          </p:nvSpPr>
          <p:spPr>
            <a:xfrm>
              <a:off x="254764" y="5587883"/>
              <a:ext cx="3888000" cy="360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Memory con</a:t>
              </a:r>
              <a:r>
                <a:rPr lang="en-US" sz="1050" b="1" dirty="0" err="1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troller</a:t>
              </a:r>
              <a:r>
                <a:rPr lang="en-US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(PL-340)  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Felfelé-lefelé nyíl 41"/>
            <p:cNvSpPr/>
            <p:nvPr/>
          </p:nvSpPr>
          <p:spPr>
            <a:xfrm>
              <a:off x="1071577" y="4232817"/>
              <a:ext cx="79375" cy="324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10" name="Felfelé-lefelé nyíl 42"/>
            <p:cNvSpPr/>
            <p:nvPr/>
          </p:nvSpPr>
          <p:spPr>
            <a:xfrm>
              <a:off x="1386612" y="4224682"/>
              <a:ext cx="79375" cy="324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4496" y="4277200"/>
              <a:ext cx="9877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solidFill>
                    <a:srgbClr val="000000"/>
                  </a:solidFill>
                </a:rPr>
                <a:t>AXI3 64--bit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2" name="Szövegdoboz 47"/>
            <p:cNvSpPr txBox="1">
              <a:spLocks noChangeArrowheads="1"/>
            </p:cNvSpPr>
            <p:nvPr/>
          </p:nvSpPr>
          <p:spPr bwMode="auto">
            <a:xfrm>
              <a:off x="148447" y="4275648"/>
              <a:ext cx="97494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AXI</a:t>
              </a: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 64-bit 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Felfelé-lefelé nyíl 41"/>
            <p:cNvSpPr/>
            <p:nvPr/>
          </p:nvSpPr>
          <p:spPr>
            <a:xfrm>
              <a:off x="1680861" y="5247547"/>
              <a:ext cx="79375" cy="324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14" name="Felfelé-lefelé nyíl 42"/>
            <p:cNvSpPr/>
            <p:nvPr/>
          </p:nvSpPr>
          <p:spPr>
            <a:xfrm>
              <a:off x="2456932" y="5250842"/>
              <a:ext cx="79375" cy="324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43923" y="5281770"/>
              <a:ext cx="4972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solidFill>
                    <a:srgbClr val="000000"/>
                  </a:solidFill>
                </a:rPr>
                <a:t>AXI3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" name="Szövegdoboz 47"/>
            <p:cNvSpPr txBox="1">
              <a:spLocks noChangeArrowheads="1"/>
            </p:cNvSpPr>
            <p:nvPr/>
          </p:nvSpPr>
          <p:spPr bwMode="auto">
            <a:xfrm>
              <a:off x="1192750" y="5290378"/>
              <a:ext cx="55816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AXI</a:t>
              </a: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 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16505" y="1178750"/>
              <a:ext cx="2700000" cy="230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Téglalap 3"/>
            <p:cNvSpPr/>
            <p:nvPr/>
          </p:nvSpPr>
          <p:spPr>
            <a:xfrm>
              <a:off x="263769" y="1595396"/>
              <a:ext cx="2448000" cy="25502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0EBD5"/>
                </a:gs>
                <a:gs pos="100000">
                  <a:srgbClr val="D1C39F"/>
                </a:gs>
              </a:gsLst>
              <a:lin ang="16200000" scaled="0"/>
              <a:tileRect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Generic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Interrupt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Controller</a:t>
              </a:r>
              <a:endParaRPr lang="hu-HU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églalap 16"/>
            <p:cNvSpPr/>
            <p:nvPr/>
          </p:nvSpPr>
          <p:spPr>
            <a:xfrm>
              <a:off x="267643" y="2964619"/>
              <a:ext cx="2448000" cy="360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2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>
                <a:tabLst>
                  <a:tab pos="895350" algn="l"/>
                </a:tabLst>
                <a:defRPr/>
              </a:pPr>
              <a:r>
                <a:rPr lang="en-US" sz="1000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  <a:endParaRPr lang="en-US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0" name="Egyenes összekötő 53"/>
            <p:cNvCxnSpPr/>
            <p:nvPr/>
          </p:nvCxnSpPr>
          <p:spPr>
            <a:xfrm flipH="1">
              <a:off x="680590" y="2028225"/>
              <a:ext cx="151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59"/>
            <p:cNvCxnSpPr/>
            <p:nvPr/>
          </p:nvCxnSpPr>
          <p:spPr>
            <a:xfrm flipH="1" flipV="1">
              <a:off x="1476622" y="1869475"/>
              <a:ext cx="0" cy="144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31617" y="3504304"/>
              <a:ext cx="13997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>
                  <a:solidFill>
                    <a:srgbClr val="000000"/>
                  </a:solidFill>
                </a:rPr>
                <a:t>AXI3 64-bit (opt.)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23" name="Szövegdoboz 47"/>
            <p:cNvSpPr txBox="1">
              <a:spLocks noChangeArrowheads="1"/>
            </p:cNvSpPr>
            <p:nvPr/>
          </p:nvSpPr>
          <p:spPr bwMode="auto">
            <a:xfrm>
              <a:off x="193622" y="3493589"/>
              <a:ext cx="962123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5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AXI</a:t>
              </a:r>
              <a:r>
                <a:rPr lang="hu-HU" altLang="en-US" sz="105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 </a:t>
              </a:r>
              <a:r>
                <a:rPr lang="en-US" altLang="en-US" sz="105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64</a:t>
              </a:r>
              <a:r>
                <a:rPr lang="hu-HU" altLang="en-US" sz="105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-bit</a:t>
              </a:r>
              <a:endParaRPr lang="en-US" altLang="en-US" sz="105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6512" y="3002724"/>
              <a:ext cx="20120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00"/>
                  </a:solidFill>
                </a:rPr>
                <a:t>S</a:t>
              </a:r>
              <a:r>
                <a:rPr lang="hu-HU" sz="1000" b="1" dirty="0" smtClean="0">
                  <a:solidFill>
                    <a:srgbClr val="000000"/>
                  </a:solidFill>
                </a:rPr>
                <a:t>noop Control Unit (S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CU</a:t>
              </a:r>
              <a:r>
                <a:rPr lang="hu-HU" sz="1000" b="1" dirty="0" smtClean="0">
                  <a:solidFill>
                    <a:srgbClr val="000000"/>
                  </a:solidFill>
                </a:rPr>
                <a:t>)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Felfelé-lefelé nyíl 17"/>
            <p:cNvSpPr/>
            <p:nvPr/>
          </p:nvSpPr>
          <p:spPr>
            <a:xfrm>
              <a:off x="678382" y="2797059"/>
              <a:ext cx="79375" cy="180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267643" y="4556817"/>
              <a:ext cx="3888000" cy="68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 smtClean="0">
                  <a:solidFill>
                    <a:srgbClr val="000000"/>
                  </a:solidFill>
                </a:rPr>
                <a:t>Networl Interconnect (NIC-310)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 smtClean="0">
                  <a:solidFill>
                    <a:srgbClr val="000000"/>
                  </a:solidFill>
                </a:rPr>
                <a:t>(Configurable data width: 32 - 256-bit)</a:t>
              </a:r>
              <a:endParaRPr lang="en-US" sz="1050" b="1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53090" y="2179332"/>
              <a:ext cx="937216" cy="612000"/>
              <a:chOff x="-1143635" y="3122112"/>
              <a:chExt cx="937216" cy="612000"/>
            </a:xfrm>
          </p:grpSpPr>
          <p:sp>
            <p:nvSpPr>
              <p:cNvPr id="51" name="Rounded Rectangle 50"/>
              <p:cNvSpPr/>
              <p:nvPr/>
            </p:nvSpPr>
            <p:spPr bwMode="auto">
              <a:xfrm>
                <a:off x="-1143635" y="3122112"/>
                <a:ext cx="936625" cy="612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6B600">
                      <a:shade val="30000"/>
                      <a:satMod val="115000"/>
                    </a:srgbClr>
                  </a:gs>
                  <a:gs pos="50000">
                    <a:srgbClr val="F6B600">
                      <a:shade val="67500"/>
                      <a:satMod val="115000"/>
                    </a:srgbClr>
                  </a:gs>
                  <a:gs pos="100000">
                    <a:srgbClr val="F6B6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2" name="Straight Connector 51"/>
              <p:cNvCxnSpPr>
                <a:stCxn id="51" idx="1"/>
                <a:endCxn id="51" idx="3"/>
              </p:cNvCxnSpPr>
              <p:nvPr/>
            </p:nvCxnSpPr>
            <p:spPr bwMode="auto">
              <a:xfrm>
                <a:off x="-1143635" y="3428112"/>
                <a:ext cx="93662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>
                <a:endCxn id="51" idx="2"/>
              </p:cNvCxnSpPr>
              <p:nvPr/>
            </p:nvCxnSpPr>
            <p:spPr bwMode="auto">
              <a:xfrm>
                <a:off x="-675323" y="3428112"/>
                <a:ext cx="1" cy="306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TextBox 53"/>
              <p:cNvSpPr txBox="1"/>
              <p:nvPr/>
            </p:nvSpPr>
            <p:spPr>
              <a:xfrm>
                <a:off x="-1084820" y="3476780"/>
                <a:ext cx="4283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L1I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-670007" y="3474005"/>
                <a:ext cx="4635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L1D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-945832" y="3158970"/>
                <a:ext cx="56778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CPU0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8" name="Egyenes összekötő 56"/>
            <p:cNvCxnSpPr/>
            <p:nvPr/>
          </p:nvCxnSpPr>
          <p:spPr>
            <a:xfrm flipH="1" flipV="1">
              <a:off x="681183" y="2025589"/>
              <a:ext cx="0" cy="144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1729736" y="2165893"/>
              <a:ext cx="937216" cy="612000"/>
              <a:chOff x="-1143635" y="3122112"/>
              <a:chExt cx="937216" cy="612000"/>
            </a:xfrm>
          </p:grpSpPr>
          <p:sp>
            <p:nvSpPr>
              <p:cNvPr id="45" name="Rounded Rectangle 44"/>
              <p:cNvSpPr/>
              <p:nvPr/>
            </p:nvSpPr>
            <p:spPr bwMode="auto">
              <a:xfrm>
                <a:off x="-1143635" y="3122112"/>
                <a:ext cx="936625" cy="612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6B600">
                      <a:shade val="30000"/>
                      <a:satMod val="115000"/>
                    </a:srgbClr>
                  </a:gs>
                  <a:gs pos="50000">
                    <a:srgbClr val="F6B600">
                      <a:shade val="67500"/>
                      <a:satMod val="115000"/>
                    </a:srgbClr>
                  </a:gs>
                  <a:gs pos="100000">
                    <a:srgbClr val="F6B6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6" name="Straight Connector 45"/>
              <p:cNvCxnSpPr>
                <a:stCxn id="45" idx="1"/>
                <a:endCxn id="45" idx="3"/>
              </p:cNvCxnSpPr>
              <p:nvPr/>
            </p:nvCxnSpPr>
            <p:spPr bwMode="auto">
              <a:xfrm>
                <a:off x="-1143635" y="3428112"/>
                <a:ext cx="93662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/>
              <p:cNvCxnSpPr>
                <a:endCxn id="45" idx="2"/>
              </p:cNvCxnSpPr>
              <p:nvPr/>
            </p:nvCxnSpPr>
            <p:spPr bwMode="auto">
              <a:xfrm>
                <a:off x="-675323" y="3428112"/>
                <a:ext cx="1" cy="306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" name="TextBox 47"/>
              <p:cNvSpPr txBox="1"/>
              <p:nvPr/>
            </p:nvSpPr>
            <p:spPr>
              <a:xfrm>
                <a:off x="-1084820" y="3476780"/>
                <a:ext cx="4283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L1I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-670007" y="3474005"/>
                <a:ext cx="4635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L1D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-945832" y="3158970"/>
                <a:ext cx="56778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CPU3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0" name="Egyenes összekötő 56"/>
            <p:cNvCxnSpPr/>
            <p:nvPr/>
          </p:nvCxnSpPr>
          <p:spPr>
            <a:xfrm flipH="1" flipV="1">
              <a:off x="2204097" y="2043492"/>
              <a:ext cx="0" cy="144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elfelé-lefelé nyíl 17"/>
            <p:cNvSpPr/>
            <p:nvPr/>
          </p:nvSpPr>
          <p:spPr>
            <a:xfrm>
              <a:off x="2151595" y="2784046"/>
              <a:ext cx="79375" cy="180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Felfelé-lefelé nyíl 41"/>
            <p:cNvSpPr/>
            <p:nvPr/>
          </p:nvSpPr>
          <p:spPr>
            <a:xfrm>
              <a:off x="1116582" y="3327084"/>
              <a:ext cx="79375" cy="468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33" name="Felfelé-lefelé nyíl 42"/>
            <p:cNvSpPr/>
            <p:nvPr/>
          </p:nvSpPr>
          <p:spPr>
            <a:xfrm>
              <a:off x="1386612" y="3326766"/>
              <a:ext cx="79375" cy="468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1517" y="1217950"/>
              <a:ext cx="19303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b="1" dirty="0" smtClean="0">
                  <a:solidFill>
                    <a:srgbClr val="000000"/>
                  </a:solidFill>
                </a:rPr>
                <a:t>Cortex-A9 MPcore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1317388" y="2505494"/>
              <a:ext cx="294249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Felfelé-lefelé nyíl 42"/>
            <p:cNvSpPr/>
            <p:nvPr/>
          </p:nvSpPr>
          <p:spPr>
            <a:xfrm>
              <a:off x="3591777" y="2927434"/>
              <a:ext cx="79375" cy="1620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37" name="Szövegdoboz 47"/>
            <p:cNvSpPr txBox="1">
              <a:spLocks noChangeArrowheads="1"/>
            </p:cNvSpPr>
            <p:nvPr/>
          </p:nvSpPr>
          <p:spPr bwMode="auto">
            <a:xfrm>
              <a:off x="3708766" y="4261845"/>
              <a:ext cx="55816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AXI</a:t>
              </a: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 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150816" y="2168860"/>
              <a:ext cx="945376" cy="756000"/>
              <a:chOff x="3185325" y="2199494"/>
              <a:chExt cx="945376" cy="75600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194701" y="2199494"/>
                <a:ext cx="936000" cy="756000"/>
                <a:chOff x="-1143635" y="3122112"/>
                <a:chExt cx="936000" cy="756000"/>
              </a:xfrm>
              <a:solidFill>
                <a:schemeClr val="accent1">
                  <a:lumMod val="90000"/>
                </a:schemeClr>
              </a:solidFill>
            </p:grpSpPr>
            <p:sp>
              <p:nvSpPr>
                <p:cNvPr id="42" name="Rounded Rectangle 41"/>
                <p:cNvSpPr/>
                <p:nvPr/>
              </p:nvSpPr>
              <p:spPr bwMode="auto">
                <a:xfrm>
                  <a:off x="-1143635" y="3122112"/>
                  <a:ext cx="936000" cy="756000"/>
                </a:xfrm>
                <a:prstGeom prst="round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-1061514" y="3334392"/>
                  <a:ext cx="813043" cy="24622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Mali-400</a:t>
                  </a:r>
                  <a:endParaRPr lang="en-US" sz="105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-922780" y="3171632"/>
                  <a:ext cx="487634" cy="24622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GPU</a:t>
                  </a:r>
                  <a:endParaRPr lang="en-US" sz="1050" b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 bwMode="auto">
              <a:xfrm>
                <a:off x="3185325" y="2663915"/>
                <a:ext cx="93662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3494130" y="2683162"/>
                <a:ext cx="3577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L2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6" name="Right Arrow 115"/>
          <p:cNvSpPr/>
          <p:nvPr/>
        </p:nvSpPr>
        <p:spPr bwMode="auto">
          <a:xfrm>
            <a:off x="4282808" y="3946519"/>
            <a:ext cx="416349" cy="1693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4828127" y="1898833"/>
            <a:ext cx="4199368" cy="4757059"/>
            <a:chOff x="4828127" y="1898833"/>
            <a:chExt cx="4199368" cy="4757059"/>
          </a:xfrm>
        </p:grpSpPr>
        <p:sp>
          <p:nvSpPr>
            <p:cNvPr id="58" name="Felfelé-lefelé nyíl 45"/>
            <p:cNvSpPr/>
            <p:nvPr/>
          </p:nvSpPr>
          <p:spPr>
            <a:xfrm>
              <a:off x="6024457" y="5978998"/>
              <a:ext cx="76499" cy="304773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59" name="Téglalap 43"/>
            <p:cNvSpPr/>
            <p:nvPr/>
          </p:nvSpPr>
          <p:spPr>
            <a:xfrm>
              <a:off x="5013321" y="5616559"/>
              <a:ext cx="3747139" cy="33863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Memory con</a:t>
              </a:r>
              <a:r>
                <a:rPr lang="en-US" sz="1050" b="1" dirty="0" err="1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troller</a:t>
              </a:r>
              <a:r>
                <a:rPr lang="en-US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(DMC-400)  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Felfelé-lefelé nyíl 41"/>
            <p:cNvSpPr/>
            <p:nvPr/>
          </p:nvSpPr>
          <p:spPr>
            <a:xfrm>
              <a:off x="6387751" y="5296419"/>
              <a:ext cx="76499" cy="304773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61" name="Felfelé-lefelé nyíl 42"/>
            <p:cNvSpPr/>
            <p:nvPr/>
          </p:nvSpPr>
          <p:spPr>
            <a:xfrm>
              <a:off x="7135705" y="5299519"/>
              <a:ext cx="76499" cy="304773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19545" y="5328612"/>
              <a:ext cx="1250155" cy="23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solidFill>
                    <a:srgbClr val="000000"/>
                  </a:solidFill>
                </a:rPr>
                <a:t>ACE-Lite 128-bit 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63" name="Szövegdoboz 47"/>
            <p:cNvSpPr txBox="1">
              <a:spLocks noChangeArrowheads="1"/>
            </p:cNvSpPr>
            <p:nvPr/>
          </p:nvSpPr>
          <p:spPr bwMode="auto">
            <a:xfrm>
              <a:off x="5096944" y="5336709"/>
              <a:ext cx="1250155" cy="23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CE-Lite 128-bit 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 bwMode="auto">
            <a:xfrm>
              <a:off x="5072603" y="1898833"/>
              <a:ext cx="2498093" cy="240010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65" name="Téglalap 3"/>
            <p:cNvSpPr/>
            <p:nvPr/>
          </p:nvSpPr>
          <p:spPr>
            <a:xfrm>
              <a:off x="5065374" y="2290755"/>
              <a:ext cx="2359310" cy="23989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0EBD5"/>
                </a:gs>
                <a:gs pos="100000">
                  <a:srgbClr val="D1C39F"/>
                </a:gs>
              </a:gsLst>
              <a:lin ang="16200000" scaled="0"/>
              <a:tileRect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Generic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Interrupt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Controller</a:t>
              </a:r>
              <a:endParaRPr lang="hu-HU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66" name="Egyenes összekötő 53"/>
            <p:cNvCxnSpPr/>
            <p:nvPr/>
          </p:nvCxnSpPr>
          <p:spPr>
            <a:xfrm flipH="1">
              <a:off x="5679124" y="2697898"/>
              <a:ext cx="117965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gyenes összekötő 59"/>
            <p:cNvCxnSpPr/>
            <p:nvPr/>
          </p:nvCxnSpPr>
          <p:spPr>
            <a:xfrm flipH="1" flipV="1">
              <a:off x="6296348" y="2548569"/>
              <a:ext cx="0" cy="13545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479509" y="4345148"/>
              <a:ext cx="1095662" cy="23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>
                  <a:solidFill>
                    <a:srgbClr val="000000"/>
                  </a:solidFill>
                </a:rPr>
                <a:t>ACE   128-bit 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69" name="Szövegdoboz 47"/>
            <p:cNvSpPr txBox="1">
              <a:spLocks noChangeArrowheads="1"/>
            </p:cNvSpPr>
            <p:nvPr/>
          </p:nvSpPr>
          <p:spPr bwMode="auto">
            <a:xfrm>
              <a:off x="5280421" y="4342201"/>
              <a:ext cx="1036955" cy="23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5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hu-HU" altLang="en-US" sz="105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CE   128bit </a:t>
              </a:r>
              <a:endParaRPr lang="en-US" altLang="en-US" sz="105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 bwMode="auto">
            <a:xfrm>
              <a:off x="5025733" y="4646680"/>
              <a:ext cx="3747139" cy="6434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 smtClean="0">
                  <a:solidFill>
                    <a:srgbClr val="000000"/>
                  </a:solidFill>
                </a:rPr>
                <a:t>Cache Coherent Interconnect (CCI-400)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 smtClean="0">
                  <a:solidFill>
                    <a:srgbClr val="000000"/>
                  </a:solidFill>
                </a:rPr>
                <a:t>128-bit @ ½ Cortex-A15 frequency</a:t>
              </a:r>
              <a:endParaRPr lang="en-US" sz="1050" b="1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71" name="Egyenes összekötő 56"/>
            <p:cNvCxnSpPr/>
            <p:nvPr/>
          </p:nvCxnSpPr>
          <p:spPr>
            <a:xfrm flipH="1" flipV="1">
              <a:off x="5679696" y="2695419"/>
              <a:ext cx="0" cy="13545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gyenes összekötő 56"/>
            <p:cNvCxnSpPr/>
            <p:nvPr/>
          </p:nvCxnSpPr>
          <p:spPr>
            <a:xfrm flipH="1" flipV="1">
              <a:off x="6875435" y="2712259"/>
              <a:ext cx="0" cy="13545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elfelé-lefelé nyíl 41"/>
            <p:cNvSpPr/>
            <p:nvPr/>
          </p:nvSpPr>
          <p:spPr>
            <a:xfrm>
              <a:off x="5672280" y="4086459"/>
              <a:ext cx="76499" cy="541818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74" name="Felfelé-lefelé nyíl 42"/>
            <p:cNvSpPr/>
            <p:nvPr/>
          </p:nvSpPr>
          <p:spPr>
            <a:xfrm>
              <a:off x="6848586" y="4100636"/>
              <a:ext cx="76499" cy="541818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270441" y="1962893"/>
              <a:ext cx="2031887" cy="275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b="1" dirty="0" smtClean="0">
                  <a:solidFill>
                    <a:srgbClr val="000000"/>
                  </a:solidFill>
                </a:rPr>
                <a:t>Cortex-A7 or higher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76" name="Felfelé-lefelé nyíl 42"/>
            <p:cNvSpPr/>
            <p:nvPr/>
          </p:nvSpPr>
          <p:spPr>
            <a:xfrm>
              <a:off x="8246307" y="4094646"/>
              <a:ext cx="76499" cy="541818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77" name="Szövegdoboz 47"/>
            <p:cNvSpPr txBox="1">
              <a:spLocks noChangeArrowheads="1"/>
            </p:cNvSpPr>
            <p:nvPr/>
          </p:nvSpPr>
          <p:spPr bwMode="auto">
            <a:xfrm>
              <a:off x="8273261" y="4369843"/>
              <a:ext cx="754234" cy="23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ACE-Lite 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8" name="Felfelé-lefelé nyíl 45"/>
            <p:cNvSpPr/>
            <p:nvPr/>
          </p:nvSpPr>
          <p:spPr>
            <a:xfrm>
              <a:off x="7796705" y="5992770"/>
              <a:ext cx="76499" cy="304773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79" name="Téglalap 46"/>
            <p:cNvSpPr/>
            <p:nvPr/>
          </p:nvSpPr>
          <p:spPr>
            <a:xfrm>
              <a:off x="7120224" y="6317256"/>
              <a:ext cx="1457221" cy="338636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DDR3/2/LPDDR2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0" name="Téglalap 46"/>
            <p:cNvSpPr/>
            <p:nvPr/>
          </p:nvSpPr>
          <p:spPr>
            <a:xfrm>
              <a:off x="5255122" y="6303484"/>
              <a:ext cx="1491917" cy="338636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DR3/2/LPDDR2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411482" y="6019363"/>
              <a:ext cx="599741" cy="23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solidFill>
                    <a:srgbClr val="000000"/>
                  </a:solidFill>
                </a:rPr>
                <a:t>DFI2.1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914640" y="6023158"/>
              <a:ext cx="599741" cy="23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solidFill>
                    <a:srgbClr val="000000"/>
                  </a:solidFill>
                </a:rPr>
                <a:t>DFI2.1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5265599" y="2823226"/>
              <a:ext cx="906527" cy="1252954"/>
              <a:chOff x="5067055" y="2161011"/>
              <a:chExt cx="940605" cy="1332000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5071660" y="2161011"/>
                <a:ext cx="936000" cy="1332000"/>
                <a:chOff x="-1140600" y="3111988"/>
                <a:chExt cx="936625" cy="588865"/>
              </a:xfrm>
            </p:grpSpPr>
            <p:sp>
              <p:nvSpPr>
                <p:cNvPr id="113" name="Rounded Rectangle 112"/>
                <p:cNvSpPr/>
                <p:nvPr/>
              </p:nvSpPr>
              <p:spPr bwMode="auto">
                <a:xfrm>
                  <a:off x="-1140600" y="3116591"/>
                  <a:ext cx="936625" cy="58426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6B600">
                        <a:shade val="30000"/>
                        <a:satMod val="115000"/>
                      </a:srgbClr>
                    </a:gs>
                    <a:gs pos="50000">
                      <a:srgbClr val="F6B600">
                        <a:shade val="67500"/>
                        <a:satMod val="115000"/>
                      </a:srgbClr>
                    </a:gs>
                    <a:gs pos="100000">
                      <a:srgbClr val="F6B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-675323" y="3557876"/>
                  <a:ext cx="1" cy="1370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5" name="TextBox 114"/>
                <p:cNvSpPr txBox="1"/>
                <p:nvPr/>
              </p:nvSpPr>
              <p:spPr>
                <a:xfrm>
                  <a:off x="-1127821" y="3111988"/>
                  <a:ext cx="915635" cy="2267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Quad core</a:t>
                  </a:r>
                </a:p>
                <a:p>
                  <a:pPr algn="ctr"/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A15</a:t>
                  </a:r>
                  <a:endParaRPr lang="en-US" sz="1050" b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 bwMode="auto">
              <a:xfrm>
                <a:off x="5067055" y="3154907"/>
                <a:ext cx="93662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7" name="TextBox 106"/>
              <p:cNvSpPr txBox="1"/>
              <p:nvPr/>
            </p:nvSpPr>
            <p:spPr>
              <a:xfrm>
                <a:off x="5157065" y="3203206"/>
                <a:ext cx="3577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L2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522810" y="3208128"/>
                <a:ext cx="430187" cy="223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SCU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5157788" y="2573905"/>
                <a:ext cx="336129" cy="2160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E297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5562110" y="2576796"/>
                <a:ext cx="336129" cy="2160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CC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5157065" y="2841915"/>
                <a:ext cx="336129" cy="2160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CC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5551526" y="2843861"/>
                <a:ext cx="336129" cy="2160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CC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445890" y="2830609"/>
              <a:ext cx="906527" cy="1252954"/>
              <a:chOff x="5067055" y="2161011"/>
              <a:chExt cx="940605" cy="1332000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5071660" y="2161011"/>
                <a:ext cx="936000" cy="1332000"/>
                <a:chOff x="-1140600" y="3111988"/>
                <a:chExt cx="936625" cy="588865"/>
              </a:xfrm>
            </p:grpSpPr>
            <p:sp>
              <p:nvSpPr>
                <p:cNvPr id="102" name="Rounded Rectangle 101"/>
                <p:cNvSpPr/>
                <p:nvPr/>
              </p:nvSpPr>
              <p:spPr bwMode="auto">
                <a:xfrm>
                  <a:off x="-1140600" y="3116591"/>
                  <a:ext cx="936625" cy="58426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6B600">
                        <a:shade val="30000"/>
                        <a:satMod val="115000"/>
                      </a:srgbClr>
                    </a:gs>
                    <a:gs pos="50000">
                      <a:srgbClr val="F6B600">
                        <a:shade val="67500"/>
                        <a:satMod val="115000"/>
                      </a:srgbClr>
                    </a:gs>
                    <a:gs pos="100000">
                      <a:srgbClr val="F6B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-675323" y="3557876"/>
                  <a:ext cx="1" cy="1370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-1128127" y="3111988"/>
                  <a:ext cx="916246" cy="176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Quad core</a:t>
                  </a:r>
                </a:p>
                <a:p>
                  <a:pPr algn="ctr"/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A7</a:t>
                  </a:r>
                  <a:endParaRPr lang="en-US" sz="1050" b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95" name="Straight Connector 94"/>
              <p:cNvCxnSpPr/>
              <p:nvPr/>
            </p:nvCxnSpPr>
            <p:spPr bwMode="auto">
              <a:xfrm>
                <a:off x="5067055" y="3154907"/>
                <a:ext cx="93662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6" name="TextBox 95"/>
              <p:cNvSpPr txBox="1"/>
              <p:nvPr/>
            </p:nvSpPr>
            <p:spPr>
              <a:xfrm>
                <a:off x="5157065" y="3203206"/>
                <a:ext cx="3577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L2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522810" y="3208128"/>
                <a:ext cx="430187" cy="223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SCU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5157788" y="2573905"/>
                <a:ext cx="336129" cy="2160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E297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5562110" y="2576796"/>
                <a:ext cx="336129" cy="2160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CC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5157065" y="2841915"/>
                <a:ext cx="336129" cy="2160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CC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5551526" y="2843861"/>
                <a:ext cx="336129" cy="2160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CC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5" name="Felfelé-lefelé nyíl 42"/>
            <p:cNvSpPr/>
            <p:nvPr/>
          </p:nvSpPr>
          <p:spPr>
            <a:xfrm>
              <a:off x="8240136" y="3553396"/>
              <a:ext cx="76499" cy="169318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851443" y="3746981"/>
              <a:ext cx="902089" cy="33863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00" b="1" dirty="0" smtClean="0">
                  <a:solidFill>
                    <a:srgbClr val="000000"/>
                  </a:solidFill>
                </a:rPr>
                <a:t>MMU-400</a:t>
              </a:r>
              <a:endParaRPr lang="en-US" sz="1000" b="1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7839255" y="2821599"/>
              <a:ext cx="911125" cy="711136"/>
              <a:chOff x="3185325" y="2199494"/>
              <a:chExt cx="945376" cy="756000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3194701" y="2199494"/>
                <a:ext cx="936000" cy="756000"/>
                <a:chOff x="-1143635" y="3122112"/>
                <a:chExt cx="936000" cy="756000"/>
              </a:xfrm>
              <a:solidFill>
                <a:schemeClr val="accent1">
                  <a:lumMod val="90000"/>
                </a:schemeClr>
              </a:solidFill>
            </p:grpSpPr>
            <p:sp>
              <p:nvSpPr>
                <p:cNvPr id="91" name="Rounded Rectangle 90"/>
                <p:cNvSpPr/>
                <p:nvPr/>
              </p:nvSpPr>
              <p:spPr bwMode="auto">
                <a:xfrm>
                  <a:off x="-1143635" y="3122112"/>
                  <a:ext cx="936000" cy="756000"/>
                </a:xfrm>
                <a:prstGeom prst="round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-1061514" y="3334392"/>
                  <a:ext cx="813043" cy="24622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Mali-620</a:t>
                  </a:r>
                  <a:endParaRPr lang="en-US" sz="105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-922780" y="3171632"/>
                  <a:ext cx="487634" cy="24622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GPU</a:t>
                  </a:r>
                  <a:endParaRPr lang="en-US" sz="1050" b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89" name="Straight Connector 88"/>
              <p:cNvCxnSpPr/>
              <p:nvPr/>
            </p:nvCxnSpPr>
            <p:spPr bwMode="auto">
              <a:xfrm>
                <a:off x="3185325" y="2663915"/>
                <a:ext cx="93662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0" name="TextBox 89"/>
              <p:cNvSpPr txBox="1"/>
              <p:nvPr/>
            </p:nvSpPr>
            <p:spPr>
              <a:xfrm>
                <a:off x="3494130" y="2683162"/>
                <a:ext cx="3577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L2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9" name="Oval 118"/>
            <p:cNvSpPr/>
            <p:nvPr/>
          </p:nvSpPr>
          <p:spPr bwMode="auto">
            <a:xfrm>
              <a:off x="5183831" y="3722714"/>
              <a:ext cx="651835" cy="3725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363565" y="3734829"/>
              <a:ext cx="651835" cy="3725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4828127" y="4285174"/>
              <a:ext cx="4139126" cy="132068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5043312" y="2558819"/>
              <a:ext cx="2498093" cy="172704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Overview of the evolution of ARM’s platforms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14921" y="1324889"/>
            <a:ext cx="2958045" cy="234206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138"/>
          <p:cNvSpPr txBox="1"/>
          <p:nvPr/>
        </p:nvSpPr>
        <p:spPr>
          <a:xfrm>
            <a:off x="169629" y="623517"/>
            <a:ext cx="758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Introduction of up to 4 core clusters, a Snoop Filter and up to 4</a:t>
            </a:r>
          </a:p>
          <a:p>
            <a:r>
              <a:rPr lang="hu-HU" dirty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 memory channels for mobile platforms (2014)</a:t>
            </a:r>
            <a:endParaRPr lang="en-US" dirty="0">
              <a:solidFill>
                <a:srgbClr val="2D2D8A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1683" y="1538897"/>
            <a:ext cx="8646175" cy="5313407"/>
            <a:chOff x="244409" y="1535192"/>
            <a:chExt cx="8873097" cy="5381508"/>
          </a:xfrm>
        </p:grpSpPr>
        <p:grpSp>
          <p:nvGrpSpPr>
            <p:cNvPr id="78" name="Group 77"/>
            <p:cNvGrpSpPr/>
            <p:nvPr/>
          </p:nvGrpSpPr>
          <p:grpSpPr>
            <a:xfrm>
              <a:off x="4981929" y="1554438"/>
              <a:ext cx="4108193" cy="5102522"/>
              <a:chOff x="444419" y="1403774"/>
              <a:chExt cx="4108193" cy="5102522"/>
            </a:xfrm>
          </p:grpSpPr>
          <p:sp>
            <p:nvSpPr>
              <p:cNvPr id="5" name="Felfelé-lefelé nyíl 45"/>
              <p:cNvSpPr/>
              <p:nvPr/>
            </p:nvSpPr>
            <p:spPr>
              <a:xfrm>
                <a:off x="1197129" y="5855003"/>
                <a:ext cx="79375" cy="252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Felfelé-lefelé nyíl 41"/>
              <p:cNvSpPr/>
              <p:nvPr/>
            </p:nvSpPr>
            <p:spPr>
              <a:xfrm>
                <a:off x="1215872" y="5114722"/>
                <a:ext cx="79375" cy="324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Felfelé-lefelé nyíl 42"/>
              <p:cNvSpPr/>
              <p:nvPr/>
            </p:nvSpPr>
            <p:spPr>
              <a:xfrm>
                <a:off x="3547520" y="5105138"/>
                <a:ext cx="79375" cy="324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128247" y="5163459"/>
                <a:ext cx="114646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AXI4   128-bit 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Szövegdoboz 47"/>
              <p:cNvSpPr txBox="1">
                <a:spLocks noChangeArrowheads="1"/>
              </p:cNvSpPr>
              <p:nvPr/>
            </p:nvSpPr>
            <p:spPr bwMode="auto">
              <a:xfrm>
                <a:off x="784331" y="5162999"/>
                <a:ext cx="126111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XI4   128-bit </a:t>
                </a:r>
                <a:endParaRPr lang="en-US" altLang="en-US" sz="10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463666" y="1403774"/>
                <a:ext cx="2772000" cy="2520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05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050" dirty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</a:rPr>
                  <a:t>up to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dirty="0">
                    <a:solidFill>
                      <a:srgbClr val="000000"/>
                    </a:solidFill>
                  </a:rPr>
                  <a:t>4</a:t>
                </a:r>
                <a:endParaRPr lang="en-US" sz="105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Téglalap 3"/>
              <p:cNvSpPr/>
              <p:nvPr/>
            </p:nvSpPr>
            <p:spPr>
              <a:xfrm>
                <a:off x="566555" y="1820422"/>
                <a:ext cx="2520000" cy="25502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F0EBD5"/>
                  </a:gs>
                  <a:gs pos="100000">
                    <a:srgbClr val="D1C39F"/>
                  </a:gs>
                </a:gsLst>
                <a:lin ang="16200000" scaled="0"/>
                <a:tileRect/>
              </a:gra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Generic</a:t>
                </a:r>
                <a:r>
                  <a:rPr lang="hu-HU" sz="105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hu-HU" sz="105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Interrupt</a:t>
                </a:r>
                <a:r>
                  <a:rPr lang="hu-HU" sz="105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hu-HU" sz="105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Controller</a:t>
                </a:r>
                <a:endPara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3" name="Egyenes összekötő 53"/>
              <p:cNvCxnSpPr/>
              <p:nvPr/>
            </p:nvCxnSpPr>
            <p:spPr>
              <a:xfrm flipH="1">
                <a:off x="996664" y="2253251"/>
                <a:ext cx="158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gyenes összekötő 59"/>
              <p:cNvCxnSpPr/>
              <p:nvPr/>
            </p:nvCxnSpPr>
            <p:spPr>
              <a:xfrm flipH="1" flipV="1">
                <a:off x="1817396" y="2094501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178753" y="4004421"/>
                <a:ext cx="113685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50" dirty="0" smtClean="0">
                    <a:solidFill>
                      <a:srgbClr val="000000"/>
                    </a:solidFill>
                  </a:rPr>
                  <a:t>ACE   128-bit 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Szövegdoboz 47"/>
              <p:cNvSpPr txBox="1">
                <a:spLocks noChangeArrowheads="1"/>
              </p:cNvSpPr>
              <p:nvPr/>
            </p:nvSpPr>
            <p:spPr bwMode="auto">
              <a:xfrm>
                <a:off x="603578" y="4001288"/>
                <a:ext cx="1136850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5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5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CE   128-bit </a:t>
                </a:r>
                <a:endParaRPr lang="en-US" altLang="en-US" sz="105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453726" y="4324976"/>
                <a:ext cx="3888000" cy="756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Cache Coherent Interconnect (CCI-500)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128-bit @ ½ Cortex-A15 frequency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with Snoop Filter</a:t>
                </a:r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8" name="Egyenes összekötő 56"/>
              <p:cNvCxnSpPr/>
              <p:nvPr/>
            </p:nvCxnSpPr>
            <p:spPr>
              <a:xfrm flipH="1" flipV="1">
                <a:off x="997257" y="2250615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56"/>
              <p:cNvCxnSpPr/>
              <p:nvPr/>
            </p:nvCxnSpPr>
            <p:spPr>
              <a:xfrm flipH="1" flipV="1">
                <a:off x="2591904" y="2255639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elfelé-lefelé nyíl 41"/>
              <p:cNvSpPr/>
              <p:nvPr/>
            </p:nvSpPr>
            <p:spPr>
              <a:xfrm>
                <a:off x="996598" y="3729412"/>
                <a:ext cx="79375" cy="576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elfelé-lefelé nyíl 42"/>
              <p:cNvSpPr/>
              <p:nvPr/>
            </p:nvSpPr>
            <p:spPr>
              <a:xfrm>
                <a:off x="2552526" y="3744484"/>
                <a:ext cx="79375" cy="576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88556" y="1471876"/>
                <a:ext cx="221567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300" b="1" dirty="0" smtClean="0">
                    <a:solidFill>
                      <a:srgbClr val="000000"/>
                    </a:solidFill>
                  </a:rPr>
                  <a:t>Cortex-A53/A57 etc.</a:t>
                </a:r>
                <a:endParaRPr lang="en-US" sz="13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elfelé-lefelé nyíl 42"/>
              <p:cNvSpPr/>
              <p:nvPr/>
            </p:nvSpPr>
            <p:spPr>
              <a:xfrm>
                <a:off x="3780852" y="3763874"/>
                <a:ext cx="79375" cy="540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Szövegdoboz 47"/>
              <p:cNvSpPr txBox="1">
                <a:spLocks noChangeArrowheads="1"/>
              </p:cNvSpPr>
              <p:nvPr/>
            </p:nvSpPr>
            <p:spPr bwMode="auto">
              <a:xfrm>
                <a:off x="3814910" y="3834045"/>
                <a:ext cx="73770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CE-Lite</a:t>
                </a:r>
              </a:p>
              <a:p>
                <a:pPr algn="ctr"/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128-bit </a:t>
                </a:r>
                <a:endParaRPr lang="en-US" altLang="en-US" sz="10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0" name="Téglalap 46"/>
              <p:cNvSpPr/>
              <p:nvPr/>
            </p:nvSpPr>
            <p:spPr>
              <a:xfrm>
                <a:off x="444419" y="6135565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DR3/2/LPDDR2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92445" y="5872156"/>
                <a:ext cx="6671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DFI 2.1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67594" y="2386485"/>
                <a:ext cx="940605" cy="1332000"/>
                <a:chOff x="5067055" y="2161011"/>
                <a:chExt cx="940605" cy="133200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5071660" y="2161011"/>
                  <a:ext cx="936000" cy="1332000"/>
                  <a:chOff x="-1140600" y="3111988"/>
                  <a:chExt cx="936625" cy="588865"/>
                </a:xfrm>
              </p:grpSpPr>
              <p:sp>
                <p:nvSpPr>
                  <p:cNvPr id="54" name="Rounded Rectangle 53"/>
                  <p:cNvSpPr/>
                  <p:nvPr/>
                </p:nvSpPr>
                <p:spPr bwMode="auto">
                  <a:xfrm>
                    <a:off x="-1140600" y="3116591"/>
                    <a:ext cx="936625" cy="58426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6B600">
                          <a:shade val="30000"/>
                          <a:satMod val="115000"/>
                        </a:srgbClr>
                      </a:gs>
                      <a:gs pos="50000">
                        <a:srgbClr val="F6B600">
                          <a:shade val="67500"/>
                          <a:satMod val="115000"/>
                        </a:srgbClr>
                      </a:gs>
                      <a:gs pos="100000">
                        <a:srgbClr val="F6B6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 bwMode="auto">
                  <a:xfrm>
                    <a:off x="-675323" y="3557876"/>
                    <a:ext cx="1" cy="1370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-1128127" y="3111988"/>
                    <a:ext cx="916246" cy="1768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Quad core</a:t>
                    </a:r>
                  </a:p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A57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47" name="Straight Connector 46"/>
                <p:cNvCxnSpPr/>
                <p:nvPr/>
              </p:nvCxnSpPr>
              <p:spPr bwMode="auto">
                <a:xfrm>
                  <a:off x="5067055" y="3154907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8" name="TextBox 47"/>
                <p:cNvSpPr txBox="1"/>
                <p:nvPr/>
              </p:nvSpPr>
              <p:spPr>
                <a:xfrm>
                  <a:off x="5157065" y="3203206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522810" y="3208128"/>
                  <a:ext cx="430187" cy="223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SCU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5157788" y="257390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E297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5562110" y="2576796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5157065" y="284191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5551526" y="2843861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2141730" y="2394334"/>
                <a:ext cx="940605" cy="1332000"/>
                <a:chOff x="5067055" y="2161011"/>
                <a:chExt cx="940605" cy="1332000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5071660" y="2161011"/>
                  <a:ext cx="936000" cy="1332000"/>
                  <a:chOff x="-1140600" y="3111988"/>
                  <a:chExt cx="936625" cy="588865"/>
                </a:xfrm>
              </p:grpSpPr>
              <p:sp>
                <p:nvSpPr>
                  <p:cNvPr id="43" name="Rounded Rectangle 42"/>
                  <p:cNvSpPr/>
                  <p:nvPr/>
                </p:nvSpPr>
                <p:spPr bwMode="auto">
                  <a:xfrm>
                    <a:off x="-1140600" y="3116591"/>
                    <a:ext cx="936625" cy="58426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6B600">
                          <a:shade val="30000"/>
                          <a:satMod val="115000"/>
                        </a:srgbClr>
                      </a:gs>
                      <a:gs pos="50000">
                        <a:srgbClr val="F6B600">
                          <a:shade val="67500"/>
                          <a:satMod val="115000"/>
                        </a:srgbClr>
                      </a:gs>
                      <a:gs pos="100000">
                        <a:srgbClr val="F6B6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44" name="Straight Connector 43"/>
                  <p:cNvCxnSpPr/>
                  <p:nvPr/>
                </p:nvCxnSpPr>
                <p:spPr bwMode="auto">
                  <a:xfrm>
                    <a:off x="-675323" y="3557876"/>
                    <a:ext cx="1" cy="1370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-1128127" y="3111988"/>
                    <a:ext cx="916246" cy="1768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Quad core</a:t>
                    </a:r>
                  </a:p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A57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36" name="Straight Connector 35"/>
                <p:cNvCxnSpPr/>
                <p:nvPr/>
              </p:nvCxnSpPr>
              <p:spPr bwMode="auto">
                <a:xfrm>
                  <a:off x="5067055" y="3154907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5157065" y="3203206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522810" y="3208128"/>
                  <a:ext cx="430187" cy="223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SCU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5157788" y="257390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E297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5562110" y="2576796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5157065" y="284191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 bwMode="auto">
                <a:xfrm>
                  <a:off x="5551526" y="2843861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0" name="Felfelé-lefelé nyíl 42"/>
              <p:cNvSpPr/>
              <p:nvPr/>
            </p:nvSpPr>
            <p:spPr>
              <a:xfrm>
                <a:off x="3802077" y="3191096"/>
                <a:ext cx="79375" cy="180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3369744" y="3396894"/>
                <a:ext cx="936000" cy="360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00" b="1" dirty="0" smtClean="0">
                    <a:solidFill>
                      <a:srgbClr val="000000"/>
                    </a:solidFill>
                  </a:rPr>
                  <a:t>MMU-400</a:t>
                </a:r>
                <a:endParaRPr lang="en-US" sz="1000" b="1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3386126" y="2413132"/>
                <a:ext cx="966948" cy="756000"/>
                <a:chOff x="3185325" y="2199494"/>
                <a:chExt cx="966948" cy="756000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3194701" y="2199494"/>
                  <a:ext cx="957572" cy="756000"/>
                  <a:chOff x="-1143635" y="3122112"/>
                  <a:chExt cx="957572" cy="756000"/>
                </a:xfrm>
                <a:solidFill>
                  <a:schemeClr val="accent1">
                    <a:lumMod val="90000"/>
                  </a:schemeClr>
                </a:solidFill>
              </p:grpSpPr>
              <p:sp>
                <p:nvSpPr>
                  <p:cNvPr id="66" name="Rounded Rectangle 65"/>
                  <p:cNvSpPr/>
                  <p:nvPr/>
                </p:nvSpPr>
                <p:spPr bwMode="auto">
                  <a:xfrm>
                    <a:off x="-1143635" y="3122112"/>
                    <a:ext cx="936000" cy="756000"/>
                  </a:xfrm>
                  <a:prstGeom prst="round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-1087272" y="3334392"/>
                    <a:ext cx="901209" cy="2462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Mali-T880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-922780" y="3171632"/>
                    <a:ext cx="487634" cy="2462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GPU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64" name="Straight Connector 63"/>
                <p:cNvCxnSpPr/>
                <p:nvPr/>
              </p:nvCxnSpPr>
              <p:spPr bwMode="auto">
                <a:xfrm>
                  <a:off x="3185325" y="2663915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5" name="TextBox 64"/>
                <p:cNvSpPr txBox="1"/>
                <p:nvPr/>
              </p:nvSpPr>
              <p:spPr>
                <a:xfrm>
                  <a:off x="3494130" y="2683162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69" name="Straight Connector 68"/>
              <p:cNvCxnSpPr/>
              <p:nvPr/>
            </p:nvCxnSpPr>
            <p:spPr bwMode="auto">
              <a:xfrm>
                <a:off x="1712466" y="3068960"/>
                <a:ext cx="29424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Téglalap 46"/>
              <p:cNvSpPr/>
              <p:nvPr/>
            </p:nvSpPr>
            <p:spPr>
              <a:xfrm>
                <a:off x="450273" y="5468865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DMC-400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2" name="Felfelé-lefelé nyíl 45"/>
              <p:cNvSpPr/>
              <p:nvPr/>
            </p:nvSpPr>
            <p:spPr>
              <a:xfrm>
                <a:off x="3526055" y="5865734"/>
                <a:ext cx="79375" cy="252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Téglalap 46"/>
              <p:cNvSpPr/>
              <p:nvPr/>
            </p:nvSpPr>
            <p:spPr>
              <a:xfrm>
                <a:off x="2773345" y="6146296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DR3/2/LPDDR2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582899" y="5881252"/>
                <a:ext cx="6671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DFI 2.1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Téglalap 46"/>
              <p:cNvSpPr/>
              <p:nvPr/>
            </p:nvSpPr>
            <p:spPr>
              <a:xfrm>
                <a:off x="2779199" y="5479596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DMC-400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>
                <a:off x="2207521" y="5974895"/>
                <a:ext cx="29424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7" name="TextBox 76"/>
              <p:cNvSpPr txBox="1"/>
              <p:nvPr/>
            </p:nvSpPr>
            <p:spPr>
              <a:xfrm>
                <a:off x="2045198" y="5659860"/>
                <a:ext cx="68159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50" dirty="0" smtClean="0">
                    <a:solidFill>
                      <a:srgbClr val="000000"/>
                    </a:solidFill>
                  </a:rPr>
                  <a:t>Up to 4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44409" y="1535192"/>
              <a:ext cx="4148162" cy="5057169"/>
              <a:chOff x="5014939" y="1657196"/>
              <a:chExt cx="4148162" cy="5057169"/>
            </a:xfrm>
          </p:grpSpPr>
          <p:sp>
            <p:nvSpPr>
              <p:cNvPr id="80" name="Felfelé-lefelé nyíl 45"/>
              <p:cNvSpPr/>
              <p:nvPr/>
            </p:nvSpPr>
            <p:spPr>
              <a:xfrm>
                <a:off x="5927557" y="5994768"/>
                <a:ext cx="79375" cy="324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Téglalap 43"/>
              <p:cNvSpPr/>
              <p:nvPr/>
            </p:nvSpPr>
            <p:spPr>
              <a:xfrm>
                <a:off x="5014939" y="5609463"/>
                <a:ext cx="3888000" cy="360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Memory con</a:t>
                </a:r>
                <a:r>
                  <a:rPr lang="en-US" sz="1050" b="1" dirty="0" err="1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troller</a:t>
                </a:r>
                <a:r>
                  <a:rPr lang="en-US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(DMC-400)  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2" name="Felfelé-lefelé nyíl 41"/>
              <p:cNvSpPr/>
              <p:nvPr/>
            </p:nvSpPr>
            <p:spPr>
              <a:xfrm>
                <a:off x="6441036" y="5269127"/>
                <a:ext cx="79375" cy="324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Felfelé-lefelé nyíl 42"/>
              <p:cNvSpPr/>
              <p:nvPr/>
            </p:nvSpPr>
            <p:spPr>
              <a:xfrm>
                <a:off x="7217107" y="5272422"/>
                <a:ext cx="79375" cy="324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304098" y="5303350"/>
                <a:ext cx="12971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ACE-Lite 128-bit 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Szövegdoboz 47"/>
              <p:cNvSpPr txBox="1">
                <a:spLocks noChangeArrowheads="1"/>
              </p:cNvSpPr>
              <p:nvPr/>
            </p:nvSpPr>
            <p:spPr bwMode="auto">
              <a:xfrm>
                <a:off x="5101705" y="5311958"/>
                <a:ext cx="129715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CE-Lite 128-bit </a:t>
                </a:r>
                <a:endParaRPr lang="en-US" altLang="en-US" sz="10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 bwMode="auto">
              <a:xfrm>
                <a:off x="5076449" y="1657196"/>
                <a:ext cx="2592000" cy="255151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Téglalap 3"/>
              <p:cNvSpPr/>
              <p:nvPr/>
            </p:nvSpPr>
            <p:spPr>
              <a:xfrm>
                <a:off x="5068949" y="2073843"/>
                <a:ext cx="2448000" cy="25502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F0EBD5"/>
                  </a:gs>
                  <a:gs pos="100000">
                    <a:srgbClr val="D1C39F"/>
                  </a:gs>
                </a:gsLst>
                <a:lin ang="16200000" scaled="0"/>
                <a:tileRect/>
              </a:gra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Generic</a:t>
                </a:r>
                <a:r>
                  <a:rPr lang="hu-HU" sz="105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hu-HU" sz="105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Interrupt</a:t>
                </a:r>
                <a:r>
                  <a:rPr lang="hu-HU" sz="105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hu-HU" sz="105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Controller</a:t>
                </a:r>
                <a:endPara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88" name="Egyenes összekötő 53"/>
              <p:cNvCxnSpPr/>
              <p:nvPr/>
            </p:nvCxnSpPr>
            <p:spPr>
              <a:xfrm flipH="1">
                <a:off x="5705771" y="2506672"/>
                <a:ext cx="122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Egyenes összekötő 59"/>
              <p:cNvCxnSpPr/>
              <p:nvPr/>
            </p:nvCxnSpPr>
            <p:spPr>
              <a:xfrm flipH="1" flipV="1">
                <a:off x="6346197" y="2347922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6523362" y="4257842"/>
                <a:ext cx="113685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50" dirty="0" smtClean="0">
                    <a:solidFill>
                      <a:srgbClr val="000000"/>
                    </a:solidFill>
                  </a:rPr>
                  <a:t>ACE   128-bit 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Szövegdoboz 47"/>
              <p:cNvSpPr txBox="1">
                <a:spLocks noChangeArrowheads="1"/>
              </p:cNvSpPr>
              <p:nvPr/>
            </p:nvSpPr>
            <p:spPr bwMode="auto">
              <a:xfrm>
                <a:off x="5309262" y="4254709"/>
                <a:ext cx="978124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5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5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CE   128bit </a:t>
                </a:r>
                <a:endParaRPr lang="en-US" altLang="en-US" sz="105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 bwMode="auto">
              <a:xfrm>
                <a:off x="5027818" y="4578397"/>
                <a:ext cx="3888000" cy="684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Cache Coherent Interconnect (CCI-400)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128-bit @ ½ Cortex-A15 frequency</a:t>
                </a:r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3" name="Egyenes összekötő 56"/>
              <p:cNvCxnSpPr/>
              <p:nvPr/>
            </p:nvCxnSpPr>
            <p:spPr>
              <a:xfrm flipH="1" flipV="1">
                <a:off x="5706364" y="2504036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Egyenes összekötő 56"/>
              <p:cNvCxnSpPr/>
              <p:nvPr/>
            </p:nvCxnSpPr>
            <p:spPr>
              <a:xfrm flipH="1" flipV="1">
                <a:off x="6947053" y="2521939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Felfelé-lefelé nyíl 41"/>
              <p:cNvSpPr/>
              <p:nvPr/>
            </p:nvSpPr>
            <p:spPr>
              <a:xfrm>
                <a:off x="5698669" y="3982833"/>
                <a:ext cx="79375" cy="576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Felfelé-lefelé nyíl 42"/>
              <p:cNvSpPr/>
              <p:nvPr/>
            </p:nvSpPr>
            <p:spPr>
              <a:xfrm>
                <a:off x="6919194" y="3997905"/>
                <a:ext cx="79375" cy="576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281725" y="1725297"/>
                <a:ext cx="210826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300" b="1" dirty="0" smtClean="0">
                    <a:solidFill>
                      <a:srgbClr val="000000"/>
                    </a:solidFill>
                  </a:rPr>
                  <a:t>Cortex-A7 or higher</a:t>
                </a:r>
                <a:endParaRPr lang="en-US" sz="13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elfelé-lefelé nyíl 42"/>
              <p:cNvSpPr/>
              <p:nvPr/>
            </p:nvSpPr>
            <p:spPr>
              <a:xfrm>
                <a:off x="8354944" y="3991537"/>
                <a:ext cx="79375" cy="576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Szövegdoboz 47"/>
              <p:cNvSpPr txBox="1">
                <a:spLocks noChangeArrowheads="1"/>
              </p:cNvSpPr>
              <p:nvPr/>
            </p:nvSpPr>
            <p:spPr bwMode="auto">
              <a:xfrm>
                <a:off x="8425399" y="4151718"/>
                <a:ext cx="73770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CE-Lite</a:t>
                </a:r>
              </a:p>
              <a:p>
                <a:pPr algn="ctr"/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128-bit </a:t>
                </a:r>
                <a:endParaRPr lang="en-US" altLang="en-US" sz="10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0" name="Felfelé-lefelé nyíl 45"/>
              <p:cNvSpPr/>
              <p:nvPr/>
            </p:nvSpPr>
            <p:spPr>
              <a:xfrm>
                <a:off x="7811972" y="6009408"/>
                <a:ext cx="79375" cy="324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Téglalap 46"/>
              <p:cNvSpPr/>
              <p:nvPr/>
            </p:nvSpPr>
            <p:spPr>
              <a:xfrm>
                <a:off x="7110062" y="6354365"/>
                <a:ext cx="1512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DDR3/2/LPDDR2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02" name="Téglalap 46"/>
              <p:cNvSpPr/>
              <p:nvPr/>
            </p:nvSpPr>
            <p:spPr>
              <a:xfrm>
                <a:off x="5174847" y="6339725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DR3/2/LPDDR2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311327" y="6037679"/>
                <a:ext cx="6222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DFI2.1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960696" y="6041713"/>
                <a:ext cx="6222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DFI2.1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5276701" y="2639906"/>
                <a:ext cx="940605" cy="1332000"/>
                <a:chOff x="5067055" y="2161011"/>
                <a:chExt cx="940605" cy="1332000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5071660" y="2161011"/>
                  <a:ext cx="936000" cy="1332000"/>
                  <a:chOff x="-1140600" y="3111988"/>
                  <a:chExt cx="936625" cy="588865"/>
                </a:xfrm>
              </p:grpSpPr>
              <p:sp>
                <p:nvSpPr>
                  <p:cNvPr id="135" name="Rounded Rectangle 134"/>
                  <p:cNvSpPr/>
                  <p:nvPr/>
                </p:nvSpPr>
                <p:spPr bwMode="auto">
                  <a:xfrm>
                    <a:off x="-1140600" y="3116591"/>
                    <a:ext cx="936625" cy="58426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6B600">
                          <a:shade val="30000"/>
                          <a:satMod val="115000"/>
                        </a:srgbClr>
                      </a:gs>
                      <a:gs pos="50000">
                        <a:srgbClr val="F6B600">
                          <a:shade val="67500"/>
                          <a:satMod val="115000"/>
                        </a:srgbClr>
                      </a:gs>
                      <a:gs pos="100000">
                        <a:srgbClr val="F6B6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136" name="Straight Connector 135"/>
                  <p:cNvCxnSpPr/>
                  <p:nvPr/>
                </p:nvCxnSpPr>
                <p:spPr bwMode="auto">
                  <a:xfrm>
                    <a:off x="-675323" y="3557876"/>
                    <a:ext cx="1" cy="1370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-1127821" y="3111988"/>
                    <a:ext cx="915635" cy="2267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Quad core</a:t>
                    </a:r>
                  </a:p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A15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128" name="Straight Connector 127"/>
                <p:cNvCxnSpPr/>
                <p:nvPr/>
              </p:nvCxnSpPr>
              <p:spPr bwMode="auto">
                <a:xfrm>
                  <a:off x="5067055" y="3154907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9" name="TextBox 128"/>
                <p:cNvSpPr txBox="1"/>
                <p:nvPr/>
              </p:nvSpPr>
              <p:spPr>
                <a:xfrm>
                  <a:off x="5157065" y="3203206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5522810" y="3208128"/>
                  <a:ext cx="430187" cy="223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SCU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5157788" y="257390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E297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 bwMode="auto">
                <a:xfrm>
                  <a:off x="5562110" y="2576796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5157065" y="284191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5551526" y="2843861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6501360" y="2647755"/>
                <a:ext cx="940605" cy="1332000"/>
                <a:chOff x="5067055" y="2161011"/>
                <a:chExt cx="940605" cy="1332000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5071660" y="2161011"/>
                  <a:ext cx="936000" cy="1332000"/>
                  <a:chOff x="-1140600" y="3111988"/>
                  <a:chExt cx="936625" cy="588865"/>
                </a:xfrm>
              </p:grpSpPr>
              <p:sp>
                <p:nvSpPr>
                  <p:cNvPr id="124" name="Rounded Rectangle 123"/>
                  <p:cNvSpPr/>
                  <p:nvPr/>
                </p:nvSpPr>
                <p:spPr bwMode="auto">
                  <a:xfrm>
                    <a:off x="-1140600" y="3116591"/>
                    <a:ext cx="936625" cy="58426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6B600">
                          <a:shade val="30000"/>
                          <a:satMod val="115000"/>
                        </a:srgbClr>
                      </a:gs>
                      <a:gs pos="50000">
                        <a:srgbClr val="F6B600">
                          <a:shade val="67500"/>
                          <a:satMod val="115000"/>
                        </a:srgbClr>
                      </a:gs>
                      <a:gs pos="100000">
                        <a:srgbClr val="F6B6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125" name="Straight Connector 124"/>
                  <p:cNvCxnSpPr/>
                  <p:nvPr/>
                </p:nvCxnSpPr>
                <p:spPr bwMode="auto">
                  <a:xfrm>
                    <a:off x="-675323" y="3557876"/>
                    <a:ext cx="1" cy="1370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-1128127" y="3111988"/>
                    <a:ext cx="916246" cy="1768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Quad core</a:t>
                    </a:r>
                  </a:p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A7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117" name="Straight Connector 116"/>
                <p:cNvCxnSpPr/>
                <p:nvPr/>
              </p:nvCxnSpPr>
              <p:spPr bwMode="auto">
                <a:xfrm>
                  <a:off x="5067055" y="3154907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8" name="TextBox 117"/>
                <p:cNvSpPr txBox="1"/>
                <p:nvPr/>
              </p:nvSpPr>
              <p:spPr>
                <a:xfrm>
                  <a:off x="5157065" y="3203206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5522810" y="3208128"/>
                  <a:ext cx="430187" cy="223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SCU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5157788" y="257390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E297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5562110" y="2576796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5157065" y="284191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5551526" y="2843861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7" name="Felfelé-lefelé nyíl 42"/>
              <p:cNvSpPr/>
              <p:nvPr/>
            </p:nvSpPr>
            <p:spPr>
              <a:xfrm>
                <a:off x="8363055" y="3416141"/>
                <a:ext cx="79375" cy="180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7930722" y="3621939"/>
                <a:ext cx="936000" cy="360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00" b="1" dirty="0" smtClean="0">
                    <a:solidFill>
                      <a:srgbClr val="000000"/>
                    </a:solidFill>
                  </a:rPr>
                  <a:t>MMU-400</a:t>
                </a:r>
                <a:endParaRPr lang="en-US" sz="1000" b="1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7947104" y="2638177"/>
                <a:ext cx="945376" cy="756000"/>
                <a:chOff x="3185325" y="2199494"/>
                <a:chExt cx="945376" cy="756000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3194701" y="2199494"/>
                  <a:ext cx="936000" cy="756000"/>
                  <a:chOff x="-1143635" y="3122112"/>
                  <a:chExt cx="936000" cy="756000"/>
                </a:xfrm>
                <a:solidFill>
                  <a:schemeClr val="accent1">
                    <a:lumMod val="90000"/>
                  </a:schemeClr>
                </a:solidFill>
              </p:grpSpPr>
              <p:sp>
                <p:nvSpPr>
                  <p:cNvPr id="113" name="Rounded Rectangle 112"/>
                  <p:cNvSpPr/>
                  <p:nvPr/>
                </p:nvSpPr>
                <p:spPr bwMode="auto">
                  <a:xfrm>
                    <a:off x="-1143635" y="3122112"/>
                    <a:ext cx="936000" cy="756000"/>
                  </a:xfrm>
                  <a:prstGeom prst="round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-1061514" y="3334392"/>
                    <a:ext cx="813043" cy="2462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Mali-620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-922780" y="3171632"/>
                    <a:ext cx="487634" cy="2462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GPU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111" name="Straight Connector 110"/>
                <p:cNvCxnSpPr/>
                <p:nvPr/>
              </p:nvCxnSpPr>
              <p:spPr bwMode="auto">
                <a:xfrm>
                  <a:off x="3185325" y="2663915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2" name="TextBox 111"/>
                <p:cNvSpPr txBox="1"/>
                <p:nvPr/>
              </p:nvSpPr>
              <p:spPr>
                <a:xfrm>
                  <a:off x="3494130" y="2683162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8" name="Right Arrow 137"/>
            <p:cNvSpPr/>
            <p:nvPr/>
          </p:nvSpPr>
          <p:spPr bwMode="auto">
            <a:xfrm>
              <a:off x="4387402" y="3873026"/>
              <a:ext cx="432000" cy="1800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400" dirty="0" smtClean="0">
                  <a:solidFill>
                    <a:srgbClr val="000000"/>
                  </a:solidFill>
                </a:rPr>
                <a:t> 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6249976" y="4871930"/>
              <a:ext cx="1415781" cy="346831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4748640" y="5244849"/>
              <a:ext cx="4368866" cy="1671851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902825" y="2245165"/>
              <a:ext cx="2909535" cy="184699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Overview of the evolution of ARM’s platforms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Box 193"/>
          <p:cNvSpPr txBox="1"/>
          <p:nvPr/>
        </p:nvSpPr>
        <p:spPr>
          <a:xfrm>
            <a:off x="148631" y="611758"/>
            <a:ext cx="8092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Introduction of up to six memory channels for up to 4 core clusters </a:t>
            </a:r>
          </a:p>
          <a:p>
            <a:r>
              <a:rPr lang="hu-HU" dirty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 for mobile platorms (2015) </a:t>
            </a:r>
            <a:endParaRPr lang="en-US" dirty="0">
              <a:solidFill>
                <a:srgbClr val="2D2D8A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5916" y="1564329"/>
            <a:ext cx="8625474" cy="5278975"/>
            <a:chOff x="251520" y="1493785"/>
            <a:chExt cx="8865985" cy="5349519"/>
          </a:xfrm>
        </p:grpSpPr>
        <p:grpSp>
          <p:nvGrpSpPr>
            <p:cNvPr id="4" name="Group 3"/>
            <p:cNvGrpSpPr/>
            <p:nvPr/>
          </p:nvGrpSpPr>
          <p:grpSpPr>
            <a:xfrm>
              <a:off x="251520" y="1496227"/>
              <a:ext cx="4108193" cy="5102522"/>
              <a:chOff x="444419" y="1403774"/>
              <a:chExt cx="4108193" cy="5102522"/>
            </a:xfrm>
          </p:grpSpPr>
          <p:sp>
            <p:nvSpPr>
              <p:cNvPr id="5" name="Felfelé-lefelé nyíl 45"/>
              <p:cNvSpPr/>
              <p:nvPr/>
            </p:nvSpPr>
            <p:spPr>
              <a:xfrm>
                <a:off x="1197129" y="5855003"/>
                <a:ext cx="79375" cy="252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Felfelé-lefelé nyíl 41"/>
              <p:cNvSpPr/>
              <p:nvPr/>
            </p:nvSpPr>
            <p:spPr>
              <a:xfrm>
                <a:off x="1215872" y="5114722"/>
                <a:ext cx="79375" cy="324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Felfelé-lefelé nyíl 42"/>
              <p:cNvSpPr/>
              <p:nvPr/>
            </p:nvSpPr>
            <p:spPr>
              <a:xfrm>
                <a:off x="3547520" y="5105138"/>
                <a:ext cx="79375" cy="324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132082" y="5148945"/>
                <a:ext cx="114646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AXI4   128-bit 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Szövegdoboz 47"/>
              <p:cNvSpPr txBox="1">
                <a:spLocks noChangeArrowheads="1"/>
              </p:cNvSpPr>
              <p:nvPr/>
            </p:nvSpPr>
            <p:spPr bwMode="auto">
              <a:xfrm>
                <a:off x="778701" y="5162999"/>
                <a:ext cx="114646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XI4   128-bit </a:t>
                </a:r>
                <a:endParaRPr lang="en-US" altLang="en-US" sz="10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449152" y="1403774"/>
                <a:ext cx="2772000" cy="2520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05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050" dirty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</a:rPr>
                  <a:t>up to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dirty="0">
                    <a:solidFill>
                      <a:srgbClr val="000000"/>
                    </a:solidFill>
                  </a:rPr>
                  <a:t>4</a:t>
                </a:r>
                <a:endParaRPr lang="en-US" sz="105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Téglalap 3"/>
              <p:cNvSpPr/>
              <p:nvPr/>
            </p:nvSpPr>
            <p:spPr>
              <a:xfrm>
                <a:off x="566555" y="1820422"/>
                <a:ext cx="2520000" cy="25502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F0EBD5"/>
                  </a:gs>
                  <a:gs pos="100000">
                    <a:srgbClr val="D1C39F"/>
                  </a:gs>
                </a:gsLst>
                <a:lin ang="16200000" scaled="0"/>
                <a:tileRect/>
              </a:gra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Generic</a:t>
                </a:r>
                <a:r>
                  <a:rPr lang="hu-HU" sz="105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hu-HU" sz="105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Interrupt</a:t>
                </a:r>
                <a:r>
                  <a:rPr lang="hu-HU" sz="105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hu-HU" sz="105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Controller</a:t>
                </a:r>
                <a:endPara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2" name="Egyenes összekötő 53"/>
              <p:cNvCxnSpPr/>
              <p:nvPr/>
            </p:nvCxnSpPr>
            <p:spPr>
              <a:xfrm flipH="1">
                <a:off x="996664" y="2253251"/>
                <a:ext cx="158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59"/>
              <p:cNvCxnSpPr/>
              <p:nvPr/>
            </p:nvCxnSpPr>
            <p:spPr>
              <a:xfrm flipH="1" flipV="1">
                <a:off x="1817396" y="2094501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170837" y="4004421"/>
                <a:ext cx="113685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50" dirty="0" smtClean="0">
                    <a:solidFill>
                      <a:srgbClr val="000000"/>
                    </a:solidFill>
                  </a:rPr>
                  <a:t>ACE   128-bit 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Szövegdoboz 47"/>
              <p:cNvSpPr txBox="1">
                <a:spLocks noChangeArrowheads="1"/>
              </p:cNvSpPr>
              <p:nvPr/>
            </p:nvSpPr>
            <p:spPr bwMode="auto">
              <a:xfrm>
                <a:off x="588140" y="4001288"/>
                <a:ext cx="1136850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5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5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CE   128-bit </a:t>
                </a:r>
                <a:endParaRPr lang="en-US" altLang="en-US" sz="105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453726" y="4324976"/>
                <a:ext cx="3888000" cy="756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Cache Coherent Interconnect (CCI-500)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128-bit @ ½ Cortex-A15 frequency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with Snoop Filter</a:t>
                </a:r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7" name="Egyenes összekötő 56"/>
              <p:cNvCxnSpPr/>
              <p:nvPr/>
            </p:nvCxnSpPr>
            <p:spPr>
              <a:xfrm flipH="1" flipV="1">
                <a:off x="997257" y="2250615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56"/>
              <p:cNvCxnSpPr/>
              <p:nvPr/>
            </p:nvCxnSpPr>
            <p:spPr>
              <a:xfrm flipH="1" flipV="1">
                <a:off x="2591904" y="2255639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elfelé-lefelé nyíl 41"/>
              <p:cNvSpPr/>
              <p:nvPr/>
            </p:nvSpPr>
            <p:spPr>
              <a:xfrm>
                <a:off x="996598" y="3729412"/>
                <a:ext cx="79375" cy="576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elfelé-lefelé nyíl 42"/>
              <p:cNvSpPr/>
              <p:nvPr/>
            </p:nvSpPr>
            <p:spPr>
              <a:xfrm>
                <a:off x="2552526" y="3744484"/>
                <a:ext cx="79375" cy="576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88556" y="1471876"/>
                <a:ext cx="221567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300" b="1" dirty="0" smtClean="0">
                    <a:solidFill>
                      <a:srgbClr val="000000"/>
                    </a:solidFill>
                  </a:rPr>
                  <a:t>Cortex-A53/A57 etc.</a:t>
                </a:r>
                <a:endParaRPr lang="en-US" sz="13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elfelé-lefelé nyíl 42"/>
              <p:cNvSpPr/>
              <p:nvPr/>
            </p:nvSpPr>
            <p:spPr>
              <a:xfrm>
                <a:off x="3780852" y="3763874"/>
                <a:ext cx="79375" cy="540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Szövegdoboz 47"/>
              <p:cNvSpPr txBox="1">
                <a:spLocks noChangeArrowheads="1"/>
              </p:cNvSpPr>
              <p:nvPr/>
            </p:nvSpPr>
            <p:spPr bwMode="auto">
              <a:xfrm>
                <a:off x="3814910" y="3851200"/>
                <a:ext cx="73770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CE-Lite</a:t>
                </a:r>
              </a:p>
              <a:p>
                <a:pPr algn="ctr"/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128-bit </a:t>
                </a:r>
                <a:endParaRPr lang="en-US" altLang="en-US" sz="10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4" name="Téglalap 46"/>
              <p:cNvSpPr/>
              <p:nvPr/>
            </p:nvSpPr>
            <p:spPr>
              <a:xfrm>
                <a:off x="444419" y="6135565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DR3/2/LPDDR2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58523" y="5872156"/>
                <a:ext cx="6671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DFI 2.1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67594" y="2386485"/>
                <a:ext cx="940605" cy="1332000"/>
                <a:chOff x="5067055" y="2161011"/>
                <a:chExt cx="940605" cy="1332000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5071660" y="2161011"/>
                  <a:ext cx="936000" cy="1332000"/>
                  <a:chOff x="-1140600" y="3111988"/>
                  <a:chExt cx="936625" cy="588865"/>
                </a:xfrm>
              </p:grpSpPr>
              <p:sp>
                <p:nvSpPr>
                  <p:cNvPr id="64" name="Rounded Rectangle 63"/>
                  <p:cNvSpPr/>
                  <p:nvPr/>
                </p:nvSpPr>
                <p:spPr bwMode="auto">
                  <a:xfrm>
                    <a:off x="-1140600" y="3116591"/>
                    <a:ext cx="936625" cy="58426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6B600">
                          <a:shade val="30000"/>
                          <a:satMod val="115000"/>
                        </a:srgbClr>
                      </a:gs>
                      <a:gs pos="50000">
                        <a:srgbClr val="F6B600">
                          <a:shade val="67500"/>
                          <a:satMod val="115000"/>
                        </a:srgbClr>
                      </a:gs>
                      <a:gs pos="100000">
                        <a:srgbClr val="F6B6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65" name="Straight Connector 64"/>
                  <p:cNvCxnSpPr/>
                  <p:nvPr/>
                </p:nvCxnSpPr>
                <p:spPr bwMode="auto">
                  <a:xfrm>
                    <a:off x="-675323" y="3557876"/>
                    <a:ext cx="1" cy="1370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-1128127" y="3111988"/>
                    <a:ext cx="916246" cy="1768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Quad core</a:t>
                    </a:r>
                  </a:p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A57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57" name="Straight Connector 56"/>
                <p:cNvCxnSpPr/>
                <p:nvPr/>
              </p:nvCxnSpPr>
              <p:spPr bwMode="auto">
                <a:xfrm>
                  <a:off x="5067055" y="3154907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8" name="TextBox 57"/>
                <p:cNvSpPr txBox="1"/>
                <p:nvPr/>
              </p:nvSpPr>
              <p:spPr>
                <a:xfrm>
                  <a:off x="5157065" y="3203206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522810" y="3208128"/>
                  <a:ext cx="430187" cy="223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SCU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5157788" y="257390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E297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5562110" y="2576796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5157065" y="284191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5551526" y="2843861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2141730" y="2394334"/>
                <a:ext cx="940605" cy="1332000"/>
                <a:chOff x="5067055" y="2161011"/>
                <a:chExt cx="940605" cy="1332000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5071660" y="2161011"/>
                  <a:ext cx="936000" cy="1332000"/>
                  <a:chOff x="-1140600" y="3111988"/>
                  <a:chExt cx="936625" cy="588865"/>
                </a:xfrm>
              </p:grpSpPr>
              <p:sp>
                <p:nvSpPr>
                  <p:cNvPr id="53" name="Rounded Rectangle 52"/>
                  <p:cNvSpPr/>
                  <p:nvPr/>
                </p:nvSpPr>
                <p:spPr bwMode="auto">
                  <a:xfrm>
                    <a:off x="-1140600" y="3116591"/>
                    <a:ext cx="936625" cy="58426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6B600">
                          <a:shade val="30000"/>
                          <a:satMod val="115000"/>
                        </a:srgbClr>
                      </a:gs>
                      <a:gs pos="50000">
                        <a:srgbClr val="F6B600">
                          <a:shade val="67500"/>
                          <a:satMod val="115000"/>
                        </a:srgbClr>
                      </a:gs>
                      <a:gs pos="100000">
                        <a:srgbClr val="F6B6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54" name="Straight Connector 53"/>
                  <p:cNvCxnSpPr/>
                  <p:nvPr/>
                </p:nvCxnSpPr>
                <p:spPr bwMode="auto">
                  <a:xfrm>
                    <a:off x="-675323" y="3557876"/>
                    <a:ext cx="1" cy="1370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-1128127" y="3111988"/>
                    <a:ext cx="916246" cy="1768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Quad core</a:t>
                    </a:r>
                  </a:p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A53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46" name="Straight Connector 45"/>
                <p:cNvCxnSpPr/>
                <p:nvPr/>
              </p:nvCxnSpPr>
              <p:spPr bwMode="auto">
                <a:xfrm>
                  <a:off x="5067055" y="3154907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5157065" y="3203206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522810" y="3208128"/>
                  <a:ext cx="430187" cy="223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SCU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5157788" y="257390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E297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5562110" y="2576796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5157065" y="284191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5551526" y="2843861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" name="Felfelé-lefelé nyíl 42"/>
              <p:cNvSpPr/>
              <p:nvPr/>
            </p:nvSpPr>
            <p:spPr>
              <a:xfrm>
                <a:off x="3802077" y="3191096"/>
                <a:ext cx="79375" cy="180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3369744" y="3396894"/>
                <a:ext cx="936000" cy="360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00" b="1" dirty="0" smtClean="0">
                    <a:solidFill>
                      <a:srgbClr val="000000"/>
                    </a:solidFill>
                  </a:rPr>
                  <a:t>MMU-400</a:t>
                </a:r>
                <a:endParaRPr lang="en-US" sz="1000" b="1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3386126" y="2413132"/>
                <a:ext cx="966948" cy="756000"/>
                <a:chOff x="3185325" y="2199494"/>
                <a:chExt cx="966948" cy="756000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3194701" y="2199494"/>
                  <a:ext cx="957572" cy="756000"/>
                  <a:chOff x="-1143635" y="3122112"/>
                  <a:chExt cx="957572" cy="756000"/>
                </a:xfrm>
                <a:solidFill>
                  <a:schemeClr val="accent1">
                    <a:lumMod val="90000"/>
                  </a:schemeClr>
                </a:solidFill>
              </p:grpSpPr>
              <p:sp>
                <p:nvSpPr>
                  <p:cNvPr id="42" name="Rounded Rectangle 41"/>
                  <p:cNvSpPr/>
                  <p:nvPr/>
                </p:nvSpPr>
                <p:spPr bwMode="auto">
                  <a:xfrm>
                    <a:off x="-1143635" y="3122112"/>
                    <a:ext cx="936000" cy="756000"/>
                  </a:xfrm>
                  <a:prstGeom prst="round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-1087272" y="3334392"/>
                    <a:ext cx="901209" cy="2462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Mali-T880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-922780" y="3171632"/>
                    <a:ext cx="487634" cy="2462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GPU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40" name="Straight Connector 39"/>
                <p:cNvCxnSpPr/>
                <p:nvPr/>
              </p:nvCxnSpPr>
              <p:spPr bwMode="auto">
                <a:xfrm>
                  <a:off x="3185325" y="2663915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3494130" y="2683162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31" name="Straight Connector 30"/>
              <p:cNvCxnSpPr/>
              <p:nvPr/>
            </p:nvCxnSpPr>
            <p:spPr bwMode="auto">
              <a:xfrm>
                <a:off x="1712466" y="3068960"/>
                <a:ext cx="29424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Téglalap 46"/>
              <p:cNvSpPr/>
              <p:nvPr/>
            </p:nvSpPr>
            <p:spPr>
              <a:xfrm>
                <a:off x="450273" y="5468865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DMC-400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3" name="Felfelé-lefelé nyíl 45"/>
              <p:cNvSpPr/>
              <p:nvPr/>
            </p:nvSpPr>
            <p:spPr>
              <a:xfrm>
                <a:off x="3526055" y="5865734"/>
                <a:ext cx="79375" cy="252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Téglalap 46"/>
              <p:cNvSpPr/>
              <p:nvPr/>
            </p:nvSpPr>
            <p:spPr>
              <a:xfrm>
                <a:off x="2773345" y="6146296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DR3/2/LPDDR2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82899" y="5881252"/>
                <a:ext cx="6671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DFI 2.1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Téglalap 46"/>
              <p:cNvSpPr/>
              <p:nvPr/>
            </p:nvSpPr>
            <p:spPr>
              <a:xfrm>
                <a:off x="2779199" y="5479596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DMC-400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 bwMode="auto">
              <a:xfrm>
                <a:off x="2207521" y="5974895"/>
                <a:ext cx="29424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8" name="TextBox 37"/>
              <p:cNvSpPr txBox="1"/>
              <p:nvPr/>
            </p:nvSpPr>
            <p:spPr>
              <a:xfrm>
                <a:off x="2045198" y="5659860"/>
                <a:ext cx="68159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50" dirty="0" smtClean="0">
                    <a:solidFill>
                      <a:srgbClr val="000000"/>
                    </a:solidFill>
                  </a:rPr>
                  <a:t>Up to 4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4968339" y="1493785"/>
              <a:ext cx="4149166" cy="5102522"/>
              <a:chOff x="444419" y="1403774"/>
              <a:chExt cx="4149166" cy="5102522"/>
            </a:xfrm>
          </p:grpSpPr>
          <p:sp>
            <p:nvSpPr>
              <p:cNvPr id="68" name="Felfelé-lefelé nyíl 45"/>
              <p:cNvSpPr/>
              <p:nvPr/>
            </p:nvSpPr>
            <p:spPr>
              <a:xfrm>
                <a:off x="1197129" y="5855003"/>
                <a:ext cx="79375" cy="252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Felfelé-lefelé nyíl 41"/>
              <p:cNvSpPr/>
              <p:nvPr/>
            </p:nvSpPr>
            <p:spPr>
              <a:xfrm>
                <a:off x="1215872" y="5114722"/>
                <a:ext cx="79375" cy="324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elfelé-lefelé nyíl 42"/>
              <p:cNvSpPr/>
              <p:nvPr/>
            </p:nvSpPr>
            <p:spPr>
              <a:xfrm>
                <a:off x="3547520" y="5105138"/>
                <a:ext cx="79375" cy="324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108420" y="5148945"/>
                <a:ext cx="114646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AXI4   128-bit 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Szövegdoboz 47"/>
              <p:cNvSpPr txBox="1">
                <a:spLocks noChangeArrowheads="1"/>
              </p:cNvSpPr>
              <p:nvPr/>
            </p:nvSpPr>
            <p:spPr bwMode="auto">
              <a:xfrm>
                <a:off x="791822" y="5162999"/>
                <a:ext cx="114646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XI4   128-bit </a:t>
                </a:r>
                <a:endParaRPr lang="en-US" altLang="en-US" sz="10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 bwMode="auto">
              <a:xfrm>
                <a:off x="449152" y="1403774"/>
                <a:ext cx="2772000" cy="2520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05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050" dirty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</a:rPr>
                  <a:t>up to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dirty="0">
                    <a:solidFill>
                      <a:srgbClr val="000000"/>
                    </a:solidFill>
                  </a:rPr>
                  <a:t>4</a:t>
                </a:r>
                <a:endParaRPr lang="en-US" sz="105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Téglalap 3"/>
              <p:cNvSpPr/>
              <p:nvPr/>
            </p:nvSpPr>
            <p:spPr>
              <a:xfrm>
                <a:off x="566555" y="1820422"/>
                <a:ext cx="2520000" cy="25502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F0EBD5"/>
                  </a:gs>
                  <a:gs pos="100000">
                    <a:srgbClr val="D1C39F"/>
                  </a:gs>
                </a:gsLst>
                <a:lin ang="16200000" scaled="0"/>
                <a:tileRect/>
              </a:gra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Generic</a:t>
                </a:r>
                <a:r>
                  <a:rPr lang="hu-HU" sz="105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hu-HU" sz="105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Interrupt</a:t>
                </a:r>
                <a:r>
                  <a:rPr lang="hu-HU" sz="105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hu-HU" sz="105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Controller</a:t>
                </a:r>
                <a:endPara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75" name="Egyenes összekötő 53"/>
              <p:cNvCxnSpPr/>
              <p:nvPr/>
            </p:nvCxnSpPr>
            <p:spPr>
              <a:xfrm flipH="1">
                <a:off x="996664" y="2253251"/>
                <a:ext cx="158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Egyenes összekötő 59"/>
              <p:cNvCxnSpPr/>
              <p:nvPr/>
            </p:nvCxnSpPr>
            <p:spPr>
              <a:xfrm flipH="1" flipV="1">
                <a:off x="1817396" y="2094501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2163315" y="4004421"/>
                <a:ext cx="113685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50" dirty="0" smtClean="0">
                    <a:solidFill>
                      <a:srgbClr val="000000"/>
                    </a:solidFill>
                  </a:rPr>
                  <a:t>ACE   128-bit 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Szövegdoboz 47"/>
              <p:cNvSpPr txBox="1">
                <a:spLocks noChangeArrowheads="1"/>
              </p:cNvSpPr>
              <p:nvPr/>
            </p:nvSpPr>
            <p:spPr bwMode="auto">
              <a:xfrm>
                <a:off x="627590" y="4001288"/>
                <a:ext cx="1136850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5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5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CE   128-bit </a:t>
                </a:r>
                <a:endParaRPr lang="en-US" altLang="en-US" sz="105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 bwMode="auto">
              <a:xfrm>
                <a:off x="453726" y="4324976"/>
                <a:ext cx="3888000" cy="756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Cache Coherent Interconnect (CCI-550)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128-bit @ ½ Cortex-A15 frequency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with Snoop Filter</a:t>
                </a:r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0" name="Egyenes összekötő 56"/>
              <p:cNvCxnSpPr/>
              <p:nvPr/>
            </p:nvCxnSpPr>
            <p:spPr>
              <a:xfrm flipH="1" flipV="1">
                <a:off x="997257" y="2250615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Egyenes összekötő 56"/>
              <p:cNvCxnSpPr/>
              <p:nvPr/>
            </p:nvCxnSpPr>
            <p:spPr>
              <a:xfrm flipH="1" flipV="1">
                <a:off x="2591904" y="2255639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elfelé-lefelé nyíl 41"/>
              <p:cNvSpPr/>
              <p:nvPr/>
            </p:nvSpPr>
            <p:spPr>
              <a:xfrm>
                <a:off x="996598" y="3729412"/>
                <a:ext cx="79375" cy="576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Felfelé-lefelé nyíl 42"/>
              <p:cNvSpPr/>
              <p:nvPr/>
            </p:nvSpPr>
            <p:spPr>
              <a:xfrm>
                <a:off x="2552526" y="3744484"/>
                <a:ext cx="79375" cy="576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888556" y="1471876"/>
                <a:ext cx="221567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300" b="1" dirty="0" smtClean="0">
                    <a:solidFill>
                      <a:srgbClr val="000000"/>
                    </a:solidFill>
                  </a:rPr>
                  <a:t>Cortex-A53/A57 etc.</a:t>
                </a:r>
                <a:endParaRPr lang="en-US" sz="13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Felfelé-lefelé nyíl 42"/>
              <p:cNvSpPr/>
              <p:nvPr/>
            </p:nvSpPr>
            <p:spPr>
              <a:xfrm>
                <a:off x="3780852" y="3763874"/>
                <a:ext cx="79375" cy="540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Szövegdoboz 47"/>
              <p:cNvSpPr txBox="1">
                <a:spLocks noChangeArrowheads="1"/>
              </p:cNvSpPr>
              <p:nvPr/>
            </p:nvSpPr>
            <p:spPr bwMode="auto">
              <a:xfrm>
                <a:off x="3855883" y="3851001"/>
                <a:ext cx="73770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CE-Lite</a:t>
                </a:r>
              </a:p>
              <a:p>
                <a:pPr algn="ctr"/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128-bit </a:t>
                </a:r>
                <a:endParaRPr lang="en-US" altLang="en-US" sz="10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7" name="Téglalap 46"/>
              <p:cNvSpPr/>
              <p:nvPr/>
            </p:nvSpPr>
            <p:spPr>
              <a:xfrm>
                <a:off x="444419" y="6135565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LPDDR3/LPDDR4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25695" y="5872156"/>
                <a:ext cx="6671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DFI 4.0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567594" y="2386485"/>
                <a:ext cx="940605" cy="1332000"/>
                <a:chOff x="5067055" y="2161011"/>
                <a:chExt cx="940605" cy="1332000"/>
              </a:xfrm>
            </p:grpSpPr>
            <p:grpSp>
              <p:nvGrpSpPr>
                <p:cNvPr id="119" name="Group 118"/>
                <p:cNvGrpSpPr/>
                <p:nvPr/>
              </p:nvGrpSpPr>
              <p:grpSpPr>
                <a:xfrm>
                  <a:off x="5071660" y="2161011"/>
                  <a:ext cx="936000" cy="1332000"/>
                  <a:chOff x="-1140600" y="3111988"/>
                  <a:chExt cx="936625" cy="588865"/>
                </a:xfrm>
              </p:grpSpPr>
              <p:sp>
                <p:nvSpPr>
                  <p:cNvPr id="127" name="Rounded Rectangle 126"/>
                  <p:cNvSpPr/>
                  <p:nvPr/>
                </p:nvSpPr>
                <p:spPr bwMode="auto">
                  <a:xfrm>
                    <a:off x="-1140600" y="3116591"/>
                    <a:ext cx="936625" cy="58426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6B600">
                          <a:shade val="30000"/>
                          <a:satMod val="115000"/>
                        </a:srgbClr>
                      </a:gs>
                      <a:gs pos="50000">
                        <a:srgbClr val="F6B600">
                          <a:shade val="67500"/>
                          <a:satMod val="115000"/>
                        </a:srgbClr>
                      </a:gs>
                      <a:gs pos="100000">
                        <a:srgbClr val="F6B6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128" name="Straight Connector 127"/>
                  <p:cNvCxnSpPr/>
                  <p:nvPr/>
                </p:nvCxnSpPr>
                <p:spPr bwMode="auto">
                  <a:xfrm>
                    <a:off x="-675323" y="3557876"/>
                    <a:ext cx="1" cy="1370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-1128127" y="3111988"/>
                    <a:ext cx="916246" cy="1768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Quad core</a:t>
                    </a:r>
                  </a:p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A57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120" name="Straight Connector 119"/>
                <p:cNvCxnSpPr/>
                <p:nvPr/>
              </p:nvCxnSpPr>
              <p:spPr bwMode="auto">
                <a:xfrm>
                  <a:off x="5067055" y="3154907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1" name="TextBox 120"/>
                <p:cNvSpPr txBox="1"/>
                <p:nvPr/>
              </p:nvSpPr>
              <p:spPr>
                <a:xfrm>
                  <a:off x="5157065" y="3203206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5522810" y="3208128"/>
                  <a:ext cx="430187" cy="223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SCU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5157788" y="257390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E297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 bwMode="auto">
                <a:xfrm>
                  <a:off x="5562110" y="2576796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5157065" y="284191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 bwMode="auto">
                <a:xfrm>
                  <a:off x="5551526" y="2843861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2141730" y="2394334"/>
                <a:ext cx="940605" cy="1332000"/>
                <a:chOff x="5067055" y="2161011"/>
                <a:chExt cx="940605" cy="1332000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5071660" y="2161011"/>
                  <a:ext cx="936000" cy="1332000"/>
                  <a:chOff x="-1140600" y="3111988"/>
                  <a:chExt cx="936625" cy="588865"/>
                </a:xfrm>
              </p:grpSpPr>
              <p:sp>
                <p:nvSpPr>
                  <p:cNvPr id="116" name="Rounded Rectangle 115"/>
                  <p:cNvSpPr/>
                  <p:nvPr/>
                </p:nvSpPr>
                <p:spPr bwMode="auto">
                  <a:xfrm>
                    <a:off x="-1140600" y="3116591"/>
                    <a:ext cx="936625" cy="58426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6B600">
                          <a:shade val="30000"/>
                          <a:satMod val="115000"/>
                        </a:srgbClr>
                      </a:gs>
                      <a:gs pos="50000">
                        <a:srgbClr val="F6B600">
                          <a:shade val="67500"/>
                          <a:satMod val="115000"/>
                        </a:srgbClr>
                      </a:gs>
                      <a:gs pos="100000">
                        <a:srgbClr val="F6B6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117" name="Straight Connector 116"/>
                  <p:cNvCxnSpPr/>
                  <p:nvPr/>
                </p:nvCxnSpPr>
                <p:spPr bwMode="auto">
                  <a:xfrm>
                    <a:off x="-675323" y="3557876"/>
                    <a:ext cx="1" cy="1370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-1128127" y="3111988"/>
                    <a:ext cx="916246" cy="1768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Quad core</a:t>
                    </a:r>
                  </a:p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A53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109" name="Straight Connector 108"/>
                <p:cNvCxnSpPr/>
                <p:nvPr/>
              </p:nvCxnSpPr>
              <p:spPr bwMode="auto">
                <a:xfrm>
                  <a:off x="5067055" y="3154907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0" name="TextBox 109"/>
                <p:cNvSpPr txBox="1"/>
                <p:nvPr/>
              </p:nvSpPr>
              <p:spPr>
                <a:xfrm>
                  <a:off x="5157065" y="3203206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5522810" y="3208128"/>
                  <a:ext cx="430187" cy="223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SCU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5157788" y="257390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E297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5562110" y="2576796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5157065" y="284191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5551526" y="2843861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1" name="Felfelé-lefelé nyíl 42"/>
              <p:cNvSpPr/>
              <p:nvPr/>
            </p:nvSpPr>
            <p:spPr>
              <a:xfrm>
                <a:off x="3802077" y="3191096"/>
                <a:ext cx="79375" cy="180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3369744" y="3396894"/>
                <a:ext cx="936000" cy="360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00" b="1" dirty="0" smtClean="0">
                    <a:solidFill>
                      <a:srgbClr val="000000"/>
                    </a:solidFill>
                  </a:rPr>
                  <a:t>MMU-500</a:t>
                </a:r>
                <a:endParaRPr lang="en-US" sz="1000" b="1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3386126" y="2413132"/>
                <a:ext cx="966948" cy="756000"/>
                <a:chOff x="3185325" y="2199494"/>
                <a:chExt cx="966948" cy="756000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3194701" y="2199494"/>
                  <a:ext cx="957572" cy="756000"/>
                  <a:chOff x="-1143635" y="3122112"/>
                  <a:chExt cx="957572" cy="756000"/>
                </a:xfrm>
                <a:solidFill>
                  <a:schemeClr val="accent1">
                    <a:lumMod val="90000"/>
                  </a:schemeClr>
                </a:solidFill>
              </p:grpSpPr>
              <p:sp>
                <p:nvSpPr>
                  <p:cNvPr id="105" name="Rounded Rectangle 104"/>
                  <p:cNvSpPr/>
                  <p:nvPr/>
                </p:nvSpPr>
                <p:spPr bwMode="auto">
                  <a:xfrm>
                    <a:off x="-1143635" y="3122112"/>
                    <a:ext cx="936000" cy="756000"/>
                  </a:xfrm>
                  <a:prstGeom prst="round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-1087272" y="3334392"/>
                    <a:ext cx="901209" cy="2462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Mali-T880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-922780" y="3171632"/>
                    <a:ext cx="487634" cy="2462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GPU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3185325" y="2663915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3494130" y="2683162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94" name="Straight Connector 93"/>
              <p:cNvCxnSpPr/>
              <p:nvPr/>
            </p:nvCxnSpPr>
            <p:spPr bwMode="auto">
              <a:xfrm>
                <a:off x="1712466" y="3068960"/>
                <a:ext cx="29424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5" name="Téglalap 46"/>
              <p:cNvSpPr/>
              <p:nvPr/>
            </p:nvSpPr>
            <p:spPr>
              <a:xfrm>
                <a:off x="450273" y="5468865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DMC-500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6" name="Felfelé-lefelé nyíl 45"/>
              <p:cNvSpPr/>
              <p:nvPr/>
            </p:nvSpPr>
            <p:spPr>
              <a:xfrm>
                <a:off x="3526055" y="5865734"/>
                <a:ext cx="79375" cy="252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Téglalap 46"/>
              <p:cNvSpPr/>
              <p:nvPr/>
            </p:nvSpPr>
            <p:spPr>
              <a:xfrm>
                <a:off x="2773345" y="6146296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LPDDR3/LPDDR4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582899" y="5881252"/>
                <a:ext cx="6671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DFI 4.0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Téglalap 46"/>
              <p:cNvSpPr/>
              <p:nvPr/>
            </p:nvSpPr>
            <p:spPr>
              <a:xfrm>
                <a:off x="2779199" y="5479596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DMC-500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 bwMode="auto">
              <a:xfrm>
                <a:off x="2207521" y="5974895"/>
                <a:ext cx="29424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1" name="TextBox 100"/>
              <p:cNvSpPr txBox="1"/>
              <p:nvPr/>
            </p:nvSpPr>
            <p:spPr>
              <a:xfrm>
                <a:off x="2045198" y="5659860"/>
                <a:ext cx="68159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50" dirty="0" smtClean="0">
                    <a:solidFill>
                      <a:srgbClr val="000000"/>
                    </a:solidFill>
                  </a:rPr>
                  <a:t>Up to 6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3" name="Right Arrow 192"/>
            <p:cNvSpPr/>
            <p:nvPr/>
          </p:nvSpPr>
          <p:spPr bwMode="auto">
            <a:xfrm>
              <a:off x="4369342" y="3851002"/>
              <a:ext cx="432000" cy="1800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400" dirty="0" smtClean="0">
                  <a:solidFill>
                    <a:srgbClr val="000000"/>
                  </a:solidFill>
                </a:rPr>
                <a:t> 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4753916" y="5173429"/>
              <a:ext cx="4363589" cy="166987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Overview of the evolution of ARM’s platforms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36"/>
          <p:cNvSpPr txBox="1"/>
          <p:nvPr/>
        </p:nvSpPr>
        <p:spPr>
          <a:xfrm>
            <a:off x="158737" y="594829"/>
            <a:ext cx="9116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Introduction of an L3 cache in server platforms but only dual mem. channels</a:t>
            </a:r>
          </a:p>
          <a:p>
            <a:r>
              <a:rPr lang="hu-HU" dirty="0" smtClean="0">
                <a:solidFill>
                  <a:srgbClr val="2D2D8A"/>
                </a:solidFill>
              </a:rPr>
              <a:t>  for server platforms (2012)</a:t>
            </a:r>
            <a:endParaRPr lang="en-US" dirty="0">
              <a:solidFill>
                <a:srgbClr val="2D2D8A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1673" y="1493928"/>
            <a:ext cx="8595151" cy="5286798"/>
            <a:chOff x="251520" y="1493928"/>
            <a:chExt cx="8865985" cy="5286798"/>
          </a:xfrm>
        </p:grpSpPr>
        <p:grpSp>
          <p:nvGrpSpPr>
            <p:cNvPr id="4" name="Group 3"/>
            <p:cNvGrpSpPr/>
            <p:nvPr/>
          </p:nvGrpSpPr>
          <p:grpSpPr>
            <a:xfrm>
              <a:off x="251520" y="1562508"/>
              <a:ext cx="4149166" cy="5015333"/>
              <a:chOff x="444419" y="1403774"/>
              <a:chExt cx="4149166" cy="5102522"/>
            </a:xfrm>
          </p:grpSpPr>
          <p:sp>
            <p:nvSpPr>
              <p:cNvPr id="5" name="Felfelé-lefelé nyíl 45"/>
              <p:cNvSpPr/>
              <p:nvPr/>
            </p:nvSpPr>
            <p:spPr>
              <a:xfrm>
                <a:off x="1197129" y="5855003"/>
                <a:ext cx="79375" cy="252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Felfelé-lefelé nyíl 41"/>
              <p:cNvSpPr/>
              <p:nvPr/>
            </p:nvSpPr>
            <p:spPr>
              <a:xfrm>
                <a:off x="1215872" y="5114722"/>
                <a:ext cx="79375" cy="324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Felfelé-lefelé nyíl 42"/>
              <p:cNvSpPr/>
              <p:nvPr/>
            </p:nvSpPr>
            <p:spPr>
              <a:xfrm>
                <a:off x="3547520" y="5105138"/>
                <a:ext cx="79375" cy="324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108420" y="5148945"/>
                <a:ext cx="114646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AXI4   128-bit 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Szövegdoboz 47"/>
              <p:cNvSpPr txBox="1">
                <a:spLocks noChangeArrowheads="1"/>
              </p:cNvSpPr>
              <p:nvPr/>
            </p:nvSpPr>
            <p:spPr bwMode="auto">
              <a:xfrm>
                <a:off x="791822" y="5162999"/>
                <a:ext cx="114646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XI4   128-bit </a:t>
                </a:r>
                <a:endParaRPr lang="en-US" altLang="en-US" sz="10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449152" y="1403774"/>
                <a:ext cx="2772000" cy="2520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05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050" dirty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</a:rPr>
                  <a:t>up to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dirty="0">
                    <a:solidFill>
                      <a:srgbClr val="000000"/>
                    </a:solidFill>
                  </a:rPr>
                  <a:t>4</a:t>
                </a:r>
                <a:endParaRPr lang="en-US" sz="105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Téglalap 3"/>
              <p:cNvSpPr/>
              <p:nvPr/>
            </p:nvSpPr>
            <p:spPr>
              <a:xfrm>
                <a:off x="566555" y="1820422"/>
                <a:ext cx="2520000" cy="25502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F0EBD5"/>
                  </a:gs>
                  <a:gs pos="100000">
                    <a:srgbClr val="D1C39F"/>
                  </a:gs>
                </a:gsLst>
                <a:lin ang="16200000" scaled="0"/>
                <a:tileRect/>
              </a:gra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Generic</a:t>
                </a:r>
                <a:r>
                  <a:rPr lang="hu-HU" sz="105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hu-HU" sz="105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Interrupt</a:t>
                </a:r>
                <a:r>
                  <a:rPr lang="hu-HU" sz="105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hu-HU" sz="105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Controller</a:t>
                </a:r>
                <a:endPara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2" name="Egyenes összekötő 53"/>
              <p:cNvCxnSpPr/>
              <p:nvPr/>
            </p:nvCxnSpPr>
            <p:spPr>
              <a:xfrm flipH="1">
                <a:off x="996664" y="2253251"/>
                <a:ext cx="158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59"/>
              <p:cNvCxnSpPr/>
              <p:nvPr/>
            </p:nvCxnSpPr>
            <p:spPr>
              <a:xfrm flipH="1" flipV="1">
                <a:off x="1817396" y="2094501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163315" y="4004421"/>
                <a:ext cx="113685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50" dirty="0" smtClean="0">
                    <a:solidFill>
                      <a:srgbClr val="000000"/>
                    </a:solidFill>
                  </a:rPr>
                  <a:t>ACE   128-bit 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Szövegdoboz 47"/>
              <p:cNvSpPr txBox="1">
                <a:spLocks noChangeArrowheads="1"/>
              </p:cNvSpPr>
              <p:nvPr/>
            </p:nvSpPr>
            <p:spPr bwMode="auto">
              <a:xfrm>
                <a:off x="627590" y="4001288"/>
                <a:ext cx="1136850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5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5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CE   128-bit </a:t>
                </a:r>
                <a:endParaRPr lang="en-US" altLang="en-US" sz="105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453726" y="4324976"/>
                <a:ext cx="3888000" cy="756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Cache Coherent Interconnect (CCI-550)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128-bit @ ½ Cortex-A15 frequency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with Snoop Filter</a:t>
                </a:r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7" name="Egyenes összekötő 56"/>
              <p:cNvCxnSpPr/>
              <p:nvPr/>
            </p:nvCxnSpPr>
            <p:spPr>
              <a:xfrm flipH="1" flipV="1">
                <a:off x="997257" y="2250615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56"/>
              <p:cNvCxnSpPr/>
              <p:nvPr/>
            </p:nvCxnSpPr>
            <p:spPr>
              <a:xfrm flipH="1" flipV="1">
                <a:off x="2591904" y="2255639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elfelé-lefelé nyíl 41"/>
              <p:cNvSpPr/>
              <p:nvPr/>
            </p:nvSpPr>
            <p:spPr>
              <a:xfrm>
                <a:off x="996598" y="3729412"/>
                <a:ext cx="79375" cy="576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elfelé-lefelé nyíl 42"/>
              <p:cNvSpPr/>
              <p:nvPr/>
            </p:nvSpPr>
            <p:spPr>
              <a:xfrm>
                <a:off x="2552526" y="3744484"/>
                <a:ext cx="79375" cy="576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88556" y="1471876"/>
                <a:ext cx="221567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300" b="1" dirty="0" smtClean="0">
                    <a:solidFill>
                      <a:srgbClr val="000000"/>
                    </a:solidFill>
                  </a:rPr>
                  <a:t>Cortex-A53/A57 etc.</a:t>
                </a:r>
                <a:endParaRPr lang="en-US" sz="13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elfelé-lefelé nyíl 42"/>
              <p:cNvSpPr/>
              <p:nvPr/>
            </p:nvSpPr>
            <p:spPr>
              <a:xfrm>
                <a:off x="3780852" y="3763874"/>
                <a:ext cx="79375" cy="540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Szövegdoboz 47"/>
              <p:cNvSpPr txBox="1">
                <a:spLocks noChangeArrowheads="1"/>
              </p:cNvSpPr>
              <p:nvPr/>
            </p:nvSpPr>
            <p:spPr bwMode="auto">
              <a:xfrm>
                <a:off x="3855883" y="3851001"/>
                <a:ext cx="73770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CE-Lite</a:t>
                </a:r>
              </a:p>
              <a:p>
                <a:pPr algn="ctr"/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128-bit </a:t>
                </a:r>
                <a:endParaRPr lang="en-US" altLang="en-US" sz="10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4" name="Téglalap 46"/>
              <p:cNvSpPr/>
              <p:nvPr/>
            </p:nvSpPr>
            <p:spPr>
              <a:xfrm>
                <a:off x="444419" y="6135565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LPDDR3/LPDDR4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5695" y="5872156"/>
                <a:ext cx="6671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DFI 4.0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67594" y="2386485"/>
                <a:ext cx="940605" cy="1332000"/>
                <a:chOff x="5067055" y="2161011"/>
                <a:chExt cx="940605" cy="1332000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5071660" y="2161011"/>
                  <a:ext cx="936000" cy="1332000"/>
                  <a:chOff x="-1140600" y="3111988"/>
                  <a:chExt cx="936625" cy="588865"/>
                </a:xfrm>
              </p:grpSpPr>
              <p:sp>
                <p:nvSpPr>
                  <p:cNvPr id="64" name="Rounded Rectangle 63"/>
                  <p:cNvSpPr/>
                  <p:nvPr/>
                </p:nvSpPr>
                <p:spPr bwMode="auto">
                  <a:xfrm>
                    <a:off x="-1140600" y="3116591"/>
                    <a:ext cx="936625" cy="58426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6B600">
                          <a:shade val="30000"/>
                          <a:satMod val="115000"/>
                        </a:srgbClr>
                      </a:gs>
                      <a:gs pos="50000">
                        <a:srgbClr val="F6B600">
                          <a:shade val="67500"/>
                          <a:satMod val="115000"/>
                        </a:srgbClr>
                      </a:gs>
                      <a:gs pos="100000">
                        <a:srgbClr val="F6B6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65" name="Straight Connector 64"/>
                  <p:cNvCxnSpPr/>
                  <p:nvPr/>
                </p:nvCxnSpPr>
                <p:spPr bwMode="auto">
                  <a:xfrm>
                    <a:off x="-675323" y="3557876"/>
                    <a:ext cx="1" cy="1370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-1127821" y="3111988"/>
                    <a:ext cx="915635" cy="2267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Quad core</a:t>
                    </a:r>
                  </a:p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A15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57" name="Straight Connector 56"/>
                <p:cNvCxnSpPr/>
                <p:nvPr/>
              </p:nvCxnSpPr>
              <p:spPr bwMode="auto">
                <a:xfrm>
                  <a:off x="5067055" y="3154907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8" name="TextBox 57"/>
                <p:cNvSpPr txBox="1"/>
                <p:nvPr/>
              </p:nvSpPr>
              <p:spPr>
                <a:xfrm>
                  <a:off x="5157065" y="3203206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522810" y="3208128"/>
                  <a:ext cx="430187" cy="223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SCU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5157788" y="257390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E297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5562110" y="2576796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5157065" y="284191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5551526" y="2843861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2141730" y="2394334"/>
                <a:ext cx="940605" cy="1332000"/>
                <a:chOff x="5067055" y="2161011"/>
                <a:chExt cx="940605" cy="1332000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5071660" y="2161011"/>
                  <a:ext cx="936000" cy="1332000"/>
                  <a:chOff x="-1140600" y="3111988"/>
                  <a:chExt cx="936625" cy="588865"/>
                </a:xfrm>
              </p:grpSpPr>
              <p:sp>
                <p:nvSpPr>
                  <p:cNvPr id="53" name="Rounded Rectangle 52"/>
                  <p:cNvSpPr/>
                  <p:nvPr/>
                </p:nvSpPr>
                <p:spPr bwMode="auto">
                  <a:xfrm>
                    <a:off x="-1140600" y="3116591"/>
                    <a:ext cx="936625" cy="58426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6B600">
                          <a:shade val="30000"/>
                          <a:satMod val="115000"/>
                        </a:srgbClr>
                      </a:gs>
                      <a:gs pos="50000">
                        <a:srgbClr val="F6B600">
                          <a:shade val="67500"/>
                          <a:satMod val="115000"/>
                        </a:srgbClr>
                      </a:gs>
                      <a:gs pos="100000">
                        <a:srgbClr val="F6B6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54" name="Straight Connector 53"/>
                  <p:cNvCxnSpPr/>
                  <p:nvPr/>
                </p:nvCxnSpPr>
                <p:spPr bwMode="auto">
                  <a:xfrm>
                    <a:off x="-675323" y="3557876"/>
                    <a:ext cx="1" cy="1370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-1127821" y="3111988"/>
                    <a:ext cx="915635" cy="2267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Quad core</a:t>
                    </a:r>
                  </a:p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A15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46" name="Straight Connector 45"/>
                <p:cNvCxnSpPr/>
                <p:nvPr/>
              </p:nvCxnSpPr>
              <p:spPr bwMode="auto">
                <a:xfrm>
                  <a:off x="5067055" y="3154907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5157065" y="3203206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522810" y="3208128"/>
                  <a:ext cx="430187" cy="223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SCU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5157788" y="257390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E297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5562110" y="2576796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5157065" y="284191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5551526" y="2843861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" name="Felfelé-lefelé nyíl 42"/>
              <p:cNvSpPr/>
              <p:nvPr/>
            </p:nvSpPr>
            <p:spPr>
              <a:xfrm>
                <a:off x="3802077" y="3191096"/>
                <a:ext cx="79375" cy="180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3369744" y="3396894"/>
                <a:ext cx="936000" cy="360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00" b="1" dirty="0" smtClean="0">
                    <a:solidFill>
                      <a:srgbClr val="000000"/>
                    </a:solidFill>
                  </a:rPr>
                  <a:t>MMU-500</a:t>
                </a:r>
                <a:endParaRPr lang="en-US" sz="1000" b="1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3386126" y="2413132"/>
                <a:ext cx="966948" cy="756000"/>
                <a:chOff x="3185325" y="2199494"/>
                <a:chExt cx="966948" cy="756000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3194701" y="2199494"/>
                  <a:ext cx="957572" cy="756000"/>
                  <a:chOff x="-1143635" y="3122112"/>
                  <a:chExt cx="957572" cy="756000"/>
                </a:xfrm>
                <a:solidFill>
                  <a:schemeClr val="accent1">
                    <a:lumMod val="90000"/>
                  </a:schemeClr>
                </a:solidFill>
              </p:grpSpPr>
              <p:sp>
                <p:nvSpPr>
                  <p:cNvPr id="42" name="Rounded Rectangle 41"/>
                  <p:cNvSpPr/>
                  <p:nvPr/>
                </p:nvSpPr>
                <p:spPr bwMode="auto">
                  <a:xfrm>
                    <a:off x="-1143635" y="3122112"/>
                    <a:ext cx="936000" cy="756000"/>
                  </a:xfrm>
                  <a:prstGeom prst="round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-1087272" y="3334392"/>
                    <a:ext cx="901209" cy="2462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Mali-T880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-922780" y="3171632"/>
                    <a:ext cx="487634" cy="2462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GPU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40" name="Straight Connector 39"/>
                <p:cNvCxnSpPr/>
                <p:nvPr/>
              </p:nvCxnSpPr>
              <p:spPr bwMode="auto">
                <a:xfrm>
                  <a:off x="3185325" y="2663915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3494130" y="2683162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31" name="Straight Connector 30"/>
              <p:cNvCxnSpPr/>
              <p:nvPr/>
            </p:nvCxnSpPr>
            <p:spPr bwMode="auto">
              <a:xfrm>
                <a:off x="1712466" y="3068960"/>
                <a:ext cx="29424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Téglalap 46"/>
              <p:cNvSpPr/>
              <p:nvPr/>
            </p:nvSpPr>
            <p:spPr>
              <a:xfrm>
                <a:off x="450273" y="5468865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DMC-500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3" name="Felfelé-lefelé nyíl 45"/>
              <p:cNvSpPr/>
              <p:nvPr/>
            </p:nvSpPr>
            <p:spPr>
              <a:xfrm>
                <a:off x="3526055" y="5865734"/>
                <a:ext cx="79375" cy="252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Téglalap 46"/>
              <p:cNvSpPr/>
              <p:nvPr/>
            </p:nvSpPr>
            <p:spPr>
              <a:xfrm>
                <a:off x="2773345" y="6146296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LPDDR3/LPDDR4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82899" y="5881252"/>
                <a:ext cx="6671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DFI 4.0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Téglalap 46"/>
              <p:cNvSpPr/>
              <p:nvPr/>
            </p:nvSpPr>
            <p:spPr>
              <a:xfrm>
                <a:off x="2779199" y="5479596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DMC-500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 bwMode="auto">
              <a:xfrm>
                <a:off x="2233279" y="6056246"/>
                <a:ext cx="29424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8" name="TextBox 37"/>
              <p:cNvSpPr txBox="1"/>
              <p:nvPr/>
            </p:nvSpPr>
            <p:spPr>
              <a:xfrm>
                <a:off x="2045198" y="5775771"/>
                <a:ext cx="68159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50" dirty="0" smtClean="0">
                    <a:solidFill>
                      <a:srgbClr val="000000"/>
                    </a:solidFill>
                  </a:rPr>
                  <a:t>Up to 6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4973072" y="1493928"/>
              <a:ext cx="4144433" cy="5082741"/>
              <a:chOff x="4973072" y="1318238"/>
              <a:chExt cx="4144433" cy="5171102"/>
            </a:xfrm>
          </p:grpSpPr>
          <p:sp>
            <p:nvSpPr>
              <p:cNvPr id="68" name="Felfelé-lefelé nyíl 45"/>
              <p:cNvSpPr/>
              <p:nvPr/>
            </p:nvSpPr>
            <p:spPr>
              <a:xfrm>
                <a:off x="5995491" y="5838047"/>
                <a:ext cx="79375" cy="252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Felfelé-lefelé nyíl 41"/>
              <p:cNvSpPr/>
              <p:nvPr/>
            </p:nvSpPr>
            <p:spPr>
              <a:xfrm>
                <a:off x="6014234" y="5097766"/>
                <a:ext cx="79375" cy="324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elfelé-lefelé nyíl 42"/>
              <p:cNvSpPr/>
              <p:nvPr/>
            </p:nvSpPr>
            <p:spPr>
              <a:xfrm>
                <a:off x="7705825" y="5088182"/>
                <a:ext cx="79375" cy="324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792530" y="5131989"/>
                <a:ext cx="51488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CHI  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Szövegdoboz 47"/>
              <p:cNvSpPr txBox="1">
                <a:spLocks noChangeArrowheads="1"/>
              </p:cNvSpPr>
              <p:nvPr/>
            </p:nvSpPr>
            <p:spPr bwMode="auto">
              <a:xfrm>
                <a:off x="5607115" y="5146043"/>
                <a:ext cx="55976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CHI   </a:t>
                </a:r>
                <a:endParaRPr lang="en-US" altLang="en-US" sz="10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 bwMode="auto">
              <a:xfrm>
                <a:off x="4973072" y="1318238"/>
                <a:ext cx="2772000" cy="2592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05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050" dirty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</a:rPr>
                  <a:t>up to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dirty="0">
                    <a:solidFill>
                      <a:srgbClr val="000000"/>
                    </a:solidFill>
                  </a:rPr>
                  <a:t>4</a:t>
                </a:r>
                <a:endParaRPr lang="en-US" sz="105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Téglalap 3"/>
              <p:cNvSpPr/>
              <p:nvPr/>
            </p:nvSpPr>
            <p:spPr>
              <a:xfrm>
                <a:off x="5075235" y="1737229"/>
                <a:ext cx="2520000" cy="324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F0EBD5"/>
                  </a:gs>
                  <a:gs pos="100000">
                    <a:srgbClr val="D1C39F"/>
                  </a:gs>
                </a:gsLst>
                <a:lin ang="16200000" scaled="0"/>
                <a:tileRect/>
              </a:gra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Generic Interrupt </a:t>
                </a: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Contr. </a:t>
                </a:r>
                <a:r>
                  <a:rPr lang="hu-HU" sz="105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(</a:t>
                </a: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GIC_500)</a:t>
                </a:r>
                <a:endPara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75" name="Egyenes összekötő 53"/>
              <p:cNvCxnSpPr/>
              <p:nvPr/>
            </p:nvCxnSpPr>
            <p:spPr>
              <a:xfrm flipH="1">
                <a:off x="5520584" y="2236295"/>
                <a:ext cx="158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Egyenes összekötő 59"/>
              <p:cNvCxnSpPr/>
              <p:nvPr/>
            </p:nvCxnSpPr>
            <p:spPr>
              <a:xfrm flipH="1" flipV="1">
                <a:off x="6341316" y="2077545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6687235" y="3987465"/>
                <a:ext cx="108715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50" dirty="0" smtClean="0">
                    <a:solidFill>
                      <a:srgbClr val="000000"/>
                    </a:solidFill>
                  </a:rPr>
                  <a:t>ACE   or CHI 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Szövegdoboz 47"/>
              <p:cNvSpPr txBox="1">
                <a:spLocks noChangeArrowheads="1"/>
              </p:cNvSpPr>
              <p:nvPr/>
            </p:nvSpPr>
            <p:spPr bwMode="auto">
              <a:xfrm>
                <a:off x="5151510" y="3984332"/>
                <a:ext cx="1087157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5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5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CE   or CHI </a:t>
                </a:r>
                <a:endParaRPr lang="en-US" altLang="en-US" sz="105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 bwMode="auto">
              <a:xfrm>
                <a:off x="4977646" y="4308020"/>
                <a:ext cx="3888000" cy="756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Cache Coherent Interconnect (CCN-504)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with L3 cache and Snoop Filter</a:t>
                </a:r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0" name="Egyenes összekötő 56"/>
              <p:cNvCxnSpPr/>
              <p:nvPr/>
            </p:nvCxnSpPr>
            <p:spPr>
              <a:xfrm flipH="1" flipV="1">
                <a:off x="5521177" y="2233659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Egyenes összekötő 56"/>
              <p:cNvCxnSpPr/>
              <p:nvPr/>
            </p:nvCxnSpPr>
            <p:spPr>
              <a:xfrm flipH="1" flipV="1">
                <a:off x="7115824" y="2238683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elfelé-lefelé nyíl 41"/>
              <p:cNvSpPr/>
              <p:nvPr/>
            </p:nvSpPr>
            <p:spPr>
              <a:xfrm>
                <a:off x="5520518" y="3712456"/>
                <a:ext cx="79375" cy="576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Felfelé-lefelé nyíl 42"/>
              <p:cNvSpPr/>
              <p:nvPr/>
            </p:nvSpPr>
            <p:spPr>
              <a:xfrm>
                <a:off x="7076446" y="3727528"/>
                <a:ext cx="79375" cy="576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412476" y="1396657"/>
                <a:ext cx="213231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300" b="1" dirty="0" smtClean="0">
                    <a:solidFill>
                      <a:srgbClr val="000000"/>
                    </a:solidFill>
                  </a:rPr>
                  <a:t>Cortex-A53/A57 etc.</a:t>
                </a:r>
                <a:endParaRPr lang="en-US" sz="13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Felfelé-lefelé nyíl 42"/>
              <p:cNvSpPr/>
              <p:nvPr/>
            </p:nvSpPr>
            <p:spPr>
              <a:xfrm>
                <a:off x="8304772" y="3746918"/>
                <a:ext cx="79375" cy="540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Szövegdoboz 47"/>
              <p:cNvSpPr txBox="1">
                <a:spLocks noChangeArrowheads="1"/>
              </p:cNvSpPr>
              <p:nvPr/>
            </p:nvSpPr>
            <p:spPr bwMode="auto">
              <a:xfrm>
                <a:off x="8379803" y="3834045"/>
                <a:ext cx="73770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CE-Lite</a:t>
                </a:r>
              </a:p>
              <a:p>
                <a:pPr algn="ctr"/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128-bit </a:t>
                </a:r>
                <a:endParaRPr lang="en-US" altLang="en-US" sz="10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7" name="Téglalap 46"/>
              <p:cNvSpPr/>
              <p:nvPr/>
            </p:nvSpPr>
            <p:spPr>
              <a:xfrm>
                <a:off x="5242781" y="6118609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DDR3/4/LPDDR3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324057" y="5855200"/>
                <a:ext cx="6671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DFI 3.0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5091514" y="2369529"/>
                <a:ext cx="940605" cy="1332000"/>
                <a:chOff x="5067055" y="2161011"/>
                <a:chExt cx="940605" cy="1332000"/>
              </a:xfrm>
            </p:grpSpPr>
            <p:grpSp>
              <p:nvGrpSpPr>
                <p:cNvPr id="119" name="Group 118"/>
                <p:cNvGrpSpPr/>
                <p:nvPr/>
              </p:nvGrpSpPr>
              <p:grpSpPr>
                <a:xfrm>
                  <a:off x="5071660" y="2161011"/>
                  <a:ext cx="936000" cy="1332000"/>
                  <a:chOff x="-1140600" y="3111988"/>
                  <a:chExt cx="936625" cy="588865"/>
                </a:xfrm>
              </p:grpSpPr>
              <p:sp>
                <p:nvSpPr>
                  <p:cNvPr id="127" name="Rounded Rectangle 126"/>
                  <p:cNvSpPr/>
                  <p:nvPr/>
                </p:nvSpPr>
                <p:spPr bwMode="auto">
                  <a:xfrm>
                    <a:off x="-1140600" y="3116591"/>
                    <a:ext cx="936625" cy="58426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6B600">
                          <a:shade val="30000"/>
                          <a:satMod val="115000"/>
                        </a:srgbClr>
                      </a:gs>
                      <a:gs pos="50000">
                        <a:srgbClr val="F6B600">
                          <a:shade val="67500"/>
                          <a:satMod val="115000"/>
                        </a:srgbClr>
                      </a:gs>
                      <a:gs pos="100000">
                        <a:srgbClr val="F6B6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128" name="Straight Connector 127"/>
                  <p:cNvCxnSpPr/>
                  <p:nvPr/>
                </p:nvCxnSpPr>
                <p:spPr bwMode="auto">
                  <a:xfrm>
                    <a:off x="-675323" y="3557876"/>
                    <a:ext cx="1" cy="1370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-1128127" y="3111988"/>
                    <a:ext cx="916246" cy="1768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Quad core</a:t>
                    </a:r>
                  </a:p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A57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120" name="Straight Connector 119"/>
                <p:cNvCxnSpPr/>
                <p:nvPr/>
              </p:nvCxnSpPr>
              <p:spPr bwMode="auto">
                <a:xfrm>
                  <a:off x="5067055" y="3154907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1" name="TextBox 120"/>
                <p:cNvSpPr txBox="1"/>
                <p:nvPr/>
              </p:nvSpPr>
              <p:spPr>
                <a:xfrm>
                  <a:off x="5157065" y="3203206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5522810" y="3208128"/>
                  <a:ext cx="430187" cy="223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SCU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5157788" y="257390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E297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 bwMode="auto">
                <a:xfrm>
                  <a:off x="5562110" y="2576796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5157065" y="284191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 bwMode="auto">
                <a:xfrm>
                  <a:off x="5551526" y="2843861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6665650" y="2377378"/>
                <a:ext cx="940605" cy="1332000"/>
                <a:chOff x="5067055" y="2161011"/>
                <a:chExt cx="940605" cy="1332000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5071660" y="2161011"/>
                  <a:ext cx="936000" cy="1332000"/>
                  <a:chOff x="-1140600" y="3111988"/>
                  <a:chExt cx="936625" cy="588865"/>
                </a:xfrm>
              </p:grpSpPr>
              <p:sp>
                <p:nvSpPr>
                  <p:cNvPr id="116" name="Rounded Rectangle 115"/>
                  <p:cNvSpPr/>
                  <p:nvPr/>
                </p:nvSpPr>
                <p:spPr bwMode="auto">
                  <a:xfrm>
                    <a:off x="-1140600" y="3116591"/>
                    <a:ext cx="936625" cy="58426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6B600">
                          <a:shade val="30000"/>
                          <a:satMod val="115000"/>
                        </a:srgbClr>
                      </a:gs>
                      <a:gs pos="50000">
                        <a:srgbClr val="F6B600">
                          <a:shade val="67500"/>
                          <a:satMod val="115000"/>
                        </a:srgbClr>
                      </a:gs>
                      <a:gs pos="100000">
                        <a:srgbClr val="F6B6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117" name="Straight Connector 116"/>
                  <p:cNvCxnSpPr/>
                  <p:nvPr/>
                </p:nvCxnSpPr>
                <p:spPr bwMode="auto">
                  <a:xfrm>
                    <a:off x="-675323" y="3557876"/>
                    <a:ext cx="1" cy="1370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-1128127" y="3111988"/>
                    <a:ext cx="916246" cy="1768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Quad core</a:t>
                    </a:r>
                  </a:p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A35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109" name="Straight Connector 108"/>
                <p:cNvCxnSpPr/>
                <p:nvPr/>
              </p:nvCxnSpPr>
              <p:spPr bwMode="auto">
                <a:xfrm>
                  <a:off x="5067055" y="3154907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0" name="TextBox 109"/>
                <p:cNvSpPr txBox="1"/>
                <p:nvPr/>
              </p:nvSpPr>
              <p:spPr>
                <a:xfrm>
                  <a:off x="5157065" y="3203206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5522810" y="3208128"/>
                  <a:ext cx="430187" cy="223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SCU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5157788" y="257390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E297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5562110" y="2576796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5157065" y="284191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5551526" y="2843861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1" name="Felfelé-lefelé nyíl 42"/>
              <p:cNvSpPr/>
              <p:nvPr/>
            </p:nvSpPr>
            <p:spPr>
              <a:xfrm>
                <a:off x="8325997" y="3174140"/>
                <a:ext cx="79375" cy="180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7893664" y="3379938"/>
                <a:ext cx="936000" cy="360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00" b="1" dirty="0" smtClean="0">
                    <a:solidFill>
                      <a:srgbClr val="000000"/>
                    </a:solidFill>
                  </a:rPr>
                  <a:t>MMU-500</a:t>
                </a:r>
                <a:endParaRPr lang="en-US" sz="1000" b="1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7910046" y="2396176"/>
                <a:ext cx="966948" cy="756000"/>
                <a:chOff x="3185325" y="2199494"/>
                <a:chExt cx="966948" cy="756000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3194701" y="2199494"/>
                  <a:ext cx="957572" cy="756000"/>
                  <a:chOff x="-1143635" y="3122112"/>
                  <a:chExt cx="957572" cy="756000"/>
                </a:xfrm>
                <a:solidFill>
                  <a:schemeClr val="accent1">
                    <a:lumMod val="90000"/>
                  </a:schemeClr>
                </a:solidFill>
              </p:grpSpPr>
              <p:sp>
                <p:nvSpPr>
                  <p:cNvPr id="105" name="Rounded Rectangle 104"/>
                  <p:cNvSpPr/>
                  <p:nvPr/>
                </p:nvSpPr>
                <p:spPr bwMode="auto">
                  <a:xfrm>
                    <a:off x="-1143635" y="3122112"/>
                    <a:ext cx="936000" cy="756000"/>
                  </a:xfrm>
                  <a:prstGeom prst="round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-1087272" y="3334392"/>
                    <a:ext cx="901209" cy="2462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Mali-T880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-922780" y="3171632"/>
                    <a:ext cx="487634" cy="2462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GPU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3185325" y="2663915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3494130" y="2683162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94" name="Straight Connector 93"/>
              <p:cNvCxnSpPr/>
              <p:nvPr/>
            </p:nvCxnSpPr>
            <p:spPr bwMode="auto">
              <a:xfrm>
                <a:off x="6236386" y="3052004"/>
                <a:ext cx="29424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5" name="Téglalap 46"/>
              <p:cNvSpPr/>
              <p:nvPr/>
            </p:nvSpPr>
            <p:spPr>
              <a:xfrm>
                <a:off x="5248635" y="5451909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DMC-520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6" name="Felfelé-lefelé nyíl 45"/>
              <p:cNvSpPr/>
              <p:nvPr/>
            </p:nvSpPr>
            <p:spPr>
              <a:xfrm>
                <a:off x="7684360" y="5848778"/>
                <a:ext cx="79375" cy="252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Téglalap 46"/>
              <p:cNvSpPr/>
              <p:nvPr/>
            </p:nvSpPr>
            <p:spPr>
              <a:xfrm>
                <a:off x="6931650" y="6129340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DDR3/4/LPDDR3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741204" y="5864296"/>
                <a:ext cx="6671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DFI 3.0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Téglalap 46"/>
              <p:cNvSpPr/>
              <p:nvPr/>
            </p:nvSpPr>
            <p:spPr>
              <a:xfrm>
                <a:off x="6937504" y="5462640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DMC-520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38" name="Oval 137"/>
            <p:cNvSpPr/>
            <p:nvPr/>
          </p:nvSpPr>
          <p:spPr bwMode="auto">
            <a:xfrm>
              <a:off x="5607115" y="4794067"/>
              <a:ext cx="1296000" cy="24769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4783448" y="5179758"/>
              <a:ext cx="4220568" cy="160096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Overview of the evolution of ARM’s platforms </a:t>
            </a:r>
            <a:r>
              <a:rPr lang="hu-HU" dirty="0" smtClean="0"/>
              <a:t>(9)</a:t>
            </a:r>
            <a:endParaRPr lang="en-US" dirty="0"/>
          </a:p>
        </p:txBody>
      </p:sp>
      <p:sp>
        <p:nvSpPr>
          <p:cNvPr id="135" name="Right Arrow 134"/>
          <p:cNvSpPr/>
          <p:nvPr/>
        </p:nvSpPr>
        <p:spPr bwMode="auto">
          <a:xfrm>
            <a:off x="4322032" y="3890461"/>
            <a:ext cx="420281" cy="17762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150610" y="597675"/>
            <a:ext cx="8175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Introduction of up to 12 core clusters and up to 4 memory channels </a:t>
            </a:r>
          </a:p>
          <a:p>
            <a:r>
              <a:rPr lang="hu-HU" dirty="0" smtClean="0">
                <a:solidFill>
                  <a:srgbClr val="2D2D8A"/>
                </a:solidFill>
              </a:rPr>
              <a:t>  for server platforms (2014)</a:t>
            </a:r>
            <a:endParaRPr lang="en-US" dirty="0">
              <a:solidFill>
                <a:srgbClr val="2D2D8A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5915" y="1541547"/>
            <a:ext cx="8625474" cy="5314643"/>
            <a:chOff x="251520" y="1458655"/>
            <a:chExt cx="8865986" cy="5397535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6753026" y="6229185"/>
              <a:ext cx="29424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Felfelé-lefelé nyíl 45"/>
            <p:cNvSpPr/>
            <p:nvPr/>
          </p:nvSpPr>
          <p:spPr>
            <a:xfrm>
              <a:off x="5712154" y="5982937"/>
              <a:ext cx="79375" cy="252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8" name="Felfelé-lefelé nyíl 41"/>
            <p:cNvSpPr/>
            <p:nvPr/>
          </p:nvSpPr>
          <p:spPr>
            <a:xfrm>
              <a:off x="5730897" y="5242656"/>
              <a:ext cx="79375" cy="324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9" name="Felfelé-lefelé nyíl 42"/>
            <p:cNvSpPr/>
            <p:nvPr/>
          </p:nvSpPr>
          <p:spPr>
            <a:xfrm>
              <a:off x="8074164" y="5233072"/>
              <a:ext cx="79375" cy="324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60869" y="5276879"/>
              <a:ext cx="5148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solidFill>
                    <a:srgbClr val="000000"/>
                  </a:solidFill>
                </a:rPr>
                <a:t>CHI  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1" name="Szövegdoboz 47"/>
            <p:cNvSpPr txBox="1">
              <a:spLocks noChangeArrowheads="1"/>
            </p:cNvSpPr>
            <p:nvPr/>
          </p:nvSpPr>
          <p:spPr bwMode="auto">
            <a:xfrm>
              <a:off x="5323778" y="5290933"/>
              <a:ext cx="5597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CHI   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973072" y="1463128"/>
              <a:ext cx="2772000" cy="259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u-HU" sz="1050" dirty="0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u-HU" sz="1050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dirty="0" smtClean="0">
                  <a:solidFill>
                    <a:srgbClr val="000000"/>
                  </a:solidFill>
                </a:rPr>
                <a:t>up to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dirty="0" smtClean="0">
                  <a:solidFill>
                    <a:srgbClr val="000000"/>
                  </a:solidFill>
                </a:rPr>
                <a:t>12</a:t>
              </a:r>
              <a:endParaRPr lang="en-US" sz="105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églalap 3"/>
            <p:cNvSpPr/>
            <p:nvPr/>
          </p:nvSpPr>
          <p:spPr>
            <a:xfrm>
              <a:off x="5075235" y="1882119"/>
              <a:ext cx="2520000" cy="32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0EBD5"/>
                </a:gs>
                <a:gs pos="100000">
                  <a:srgbClr val="D1C39F"/>
                </a:gs>
              </a:gsLst>
              <a:lin ang="16200000" scaled="0"/>
              <a:tileRect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Generic Interrupt </a:t>
              </a: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Contr. 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(</a:t>
              </a: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GIC_500)</a:t>
              </a:r>
              <a:endParaRPr lang="hu-HU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4" name="Egyenes összekötő 53"/>
            <p:cNvCxnSpPr/>
            <p:nvPr/>
          </p:nvCxnSpPr>
          <p:spPr>
            <a:xfrm flipH="1">
              <a:off x="5520584" y="2381185"/>
              <a:ext cx="1584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59"/>
            <p:cNvCxnSpPr/>
            <p:nvPr/>
          </p:nvCxnSpPr>
          <p:spPr>
            <a:xfrm flipH="1" flipV="1">
              <a:off x="6341316" y="2222435"/>
              <a:ext cx="0" cy="144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687235" y="4132355"/>
              <a:ext cx="10871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>
                  <a:solidFill>
                    <a:srgbClr val="000000"/>
                  </a:solidFill>
                </a:rPr>
                <a:t>ACE   or CHI 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17" name="Szövegdoboz 47"/>
            <p:cNvSpPr txBox="1">
              <a:spLocks noChangeArrowheads="1"/>
            </p:cNvSpPr>
            <p:nvPr/>
          </p:nvSpPr>
          <p:spPr bwMode="auto">
            <a:xfrm>
              <a:off x="5151510" y="4129222"/>
              <a:ext cx="1087157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5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hu-HU" altLang="en-US" sz="105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CE   or CHI </a:t>
              </a:r>
              <a:endParaRPr lang="en-US" altLang="en-US" sz="105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4977646" y="4452910"/>
              <a:ext cx="3888000" cy="756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 smtClean="0">
                  <a:solidFill>
                    <a:srgbClr val="000000"/>
                  </a:solidFill>
                </a:rPr>
                <a:t>Cache Coherent Interconnect (CCN-512)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50" b="1" dirty="0" smtClean="0">
                  <a:solidFill>
                    <a:srgbClr val="000000"/>
                  </a:solidFill>
                </a:rPr>
                <a:t>with L3 cache and Snoop Filter</a:t>
              </a:r>
              <a:endParaRPr lang="en-US" sz="1050" b="1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9" name="Egyenes összekötő 56"/>
            <p:cNvCxnSpPr/>
            <p:nvPr/>
          </p:nvCxnSpPr>
          <p:spPr>
            <a:xfrm flipH="1" flipV="1">
              <a:off x="5521177" y="2378549"/>
              <a:ext cx="0" cy="144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56"/>
            <p:cNvCxnSpPr/>
            <p:nvPr/>
          </p:nvCxnSpPr>
          <p:spPr>
            <a:xfrm flipH="1" flipV="1">
              <a:off x="7115824" y="2383573"/>
              <a:ext cx="0" cy="144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elfelé-lefelé nyíl 41"/>
            <p:cNvSpPr/>
            <p:nvPr/>
          </p:nvSpPr>
          <p:spPr>
            <a:xfrm>
              <a:off x="5520518" y="3857346"/>
              <a:ext cx="79375" cy="576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22" name="Felfelé-lefelé nyíl 42"/>
            <p:cNvSpPr/>
            <p:nvPr/>
          </p:nvSpPr>
          <p:spPr>
            <a:xfrm>
              <a:off x="7076446" y="3872418"/>
              <a:ext cx="79375" cy="576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12476" y="1541547"/>
              <a:ext cx="213231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b="1" dirty="0" smtClean="0">
                  <a:solidFill>
                    <a:srgbClr val="000000"/>
                  </a:solidFill>
                </a:rPr>
                <a:t>Cortex-A53/A57 etc.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Felfelé-lefelé nyíl 42"/>
            <p:cNvSpPr/>
            <p:nvPr/>
          </p:nvSpPr>
          <p:spPr>
            <a:xfrm>
              <a:off x="8304772" y="3891808"/>
              <a:ext cx="79375" cy="540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25" name="Szövegdoboz 47"/>
            <p:cNvSpPr txBox="1">
              <a:spLocks noChangeArrowheads="1"/>
            </p:cNvSpPr>
            <p:nvPr/>
          </p:nvSpPr>
          <p:spPr bwMode="auto">
            <a:xfrm>
              <a:off x="8379803" y="3978935"/>
              <a:ext cx="7377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CE-Lite</a:t>
              </a:r>
            </a:p>
            <a:p>
              <a:pPr algn="ctr"/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128-bit 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Téglalap 46"/>
            <p:cNvSpPr/>
            <p:nvPr/>
          </p:nvSpPr>
          <p:spPr>
            <a:xfrm>
              <a:off x="4959444" y="6263499"/>
              <a:ext cx="1548000" cy="360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DDR3/4/LPDDR3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40720" y="6000090"/>
              <a:ext cx="667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solidFill>
                    <a:srgbClr val="000000"/>
                  </a:solidFill>
                </a:rPr>
                <a:t>DFI 3.0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091514" y="2514419"/>
              <a:ext cx="940605" cy="1332000"/>
              <a:chOff x="5067055" y="2161011"/>
              <a:chExt cx="940605" cy="133200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071660" y="2161011"/>
                <a:ext cx="936000" cy="1332000"/>
                <a:chOff x="-1140600" y="3111988"/>
                <a:chExt cx="936625" cy="588865"/>
              </a:xfrm>
            </p:grpSpPr>
            <p:sp>
              <p:nvSpPr>
                <p:cNvPr id="64" name="Rounded Rectangle 63"/>
                <p:cNvSpPr/>
                <p:nvPr/>
              </p:nvSpPr>
              <p:spPr bwMode="auto">
                <a:xfrm>
                  <a:off x="-1140600" y="3116591"/>
                  <a:ext cx="936625" cy="58426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6B600">
                        <a:shade val="30000"/>
                        <a:satMod val="115000"/>
                      </a:srgbClr>
                    </a:gs>
                    <a:gs pos="50000">
                      <a:srgbClr val="F6B600">
                        <a:shade val="67500"/>
                        <a:satMod val="115000"/>
                      </a:srgbClr>
                    </a:gs>
                    <a:gs pos="100000">
                      <a:srgbClr val="F6B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65" name="Straight Connector 64"/>
                <p:cNvCxnSpPr/>
                <p:nvPr/>
              </p:nvCxnSpPr>
              <p:spPr bwMode="auto">
                <a:xfrm>
                  <a:off x="-675323" y="3557876"/>
                  <a:ext cx="1" cy="1370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6" name="TextBox 65"/>
                <p:cNvSpPr txBox="1"/>
                <p:nvPr/>
              </p:nvSpPr>
              <p:spPr>
                <a:xfrm>
                  <a:off x="-1128127" y="3111988"/>
                  <a:ext cx="916246" cy="176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Quad core</a:t>
                  </a:r>
                </a:p>
                <a:p>
                  <a:pPr algn="ctr"/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A72</a:t>
                  </a:r>
                  <a:endParaRPr lang="en-US" sz="1050" b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57" name="Straight Connector 56"/>
              <p:cNvCxnSpPr/>
              <p:nvPr/>
            </p:nvCxnSpPr>
            <p:spPr bwMode="auto">
              <a:xfrm>
                <a:off x="5067055" y="3154907"/>
                <a:ext cx="93662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5157065" y="3203206"/>
                <a:ext cx="3577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L2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522810" y="3208128"/>
                <a:ext cx="430187" cy="223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SCU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5157788" y="2573905"/>
                <a:ext cx="336129" cy="2160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E297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5562110" y="2576796"/>
                <a:ext cx="336129" cy="2160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CC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5157065" y="2841915"/>
                <a:ext cx="336129" cy="2160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CC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5551526" y="2843861"/>
                <a:ext cx="336129" cy="2160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CC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665650" y="2522268"/>
              <a:ext cx="940605" cy="1332000"/>
              <a:chOff x="5067055" y="2161011"/>
              <a:chExt cx="940605" cy="133200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5071660" y="2161011"/>
                <a:ext cx="936000" cy="1332000"/>
                <a:chOff x="-1140600" y="3111988"/>
                <a:chExt cx="936625" cy="588865"/>
              </a:xfrm>
            </p:grpSpPr>
            <p:sp>
              <p:nvSpPr>
                <p:cNvPr id="53" name="Rounded Rectangle 52"/>
                <p:cNvSpPr/>
                <p:nvPr/>
              </p:nvSpPr>
              <p:spPr bwMode="auto">
                <a:xfrm>
                  <a:off x="-1140600" y="3116591"/>
                  <a:ext cx="936625" cy="58426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6B600">
                        <a:shade val="30000"/>
                        <a:satMod val="115000"/>
                      </a:srgbClr>
                    </a:gs>
                    <a:gs pos="50000">
                      <a:srgbClr val="F6B600">
                        <a:shade val="67500"/>
                        <a:satMod val="115000"/>
                      </a:srgbClr>
                    </a:gs>
                    <a:gs pos="100000">
                      <a:srgbClr val="F6B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 bwMode="auto">
                <a:xfrm>
                  <a:off x="-675323" y="3557876"/>
                  <a:ext cx="1" cy="1370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5" name="TextBox 54"/>
                <p:cNvSpPr txBox="1"/>
                <p:nvPr/>
              </p:nvSpPr>
              <p:spPr>
                <a:xfrm>
                  <a:off x="-1128127" y="3111988"/>
                  <a:ext cx="916246" cy="176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Quad core</a:t>
                  </a:r>
                </a:p>
                <a:p>
                  <a:pPr algn="ctr"/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A72</a:t>
                  </a:r>
                  <a:endParaRPr lang="en-US" sz="1050" b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46" name="Straight Connector 45"/>
              <p:cNvCxnSpPr/>
              <p:nvPr/>
            </p:nvCxnSpPr>
            <p:spPr bwMode="auto">
              <a:xfrm>
                <a:off x="5067055" y="3154907"/>
                <a:ext cx="93662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" name="TextBox 46"/>
              <p:cNvSpPr txBox="1"/>
              <p:nvPr/>
            </p:nvSpPr>
            <p:spPr>
              <a:xfrm>
                <a:off x="5157065" y="3203206"/>
                <a:ext cx="3577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L2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522810" y="3208128"/>
                <a:ext cx="430187" cy="223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SCU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5157788" y="2573905"/>
                <a:ext cx="336129" cy="2160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E297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5562110" y="2576796"/>
                <a:ext cx="336129" cy="2160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CC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5157065" y="2841915"/>
                <a:ext cx="336129" cy="2160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CC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551526" y="2843861"/>
                <a:ext cx="336129" cy="2160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CC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" name="Felfelé-lefelé nyíl 42"/>
            <p:cNvSpPr/>
            <p:nvPr/>
          </p:nvSpPr>
          <p:spPr>
            <a:xfrm>
              <a:off x="8325997" y="3319030"/>
              <a:ext cx="79375" cy="180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7893664" y="3524828"/>
              <a:ext cx="936000" cy="360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000" b="1" dirty="0" smtClean="0">
                  <a:solidFill>
                    <a:srgbClr val="000000"/>
                  </a:solidFill>
                </a:rPr>
                <a:t>MMU-500</a:t>
              </a:r>
              <a:endParaRPr lang="en-US" sz="1000" b="1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910046" y="2541066"/>
              <a:ext cx="966948" cy="756000"/>
              <a:chOff x="3185325" y="2199494"/>
              <a:chExt cx="966948" cy="75600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194701" y="2199494"/>
                <a:ext cx="957572" cy="756000"/>
                <a:chOff x="-1143635" y="3122112"/>
                <a:chExt cx="957572" cy="756000"/>
              </a:xfrm>
              <a:solidFill>
                <a:schemeClr val="accent1">
                  <a:lumMod val="90000"/>
                </a:schemeClr>
              </a:solidFill>
            </p:grpSpPr>
            <p:sp>
              <p:nvSpPr>
                <p:cNvPr id="42" name="Rounded Rectangle 41"/>
                <p:cNvSpPr/>
                <p:nvPr/>
              </p:nvSpPr>
              <p:spPr bwMode="auto">
                <a:xfrm>
                  <a:off x="-1143635" y="3122112"/>
                  <a:ext cx="936000" cy="756000"/>
                </a:xfrm>
                <a:prstGeom prst="round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-1087272" y="3334392"/>
                  <a:ext cx="901209" cy="24622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Mali-T880</a:t>
                  </a:r>
                  <a:endParaRPr lang="en-US" sz="105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-922780" y="3171632"/>
                  <a:ext cx="487634" cy="24622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GPU</a:t>
                  </a:r>
                  <a:endParaRPr lang="en-US" sz="1050" b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 bwMode="auto">
              <a:xfrm>
                <a:off x="3185325" y="2663915"/>
                <a:ext cx="93662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3494130" y="2683162"/>
                <a:ext cx="3577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>
                    <a:solidFill>
                      <a:srgbClr val="000000"/>
                    </a:solidFill>
                  </a:rPr>
                  <a:t>L2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3" name="Straight Connector 32"/>
            <p:cNvCxnSpPr/>
            <p:nvPr/>
          </p:nvCxnSpPr>
          <p:spPr bwMode="auto">
            <a:xfrm>
              <a:off x="6210628" y="3196894"/>
              <a:ext cx="29424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églalap 46"/>
            <p:cNvSpPr/>
            <p:nvPr/>
          </p:nvSpPr>
          <p:spPr>
            <a:xfrm>
              <a:off x="4965298" y="5596799"/>
              <a:ext cx="1548000" cy="360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DMC-520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Felfelé-lefelé nyíl 45"/>
            <p:cNvSpPr/>
            <p:nvPr/>
          </p:nvSpPr>
          <p:spPr>
            <a:xfrm>
              <a:off x="8052699" y="5993668"/>
              <a:ext cx="79375" cy="252000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36" name="Téglalap 46"/>
            <p:cNvSpPr/>
            <p:nvPr/>
          </p:nvSpPr>
          <p:spPr>
            <a:xfrm>
              <a:off x="7299989" y="6274230"/>
              <a:ext cx="1548000" cy="360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DDR3/4/LPDDR3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09543" y="6009186"/>
              <a:ext cx="667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solidFill>
                    <a:srgbClr val="000000"/>
                  </a:solidFill>
                </a:rPr>
                <a:t>DFI 3.0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38" name="Téglalap 46"/>
            <p:cNvSpPr/>
            <p:nvPr/>
          </p:nvSpPr>
          <p:spPr>
            <a:xfrm>
              <a:off x="7305843" y="5607530"/>
              <a:ext cx="1548000" cy="360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hu-HU" sz="105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DMC-520</a:t>
              </a:r>
              <a:endParaRPr lang="en-US" sz="105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51520" y="1458655"/>
              <a:ext cx="4144433" cy="5171102"/>
              <a:chOff x="4973072" y="1318238"/>
              <a:chExt cx="4144433" cy="5171102"/>
            </a:xfrm>
          </p:grpSpPr>
          <p:sp>
            <p:nvSpPr>
              <p:cNvPr id="68" name="Felfelé-lefelé nyíl 45"/>
              <p:cNvSpPr/>
              <p:nvPr/>
            </p:nvSpPr>
            <p:spPr>
              <a:xfrm>
                <a:off x="5995491" y="5838047"/>
                <a:ext cx="79375" cy="252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Felfelé-lefelé nyíl 41"/>
              <p:cNvSpPr/>
              <p:nvPr/>
            </p:nvSpPr>
            <p:spPr>
              <a:xfrm>
                <a:off x="6014234" y="5097766"/>
                <a:ext cx="79375" cy="324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elfelé-lefelé nyíl 42"/>
              <p:cNvSpPr/>
              <p:nvPr/>
            </p:nvSpPr>
            <p:spPr>
              <a:xfrm>
                <a:off x="7705825" y="5088182"/>
                <a:ext cx="79375" cy="324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792530" y="5131989"/>
                <a:ext cx="51488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CHI  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Szövegdoboz 47"/>
              <p:cNvSpPr txBox="1">
                <a:spLocks noChangeArrowheads="1"/>
              </p:cNvSpPr>
              <p:nvPr/>
            </p:nvSpPr>
            <p:spPr bwMode="auto">
              <a:xfrm>
                <a:off x="5607115" y="5146043"/>
                <a:ext cx="55976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CHI   </a:t>
                </a:r>
                <a:endParaRPr lang="en-US" altLang="en-US" sz="10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 bwMode="auto">
              <a:xfrm>
                <a:off x="4973072" y="1318238"/>
                <a:ext cx="2772000" cy="2592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05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050" dirty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</a:rPr>
                  <a:t>up to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dirty="0">
                    <a:solidFill>
                      <a:srgbClr val="000000"/>
                    </a:solidFill>
                  </a:rPr>
                  <a:t>4</a:t>
                </a:r>
                <a:endParaRPr lang="en-US" sz="105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Téglalap 3"/>
              <p:cNvSpPr/>
              <p:nvPr/>
            </p:nvSpPr>
            <p:spPr>
              <a:xfrm>
                <a:off x="5075235" y="1737229"/>
                <a:ext cx="2520000" cy="324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F0EBD5"/>
                  </a:gs>
                  <a:gs pos="100000">
                    <a:srgbClr val="D1C39F"/>
                  </a:gs>
                </a:gsLst>
                <a:lin ang="16200000" scaled="0"/>
                <a:tileRect/>
              </a:gra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Generic Interrupt </a:t>
                </a: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Contr. </a:t>
                </a:r>
                <a:r>
                  <a:rPr lang="hu-HU" sz="105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(</a:t>
                </a: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GIC_500)</a:t>
                </a:r>
                <a:endPara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75" name="Egyenes összekötő 53"/>
              <p:cNvCxnSpPr/>
              <p:nvPr/>
            </p:nvCxnSpPr>
            <p:spPr>
              <a:xfrm flipH="1">
                <a:off x="5520584" y="2236295"/>
                <a:ext cx="158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Egyenes összekötő 59"/>
              <p:cNvCxnSpPr/>
              <p:nvPr/>
            </p:nvCxnSpPr>
            <p:spPr>
              <a:xfrm flipH="1" flipV="1">
                <a:off x="6341316" y="2077545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6687235" y="3987465"/>
                <a:ext cx="108715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50" dirty="0" smtClean="0">
                    <a:solidFill>
                      <a:srgbClr val="000000"/>
                    </a:solidFill>
                  </a:rPr>
                  <a:t>ACE   or CHI 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Szövegdoboz 47"/>
              <p:cNvSpPr txBox="1">
                <a:spLocks noChangeArrowheads="1"/>
              </p:cNvSpPr>
              <p:nvPr/>
            </p:nvSpPr>
            <p:spPr bwMode="auto">
              <a:xfrm>
                <a:off x="5151510" y="3984332"/>
                <a:ext cx="1087157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5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5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CE   or CHI </a:t>
                </a:r>
                <a:endParaRPr lang="en-US" altLang="en-US" sz="105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 bwMode="auto">
              <a:xfrm>
                <a:off x="4977646" y="4308020"/>
                <a:ext cx="3888000" cy="756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Cache Coherent Interconnect (CCN-504)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</a:rPr>
                  <a:t>with L3 cache and Snoop Filter</a:t>
                </a:r>
                <a:endParaRPr lang="en-US" sz="105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0" name="Egyenes összekötő 56"/>
              <p:cNvCxnSpPr/>
              <p:nvPr/>
            </p:nvCxnSpPr>
            <p:spPr>
              <a:xfrm flipH="1" flipV="1">
                <a:off x="5521177" y="2233659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Egyenes összekötő 56"/>
              <p:cNvCxnSpPr/>
              <p:nvPr/>
            </p:nvCxnSpPr>
            <p:spPr>
              <a:xfrm flipH="1" flipV="1">
                <a:off x="7115824" y="2238683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elfelé-lefelé nyíl 41"/>
              <p:cNvSpPr/>
              <p:nvPr/>
            </p:nvSpPr>
            <p:spPr>
              <a:xfrm>
                <a:off x="5520518" y="3712456"/>
                <a:ext cx="79375" cy="576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Felfelé-lefelé nyíl 42"/>
              <p:cNvSpPr/>
              <p:nvPr/>
            </p:nvSpPr>
            <p:spPr>
              <a:xfrm>
                <a:off x="7076446" y="3727528"/>
                <a:ext cx="79375" cy="576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412476" y="1396657"/>
                <a:ext cx="213231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300" b="1" dirty="0" smtClean="0">
                    <a:solidFill>
                      <a:srgbClr val="000000"/>
                    </a:solidFill>
                  </a:rPr>
                  <a:t>Cortex-A53/A57 etc.</a:t>
                </a:r>
                <a:endParaRPr lang="en-US" sz="13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Felfelé-lefelé nyíl 42"/>
              <p:cNvSpPr/>
              <p:nvPr/>
            </p:nvSpPr>
            <p:spPr>
              <a:xfrm>
                <a:off x="8304772" y="3746918"/>
                <a:ext cx="79375" cy="540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Szövegdoboz 47"/>
              <p:cNvSpPr txBox="1">
                <a:spLocks noChangeArrowheads="1"/>
              </p:cNvSpPr>
              <p:nvPr/>
            </p:nvSpPr>
            <p:spPr bwMode="auto">
              <a:xfrm>
                <a:off x="8379803" y="3834045"/>
                <a:ext cx="73770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CE-Lite</a:t>
                </a:r>
              </a:p>
              <a:p>
                <a:pPr algn="ctr"/>
                <a:r>
                  <a:rPr lang="hu-HU" altLang="en-US" sz="1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128-bit </a:t>
                </a:r>
                <a:endParaRPr lang="en-US" altLang="en-US" sz="10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7" name="Téglalap 46"/>
              <p:cNvSpPr/>
              <p:nvPr/>
            </p:nvSpPr>
            <p:spPr>
              <a:xfrm>
                <a:off x="5242781" y="6118609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DDR3/4/LPDDR3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324057" y="5855200"/>
                <a:ext cx="6671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DFI 3.0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5091514" y="2369529"/>
                <a:ext cx="940605" cy="1332000"/>
                <a:chOff x="5067055" y="2161011"/>
                <a:chExt cx="940605" cy="1332000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5071660" y="2161011"/>
                  <a:ext cx="936000" cy="1332000"/>
                  <a:chOff x="-1140600" y="3111988"/>
                  <a:chExt cx="936625" cy="588865"/>
                </a:xfrm>
              </p:grpSpPr>
              <p:sp>
                <p:nvSpPr>
                  <p:cNvPr id="125" name="Rounded Rectangle 124"/>
                  <p:cNvSpPr/>
                  <p:nvPr/>
                </p:nvSpPr>
                <p:spPr bwMode="auto">
                  <a:xfrm>
                    <a:off x="-1140600" y="3116591"/>
                    <a:ext cx="936625" cy="58426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6B600">
                          <a:shade val="30000"/>
                          <a:satMod val="115000"/>
                        </a:srgbClr>
                      </a:gs>
                      <a:gs pos="50000">
                        <a:srgbClr val="F6B600">
                          <a:shade val="67500"/>
                          <a:satMod val="115000"/>
                        </a:srgbClr>
                      </a:gs>
                      <a:gs pos="100000">
                        <a:srgbClr val="F6B6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126" name="Straight Connector 125"/>
                  <p:cNvCxnSpPr/>
                  <p:nvPr/>
                </p:nvCxnSpPr>
                <p:spPr bwMode="auto">
                  <a:xfrm>
                    <a:off x="-675323" y="3557876"/>
                    <a:ext cx="1" cy="1370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-1128127" y="3111988"/>
                    <a:ext cx="916246" cy="1768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Quad core</a:t>
                    </a:r>
                  </a:p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A57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118" name="Straight Connector 117"/>
                <p:cNvCxnSpPr/>
                <p:nvPr/>
              </p:nvCxnSpPr>
              <p:spPr bwMode="auto">
                <a:xfrm>
                  <a:off x="5067055" y="3154907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9" name="TextBox 118"/>
                <p:cNvSpPr txBox="1"/>
                <p:nvPr/>
              </p:nvSpPr>
              <p:spPr>
                <a:xfrm>
                  <a:off x="5157065" y="3203206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5522810" y="3208128"/>
                  <a:ext cx="430187" cy="223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SCU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5157788" y="257390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E297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5562110" y="2576796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5157065" y="284191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 bwMode="auto">
                <a:xfrm>
                  <a:off x="5551526" y="2843861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6665650" y="2377378"/>
                <a:ext cx="940605" cy="1332000"/>
                <a:chOff x="5067055" y="2161011"/>
                <a:chExt cx="940605" cy="1332000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>
                  <a:off x="5071660" y="2161011"/>
                  <a:ext cx="936000" cy="1332000"/>
                  <a:chOff x="-1140600" y="3111988"/>
                  <a:chExt cx="936625" cy="588865"/>
                </a:xfrm>
              </p:grpSpPr>
              <p:sp>
                <p:nvSpPr>
                  <p:cNvPr id="114" name="Rounded Rectangle 113"/>
                  <p:cNvSpPr/>
                  <p:nvPr/>
                </p:nvSpPr>
                <p:spPr bwMode="auto">
                  <a:xfrm>
                    <a:off x="-1140600" y="3116591"/>
                    <a:ext cx="936625" cy="58426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6B600">
                          <a:shade val="30000"/>
                          <a:satMod val="115000"/>
                        </a:srgbClr>
                      </a:gs>
                      <a:gs pos="50000">
                        <a:srgbClr val="F6B600">
                          <a:shade val="67500"/>
                          <a:satMod val="115000"/>
                        </a:srgbClr>
                      </a:gs>
                      <a:gs pos="100000">
                        <a:srgbClr val="F6B6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115" name="Straight Connector 114"/>
                  <p:cNvCxnSpPr/>
                  <p:nvPr/>
                </p:nvCxnSpPr>
                <p:spPr bwMode="auto">
                  <a:xfrm>
                    <a:off x="-675323" y="3557876"/>
                    <a:ext cx="1" cy="1370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-1128127" y="3111988"/>
                    <a:ext cx="916246" cy="1768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Quad core</a:t>
                    </a:r>
                  </a:p>
                  <a:p>
                    <a:pPr algn="ctr"/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A35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107" name="Straight Connector 106"/>
                <p:cNvCxnSpPr/>
                <p:nvPr/>
              </p:nvCxnSpPr>
              <p:spPr bwMode="auto">
                <a:xfrm>
                  <a:off x="5067055" y="3154907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08" name="TextBox 107"/>
                <p:cNvSpPr txBox="1"/>
                <p:nvPr/>
              </p:nvSpPr>
              <p:spPr>
                <a:xfrm>
                  <a:off x="5157065" y="3203206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5522810" y="3208128"/>
                  <a:ext cx="430187" cy="223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SCU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5157788" y="257390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E297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auto">
                <a:xfrm>
                  <a:off x="5562110" y="2576796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5157065" y="2841915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5551526" y="2843861"/>
                  <a:ext cx="336129" cy="21604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1" name="Felfelé-lefelé nyíl 42"/>
              <p:cNvSpPr/>
              <p:nvPr/>
            </p:nvSpPr>
            <p:spPr>
              <a:xfrm>
                <a:off x="8325997" y="3174140"/>
                <a:ext cx="79375" cy="180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7893664" y="3379938"/>
                <a:ext cx="936000" cy="360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000" b="1" dirty="0" smtClean="0">
                    <a:solidFill>
                      <a:srgbClr val="000000"/>
                    </a:solidFill>
                  </a:rPr>
                  <a:t>MMU-500</a:t>
                </a:r>
                <a:endParaRPr lang="en-US" sz="1000" b="1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7910046" y="2396176"/>
                <a:ext cx="966948" cy="756000"/>
                <a:chOff x="3185325" y="2199494"/>
                <a:chExt cx="966948" cy="756000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3194701" y="2199494"/>
                  <a:ext cx="957572" cy="756000"/>
                  <a:chOff x="-1143635" y="3122112"/>
                  <a:chExt cx="957572" cy="756000"/>
                </a:xfrm>
                <a:solidFill>
                  <a:schemeClr val="accent1">
                    <a:lumMod val="90000"/>
                  </a:schemeClr>
                </a:solidFill>
              </p:grpSpPr>
              <p:sp>
                <p:nvSpPr>
                  <p:cNvPr id="103" name="Rounded Rectangle 102"/>
                  <p:cNvSpPr/>
                  <p:nvPr/>
                </p:nvSpPr>
                <p:spPr bwMode="auto">
                  <a:xfrm>
                    <a:off x="-1143635" y="3122112"/>
                    <a:ext cx="936000" cy="756000"/>
                  </a:xfrm>
                  <a:prstGeom prst="round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-1087272" y="3334392"/>
                    <a:ext cx="901209" cy="2462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Mali-T880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-922780" y="3171632"/>
                    <a:ext cx="487634" cy="2462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b="1" dirty="0" smtClean="0">
                        <a:solidFill>
                          <a:srgbClr val="000000"/>
                        </a:solidFill>
                      </a:rPr>
                      <a:t>GPU</a:t>
                    </a:r>
                    <a:endParaRPr lang="en-US" sz="105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3185325" y="2663915"/>
                  <a:ext cx="9366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02" name="TextBox 101"/>
                <p:cNvSpPr txBox="1"/>
                <p:nvPr/>
              </p:nvSpPr>
              <p:spPr>
                <a:xfrm>
                  <a:off x="3494130" y="2683162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b="1" dirty="0" smtClean="0">
                      <a:solidFill>
                        <a:srgbClr val="000000"/>
                      </a:solidFill>
                    </a:rPr>
                    <a:t>L2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94" name="Straight Connector 93"/>
              <p:cNvCxnSpPr/>
              <p:nvPr/>
            </p:nvCxnSpPr>
            <p:spPr bwMode="auto">
              <a:xfrm>
                <a:off x="6236386" y="3052004"/>
                <a:ext cx="29424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5" name="Téglalap 46"/>
              <p:cNvSpPr/>
              <p:nvPr/>
            </p:nvSpPr>
            <p:spPr>
              <a:xfrm>
                <a:off x="5248635" y="5451909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DMC-520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6" name="Felfelé-lefelé nyíl 45"/>
              <p:cNvSpPr/>
              <p:nvPr/>
            </p:nvSpPr>
            <p:spPr>
              <a:xfrm>
                <a:off x="7684360" y="5848778"/>
                <a:ext cx="79375" cy="252000"/>
              </a:xfrm>
              <a:prstGeom prst="upDownArrow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Téglalap 46"/>
              <p:cNvSpPr/>
              <p:nvPr/>
            </p:nvSpPr>
            <p:spPr>
              <a:xfrm>
                <a:off x="6931650" y="6129340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DDR3/4/LPDDR3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741204" y="5864296"/>
                <a:ext cx="6671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>
                    <a:solidFill>
                      <a:srgbClr val="000000"/>
                    </a:solidFill>
                  </a:rPr>
                  <a:t>DFI 3.0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Téglalap 46"/>
              <p:cNvSpPr/>
              <p:nvPr/>
            </p:nvSpPr>
            <p:spPr>
              <a:xfrm>
                <a:off x="6937504" y="5462640"/>
                <a:ext cx="1548000" cy="36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anchor="ctr"/>
              <a:lstStyle/>
              <a:p>
                <a:pPr algn="ctr">
                  <a:defRPr/>
                </a:pPr>
                <a:r>
                  <a:rPr lang="hu-HU" sz="1050" b="1" dirty="0" smtClean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DMC-520</a:t>
                </a:r>
                <a:endParaRPr lang="en-US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28" name="Right Arrow 127"/>
            <p:cNvSpPr/>
            <p:nvPr/>
          </p:nvSpPr>
          <p:spPr bwMode="auto">
            <a:xfrm>
              <a:off x="4410030" y="3888925"/>
              <a:ext cx="432000" cy="1800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400" dirty="0" smtClean="0">
                  <a:solidFill>
                    <a:srgbClr val="000000"/>
                  </a:solidFill>
                </a:rPr>
                <a:t> </a:t>
              </a: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552220" y="5959155"/>
              <a:ext cx="68159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>
                  <a:solidFill>
                    <a:srgbClr val="000000"/>
                  </a:solidFill>
                </a:rPr>
                <a:t>Up to 4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4849646" y="2222435"/>
              <a:ext cx="2933526" cy="183269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4651678" y="5222960"/>
              <a:ext cx="4465828" cy="163323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Overview of the evolution of ARM’s platforms </a:t>
            </a:r>
            <a:r>
              <a:rPr lang="hu-HU" dirty="0" smtClean="0"/>
              <a:t>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0867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smtClean="0">
                <a:solidFill>
                  <a:srgbClr val="FFFFFF"/>
                </a:solidFill>
              </a:rPr>
              <a:t>4. References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900" dirty="0" smtClean="0">
                <a:solidFill>
                  <a:srgbClr val="FFFFFF"/>
                </a:solidFill>
              </a:rPr>
              <a:t> 4. </a:t>
            </a:r>
            <a:r>
              <a:rPr lang="en-US" sz="1900" dirty="0" smtClean="0">
                <a:solidFill>
                  <a:srgbClr val="FFFFFF"/>
                </a:solidFill>
              </a:rPr>
              <a:t>References (</a:t>
            </a:r>
            <a:r>
              <a:rPr lang="hu-HU" sz="1900" dirty="0" smtClean="0">
                <a:solidFill>
                  <a:srgbClr val="FFFFFF"/>
                </a:solidFill>
              </a:rPr>
              <a:t>1</a:t>
            </a:r>
            <a:r>
              <a:rPr lang="en-US" sz="1900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133745"/>
            <a:ext cx="89595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Stevens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en-US" dirty="0">
                <a:solidFill>
                  <a:srgbClr val="000000"/>
                </a:solidFill>
              </a:rPr>
              <a:t>Introduction to </a:t>
            </a:r>
            <a:r>
              <a:rPr lang="en-US" dirty="0" smtClean="0">
                <a:solidFill>
                  <a:srgbClr val="000000"/>
                </a:solidFill>
              </a:rPr>
              <a:t>AMBA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4 ACE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big.LITTLE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Processing Technology</a:t>
            </a:r>
            <a:r>
              <a:rPr lang="hu-HU" dirty="0" smtClean="0">
                <a:solidFill>
                  <a:srgbClr val="000000"/>
                </a:solidFill>
              </a:rPr>
              <a:t>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June</a:t>
            </a:r>
            <a:r>
              <a:rPr lang="hu-HU" dirty="0" smtClean="0">
                <a:solidFill>
                  <a:srgbClr val="000000"/>
                </a:solidFill>
              </a:rPr>
              <a:t> 6 </a:t>
            </a:r>
            <a:r>
              <a:rPr lang="hu-HU" dirty="0">
                <a:solidFill>
                  <a:srgbClr val="000000"/>
                </a:solidFill>
              </a:rPr>
              <a:t>2011, http://www.arm.com/files/pdf/CacheCoherencyWhitepaper_6June2011.pdf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1737860"/>
            <a:ext cx="88387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Goodacre</a:t>
            </a:r>
            <a:r>
              <a:rPr lang="hu-HU" dirty="0">
                <a:solidFill>
                  <a:srgbClr val="000000"/>
                </a:solidFill>
              </a:rPr>
              <a:t> J., </a:t>
            </a:r>
            <a:r>
              <a:rPr lang="en-US" dirty="0">
                <a:solidFill>
                  <a:srgbClr val="000000"/>
                </a:solidFill>
              </a:rPr>
              <a:t>The Evolution of the ARM Architecture Towards Big Data and the Data-Centre</a:t>
            </a:r>
            <a:r>
              <a:rPr lang="hu-HU" dirty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</a:t>
            </a:r>
            <a:r>
              <a:rPr lang="en-US" dirty="0">
                <a:solidFill>
                  <a:srgbClr val="000000"/>
                </a:solidFill>
              </a:rPr>
              <a:t>8th Workshop on Virtualization in High-Performance Cloud Computing</a:t>
            </a:r>
            <a:r>
              <a:rPr lang="hu-HU" dirty="0">
                <a:solidFill>
                  <a:srgbClr val="000000"/>
                </a:solidFill>
              </a:rPr>
              <a:t> (VHPC’13),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Nov. 17-22 2013, http://www.virtical.eu/pub/sc13.pdf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1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 err="1">
                <a:solidFill>
                  <a:srgbClr val="000000"/>
                </a:solidFill>
              </a:rPr>
              <a:t>Wikipedia</a:t>
            </a:r>
            <a:r>
              <a:rPr lang="hu-HU" sz="1400" dirty="0">
                <a:solidFill>
                  <a:srgbClr val="000000"/>
                </a:solidFill>
              </a:rPr>
              <a:t>, Advanced </a:t>
            </a:r>
            <a:r>
              <a:rPr lang="hu-HU" sz="1400" dirty="0" err="1">
                <a:solidFill>
                  <a:srgbClr val="000000"/>
                </a:solidFill>
              </a:rPr>
              <a:t>Microcontroller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Bus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Architecture</a:t>
            </a:r>
            <a:r>
              <a:rPr lang="hu-HU" sz="1400" dirty="0" smtClean="0">
                <a:solidFill>
                  <a:srgbClr val="000000"/>
                </a:solidFill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         </a:t>
            </a:r>
            <a:r>
              <a:rPr lang="en-US" sz="1400" dirty="0" smtClean="0">
                <a:solidFill>
                  <a:srgbClr val="000000"/>
                </a:solidFill>
              </a:rPr>
              <a:t>https</a:t>
            </a:r>
            <a:r>
              <a:rPr lang="en-US" sz="1400" dirty="0">
                <a:solidFill>
                  <a:srgbClr val="000000"/>
                </a:solidFill>
              </a:rPr>
              <a:t>://en.wikipedia.org/wiki/Advanced_Microcontroller_Bus_Architecture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2547950"/>
            <a:ext cx="87028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AMBA Advanced </a:t>
            </a:r>
            <a:r>
              <a:rPr lang="hu-HU" dirty="0" err="1" smtClean="0">
                <a:solidFill>
                  <a:srgbClr val="000000"/>
                </a:solidFill>
              </a:rPr>
              <a:t>Microcontroller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Bus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Architecture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Specification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Issued</a:t>
            </a:r>
            <a:r>
              <a:rPr lang="hu-HU" dirty="0" smtClean="0">
                <a:solidFill>
                  <a:srgbClr val="000000"/>
                </a:solidFill>
              </a:rPr>
              <a:t>: </a:t>
            </a:r>
            <a:r>
              <a:rPr lang="hu-HU" dirty="0" err="1" smtClean="0">
                <a:solidFill>
                  <a:srgbClr val="000000"/>
                </a:solidFill>
              </a:rPr>
              <a:t>April</a:t>
            </a:r>
            <a:r>
              <a:rPr lang="hu-HU" dirty="0" smtClean="0">
                <a:solidFill>
                  <a:srgbClr val="000000"/>
                </a:solidFill>
              </a:rPr>
              <a:t> 1997,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Document Number: ARM IHI 0001D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https</a:t>
            </a:r>
            <a:r>
              <a:rPr lang="hu-HU" dirty="0">
                <a:solidFill>
                  <a:srgbClr val="000000"/>
                </a:solidFill>
              </a:rPr>
              <a:t>://</a:t>
            </a:r>
            <a:r>
              <a:rPr lang="hu-HU" dirty="0" smtClean="0">
                <a:solidFill>
                  <a:srgbClr val="000000"/>
                </a:solidFill>
              </a:rPr>
              <a:t>www.yumpu.com/en/document/view/31043439/advanced-microcontroller-bus-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architecture-specification/3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3519010"/>
            <a:ext cx="8963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Andrews J.R., </a:t>
            </a:r>
            <a:r>
              <a:rPr lang="en-US" dirty="0" smtClean="0">
                <a:solidFill>
                  <a:srgbClr val="000000"/>
                </a:solidFill>
              </a:rPr>
              <a:t>Co-Verification </a:t>
            </a:r>
            <a:r>
              <a:rPr lang="en-US" dirty="0">
                <a:solidFill>
                  <a:srgbClr val="000000"/>
                </a:solidFill>
              </a:rPr>
              <a:t>of Hardware and </a:t>
            </a:r>
            <a:r>
              <a:rPr lang="en-US" dirty="0" smtClean="0">
                <a:solidFill>
                  <a:srgbClr val="000000"/>
                </a:solidFill>
              </a:rPr>
              <a:t>Software </a:t>
            </a: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dirty="0" smtClean="0">
                <a:solidFill>
                  <a:srgbClr val="000000"/>
                </a:solidFill>
              </a:rPr>
              <a:t>ARM </a:t>
            </a:r>
            <a:r>
              <a:rPr lang="en-US" dirty="0" err="1" smtClean="0">
                <a:solidFill>
                  <a:srgbClr val="000000"/>
                </a:solidFill>
              </a:rPr>
              <a:t>SoC</a:t>
            </a:r>
            <a:r>
              <a:rPr lang="en-US" dirty="0" smtClean="0">
                <a:solidFill>
                  <a:srgbClr val="000000"/>
                </a:solidFill>
              </a:rPr>
              <a:t> Design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Elsevier</a:t>
            </a:r>
            <a:r>
              <a:rPr lang="hu-HU" dirty="0" smtClean="0">
                <a:solidFill>
                  <a:srgbClr val="000000"/>
                </a:solidFill>
              </a:rPr>
              <a:t>, 2005,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://samples.sainsburysebooks.co.uk/9780080476902_sample_790660.pdf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4104075"/>
            <a:ext cx="62939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AMBA </a:t>
            </a:r>
            <a:r>
              <a:rPr lang="hu-HU" dirty="0" err="1" smtClean="0">
                <a:solidFill>
                  <a:srgbClr val="000000"/>
                </a:solidFill>
              </a:rPr>
              <a:t>Specification</a:t>
            </a:r>
            <a:r>
              <a:rPr lang="hu-HU" dirty="0" smtClean="0">
                <a:solidFill>
                  <a:srgbClr val="000000"/>
                </a:solidFill>
              </a:rPr>
              <a:t> (</a:t>
            </a:r>
            <a:r>
              <a:rPr lang="hu-HU" dirty="0" err="1" smtClean="0">
                <a:solidFill>
                  <a:srgbClr val="000000"/>
                </a:solidFill>
              </a:rPr>
              <a:t>Rev</a:t>
            </a:r>
            <a:r>
              <a:rPr lang="hu-HU" dirty="0" smtClean="0">
                <a:solidFill>
                  <a:srgbClr val="000000"/>
                </a:solidFill>
              </a:rPr>
              <a:t> 2.0), </a:t>
            </a:r>
            <a:r>
              <a:rPr lang="hu-HU" dirty="0">
                <a:solidFill>
                  <a:srgbClr val="000000"/>
                </a:solidFill>
              </a:rPr>
              <a:t>May 13 1999, 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>
                <a:solidFill>
                  <a:srgbClr val="000000"/>
                </a:solidFill>
              </a:rPr>
              <a:t>https://</a:t>
            </a:r>
            <a:r>
              <a:rPr lang="hu-HU" dirty="0" smtClean="0">
                <a:solidFill>
                  <a:srgbClr val="000000"/>
                </a:solidFill>
              </a:rPr>
              <a:t>silver.arm.com/download/download.tm?pv=1062760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77940" y="4615560"/>
            <a:ext cx="92158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Sinha</a:t>
            </a:r>
            <a:r>
              <a:rPr lang="hu-HU" dirty="0" smtClean="0">
                <a:solidFill>
                  <a:srgbClr val="000000"/>
                </a:solidFill>
              </a:rPr>
              <a:t> R., </a:t>
            </a:r>
            <a:r>
              <a:rPr lang="hu-HU" dirty="0" err="1" smtClean="0">
                <a:solidFill>
                  <a:srgbClr val="000000"/>
                </a:solidFill>
              </a:rPr>
              <a:t>Roop</a:t>
            </a:r>
            <a:r>
              <a:rPr lang="hu-HU" dirty="0" smtClean="0">
                <a:solidFill>
                  <a:srgbClr val="000000"/>
                </a:solidFill>
              </a:rPr>
              <a:t> P., </a:t>
            </a:r>
            <a:r>
              <a:rPr lang="hu-HU" dirty="0" err="1" smtClean="0">
                <a:solidFill>
                  <a:srgbClr val="000000"/>
                </a:solidFill>
              </a:rPr>
              <a:t>Basu</a:t>
            </a:r>
            <a:r>
              <a:rPr lang="hu-HU" dirty="0" smtClean="0">
                <a:solidFill>
                  <a:srgbClr val="000000"/>
                </a:solidFill>
              </a:rPr>
              <a:t> S., </a:t>
            </a:r>
            <a:r>
              <a:rPr lang="en-US" dirty="0">
                <a:solidFill>
                  <a:srgbClr val="000000"/>
                </a:solidFill>
              </a:rPr>
              <a:t>Correct-by-Construction Approaches for </a:t>
            </a:r>
            <a:r>
              <a:rPr lang="en-US" dirty="0" err="1">
                <a:solidFill>
                  <a:srgbClr val="000000"/>
                </a:solidFill>
              </a:rPr>
              <a:t>SoC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Design</a:t>
            </a:r>
            <a:r>
              <a:rPr lang="hu-HU" dirty="0" smtClean="0">
                <a:solidFill>
                  <a:srgbClr val="000000"/>
                </a:solidFill>
              </a:rPr>
              <a:t>, Springer, 2014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1035" y="5008813"/>
            <a:ext cx="7354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Harnisch</a:t>
            </a:r>
            <a:r>
              <a:rPr lang="hu-HU" dirty="0" smtClean="0">
                <a:solidFill>
                  <a:srgbClr val="000000"/>
                </a:solidFill>
              </a:rPr>
              <a:t> M., </a:t>
            </a:r>
            <a:r>
              <a:rPr lang="en-US" dirty="0">
                <a:solidFill>
                  <a:srgbClr val="000000"/>
                </a:solidFill>
              </a:rPr>
              <a:t>Migrating from AHB to AXI based </a:t>
            </a:r>
            <a:r>
              <a:rPr lang="en-US" dirty="0" err="1">
                <a:solidFill>
                  <a:srgbClr val="000000"/>
                </a:solidFill>
              </a:rPr>
              <a:t>SoC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Designs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Doulos</a:t>
            </a:r>
            <a:r>
              <a:rPr lang="hu-HU" dirty="0" smtClean="0">
                <a:solidFill>
                  <a:srgbClr val="000000"/>
                </a:solidFill>
              </a:rPr>
              <a:t>, 2010,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://www.doulos.com/knowhow/arm/Migrating_from_AHB_to_AXI/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5629005"/>
            <a:ext cx="8513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Shankar D., </a:t>
            </a:r>
            <a:r>
              <a:rPr lang="en-US" dirty="0">
                <a:solidFill>
                  <a:srgbClr val="000000"/>
                </a:solidFill>
              </a:rPr>
              <a:t>Comparing AMBA AHB to AXI Bus using System </a:t>
            </a:r>
            <a:r>
              <a:rPr lang="en-US" dirty="0" smtClean="0">
                <a:solidFill>
                  <a:srgbClr val="000000"/>
                </a:solidFill>
              </a:rPr>
              <a:t>Modeling</a:t>
            </a:r>
            <a:r>
              <a:rPr lang="hu-HU" dirty="0" smtClean="0">
                <a:solidFill>
                  <a:srgbClr val="000000"/>
                </a:solidFill>
              </a:rPr>
              <a:t>, Design &amp; </a:t>
            </a:r>
            <a:r>
              <a:rPr lang="hu-HU" dirty="0" err="1" smtClean="0">
                <a:solidFill>
                  <a:srgbClr val="000000"/>
                </a:solidFill>
              </a:rPr>
              <a:t>Reuse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://www.design-reuse.com/articles/24123/amba-ahb-to-axi-bus-comparison.html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75320" y="6236150"/>
            <a:ext cx="78726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]: ARM Launches Multi-Layer AHB and AHB-Lite</a:t>
            </a:r>
            <a:r>
              <a:rPr lang="hu-HU" dirty="0" smtClean="0">
                <a:solidFill>
                  <a:srgbClr val="000000"/>
                </a:solidFill>
              </a:rPr>
              <a:t>, Design &amp; </a:t>
            </a:r>
            <a:r>
              <a:rPr lang="hu-HU" dirty="0" err="1" smtClean="0">
                <a:solidFill>
                  <a:srgbClr val="000000"/>
                </a:solidFill>
              </a:rPr>
              <a:t>Reuse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March</a:t>
            </a:r>
            <a:r>
              <a:rPr lang="hu-HU" dirty="0" smtClean="0">
                <a:solidFill>
                  <a:srgbClr val="000000"/>
                </a:solidFill>
              </a:rPr>
              <a:t> 19 2001,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>
                <a:solidFill>
                  <a:srgbClr val="000000"/>
                </a:solidFill>
              </a:rPr>
              <a:t>http://www.design-reuse.com/news/856/arm-multi-layer-ahb-ahb-lite.html</a:t>
            </a:r>
          </a:p>
        </p:txBody>
      </p:sp>
    </p:spTree>
    <p:extLst>
      <p:ext uri="{BB962C8B-B14F-4D97-AF65-F5344CB8AC3E}">
        <p14:creationId xmlns:p14="http://schemas.microsoft.com/office/powerpoint/2010/main" val="26884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900" dirty="0" smtClean="0">
                <a:solidFill>
                  <a:srgbClr val="FFFFFF"/>
                </a:solidFill>
              </a:rPr>
              <a:t> 4. </a:t>
            </a:r>
            <a:r>
              <a:rPr lang="en-US" sz="1900" dirty="0" smtClean="0">
                <a:solidFill>
                  <a:srgbClr val="FFFFFF"/>
                </a:solidFill>
              </a:rPr>
              <a:t>References (</a:t>
            </a:r>
            <a:r>
              <a:rPr lang="hu-HU" sz="1900" dirty="0">
                <a:solidFill>
                  <a:srgbClr val="FFFFFF"/>
                </a:solidFill>
              </a:rPr>
              <a:t>2</a:t>
            </a:r>
            <a:r>
              <a:rPr lang="en-US" sz="1900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484613"/>
            <a:ext cx="6644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ARM AMBA 3 </a:t>
            </a:r>
            <a:r>
              <a:rPr lang="hu-HU" dirty="0" err="1" smtClean="0">
                <a:solidFill>
                  <a:srgbClr val="000000"/>
                </a:solidFill>
              </a:rPr>
              <a:t>AHB-Lite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Bus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Protocol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Cortex</a:t>
            </a:r>
            <a:r>
              <a:rPr lang="hu-HU" dirty="0" smtClean="0">
                <a:solidFill>
                  <a:srgbClr val="000000"/>
                </a:solidFill>
              </a:rPr>
              <a:t> MO – System Design,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://old.hipeac.net/system/files/cm0ds_2_0.pdf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088728"/>
            <a:ext cx="8092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Multi-layer</a:t>
            </a:r>
            <a:r>
              <a:rPr lang="hu-HU" dirty="0" smtClean="0">
                <a:solidFill>
                  <a:srgbClr val="000000"/>
                </a:solidFill>
              </a:rPr>
              <a:t> AHB </a:t>
            </a:r>
            <a:r>
              <a:rPr lang="hu-HU" dirty="0" err="1" smtClean="0">
                <a:solidFill>
                  <a:srgbClr val="000000"/>
                </a:solidFill>
              </a:rPr>
              <a:t>Overview</a:t>
            </a:r>
            <a:r>
              <a:rPr lang="hu-HU" dirty="0" smtClean="0">
                <a:solidFill>
                  <a:srgbClr val="000000"/>
                </a:solidFill>
              </a:rPr>
              <a:t>, DVI 0045A, 2001 ARM Limited,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</a:t>
            </a:r>
            <a:r>
              <a:rPr lang="en-US" dirty="0" smtClean="0">
                <a:solidFill>
                  <a:srgbClr val="000000"/>
                </a:solidFill>
              </a:rPr>
              <a:t>pdf.datasheetarchive.com/indexerfiles/Datasheets-SL1/DSASL001562.pdf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11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 smtClean="0">
                <a:solidFill>
                  <a:srgbClr val="000000"/>
                </a:solidFill>
              </a:rPr>
              <a:t>AMBA 3 </a:t>
            </a:r>
            <a:r>
              <a:rPr lang="hu-HU" sz="1400" dirty="0" err="1" smtClean="0">
                <a:solidFill>
                  <a:srgbClr val="000000"/>
                </a:solidFill>
              </a:rPr>
              <a:t>AHB-Lite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Protocol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Specification</a:t>
            </a:r>
            <a:r>
              <a:rPr lang="hu-HU" sz="1400" dirty="0" smtClean="0">
                <a:solidFill>
                  <a:srgbClr val="000000"/>
                </a:solidFill>
              </a:rPr>
              <a:t> v1.0, ARM IHI 0033A, 2001, 2006,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         </a:t>
            </a:r>
            <a:r>
              <a:rPr lang="en-US" sz="1400" dirty="0">
                <a:solidFill>
                  <a:srgbClr val="000000"/>
                </a:solidFill>
              </a:rPr>
              <a:t>http://</a:t>
            </a:r>
            <a:r>
              <a:rPr lang="en-US" sz="1400" dirty="0" smtClean="0">
                <a:solidFill>
                  <a:srgbClr val="000000"/>
                </a:solidFill>
              </a:rPr>
              <a:t>www.eecs.umich.edu/courses/eecs373/readings/ARM_IHI0033A_AMBA_AHB-</a:t>
            </a:r>
            <a:endParaRPr lang="hu-HU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   </a:t>
            </a:r>
            <a:r>
              <a:rPr lang="en-US" sz="1400" dirty="0" smtClean="0">
                <a:solidFill>
                  <a:srgbClr val="000000"/>
                </a:solidFill>
              </a:rPr>
              <a:t>Lite_SPEC.pdf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2673440"/>
            <a:ext cx="6960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Multi-Layer</a:t>
            </a:r>
            <a:r>
              <a:rPr lang="hu-HU" dirty="0" smtClean="0">
                <a:solidFill>
                  <a:srgbClr val="000000"/>
                </a:solidFill>
              </a:rPr>
              <a:t> AHB, </a:t>
            </a:r>
            <a:r>
              <a:rPr lang="hu-HU" dirty="0" err="1" smtClean="0">
                <a:solidFill>
                  <a:srgbClr val="000000"/>
                </a:solidFill>
              </a:rPr>
              <a:t>AHB-Lite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://www.13thmonkey.org/documentation/ARM/multilayerAHB.pdf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3274935"/>
            <a:ext cx="82349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AMBA AXI and ACE </a:t>
            </a:r>
            <a:r>
              <a:rPr lang="hu-HU" dirty="0" err="1" smtClean="0">
                <a:solidFill>
                  <a:srgbClr val="000000"/>
                </a:solidFill>
              </a:rPr>
              <a:t>Protocol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Specification</a:t>
            </a:r>
            <a:r>
              <a:rPr lang="hu-HU" dirty="0" smtClean="0">
                <a:solidFill>
                  <a:srgbClr val="000000"/>
                </a:solidFill>
              </a:rPr>
              <a:t>, ARM IHI 0022E (ID022613), 2003, 2013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3689505"/>
            <a:ext cx="6827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AMBA AXI </a:t>
            </a:r>
            <a:r>
              <a:rPr lang="hu-HU" dirty="0" err="1" smtClean="0">
                <a:solidFill>
                  <a:srgbClr val="000000"/>
                </a:solidFill>
              </a:rPr>
              <a:t>Protocol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Specification</a:t>
            </a:r>
            <a:r>
              <a:rPr lang="hu-HU" dirty="0" smtClean="0">
                <a:solidFill>
                  <a:srgbClr val="000000"/>
                </a:solidFill>
              </a:rPr>
              <a:t>, v1.0, ARM IHI 0022B, 2003, 2004,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>
                <a:solidFill>
                  <a:srgbClr val="000000"/>
                </a:solidFill>
              </a:rPr>
              <a:t>http://nineways.co.uk/AMBAaxi_fullspecification.pdf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77940" y="4305765"/>
            <a:ext cx="91915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Jayaswal</a:t>
            </a:r>
            <a:r>
              <a:rPr lang="hu-HU" dirty="0" smtClean="0">
                <a:solidFill>
                  <a:srgbClr val="000000"/>
                </a:solidFill>
              </a:rPr>
              <a:t> M., </a:t>
            </a:r>
            <a:r>
              <a:rPr lang="en-US" dirty="0">
                <a:solidFill>
                  <a:srgbClr val="000000"/>
                </a:solidFill>
              </a:rPr>
              <a:t>Comparative Analysis of AMBA 2.0 and </a:t>
            </a:r>
            <a:r>
              <a:rPr lang="en-US" dirty="0" smtClean="0">
                <a:solidFill>
                  <a:srgbClr val="000000"/>
                </a:solidFill>
              </a:rPr>
              <a:t>AMBA </a:t>
            </a:r>
            <a:r>
              <a:rPr lang="en-US" dirty="0">
                <a:solidFill>
                  <a:srgbClr val="000000"/>
                </a:solidFill>
              </a:rPr>
              <a:t>3 AXI Protocol-Based </a:t>
            </a:r>
            <a:r>
              <a:rPr lang="en-US" dirty="0" smtClean="0">
                <a:solidFill>
                  <a:srgbClr val="000000"/>
                </a:solidFill>
              </a:rPr>
              <a:t>Subsystems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ARM </a:t>
            </a:r>
            <a:r>
              <a:rPr lang="hu-HU" dirty="0" err="1" smtClean="0">
                <a:solidFill>
                  <a:srgbClr val="000000"/>
                </a:solidFill>
              </a:rPr>
              <a:t>Developers</a:t>
            </a:r>
            <a:r>
              <a:rPr lang="hu-HU" dirty="0" smtClean="0">
                <a:solidFill>
                  <a:srgbClr val="000000"/>
                </a:solidFill>
              </a:rPr>
              <a:t>’ </a:t>
            </a:r>
            <a:r>
              <a:rPr lang="hu-HU" dirty="0" err="1" smtClean="0">
                <a:solidFill>
                  <a:srgbClr val="000000"/>
                </a:solidFill>
              </a:rPr>
              <a:t>Conference</a:t>
            </a:r>
            <a:r>
              <a:rPr lang="hu-HU" dirty="0" smtClean="0">
                <a:solidFill>
                  <a:srgbClr val="000000"/>
                </a:solidFill>
              </a:rPr>
              <a:t> &amp; Design </a:t>
            </a:r>
            <a:r>
              <a:rPr lang="hu-HU" dirty="0" err="1" smtClean="0">
                <a:solidFill>
                  <a:srgbClr val="000000"/>
                </a:solidFill>
              </a:rPr>
              <a:t>Pavilion</a:t>
            </a:r>
            <a:r>
              <a:rPr lang="hu-HU" dirty="0" smtClean="0">
                <a:solidFill>
                  <a:srgbClr val="000000"/>
                </a:solidFill>
              </a:rPr>
              <a:t> 2007, http</a:t>
            </a:r>
            <a:r>
              <a:rPr lang="hu-HU" dirty="0">
                <a:solidFill>
                  <a:srgbClr val="000000"/>
                </a:solidFill>
              </a:rPr>
              <a:t>://rtcgroup.com/arm/2007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presentations</a:t>
            </a:r>
            <a:r>
              <a:rPr lang="hu-HU" dirty="0" smtClean="0">
                <a:solidFill>
                  <a:srgbClr val="000000"/>
                </a:solidFill>
              </a:rPr>
              <a:t>/179%20-</a:t>
            </a:r>
            <a:r>
              <a:rPr lang="hu-HU" dirty="0">
                <a:solidFill>
                  <a:srgbClr val="000000"/>
                </a:solidFill>
              </a:rPr>
              <a:t>%</a:t>
            </a:r>
            <a:r>
              <a:rPr lang="hu-HU" dirty="0" smtClean="0">
                <a:solidFill>
                  <a:srgbClr val="000000"/>
                </a:solidFill>
              </a:rPr>
              <a:t>20Comparative%20Analysis%20of%20AMBA%202.0%20and%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20AMBA%203%20AXI%20Protocol-Based%20Subsystems.pdf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5357310"/>
            <a:ext cx="71175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CoreSight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Architecture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Specification</a:t>
            </a:r>
            <a:r>
              <a:rPr lang="hu-HU" dirty="0" smtClean="0">
                <a:solidFill>
                  <a:srgbClr val="000000"/>
                </a:solidFill>
              </a:rPr>
              <a:t>, v1.0, ARM IHI 0029B, 2004, 2005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75320" y="5759735"/>
            <a:ext cx="64467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19</a:t>
            </a:r>
            <a:r>
              <a:rPr lang="en-US" dirty="0" smtClean="0">
                <a:solidFill>
                  <a:srgbClr val="000000"/>
                </a:solidFill>
              </a:rPr>
              <a:t>]: A</a:t>
            </a:r>
            <a:r>
              <a:rPr lang="hu-HU" dirty="0" smtClean="0">
                <a:solidFill>
                  <a:srgbClr val="000000"/>
                </a:solidFill>
              </a:rPr>
              <a:t>MBA 3 ATB </a:t>
            </a:r>
            <a:r>
              <a:rPr lang="hu-HU" dirty="0" err="1" smtClean="0">
                <a:solidFill>
                  <a:srgbClr val="000000"/>
                </a:solidFill>
              </a:rPr>
              <a:t>Protocol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Specification</a:t>
            </a:r>
            <a:r>
              <a:rPr lang="hu-HU" dirty="0" smtClean="0">
                <a:solidFill>
                  <a:srgbClr val="000000"/>
                </a:solidFill>
              </a:rPr>
              <a:t>, v1.0, ARM IHI 0032A, 2006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900" dirty="0" smtClean="0">
                <a:solidFill>
                  <a:srgbClr val="FFFFFF"/>
                </a:solidFill>
              </a:rPr>
              <a:t> 4. </a:t>
            </a:r>
            <a:r>
              <a:rPr lang="en-US" sz="1900" dirty="0" smtClean="0">
                <a:solidFill>
                  <a:srgbClr val="FFFFFF"/>
                </a:solidFill>
              </a:rPr>
              <a:t>References (</a:t>
            </a:r>
            <a:r>
              <a:rPr lang="hu-HU" sz="1900" dirty="0" smtClean="0">
                <a:solidFill>
                  <a:srgbClr val="FFFFFF"/>
                </a:solidFill>
              </a:rPr>
              <a:t>3</a:t>
            </a:r>
            <a:r>
              <a:rPr lang="en-US" sz="1900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21683" y="1249710"/>
            <a:ext cx="88530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The ARM Cortex-A9 </a:t>
            </a:r>
            <a:r>
              <a:rPr lang="hu-HU" dirty="0" err="1" smtClean="0">
                <a:solidFill>
                  <a:srgbClr val="000000"/>
                </a:solidFill>
              </a:rPr>
              <a:t>Processors</a:t>
            </a:r>
            <a:r>
              <a:rPr lang="hu-HU" dirty="0" smtClean="0">
                <a:solidFill>
                  <a:srgbClr val="000000"/>
                </a:solidFill>
              </a:rPr>
              <a:t>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2009,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https://</a:t>
            </a:r>
            <a:r>
              <a:rPr lang="hu-HU" dirty="0" smtClean="0">
                <a:solidFill>
                  <a:srgbClr val="000000"/>
                </a:solidFill>
              </a:rPr>
              <a:t>www.element14.com/community/servlet/JiveServlet/previewBody/54580-102-1-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273638/</a:t>
            </a:r>
            <a:r>
              <a:rPr lang="hu-HU" dirty="0" err="1" smtClean="0">
                <a:solidFill>
                  <a:srgbClr val="000000"/>
                </a:solidFill>
              </a:rPr>
              <a:t>ARM.Whitepaper</a:t>
            </a:r>
            <a:r>
              <a:rPr lang="hu-HU" dirty="0" smtClean="0">
                <a:solidFill>
                  <a:srgbClr val="000000"/>
                </a:solidFill>
              </a:rPr>
              <a:t>_1.pdf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21683" y="2088728"/>
            <a:ext cx="67808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>
                <a:solidFill>
                  <a:srgbClr val="000000"/>
                </a:solidFill>
              </a:rPr>
              <a:t>AMBA AXI </a:t>
            </a:r>
            <a:r>
              <a:rPr lang="hu-HU" dirty="0" err="1">
                <a:solidFill>
                  <a:srgbClr val="000000"/>
                </a:solidFill>
              </a:rPr>
              <a:t>Protocol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Specification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smtClean="0">
                <a:solidFill>
                  <a:srgbClr val="000000"/>
                </a:solidFill>
              </a:rPr>
              <a:t>v2.0</a:t>
            </a:r>
            <a:r>
              <a:rPr lang="hu-HU" dirty="0">
                <a:solidFill>
                  <a:srgbClr val="000000"/>
                </a:solidFill>
              </a:rPr>
              <a:t>, ARM IHI </a:t>
            </a:r>
            <a:r>
              <a:rPr lang="hu-HU" dirty="0" smtClean="0">
                <a:solidFill>
                  <a:srgbClr val="000000"/>
                </a:solidFill>
              </a:rPr>
              <a:t>0022C, 2003-2010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29620" y="652500"/>
            <a:ext cx="90683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20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 smtClean="0">
                <a:solidFill>
                  <a:srgbClr val="000000"/>
                </a:solidFill>
              </a:rPr>
              <a:t>AMBA 3 </a:t>
            </a:r>
            <a:r>
              <a:rPr lang="hu-HU" sz="1400" dirty="0">
                <a:solidFill>
                  <a:srgbClr val="000000"/>
                </a:solidFill>
              </a:rPr>
              <a:t>APB </a:t>
            </a:r>
            <a:r>
              <a:rPr lang="hu-HU" sz="1400" dirty="0" err="1" smtClean="0">
                <a:solidFill>
                  <a:srgbClr val="000000"/>
                </a:solidFill>
              </a:rPr>
              <a:t>Protocol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Specification</a:t>
            </a:r>
            <a:r>
              <a:rPr lang="hu-HU" sz="1400" dirty="0" smtClean="0">
                <a:solidFill>
                  <a:srgbClr val="000000"/>
                </a:solidFill>
              </a:rPr>
              <a:t>, v1.0, ARM IHI 0024B, 2003, 2004,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         </a:t>
            </a:r>
            <a:r>
              <a:rPr lang="en-US" sz="1400" dirty="0" smtClean="0">
                <a:solidFill>
                  <a:srgbClr val="000000"/>
                </a:solidFill>
              </a:rPr>
              <a:t>http</a:t>
            </a:r>
            <a:r>
              <a:rPr lang="en-US" sz="1400" dirty="0">
                <a:solidFill>
                  <a:srgbClr val="000000"/>
                </a:solidFill>
              </a:rPr>
              <a:t>://web.eecs.umich.edu/~prabal/teaching/eecs373-f11/readings/ARM_AMBA3_APB.pdf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32935" y="2490800"/>
            <a:ext cx="82219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>
                <a:solidFill>
                  <a:srgbClr val="000000"/>
                </a:solidFill>
              </a:rPr>
              <a:t>AMBA AXI4-Stream </a:t>
            </a:r>
            <a:r>
              <a:rPr lang="hu-HU" dirty="0" err="1">
                <a:solidFill>
                  <a:srgbClr val="000000"/>
                </a:solidFill>
              </a:rPr>
              <a:t>Protocol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Specification</a:t>
            </a:r>
            <a:r>
              <a:rPr lang="hu-HU" dirty="0" smtClean="0">
                <a:solidFill>
                  <a:srgbClr val="000000"/>
                </a:solidFill>
              </a:rPr>
              <a:t>, v1.0, ARM IHI 0051A (ID030510), 2010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3410" y="2876795"/>
            <a:ext cx="90199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24</a:t>
            </a:r>
            <a:r>
              <a:rPr lang="en-US" dirty="0">
                <a:solidFill>
                  <a:srgbClr val="000000"/>
                </a:solidFill>
              </a:rPr>
              <a:t>]: </a:t>
            </a:r>
            <a:r>
              <a:rPr lang="en-US" dirty="0" smtClean="0">
                <a:solidFill>
                  <a:srgbClr val="000000"/>
                </a:solidFill>
              </a:rPr>
              <a:t>AMBA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AXI4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>
                <a:solidFill>
                  <a:srgbClr val="000000"/>
                </a:solidFill>
              </a:rPr>
              <a:t>Advanced Extensible </a:t>
            </a:r>
            <a:r>
              <a:rPr lang="en-US" dirty="0" smtClean="0">
                <a:solidFill>
                  <a:srgbClr val="000000"/>
                </a:solidFill>
              </a:rPr>
              <a:t>Interface</a:t>
            </a:r>
            <a:r>
              <a:rPr lang="hu-HU" dirty="0" smtClean="0">
                <a:solidFill>
                  <a:srgbClr val="000000"/>
                </a:solidFill>
              </a:rPr>
              <a:t>, XILINX, 2012,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://www.em.avnet.com/en-us/design/trainingandevents/Documents/X-Tech%202012</a:t>
            </a:r>
            <a:r>
              <a:rPr lang="en-US" dirty="0" smtClean="0">
                <a:solidFill>
                  <a:srgbClr val="000000"/>
                </a:solidFill>
              </a:rPr>
              <a:t>%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20Presentations/XTECH_B_AXI4_Technical_Seminar.pdf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23410" y="3708555"/>
            <a:ext cx="91954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AMBA AXI and ACE </a:t>
            </a:r>
            <a:r>
              <a:rPr lang="hu-HU" dirty="0" err="1" smtClean="0">
                <a:solidFill>
                  <a:srgbClr val="000000"/>
                </a:solidFill>
              </a:rPr>
              <a:t>Protocol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Specification</a:t>
            </a:r>
            <a:r>
              <a:rPr lang="hu-HU" dirty="0" smtClean="0">
                <a:solidFill>
                  <a:srgbClr val="000000"/>
                </a:solidFill>
              </a:rPr>
              <a:t>, ARM IHI 0022D (ID102711), </a:t>
            </a:r>
            <a:r>
              <a:rPr lang="hu-HU" dirty="0" err="1" smtClean="0">
                <a:solidFill>
                  <a:srgbClr val="000000"/>
                </a:solidFill>
              </a:rPr>
              <a:t>Oct</a:t>
            </a:r>
            <a:r>
              <a:rPr lang="hu-HU" dirty="0" smtClean="0">
                <a:solidFill>
                  <a:srgbClr val="000000"/>
                </a:solidFill>
              </a:rPr>
              <a:t>. 28 2011</a:t>
            </a:r>
          </a:p>
          <a:p>
            <a:r>
              <a:rPr lang="hu-HU" dirty="0">
                <a:solidFill>
                  <a:srgbClr val="000000"/>
                </a:solidFill>
              </a:rPr>
              <a:t>          </a:t>
            </a:r>
            <a:r>
              <a:rPr lang="hu-HU" dirty="0" smtClean="0">
                <a:solidFill>
                  <a:srgbClr val="000000"/>
                </a:solidFill>
              </a:rPr>
              <a:t>http</a:t>
            </a:r>
            <a:r>
              <a:rPr lang="hu-HU" dirty="0">
                <a:solidFill>
                  <a:srgbClr val="000000"/>
                </a:solidFill>
              </a:rPr>
              <a:t>://www.gstitt.ece.ufl.edu/courses/fall15/eel4720_5721/labs/refs/AXI4_specification.pdf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16505" y="4332073"/>
            <a:ext cx="79399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AMBA APB </a:t>
            </a:r>
            <a:r>
              <a:rPr lang="hu-HU" dirty="0" err="1" smtClean="0">
                <a:solidFill>
                  <a:srgbClr val="000000"/>
                </a:solidFill>
              </a:rPr>
              <a:t>Protocol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Specification</a:t>
            </a:r>
            <a:r>
              <a:rPr lang="hu-HU" dirty="0" smtClean="0">
                <a:solidFill>
                  <a:srgbClr val="000000"/>
                </a:solidFill>
              </a:rPr>
              <a:t>, v2.0, ARM IHI 0024C (ID041610), 2003-2010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20790" y="4734498"/>
            <a:ext cx="91203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27</a:t>
            </a:r>
            <a:r>
              <a:rPr lang="en-US" dirty="0">
                <a:solidFill>
                  <a:srgbClr val="000000"/>
                </a:solidFill>
              </a:rPr>
              <a:t>]: </a:t>
            </a:r>
            <a:r>
              <a:rPr lang="en-US" dirty="0" smtClean="0">
                <a:solidFill>
                  <a:srgbClr val="000000"/>
                </a:solidFill>
              </a:rPr>
              <a:t>AMBA </a:t>
            </a:r>
            <a:r>
              <a:rPr lang="en-US" dirty="0">
                <a:solidFill>
                  <a:srgbClr val="000000"/>
                </a:solidFill>
              </a:rPr>
              <a:t>4 ATB Protocol </a:t>
            </a:r>
            <a:r>
              <a:rPr lang="en-US" dirty="0" smtClean="0">
                <a:solidFill>
                  <a:srgbClr val="000000"/>
                </a:solidFill>
              </a:rPr>
              <a:t>Specification</a:t>
            </a:r>
            <a:r>
              <a:rPr lang="hu-HU" dirty="0" smtClean="0">
                <a:solidFill>
                  <a:srgbClr val="000000"/>
                </a:solidFill>
              </a:rPr>
              <a:t>, ATBv1.0 and ATBv1.1, ARM IHI 0032B (ID040412),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23410" y="5127045"/>
            <a:ext cx="86306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28</a:t>
            </a:r>
            <a:r>
              <a:rPr lang="en-US" dirty="0" smtClean="0">
                <a:solidFill>
                  <a:srgbClr val="000000"/>
                </a:solidFill>
              </a:rPr>
              <a:t>]: Multi-core </a:t>
            </a:r>
            <a:r>
              <a:rPr lang="en-US" dirty="0">
                <a:solidFill>
                  <a:srgbClr val="000000"/>
                </a:solidFill>
              </a:rPr>
              <a:t>and System </a:t>
            </a:r>
            <a:r>
              <a:rPr lang="en-US" dirty="0" smtClean="0">
                <a:solidFill>
                  <a:srgbClr val="000000"/>
                </a:solidFill>
              </a:rPr>
              <a:t>Coherence </a:t>
            </a:r>
            <a:r>
              <a:rPr lang="en-US" dirty="0">
                <a:solidFill>
                  <a:srgbClr val="000000"/>
                </a:solidFill>
              </a:rPr>
              <a:t>Design </a:t>
            </a:r>
            <a:r>
              <a:rPr lang="en-US" dirty="0" smtClean="0">
                <a:solidFill>
                  <a:srgbClr val="000000"/>
                </a:solidFill>
              </a:rPr>
              <a:t>Challenges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http://www.ece.cmu.edu/~ece742/f12/lib/exe/fetch.php?media=arm_multicore_and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system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coherence</a:t>
            </a:r>
            <a:r>
              <a:rPr lang="hu-HU" dirty="0">
                <a:solidFill>
                  <a:srgbClr val="000000"/>
                </a:solidFill>
              </a:rPr>
              <a:t>_-_</a:t>
            </a:r>
            <a:r>
              <a:rPr lang="hu-HU" dirty="0" err="1">
                <a:solidFill>
                  <a:srgbClr val="000000"/>
                </a:solidFill>
              </a:rPr>
              <a:t>cmu.pdf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23410" y="5949746"/>
            <a:ext cx="86898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Parris</a:t>
            </a:r>
            <a:r>
              <a:rPr lang="hu-HU" dirty="0" smtClean="0">
                <a:solidFill>
                  <a:srgbClr val="000000"/>
                </a:solidFill>
              </a:rPr>
              <a:t> N., </a:t>
            </a:r>
            <a:r>
              <a:rPr lang="en-US" dirty="0">
                <a:solidFill>
                  <a:srgbClr val="000000"/>
                </a:solidFill>
              </a:rPr>
              <a:t>Extended System Coherency - Part 1 - Cache Coherency Fundamentals</a:t>
            </a:r>
            <a:r>
              <a:rPr lang="hu-HU" dirty="0" smtClean="0">
                <a:solidFill>
                  <a:srgbClr val="000000"/>
                </a:solidFill>
              </a:rPr>
              <a:t>, 2013,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https://</a:t>
            </a:r>
            <a:r>
              <a:rPr lang="hu-HU" dirty="0" smtClean="0">
                <a:solidFill>
                  <a:srgbClr val="000000"/>
                </a:solidFill>
              </a:rPr>
              <a:t>community.arm.com/groups/processors/blog/2013/12/03/extended-system-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coherency-</a:t>
            </a:r>
            <a:r>
              <a:rPr lang="hu-HU" dirty="0">
                <a:solidFill>
                  <a:srgbClr val="000000"/>
                </a:solidFill>
              </a:rPr>
              <a:t>-part-1--cache-coherency-fundamentals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900" dirty="0" smtClean="0">
                <a:solidFill>
                  <a:srgbClr val="FFFFFF"/>
                </a:solidFill>
              </a:rPr>
              <a:t> 4. </a:t>
            </a:r>
            <a:r>
              <a:rPr lang="en-US" sz="1900" dirty="0" smtClean="0">
                <a:solidFill>
                  <a:srgbClr val="FFFFFF"/>
                </a:solidFill>
              </a:rPr>
              <a:t>References (</a:t>
            </a:r>
            <a:r>
              <a:rPr lang="hu-HU" sz="1900" dirty="0">
                <a:solidFill>
                  <a:srgbClr val="FFFFFF"/>
                </a:solidFill>
              </a:rPr>
              <a:t>4</a:t>
            </a:r>
            <a:r>
              <a:rPr lang="en-US" sz="1900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496871"/>
            <a:ext cx="88826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Parris</a:t>
            </a:r>
            <a:r>
              <a:rPr lang="hu-HU" dirty="0" smtClean="0">
                <a:solidFill>
                  <a:srgbClr val="000000"/>
                </a:solidFill>
              </a:rPr>
              <a:t> N., </a:t>
            </a:r>
            <a:r>
              <a:rPr lang="en-US" dirty="0">
                <a:solidFill>
                  <a:srgbClr val="000000"/>
                </a:solidFill>
              </a:rPr>
              <a:t>Extended System Coherency - Part 3 – Increasing Performance and Introducing 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err="1" smtClean="0">
                <a:solidFill>
                  <a:srgbClr val="000000"/>
                </a:solidFill>
              </a:rPr>
              <a:t>CoreLink</a:t>
            </a:r>
            <a:r>
              <a:rPr lang="en-US" dirty="0" smtClean="0">
                <a:solidFill>
                  <a:srgbClr val="000000"/>
                </a:solidFill>
              </a:rPr>
              <a:t> CCI-500</a:t>
            </a:r>
            <a:r>
              <a:rPr lang="hu-HU" dirty="0" smtClean="0">
                <a:solidFill>
                  <a:srgbClr val="000000"/>
                </a:solidFill>
              </a:rPr>
              <a:t>, ARM </a:t>
            </a:r>
            <a:r>
              <a:rPr lang="hu-HU" dirty="0" err="1" smtClean="0">
                <a:solidFill>
                  <a:srgbClr val="000000"/>
                </a:solidFill>
              </a:rPr>
              <a:t>Connected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Community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Blog</a:t>
            </a:r>
            <a:r>
              <a:rPr lang="hu-HU" dirty="0" smtClean="0">
                <a:solidFill>
                  <a:srgbClr val="000000"/>
                </a:solidFill>
              </a:rPr>
              <a:t>, Febr. 3 2015,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https</a:t>
            </a:r>
            <a:r>
              <a:rPr lang="en-US" dirty="0">
                <a:solidFill>
                  <a:srgbClr val="000000"/>
                </a:solidFill>
              </a:rPr>
              <a:t>://</a:t>
            </a:r>
            <a:r>
              <a:rPr lang="en-US" dirty="0" smtClean="0">
                <a:solidFill>
                  <a:srgbClr val="000000"/>
                </a:solidFill>
              </a:rPr>
              <a:t>community.arm.com/groups/processors/blog/2015/02/03/extended-system-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coherency-</a:t>
            </a:r>
            <a:r>
              <a:rPr lang="en-US" dirty="0">
                <a:solidFill>
                  <a:srgbClr val="000000"/>
                </a:solidFill>
              </a:rPr>
              <a:t>-part-3--corelink-cci-500</a:t>
            </a: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683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30</a:t>
            </a:r>
            <a:r>
              <a:rPr lang="en-US" sz="1400" dirty="0">
                <a:solidFill>
                  <a:srgbClr val="000000"/>
                </a:solidFill>
              </a:rPr>
              <a:t>]: Memory access ordering - an </a:t>
            </a:r>
            <a:r>
              <a:rPr lang="en-US" sz="1400" dirty="0" smtClean="0">
                <a:solidFill>
                  <a:srgbClr val="000000"/>
                </a:solidFill>
              </a:rPr>
              <a:t>introduction</a:t>
            </a:r>
            <a:r>
              <a:rPr lang="hu-HU" sz="1400" dirty="0" smtClean="0">
                <a:solidFill>
                  <a:srgbClr val="000000"/>
                </a:solidFill>
              </a:rPr>
              <a:t>, </a:t>
            </a:r>
            <a:r>
              <a:rPr lang="hu-HU" sz="1400" dirty="0" err="1" smtClean="0">
                <a:solidFill>
                  <a:srgbClr val="000000"/>
                </a:solidFill>
              </a:rPr>
              <a:t>March</a:t>
            </a:r>
            <a:r>
              <a:rPr lang="hu-HU" sz="1400" dirty="0" smtClean="0">
                <a:solidFill>
                  <a:srgbClr val="000000"/>
                </a:solidFill>
              </a:rPr>
              <a:t> 22 2011,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</a:rPr>
              <a:t>          https://</a:t>
            </a:r>
            <a:r>
              <a:rPr lang="hu-HU" sz="1400" dirty="0" smtClean="0">
                <a:solidFill>
                  <a:srgbClr val="000000"/>
                </a:solidFill>
              </a:rPr>
              <a:t>community.arm.com/groups/processors/blog/2011/03/22/memory-access-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   </a:t>
            </a:r>
            <a:r>
              <a:rPr lang="hu-HU" sz="1400" dirty="0" err="1" smtClean="0">
                <a:solidFill>
                  <a:srgbClr val="000000"/>
                </a:solidFill>
              </a:rPr>
              <a:t>ordering-</a:t>
            </a:r>
            <a:r>
              <a:rPr lang="hu-HU" sz="1400" dirty="0" err="1">
                <a:solidFill>
                  <a:srgbClr val="000000"/>
                </a:solidFill>
              </a:rPr>
              <a:t>-an-introduction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2519375"/>
            <a:ext cx="7681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CoreLink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>
                <a:solidFill>
                  <a:srgbClr val="000000"/>
                </a:solidFill>
              </a:rPr>
              <a:t>CCI-500 Cache </a:t>
            </a:r>
            <a:r>
              <a:rPr lang="hu-HU" dirty="0" err="1">
                <a:solidFill>
                  <a:srgbClr val="000000"/>
                </a:solidFill>
              </a:rPr>
              <a:t>Coherent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Interconnect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://www.arm.com/products/system-ip/interconnect/corelink-cci-500.php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3102230"/>
            <a:ext cx="8975214" cy="9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Orme</a:t>
            </a:r>
            <a:r>
              <a:rPr lang="hu-HU" dirty="0" smtClean="0">
                <a:solidFill>
                  <a:srgbClr val="000000"/>
                </a:solidFill>
              </a:rPr>
              <a:t> W., </a:t>
            </a:r>
            <a:r>
              <a:rPr lang="hu-HU" dirty="0" err="1" smtClean="0">
                <a:solidFill>
                  <a:srgbClr val="000000"/>
                </a:solidFill>
              </a:rPr>
              <a:t>Sharma</a:t>
            </a:r>
            <a:r>
              <a:rPr lang="hu-HU" dirty="0" smtClean="0">
                <a:solidFill>
                  <a:srgbClr val="000000"/>
                </a:solidFill>
              </a:rPr>
              <a:t> M., </a:t>
            </a:r>
            <a:r>
              <a:rPr lang="en-US" dirty="0">
                <a:solidFill>
                  <a:srgbClr val="000000"/>
                </a:solidFill>
              </a:rPr>
              <a:t>Exploring </a:t>
            </a:r>
            <a:r>
              <a:rPr lang="en-US" dirty="0" smtClean="0">
                <a:solidFill>
                  <a:srgbClr val="000000"/>
                </a:solidFill>
              </a:rPr>
              <a:t>System </a:t>
            </a:r>
            <a:r>
              <a:rPr lang="en-US" dirty="0">
                <a:solidFill>
                  <a:srgbClr val="000000"/>
                </a:solidFill>
              </a:rPr>
              <a:t>Coherency </a:t>
            </a:r>
            <a:r>
              <a:rPr lang="en-US" dirty="0" smtClean="0">
                <a:solidFill>
                  <a:srgbClr val="000000"/>
                </a:solidFill>
              </a:rPr>
              <a:t>and Maximizing </a:t>
            </a:r>
            <a:r>
              <a:rPr lang="en-US" dirty="0">
                <a:solidFill>
                  <a:srgbClr val="000000"/>
                </a:solidFill>
              </a:rPr>
              <a:t>Performance </a:t>
            </a:r>
            <a:r>
              <a:rPr lang="en-US" dirty="0" smtClean="0">
                <a:solidFill>
                  <a:srgbClr val="000000"/>
                </a:solidFill>
              </a:rPr>
              <a:t>of Mobile 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Memory Systems</a:t>
            </a:r>
            <a:r>
              <a:rPr lang="hu-HU" dirty="0">
                <a:solidFill>
                  <a:srgbClr val="000000"/>
                </a:solidFill>
              </a:rPr>
              <a:t>, ARM </a:t>
            </a:r>
            <a:r>
              <a:rPr lang="hu-HU" dirty="0" err="1">
                <a:solidFill>
                  <a:srgbClr val="000000"/>
                </a:solidFill>
              </a:rPr>
              <a:t>Tech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Symposia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China</a:t>
            </a:r>
            <a:r>
              <a:rPr lang="hu-HU" dirty="0" smtClean="0">
                <a:solidFill>
                  <a:srgbClr val="000000"/>
                </a:solidFill>
              </a:rPr>
              <a:t> 2015, Nov. 2015,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sz="1330" dirty="0" smtClean="0">
                <a:solidFill>
                  <a:srgbClr val="000000"/>
                </a:solidFill>
              </a:rPr>
              <a:t>http</a:t>
            </a:r>
            <a:r>
              <a:rPr lang="hu-HU" sz="1330" dirty="0">
                <a:solidFill>
                  <a:srgbClr val="000000"/>
                </a:solidFill>
              </a:rPr>
              <a:t>://www.armtechforum.com.cn/attached/article/ARM_System_Coherency20151211110911</a:t>
            </a:r>
            <a:r>
              <a:rPr lang="hu-HU" sz="1330" dirty="0" smtClean="0">
                <a:solidFill>
                  <a:srgbClr val="000000"/>
                </a:solidFill>
              </a:rPr>
              <a:t>.</a:t>
            </a:r>
          </a:p>
          <a:p>
            <a:r>
              <a:rPr lang="hu-HU" sz="1330" dirty="0">
                <a:solidFill>
                  <a:srgbClr val="000000"/>
                </a:solidFill>
              </a:rPr>
              <a:t> </a:t>
            </a:r>
            <a:r>
              <a:rPr lang="hu-HU" sz="1330" dirty="0" smtClean="0">
                <a:solidFill>
                  <a:srgbClr val="000000"/>
                </a:solidFill>
              </a:rPr>
              <a:t>         pdf</a:t>
            </a:r>
            <a:endParaRPr lang="hu-HU" sz="1330" dirty="0">
              <a:solidFill>
                <a:srgbClr val="00000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77940" y="4099189"/>
            <a:ext cx="89982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34</a:t>
            </a:r>
            <a:r>
              <a:rPr lang="en-US" dirty="0">
                <a:solidFill>
                  <a:srgbClr val="000000"/>
                </a:solidFill>
              </a:rPr>
              <a:t>]: </a:t>
            </a:r>
            <a:r>
              <a:rPr lang="en-US" dirty="0" smtClean="0">
                <a:solidFill>
                  <a:srgbClr val="000000"/>
                </a:solidFill>
              </a:rPr>
              <a:t>ARM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CoreLink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CCI-550 Cache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Coherent Interconnect</a:t>
            </a:r>
            <a:r>
              <a:rPr lang="hu-HU" dirty="0" smtClean="0">
                <a:solidFill>
                  <a:srgbClr val="000000"/>
                </a:solidFill>
              </a:rPr>
              <a:t>, Technical Reference Manual, 2015,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2016,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http://infocenter.arm.com/help/topic/com.arm.doc.100282_0001_01_en/corelink_cci550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cache_</a:t>
            </a:r>
            <a:r>
              <a:rPr lang="hu-HU" dirty="0" err="1" smtClean="0">
                <a:solidFill>
                  <a:srgbClr val="000000"/>
                </a:solidFill>
              </a:rPr>
              <a:t>coherent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interconnect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technical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reference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manual</a:t>
            </a:r>
            <a:r>
              <a:rPr lang="hu-HU" dirty="0" smtClean="0">
                <a:solidFill>
                  <a:srgbClr val="000000"/>
                </a:solidFill>
              </a:rPr>
              <a:t>_100282_0001_01_</a:t>
            </a:r>
            <a:r>
              <a:rPr lang="hu-HU" dirty="0" err="1" smtClean="0">
                <a:solidFill>
                  <a:srgbClr val="000000"/>
                </a:solidFill>
              </a:rPr>
              <a:t>en.pdf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77940" y="5094185"/>
            <a:ext cx="88075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35</a:t>
            </a:r>
            <a:r>
              <a:rPr lang="en-US" dirty="0">
                <a:solidFill>
                  <a:srgbClr val="000000"/>
                </a:solidFill>
              </a:rPr>
              <a:t>]: </a:t>
            </a:r>
            <a:r>
              <a:rPr lang="en-US" dirty="0" err="1">
                <a:solidFill>
                  <a:srgbClr val="000000"/>
                </a:solidFill>
              </a:rPr>
              <a:t>SoC</a:t>
            </a:r>
            <a:r>
              <a:rPr lang="en-US" dirty="0">
                <a:solidFill>
                  <a:srgbClr val="000000"/>
                </a:solidFill>
              </a:rPr>
              <a:t> Design - 5 Things you probably didn’t know about AMBA 5 </a:t>
            </a:r>
            <a:r>
              <a:rPr lang="en-US" dirty="0" smtClean="0">
                <a:solidFill>
                  <a:srgbClr val="000000"/>
                </a:solidFill>
              </a:rPr>
              <a:t>CHI</a:t>
            </a:r>
            <a:r>
              <a:rPr lang="hu-HU" dirty="0" smtClean="0">
                <a:solidFill>
                  <a:srgbClr val="000000"/>
                </a:solidFill>
              </a:rPr>
              <a:t>, India </a:t>
            </a:r>
            <a:r>
              <a:rPr lang="hu-HU" dirty="0" err="1" smtClean="0">
                <a:solidFill>
                  <a:srgbClr val="000000"/>
                </a:solidFill>
              </a:rPr>
              <a:t>Semiconductor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Forum, </a:t>
            </a:r>
            <a:r>
              <a:rPr lang="hu-HU" dirty="0" err="1" smtClean="0">
                <a:solidFill>
                  <a:srgbClr val="000000"/>
                </a:solidFill>
              </a:rPr>
              <a:t>Oct</a:t>
            </a:r>
            <a:r>
              <a:rPr lang="hu-HU" dirty="0" smtClean="0">
                <a:solidFill>
                  <a:srgbClr val="000000"/>
                </a:solidFill>
              </a:rPr>
              <a:t>. </a:t>
            </a:r>
            <a:r>
              <a:rPr lang="hu-HU" dirty="0">
                <a:solidFill>
                  <a:srgbClr val="000000"/>
                </a:solidFill>
              </a:rPr>
              <a:t>17 2013, http://</a:t>
            </a:r>
            <a:r>
              <a:rPr lang="hu-HU" dirty="0" smtClean="0">
                <a:solidFill>
                  <a:srgbClr val="000000"/>
                </a:solidFill>
              </a:rPr>
              <a:t>www.indiasemiconductorforum.com/arm-chipsets/36392-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soc-design-5-things-you-probably-didn%92t-know-about-amba-5-chi.html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77940" y="5916886"/>
            <a:ext cx="7838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CoreLink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CCN-502,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https://www.arm.com/products/system-ip/interconnect/corelink-ccn-502.php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655" y="625990"/>
            <a:ext cx="563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a) Bus width</a:t>
            </a:r>
            <a:r>
              <a:rPr lang="en-US" dirty="0" smtClean="0">
                <a:solidFill>
                  <a:srgbClr val="2D2D8A"/>
                </a:solidFill>
              </a:rPr>
              <a:t> (designated as transfer size</a:t>
            </a:r>
            <a:r>
              <a:rPr lang="hu-HU" dirty="0" smtClean="0">
                <a:solidFill>
                  <a:srgbClr val="2D2D8A"/>
                </a:solidFill>
              </a:rPr>
              <a:t>)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610" y="1020216"/>
            <a:ext cx="5338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The ASB protocol allows the following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bus widths</a:t>
            </a:r>
            <a:r>
              <a:rPr lang="en-US" sz="1600" dirty="0" smtClean="0">
                <a:solidFill>
                  <a:srgbClr val="2D2D8A"/>
                </a:solidFill>
              </a:rPr>
              <a:t>: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235" y="1359117"/>
            <a:ext cx="2765501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rgbClr val="000000"/>
                </a:solidFill>
              </a:rPr>
              <a:t>8-bit (byte)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16-bit (halfword) and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32-bit (word)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560" y="2303875"/>
            <a:ext cx="8524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The actual bus width is </a:t>
            </a:r>
            <a:r>
              <a:rPr lang="en-US" sz="1600" dirty="0" smtClean="0">
                <a:solidFill>
                  <a:srgbClr val="000000"/>
                </a:solidFill>
              </a:rPr>
              <a:t>encoded in the BSIZE[1:0] signals that are driven by the</a:t>
            </a:r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active bus</a:t>
            </a:r>
            <a:r>
              <a:rPr lang="hu-HU" sz="1600" dirty="0" smtClean="0">
                <a:solidFill>
                  <a:srgbClr val="000000"/>
                </a:solidFill>
              </a:rPr>
              <a:t> master</a:t>
            </a:r>
            <a:r>
              <a:rPr lang="en-US" sz="1600" dirty="0" smtClean="0">
                <a:solidFill>
                  <a:srgbClr val="000000"/>
                </a:solidFill>
              </a:rPr>
              <a:t> [a].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150" y="2882429"/>
            <a:ext cx="8468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By contrast</a:t>
            </a:r>
            <a:r>
              <a:rPr lang="en-US" sz="1600" dirty="0" smtClean="0">
                <a:solidFill>
                  <a:srgbClr val="0066CC"/>
                </a:solidFill>
              </a:rPr>
              <a:t>,</a:t>
            </a:r>
            <a:r>
              <a:rPr lang="hu-HU" sz="1600" dirty="0" smtClean="0">
                <a:solidFill>
                  <a:srgbClr val="0066CC"/>
                </a:solidFill>
              </a:rPr>
              <a:t> subsequent protocols </a:t>
            </a:r>
            <a:r>
              <a:rPr lang="en-US" sz="1600" dirty="0" smtClean="0">
                <a:solidFill>
                  <a:srgbClr val="0066CC"/>
                </a:solidFill>
              </a:rPr>
              <a:t>allows in addition significantly </a:t>
            </a:r>
            <a:r>
              <a:rPr lang="hu-HU" sz="1600" dirty="0" smtClean="0">
                <a:solidFill>
                  <a:srgbClr val="0066CC"/>
                </a:solidFill>
              </a:rPr>
              <a:t>longer transfer</a:t>
            </a:r>
          </a:p>
          <a:p>
            <a:r>
              <a:rPr lang="hu-HU" sz="1600" dirty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66CC"/>
                </a:solidFill>
              </a:rPr>
              <a:t> sizes</a:t>
            </a:r>
            <a:r>
              <a:rPr lang="en-US" sz="1600" dirty="0" smtClean="0">
                <a:solidFill>
                  <a:srgbClr val="0066CC"/>
                </a:solidFill>
              </a:rPr>
              <a:t>,</a:t>
            </a:r>
            <a:r>
              <a:rPr lang="hu-HU" sz="1600" dirty="0" smtClean="0">
                <a:solidFill>
                  <a:srgbClr val="0066CC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as discussed later.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 smtClean="0"/>
              <a:t>(</a:t>
            </a:r>
            <a:r>
              <a:rPr lang="hu-HU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2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12879"/>
            <a:ext cx="9144000" cy="37959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900" dirty="0" smtClean="0">
                <a:solidFill>
                  <a:srgbClr val="FFFFFF"/>
                </a:solidFill>
              </a:rPr>
              <a:t> 4. </a:t>
            </a:r>
            <a:r>
              <a:rPr lang="en-US" sz="1900" dirty="0" smtClean="0">
                <a:solidFill>
                  <a:srgbClr val="FFFFFF"/>
                </a:solidFill>
              </a:rPr>
              <a:t>References (</a:t>
            </a:r>
            <a:r>
              <a:rPr lang="hu-HU" sz="1900" dirty="0" smtClean="0">
                <a:solidFill>
                  <a:srgbClr val="FFFFFF"/>
                </a:solidFill>
              </a:rPr>
              <a:t>5</a:t>
            </a:r>
            <a:r>
              <a:rPr lang="en-US" sz="1900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496871"/>
            <a:ext cx="91687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Andrews J., </a:t>
            </a:r>
            <a:r>
              <a:rPr lang="en-US" dirty="0">
                <a:solidFill>
                  <a:srgbClr val="000000"/>
                </a:solidFill>
              </a:rPr>
              <a:t>Optimization of Systems Containing the ARM </a:t>
            </a:r>
            <a:r>
              <a:rPr lang="en-US" dirty="0" err="1">
                <a:solidFill>
                  <a:srgbClr val="000000"/>
                </a:solidFill>
              </a:rPr>
              <a:t>CoreLink</a:t>
            </a:r>
            <a:r>
              <a:rPr lang="en-US" dirty="0">
                <a:solidFill>
                  <a:srgbClr val="000000"/>
                </a:solidFill>
              </a:rPr>
              <a:t> CCN-504 Cache Coherent 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Network</a:t>
            </a:r>
            <a:r>
              <a:rPr lang="hu-HU" dirty="0" smtClean="0">
                <a:solidFill>
                  <a:srgbClr val="000000"/>
                </a:solidFill>
              </a:rPr>
              <a:t>, Nov. </a:t>
            </a:r>
            <a:r>
              <a:rPr lang="hu-HU" dirty="0">
                <a:solidFill>
                  <a:srgbClr val="000000"/>
                </a:solidFill>
              </a:rPr>
              <a:t>22 2014, 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</a:t>
            </a:r>
            <a:r>
              <a:rPr lang="hu-HU" dirty="0" smtClean="0">
                <a:solidFill>
                  <a:srgbClr val="000000"/>
                </a:solidFill>
              </a:rPr>
              <a:t>www.carbondesignsystems.com/virtual-prototype-blog/running-bare-metal-software-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on-the-arm-cortex-a57-with-amba-5-chi-and-the-ccn-504-cache-coherent-network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683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37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 err="1" smtClean="0">
                <a:solidFill>
                  <a:srgbClr val="000000"/>
                </a:solidFill>
              </a:rPr>
              <a:t>Myslewski</a:t>
            </a:r>
            <a:r>
              <a:rPr lang="hu-HU" sz="1400" dirty="0" smtClean="0">
                <a:solidFill>
                  <a:srgbClr val="000000"/>
                </a:solidFill>
              </a:rPr>
              <a:t> R., </a:t>
            </a:r>
            <a:r>
              <a:rPr lang="en-US" sz="1400" dirty="0">
                <a:solidFill>
                  <a:srgbClr val="000000"/>
                </a:solidFill>
              </a:rPr>
              <a:t>ARM targets enterprise with 32-core, 1.6TB/sec bandwidth beastie</a:t>
            </a:r>
            <a:r>
              <a:rPr lang="hu-HU" sz="1400" dirty="0" smtClean="0">
                <a:solidFill>
                  <a:srgbClr val="000000"/>
                </a:solidFill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         The </a:t>
            </a:r>
            <a:r>
              <a:rPr lang="hu-HU" sz="1400" dirty="0" err="1" smtClean="0">
                <a:solidFill>
                  <a:srgbClr val="000000"/>
                </a:solidFill>
              </a:rPr>
              <a:t>Register</a:t>
            </a:r>
            <a:r>
              <a:rPr lang="hu-HU" sz="1400" dirty="0">
                <a:solidFill>
                  <a:srgbClr val="000000"/>
                </a:solidFill>
              </a:rPr>
              <a:t>, May 6 2014, http://</a:t>
            </a:r>
            <a:r>
              <a:rPr lang="hu-HU" sz="1400" dirty="0" smtClean="0">
                <a:solidFill>
                  <a:srgbClr val="000000"/>
                </a:solidFill>
              </a:rPr>
              <a:t>www.theregister.co.uk/2014/05/06/arm_corelink_ccn_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         5xx_</a:t>
            </a:r>
            <a:r>
              <a:rPr lang="hu-HU" sz="1400" dirty="0" err="1" smtClean="0">
                <a:solidFill>
                  <a:srgbClr val="000000"/>
                </a:solidFill>
              </a:rPr>
              <a:t>on</a:t>
            </a:r>
            <a:r>
              <a:rPr lang="hu-HU" sz="1400" dirty="0" smtClean="0">
                <a:solidFill>
                  <a:srgbClr val="000000"/>
                </a:solidFill>
              </a:rPr>
              <a:t>_chip_</a:t>
            </a:r>
            <a:r>
              <a:rPr lang="hu-HU" sz="1400" dirty="0" err="1" smtClean="0">
                <a:solidFill>
                  <a:srgbClr val="000000"/>
                </a:solidFill>
              </a:rPr>
              <a:t>interconnect</a:t>
            </a:r>
            <a:r>
              <a:rPr lang="hu-HU" sz="1400" dirty="0" smtClean="0">
                <a:solidFill>
                  <a:srgbClr val="000000"/>
                </a:solidFill>
              </a:rPr>
              <a:t>_</a:t>
            </a:r>
            <a:r>
              <a:rPr lang="hu-HU" sz="1400" dirty="0" err="1" smtClean="0">
                <a:solidFill>
                  <a:srgbClr val="000000"/>
                </a:solidFill>
              </a:rPr>
              <a:t>microarchitecture</a:t>
            </a:r>
            <a:r>
              <a:rPr lang="hu-HU" sz="1400" dirty="0">
                <a:solidFill>
                  <a:srgbClr val="000000"/>
                </a:solidFill>
              </a:rPr>
              <a:t>/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2519375"/>
            <a:ext cx="840242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Andrews J., </a:t>
            </a:r>
            <a:r>
              <a:rPr lang="en-US" dirty="0">
                <a:solidFill>
                  <a:srgbClr val="000000"/>
                </a:solidFill>
              </a:rPr>
              <a:t>System Address Map (SAM) Configuration for AMBA 5 CHI Systems with 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CCN-504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ARM </a:t>
            </a:r>
            <a:r>
              <a:rPr lang="hu-HU" dirty="0" err="1" smtClean="0">
                <a:solidFill>
                  <a:srgbClr val="000000"/>
                </a:solidFill>
              </a:rPr>
              <a:t>Connected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Community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Blog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March</a:t>
            </a:r>
            <a:r>
              <a:rPr lang="hu-HU" dirty="0" smtClean="0">
                <a:solidFill>
                  <a:srgbClr val="000000"/>
                </a:solidFill>
              </a:rPr>
              <a:t> 31 2015,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https://</a:t>
            </a:r>
            <a:r>
              <a:rPr lang="hu-HU" dirty="0" smtClean="0">
                <a:solidFill>
                  <a:srgbClr val="000000"/>
                </a:solidFill>
              </a:rPr>
              <a:t>community.arm.com/groups/soc-implementation/blog/2015/03/31/system-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address-map-sam-configuration-for-amba-5-chi-systems-with-ccn-504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77940" y="3779572"/>
            <a:ext cx="8934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40</a:t>
            </a:r>
            <a:r>
              <a:rPr lang="en-US" dirty="0">
                <a:solidFill>
                  <a:srgbClr val="000000"/>
                </a:solidFill>
              </a:rPr>
              <a:t>]: </a:t>
            </a:r>
            <a:r>
              <a:rPr lang="en-US" dirty="0" err="1" smtClean="0">
                <a:solidFill>
                  <a:srgbClr val="000000"/>
                </a:solidFill>
              </a:rPr>
              <a:t>PrimeCell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AXI Configurable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Interconnect </a:t>
            </a:r>
            <a:r>
              <a:rPr lang="en-US" dirty="0">
                <a:solidFill>
                  <a:srgbClr val="000000"/>
                </a:solidFill>
              </a:rPr>
              <a:t>(PL300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Technical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Reference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Manual</a:t>
            </a:r>
            <a:r>
              <a:rPr lang="hu-HU" dirty="0" smtClean="0">
                <a:solidFill>
                  <a:srgbClr val="000000"/>
                </a:solidFill>
              </a:rPr>
              <a:t>, 2004-2005,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http://infocenter.arm.com/help/topic/com.arm.doc.ddi0354b/DDI0354.pdf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77940" y="4397497"/>
            <a:ext cx="862171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Kaye R., </a:t>
            </a:r>
            <a:r>
              <a:rPr lang="en-US" dirty="0">
                <a:solidFill>
                  <a:srgbClr val="000000"/>
                </a:solidFill>
              </a:rPr>
              <a:t>Building High Performance, </a:t>
            </a:r>
            <a:r>
              <a:rPr lang="en-US" dirty="0" smtClean="0">
                <a:solidFill>
                  <a:srgbClr val="000000"/>
                </a:solidFill>
              </a:rPr>
              <a:t>Power </a:t>
            </a:r>
            <a:r>
              <a:rPr lang="en-US" dirty="0">
                <a:solidFill>
                  <a:srgbClr val="000000"/>
                </a:solidFill>
              </a:rPr>
              <a:t>Efficient Cortex and Mali </a:t>
            </a:r>
            <a:r>
              <a:rPr lang="en-US" dirty="0" smtClean="0">
                <a:solidFill>
                  <a:srgbClr val="000000"/>
                </a:solidFill>
              </a:rPr>
              <a:t>systems </a:t>
            </a:r>
            <a:r>
              <a:rPr lang="en-US" dirty="0">
                <a:solidFill>
                  <a:srgbClr val="000000"/>
                </a:solidFill>
              </a:rPr>
              <a:t>with ARM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err="1" smtClean="0">
                <a:solidFill>
                  <a:srgbClr val="000000"/>
                </a:solidFill>
              </a:rPr>
              <a:t>CoreLink</a:t>
            </a:r>
            <a:r>
              <a:rPr lang="hu-HU" dirty="0">
                <a:solidFill>
                  <a:srgbClr val="000000"/>
                </a:solidFill>
              </a:rPr>
              <a:t>, http://www.arm.com/files/pdf/AT_-_Building_High_Performance_Power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Efficient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Cortex</a:t>
            </a:r>
            <a:r>
              <a:rPr lang="hu-HU" dirty="0" smtClean="0">
                <a:solidFill>
                  <a:srgbClr val="000000"/>
                </a:solidFill>
              </a:rPr>
              <a:t>_and_Mali_</a:t>
            </a:r>
            <a:r>
              <a:rPr lang="hu-HU" dirty="0" err="1" smtClean="0">
                <a:solidFill>
                  <a:srgbClr val="000000"/>
                </a:solidFill>
              </a:rPr>
              <a:t>systems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with</a:t>
            </a:r>
            <a:r>
              <a:rPr lang="hu-HU" dirty="0" smtClean="0">
                <a:solidFill>
                  <a:srgbClr val="000000"/>
                </a:solidFill>
              </a:rPr>
              <a:t>_ARM_</a:t>
            </a:r>
            <a:r>
              <a:rPr lang="hu-HU" dirty="0" err="1" smtClean="0">
                <a:solidFill>
                  <a:srgbClr val="000000"/>
                </a:solidFill>
              </a:rPr>
              <a:t>CoreLink.pdf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77940" y="5220198"/>
            <a:ext cx="87903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Kung H.T., </a:t>
            </a:r>
            <a:r>
              <a:rPr lang="hu-HU" dirty="0" err="1" smtClean="0">
                <a:solidFill>
                  <a:srgbClr val="000000"/>
                </a:solidFill>
              </a:rPr>
              <a:t>Blackwell</a:t>
            </a:r>
            <a:r>
              <a:rPr lang="hu-HU" dirty="0" smtClean="0">
                <a:solidFill>
                  <a:srgbClr val="000000"/>
                </a:solidFill>
              </a:rPr>
              <a:t> T., </a:t>
            </a:r>
            <a:r>
              <a:rPr lang="hu-HU" dirty="0" err="1" smtClean="0">
                <a:solidFill>
                  <a:srgbClr val="000000"/>
                </a:solidFill>
              </a:rPr>
              <a:t>Chapman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hu-HU" dirty="0" err="1" smtClean="0">
                <a:solidFill>
                  <a:srgbClr val="000000"/>
                </a:solidFill>
              </a:rPr>
              <a:t>Credit-Based</a:t>
            </a:r>
            <a:r>
              <a:rPr lang="hu-HU" dirty="0" smtClean="0">
                <a:solidFill>
                  <a:srgbClr val="000000"/>
                </a:solidFill>
              </a:rPr>
              <a:t> Flow </a:t>
            </a:r>
            <a:r>
              <a:rPr lang="hu-HU" dirty="0" err="1" smtClean="0">
                <a:solidFill>
                  <a:srgbClr val="000000"/>
                </a:solidFill>
              </a:rPr>
              <a:t>Control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for</a:t>
            </a:r>
            <a:r>
              <a:rPr lang="hu-HU" dirty="0" smtClean="0">
                <a:solidFill>
                  <a:srgbClr val="000000"/>
                </a:solidFill>
              </a:rPr>
              <a:t> ATM </a:t>
            </a:r>
            <a:r>
              <a:rPr lang="hu-HU" dirty="0" err="1" smtClean="0">
                <a:solidFill>
                  <a:srgbClr val="000000"/>
                </a:solidFill>
              </a:rPr>
              <a:t>Networks</a:t>
            </a:r>
            <a:r>
              <a:rPr lang="hu-HU" dirty="0" smtClean="0">
                <a:solidFill>
                  <a:srgbClr val="000000"/>
                </a:solidFill>
              </a:rPr>
              <a:t>: Credit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Update </a:t>
            </a:r>
            <a:r>
              <a:rPr lang="hu-HU" dirty="0" err="1" smtClean="0">
                <a:solidFill>
                  <a:srgbClr val="000000"/>
                </a:solidFill>
              </a:rPr>
              <a:t>Protocol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Adaptive</a:t>
            </a:r>
            <a:r>
              <a:rPr lang="hu-HU" dirty="0" smtClean="0">
                <a:solidFill>
                  <a:srgbClr val="000000"/>
                </a:solidFill>
              </a:rPr>
              <a:t> Credit </a:t>
            </a:r>
            <a:r>
              <a:rPr lang="hu-HU" dirty="0" err="1" smtClean="0">
                <a:solidFill>
                  <a:srgbClr val="000000"/>
                </a:solidFill>
              </a:rPr>
              <a:t>Allocation</a:t>
            </a:r>
            <a:r>
              <a:rPr lang="hu-HU" dirty="0" smtClean="0">
                <a:solidFill>
                  <a:srgbClr val="000000"/>
                </a:solidFill>
              </a:rPr>
              <a:t>, and </a:t>
            </a:r>
            <a:r>
              <a:rPr lang="hu-HU" dirty="0" err="1" smtClean="0">
                <a:solidFill>
                  <a:srgbClr val="000000"/>
                </a:solidFill>
              </a:rPr>
              <a:t>Statistical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Multiplexing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Proc</a:t>
            </a:r>
            <a:r>
              <a:rPr lang="hu-HU" dirty="0" smtClean="0">
                <a:solidFill>
                  <a:srgbClr val="000000"/>
                </a:solidFill>
              </a:rPr>
              <a:t>. ACM SIGCOMM ‚94 </a:t>
            </a:r>
            <a:r>
              <a:rPr lang="hu-HU" dirty="0" err="1" smtClean="0">
                <a:solidFill>
                  <a:srgbClr val="000000"/>
                </a:solidFill>
              </a:rPr>
              <a:t>Symposium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on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Communications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Architectures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Protocols</a:t>
            </a:r>
            <a:r>
              <a:rPr lang="hu-HU" dirty="0" smtClean="0">
                <a:solidFill>
                  <a:srgbClr val="000000"/>
                </a:solidFill>
              </a:rPr>
              <a:t> and 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Applications</a:t>
            </a:r>
            <a:r>
              <a:rPr lang="hu-HU" dirty="0" smtClean="0">
                <a:solidFill>
                  <a:srgbClr val="000000"/>
                </a:solidFill>
              </a:rPr>
              <a:t>, 1994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900" dirty="0" smtClean="0">
                <a:solidFill>
                  <a:srgbClr val="FFFFFF"/>
                </a:solidFill>
              </a:rPr>
              <a:t> 4. </a:t>
            </a:r>
            <a:r>
              <a:rPr lang="en-US" sz="1900" dirty="0" smtClean="0">
                <a:solidFill>
                  <a:srgbClr val="FFFFFF"/>
                </a:solidFill>
              </a:rPr>
              <a:t>References (</a:t>
            </a:r>
            <a:r>
              <a:rPr lang="hu-HU" sz="1900" dirty="0">
                <a:solidFill>
                  <a:srgbClr val="FFFFFF"/>
                </a:solidFill>
              </a:rPr>
              <a:t>6</a:t>
            </a:r>
            <a:r>
              <a:rPr lang="en-US" sz="1900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496871"/>
            <a:ext cx="86669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44</a:t>
            </a:r>
            <a:r>
              <a:rPr lang="en-US" dirty="0">
                <a:solidFill>
                  <a:srgbClr val="000000"/>
                </a:solidFill>
              </a:rPr>
              <a:t>]:  </a:t>
            </a:r>
            <a:r>
              <a:rPr lang="en-US" dirty="0" smtClean="0">
                <a:solidFill>
                  <a:srgbClr val="000000"/>
                </a:solidFill>
              </a:rPr>
              <a:t>ARM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CoreLink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NIC-400 Network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Interconnect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Technical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Reference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Manual</a:t>
            </a:r>
            <a:r>
              <a:rPr lang="hu-HU" dirty="0" smtClean="0">
                <a:solidFill>
                  <a:srgbClr val="000000"/>
                </a:solidFill>
              </a:rPr>
              <a:t>, 2012-2014,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://infocenter.arm.com/help/topic/com.arm.doc.ddi0475e/DDI0475E_corelink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nic400_network_interconnect_r0p3_trm.pdf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683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43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>
                <a:solidFill>
                  <a:srgbClr val="000000"/>
                </a:solidFill>
              </a:rPr>
              <a:t>ARM </a:t>
            </a:r>
            <a:r>
              <a:rPr lang="hu-HU" sz="1400" dirty="0" err="1" smtClean="0">
                <a:solidFill>
                  <a:srgbClr val="000000"/>
                </a:solidFill>
              </a:rPr>
              <a:t>CoreLink</a:t>
            </a:r>
            <a:r>
              <a:rPr lang="hu-HU" sz="1400" dirty="0" smtClean="0">
                <a:solidFill>
                  <a:srgbClr val="000000"/>
                </a:solidFill>
              </a:rPr>
              <a:t> 400 </a:t>
            </a:r>
            <a:r>
              <a:rPr lang="hu-HU" sz="1400" dirty="0">
                <a:solidFill>
                  <a:srgbClr val="000000"/>
                </a:solidFill>
              </a:rPr>
              <a:t>&amp; </a:t>
            </a:r>
            <a:r>
              <a:rPr lang="hu-HU" sz="1400" dirty="0" smtClean="0">
                <a:solidFill>
                  <a:srgbClr val="000000"/>
                </a:solidFill>
              </a:rPr>
              <a:t>500 </a:t>
            </a:r>
            <a:r>
              <a:rPr lang="hu-HU" sz="1400" dirty="0">
                <a:solidFill>
                  <a:srgbClr val="000000"/>
                </a:solidFill>
              </a:rPr>
              <a:t>Series System </a:t>
            </a:r>
            <a:r>
              <a:rPr lang="hu-HU" sz="1400" dirty="0" smtClean="0">
                <a:solidFill>
                  <a:srgbClr val="000000"/>
                </a:solidFill>
              </a:rPr>
              <a:t>IP, Dec. 2012,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         </a:t>
            </a:r>
            <a:r>
              <a:rPr lang="en-US" sz="1400" dirty="0" smtClean="0">
                <a:solidFill>
                  <a:srgbClr val="000000"/>
                </a:solidFill>
              </a:rPr>
              <a:t>http</a:t>
            </a:r>
            <a:r>
              <a:rPr lang="en-US" sz="1400" dirty="0">
                <a:solidFill>
                  <a:srgbClr val="000000"/>
                </a:solidFill>
              </a:rPr>
              <a:t>://</a:t>
            </a:r>
            <a:r>
              <a:rPr lang="en-US" sz="1400" dirty="0" smtClean="0">
                <a:solidFill>
                  <a:srgbClr val="000000"/>
                </a:solidFill>
              </a:rPr>
              <a:t>www.armtechforum.com.cn/2012/7_ARM_CoreLink_500_Series_System_IP_for_</a:t>
            </a:r>
            <a:endParaRPr lang="hu-HU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         </a:t>
            </a:r>
            <a:r>
              <a:rPr lang="en-US" sz="1400" dirty="0" smtClean="0">
                <a:solidFill>
                  <a:srgbClr val="000000"/>
                </a:solidFill>
              </a:rPr>
              <a:t>ARMv8.pdf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2301255"/>
            <a:ext cx="8918403" cy="73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CoreLink</a:t>
            </a:r>
            <a:r>
              <a:rPr lang="hu-HU" dirty="0" smtClean="0">
                <a:solidFill>
                  <a:srgbClr val="000000"/>
                </a:solidFill>
              </a:rPr>
              <a:t> CCI-400 </a:t>
            </a:r>
            <a:r>
              <a:rPr lang="hu-HU" dirty="0">
                <a:solidFill>
                  <a:srgbClr val="000000"/>
                </a:solidFill>
              </a:rPr>
              <a:t>Cache </a:t>
            </a:r>
            <a:r>
              <a:rPr lang="hu-HU" dirty="0" err="1" smtClean="0">
                <a:solidFill>
                  <a:srgbClr val="000000"/>
                </a:solidFill>
              </a:rPr>
              <a:t>Coherent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Interconnect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Technical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Reference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Manual</a:t>
            </a:r>
            <a:r>
              <a:rPr lang="hu-HU" dirty="0" smtClean="0">
                <a:solidFill>
                  <a:srgbClr val="000000"/>
                </a:solidFill>
              </a:rPr>
              <a:t>, 2011,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</a:t>
            </a:r>
            <a:r>
              <a:rPr lang="hu-HU" sz="1380" dirty="0">
                <a:solidFill>
                  <a:srgbClr val="000000"/>
                </a:solidFill>
              </a:rPr>
              <a:t>http://infocenter.arm.com/help/topic/com.arm.doc.ddi0470c/DDI0470C_cci400_r0p2_trm</a:t>
            </a:r>
            <a:r>
              <a:rPr lang="hu-HU" sz="1380" dirty="0" smtClean="0">
                <a:solidFill>
                  <a:srgbClr val="000000"/>
                </a:solidFill>
              </a:rPr>
              <a:t>.</a:t>
            </a:r>
          </a:p>
          <a:p>
            <a:r>
              <a:rPr lang="hu-HU" sz="1380" dirty="0">
                <a:solidFill>
                  <a:srgbClr val="000000"/>
                </a:solidFill>
              </a:rPr>
              <a:t> </a:t>
            </a:r>
            <a:r>
              <a:rPr lang="hu-HU" sz="1380" dirty="0" smtClean="0">
                <a:solidFill>
                  <a:srgbClr val="000000"/>
                </a:solidFill>
              </a:rPr>
              <a:t>         pdf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77940" y="3033480"/>
            <a:ext cx="89185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46</a:t>
            </a:r>
            <a:r>
              <a:rPr lang="en-US" dirty="0">
                <a:solidFill>
                  <a:srgbClr val="000000"/>
                </a:solidFill>
              </a:rPr>
              <a:t>]: </a:t>
            </a:r>
            <a:r>
              <a:rPr lang="en-US" dirty="0" err="1">
                <a:solidFill>
                  <a:srgbClr val="000000"/>
                </a:solidFill>
              </a:rPr>
              <a:t>CoreLink</a:t>
            </a:r>
            <a:r>
              <a:rPr lang="en-US" dirty="0">
                <a:solidFill>
                  <a:srgbClr val="000000"/>
                </a:solidFill>
              </a:rPr>
              <a:t> CCI-550 Cache Coherent </a:t>
            </a:r>
            <a:r>
              <a:rPr lang="en-US" dirty="0" smtClean="0">
                <a:solidFill>
                  <a:srgbClr val="000000"/>
                </a:solidFill>
              </a:rPr>
              <a:t>Interconnect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https://</a:t>
            </a:r>
            <a:r>
              <a:rPr lang="hu-HU" dirty="0" smtClean="0">
                <a:solidFill>
                  <a:srgbClr val="000000"/>
                </a:solidFill>
              </a:rPr>
              <a:t>www.arm.com/products/system-ip/interconnect/corelink-cci-550-cache-coherent-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interconnect.php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77940" y="3853095"/>
            <a:ext cx="6947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47</a:t>
            </a:r>
            <a:r>
              <a:rPr lang="en-US" dirty="0">
                <a:solidFill>
                  <a:srgbClr val="000000"/>
                </a:solidFill>
              </a:rPr>
              <a:t>]: </a:t>
            </a:r>
            <a:r>
              <a:rPr lang="en-US" dirty="0" smtClean="0">
                <a:solidFill>
                  <a:srgbClr val="000000"/>
                </a:solidFill>
              </a:rPr>
              <a:t>ARM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CoreLink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Cache </a:t>
            </a:r>
            <a:r>
              <a:rPr lang="en-US" dirty="0">
                <a:solidFill>
                  <a:srgbClr val="000000"/>
                </a:solidFill>
              </a:rPr>
              <a:t>Coherent </a:t>
            </a:r>
            <a:r>
              <a:rPr lang="en-US" dirty="0" smtClean="0">
                <a:solidFill>
                  <a:srgbClr val="000000"/>
                </a:solidFill>
              </a:rPr>
              <a:t>Network </a:t>
            </a:r>
            <a:r>
              <a:rPr lang="en-US" dirty="0">
                <a:solidFill>
                  <a:srgbClr val="000000"/>
                </a:solidFill>
              </a:rPr>
              <a:t>(CCN) </a:t>
            </a:r>
            <a:r>
              <a:rPr lang="en-US" dirty="0" smtClean="0">
                <a:solidFill>
                  <a:srgbClr val="000000"/>
                </a:solidFill>
              </a:rPr>
              <a:t>Family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https://www.arm.com/files/pdf/ARM-CoreLink-CCN-Family-Flyer.pdf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77940" y="4450305"/>
            <a:ext cx="88897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48</a:t>
            </a:r>
            <a:r>
              <a:rPr lang="en-US" dirty="0">
                <a:solidFill>
                  <a:srgbClr val="000000"/>
                </a:solidFill>
              </a:rPr>
              <a:t>]: </a:t>
            </a:r>
            <a:r>
              <a:rPr lang="en-US" dirty="0" err="1">
                <a:solidFill>
                  <a:srgbClr val="000000"/>
                </a:solidFill>
              </a:rPr>
              <a:t>CoreLink</a:t>
            </a:r>
            <a:r>
              <a:rPr lang="en-US" dirty="0">
                <a:solidFill>
                  <a:srgbClr val="000000"/>
                </a:solidFill>
              </a:rPr>
              <a:t> CCN-504 Cache Coherent </a:t>
            </a:r>
            <a:r>
              <a:rPr lang="en-US" dirty="0" smtClean="0">
                <a:solidFill>
                  <a:srgbClr val="000000"/>
                </a:solidFill>
              </a:rPr>
              <a:t>Network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http://</a:t>
            </a:r>
            <a:r>
              <a:rPr lang="hu-HU" dirty="0" smtClean="0">
                <a:solidFill>
                  <a:srgbClr val="000000"/>
                </a:solidFill>
              </a:rPr>
              <a:t>www.arm.com/products/system-ip/interconnect/corelink-ccn-504-cache-coherent-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network.php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1035" y="5260395"/>
            <a:ext cx="80564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Cheng</a:t>
            </a:r>
            <a:r>
              <a:rPr lang="hu-HU" dirty="0" smtClean="0">
                <a:solidFill>
                  <a:srgbClr val="000000"/>
                </a:solidFill>
              </a:rPr>
              <a:t> M., </a:t>
            </a:r>
            <a:r>
              <a:rPr lang="hu-HU" dirty="0" err="1" smtClean="0">
                <a:solidFill>
                  <a:srgbClr val="000000"/>
                </a:solidFill>
              </a:rPr>
              <a:t>Freescale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QorlQ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Product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Family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Roadmap</a:t>
            </a:r>
            <a:r>
              <a:rPr lang="hu-HU" dirty="0" smtClean="0">
                <a:solidFill>
                  <a:srgbClr val="000000"/>
                </a:solidFill>
              </a:rPr>
              <a:t>, APF-NET-T0795, </a:t>
            </a:r>
            <a:r>
              <a:rPr lang="hu-HU" dirty="0" err="1" smtClean="0">
                <a:solidFill>
                  <a:srgbClr val="000000"/>
                </a:solidFill>
              </a:rPr>
              <a:t>April</a:t>
            </a:r>
            <a:r>
              <a:rPr lang="hu-HU" dirty="0" smtClean="0">
                <a:solidFill>
                  <a:srgbClr val="000000"/>
                </a:solidFill>
              </a:rPr>
              <a:t> 2013,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http://www.nxp.com/files/training/doc/dwf/DWF13_APF_NET_T0795.pdf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7940" y="5876110"/>
            <a:ext cx="7838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50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CoreLink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CCN-508,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https://www.arm.com/products/system-ip/interconnect/corelink-ccn-508.php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900" dirty="0" smtClean="0">
                <a:solidFill>
                  <a:srgbClr val="FFFFFF"/>
                </a:solidFill>
              </a:rPr>
              <a:t> 4. </a:t>
            </a:r>
            <a:r>
              <a:rPr lang="en-US" sz="1900" dirty="0" smtClean="0">
                <a:solidFill>
                  <a:srgbClr val="FFFFFF"/>
                </a:solidFill>
              </a:rPr>
              <a:t>References (</a:t>
            </a:r>
            <a:r>
              <a:rPr lang="hu-HU" sz="1900" dirty="0" smtClean="0">
                <a:solidFill>
                  <a:srgbClr val="FFFFFF"/>
                </a:solidFill>
              </a:rPr>
              <a:t>7</a:t>
            </a:r>
            <a:r>
              <a:rPr lang="en-US" sz="1900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683740"/>
            <a:ext cx="7838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52</a:t>
            </a:r>
            <a:r>
              <a:rPr lang="en-US" dirty="0">
                <a:solidFill>
                  <a:srgbClr val="000000"/>
                </a:solidFill>
              </a:rPr>
              <a:t>]:  </a:t>
            </a:r>
            <a:r>
              <a:rPr lang="en-US" dirty="0" err="1" smtClean="0">
                <a:solidFill>
                  <a:srgbClr val="000000"/>
                </a:solidFill>
              </a:rPr>
              <a:t>CoreLink</a:t>
            </a:r>
            <a:r>
              <a:rPr lang="en-US" dirty="0" smtClean="0">
                <a:solidFill>
                  <a:srgbClr val="000000"/>
                </a:solidFill>
              </a:rPr>
              <a:t> CCN-512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https://www.arm.com/products/system-ip/interconnect/corelink-ccn-512.php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683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51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 err="1" smtClean="0">
                <a:solidFill>
                  <a:srgbClr val="000000"/>
                </a:solidFill>
              </a:rPr>
              <a:t>Filippo</a:t>
            </a:r>
            <a:r>
              <a:rPr lang="hu-HU" sz="1400" dirty="0" smtClean="0">
                <a:solidFill>
                  <a:srgbClr val="000000"/>
                </a:solidFill>
              </a:rPr>
              <a:t> M., </a:t>
            </a:r>
            <a:r>
              <a:rPr lang="hu-HU" sz="1400" dirty="0" err="1" smtClean="0">
                <a:solidFill>
                  <a:srgbClr val="000000"/>
                </a:solidFill>
              </a:rPr>
              <a:t>Sonnier</a:t>
            </a:r>
            <a:r>
              <a:rPr lang="hu-HU" sz="1400" dirty="0" smtClean="0">
                <a:solidFill>
                  <a:srgbClr val="000000"/>
                </a:solidFill>
              </a:rPr>
              <a:t> D., </a:t>
            </a:r>
            <a:r>
              <a:rPr lang="en-US" sz="1400" dirty="0">
                <a:solidFill>
                  <a:srgbClr val="000000"/>
                </a:solidFill>
              </a:rPr>
              <a:t>ARM </a:t>
            </a:r>
            <a:r>
              <a:rPr lang="en-US" sz="1400" dirty="0" smtClean="0">
                <a:solidFill>
                  <a:srgbClr val="000000"/>
                </a:solidFill>
              </a:rPr>
              <a:t>Next-Generation </a:t>
            </a:r>
            <a:r>
              <a:rPr lang="en-US" sz="1400" dirty="0">
                <a:solidFill>
                  <a:srgbClr val="000000"/>
                </a:solidFill>
              </a:rPr>
              <a:t>IP Supporting </a:t>
            </a:r>
            <a:r>
              <a:rPr lang="en-US" sz="1400" dirty="0" smtClean="0">
                <a:solidFill>
                  <a:srgbClr val="000000"/>
                </a:solidFill>
              </a:rPr>
              <a:t>Avago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High-End Networking</a:t>
            </a:r>
            <a:r>
              <a:rPr lang="hu-HU" sz="1400" dirty="0" smtClean="0">
                <a:solidFill>
                  <a:srgbClr val="000000"/>
                </a:solidFill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</a:rPr>
              <a:t>          http://www.hotchips.org/wp-content/uploads/hc_archives/hc26/HC26-11-day1-epub</a:t>
            </a:r>
            <a:r>
              <a:rPr lang="hu-HU" sz="1400" dirty="0" smtClean="0">
                <a:solidFill>
                  <a:srgbClr val="000000"/>
                </a:solidFill>
              </a:rPr>
              <a:t>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   HC26.11-4-ARM-Servers-epub/HC26.11.420-High-End-Network-Flippo-ARM_LSI%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   20HC2014%20v0.12.pdf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2301255"/>
            <a:ext cx="9071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altLang="hu-HU" dirty="0" smtClean="0">
                <a:solidFill>
                  <a:srgbClr val="000000"/>
                </a:solidFill>
              </a:rPr>
              <a:t>Intel </a:t>
            </a:r>
            <a:r>
              <a:rPr lang="hu-HU" altLang="hu-HU" dirty="0">
                <a:solidFill>
                  <a:srgbClr val="000000"/>
                </a:solidFill>
              </a:rPr>
              <a:t>Q67 Express Chipset, http://</a:t>
            </a:r>
            <a:r>
              <a:rPr lang="hu-HU" altLang="hu-HU" dirty="0" smtClean="0">
                <a:solidFill>
                  <a:srgbClr val="000000"/>
                </a:solidFill>
              </a:rPr>
              <a:t>www.intel.com/content/www/us/en/chipsets/mainstream-</a:t>
            </a:r>
          </a:p>
          <a:p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smtClean="0">
                <a:solidFill>
                  <a:srgbClr val="000000"/>
                </a:solidFill>
              </a:rPr>
              <a:t>         </a:t>
            </a:r>
            <a:r>
              <a:rPr lang="hu-HU" altLang="hu-HU" dirty="0" err="1" smtClean="0">
                <a:solidFill>
                  <a:srgbClr val="000000"/>
                </a:solidFill>
              </a:rPr>
              <a:t>chipsets</a:t>
            </a:r>
            <a:r>
              <a:rPr lang="hu-HU" altLang="hu-HU" dirty="0" smtClean="0">
                <a:solidFill>
                  <a:srgbClr val="000000"/>
                </a:solidFill>
              </a:rPr>
              <a:t>/q67-express-chipset.html</a:t>
            </a: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77940" y="2895845"/>
            <a:ext cx="91037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Parris</a:t>
            </a:r>
            <a:r>
              <a:rPr lang="hu-HU" dirty="0" smtClean="0">
                <a:solidFill>
                  <a:srgbClr val="000000"/>
                </a:solidFill>
              </a:rPr>
              <a:t> N., </a:t>
            </a:r>
            <a:r>
              <a:rPr lang="en-US" dirty="0">
                <a:solidFill>
                  <a:srgbClr val="000000"/>
                </a:solidFill>
              </a:rPr>
              <a:t>Extended System Coherency - Part 2 - Implementation, </a:t>
            </a:r>
            <a:r>
              <a:rPr lang="en-US" dirty="0" err="1">
                <a:solidFill>
                  <a:srgbClr val="000000"/>
                </a:solidFill>
              </a:rPr>
              <a:t>big.LITTLE</a:t>
            </a:r>
            <a:r>
              <a:rPr lang="en-US" dirty="0">
                <a:solidFill>
                  <a:srgbClr val="000000"/>
                </a:solidFill>
              </a:rPr>
              <a:t>, GPU Compute 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and Enterprise</a:t>
            </a:r>
            <a:r>
              <a:rPr lang="hu-HU" dirty="0" smtClean="0">
                <a:solidFill>
                  <a:srgbClr val="000000"/>
                </a:solidFill>
              </a:rPr>
              <a:t>, ARM </a:t>
            </a:r>
            <a:r>
              <a:rPr lang="hu-HU" dirty="0" err="1" smtClean="0">
                <a:solidFill>
                  <a:srgbClr val="000000"/>
                </a:solidFill>
              </a:rPr>
              <a:t>Connected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Community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Blog</a:t>
            </a:r>
            <a:r>
              <a:rPr lang="hu-HU" dirty="0" smtClean="0">
                <a:solidFill>
                  <a:srgbClr val="000000"/>
                </a:solidFill>
              </a:rPr>
              <a:t>, Febr. 17 2014,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https://</a:t>
            </a:r>
            <a:r>
              <a:rPr lang="hu-HU" dirty="0" smtClean="0">
                <a:solidFill>
                  <a:srgbClr val="000000"/>
                </a:solidFill>
              </a:rPr>
              <a:t>community.arm.com/groups/processors/blog/2014/02/17/extended-system-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coherency-</a:t>
            </a:r>
            <a:r>
              <a:rPr lang="hu-HU" dirty="0">
                <a:solidFill>
                  <a:srgbClr val="000000"/>
                </a:solidFill>
              </a:rPr>
              <a:t>-part-2--implementation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77940" y="3924055"/>
            <a:ext cx="91701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Zhao</a:t>
            </a:r>
            <a:r>
              <a:rPr lang="hu-HU" dirty="0" smtClean="0">
                <a:solidFill>
                  <a:srgbClr val="000000"/>
                </a:solidFill>
              </a:rPr>
              <a:t> J., </a:t>
            </a:r>
            <a:r>
              <a:rPr lang="hu-HU" dirty="0" err="1" smtClean="0">
                <a:solidFill>
                  <a:srgbClr val="000000"/>
                </a:solidFill>
              </a:rPr>
              <a:t>Parris</a:t>
            </a:r>
            <a:r>
              <a:rPr lang="hu-HU" dirty="0" smtClean="0">
                <a:solidFill>
                  <a:srgbClr val="000000"/>
                </a:solidFill>
              </a:rPr>
              <a:t> N., </a:t>
            </a:r>
            <a:r>
              <a:rPr lang="en-US" dirty="0">
                <a:solidFill>
                  <a:srgbClr val="000000"/>
                </a:solidFill>
              </a:rPr>
              <a:t>Building the </a:t>
            </a:r>
            <a:r>
              <a:rPr lang="en-US" dirty="0" smtClean="0">
                <a:solidFill>
                  <a:srgbClr val="000000"/>
                </a:solidFill>
              </a:rPr>
              <a:t>Highest-Efficiency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Lowest-Power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Lowest-Cost </a:t>
            </a:r>
            <a:r>
              <a:rPr lang="en-US" dirty="0">
                <a:solidFill>
                  <a:srgbClr val="000000"/>
                </a:solidFill>
              </a:rPr>
              <a:t>Mobile </a:t>
            </a:r>
            <a:r>
              <a:rPr lang="en-US" dirty="0" smtClean="0">
                <a:solidFill>
                  <a:srgbClr val="000000"/>
                </a:solidFill>
              </a:rPr>
              <a:t>Devices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http://</a:t>
            </a:r>
            <a:r>
              <a:rPr lang="hu-HU" dirty="0" smtClean="0">
                <a:solidFill>
                  <a:srgbClr val="000000"/>
                </a:solidFill>
              </a:rPr>
              <a:t>www.armtechforum.com.cn/2013/2_BuildingHighEndEmbeddedSoCsusingEnergy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EfficientApplicationProcessors.pdf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93636" y="4760566"/>
            <a:ext cx="88038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>
                <a:solidFill>
                  <a:srgbClr val="000000"/>
                </a:solidFill>
              </a:rPr>
              <a:t>The Samsung </a:t>
            </a:r>
            <a:r>
              <a:rPr lang="en-US" dirty="0" err="1">
                <a:solidFill>
                  <a:srgbClr val="000000"/>
                </a:solidFill>
              </a:rPr>
              <a:t>Exynos</a:t>
            </a:r>
            <a:r>
              <a:rPr lang="en-US" dirty="0">
                <a:solidFill>
                  <a:srgbClr val="000000"/>
                </a:solidFill>
              </a:rPr>
              <a:t> 7420 Deep Dive – Inside A Modern 14nm </a:t>
            </a:r>
            <a:r>
              <a:rPr lang="en-US" dirty="0" err="1" smtClean="0">
                <a:solidFill>
                  <a:srgbClr val="000000"/>
                </a:solidFill>
              </a:rPr>
              <a:t>SoC</a:t>
            </a:r>
            <a:r>
              <a:rPr lang="hu-HU" dirty="0" smtClean="0">
                <a:solidFill>
                  <a:srgbClr val="000000"/>
                </a:solidFill>
              </a:rPr>
              <a:t>, June 29 2015,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</a:t>
            </a:r>
            <a:r>
              <a:rPr lang="en-US" dirty="0" smtClean="0">
                <a:solidFill>
                  <a:srgbClr val="000000"/>
                </a:solidFill>
              </a:rPr>
              <a:t>monimega.com/blog/2015/06/29/the-samsung-exynos-7420-deep-dive-inside-a-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modern-14nm-soc</a:t>
            </a:r>
            <a:r>
              <a:rPr lang="en-US" dirty="0">
                <a:solidFill>
                  <a:srgbClr val="000000"/>
                </a:solidFill>
              </a:rPr>
              <a:t>/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6515" y="5557920"/>
            <a:ext cx="85740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Lacouvee D., </a:t>
            </a:r>
            <a:r>
              <a:rPr lang="en-US" dirty="0">
                <a:solidFill>
                  <a:srgbClr val="000000"/>
                </a:solidFill>
              </a:rPr>
              <a:t>Fact or Fiction: Android apps only use one CPU </a:t>
            </a:r>
            <a:r>
              <a:rPr lang="en-US" dirty="0" smtClean="0">
                <a:solidFill>
                  <a:srgbClr val="000000"/>
                </a:solidFill>
              </a:rPr>
              <a:t>core</a:t>
            </a:r>
            <a:r>
              <a:rPr lang="hu-HU" dirty="0" smtClean="0">
                <a:solidFill>
                  <a:srgbClr val="000000"/>
                </a:solidFill>
              </a:rPr>
              <a:t>, May 25 2015,</a:t>
            </a:r>
          </a:p>
          <a:p>
            <a:r>
              <a:rPr lang="hu-HU" dirty="0">
                <a:solidFill>
                  <a:srgbClr val="000000"/>
                </a:solidFill>
              </a:rPr>
              <a:t>         </a:t>
            </a:r>
            <a:r>
              <a:rPr lang="hu-HU" dirty="0" smtClean="0">
                <a:solidFill>
                  <a:srgbClr val="000000"/>
                </a:solidFill>
              </a:rPr>
              <a:t>http</a:t>
            </a:r>
            <a:r>
              <a:rPr lang="hu-HU" dirty="0">
                <a:solidFill>
                  <a:srgbClr val="000000"/>
                </a:solidFill>
              </a:rPr>
              <a:t>://</a:t>
            </a:r>
            <a:r>
              <a:rPr lang="hu-HU" dirty="0" smtClean="0">
                <a:solidFill>
                  <a:srgbClr val="000000"/>
                </a:solidFill>
              </a:rPr>
              <a:t>www.androidauthority.com/fact-or-fiction-android-apps-only-use-one-cpu-core-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610352</a:t>
            </a:r>
            <a:r>
              <a:rPr lang="hu-HU" dirty="0">
                <a:solidFill>
                  <a:srgbClr val="000000"/>
                </a:solidFill>
              </a:rPr>
              <a:t>/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FFFF"/>
                </a:solidFill>
              </a:rPr>
              <a:t>4. </a:t>
            </a:r>
            <a:r>
              <a:rPr lang="en-US" dirty="0">
                <a:solidFill>
                  <a:srgbClr val="FFFFFF"/>
                </a:solidFill>
              </a:rPr>
              <a:t>References </a:t>
            </a: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hu-HU" dirty="0" smtClean="0">
                <a:solidFill>
                  <a:srgbClr val="FFFFFF"/>
                </a:solidFill>
              </a:rPr>
              <a:t>8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952" y="638690"/>
            <a:ext cx="85408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en-US" sz="1400" dirty="0" smtClean="0">
                <a:solidFill>
                  <a:srgbClr val="000000"/>
                </a:solidFill>
                <a:cs typeface="Times New Roman" pitchFamily="18" charset="0"/>
              </a:rPr>
              <a:t>[58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]: </a:t>
            </a:r>
            <a:r>
              <a:rPr lang="en-US" altLang="en-US" sz="1400" dirty="0" err="1">
                <a:solidFill>
                  <a:srgbClr val="000000"/>
                </a:solidFill>
                <a:cs typeface="Times New Roman" pitchFamily="18" charset="0"/>
              </a:rPr>
              <a:t>Yuffe</a:t>
            </a: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 M., Knoll E., </a:t>
            </a:r>
            <a:r>
              <a:rPr lang="en-US" altLang="en-US" sz="1400" dirty="0" err="1">
                <a:solidFill>
                  <a:srgbClr val="000000"/>
                </a:solidFill>
                <a:cs typeface="Times New Roman" pitchFamily="18" charset="0"/>
              </a:rPr>
              <a:t>Mehalel</a:t>
            </a: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 M., Shor J., </a:t>
            </a:r>
            <a:r>
              <a:rPr lang="en-US" altLang="en-US" sz="1400" dirty="0" err="1">
                <a:solidFill>
                  <a:srgbClr val="000000"/>
                </a:solidFill>
                <a:cs typeface="Times New Roman" pitchFamily="18" charset="0"/>
              </a:rPr>
              <a:t>Kurts</a:t>
            </a: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 T</a:t>
            </a:r>
            <a:r>
              <a:rPr lang="en-US" altLang="en-US" sz="14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hu-HU" altLang="en-US" sz="1400" dirty="0" smtClean="0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A fully integrated multi-CPU, GPU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memory controller 32nm processor, ISSCC, </a:t>
            </a:r>
            <a:r>
              <a:rPr lang="en-US" altLang="en-US" sz="1400" dirty="0" err="1">
                <a:solidFill>
                  <a:srgbClr val="000000"/>
                </a:solidFill>
                <a:cs typeface="Arial" charset="0"/>
              </a:rPr>
              <a:t>Febr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. 20-24 2011, pp. 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264-266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039" y="1223755"/>
            <a:ext cx="88685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en-US" sz="1400" dirty="0" smtClean="0">
                <a:solidFill>
                  <a:srgbClr val="000000"/>
                </a:solidFill>
              </a:rPr>
              <a:t>[59</a:t>
            </a:r>
            <a:r>
              <a:rPr lang="en-US" altLang="en-US" sz="1400" dirty="0" smtClean="0">
                <a:solidFill>
                  <a:srgbClr val="000000"/>
                </a:solidFill>
              </a:rPr>
              <a:t>]: </a:t>
            </a:r>
            <a:r>
              <a:rPr lang="hu-HU" altLang="en-US" sz="1400" dirty="0">
                <a:solidFill>
                  <a:srgbClr val="000000"/>
                </a:solidFill>
              </a:rPr>
              <a:t>Morgan T. P., </a:t>
            </a:r>
            <a:r>
              <a:rPr lang="en-US" altLang="en-US" sz="1400" dirty="0">
                <a:solidFill>
                  <a:srgbClr val="000000"/>
                </a:solidFill>
              </a:rPr>
              <a:t>Intel Puts More Compute Behind Xeon E7 Big Memory</a:t>
            </a:r>
            <a:r>
              <a:rPr lang="hu-HU" altLang="en-US" sz="1400" dirty="0">
                <a:solidFill>
                  <a:srgbClr val="000000"/>
                </a:solidFill>
              </a:rPr>
              <a:t>, The Platform,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solidFill>
                  <a:srgbClr val="000000"/>
                </a:solidFill>
              </a:rPr>
              <a:t>      </a:t>
            </a:r>
            <a:r>
              <a:rPr lang="hu-HU" altLang="en-US" sz="1400" dirty="0">
                <a:solidFill>
                  <a:srgbClr val="000000"/>
                </a:solidFill>
              </a:rPr>
              <a:t>     May 5 2015, http://www.theplatform.net/2015/05/05/intel-puts-more-compute-behind-</a:t>
            </a:r>
          </a:p>
          <a:p>
            <a:pPr>
              <a:spcBef>
                <a:spcPct val="0"/>
              </a:spcBef>
            </a:pPr>
            <a:r>
              <a:rPr lang="hu-HU" altLang="en-US" sz="1400" dirty="0">
                <a:solidFill>
                  <a:srgbClr val="000000"/>
                </a:solidFill>
              </a:rPr>
              <a:t>           xeon-e7-big-memory</a:t>
            </a:r>
            <a:r>
              <a:rPr lang="hu-HU" altLang="en-US" sz="1400" dirty="0" smtClean="0">
                <a:solidFill>
                  <a:srgbClr val="000000"/>
                </a:solidFill>
              </a:rPr>
              <a:t>/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510" y="1988840"/>
            <a:ext cx="90145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000000"/>
                </a:solidFill>
              </a:rPr>
              <a:t>[60]: </a:t>
            </a:r>
            <a:r>
              <a:rPr lang="en-US" sz="1400" dirty="0" smtClean="0">
                <a:solidFill>
                  <a:srgbClr val="000000"/>
                </a:solidFill>
              </a:rPr>
              <a:t>Anthony</a:t>
            </a:r>
            <a:r>
              <a:rPr lang="hu-HU" sz="1400" dirty="0" smtClean="0">
                <a:solidFill>
                  <a:srgbClr val="000000"/>
                </a:solidFill>
              </a:rPr>
              <a:t> S., I</a:t>
            </a:r>
            <a:r>
              <a:rPr lang="en-US" sz="1400" dirty="0" err="1" smtClean="0">
                <a:solidFill>
                  <a:srgbClr val="000000"/>
                </a:solidFill>
              </a:rPr>
              <a:t>ntel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unveils 72-core x86 Knights Landing CPU for </a:t>
            </a:r>
            <a:r>
              <a:rPr lang="en-US" sz="1400" dirty="0" err="1">
                <a:solidFill>
                  <a:srgbClr val="000000"/>
                </a:solidFill>
              </a:rPr>
              <a:t>exascale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supercomputing</a:t>
            </a:r>
            <a:r>
              <a:rPr lang="hu-HU" sz="14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sz="1400" dirty="0" smtClean="0">
                <a:solidFill>
                  <a:srgbClr val="000000"/>
                </a:solidFill>
              </a:rPr>
              <a:t>           http</a:t>
            </a:r>
            <a:r>
              <a:rPr lang="hu-HU" sz="1400" dirty="0">
                <a:solidFill>
                  <a:srgbClr val="000000"/>
                </a:solidFill>
              </a:rPr>
              <a:t>://</a:t>
            </a:r>
            <a:r>
              <a:rPr lang="hu-HU" sz="1400" dirty="0" smtClean="0">
                <a:solidFill>
                  <a:srgbClr val="000000"/>
                </a:solidFill>
              </a:rPr>
              <a:t>www.extremetech.com/extreme/171678-intel-unveils-72-core-x86-knights-landing</a:t>
            </a:r>
          </a:p>
          <a:p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    -</a:t>
            </a:r>
            <a:r>
              <a:rPr lang="hu-HU" sz="1400" dirty="0">
                <a:solidFill>
                  <a:srgbClr val="000000"/>
                </a:solidFill>
              </a:rPr>
              <a:t>cpu-for-exascale-supercomputing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073" y="2766804"/>
            <a:ext cx="809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000000"/>
                </a:solidFill>
              </a:rPr>
              <a:t>[61]: Wasson </a:t>
            </a:r>
            <a:r>
              <a:rPr lang="hu-HU" sz="1400" dirty="0">
                <a:solidFill>
                  <a:srgbClr val="000000"/>
                </a:solidFill>
              </a:rPr>
              <a:t>S., Inside ARM's Cortex-A72 microarchitecture, TechReport, May 1 2015, </a:t>
            </a:r>
          </a:p>
          <a:p>
            <a:r>
              <a:rPr lang="hu-HU" sz="1400" dirty="0">
                <a:solidFill>
                  <a:srgbClr val="000000"/>
                </a:solidFill>
              </a:rPr>
              <a:t>          http://</a:t>
            </a:r>
            <a:r>
              <a:rPr lang="hu-HU" sz="1400" dirty="0" smtClean="0">
                <a:solidFill>
                  <a:srgbClr val="000000"/>
                </a:solidFill>
              </a:rPr>
              <a:t>techreport.com/review/28189/inside-arm-cortex-a72-microarchitecture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389" y="3319600"/>
            <a:ext cx="8244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000000"/>
                </a:solidFill>
              </a:rPr>
              <a:t>[62]: </a:t>
            </a:r>
            <a:r>
              <a:rPr lang="en-US" sz="1400" dirty="0" smtClean="0">
                <a:solidFill>
                  <a:srgbClr val="000000"/>
                </a:solidFill>
              </a:rPr>
              <a:t>64 </a:t>
            </a:r>
            <a:r>
              <a:rPr lang="en-US" sz="1400" dirty="0">
                <a:solidFill>
                  <a:srgbClr val="000000"/>
                </a:solidFill>
              </a:rPr>
              <a:t>Bit Juno ARM</a:t>
            </a:r>
            <a:r>
              <a:rPr lang="en-US" sz="1400" baseline="30000" dirty="0">
                <a:solidFill>
                  <a:srgbClr val="000000"/>
                </a:solidFill>
              </a:rPr>
              <a:t>® </a:t>
            </a:r>
            <a:r>
              <a:rPr lang="en-US" sz="1400" dirty="0">
                <a:solidFill>
                  <a:srgbClr val="000000"/>
                </a:solidFill>
              </a:rPr>
              <a:t>Development </a:t>
            </a:r>
            <a:r>
              <a:rPr lang="en-US" sz="1400" dirty="0" smtClean="0">
                <a:solidFill>
                  <a:srgbClr val="000000"/>
                </a:solidFill>
              </a:rPr>
              <a:t>Platform</a:t>
            </a:r>
            <a:r>
              <a:rPr lang="hu-HU" sz="1400" dirty="0" smtClean="0">
                <a:solidFill>
                  <a:srgbClr val="000000"/>
                </a:solidFill>
              </a:rPr>
              <a:t>, ARM, 2014,</a:t>
            </a:r>
          </a:p>
          <a:p>
            <a:r>
              <a:rPr lang="hu-HU" sz="1400" dirty="0" smtClean="0">
                <a:solidFill>
                  <a:srgbClr val="000000"/>
                </a:solidFill>
              </a:rPr>
              <a:t>         </a:t>
            </a:r>
            <a:r>
              <a:rPr lang="en-US" sz="1400" dirty="0" smtClean="0">
                <a:solidFill>
                  <a:srgbClr val="000000"/>
                </a:solidFill>
              </a:rPr>
              <a:t>https</a:t>
            </a:r>
            <a:r>
              <a:rPr lang="en-US" sz="1400" dirty="0">
                <a:solidFill>
                  <a:srgbClr val="000000"/>
                </a:solidFill>
              </a:rPr>
              <a:t>://www.arm.com/files/pdf/Juno_ARM_Development_Platform_datasheet.pdf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073" y="3879050"/>
            <a:ext cx="85640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hu-HU" sz="1400" dirty="0" smtClean="0">
                <a:solidFill>
                  <a:srgbClr val="000000"/>
                </a:solidFill>
              </a:rPr>
              <a:t>[63]: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Reducing Time to </a:t>
            </a:r>
            <a:r>
              <a:rPr lang="en-US" sz="1400" dirty="0" smtClean="0">
                <a:solidFill>
                  <a:srgbClr val="000000"/>
                </a:solidFill>
              </a:rPr>
              <a:t>Design</a:t>
            </a:r>
            <a:r>
              <a:rPr lang="hu-HU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QLogic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TrueScale</a:t>
            </a:r>
            <a:r>
              <a:rPr lang="en-US" sz="1400" dirty="0">
                <a:solidFill>
                  <a:srgbClr val="000000"/>
                </a:solidFill>
              </a:rPr>
              <a:t> InfiniBand Accelerates Product </a:t>
            </a:r>
            <a:r>
              <a:rPr lang="en-US" sz="1400" dirty="0" smtClean="0">
                <a:solidFill>
                  <a:srgbClr val="000000"/>
                </a:solidFill>
              </a:rPr>
              <a:t>Design</a:t>
            </a:r>
            <a:r>
              <a:rPr lang="hu-HU" sz="1400" dirty="0" smtClean="0">
                <a:solidFill>
                  <a:srgbClr val="000000"/>
                </a:solidFill>
              </a:rPr>
              <a:t>,</a:t>
            </a:r>
            <a:endParaRPr lang="hu-HU" sz="1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hu-HU" altLang="en-US" sz="1400" dirty="0">
                <a:solidFill>
                  <a:srgbClr val="000000"/>
                </a:solidFill>
              </a:rPr>
              <a:t>          Technology Brief, </a:t>
            </a:r>
            <a:r>
              <a:rPr lang="hu-HU" altLang="en-US" sz="1400" dirty="0" smtClean="0">
                <a:solidFill>
                  <a:srgbClr val="000000"/>
                </a:solidFill>
              </a:rPr>
              <a:t>QLOGIC, 2009</a:t>
            </a:r>
            <a:r>
              <a:rPr lang="hu-HU" altLang="en-US" sz="1400" dirty="0">
                <a:solidFill>
                  <a:srgbClr val="000000"/>
                </a:solidFill>
              </a:rPr>
              <a:t>, </a:t>
            </a:r>
          </a:p>
          <a:p>
            <a:pPr>
              <a:spcBef>
                <a:spcPct val="0"/>
              </a:spcBef>
            </a:pPr>
            <a:r>
              <a:rPr lang="hu-HU" altLang="en-US" sz="1400" dirty="0">
                <a:solidFill>
                  <a:srgbClr val="000000"/>
                </a:solidFill>
              </a:rPr>
              <a:t>          http://</a:t>
            </a:r>
            <a:r>
              <a:rPr lang="hu-HU" altLang="en-US" sz="1400" dirty="0" smtClean="0">
                <a:solidFill>
                  <a:srgbClr val="000000"/>
                </a:solidFill>
              </a:rPr>
              <a:t>www.qlogic.com/Resources/Documents/TechnologyBriefs/Switches/tech_brief_</a:t>
            </a:r>
          </a:p>
          <a:p>
            <a:pPr>
              <a:spcBef>
                <a:spcPct val="0"/>
              </a:spcBef>
            </a:pPr>
            <a:r>
              <a:rPr lang="hu-HU" altLang="en-US" sz="1400" dirty="0">
                <a:solidFill>
                  <a:srgbClr val="000000"/>
                </a:solidFill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</a:rPr>
              <a:t>         reducing_time_to_design.pdf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636" y="4849913"/>
            <a:ext cx="8616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000000"/>
                </a:solidFill>
              </a:rPr>
              <a:t>[64]: Wasson S., </a:t>
            </a:r>
            <a:r>
              <a:rPr lang="en-US" sz="1400" dirty="0" smtClean="0">
                <a:solidFill>
                  <a:srgbClr val="000000"/>
                </a:solidFill>
              </a:rPr>
              <a:t>Intel </a:t>
            </a:r>
            <a:r>
              <a:rPr lang="en-US" sz="1400" dirty="0">
                <a:solidFill>
                  <a:srgbClr val="000000"/>
                </a:solidFill>
              </a:rPr>
              <a:t>reveals details of its Omni-Path Architecture </a:t>
            </a:r>
            <a:r>
              <a:rPr lang="en-US" sz="1400" dirty="0" smtClean="0">
                <a:solidFill>
                  <a:srgbClr val="000000"/>
                </a:solidFill>
              </a:rPr>
              <a:t>interconnect</a:t>
            </a:r>
            <a:r>
              <a:rPr lang="hu-HU" sz="1400" dirty="0" smtClean="0">
                <a:solidFill>
                  <a:srgbClr val="000000"/>
                </a:solidFill>
              </a:rPr>
              <a:t>, TechReport,</a:t>
            </a:r>
          </a:p>
          <a:p>
            <a:r>
              <a:rPr lang="hu-HU" sz="1400" dirty="0" smtClean="0">
                <a:solidFill>
                  <a:srgbClr val="000000"/>
                </a:solidFill>
              </a:rPr>
              <a:t>          Aug. 26 2015,</a:t>
            </a:r>
          </a:p>
          <a:p>
            <a:r>
              <a:rPr lang="hu-HU" sz="1400" dirty="0" smtClean="0">
                <a:solidFill>
                  <a:srgbClr val="000000"/>
                </a:solidFill>
              </a:rPr>
              <a:t>          </a:t>
            </a:r>
            <a:r>
              <a:rPr lang="en-US" sz="1400" dirty="0" smtClean="0">
                <a:solidFill>
                  <a:srgbClr val="000000"/>
                </a:solidFill>
              </a:rPr>
              <a:t>http</a:t>
            </a:r>
            <a:r>
              <a:rPr lang="en-US" sz="1400" dirty="0">
                <a:solidFill>
                  <a:srgbClr val="000000"/>
                </a:solidFill>
              </a:rPr>
              <a:t>://</a:t>
            </a:r>
            <a:r>
              <a:rPr lang="en-US" sz="1400" dirty="0" smtClean="0">
                <a:solidFill>
                  <a:srgbClr val="000000"/>
                </a:solidFill>
              </a:rPr>
              <a:t>techreport.com/news/28908/intel-reveals-details-of-its-omni-path-architecture-</a:t>
            </a:r>
            <a:endParaRPr lang="hu-HU" sz="1400" dirty="0" smtClean="0">
              <a:solidFill>
                <a:srgbClr val="000000"/>
              </a:solidFill>
            </a:endParaRPr>
          </a:p>
          <a:p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   </a:t>
            </a:r>
            <a:r>
              <a:rPr lang="en-US" sz="1400" dirty="0" smtClean="0">
                <a:solidFill>
                  <a:srgbClr val="000000"/>
                </a:solidFill>
              </a:rPr>
              <a:t>interconnect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033" y="5814265"/>
            <a:ext cx="8911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000000"/>
                </a:solidFill>
              </a:rPr>
              <a:t>[65]: Kennedy P., </a:t>
            </a:r>
            <a:r>
              <a:rPr lang="en-US" sz="1400" dirty="0" err="1" smtClean="0">
                <a:solidFill>
                  <a:srgbClr val="000000"/>
                </a:solidFill>
              </a:rPr>
              <a:t>Supermicro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releases new high-density storage and Omni-Path </a:t>
            </a:r>
            <a:r>
              <a:rPr lang="en-US" sz="1400" dirty="0" smtClean="0">
                <a:solidFill>
                  <a:srgbClr val="000000"/>
                </a:solidFill>
              </a:rPr>
              <a:t>products</a:t>
            </a:r>
            <a:r>
              <a:rPr lang="hu-HU" sz="14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sz="1400" dirty="0" smtClean="0">
                <a:solidFill>
                  <a:srgbClr val="000000"/>
                </a:solidFill>
              </a:rPr>
              <a:t>          ServeTheHome, Nov. 16 2015, </a:t>
            </a:r>
          </a:p>
          <a:p>
            <a:r>
              <a:rPr lang="hu-HU" sz="1400" dirty="0" smtClean="0">
                <a:solidFill>
                  <a:srgbClr val="000000"/>
                </a:solidFill>
              </a:rPr>
              <a:t>          </a:t>
            </a:r>
            <a:r>
              <a:rPr lang="en-US" sz="1400" dirty="0" smtClean="0">
                <a:solidFill>
                  <a:srgbClr val="000000"/>
                </a:solidFill>
              </a:rPr>
              <a:t>http</a:t>
            </a:r>
            <a:r>
              <a:rPr lang="en-US" sz="1400" dirty="0">
                <a:solidFill>
                  <a:srgbClr val="000000"/>
                </a:solidFill>
              </a:rPr>
              <a:t>://</a:t>
            </a:r>
            <a:r>
              <a:rPr lang="en-US" sz="1400" dirty="0" smtClean="0">
                <a:solidFill>
                  <a:srgbClr val="000000"/>
                </a:solidFill>
              </a:rPr>
              <a:t>www.servethehome.com/supermicro-releases-new-high-density-storage-and-omni</a:t>
            </a:r>
            <a:endParaRPr lang="hu-HU" sz="1400" dirty="0" smtClean="0">
              <a:solidFill>
                <a:srgbClr val="000000"/>
              </a:solidFill>
            </a:endParaRPr>
          </a:p>
          <a:p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   </a:t>
            </a:r>
            <a:r>
              <a:rPr lang="en-US" sz="1400" dirty="0" smtClean="0">
                <a:solidFill>
                  <a:srgbClr val="000000"/>
                </a:solidFill>
              </a:rPr>
              <a:t>-</a:t>
            </a:r>
            <a:r>
              <a:rPr lang="en-US" sz="1400" dirty="0">
                <a:solidFill>
                  <a:srgbClr val="000000"/>
                </a:solidFill>
              </a:rPr>
              <a:t>path-products/</a:t>
            </a:r>
          </a:p>
        </p:txBody>
      </p:sp>
    </p:spTree>
    <p:extLst>
      <p:ext uri="{BB962C8B-B14F-4D97-AF65-F5344CB8AC3E}">
        <p14:creationId xmlns:p14="http://schemas.microsoft.com/office/powerpoint/2010/main" val="6691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FFFF"/>
                </a:solidFill>
              </a:rPr>
              <a:t>4. </a:t>
            </a:r>
            <a:r>
              <a:rPr lang="en-US" dirty="0">
                <a:solidFill>
                  <a:srgbClr val="FFFFFF"/>
                </a:solidFill>
              </a:rPr>
              <a:t>References </a:t>
            </a: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hu-HU" dirty="0" smtClean="0">
                <a:solidFill>
                  <a:srgbClr val="FFFFFF"/>
                </a:solidFill>
              </a:rPr>
              <a:t>9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952" y="631893"/>
            <a:ext cx="89242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[66]: </a:t>
            </a:r>
            <a:r>
              <a:rPr lang="en-US" sz="1400" dirty="0" err="1" smtClean="0"/>
              <a:t>Yalamanchili</a:t>
            </a:r>
            <a:r>
              <a:rPr lang="hu-HU" sz="1400" dirty="0" smtClean="0"/>
              <a:t> S., </a:t>
            </a:r>
            <a:r>
              <a:rPr lang="en-US" sz="1400" dirty="0"/>
              <a:t>ECE 8813a: Design &amp; Analysis </a:t>
            </a:r>
            <a:r>
              <a:rPr lang="en-US" sz="1400" dirty="0" smtClean="0"/>
              <a:t>of</a:t>
            </a:r>
            <a:r>
              <a:rPr lang="hu-HU" sz="1400" dirty="0" smtClean="0"/>
              <a:t> </a:t>
            </a:r>
            <a:r>
              <a:rPr lang="en-US" sz="1400" dirty="0" smtClean="0"/>
              <a:t>Multiprocessor </a:t>
            </a:r>
            <a:r>
              <a:rPr lang="en-US" sz="1400" dirty="0"/>
              <a:t>Interconnection</a:t>
            </a:r>
          </a:p>
          <a:p>
            <a:r>
              <a:rPr lang="hu-HU" sz="1400" dirty="0" smtClean="0"/>
              <a:t>           </a:t>
            </a:r>
            <a:r>
              <a:rPr lang="en-US" sz="1400" dirty="0" smtClean="0"/>
              <a:t>Network</a:t>
            </a:r>
            <a:r>
              <a:rPr lang="hu-HU" sz="1400" dirty="0" smtClean="0"/>
              <a:t>, </a:t>
            </a:r>
            <a:r>
              <a:rPr lang="en-US" sz="1400" i="1" dirty="0"/>
              <a:t>Georgia Institute of </a:t>
            </a:r>
            <a:r>
              <a:rPr lang="en-US" sz="1400" i="1" dirty="0" smtClean="0"/>
              <a:t>Technology</a:t>
            </a:r>
            <a:r>
              <a:rPr lang="hu-HU" sz="1400" i="1" dirty="0" smtClean="0"/>
              <a:t>, 2010</a:t>
            </a:r>
            <a:endParaRPr lang="hu-HU" sz="1400" dirty="0" smtClean="0"/>
          </a:p>
          <a:p>
            <a:r>
              <a:rPr lang="hu-HU" sz="1400" dirty="0"/>
              <a:t> </a:t>
            </a:r>
            <a:r>
              <a:rPr lang="hu-HU" sz="1400" dirty="0" smtClean="0"/>
              <a:t>          </a:t>
            </a:r>
            <a:r>
              <a:rPr lang="en-US" sz="1400" dirty="0" smtClean="0"/>
              <a:t>http</a:t>
            </a:r>
            <a:r>
              <a:rPr lang="en-US" sz="1400" dirty="0"/>
              <a:t>://users.ece.gatech.edu/~sudha/academic/class/Networks/Lectures/2%20-%</a:t>
            </a:r>
            <a:r>
              <a:rPr lang="en-US" sz="1400" dirty="0" smtClean="0"/>
              <a:t>20Flow</a:t>
            </a:r>
            <a:endParaRPr lang="hu-HU" sz="1400" dirty="0" smtClean="0"/>
          </a:p>
          <a:p>
            <a:r>
              <a:rPr lang="hu-HU" sz="1400" dirty="0" smtClean="0"/>
              <a:t>           %20</a:t>
            </a:r>
            <a:r>
              <a:rPr lang="en-US" sz="1400" dirty="0" smtClean="0"/>
              <a:t>Control/FlowControl.pdf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93831" y="1615921"/>
            <a:ext cx="8685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[67: Safranek, R., </a:t>
            </a:r>
            <a:r>
              <a:rPr lang="en-US" sz="1400" dirty="0" smtClean="0"/>
              <a:t>Intel</a:t>
            </a:r>
            <a:r>
              <a:rPr lang="en-US" sz="1400" dirty="0"/>
              <a:t>® </a:t>
            </a:r>
            <a:r>
              <a:rPr lang="en-US" sz="1400" dirty="0" err="1"/>
              <a:t>QuickPath</a:t>
            </a:r>
            <a:r>
              <a:rPr lang="en-US" sz="1400" dirty="0"/>
              <a:t> </a:t>
            </a:r>
            <a:r>
              <a:rPr lang="en-US" sz="1400" dirty="0" smtClean="0"/>
              <a:t>Interconnect</a:t>
            </a:r>
            <a:r>
              <a:rPr lang="hu-HU" sz="1400" dirty="0" smtClean="0"/>
              <a:t>, </a:t>
            </a:r>
            <a:r>
              <a:rPr lang="en-US" sz="1400" dirty="0" smtClean="0"/>
              <a:t>Overview</a:t>
            </a:r>
            <a:r>
              <a:rPr lang="hu-HU" sz="1400" dirty="0" smtClean="0"/>
              <a:t>, Hot Chips 21 (2009),</a:t>
            </a:r>
          </a:p>
          <a:p>
            <a:r>
              <a:rPr lang="hu-HU" sz="1400" dirty="0" smtClean="0"/>
              <a:t>           http</a:t>
            </a:r>
            <a:r>
              <a:rPr lang="hu-HU" sz="1400" dirty="0"/>
              <a:t>://</a:t>
            </a:r>
            <a:r>
              <a:rPr lang="hu-HU" sz="1400" dirty="0" smtClean="0"/>
              <a:t>www.hotchips.org/wp-content/uploads/hc_archives/hc21/1_sun/</a:t>
            </a:r>
          </a:p>
          <a:p>
            <a:r>
              <a:rPr lang="hu-HU" sz="1400" dirty="0" smtClean="0"/>
              <a:t>           HC21.23.1.SystemInterconnectTutorial-Epub/HC21.23.120.Safranek-Intel-QPI.pdf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7268" y="2393885"/>
            <a:ext cx="84634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[68] Safranek R, Moravan M., </a:t>
            </a:r>
            <a:r>
              <a:rPr lang="en-US" sz="1400" dirty="0" err="1"/>
              <a:t>QuickPath</a:t>
            </a:r>
            <a:r>
              <a:rPr lang="en-US" sz="1400" dirty="0"/>
              <a:t> Interconnect: Rules of the </a:t>
            </a:r>
            <a:r>
              <a:rPr lang="en-US" sz="1400" dirty="0" smtClean="0"/>
              <a:t>Revolution</a:t>
            </a:r>
            <a:r>
              <a:rPr lang="hu-HU" sz="1400" dirty="0" smtClean="0"/>
              <a:t>, Dr.Dobbs  G</a:t>
            </a:r>
          </a:p>
          <a:p>
            <a:r>
              <a:rPr lang="hu-HU" sz="1400" dirty="0" smtClean="0"/>
              <a:t>           parallel, Nov.4 2009,</a:t>
            </a:r>
          </a:p>
          <a:p>
            <a:r>
              <a:rPr lang="hu-HU" sz="1400" dirty="0"/>
              <a:t> </a:t>
            </a:r>
            <a:r>
              <a:rPr lang="hu-HU" sz="1400" dirty="0" smtClean="0"/>
              <a:t>          http</a:t>
            </a:r>
            <a:r>
              <a:rPr lang="hu-HU" sz="1400" dirty="0"/>
              <a:t>://www.drdobbs.com/go-parallel/article/print?articleId=221600290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87268" y="3220815"/>
            <a:ext cx="8772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[69]: </a:t>
            </a:r>
            <a:r>
              <a:rPr lang="en-US" sz="1400" dirty="0"/>
              <a:t>An Introduction to the </a:t>
            </a:r>
            <a:r>
              <a:rPr lang="en-US" sz="1400" dirty="0" smtClean="0"/>
              <a:t>Intel</a:t>
            </a:r>
            <a:r>
              <a:rPr lang="hu-HU" sz="1400" dirty="0" smtClean="0"/>
              <a:t> </a:t>
            </a:r>
            <a:r>
              <a:rPr lang="en-US" sz="1400" dirty="0" err="1" smtClean="0"/>
              <a:t>QuickPath</a:t>
            </a:r>
            <a:r>
              <a:rPr lang="en-US" sz="1400" dirty="0" smtClean="0"/>
              <a:t> Interconnect</a:t>
            </a:r>
            <a:r>
              <a:rPr lang="hu-HU" sz="1400" dirty="0" smtClean="0"/>
              <a:t>, </a:t>
            </a:r>
            <a:r>
              <a:rPr lang="en-US" sz="1400" dirty="0"/>
              <a:t>Document Number: </a:t>
            </a:r>
            <a:r>
              <a:rPr lang="en-US" sz="1400" dirty="0" smtClean="0"/>
              <a:t>320412-001US</a:t>
            </a:r>
            <a:r>
              <a:rPr lang="hu-HU" sz="1400" dirty="0" smtClean="0"/>
              <a:t>,</a:t>
            </a:r>
            <a:endParaRPr lang="en-US" sz="1400" dirty="0"/>
          </a:p>
          <a:p>
            <a:r>
              <a:rPr lang="hu-HU" sz="1400" i="1" dirty="0" smtClean="0"/>
              <a:t>           </a:t>
            </a:r>
            <a:r>
              <a:rPr lang="en-US" sz="1400" i="1" dirty="0" smtClean="0"/>
              <a:t>January 2009</a:t>
            </a:r>
            <a:r>
              <a:rPr lang="hu-HU" sz="1400" i="1" dirty="0" smtClean="0"/>
              <a:t>,</a:t>
            </a:r>
          </a:p>
          <a:p>
            <a:r>
              <a:rPr lang="hu-HU" sz="1400" dirty="0" smtClean="0"/>
              <a:t>           </a:t>
            </a: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www.intel.com/content/www/us/en/io/quickpath-technology/quick-path-</a:t>
            </a:r>
            <a:endParaRPr lang="hu-HU" sz="1400" dirty="0" smtClean="0"/>
          </a:p>
          <a:p>
            <a:r>
              <a:rPr lang="hu-HU" sz="1400" dirty="0"/>
              <a:t> </a:t>
            </a:r>
            <a:r>
              <a:rPr lang="hu-HU" sz="1400" dirty="0" smtClean="0"/>
              <a:t>          </a:t>
            </a:r>
            <a:r>
              <a:rPr lang="en-US" sz="1400" dirty="0" smtClean="0"/>
              <a:t>interconnect-introduction-paper.html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74389" y="4239090"/>
            <a:ext cx="8785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[70]: </a:t>
            </a:r>
            <a:r>
              <a:rPr lang="en-US" sz="1400" dirty="0" smtClean="0"/>
              <a:t>Nikhil</a:t>
            </a:r>
            <a:r>
              <a:rPr lang="hu-HU" sz="1400" dirty="0" smtClean="0"/>
              <a:t> R. S., </a:t>
            </a:r>
            <a:r>
              <a:rPr lang="en-US" sz="1400" dirty="0"/>
              <a:t>A programming/specification and verification </a:t>
            </a:r>
            <a:r>
              <a:rPr lang="en-US" sz="1400" dirty="0" smtClean="0"/>
              <a:t>problem</a:t>
            </a:r>
            <a:r>
              <a:rPr lang="hu-HU" sz="1400" dirty="0" smtClean="0"/>
              <a:t> </a:t>
            </a:r>
            <a:r>
              <a:rPr lang="en-US" sz="1400" dirty="0" smtClean="0"/>
              <a:t>based on</a:t>
            </a:r>
            <a:r>
              <a:rPr lang="hu-HU" sz="1400" dirty="0" smtClean="0"/>
              <a:t> </a:t>
            </a:r>
            <a:r>
              <a:rPr lang="en-US" sz="1400" dirty="0" smtClean="0"/>
              <a:t>the </a:t>
            </a:r>
            <a:r>
              <a:rPr lang="en-US" sz="1400" dirty="0"/>
              <a:t>Intel </a:t>
            </a:r>
            <a:r>
              <a:rPr lang="en-US" sz="1400" dirty="0" smtClean="0"/>
              <a:t>QPI</a:t>
            </a:r>
            <a:endParaRPr lang="hu-HU" sz="1400" dirty="0" smtClean="0"/>
          </a:p>
          <a:p>
            <a:r>
              <a:rPr lang="hu-HU" sz="1400" dirty="0"/>
              <a:t> </a:t>
            </a:r>
            <a:r>
              <a:rPr lang="hu-HU" sz="1400" dirty="0" smtClean="0"/>
              <a:t>       </a:t>
            </a:r>
            <a:r>
              <a:rPr lang="en-US" sz="1400" dirty="0" smtClean="0"/>
              <a:t> </a:t>
            </a:r>
            <a:r>
              <a:rPr lang="hu-HU" sz="1400" dirty="0" smtClean="0"/>
              <a:t>  </a:t>
            </a:r>
            <a:r>
              <a:rPr lang="en-US" sz="1400" dirty="0" smtClean="0"/>
              <a:t>protocol </a:t>
            </a:r>
            <a:r>
              <a:rPr lang="en-US" sz="1400" dirty="0"/>
              <a:t>(“</a:t>
            </a:r>
            <a:r>
              <a:rPr lang="en-US" sz="1400" dirty="0" err="1"/>
              <a:t>QuickPath</a:t>
            </a:r>
            <a:r>
              <a:rPr lang="en-US" sz="1400" dirty="0"/>
              <a:t> Interconnect</a:t>
            </a:r>
            <a:r>
              <a:rPr lang="en-US" sz="1400" dirty="0" smtClean="0"/>
              <a:t>”)</a:t>
            </a:r>
            <a:r>
              <a:rPr lang="hu-HU" sz="1400" dirty="0" smtClean="0"/>
              <a:t>, </a:t>
            </a:r>
            <a:r>
              <a:rPr lang="en-US" sz="1400" dirty="0"/>
              <a:t>IFIP Working Group </a:t>
            </a:r>
            <a:r>
              <a:rPr lang="en-US" sz="1400" dirty="0" smtClean="0"/>
              <a:t>2.8</a:t>
            </a:r>
            <a:r>
              <a:rPr lang="hu-HU" sz="1400" dirty="0" smtClean="0"/>
              <a:t>, </a:t>
            </a:r>
            <a:r>
              <a:rPr lang="en-US" sz="1400" dirty="0" smtClean="0"/>
              <a:t>27th </a:t>
            </a:r>
            <a:r>
              <a:rPr lang="en-US" sz="1400" dirty="0"/>
              <a:t>meeting, </a:t>
            </a:r>
            <a:r>
              <a:rPr lang="en-US" sz="1400" dirty="0" err="1"/>
              <a:t>Shirahama</a:t>
            </a:r>
            <a:r>
              <a:rPr lang="en-US" sz="1400" dirty="0" smtClean="0"/>
              <a:t>,</a:t>
            </a:r>
            <a:endParaRPr lang="hu-HU" sz="1400" dirty="0" smtClean="0"/>
          </a:p>
          <a:p>
            <a:r>
              <a:rPr lang="hu-HU" sz="1400" dirty="0"/>
              <a:t> </a:t>
            </a:r>
            <a:r>
              <a:rPr lang="hu-HU" sz="1400" dirty="0" smtClean="0"/>
              <a:t>         </a:t>
            </a:r>
            <a:r>
              <a:rPr lang="en-US" sz="1400" dirty="0" smtClean="0"/>
              <a:t> </a:t>
            </a:r>
            <a:r>
              <a:rPr lang="en-US" sz="1400" dirty="0"/>
              <a:t>Japan</a:t>
            </a:r>
            <a:r>
              <a:rPr lang="hu-HU" sz="1400" dirty="0" smtClean="0"/>
              <a:t> April 2010,</a:t>
            </a:r>
          </a:p>
          <a:p>
            <a:r>
              <a:rPr lang="hu-HU" sz="1400" dirty="0" smtClean="0"/>
              <a:t>           </a:t>
            </a:r>
            <a:r>
              <a:rPr lang="en-US" sz="1400" dirty="0" smtClean="0"/>
              <a:t>http</a:t>
            </a:r>
            <a:r>
              <a:rPr lang="en-US" sz="1400" dirty="0"/>
              <a:t>://www.cs.ox.ac.uk/ralf.hinze/WG2.8/27/slides/rishiyur1.pdf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38" y="5229200"/>
            <a:ext cx="88859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[71]: Dally W. J. and Towles B., </a:t>
            </a:r>
            <a:r>
              <a:rPr lang="en-US" sz="1400" dirty="0" smtClean="0"/>
              <a:t>Route </a:t>
            </a:r>
            <a:r>
              <a:rPr lang="en-US" sz="1400" dirty="0"/>
              <a:t>Packets, Not Wires: On-Chip Interconnection </a:t>
            </a:r>
            <a:r>
              <a:rPr lang="en-US" sz="1400" dirty="0" smtClean="0"/>
              <a:t>Networks</a:t>
            </a:r>
            <a:r>
              <a:rPr lang="hu-HU" sz="1400" dirty="0" smtClean="0"/>
              <a:t>,</a:t>
            </a:r>
            <a:endParaRPr lang="hu-HU" sz="1400" dirty="0"/>
          </a:p>
          <a:p>
            <a:r>
              <a:rPr lang="hu-HU" sz="1400" i="1" dirty="0" smtClean="0"/>
              <a:t>          </a:t>
            </a:r>
            <a:r>
              <a:rPr lang="fr-FR" sz="1400" i="1" dirty="0" smtClean="0"/>
              <a:t>DAC </a:t>
            </a:r>
            <a:r>
              <a:rPr lang="fr-FR" sz="1400" i="1" dirty="0"/>
              <a:t>2001</a:t>
            </a:r>
            <a:r>
              <a:rPr lang="fr-FR" sz="1400" dirty="0"/>
              <a:t>, </a:t>
            </a:r>
            <a:r>
              <a:rPr lang="fr-FR" sz="1400" dirty="0" err="1"/>
              <a:t>June</a:t>
            </a:r>
            <a:r>
              <a:rPr lang="fr-FR" sz="1400" dirty="0"/>
              <a:t> 18-22, </a:t>
            </a:r>
            <a:r>
              <a:rPr lang="fr-FR" sz="1400" dirty="0" smtClean="0"/>
              <a:t>2001</a:t>
            </a:r>
            <a:r>
              <a:rPr lang="hu-HU" sz="1400" dirty="0" smtClean="0"/>
              <a:t>,</a:t>
            </a:r>
            <a:endParaRPr lang="hu-HU" sz="1400" dirty="0"/>
          </a:p>
          <a:p>
            <a:r>
              <a:rPr lang="hu-HU" sz="1400" dirty="0" smtClean="0"/>
              <a:t>          </a:t>
            </a:r>
            <a:r>
              <a:rPr lang="en-US" sz="1400" dirty="0" smtClean="0"/>
              <a:t>http</a:t>
            </a:r>
            <a:r>
              <a:rPr lang="en-US" sz="1400" dirty="0"/>
              <a:t>://cva.stanford.edu/publications/2001/onchip_dac01.pdf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847" y="6039290"/>
            <a:ext cx="89409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[72]: Varghese R., </a:t>
            </a:r>
            <a:r>
              <a:rPr lang="en-US" sz="1400" dirty="0" smtClean="0"/>
              <a:t>Achieving </a:t>
            </a:r>
            <a:r>
              <a:rPr lang="en-US" sz="1400" dirty="0"/>
              <a:t>Rapid Verification </a:t>
            </a:r>
            <a:r>
              <a:rPr lang="en-US" sz="1400" dirty="0" smtClean="0"/>
              <a:t>Convergence</a:t>
            </a:r>
            <a:r>
              <a:rPr lang="hu-HU" sz="1400" dirty="0" smtClean="0"/>
              <a:t>, Synopsys User Group Conf., 2012</a:t>
            </a:r>
          </a:p>
          <a:p>
            <a:r>
              <a:rPr lang="hu-HU" sz="1400" dirty="0"/>
              <a:t>          </a:t>
            </a:r>
            <a:r>
              <a:rPr lang="hu-HU" sz="1400" dirty="0" smtClean="0"/>
              <a:t>http</a:t>
            </a:r>
            <a:r>
              <a:rPr lang="hu-HU" sz="1400" dirty="0"/>
              <a:t>://</a:t>
            </a:r>
            <a:r>
              <a:rPr lang="hu-HU" sz="1400" dirty="0" smtClean="0"/>
              <a:t>www.probell.com/SNUG/India%202012/Tutorials/WA1.1_Tutorial_AMBA_ACE_VIP</a:t>
            </a:r>
          </a:p>
          <a:p>
            <a:r>
              <a:rPr lang="hu-HU" sz="1400" dirty="0"/>
              <a:t> </a:t>
            </a:r>
            <a:r>
              <a:rPr lang="hu-HU" sz="1400" dirty="0" smtClean="0"/>
              <a:t>         .</a:t>
            </a:r>
            <a:r>
              <a:rPr lang="hu-HU" sz="1400" dirty="0"/>
              <a:t>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/>
          <a:srcRect l="10069" t="17236" r="11251" b="15556"/>
          <a:stretch/>
        </p:blipFill>
        <p:spPr>
          <a:xfrm>
            <a:off x="71500" y="1628800"/>
            <a:ext cx="8982490" cy="409545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86492" y="6039290"/>
            <a:ext cx="8795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AMD Unveils Next Gen 14nm Polaris 11 And Polaris 10 GPUs – To Deliver The “Most Revolutionary Jump In Performance”</a:t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Read more: </a:t>
            </a:r>
            <a:r>
              <a:rPr lang="en-US" sz="1100" dirty="0">
                <a:hlinkClick r:id="rId3"/>
              </a:rPr>
              <a:t>http://wccftech.com/amd-unveils-polaris-11-10-gpu/#ixzz44OtdH7jJ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26495" y="81871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56632" y="2753925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>
                <a:solidFill>
                  <a:schemeClr val="bg1"/>
                </a:solidFill>
              </a:rPr>
              <a:t>14</a:t>
            </a:r>
            <a:r>
              <a:rPr lang="hu-HU" sz="1400" dirty="0" smtClean="0">
                <a:solidFill>
                  <a:schemeClr val="bg1"/>
                </a:solidFill>
              </a:rPr>
              <a:t> nm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967335"/>
            <a:ext cx="8982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https://www.synopsys.com/Community/SNUG/Silicon%20Valley/Pages/snug-2016-keynote-finfet.aspx</a:t>
            </a:r>
          </a:p>
        </p:txBody>
      </p:sp>
    </p:spTree>
    <p:extLst>
      <p:ext uri="{BB962C8B-B14F-4D97-AF65-F5344CB8AC3E}">
        <p14:creationId xmlns:p14="http://schemas.microsoft.com/office/powerpoint/2010/main" val="36131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560" y="629165"/>
            <a:ext cx="38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2D2D8A"/>
                </a:solidFill>
              </a:rPr>
              <a:t>b</a:t>
            </a:r>
            <a:r>
              <a:rPr lang="hu-HU" dirty="0" smtClean="0">
                <a:solidFill>
                  <a:srgbClr val="2D2D8A"/>
                </a:solidFill>
              </a:rPr>
              <a:t>) T</a:t>
            </a:r>
            <a:r>
              <a:rPr lang="en-US" dirty="0" smtClean="0">
                <a:solidFill>
                  <a:srgbClr val="2D2D8A"/>
                </a:solidFill>
              </a:rPr>
              <a:t>ransfer types </a:t>
            </a:r>
            <a:r>
              <a:rPr lang="hu-HU" dirty="0" smtClean="0">
                <a:solidFill>
                  <a:srgbClr val="2D2D8A"/>
                </a:solidFill>
              </a:rPr>
              <a:t>supported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5" y="998730"/>
            <a:ext cx="6754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There are </a:t>
            </a:r>
            <a:r>
              <a:rPr lang="en-US" sz="1600" dirty="0" smtClean="0">
                <a:solidFill>
                  <a:srgbClr val="0066CC"/>
                </a:solidFill>
              </a:rPr>
              <a:t>three possible </a:t>
            </a:r>
            <a:r>
              <a:rPr lang="en-US" sz="1600" dirty="0" smtClean="0">
                <a:solidFill>
                  <a:srgbClr val="FF0000"/>
                </a:solidFill>
              </a:rPr>
              <a:t>transfer types </a:t>
            </a:r>
            <a:r>
              <a:rPr lang="en-US" sz="1600" dirty="0" smtClean="0">
                <a:solidFill>
                  <a:srgbClr val="000000"/>
                </a:solidFill>
              </a:rPr>
              <a:t>on the ASB, as follows: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25" y="1374676"/>
            <a:ext cx="8893175" cy="238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Data element transfers </a:t>
            </a:r>
            <a:r>
              <a:rPr lang="hu-HU" sz="1600" dirty="0" smtClean="0">
                <a:solidFill>
                  <a:srgbClr val="0070C0"/>
                </a:solidFill>
              </a:rPr>
              <a:t>(called n</a:t>
            </a:r>
            <a:r>
              <a:rPr lang="en-US" sz="1600" dirty="0" smtClean="0">
                <a:solidFill>
                  <a:srgbClr val="0070C0"/>
                </a:solidFill>
              </a:rPr>
              <a:t>on sequential transfers</a:t>
            </a:r>
            <a:r>
              <a:rPr lang="hu-HU" sz="1600" dirty="0" smtClean="0">
                <a:solidFill>
                  <a:srgbClr val="0070C0"/>
                </a:solidFill>
              </a:rPr>
              <a:t>):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   </a:t>
            </a:r>
            <a:r>
              <a:rPr lang="hu-HU" sz="1600" dirty="0" smtClean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rgbClr val="000000"/>
                </a:solidFill>
              </a:rPr>
              <a:t>used </a:t>
            </a:r>
            <a:r>
              <a:rPr lang="hu-HU" sz="1600" dirty="0" smtClean="0">
                <a:solidFill>
                  <a:srgbClr val="0070C0"/>
                </a:solidFill>
              </a:rPr>
              <a:t>to transfer </a:t>
            </a:r>
            <a:r>
              <a:rPr lang="en-US" sz="1600" dirty="0" smtClean="0">
                <a:solidFill>
                  <a:srgbClr val="0066CC"/>
                </a:solidFill>
              </a:rPr>
              <a:t>single </a:t>
            </a:r>
            <a:r>
              <a:rPr lang="hu-HU" sz="1600" dirty="0" smtClean="0">
                <a:solidFill>
                  <a:srgbClr val="0066CC"/>
                </a:solidFill>
              </a:rPr>
              <a:t>data </a:t>
            </a:r>
            <a:r>
              <a:rPr lang="en-US" sz="1600" dirty="0" smtClean="0">
                <a:solidFill>
                  <a:srgbClr val="0066CC"/>
                </a:solidFill>
              </a:rPr>
              <a:t>element</a:t>
            </a:r>
            <a:r>
              <a:rPr lang="hu-HU" sz="1600" dirty="0" smtClean="0">
                <a:solidFill>
                  <a:srgbClr val="0066CC"/>
                </a:solidFill>
              </a:rPr>
              <a:t>s</a:t>
            </a:r>
            <a:r>
              <a:rPr lang="en-US" sz="1600" dirty="0" smtClean="0">
                <a:solidFill>
                  <a:srgbClr val="0066CC"/>
                </a:solidFill>
              </a:rPr>
              <a:t> </a:t>
            </a:r>
            <a:r>
              <a:rPr lang="hu-HU" sz="1600" dirty="0" smtClean="0"/>
              <a:t>or </a:t>
            </a:r>
            <a:r>
              <a:rPr lang="hu-HU" sz="1600" dirty="0" smtClean="0">
                <a:solidFill>
                  <a:srgbClr val="0070C0"/>
                </a:solidFill>
              </a:rPr>
              <a:t>the first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transfer of a </a:t>
            </a:r>
            <a:r>
              <a:rPr lang="hu-HU" sz="1600" dirty="0" smtClean="0">
                <a:solidFill>
                  <a:srgbClr val="0066CC"/>
                </a:solidFill>
              </a:rPr>
              <a:t>burst.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Burst transfers </a:t>
            </a:r>
            <a:r>
              <a:rPr lang="hu-HU" sz="1600" dirty="0" smtClean="0">
                <a:solidFill>
                  <a:srgbClr val="0070C0"/>
                </a:solidFill>
              </a:rPr>
              <a:t>(called s</a:t>
            </a:r>
            <a:r>
              <a:rPr lang="en-US" sz="1600" dirty="0" err="1" smtClean="0">
                <a:solidFill>
                  <a:srgbClr val="0070C0"/>
                </a:solidFill>
              </a:rPr>
              <a:t>equential</a:t>
            </a:r>
            <a:r>
              <a:rPr lang="en-US" sz="1600" dirty="0" smtClean="0">
                <a:solidFill>
                  <a:srgbClr val="0070C0"/>
                </a:solidFill>
              </a:rPr>
              <a:t> transfers</a:t>
            </a:r>
            <a:r>
              <a:rPr lang="hu-HU" sz="1600" dirty="0" smtClean="0">
                <a:solidFill>
                  <a:srgbClr val="0070C0"/>
                </a:solidFill>
              </a:rPr>
              <a:t>):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   </a:t>
            </a:r>
            <a:r>
              <a:rPr lang="hu-HU" sz="1600" dirty="0" smtClean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rgbClr val="0066CC"/>
                </a:solidFill>
              </a:rPr>
              <a:t>used for </a:t>
            </a:r>
            <a:r>
              <a:rPr lang="hu-HU" sz="1600" dirty="0" smtClean="0">
                <a:solidFill>
                  <a:srgbClr val="0066CC"/>
                </a:solidFill>
              </a:rPr>
              <a:t>data element </a:t>
            </a:r>
            <a:r>
              <a:rPr lang="en-US" sz="1600" dirty="0" smtClean="0">
                <a:solidFill>
                  <a:srgbClr val="0066CC"/>
                </a:solidFill>
              </a:rPr>
              <a:t>transfers within a burst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   </a:t>
            </a:r>
            <a:r>
              <a:rPr lang="hu-HU" sz="1600" dirty="0" smtClean="0">
                <a:solidFill>
                  <a:srgbClr val="000000"/>
                </a:solidFill>
              </a:rPr>
              <a:t>Then t</a:t>
            </a:r>
            <a:r>
              <a:rPr lang="en-US" sz="1600" dirty="0" smtClean="0">
                <a:solidFill>
                  <a:srgbClr val="000000"/>
                </a:solidFill>
              </a:rPr>
              <a:t>he address is </a:t>
            </a:r>
            <a:r>
              <a:rPr lang="hu-HU" sz="1600" dirty="0" smtClean="0">
                <a:solidFill>
                  <a:srgbClr val="000000"/>
                </a:solidFill>
              </a:rPr>
              <a:t>computed from </a:t>
            </a:r>
            <a:r>
              <a:rPr lang="en-US" sz="1600" dirty="0" smtClean="0">
                <a:solidFill>
                  <a:srgbClr val="000000"/>
                </a:solidFill>
              </a:rPr>
              <a:t>the previous transfer.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Address only transfers</a:t>
            </a:r>
            <a:r>
              <a:rPr lang="hu-HU" sz="1600" dirty="0" smtClean="0">
                <a:solidFill>
                  <a:srgbClr val="FF0000"/>
                </a:solidFill>
              </a:rPr>
              <a:t>: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    </a:t>
            </a:r>
            <a:r>
              <a:rPr lang="hu-HU" sz="1600" dirty="0" smtClean="0">
                <a:solidFill>
                  <a:srgbClr val="000000"/>
                </a:solidFill>
              </a:rPr>
              <a:t>  u</a:t>
            </a:r>
            <a:r>
              <a:rPr lang="en-US" sz="1600" dirty="0" err="1" smtClean="0">
                <a:solidFill>
                  <a:srgbClr val="000000"/>
                </a:solidFill>
              </a:rPr>
              <a:t>sed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when no data movement is required</a:t>
            </a:r>
            <a:r>
              <a:rPr lang="en-US" sz="1600" dirty="0" smtClean="0">
                <a:solidFill>
                  <a:srgbClr val="000000"/>
                </a:solidFill>
              </a:rPr>
              <a:t>, like for idle cycles or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for bus master</a:t>
            </a:r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</a:rPr>
              <a:t>handover cycles.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 smtClean="0"/>
              <a:t>(</a:t>
            </a:r>
            <a:r>
              <a:rPr lang="hu-HU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5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335" y="998730"/>
            <a:ext cx="889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The ASB bus supports multi master operation by using an </a:t>
            </a:r>
            <a:r>
              <a:rPr lang="hu-HU" sz="1600" dirty="0" smtClean="0">
                <a:solidFill>
                  <a:srgbClr val="FF0000"/>
                </a:solidFill>
              </a:rPr>
              <a:t>arbiter</a:t>
            </a:r>
            <a:r>
              <a:rPr lang="hu-HU" sz="1600" dirty="0" smtClean="0">
                <a:solidFill>
                  <a:srgbClr val="000000"/>
                </a:solidFill>
              </a:rPr>
              <a:t> and 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simple </a:t>
            </a:r>
            <a:endParaRPr lang="hu-HU" sz="16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1600" dirty="0" smtClean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request/grant </a:t>
            </a:r>
            <a:r>
              <a:rPr lang="hu-HU" sz="1600" dirty="0" smtClean="0"/>
              <a:t>(kérvényez/odaítél) </a:t>
            </a:r>
            <a:r>
              <a:rPr lang="en-US" sz="1600" dirty="0" smtClean="0">
                <a:solidFill>
                  <a:srgbClr val="FF0000"/>
                </a:solidFill>
              </a:rPr>
              <a:t>mechanism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" y="627063"/>
            <a:ext cx="357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2D2D8A"/>
                </a:solidFill>
              </a:rPr>
              <a:t>c</a:t>
            </a:r>
            <a:r>
              <a:rPr lang="hu-HU" dirty="0" smtClean="0">
                <a:solidFill>
                  <a:srgbClr val="2D2D8A"/>
                </a:solidFill>
              </a:rPr>
              <a:t>) </a:t>
            </a:r>
            <a:r>
              <a:rPr lang="en-US" dirty="0" smtClean="0">
                <a:solidFill>
                  <a:srgbClr val="2D2D8A"/>
                </a:solidFill>
              </a:rPr>
              <a:t>Multi-master operation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 smtClean="0"/>
              <a:t>(</a:t>
            </a:r>
            <a:r>
              <a:rPr lang="hu-HU" dirty="0" smtClean="0"/>
              <a:t>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335" y="998730"/>
            <a:ext cx="8893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To implement </a:t>
            </a:r>
            <a:r>
              <a:rPr lang="hu-HU" sz="1600" dirty="0" smtClean="0">
                <a:solidFill>
                  <a:srgbClr val="FF0000"/>
                </a:solidFill>
              </a:rPr>
              <a:t>arbitration</a:t>
            </a:r>
            <a:r>
              <a:rPr lang="hu-HU" sz="1600" dirty="0" smtClean="0">
                <a:solidFill>
                  <a:srgbClr val="0070C0"/>
                </a:solidFill>
              </a:rPr>
              <a:t> each bus master </a:t>
            </a:r>
            <a:r>
              <a:rPr lang="hu-HU" sz="1600" dirty="0" smtClean="0">
                <a:solidFill>
                  <a:srgbClr val="000000"/>
                </a:solidFill>
              </a:rPr>
              <a:t>has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7800" y="627063"/>
            <a:ext cx="333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The request/grant lines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570" y="1290246"/>
            <a:ext cx="3347391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a </a:t>
            </a:r>
            <a:r>
              <a:rPr lang="hu-HU" sz="1600" dirty="0" smtClean="0">
                <a:solidFill>
                  <a:srgbClr val="FF0000"/>
                </a:solidFill>
              </a:rPr>
              <a:t>request line </a:t>
            </a:r>
            <a:r>
              <a:rPr lang="hu-HU" sz="1600" dirty="0" smtClean="0"/>
              <a:t>(AREQxi) and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a </a:t>
            </a:r>
            <a:r>
              <a:rPr lang="hu-HU" sz="1600" dirty="0" smtClean="0">
                <a:solidFill>
                  <a:srgbClr val="FF0000"/>
                </a:solidFill>
              </a:rPr>
              <a:t>grant line </a:t>
            </a:r>
            <a:r>
              <a:rPr lang="hu-HU" sz="1600" dirty="0" smtClean="0"/>
              <a:t>(GNTxi)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40977" y="1898830"/>
            <a:ext cx="3535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 indicated in the Figure below.</a:t>
            </a: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348880"/>
            <a:ext cx="63150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83009" y="5634245"/>
            <a:ext cx="4774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Block diagram of the ASB </a:t>
            </a:r>
            <a:r>
              <a:rPr lang="hu-HU" sz="1600" dirty="0" err="1" smtClean="0"/>
              <a:t>arbiter</a:t>
            </a:r>
            <a:r>
              <a:rPr lang="hu-HU" sz="1600" dirty="0" smtClean="0"/>
              <a:t> [4]</a:t>
            </a:r>
            <a:endParaRPr lang="en-US" sz="1600" dirty="0"/>
          </a:p>
        </p:txBody>
      </p:sp>
      <p:sp>
        <p:nvSpPr>
          <p:cNvPr id="11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 smtClean="0"/>
              <a:t>(</a:t>
            </a:r>
            <a:r>
              <a:rPr lang="hu-HU" dirty="0" smtClean="0"/>
              <a:t>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1550" y="374403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To Prevent </a:t>
            </a:r>
          </a:p>
          <a:p>
            <a:pPr algn="ctr"/>
            <a:r>
              <a:rPr lang="hu-HU" sz="1200" i="1" dirty="0" smtClean="0"/>
              <a:t>arbitration</a:t>
            </a:r>
            <a:endParaRPr lang="en-US" sz="1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5725" y="6174305"/>
            <a:ext cx="8038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Further on, there are </a:t>
            </a:r>
            <a:r>
              <a:rPr lang="hu-HU" sz="1600" dirty="0" smtClean="0">
                <a:solidFill>
                  <a:srgbClr val="0070C0"/>
                </a:solidFill>
              </a:rPr>
              <a:t>two lines </a:t>
            </a:r>
            <a:r>
              <a:rPr lang="hu-HU" sz="1600" dirty="0" smtClean="0"/>
              <a:t>(BWAIT and BLOK) </a:t>
            </a:r>
            <a:r>
              <a:rPr lang="hu-HU" sz="1600" dirty="0" smtClean="0">
                <a:solidFill>
                  <a:srgbClr val="0070C0"/>
                </a:solidFill>
              </a:rPr>
              <a:t>to prevent arbitration,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as long as a transfer is going on</a:t>
            </a:r>
            <a:r>
              <a:rPr lang="hu-HU" sz="1600" dirty="0" smtClean="0"/>
              <a:t> (e.g. a burst transfer)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70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00" y="627063"/>
            <a:ext cx="184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Arbitration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328" y="979853"/>
            <a:ext cx="894533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Task of the arbiter </a:t>
            </a:r>
            <a:r>
              <a:rPr lang="hu-HU" sz="1600" dirty="0" smtClean="0"/>
              <a:t>is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to select the highest priority bus master </a:t>
            </a:r>
            <a:r>
              <a:rPr lang="hu-HU" sz="1600" dirty="0" smtClean="0"/>
              <a:t>from the competing</a:t>
            </a:r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ones</a:t>
            </a:r>
            <a:r>
              <a:rPr lang="hu-HU" sz="160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arbiter </a:t>
            </a:r>
            <a:r>
              <a:rPr lang="hu-HU" sz="1600" dirty="0" smtClean="0">
                <a:solidFill>
                  <a:srgbClr val="0070C0"/>
                </a:solidFill>
              </a:rPr>
              <a:t>samples all request signals </a:t>
            </a: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 err="1">
                <a:solidFill>
                  <a:srgbClr val="000000"/>
                </a:solidFill>
              </a:rPr>
              <a:t>AREQx</a:t>
            </a:r>
            <a:r>
              <a:rPr lang="en-US" sz="1600" dirty="0">
                <a:solidFill>
                  <a:srgbClr val="000000"/>
                </a:solidFill>
              </a:rPr>
              <a:t>) on the falling edge of </a:t>
            </a:r>
            <a:r>
              <a:rPr lang="hu-HU" sz="1600" dirty="0" smtClean="0">
                <a:solidFill>
                  <a:srgbClr val="000000"/>
                </a:solidFill>
              </a:rPr>
              <a:t>clock 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(</a:t>
            </a:r>
            <a:r>
              <a:rPr lang="en-US" sz="1600" dirty="0" smtClean="0">
                <a:solidFill>
                  <a:srgbClr val="000000"/>
                </a:solidFill>
              </a:rPr>
              <a:t>BCLK</a:t>
            </a:r>
            <a:r>
              <a:rPr lang="hu-HU" sz="1600" dirty="0" smtClean="0">
                <a:solidFill>
                  <a:srgbClr val="000000"/>
                </a:solidFill>
              </a:rPr>
              <a:t>) and </a:t>
            </a:r>
            <a:r>
              <a:rPr lang="hu-HU" sz="1600" dirty="0" smtClean="0">
                <a:solidFill>
                  <a:srgbClr val="0070C0"/>
                </a:solidFill>
              </a:rPr>
              <a:t>selects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the </a:t>
            </a:r>
            <a:r>
              <a:rPr lang="hu-HU" sz="1600" dirty="0" smtClean="0">
                <a:solidFill>
                  <a:srgbClr val="0066CC"/>
                </a:solidFill>
              </a:rPr>
              <a:t>highest priority request </a:t>
            </a:r>
            <a:r>
              <a:rPr lang="en-US" sz="1600" dirty="0" smtClean="0">
                <a:solidFill>
                  <a:srgbClr val="0066CC"/>
                </a:solidFill>
              </a:rPr>
              <a:t>signal</a:t>
            </a:r>
            <a:r>
              <a:rPr lang="hu-HU" sz="1600" dirty="0" smtClean="0">
                <a:solidFill>
                  <a:srgbClr val="0066CC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</a:rPr>
              <a:t>AGNTx</a:t>
            </a:r>
            <a:r>
              <a:rPr lang="en-US" sz="1600" dirty="0" smtClean="0">
                <a:solidFill>
                  <a:srgbClr val="000000"/>
                </a:solidFill>
              </a:rPr>
              <a:t>) </a:t>
            </a:r>
            <a:r>
              <a:rPr lang="hu-HU" sz="1600" dirty="0" smtClean="0">
                <a:solidFill>
                  <a:srgbClr val="000000"/>
                </a:solidFill>
              </a:rPr>
              <a:t>in every clock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cycle by </a:t>
            </a:r>
            <a:r>
              <a:rPr lang="en-US" sz="1600" dirty="0" smtClean="0"/>
              <a:t>using</a:t>
            </a:r>
            <a:r>
              <a:rPr lang="hu-HU" sz="1600" dirty="0" smtClean="0"/>
              <a:t> an</a:t>
            </a:r>
            <a:r>
              <a:rPr lang="en-US" sz="1600" dirty="0" smtClean="0"/>
              <a:t> internal priority</a:t>
            </a:r>
            <a:r>
              <a:rPr lang="hu-HU" sz="1600" dirty="0" smtClean="0"/>
              <a:t> </a:t>
            </a:r>
            <a:r>
              <a:rPr lang="en-US" sz="1600" dirty="0" smtClean="0"/>
              <a:t>scheme</a:t>
            </a:r>
            <a:r>
              <a:rPr lang="hu-HU" sz="16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hu-HU" sz="1600" dirty="0" smtClean="0"/>
              <a:t>    The choice of a priortiy scheme is left over to the application.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A new bus master will however only become granted when the current transfer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completes in time </a:t>
            </a:r>
            <a:r>
              <a:rPr lang="hu-HU" sz="1600" dirty="0" smtClean="0"/>
              <a:t>(as indicated by the BWAIT signal)</a:t>
            </a:r>
            <a:r>
              <a:rPr lang="hu-HU" sz="1600" dirty="0" smtClean="0">
                <a:solidFill>
                  <a:srgbClr val="0070C0"/>
                </a:solidFill>
              </a:rPr>
              <a:t> and no burst transfer is</a:t>
            </a:r>
          </a:p>
          <a:p>
            <a:pPr>
              <a:spcAft>
                <a:spcPts val="600"/>
              </a:spcAft>
            </a:pPr>
            <a:r>
              <a:rPr lang="hu-HU" sz="1600" dirty="0" smtClean="0">
                <a:solidFill>
                  <a:srgbClr val="0070C0"/>
                </a:solidFill>
              </a:rPr>
              <a:t>      in progress, (</a:t>
            </a:r>
            <a:r>
              <a:rPr lang="hu-HU" sz="1600" dirty="0" smtClean="0"/>
              <a:t>as indicated by the shared lock signal (BLOK).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A</a:t>
            </a:r>
            <a:r>
              <a:rPr lang="en-US" sz="1600" dirty="0" err="1" smtClean="0">
                <a:solidFill>
                  <a:srgbClr val="0070C0"/>
                </a:solidFill>
              </a:rPr>
              <a:t>rbitration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for </a:t>
            </a:r>
            <a:r>
              <a:rPr lang="en-US" sz="1600" dirty="0" smtClean="0">
                <a:solidFill>
                  <a:srgbClr val="0070C0"/>
                </a:solidFill>
              </a:rPr>
              <a:t>the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next </a:t>
            </a:r>
            <a:r>
              <a:rPr lang="hu-HU" sz="1600" dirty="0">
                <a:solidFill>
                  <a:srgbClr val="0070C0"/>
                </a:solidFill>
              </a:rPr>
              <a:t>bus cycle</a:t>
            </a:r>
            <a:r>
              <a:rPr lang="en-US" sz="1600" dirty="0">
                <a:solidFill>
                  <a:srgbClr val="0070C0"/>
                </a:solidFill>
              </a:rPr>
              <a:t> is performed </a:t>
            </a:r>
            <a:r>
              <a:rPr lang="hu-HU" sz="1600" dirty="0" smtClean="0">
                <a:solidFill>
                  <a:srgbClr val="0070C0"/>
                </a:solidFill>
              </a:rPr>
              <a:t>in parallel with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the current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transfer</a:t>
            </a:r>
            <a:endParaRPr lang="hu-HU" sz="1600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hu-HU" sz="1600" dirty="0" smtClean="0"/>
              <a:t>thus</a:t>
            </a:r>
            <a:r>
              <a:rPr lang="hu-HU" sz="1600" dirty="0" smtClean="0">
                <a:solidFill>
                  <a:srgbClr val="0070C0"/>
                </a:solidFill>
              </a:rPr>
              <a:t> t</a:t>
            </a:r>
            <a:r>
              <a:rPr lang="en-US" sz="1600" dirty="0" smtClean="0">
                <a:solidFill>
                  <a:srgbClr val="000000"/>
                </a:solidFill>
              </a:rPr>
              <a:t>he </a:t>
            </a:r>
            <a:r>
              <a:rPr lang="en-US" sz="1600" dirty="0" smtClean="0">
                <a:solidFill>
                  <a:srgbClr val="0070C0"/>
                </a:solidFill>
              </a:rPr>
              <a:t>ASB bus </a:t>
            </a:r>
            <a:r>
              <a:rPr lang="hu-HU" sz="1600" dirty="0" smtClean="0">
                <a:solidFill>
                  <a:srgbClr val="000000"/>
                </a:solidFill>
              </a:rPr>
              <a:t>implements a </a:t>
            </a:r>
            <a:r>
              <a:rPr lang="hu-HU" sz="1600" dirty="0" smtClean="0">
                <a:solidFill>
                  <a:srgbClr val="FF0000"/>
                </a:solidFill>
              </a:rPr>
              <a:t>two stage </a:t>
            </a:r>
            <a:r>
              <a:rPr lang="en-US" sz="1600" dirty="0" err="1" smtClean="0">
                <a:solidFill>
                  <a:srgbClr val="FF0000"/>
                </a:solidFill>
              </a:rPr>
              <a:t>pipelin</a:t>
            </a:r>
            <a:r>
              <a:rPr lang="hu-HU" sz="1600" dirty="0" smtClean="0">
                <a:solidFill>
                  <a:srgbClr val="FF0000"/>
                </a:solidFill>
              </a:rPr>
              <a:t>ing.</a:t>
            </a:r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 smtClean="0"/>
              <a:t>(</a:t>
            </a:r>
            <a:r>
              <a:rPr lang="hu-HU" dirty="0" smtClean="0"/>
              <a:t>7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551" y="626008"/>
            <a:ext cx="682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the operation of the ASB </a:t>
            </a:r>
            <a:r>
              <a:rPr lang="hu-HU" dirty="0" err="1" smtClean="0">
                <a:solidFill>
                  <a:schemeClr val="accent6"/>
                </a:solidFill>
              </a:rPr>
              <a:t>bus</a:t>
            </a:r>
            <a:r>
              <a:rPr lang="hu-HU" dirty="0" smtClean="0">
                <a:solidFill>
                  <a:schemeClr val="accent6"/>
                </a:solidFill>
              </a:rPr>
              <a:t> (simplified) </a:t>
            </a:r>
            <a:r>
              <a:rPr lang="hu-HU" dirty="0" smtClean="0"/>
              <a:t>[4]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1170" y="1025463"/>
            <a:ext cx="8843896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The arbiter determines which master</a:t>
            </a:r>
            <a:r>
              <a:rPr lang="hu-HU" sz="1600" dirty="0" smtClean="0"/>
              <a:t> is granted access to the bus, based on a</a:t>
            </a:r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given priority scheme.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When granted, </a:t>
            </a:r>
            <a:r>
              <a:rPr lang="hu-HU" sz="1600" dirty="0">
                <a:solidFill>
                  <a:srgbClr val="FF0000"/>
                </a:solidFill>
              </a:rPr>
              <a:t>a master monopolizes the </a:t>
            </a:r>
            <a:r>
              <a:rPr lang="hu-HU" sz="1600" dirty="0" smtClean="0">
                <a:solidFill>
                  <a:srgbClr val="FF0000"/>
                </a:solidFill>
              </a:rPr>
              <a:t>bus as </a:t>
            </a:r>
            <a:r>
              <a:rPr lang="hu-HU" sz="1600" dirty="0">
                <a:solidFill>
                  <a:srgbClr val="FF0000"/>
                </a:solidFill>
              </a:rPr>
              <a:t>long as the transfer </a:t>
            </a:r>
            <a:r>
              <a:rPr lang="hu-HU" sz="1600" dirty="0" smtClean="0"/>
              <a:t>(data</a:t>
            </a:r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element transfer or burst transfer) </a:t>
            </a:r>
            <a:r>
              <a:rPr lang="hu-HU" sz="1600" dirty="0" smtClean="0">
                <a:solidFill>
                  <a:srgbClr val="FF0000"/>
                </a:solidFill>
              </a:rPr>
              <a:t>is in progress</a:t>
            </a:r>
            <a:r>
              <a:rPr lang="hu-HU" sz="1600" dirty="0" smtClean="0"/>
              <a:t>.</a:t>
            </a:r>
            <a:endParaRPr lang="hu-H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0070C0"/>
                </a:solidFill>
              </a:rPr>
              <a:t>granted master initiates a transfer </a:t>
            </a:r>
            <a:r>
              <a:rPr lang="hu-HU" sz="1600" dirty="0" smtClean="0"/>
              <a:t>by providing the address, control and </a:t>
            </a:r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in case of writes also the write data onto the bus.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0070C0"/>
                </a:solidFill>
              </a:rPr>
              <a:t>decoder</a:t>
            </a:r>
            <a:r>
              <a:rPr lang="hu-HU" sz="1600" dirty="0" smtClean="0"/>
              <a:t> uses the high order address lines to </a:t>
            </a:r>
            <a:r>
              <a:rPr lang="hu-HU" sz="1600" dirty="0" smtClean="0">
                <a:solidFill>
                  <a:srgbClr val="0070C0"/>
                </a:solidFill>
              </a:rPr>
              <a:t>select the desired bus slave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0070C0"/>
                </a:solidFill>
              </a:rPr>
              <a:t>slave</a:t>
            </a:r>
            <a:r>
              <a:rPr lang="hu-HU" sz="1600" dirty="0" smtClean="0"/>
              <a:t> provides a </a:t>
            </a:r>
            <a:r>
              <a:rPr lang="hu-HU" sz="1600" dirty="0" smtClean="0">
                <a:solidFill>
                  <a:srgbClr val="0070C0"/>
                </a:solidFill>
              </a:rPr>
              <a:t>transfer response back to the bus master </a:t>
            </a:r>
            <a:r>
              <a:rPr lang="hu-HU" sz="1600" dirty="0" smtClean="0"/>
              <a:t>indicating  e.g.</a:t>
            </a:r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whether read data is ready or the master has yet to wait for read data, etc.</a:t>
            </a:r>
          </a:p>
          <a:p>
            <a:r>
              <a:rPr lang="hu-HU" sz="1600" dirty="0" smtClean="0"/>
              <a:t>    If the </a:t>
            </a:r>
            <a:r>
              <a:rPr lang="hu-HU" sz="1600" dirty="0" smtClean="0">
                <a:solidFill>
                  <a:srgbClr val="FF0000"/>
                </a:solidFill>
              </a:rPr>
              <a:t>transfer response </a:t>
            </a:r>
            <a:r>
              <a:rPr lang="hu-HU" sz="1600" dirty="0" smtClean="0"/>
              <a:t>indicates </a:t>
            </a:r>
            <a:r>
              <a:rPr lang="hu-HU" sz="1600" dirty="0" smtClean="0">
                <a:solidFill>
                  <a:srgbClr val="0070C0"/>
                </a:solidFill>
              </a:rPr>
              <a:t>ready</a:t>
            </a:r>
            <a:r>
              <a:rPr lang="hu-HU" sz="1600" dirty="0" smtClean="0"/>
              <a:t>, the bus </a:t>
            </a:r>
            <a:r>
              <a:rPr lang="hu-HU" sz="1600" dirty="0" smtClean="0">
                <a:solidFill>
                  <a:srgbClr val="0070C0"/>
                </a:solidFill>
              </a:rPr>
              <a:t>master can capture read data</a:t>
            </a:r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 </a:t>
            </a:r>
            <a:r>
              <a:rPr lang="hu-HU" sz="1600" dirty="0" smtClean="0">
                <a:solidFill>
                  <a:srgbClr val="0070C0"/>
                </a:solidFill>
              </a:rPr>
              <a:t>or</a:t>
            </a:r>
            <a:r>
              <a:rPr lang="hu-HU" sz="1600" dirty="0" smtClean="0"/>
              <a:t> it indicates that </a:t>
            </a:r>
            <a:r>
              <a:rPr lang="hu-HU" sz="1600" dirty="0" smtClean="0">
                <a:solidFill>
                  <a:srgbClr val="0070C0"/>
                </a:solidFill>
              </a:rPr>
              <a:t>the slave has already received write data</a:t>
            </a:r>
            <a:r>
              <a:rPr lang="hu-HU" sz="1600" dirty="0" smtClean="0"/>
              <a:t>.</a:t>
            </a:r>
          </a:p>
          <a:p>
            <a:r>
              <a:rPr lang="hu-HU" sz="1600" dirty="0" smtClean="0"/>
              <a:t>    </a:t>
            </a:r>
            <a:r>
              <a:rPr lang="hu-HU" sz="1600" dirty="0" smtClean="0">
                <a:solidFill>
                  <a:srgbClr val="0070C0"/>
                </a:solidFill>
              </a:rPr>
              <a:t>This </a:t>
            </a:r>
            <a:r>
              <a:rPr lang="hu-HU" sz="1600" dirty="0" smtClean="0">
                <a:solidFill>
                  <a:srgbClr val="FF0000"/>
                </a:solidFill>
              </a:rPr>
              <a:t>completes a data element transfer</a:t>
            </a:r>
            <a:r>
              <a:rPr lang="hu-HU" sz="1600" dirty="0" smtClean="0">
                <a:solidFill>
                  <a:srgbClr val="0070C0"/>
                </a:solidFill>
              </a:rPr>
              <a:t>, whereas a burst transfer continues as</a:t>
            </a:r>
          </a:p>
          <a:p>
            <a:pPr>
              <a:spcAft>
                <a:spcPts val="600"/>
              </a:spcAft>
            </a:pPr>
            <a:r>
              <a:rPr lang="hu-HU" sz="1600" dirty="0" smtClean="0">
                <a:solidFill>
                  <a:srgbClr val="0070C0"/>
                </a:solidFill>
              </a:rPr>
              <a:t>      long as all data elements are transferred</a:t>
            </a:r>
            <a:r>
              <a:rPr lang="hu-HU" sz="16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After completing the transfer the master relinquishes the bus </a:t>
            </a:r>
            <a:r>
              <a:rPr lang="hu-HU" sz="1600" dirty="0" smtClean="0"/>
              <a:t>and the </a:t>
            </a:r>
            <a:r>
              <a:rPr lang="hu-HU" sz="1600" dirty="0" smtClean="0">
                <a:solidFill>
                  <a:srgbClr val="0070C0"/>
                </a:solidFill>
              </a:rPr>
              <a:t>arbiter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hands over the bus to the master selected</a:t>
            </a:r>
            <a:r>
              <a:rPr lang="hu-HU" sz="1600" dirty="0" smtClean="0"/>
              <a:t>.</a:t>
            </a:r>
            <a:endParaRPr lang="en-US" sz="1600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 smtClean="0"/>
              <a:t>(</a:t>
            </a:r>
            <a:r>
              <a:rPr lang="hu-HU" dirty="0" smtClean="0"/>
              <a:t>8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90"/>
          <a:stretch/>
        </p:blipFill>
        <p:spPr bwMode="auto">
          <a:xfrm>
            <a:off x="2816805" y="1223755"/>
            <a:ext cx="6255695" cy="531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035" y="625990"/>
            <a:ext cx="796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Example 1</a:t>
            </a:r>
            <a:r>
              <a:rPr lang="hu-HU" dirty="0" smtClean="0">
                <a:solidFill>
                  <a:srgbClr val="2D2D8A"/>
                </a:solidFill>
              </a:rPr>
              <a:t>: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Reading a data element with wait states inserted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4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384" y="1088740"/>
            <a:ext cx="2835316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The transfer begins at the</a:t>
            </a:r>
            <a:endParaRPr lang="hu-HU" sz="1400" dirty="0" smtClean="0">
              <a:solidFill>
                <a:srgbClr val="000000"/>
              </a:solidFill>
            </a:endParaRPr>
          </a:p>
          <a:p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falling edge of the BCLK</a:t>
            </a:r>
            <a:endParaRPr lang="hu-HU" sz="1400" dirty="0" smtClean="0">
              <a:solidFill>
                <a:srgbClr val="000000"/>
              </a:solidFill>
            </a:endParaRPr>
          </a:p>
          <a:p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</a:t>
            </a:r>
            <a:r>
              <a:rPr lang="en-US" sz="1400" dirty="0" smtClean="0">
                <a:solidFill>
                  <a:srgbClr val="000000"/>
                </a:solidFill>
              </a:rPr>
              <a:t> signal after the previous</a:t>
            </a:r>
            <a:endParaRPr lang="hu-HU" sz="1400" dirty="0" smtClean="0">
              <a:solidFill>
                <a:srgbClr val="000000"/>
              </a:solidFill>
            </a:endParaRPr>
          </a:p>
          <a:p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</a:t>
            </a:r>
            <a:r>
              <a:rPr lang="en-US" sz="1400" dirty="0" smtClean="0">
                <a:solidFill>
                  <a:srgbClr val="000000"/>
                </a:solidFill>
              </a:rPr>
              <a:t> transfer has completed,</a:t>
            </a:r>
            <a:endParaRPr lang="hu-HU" sz="1400" dirty="0" smtClean="0">
              <a:solidFill>
                <a:srgbClr val="000000"/>
              </a:solidFill>
            </a:endParaRPr>
          </a:p>
          <a:p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</a:t>
            </a:r>
            <a:r>
              <a:rPr lang="en-US" sz="1400" dirty="0" smtClean="0">
                <a:solidFill>
                  <a:srgbClr val="000000"/>
                </a:solidFill>
              </a:rPr>
              <a:t> as indicated by </a:t>
            </a:r>
            <a:r>
              <a:rPr lang="hu-HU" sz="1400" dirty="0" smtClean="0">
                <a:solidFill>
                  <a:srgbClr val="000000"/>
                </a:solidFill>
              </a:rPr>
              <a:t>the </a:t>
            </a:r>
          </a:p>
          <a:p>
            <a:pPr>
              <a:spcAft>
                <a:spcPts val="300"/>
              </a:spcAft>
            </a:pP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</a:t>
            </a:r>
            <a:r>
              <a:rPr lang="en-US" sz="1400" dirty="0" smtClean="0">
                <a:solidFill>
                  <a:srgbClr val="000000"/>
                </a:solidFill>
              </a:rPr>
              <a:t>BWAIT signal “DONE”.</a:t>
            </a:r>
            <a:endParaRPr lang="hu-HU" sz="1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 high order address </a:t>
            </a:r>
            <a:endParaRPr lang="hu-HU" sz="1400" dirty="0" smtClean="0">
              <a:solidFill>
                <a:srgbClr val="000000"/>
              </a:solidFill>
            </a:endParaRPr>
          </a:p>
          <a:p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</a:t>
            </a:r>
            <a:r>
              <a:rPr lang="en-US" sz="1400" dirty="0" smtClean="0">
                <a:solidFill>
                  <a:srgbClr val="000000"/>
                </a:solidFill>
              </a:rPr>
              <a:t>lines </a:t>
            </a:r>
            <a:r>
              <a:rPr lang="en-US" sz="1400" dirty="0">
                <a:solidFill>
                  <a:srgbClr val="000000"/>
                </a:solidFill>
              </a:rPr>
              <a:t>(BA[31:0] </a:t>
            </a:r>
            <a:r>
              <a:rPr lang="en-US" sz="1400" dirty="0" smtClean="0">
                <a:solidFill>
                  <a:srgbClr val="000000"/>
                </a:solidFill>
              </a:rPr>
              <a:t>select</a:t>
            </a:r>
            <a:endParaRPr lang="hu-HU" sz="1400" dirty="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a bus </a:t>
            </a:r>
            <a:r>
              <a:rPr lang="en-US" sz="1400" dirty="0" smtClean="0">
                <a:solidFill>
                  <a:srgbClr val="000000"/>
                </a:solidFill>
              </a:rPr>
              <a:t>slave</a:t>
            </a:r>
            <a:r>
              <a:rPr lang="hu-HU" sz="14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 smtClean="0">
                <a:solidFill>
                  <a:srgbClr val="000000"/>
                </a:solidFill>
              </a:rPr>
              <a:t>BTRAN[1:0</a:t>
            </a:r>
            <a:r>
              <a:rPr lang="en-US" sz="1400" dirty="0">
                <a:solidFill>
                  <a:srgbClr val="000000"/>
                </a:solidFill>
              </a:rPr>
              <a:t>] </a:t>
            </a:r>
            <a:r>
              <a:rPr lang="hu-HU" sz="1400" dirty="0" smtClean="0">
                <a:solidFill>
                  <a:srgbClr val="000000"/>
                </a:solidFill>
              </a:rPr>
              <a:t>and  </a:t>
            </a:r>
          </a:p>
          <a:p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BWRITE[1:0] </a:t>
            </a:r>
            <a:r>
              <a:rPr lang="en-US" sz="1400" dirty="0" smtClean="0">
                <a:solidFill>
                  <a:srgbClr val="000000"/>
                </a:solidFill>
              </a:rPr>
              <a:t>signals </a:t>
            </a:r>
            <a:endParaRPr lang="hu-HU" sz="1400" dirty="0" smtClean="0">
              <a:solidFill>
                <a:srgbClr val="000000"/>
              </a:solidFill>
            </a:endParaRPr>
          </a:p>
          <a:p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specify the operation</a:t>
            </a:r>
          </a:p>
          <a:p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to be done (N.TRAN)</a:t>
            </a:r>
          </a:p>
          <a:p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</a:t>
            </a:r>
            <a:r>
              <a:rPr lang="en-US" sz="1400" dirty="0" smtClean="0">
                <a:solidFill>
                  <a:srgbClr val="000000"/>
                </a:solidFill>
              </a:rPr>
              <a:t>at </a:t>
            </a:r>
            <a:r>
              <a:rPr lang="hu-HU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 smtClean="0">
                <a:solidFill>
                  <a:srgbClr val="000000"/>
                </a:solidFill>
              </a:rPr>
              <a:t>start </a:t>
            </a:r>
            <a:r>
              <a:rPr lang="en-US" sz="1400" dirty="0">
                <a:solidFill>
                  <a:srgbClr val="000000"/>
                </a:solidFill>
              </a:rPr>
              <a:t>of the </a:t>
            </a:r>
            <a:endParaRPr lang="hu-HU" sz="1400" dirty="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</a:t>
            </a:r>
            <a:r>
              <a:rPr lang="en-US" sz="1400" dirty="0" smtClean="0">
                <a:solidFill>
                  <a:srgbClr val="000000"/>
                </a:solidFill>
              </a:rPr>
              <a:t>transfer</a:t>
            </a:r>
            <a:r>
              <a:rPr lang="hu-HU" sz="14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</a:rPr>
              <a:t>The BSIZE[1:0] signals</a:t>
            </a:r>
          </a:p>
          <a:p>
            <a:r>
              <a:rPr lang="hu-HU" sz="1400" dirty="0" smtClean="0">
                <a:solidFill>
                  <a:srgbClr val="000000"/>
                </a:solidFill>
              </a:rPr>
              <a:t>       determine the transfer </a:t>
            </a:r>
          </a:p>
          <a:p>
            <a:pPr>
              <a:spcAft>
                <a:spcPts val="40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      size (bus width).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After the slave can 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</a:t>
            </a:r>
            <a:r>
              <a:rPr lang="en-US" sz="1400" dirty="0" smtClean="0">
                <a:solidFill>
                  <a:srgbClr val="000000"/>
                </a:solidFill>
              </a:rPr>
              <a:t>provide the read data,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</a:t>
            </a:r>
            <a:r>
              <a:rPr lang="hu-HU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smtClean="0">
                <a:solidFill>
                  <a:srgbClr val="000000"/>
                </a:solidFill>
              </a:rPr>
              <a:t> it signals it by BWAIT </a:t>
            </a:r>
          </a:p>
          <a:p>
            <a:pPr>
              <a:spcAft>
                <a:spcPts val="400"/>
              </a:spcAft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</a:t>
            </a:r>
            <a:r>
              <a:rPr lang="hu-HU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smtClean="0">
                <a:solidFill>
                  <a:srgbClr val="000000"/>
                </a:solidFill>
              </a:rPr>
              <a:t> “DONE” and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it </a:t>
            </a:r>
            <a:r>
              <a:rPr lang="hu-HU" sz="1400" dirty="0" smtClean="0">
                <a:solidFill>
                  <a:srgbClr val="000000"/>
                </a:solidFill>
              </a:rPr>
              <a:t>sends</a:t>
            </a:r>
            <a:r>
              <a:rPr lang="en-US" sz="1400" dirty="0" smtClean="0">
                <a:solidFill>
                  <a:srgbClr val="000000"/>
                </a:solidFill>
              </a:rPr>
              <a:t> the read data.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This completes the read</a:t>
            </a:r>
            <a:endParaRPr lang="hu-HU" sz="1400" dirty="0" smtClean="0">
              <a:solidFill>
                <a:srgbClr val="000000"/>
              </a:solidFill>
            </a:endParaRPr>
          </a:p>
          <a:p>
            <a:r>
              <a:rPr lang="hu-HU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access.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 smtClean="0"/>
              <a:t>(</a:t>
            </a:r>
            <a:r>
              <a:rPr lang="hu-HU" dirty="0" smtClean="0"/>
              <a:t>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263" y="647297"/>
            <a:ext cx="1085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515" y="953725"/>
            <a:ext cx="9221948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In the ASB protocol the </a:t>
            </a:r>
            <a:r>
              <a:rPr lang="hu-HU" sz="1600" dirty="0" smtClean="0">
                <a:solidFill>
                  <a:srgbClr val="FF0000"/>
                </a:solidFill>
              </a:rPr>
              <a:t>falling edge </a:t>
            </a:r>
            <a:r>
              <a:rPr lang="hu-HU" sz="1600" dirty="0" smtClean="0">
                <a:solidFill>
                  <a:srgbClr val="0070C0"/>
                </a:solidFill>
              </a:rPr>
              <a:t>of the clock captures the signal value,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hu-HU" sz="1600" dirty="0" smtClean="0"/>
              <a:t>whereas </a:t>
            </a:r>
            <a:r>
              <a:rPr lang="hu-HU" sz="1600" dirty="0" smtClean="0">
                <a:solidFill>
                  <a:srgbClr val="0070C0"/>
                </a:solidFill>
              </a:rPr>
              <a:t>in the </a:t>
            </a:r>
            <a:r>
              <a:rPr lang="hu-HU" sz="1600" dirty="0" smtClean="0"/>
              <a:t>subsequent</a:t>
            </a:r>
            <a:r>
              <a:rPr lang="hu-HU" sz="1600" dirty="0" smtClean="0">
                <a:solidFill>
                  <a:srgbClr val="0070C0"/>
                </a:solidFill>
              </a:rPr>
              <a:t> AHB protocol the rising edge does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Shaded areas </a:t>
            </a:r>
            <a:r>
              <a:rPr lang="hu-HU" sz="1600" dirty="0" smtClean="0"/>
              <a:t>in the timing diagrams mark </a:t>
            </a:r>
            <a:r>
              <a:rPr lang="hu-HU" sz="1600" dirty="0" smtClean="0">
                <a:solidFill>
                  <a:srgbClr val="0070C0"/>
                </a:solidFill>
              </a:rPr>
              <a:t>undefined signal values</a:t>
            </a:r>
            <a:r>
              <a:rPr lang="hu-HU" sz="1600" dirty="0" smtClean="0"/>
              <a:t>, i.e. the signal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can assume any value within the shaded area.</a:t>
            </a:r>
            <a:endParaRPr lang="en-US" sz="1600" dirty="0"/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/>
              <a:t>(</a:t>
            </a:r>
            <a:r>
              <a:rPr lang="hu-HU" dirty="0" smtClean="0"/>
              <a:t>10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/>
              <a:t>(</a:t>
            </a:r>
            <a:r>
              <a:rPr lang="hu-HU" dirty="0" smtClean="0"/>
              <a:t>11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863" y="1043735"/>
            <a:ext cx="9016636" cy="5062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A </a:t>
            </a:r>
            <a:r>
              <a:rPr lang="hu-HU" sz="1600" dirty="0" smtClean="0">
                <a:solidFill>
                  <a:srgbClr val="FF0000"/>
                </a:solidFill>
              </a:rPr>
              <a:t>burst transfer </a:t>
            </a:r>
            <a:r>
              <a:rPr lang="hu-HU" sz="1600" dirty="0" smtClean="0">
                <a:solidFill>
                  <a:srgbClr val="000000"/>
                </a:solidFill>
              </a:rPr>
              <a:t>is </a:t>
            </a:r>
            <a:r>
              <a:rPr lang="hu-HU" sz="1600" dirty="0" smtClean="0">
                <a:solidFill>
                  <a:srgbClr val="0070C0"/>
                </a:solidFill>
              </a:rPr>
              <a:t>initiated</a:t>
            </a:r>
            <a:r>
              <a:rPr lang="hu-HU" sz="1600" dirty="0" smtClean="0">
                <a:solidFill>
                  <a:srgbClr val="000000"/>
                </a:solidFill>
              </a:rPr>
              <a:t> like a data element transfer with the </a:t>
            </a:r>
            <a:r>
              <a:rPr lang="en-US" sz="1600" dirty="0">
                <a:solidFill>
                  <a:srgbClr val="0066CC"/>
                </a:solidFill>
              </a:rPr>
              <a:t>BTRAN[1:0</a:t>
            </a:r>
            <a:r>
              <a:rPr lang="en-US" sz="1600" dirty="0" smtClean="0">
                <a:solidFill>
                  <a:srgbClr val="0066CC"/>
                </a:solidFill>
              </a:rPr>
              <a:t>]</a:t>
            </a:r>
            <a:endParaRPr lang="hu-HU" sz="1600" dirty="0" smtClean="0">
              <a:solidFill>
                <a:srgbClr val="0066CC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66CC"/>
                </a:solidFill>
              </a:rPr>
              <a:t>    </a:t>
            </a:r>
            <a:r>
              <a:rPr lang="en-US" sz="1600" dirty="0" smtClean="0">
                <a:solidFill>
                  <a:srgbClr val="0066CC"/>
                </a:solidFill>
              </a:rPr>
              <a:t> </a:t>
            </a:r>
            <a:r>
              <a:rPr lang="en-US" sz="1600" dirty="0">
                <a:solidFill>
                  <a:srgbClr val="0066CC"/>
                </a:solidFill>
              </a:rPr>
              <a:t>signal </a:t>
            </a:r>
            <a:r>
              <a:rPr lang="hu-HU" sz="1600" dirty="0" smtClean="0">
                <a:solidFill>
                  <a:srgbClr val="0066CC"/>
                </a:solidFill>
              </a:rPr>
              <a:t>indicating</a:t>
            </a:r>
            <a:r>
              <a:rPr lang="hu-HU" sz="1600" dirty="0" smtClean="0"/>
              <a:t> N-TRAN, as seen in the subsequent Figure).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 </a:t>
            </a:r>
            <a:r>
              <a:rPr lang="hu-HU" sz="1600" dirty="0">
                <a:solidFill>
                  <a:srgbClr val="0070C0"/>
                </a:solidFill>
              </a:rPr>
              <a:t>burst will </a:t>
            </a:r>
            <a:r>
              <a:rPr lang="hu-HU" sz="1600" dirty="0" smtClean="0">
                <a:solidFill>
                  <a:srgbClr val="0070C0"/>
                </a:solidFill>
              </a:rPr>
              <a:t>begin </a:t>
            </a:r>
            <a:r>
              <a:rPr lang="hu-HU" sz="1600" dirty="0">
                <a:solidFill>
                  <a:srgbClr val="000000"/>
                </a:solidFill>
              </a:rPr>
              <a:t>when the </a:t>
            </a:r>
            <a:r>
              <a:rPr lang="hu-HU" sz="1600" dirty="0">
                <a:solidFill>
                  <a:srgbClr val="0070C0"/>
                </a:solidFill>
              </a:rPr>
              <a:t>BTRAN[1:0] signal indicates </a:t>
            </a:r>
            <a:r>
              <a:rPr lang="hu-HU" sz="1600" dirty="0" smtClean="0">
                <a:solidFill>
                  <a:srgbClr val="0070C0"/>
                </a:solidFill>
              </a:rPr>
              <a:t>sequential transfer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 (S-TRAN)</a:t>
            </a:r>
            <a:r>
              <a:rPr lang="hu-HU" sz="1600" dirty="0" smtClean="0">
                <a:solidFill>
                  <a:srgbClr val="000000"/>
                </a:solidFill>
              </a:rPr>
              <a:t> and </a:t>
            </a:r>
            <a:r>
              <a:rPr lang="hu-HU" sz="1600" dirty="0" smtClean="0">
                <a:solidFill>
                  <a:srgbClr val="0070C0"/>
                </a:solidFill>
              </a:rPr>
              <a:t>will continue </a:t>
            </a:r>
            <a:r>
              <a:rPr lang="hu-HU" sz="1600" dirty="0">
                <a:solidFill>
                  <a:srgbClr val="0070C0"/>
                </a:solidFill>
              </a:rPr>
              <a:t>as long </a:t>
            </a:r>
            <a:r>
              <a:rPr lang="hu-HU" sz="1600" dirty="0" smtClean="0">
                <a:solidFill>
                  <a:srgbClr val="0070C0"/>
                </a:solidFill>
              </a:rPr>
              <a:t>as the </a:t>
            </a:r>
            <a:r>
              <a:rPr lang="hu-HU" sz="1600" dirty="0">
                <a:solidFill>
                  <a:srgbClr val="0070C0"/>
                </a:solidFill>
              </a:rPr>
              <a:t>BTRAN[1:0] signal </a:t>
            </a:r>
            <a:r>
              <a:rPr lang="hu-HU" sz="1600" dirty="0" smtClean="0">
                <a:solidFill>
                  <a:srgbClr val="0070C0"/>
                </a:solidFill>
              </a:rPr>
              <a:t>specifies it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 </a:t>
            </a:r>
            <a:r>
              <a:rPr lang="hu-HU" sz="1600" dirty="0" smtClean="0"/>
              <a:t>or an </a:t>
            </a:r>
            <a:r>
              <a:rPr lang="hu-HU" sz="1600" dirty="0">
                <a:solidFill>
                  <a:srgbClr val="000000"/>
                </a:solidFill>
              </a:rPr>
              <a:t>extraordinary event (e.g. an error) occurs.  </a:t>
            </a:r>
            <a:endParaRPr lang="hu-HU" sz="1600" dirty="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We </a:t>
            </a:r>
            <a:r>
              <a:rPr lang="hu-HU" sz="1600" dirty="0">
                <a:solidFill>
                  <a:srgbClr val="000000"/>
                </a:solidFill>
              </a:rPr>
              <a:t>note that the </a:t>
            </a:r>
            <a:r>
              <a:rPr lang="hu-HU" sz="1600" dirty="0">
                <a:solidFill>
                  <a:srgbClr val="0070C0"/>
                </a:solidFill>
              </a:rPr>
              <a:t>ASB protocol does not explicitly limit the length of a burst</a:t>
            </a:r>
            <a:r>
              <a:rPr lang="hu-HU" sz="1600" dirty="0">
                <a:solidFill>
                  <a:srgbClr val="000000"/>
                </a:solidFill>
              </a:rPr>
              <a:t>.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    By </a:t>
            </a:r>
            <a:r>
              <a:rPr lang="hu-HU" sz="1600" dirty="0">
                <a:solidFill>
                  <a:srgbClr val="000000"/>
                </a:solidFill>
              </a:rPr>
              <a:t>contrast, subsequent bus revisions (AHB, AXI) limit the max. burst length 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     </a:t>
            </a:r>
            <a:r>
              <a:rPr lang="hu-HU" sz="1600" dirty="0" smtClean="0">
                <a:solidFill>
                  <a:srgbClr val="000000"/>
                </a:solidFill>
              </a:rPr>
              <a:t>to </a:t>
            </a:r>
            <a:r>
              <a:rPr lang="hu-HU" sz="1600" dirty="0">
                <a:solidFill>
                  <a:srgbClr val="000000"/>
                </a:solidFill>
              </a:rPr>
              <a:t>16 (AHB) or 256 (AXI) transfers.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hu-HU" sz="1600" dirty="0">
                <a:solidFill>
                  <a:srgbClr val="000000"/>
                </a:solidFill>
              </a:rPr>
              <a:t>burst</a:t>
            </a:r>
            <a:r>
              <a:rPr lang="en-US" sz="1600" dirty="0">
                <a:solidFill>
                  <a:srgbClr val="000000"/>
                </a:solidFill>
              </a:rPr>
              <a:t> transfer </a:t>
            </a:r>
            <a:r>
              <a:rPr lang="en-US" sz="1600" dirty="0">
                <a:solidFill>
                  <a:srgbClr val="0066CC"/>
                </a:solidFill>
              </a:rPr>
              <a:t>completes when the BTRAN[1:0] signal </a:t>
            </a:r>
            <a:r>
              <a:rPr lang="hu-HU" sz="1600" dirty="0">
                <a:solidFill>
                  <a:srgbClr val="0066CC"/>
                </a:solidFill>
              </a:rPr>
              <a:t>asserted by the master,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66CC"/>
                </a:solidFill>
              </a:rPr>
              <a:t>      </a:t>
            </a:r>
            <a:r>
              <a:rPr lang="en-US" sz="1600" dirty="0">
                <a:solidFill>
                  <a:srgbClr val="0066CC"/>
                </a:solidFill>
              </a:rPr>
              <a:t>does not more indicate a </a:t>
            </a:r>
            <a:r>
              <a:rPr lang="hu-HU" sz="1600" dirty="0">
                <a:solidFill>
                  <a:srgbClr val="0066CC"/>
                </a:solidFill>
              </a:rPr>
              <a:t>sequential </a:t>
            </a:r>
            <a:r>
              <a:rPr lang="en-US" sz="1600" dirty="0">
                <a:solidFill>
                  <a:srgbClr val="0066CC"/>
                </a:solidFill>
              </a:rPr>
              <a:t>continuation</a:t>
            </a:r>
            <a:r>
              <a:rPr lang="en-US" sz="1600" dirty="0" smtClean="0">
                <a:solidFill>
                  <a:srgbClr val="0066CC"/>
                </a:solidFill>
              </a:rPr>
              <a:t>.</a:t>
            </a:r>
            <a:endParaRPr lang="hu-HU" sz="1600" dirty="0" smtClean="0">
              <a:solidFill>
                <a:srgbClr val="0066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For a </a:t>
            </a:r>
            <a:r>
              <a:rPr lang="hu-HU" sz="1600" dirty="0">
                <a:solidFill>
                  <a:srgbClr val="FF0000"/>
                </a:solidFill>
              </a:rPr>
              <a:t>burst </a:t>
            </a:r>
            <a:r>
              <a:rPr lang="en-US" sz="1600" dirty="0">
                <a:solidFill>
                  <a:srgbClr val="FF0000"/>
                </a:solidFill>
              </a:rPr>
              <a:t>transfer (</a:t>
            </a:r>
            <a:r>
              <a:rPr lang="hu-HU" sz="1600" dirty="0">
                <a:solidFill>
                  <a:srgbClr val="FF0000"/>
                </a:solidFill>
              </a:rPr>
              <a:t>sequential </a:t>
            </a:r>
            <a:r>
              <a:rPr lang="en-US" sz="1600" dirty="0">
                <a:solidFill>
                  <a:srgbClr val="FF0000"/>
                </a:solidFill>
              </a:rPr>
              <a:t>transfer) </a:t>
            </a:r>
            <a:r>
              <a:rPr lang="hu-HU" sz="1600" dirty="0">
                <a:solidFill>
                  <a:srgbClr val="0070C0"/>
                </a:solidFill>
              </a:rPr>
              <a:t>t</a:t>
            </a:r>
            <a:r>
              <a:rPr lang="en-US" sz="1600" dirty="0">
                <a:solidFill>
                  <a:srgbClr val="0070C0"/>
                </a:solidFill>
              </a:rPr>
              <a:t>he </a:t>
            </a:r>
            <a:r>
              <a:rPr lang="en-US" sz="1600" dirty="0">
                <a:solidFill>
                  <a:srgbClr val="0066CC"/>
                </a:solidFill>
              </a:rPr>
              <a:t>control information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hu-HU" sz="1600" dirty="0">
                <a:solidFill>
                  <a:srgbClr val="000000"/>
                </a:solidFill>
              </a:rPr>
              <a:t>(</a:t>
            </a:r>
            <a:r>
              <a:rPr lang="en-US" sz="1600" dirty="0">
                <a:solidFill>
                  <a:srgbClr val="000000"/>
                </a:solidFill>
              </a:rPr>
              <a:t>as indicated </a:t>
            </a:r>
            <a:endParaRPr lang="hu-HU" sz="1600" dirty="0">
              <a:solidFill>
                <a:srgbClr val="000000"/>
              </a:solidFill>
            </a:endParaRPr>
          </a:p>
          <a:p>
            <a:r>
              <a:rPr lang="hu-HU" sz="1600" dirty="0">
                <a:solidFill>
                  <a:srgbClr val="000000"/>
                </a:solidFill>
              </a:rPr>
              <a:t>      </a:t>
            </a:r>
            <a:r>
              <a:rPr lang="en-US" sz="1600" dirty="0">
                <a:solidFill>
                  <a:srgbClr val="000000"/>
                </a:solidFill>
              </a:rPr>
              <a:t>by the BWRITE</a:t>
            </a:r>
            <a:r>
              <a:rPr lang="hu-HU" sz="1600" dirty="0">
                <a:solidFill>
                  <a:srgbClr val="000000"/>
                </a:solidFill>
              </a:rPr>
              <a:t> and</a:t>
            </a:r>
            <a:r>
              <a:rPr lang="en-US" sz="1600" dirty="0">
                <a:solidFill>
                  <a:srgbClr val="000000"/>
                </a:solidFill>
              </a:rPr>
              <a:t> BSIZE signals</a:t>
            </a:r>
            <a:r>
              <a:rPr lang="hu-HU" sz="1600" dirty="0">
                <a:solidFill>
                  <a:srgbClr val="000000"/>
                </a:solidFill>
              </a:rPr>
              <a:t>) </a:t>
            </a:r>
            <a:r>
              <a:rPr lang="hu-HU" sz="1600" dirty="0">
                <a:solidFill>
                  <a:srgbClr val="0070C0"/>
                </a:solidFill>
              </a:rPr>
              <a:t>remains obviously the same </a:t>
            </a:r>
            <a:r>
              <a:rPr lang="hu-HU" sz="1600" dirty="0">
                <a:solidFill>
                  <a:srgbClr val="000000"/>
                </a:solidFill>
              </a:rPr>
              <a:t>as specified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     in the first (non-sequential) transfer opening the burst.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Within the burst,</a:t>
            </a:r>
            <a:r>
              <a:rPr lang="en-US" sz="1600" dirty="0">
                <a:solidFill>
                  <a:srgbClr val="0066CC"/>
                </a:solidFill>
              </a:rPr>
              <a:t> address</a:t>
            </a:r>
            <a:r>
              <a:rPr lang="hu-HU" sz="1600" dirty="0">
                <a:solidFill>
                  <a:srgbClr val="0066CC"/>
                </a:solidFill>
              </a:rPr>
              <a:t>es</a:t>
            </a:r>
            <a:r>
              <a:rPr lang="en-US" sz="1600" dirty="0">
                <a:solidFill>
                  <a:srgbClr val="0066CC"/>
                </a:solidFill>
              </a:rPr>
              <a:t> </a:t>
            </a:r>
            <a:r>
              <a:rPr lang="hu-HU" sz="1600" dirty="0">
                <a:solidFill>
                  <a:srgbClr val="0066CC"/>
                </a:solidFill>
              </a:rPr>
              <a:t>of the data transfers are</a:t>
            </a:r>
            <a:r>
              <a:rPr lang="en-US" sz="1600" dirty="0">
                <a:solidFill>
                  <a:srgbClr val="0066CC"/>
                </a:solidFill>
              </a:rPr>
              <a:t> calculated </a:t>
            </a:r>
            <a:r>
              <a:rPr lang="hu-HU" sz="1600" dirty="0">
                <a:solidFill>
                  <a:srgbClr val="0066CC"/>
                </a:solidFill>
              </a:rPr>
              <a:t>from</a:t>
            </a:r>
            <a:r>
              <a:rPr lang="en-US" sz="1600" dirty="0">
                <a:solidFill>
                  <a:srgbClr val="0066CC"/>
                </a:solidFill>
              </a:rPr>
              <a:t> the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66CC"/>
                </a:solidFill>
              </a:rPr>
              <a:t>       previous address </a:t>
            </a:r>
            <a:r>
              <a:rPr lang="en-US" sz="1600" dirty="0">
                <a:solidFill>
                  <a:srgbClr val="000000"/>
                </a:solidFill>
              </a:rPr>
              <a:t>(A) and </a:t>
            </a:r>
            <a:r>
              <a:rPr lang="hu-HU" sz="1600" dirty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66CC"/>
                </a:solidFill>
              </a:rPr>
              <a:t>transfer size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E.g. for a burst of word </a:t>
            </a:r>
            <a:r>
              <a:rPr lang="hu-HU" sz="1600" dirty="0">
                <a:solidFill>
                  <a:srgbClr val="000000"/>
                </a:solidFill>
              </a:rPr>
              <a:t>transfers</a:t>
            </a:r>
            <a:r>
              <a:rPr lang="en-US" sz="1600" dirty="0">
                <a:solidFill>
                  <a:srgbClr val="000000"/>
                </a:solidFill>
              </a:rPr>
              <a:t> subsequent addresses would be A, A+4, A+8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  etc.</a:t>
            </a:r>
            <a:endParaRPr lang="hu-HU" sz="16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hu-HU" sz="1600" dirty="0">
              <a:solidFill>
                <a:srgbClr val="0066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035" y="629165"/>
            <a:ext cx="472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Example 2</a:t>
            </a:r>
            <a:r>
              <a:rPr lang="hu-HU" dirty="0" smtClean="0">
                <a:solidFill>
                  <a:srgbClr val="2D2D8A"/>
                </a:solidFill>
              </a:rPr>
              <a:t>: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Reading burst data </a:t>
            </a:r>
            <a:r>
              <a:rPr lang="en-US" dirty="0" smtClean="0">
                <a:solidFill>
                  <a:srgbClr val="2D2D8A"/>
                </a:solidFill>
              </a:rPr>
              <a:t>-</a:t>
            </a:r>
            <a:r>
              <a:rPr lang="hu-HU" dirty="0" smtClean="0">
                <a:solidFill>
                  <a:srgbClr val="2D2D8A"/>
                </a:solidFill>
              </a:rPr>
              <a:t>1 </a:t>
            </a:r>
            <a:r>
              <a:rPr lang="en-US" dirty="0" smtClean="0"/>
              <a:t>[</a:t>
            </a:r>
            <a:r>
              <a:rPr lang="hu-HU" dirty="0" smtClean="0"/>
              <a:t>4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6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.arm.com/CoreLink-CCN-512-diagram-lar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2"/>
          <a:stretch/>
        </p:blipFill>
        <p:spPr bwMode="auto">
          <a:xfrm>
            <a:off x="63500" y="1366670"/>
            <a:ext cx="9029836" cy="45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109" y="643098"/>
            <a:ext cx="89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Example</a:t>
            </a:r>
            <a:r>
              <a:rPr lang="hu-HU" dirty="0" smtClean="0">
                <a:solidFill>
                  <a:srgbClr val="2D2D8A"/>
                </a:solidFill>
              </a:rPr>
              <a:t> 2</a:t>
            </a:r>
            <a:r>
              <a:rPr lang="en-US" dirty="0" smtClean="0">
                <a:solidFill>
                  <a:srgbClr val="2D2D8A"/>
                </a:solidFill>
              </a:rPr>
              <a:t>: </a:t>
            </a:r>
            <a:r>
              <a:rPr lang="hu-HU" dirty="0" smtClean="0">
                <a:solidFill>
                  <a:srgbClr val="2D2D8A"/>
                </a:solidFill>
              </a:rPr>
              <a:t>SOC based on the cache-coherent</a:t>
            </a:r>
            <a:r>
              <a:rPr lang="en-US" dirty="0" smtClean="0">
                <a:solidFill>
                  <a:srgbClr val="2D2D8A"/>
                </a:solidFill>
              </a:rPr>
              <a:t> CCN-5</a:t>
            </a:r>
            <a:r>
              <a:rPr lang="hu-HU" dirty="0" smtClean="0">
                <a:solidFill>
                  <a:srgbClr val="2D2D8A"/>
                </a:solidFill>
              </a:rPr>
              <a:t>12</a:t>
            </a:r>
            <a:r>
              <a:rPr lang="en-US" dirty="0" smtClean="0">
                <a:solidFill>
                  <a:srgbClr val="2D2D8A"/>
                </a:solidFill>
              </a:rPr>
              <a:t> interconnect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52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ARM system architectures - Introduction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035" y="629165"/>
            <a:ext cx="464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Example 2: </a:t>
            </a:r>
            <a:r>
              <a:rPr lang="hu-HU" dirty="0" smtClean="0">
                <a:solidFill>
                  <a:srgbClr val="2D2D8A"/>
                </a:solidFill>
              </a:rPr>
              <a:t>Reading burst data </a:t>
            </a:r>
            <a:r>
              <a:rPr lang="en-US" dirty="0" smtClean="0">
                <a:solidFill>
                  <a:srgbClr val="2D2D8A"/>
                </a:solidFill>
              </a:rPr>
              <a:t>-</a:t>
            </a:r>
            <a:r>
              <a:rPr lang="hu-HU" dirty="0" smtClean="0">
                <a:solidFill>
                  <a:srgbClr val="2D2D8A"/>
                </a:solidFill>
              </a:rPr>
              <a:t>2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4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0"/>
          <a:stretch/>
        </p:blipFill>
        <p:spPr bwMode="auto">
          <a:xfrm>
            <a:off x="233865" y="1192314"/>
            <a:ext cx="8333873" cy="547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/>
              <a:t>(</a:t>
            </a:r>
            <a:r>
              <a:rPr lang="hu-HU" dirty="0" smtClean="0"/>
              <a:t>12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625" y="638690"/>
            <a:ext cx="8401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</a:t>
            </a:r>
            <a:r>
              <a:rPr lang="hu-HU" sz="1600" dirty="0" smtClean="0"/>
              <a:t>: </a:t>
            </a:r>
            <a:r>
              <a:rPr lang="hu-HU" sz="1600" dirty="0" smtClean="0">
                <a:solidFill>
                  <a:srgbClr val="0070C0"/>
                </a:solidFill>
              </a:rPr>
              <a:t>Interpretation of specific interface signals referred to in this Section -1</a:t>
            </a:r>
            <a:endParaRPr lang="en-US" sz="16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277688"/>
              </p:ext>
            </p:extLst>
          </p:nvPr>
        </p:nvGraphicFramePr>
        <p:xfrm>
          <a:off x="341530" y="1188234"/>
          <a:ext cx="8640960" cy="252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125"/>
                <a:gridCol w="7515835"/>
              </a:tblGrid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BTRAN</a:t>
                      </a:r>
                      <a:endParaRPr lang="en-US" sz="1400" dirty="0"/>
                    </a:p>
                  </a:txBody>
                  <a:tcPr anchor="ctr">
                    <a:solidFill>
                      <a:srgbClr val="6BBD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Transfer Type Description</a:t>
                      </a:r>
                      <a:endParaRPr lang="en-US" sz="1400" dirty="0"/>
                    </a:p>
                  </a:txBody>
                  <a:tcPr anchor="ctr">
                    <a:solidFill>
                      <a:srgbClr val="6BBDC3"/>
                    </a:solidFill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Address only transfer</a:t>
                      </a:r>
                    </a:p>
                    <a:p>
                      <a:pPr algn="ctr"/>
                      <a:r>
                        <a:rPr lang="hu-HU" sz="1400" dirty="0" smtClean="0"/>
                        <a:t>(used when no data movement is required,</a:t>
                      </a:r>
                    </a:p>
                    <a:p>
                      <a:pPr algn="ctr"/>
                      <a:r>
                        <a:rPr lang="hu-HU" sz="1400" dirty="0" smtClean="0"/>
                        <a:t> e.g. for idle cycles or for changing the bus master, called handover operation)</a:t>
                      </a:r>
                      <a:endParaRPr lang="en-US" sz="1400" dirty="0"/>
                    </a:p>
                  </a:txBody>
                  <a:tcPr anchor="b"/>
                </a:tc>
              </a:tr>
              <a:tr h="349351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01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Reserved</a:t>
                      </a:r>
                      <a:endParaRPr lang="en-US" sz="1400" dirty="0"/>
                    </a:p>
                  </a:txBody>
                  <a:tcPr anchor="b"/>
                </a:tc>
              </a:tr>
              <a:tr h="349351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Non-sequential</a:t>
                      </a:r>
                      <a:r>
                        <a:rPr lang="hu-HU" sz="1400" baseline="0" dirty="0" smtClean="0"/>
                        <a:t> transfer (N-TRAN)</a:t>
                      </a:r>
                    </a:p>
                    <a:p>
                      <a:pPr algn="ctr"/>
                      <a:r>
                        <a:rPr lang="hu-HU" sz="1400" baseline="0" dirty="0" smtClean="0"/>
                        <a:t>(used for single data element transfers and as a first transfer of a burst)</a:t>
                      </a:r>
                      <a:endParaRPr lang="en-US" sz="1400" dirty="0"/>
                    </a:p>
                  </a:txBody>
                  <a:tcPr anchor="b"/>
                </a:tc>
              </a:tr>
              <a:tr h="349351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Sequential transfer (S-TRAN)</a:t>
                      </a:r>
                    </a:p>
                    <a:p>
                      <a:pPr algn="ctr"/>
                      <a:r>
                        <a:rPr lang="hu-HU" sz="1400" dirty="0" smtClean="0"/>
                        <a:t>(used for successive transfers</a:t>
                      </a:r>
                      <a:r>
                        <a:rPr lang="hu-HU" sz="1400" baseline="0" dirty="0" smtClean="0"/>
                        <a:t> within a burst)</a:t>
                      </a:r>
                      <a:endParaRPr lang="en-US" sz="1400" dirty="0"/>
                    </a:p>
                  </a:txBody>
                  <a:tcPr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490694"/>
              </p:ext>
            </p:extLst>
          </p:nvPr>
        </p:nvGraphicFramePr>
        <p:xfrm>
          <a:off x="341530" y="4149080"/>
          <a:ext cx="8640960" cy="120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125"/>
                <a:gridCol w="7515835"/>
              </a:tblGrid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BWRITE</a:t>
                      </a:r>
                      <a:endParaRPr lang="en-US" sz="1400" dirty="0"/>
                    </a:p>
                  </a:txBody>
                  <a:tcPr anchor="ctr">
                    <a:solidFill>
                      <a:srgbClr val="6BBD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Write</a:t>
                      </a:r>
                      <a:r>
                        <a:rPr lang="hu-HU" sz="1400" baseline="0" dirty="0" smtClean="0"/>
                        <a:t> or Read operation</a:t>
                      </a:r>
                      <a:endParaRPr lang="en-US" sz="1400" dirty="0"/>
                    </a:p>
                  </a:txBody>
                  <a:tcPr anchor="ctr">
                    <a:solidFill>
                      <a:srgbClr val="6BBDC3"/>
                    </a:solidFill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Write operation</a:t>
                      </a:r>
                      <a:endParaRPr lang="en-US" sz="1400" dirty="0"/>
                    </a:p>
                  </a:txBody>
                  <a:tcPr anchor="b"/>
                </a:tc>
              </a:tr>
              <a:tr h="349351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0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Read operation</a:t>
                      </a:r>
                      <a:endParaRPr lang="en-US" sz="1400" dirty="0"/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8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/>
              <a:t>(</a:t>
            </a:r>
            <a:r>
              <a:rPr lang="hu-HU" dirty="0" smtClean="0"/>
              <a:t>13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758175"/>
              </p:ext>
            </p:extLst>
          </p:nvPr>
        </p:nvGraphicFramePr>
        <p:xfrm>
          <a:off x="296525" y="5701150"/>
          <a:ext cx="8640960" cy="92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125"/>
                <a:gridCol w="7515835"/>
              </a:tblGrid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BPROT</a:t>
                      </a:r>
                      <a:endParaRPr lang="en-US" sz="1400" dirty="0"/>
                    </a:p>
                  </a:txBody>
                  <a:tcPr anchor="ctr">
                    <a:solidFill>
                      <a:srgbClr val="6BBD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Protection</a:t>
                      </a:r>
                      <a:r>
                        <a:rPr lang="hu-HU" sz="1400" baseline="0" dirty="0" smtClean="0"/>
                        <a:t> control</a:t>
                      </a:r>
                      <a:endParaRPr lang="en-US" sz="1400" dirty="0"/>
                    </a:p>
                  </a:txBody>
                  <a:tcPr anchor="ctr">
                    <a:solidFill>
                      <a:srgbClr val="6BBDC3"/>
                    </a:solidFill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Additional two bit information sent</a:t>
                      </a:r>
                      <a:r>
                        <a:rPr lang="hu-HU" sz="1400" baseline="0" dirty="0" smtClean="0"/>
                        <a:t> to the decoder for protection purposes.</a:t>
                      </a:r>
                    </a:p>
                    <a:p>
                      <a:pPr algn="ctr"/>
                      <a:r>
                        <a:rPr lang="hu-HU" sz="1400" baseline="0" dirty="0" smtClean="0"/>
                        <a:t>Most bus slaves will not use these signals.</a:t>
                      </a:r>
                      <a:endParaRPr lang="en-US" sz="1400" dirty="0"/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6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483937"/>
              </p:ext>
            </p:extLst>
          </p:nvPr>
        </p:nvGraphicFramePr>
        <p:xfrm>
          <a:off x="341530" y="1188234"/>
          <a:ext cx="8640960" cy="1848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125"/>
                <a:gridCol w="7515835"/>
              </a:tblGrid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BSIZE</a:t>
                      </a:r>
                      <a:endParaRPr lang="en-US" sz="1400" dirty="0"/>
                    </a:p>
                  </a:txBody>
                  <a:tcPr anchor="ctr">
                    <a:solidFill>
                      <a:srgbClr val="6BBD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Transfer Width</a:t>
                      </a:r>
                      <a:endParaRPr lang="en-US" sz="1400" dirty="0"/>
                    </a:p>
                  </a:txBody>
                  <a:tcPr anchor="ctr">
                    <a:solidFill>
                      <a:srgbClr val="6BBDC3"/>
                    </a:solidFill>
                  </a:tcPr>
                </a:tc>
              </a:tr>
              <a:tr h="395561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00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Byte</a:t>
                      </a:r>
                      <a:endParaRPr lang="en-US" sz="1400" dirty="0"/>
                    </a:p>
                  </a:txBody>
                  <a:tcPr anchor="b"/>
                </a:tc>
              </a:tr>
              <a:tr h="349351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01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Half word (16-bits</a:t>
                      </a:r>
                      <a:r>
                        <a:rPr lang="hu-HU" sz="1400" baseline="0" dirty="0" smtClean="0"/>
                        <a:t>)</a:t>
                      </a:r>
                      <a:endParaRPr lang="en-US" sz="1400" dirty="0"/>
                    </a:p>
                  </a:txBody>
                  <a:tcPr anchor="b"/>
                </a:tc>
              </a:tr>
              <a:tr h="349351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10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Word (32-bits)</a:t>
                      </a:r>
                      <a:endParaRPr lang="en-US" sz="1400" dirty="0"/>
                    </a:p>
                  </a:txBody>
                  <a:tcPr anchor="b"/>
                </a:tc>
              </a:tr>
              <a:tr h="349351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11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Reserved</a:t>
                      </a:r>
                      <a:endParaRPr lang="en-US" sz="1400" dirty="0"/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4625" y="638690"/>
            <a:ext cx="8401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</a:t>
            </a:r>
            <a:r>
              <a:rPr lang="hu-HU" sz="1600" dirty="0" smtClean="0"/>
              <a:t>: </a:t>
            </a:r>
            <a:r>
              <a:rPr lang="hu-HU" sz="1600" dirty="0" smtClean="0">
                <a:solidFill>
                  <a:srgbClr val="0070C0"/>
                </a:solidFill>
              </a:rPr>
              <a:t>Interpretation of specific interface signals referred to in this Section -2</a:t>
            </a:r>
            <a:endParaRPr lang="en-US" sz="16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33061"/>
              </p:ext>
            </p:extLst>
          </p:nvPr>
        </p:nvGraphicFramePr>
        <p:xfrm>
          <a:off x="341530" y="3203975"/>
          <a:ext cx="8640960" cy="1530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125"/>
                <a:gridCol w="7515835"/>
              </a:tblGrid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BLOK</a:t>
                      </a:r>
                      <a:endParaRPr lang="en-US" sz="1400" dirty="0"/>
                    </a:p>
                  </a:txBody>
                  <a:tcPr anchor="ctr">
                    <a:solidFill>
                      <a:srgbClr val="6BBD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Bus</a:t>
                      </a:r>
                      <a:r>
                        <a:rPr lang="hu-HU" sz="1400" baseline="0" dirty="0" smtClean="0"/>
                        <a:t> arbitration locking (Shared bus lock signal)</a:t>
                      </a:r>
                    </a:p>
                    <a:p>
                      <a:pPr algn="ctr"/>
                      <a:r>
                        <a:rPr lang="hu-HU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This signal indicates 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that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following transfer is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indivisible from the current transfers and no other bus master should be given access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 the bus</a:t>
                      </a:r>
                      <a:endParaRPr lang="hu-HU" sz="1400" baseline="0" dirty="0" smtClean="0"/>
                    </a:p>
                  </a:txBody>
                  <a:tcPr anchor="b">
                    <a:solidFill>
                      <a:srgbClr val="6BBDC3"/>
                    </a:solidFill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Arbiter will keep the same master granted</a:t>
                      </a:r>
                      <a:endParaRPr lang="en-US" sz="1400" dirty="0"/>
                    </a:p>
                  </a:txBody>
                  <a:tcPr anchor="b"/>
                </a:tc>
              </a:tr>
              <a:tr h="349351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0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A</a:t>
                      </a:r>
                      <a:r>
                        <a:rPr lang="en-US" sz="1400" dirty="0" smtClean="0"/>
                        <a:t>rbiter will grant the highest priority master requesting the</a:t>
                      </a:r>
                      <a:r>
                        <a:rPr lang="hu-HU" sz="1400" dirty="0" smtClean="0"/>
                        <a:t> </a:t>
                      </a:r>
                      <a:r>
                        <a:rPr lang="en-US" sz="1400" dirty="0" smtClean="0"/>
                        <a:t>bus.</a:t>
                      </a:r>
                      <a:endParaRPr lang="en-US" sz="1400" dirty="0"/>
                    </a:p>
                  </a:txBody>
                  <a:tcPr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15291"/>
              </p:ext>
            </p:extLst>
          </p:nvPr>
        </p:nvGraphicFramePr>
        <p:xfrm>
          <a:off x="341530" y="5049180"/>
          <a:ext cx="8640960" cy="1530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125"/>
                <a:gridCol w="7515835"/>
              </a:tblGrid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BWAIT</a:t>
                      </a:r>
                      <a:endParaRPr lang="en-US" sz="1400" dirty="0"/>
                    </a:p>
                  </a:txBody>
                  <a:tcPr anchor="ctr">
                    <a:solidFill>
                      <a:srgbClr val="6BBD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Wait</a:t>
                      </a:r>
                      <a:r>
                        <a:rPr lang="hu-HU" sz="1400" baseline="0" dirty="0" smtClean="0"/>
                        <a:t> response</a:t>
                      </a:r>
                    </a:p>
                    <a:p>
                      <a:pPr algn="ctr"/>
                      <a:r>
                        <a:rPr lang="hu-HU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This signal is driven by the selected bus slave 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indicates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if the current transfer 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has been completed or not)</a:t>
                      </a:r>
                      <a:endParaRPr lang="hu-HU" sz="1400" baseline="0" dirty="0" smtClean="0"/>
                    </a:p>
                  </a:txBody>
                  <a:tcPr anchor="b">
                    <a:solidFill>
                      <a:srgbClr val="6BBDC3"/>
                    </a:solidFill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WAIT (A further bus cycle is required)</a:t>
                      </a:r>
                      <a:endParaRPr lang="en-US" sz="1400" dirty="0"/>
                    </a:p>
                  </a:txBody>
                  <a:tcPr anchor="b"/>
                </a:tc>
              </a:tr>
              <a:tr h="349351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0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DONE (The transfer may be completed in the current bus cycle)</a:t>
                      </a:r>
                      <a:endParaRPr lang="en-US" sz="1400" dirty="0"/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8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/>
              <a:t>(</a:t>
            </a:r>
            <a:r>
              <a:rPr lang="hu-HU" dirty="0" smtClean="0"/>
              <a:t>14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/>
              <a:t>(</a:t>
            </a:r>
            <a:r>
              <a:rPr lang="hu-HU" dirty="0" smtClean="0"/>
              <a:t>15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210" y="625990"/>
            <a:ext cx="671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Main features of the circuit design of the </a:t>
            </a:r>
            <a:r>
              <a:rPr lang="en-US" dirty="0" smtClean="0">
                <a:solidFill>
                  <a:srgbClr val="2D2D8A"/>
                </a:solidFill>
              </a:rPr>
              <a:t>ASB </a:t>
            </a:r>
            <a:r>
              <a:rPr lang="hu-HU" dirty="0" smtClean="0">
                <a:solidFill>
                  <a:srgbClr val="2D2D8A"/>
                </a:solidFill>
              </a:rPr>
              <a:t>bus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hu-HU" dirty="0" smtClean="0">
                <a:solidFill>
                  <a:srgbClr val="000000"/>
                </a:solidFill>
              </a:rPr>
              <a:t> 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89" y="953725"/>
            <a:ext cx="8847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u-HU" sz="1600" dirty="0" smtClean="0">
                <a:solidFill>
                  <a:srgbClr val="000000"/>
                </a:solidFill>
              </a:rPr>
              <a:t>Using </a:t>
            </a:r>
            <a:r>
              <a:rPr lang="hu-HU" sz="1600" dirty="0" smtClean="0">
                <a:solidFill>
                  <a:srgbClr val="0070C0"/>
                </a:solidFill>
              </a:rPr>
              <a:t>beyond uni-directional lines</a:t>
            </a:r>
            <a:r>
              <a:rPr lang="hu-HU" sz="1600" dirty="0" smtClean="0">
                <a:solidFill>
                  <a:srgbClr val="000000"/>
                </a:solidFill>
              </a:rPr>
              <a:t> also of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bi-directional data bus </a:t>
            </a:r>
            <a:r>
              <a:rPr lang="en-US" sz="1600" dirty="0">
                <a:solidFill>
                  <a:srgbClr val="000000"/>
                </a:solidFill>
              </a:rPr>
              <a:t>BD[3</a:t>
            </a:r>
            <a:r>
              <a:rPr lang="hu-HU" sz="1600" dirty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:0]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225762" y="1268760"/>
            <a:ext cx="6561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rgbClr val="000000"/>
                </a:solidFill>
              </a:rPr>
              <a:t>b) 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Utilizing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both edges of the clock signal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00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/>
              <a:t>(</a:t>
            </a:r>
            <a:r>
              <a:rPr lang="hu-HU" dirty="0" smtClean="0"/>
              <a:t>16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584" y="638690"/>
            <a:ext cx="907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u-HU" dirty="0" smtClean="0">
                <a:solidFill>
                  <a:schemeClr val="accent6"/>
                </a:solidFill>
              </a:rPr>
              <a:t>Using beyond uni-directional lines also 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bi-directional data </a:t>
            </a:r>
            <a:r>
              <a:rPr lang="en-US" dirty="0" smtClean="0">
                <a:solidFill>
                  <a:schemeClr val="accent6"/>
                </a:solidFill>
              </a:rPr>
              <a:t>bus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BD[3</a:t>
            </a:r>
            <a:r>
              <a:rPr lang="hu-HU" dirty="0">
                <a:solidFill>
                  <a:schemeClr val="accent6"/>
                </a:solidFill>
              </a:rPr>
              <a:t>1</a:t>
            </a:r>
            <a:r>
              <a:rPr lang="en-US" dirty="0" smtClean="0">
                <a:solidFill>
                  <a:schemeClr val="accent6"/>
                </a:solidFill>
              </a:rPr>
              <a:t>:0]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510" y="998440"/>
            <a:ext cx="3460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The next figures illustrate this.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30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00" y="1136780"/>
            <a:ext cx="7239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560" y="629165"/>
            <a:ext cx="4498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Interface signals of ASB masters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361375" y="4683345"/>
            <a:ext cx="1640895" cy="76508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/>
              <a:t>(</a:t>
            </a:r>
            <a:r>
              <a:rPr lang="hu-HU" dirty="0" smtClean="0"/>
              <a:t>17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268760"/>
            <a:ext cx="73247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560" y="629165"/>
            <a:ext cx="419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Interface signals of ASB slaves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361375" y="4110980"/>
            <a:ext cx="1640895" cy="76508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/>
              <a:t>(</a:t>
            </a:r>
            <a:r>
              <a:rPr lang="hu-HU" dirty="0" smtClean="0"/>
              <a:t>18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/>
              <a:t>(</a:t>
            </a:r>
            <a:r>
              <a:rPr lang="hu-HU" dirty="0" smtClean="0"/>
              <a:t>19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510" y="1043735"/>
            <a:ext cx="788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Many design tools do not support B</a:t>
            </a:r>
            <a:r>
              <a:rPr lang="en-US" sz="1600" dirty="0" err="1" smtClean="0">
                <a:solidFill>
                  <a:srgbClr val="0066CC"/>
                </a:solidFill>
              </a:rPr>
              <a:t>i</a:t>
            </a:r>
            <a:r>
              <a:rPr lang="en-US" sz="1600" dirty="0" smtClean="0">
                <a:solidFill>
                  <a:srgbClr val="0066CC"/>
                </a:solidFill>
              </a:rPr>
              <a:t>-directional </a:t>
            </a:r>
            <a:r>
              <a:rPr lang="en-US" sz="1600" dirty="0">
                <a:solidFill>
                  <a:srgbClr val="0066CC"/>
                </a:solidFill>
              </a:rPr>
              <a:t>buses and their typical </a:t>
            </a:r>
            <a:endParaRPr lang="hu-HU" sz="1600" dirty="0" smtClean="0">
              <a:solidFill>
                <a:srgbClr val="0066CC"/>
              </a:solidFill>
            </a:endParaRPr>
          </a:p>
          <a:p>
            <a:r>
              <a:rPr lang="hu-HU" sz="1600" dirty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66CC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representation by</a:t>
            </a:r>
            <a:r>
              <a:rPr lang="hu-HU" sz="1600" dirty="0" smtClean="0">
                <a:solidFill>
                  <a:srgbClr val="0066CC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tri-state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>
                <a:solidFill>
                  <a:srgbClr val="FF0000"/>
                </a:solidFill>
              </a:rPr>
              <a:t>logic</a:t>
            </a:r>
            <a:r>
              <a:rPr lang="hu-HU" sz="1600" dirty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66CC"/>
                </a:solidFill>
              </a:rPr>
              <a:t>circuits.</a:t>
            </a:r>
            <a:r>
              <a:rPr lang="en-US" sz="1600" dirty="0" smtClean="0">
                <a:solidFill>
                  <a:srgbClr val="000000"/>
                </a:solidFill>
              </a:rPr>
              <a:t>   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06515" y="1598309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738" y="1898830"/>
            <a:ext cx="8206862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dirty="0" smtClean="0">
                <a:solidFill>
                  <a:srgbClr val="0070C0"/>
                </a:solidFill>
              </a:rPr>
              <a:t>Bi-directional </a:t>
            </a:r>
            <a:r>
              <a:rPr lang="hu-HU" sz="1600" dirty="0" smtClean="0">
                <a:solidFill>
                  <a:srgbClr val="FF0000"/>
                </a:solidFill>
              </a:rPr>
              <a:t>buses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/>
              <a:t>are implemented typically by means of </a:t>
            </a:r>
            <a:r>
              <a:rPr lang="hu-HU" sz="1600" dirty="0" smtClean="0">
                <a:solidFill>
                  <a:srgbClr val="FF0000"/>
                </a:solidFill>
              </a:rPr>
              <a:t>tri-state logic.</a:t>
            </a:r>
          </a:p>
          <a:p>
            <a:r>
              <a:rPr lang="hu-HU" sz="1600" dirty="0" smtClean="0"/>
              <a:t>In </a:t>
            </a:r>
            <a:r>
              <a:rPr lang="hu-HU" sz="1600" dirty="0" smtClean="0">
                <a:solidFill>
                  <a:srgbClr val="FF0000"/>
                </a:solidFill>
              </a:rPr>
              <a:t>tri-state logic </a:t>
            </a: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0070C0"/>
                </a:solidFill>
              </a:rPr>
              <a:t>low value of the enable input switches the logic gate into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a high impedance state else it allows a traditional operation.</a:t>
            </a:r>
            <a:endParaRPr lang="en-US" sz="16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14235" y="2888940"/>
            <a:ext cx="5521597" cy="1774194"/>
            <a:chOff x="2290763" y="3493395"/>
            <a:chExt cx="5521597" cy="1774194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4038600" y="4332997"/>
              <a:ext cx="1217613" cy="455613"/>
              <a:chOff x="2497" y="3553"/>
              <a:chExt cx="767" cy="287"/>
            </a:xfrm>
          </p:grpSpPr>
          <p:sp>
            <p:nvSpPr>
              <p:cNvPr id="33" name="Line 5"/>
              <p:cNvSpPr>
                <a:spLocks noChangeShapeType="1"/>
              </p:cNvSpPr>
              <p:nvPr/>
            </p:nvSpPr>
            <p:spPr bwMode="auto">
              <a:xfrm>
                <a:off x="2688" y="3553"/>
                <a:ext cx="0" cy="2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 flipV="1">
                <a:off x="2689" y="3697"/>
                <a:ext cx="335" cy="1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2689" y="3553"/>
                <a:ext cx="335" cy="1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3028" y="3676"/>
                <a:ext cx="40" cy="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" name="Line 9"/>
              <p:cNvSpPr>
                <a:spLocks noChangeShapeType="1"/>
              </p:cNvSpPr>
              <p:nvPr/>
            </p:nvSpPr>
            <p:spPr bwMode="auto">
              <a:xfrm>
                <a:off x="3073" y="3696"/>
                <a:ext cx="1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0"/>
              <p:cNvSpPr>
                <a:spLocks noChangeShapeType="1"/>
              </p:cNvSpPr>
              <p:nvPr/>
            </p:nvSpPr>
            <p:spPr bwMode="auto">
              <a:xfrm>
                <a:off x="2497" y="3696"/>
                <a:ext cx="1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4570413" y="4713997"/>
              <a:ext cx="0" cy="2270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941930" y="4959170"/>
              <a:ext cx="134492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dirty="0" smtClean="0">
                  <a:latin typeface="+mj-lt"/>
                </a:rPr>
                <a:t>enable</a:t>
              </a:r>
              <a:r>
                <a:rPr lang="hu-HU" altLang="en-US" sz="1400" dirty="0" smtClean="0">
                  <a:latin typeface="+mj-lt"/>
                </a:rPr>
                <a:t> write</a:t>
              </a:r>
              <a:endParaRPr lang="en-US" altLang="en-US" sz="1400" baseline="-25000" dirty="0">
                <a:latin typeface="+mj-lt"/>
              </a:endParaRPr>
            </a:p>
          </p:txBody>
        </p: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4572000" y="4028197"/>
              <a:ext cx="1217613" cy="455613"/>
              <a:chOff x="2833" y="3361"/>
              <a:chExt cx="767" cy="287"/>
            </a:xfrm>
          </p:grpSpPr>
          <p:sp>
            <p:nvSpPr>
              <p:cNvPr id="27" name="Line 14"/>
              <p:cNvSpPr>
                <a:spLocks noChangeShapeType="1"/>
              </p:cNvSpPr>
              <p:nvPr/>
            </p:nvSpPr>
            <p:spPr bwMode="auto">
              <a:xfrm flipV="1">
                <a:off x="3408" y="3361"/>
                <a:ext cx="0" cy="2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 flipH="1">
                <a:off x="3073" y="3361"/>
                <a:ext cx="335" cy="1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 flipH="1" flipV="1">
                <a:off x="3073" y="3505"/>
                <a:ext cx="335" cy="1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17"/>
              <p:cNvSpPr>
                <a:spLocks noChangeArrowheads="1"/>
              </p:cNvSpPr>
              <p:nvPr/>
            </p:nvSpPr>
            <p:spPr bwMode="auto">
              <a:xfrm>
                <a:off x="3028" y="3484"/>
                <a:ext cx="40" cy="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 flipH="1">
                <a:off x="2833" y="3504"/>
                <a:ext cx="1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19"/>
              <p:cNvSpPr>
                <a:spLocks noChangeShapeType="1"/>
              </p:cNvSpPr>
              <p:nvPr/>
            </p:nvSpPr>
            <p:spPr bwMode="auto">
              <a:xfrm flipH="1">
                <a:off x="3409" y="3504"/>
                <a:ext cx="1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5256213" y="3875797"/>
              <a:ext cx="0" cy="2270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3048000" y="4407610"/>
              <a:ext cx="9890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4037013" y="4409197"/>
              <a:ext cx="0" cy="1508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>
              <a:off x="4038600" y="4255210"/>
              <a:ext cx="5318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4037013" y="4256797"/>
              <a:ext cx="0" cy="1508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5791200" y="4407610"/>
              <a:ext cx="9890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5789613" y="4409197"/>
              <a:ext cx="0" cy="1508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 flipH="1">
              <a:off x="5257800" y="4560010"/>
              <a:ext cx="5318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5789613" y="4256797"/>
              <a:ext cx="0" cy="1508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4632886" y="3493395"/>
              <a:ext cx="1250342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dirty="0" smtClean="0">
                  <a:latin typeface="+mj-lt"/>
                </a:rPr>
                <a:t>enable</a:t>
              </a:r>
              <a:r>
                <a:rPr lang="hu-HU" altLang="en-US" sz="1400" dirty="0" smtClean="0">
                  <a:latin typeface="+mj-lt"/>
                </a:rPr>
                <a:t> read</a:t>
              </a:r>
              <a:endParaRPr lang="en-US" altLang="en-US" sz="1400" baseline="-25000" dirty="0">
                <a:latin typeface="+mj-lt"/>
              </a:endParaRPr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4005263" y="4375860"/>
              <a:ext cx="63500" cy="635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5757863" y="4375860"/>
              <a:ext cx="63500" cy="635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2290763" y="4185360"/>
              <a:ext cx="10541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hu-HU" altLang="en-US" sz="1400" dirty="0" smtClean="0">
                  <a:latin typeface="+mj-lt"/>
                </a:rPr>
                <a:t>Master</a:t>
              </a:r>
              <a:endParaRPr lang="en-US" altLang="en-US" sz="1400" dirty="0">
                <a:latin typeface="+mj-lt"/>
              </a:endParaRPr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4570413" y="4719278"/>
              <a:ext cx="0" cy="2270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6758260" y="4168327"/>
              <a:ext cx="10541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hu-HU" altLang="en-US" sz="1400" dirty="0" smtClean="0">
                  <a:latin typeface="+mj-lt"/>
                </a:rPr>
                <a:t>Slave</a:t>
              </a:r>
              <a:endParaRPr lang="en-US" altLang="en-US" sz="14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0865" y="4845641"/>
            <a:ext cx="796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Figure: Implementation of a bi-directional bus line by using tri-state logic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74210" y="625990"/>
            <a:ext cx="566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D</a:t>
            </a:r>
            <a:r>
              <a:rPr lang="en-US" dirty="0" err="1" smtClean="0">
                <a:solidFill>
                  <a:srgbClr val="2D2D8A"/>
                </a:solidFill>
              </a:rPr>
              <a:t>rawback</a:t>
            </a:r>
            <a:r>
              <a:rPr lang="hu-HU" dirty="0" smtClean="0">
                <a:solidFill>
                  <a:srgbClr val="2D2D8A"/>
                </a:solidFill>
              </a:rPr>
              <a:t> of using a bi-directional data bus [5]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1.2.2 </a:t>
            </a:r>
            <a:r>
              <a:rPr lang="en-US" dirty="0"/>
              <a:t>The </a:t>
            </a:r>
            <a:r>
              <a:rPr lang="hu-HU" dirty="0"/>
              <a:t>ASB bus </a:t>
            </a:r>
            <a:r>
              <a:rPr lang="en-US" dirty="0" smtClean="0"/>
              <a:t>(</a:t>
            </a:r>
            <a:r>
              <a:rPr lang="hu-HU" dirty="0" smtClean="0"/>
              <a:t>20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9589" y="638690"/>
            <a:ext cx="8847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b) Utilizing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both edges of the </a:t>
            </a:r>
            <a:r>
              <a:rPr lang="en-US" dirty="0" smtClean="0">
                <a:solidFill>
                  <a:schemeClr val="accent6"/>
                </a:solidFill>
              </a:rPr>
              <a:t>clock</a:t>
            </a:r>
            <a:r>
              <a:rPr lang="hu-HU" dirty="0" smtClean="0">
                <a:solidFill>
                  <a:schemeClr val="accent6"/>
                </a:solidFill>
              </a:rPr>
              <a:t> signal [5]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636" y="1584085"/>
            <a:ext cx="8500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We note that the subsequent release of the AMBA interface standard termed the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AHB </a:t>
            </a:r>
            <a:r>
              <a:rPr lang="hu-HU" sz="1600" dirty="0" smtClean="0">
                <a:solidFill>
                  <a:srgbClr val="0066CC"/>
                </a:solidFill>
              </a:rPr>
              <a:t>bus</a:t>
            </a:r>
            <a:r>
              <a:rPr lang="en-US" sz="1600" dirty="0" smtClean="0">
                <a:solidFill>
                  <a:srgbClr val="0066CC"/>
                </a:solidFill>
              </a:rPr>
              <a:t> amends</a:t>
            </a:r>
            <a:r>
              <a:rPr lang="hu-HU" sz="1600" dirty="0" smtClean="0">
                <a:solidFill>
                  <a:srgbClr val="0066CC"/>
                </a:solidFill>
              </a:rPr>
              <a:t> both of the </a:t>
            </a:r>
            <a:r>
              <a:rPr lang="en-US" sz="1600" dirty="0" smtClean="0">
                <a:solidFill>
                  <a:srgbClr val="0066CC"/>
                </a:solidFill>
              </a:rPr>
              <a:t>deficiencies</a:t>
            </a:r>
            <a:r>
              <a:rPr lang="hu-HU" sz="1600" dirty="0" smtClean="0">
                <a:solidFill>
                  <a:srgbClr val="0066CC"/>
                </a:solidFill>
              </a:rPr>
              <a:t> mentioned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863" y="998730"/>
            <a:ext cx="8536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Utilizing both edges of the clock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66CC"/>
                </a:solidFill>
              </a:rPr>
              <a:t>imposes </a:t>
            </a:r>
            <a:r>
              <a:rPr lang="hu-HU" sz="1600" dirty="0" smtClean="0">
                <a:solidFill>
                  <a:srgbClr val="0066CC"/>
                </a:solidFill>
              </a:rPr>
              <a:t>higher </a:t>
            </a:r>
            <a:r>
              <a:rPr lang="en-US" sz="1600" dirty="0" smtClean="0">
                <a:solidFill>
                  <a:srgbClr val="0066CC"/>
                </a:solidFill>
              </a:rPr>
              <a:t>complexity</a:t>
            </a:r>
            <a:r>
              <a:rPr lang="hu-HU" sz="1600" dirty="0" smtClean="0">
                <a:solidFill>
                  <a:srgbClr val="0066CC"/>
                </a:solidFill>
              </a:rPr>
              <a:t>, </a:t>
            </a:r>
            <a:r>
              <a:rPr lang="hu-HU" sz="1600" dirty="0" smtClean="0"/>
              <a:t>for this reason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0066CC"/>
                </a:solidFill>
              </a:rPr>
              <a:t>most </a:t>
            </a:r>
            <a:endParaRPr lang="hu-HU" sz="1600" dirty="0" smtClean="0">
              <a:solidFill>
                <a:srgbClr val="0066CC"/>
              </a:solidFill>
            </a:endParaRPr>
          </a:p>
          <a:p>
            <a:r>
              <a:rPr lang="hu-HU" sz="1600" dirty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66CC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ASIC </a:t>
            </a:r>
            <a:r>
              <a:rPr lang="en-US" sz="1600" dirty="0">
                <a:solidFill>
                  <a:srgbClr val="0066CC"/>
                </a:solidFill>
              </a:rPr>
              <a:t>design and synthesis tools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support only designs with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rising </a:t>
            </a:r>
            <a:r>
              <a:rPr lang="en-US" sz="1600" dirty="0" smtClean="0">
                <a:solidFill>
                  <a:srgbClr val="000000"/>
                </a:solidFill>
              </a:rPr>
              <a:t>edge</a:t>
            </a:r>
            <a:r>
              <a:rPr lang="hu-HU" sz="1600" dirty="0" smtClean="0">
                <a:solidFill>
                  <a:srgbClr val="000000"/>
                </a:solidFill>
              </a:rPr>
              <a:t>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11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47365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smtClean="0">
                <a:solidFill>
                  <a:srgbClr val="FFFFFF"/>
                </a:solidFill>
              </a:rPr>
              <a:t>1</a:t>
            </a:r>
            <a:r>
              <a:rPr lang="en-US" sz="2000" dirty="0" smtClean="0">
                <a:solidFill>
                  <a:srgbClr val="FFFFFF"/>
                </a:solidFill>
              </a:rPr>
              <a:t>.3 The AMBA</a:t>
            </a:r>
            <a:r>
              <a:rPr lang="hu-HU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2 protocol family</a:t>
            </a:r>
            <a:endParaRPr lang="hu-HU" sz="2000" dirty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06882" y="2177201"/>
            <a:ext cx="7861873" cy="504825"/>
            <a:chOff x="478" y="2160"/>
            <a:chExt cx="4624" cy="318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1.3.1 Overview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478" y="2201"/>
              <a:ext cx="2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814596" y="2728412"/>
            <a:ext cx="7854159" cy="504825"/>
            <a:chOff x="483" y="2160"/>
            <a:chExt cx="4619" cy="318"/>
          </a:xfrm>
        </p:grpSpPr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1.3.2 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The AHB bus</a:t>
              </a: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483" y="2201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6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9853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853139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smtClean="0">
                <a:solidFill>
                  <a:srgbClr val="FFFFFF"/>
                </a:solidFill>
              </a:rPr>
              <a:t>ARM system architectures</a:t>
            </a:r>
            <a:endParaRPr lang="hu-HU" sz="2000" dirty="0">
              <a:solidFill>
                <a:srgbClr val="FFFFFF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08790" y="2177201"/>
            <a:ext cx="7877175" cy="504825"/>
            <a:chOff x="469" y="2160"/>
            <a:chExt cx="4633" cy="318"/>
          </a:xfrm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1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.</a:t>
              </a:r>
              <a:r>
                <a:rPr lang="hu-HU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The AMBA bus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469" y="2201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819903" y="2728412"/>
            <a:ext cx="7866062" cy="504825"/>
            <a:chOff x="476" y="2160"/>
            <a:chExt cx="4626" cy="318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2.</a:t>
              </a:r>
              <a:r>
                <a:rPr lang="en-US" sz="2000" dirty="0" smtClean="0">
                  <a:solidFill>
                    <a:srgbClr val="FFFFFF"/>
                  </a:solidFill>
                  <a:latin typeface="Verdana"/>
                </a:rPr>
                <a:t> </a:t>
              </a:r>
              <a:r>
                <a:rPr lang="hu-HU" sz="2000" dirty="0" smtClean="0">
                  <a:solidFill>
                    <a:srgbClr val="FFFFFF"/>
                  </a:solidFill>
                  <a:latin typeface="Verdana"/>
                </a:rPr>
                <a:t>ARM's interconnects</a:t>
              </a:r>
              <a:endParaRPr lang="hu-HU" sz="2000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819376" y="3274738"/>
            <a:ext cx="7875137" cy="504825"/>
            <a:chOff x="476" y="2160"/>
            <a:chExt cx="4626" cy="318"/>
          </a:xfrm>
        </p:grpSpPr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3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.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Overview of the evolution of ARM's platforms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837323" y="3814798"/>
            <a:ext cx="7875137" cy="504825"/>
            <a:chOff x="476" y="2160"/>
            <a:chExt cx="4626" cy="318"/>
          </a:xfrm>
        </p:grpSpPr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4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. References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1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>
            <a:off x="1979613" y="6413379"/>
            <a:ext cx="69135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4113858" y="634035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Szövegdoboz 6"/>
          <p:cNvSpPr txBox="1">
            <a:spLocks noChangeArrowheads="1"/>
          </p:cNvSpPr>
          <p:nvPr/>
        </p:nvSpPr>
        <p:spPr bwMode="auto">
          <a:xfrm>
            <a:off x="385763" y="2343977"/>
            <a:ext cx="1017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Coherent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Hub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Inteface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3" name="Szövegdoboz 7"/>
          <p:cNvSpPr txBox="1">
            <a:spLocks noChangeArrowheads="1"/>
          </p:cNvSpPr>
          <p:nvPr/>
        </p:nvSpPr>
        <p:spPr bwMode="auto">
          <a:xfrm>
            <a:off x="171450" y="284404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Coherency</a:t>
            </a:r>
            <a:b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Extensions Protocol</a:t>
            </a:r>
          </a:p>
        </p:txBody>
      </p:sp>
      <p:sp>
        <p:nvSpPr>
          <p:cNvPr id="2054" name="Szövegdoboz 8"/>
          <p:cNvSpPr txBox="1">
            <a:spLocks noChangeArrowheads="1"/>
          </p:cNvSpPr>
          <p:nvPr/>
        </p:nvSpPr>
        <p:spPr bwMode="auto">
          <a:xfrm>
            <a:off x="-81801" y="3716480"/>
            <a:ext cx="1946366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eXtensible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Interface</a:t>
            </a:r>
          </a:p>
          <a:p>
            <a:pPr algn="ctr"/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Accelerator Coherency Port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6" name="Szövegdoboz 10"/>
          <p:cNvSpPr txBox="1">
            <a:spLocks noChangeArrowheads="1"/>
          </p:cNvSpPr>
          <p:nvPr/>
        </p:nvSpPr>
        <p:spPr bwMode="auto">
          <a:xfrm>
            <a:off x="85725" y="4270643"/>
            <a:ext cx="161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Performance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7" name="Szövegdoboz 11"/>
          <p:cNvSpPr txBox="1">
            <a:spLocks noChangeArrowheads="1"/>
          </p:cNvSpPr>
          <p:nvPr/>
        </p:nvSpPr>
        <p:spPr bwMode="auto">
          <a:xfrm>
            <a:off x="331788" y="5273817"/>
            <a:ext cx="1116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Peripheral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89113" y="6484816"/>
            <a:ext cx="5254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</a:p>
        </p:txBody>
      </p:sp>
      <p:cxnSp>
        <p:nvCxnSpPr>
          <p:cNvPr id="14" name="Egyenes összekötő 13"/>
          <p:cNvCxnSpPr/>
          <p:nvPr/>
        </p:nvCxnSpPr>
        <p:spPr>
          <a:xfrm>
            <a:off x="2060575" y="634035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6817643" y="634035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3851920" y="6492754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323600" y="6505454"/>
            <a:ext cx="52450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1958975" y="5361130"/>
            <a:ext cx="1079500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1958975" y="4911312"/>
            <a:ext cx="1079500" cy="287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5" name="Szövegdoboz 19"/>
          <p:cNvSpPr txBox="1">
            <a:spLocks noChangeArrowheads="1"/>
          </p:cNvSpPr>
          <p:nvPr/>
        </p:nvSpPr>
        <p:spPr bwMode="auto">
          <a:xfrm>
            <a:off x="2174875" y="1447040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(9/1995)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3203575" y="4324422"/>
            <a:ext cx="1079500" cy="287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3688604" y="4909080"/>
            <a:ext cx="1081087" cy="288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AHB-Lite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3203575" y="5361130"/>
            <a:ext cx="1081088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APB2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4427538" y="5361130"/>
            <a:ext cx="1081087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 v1.0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6282190" y="5369067"/>
            <a:ext cx="1079500" cy="287338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 v2.0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6300788" y="4310205"/>
            <a:ext cx="1079500" cy="2889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AXI4-Stream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427538" y="3756168"/>
            <a:ext cx="1081087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AXI3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6300788" y="375616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</a:t>
            </a:r>
          </a:p>
        </p:txBody>
      </p:sp>
      <p:sp>
        <p:nvSpPr>
          <p:cNvPr id="32" name="Lekerekített téglalap 31"/>
          <p:cNvSpPr/>
          <p:nvPr/>
        </p:nvSpPr>
        <p:spPr>
          <a:xfrm>
            <a:off x="6300788" y="402286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AXI4-Lite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659563" y="2904365"/>
            <a:ext cx="1081087" cy="287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6659563" y="3199640"/>
            <a:ext cx="1081087" cy="288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ACE-Lite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7620000" y="2418590"/>
            <a:ext cx="1079500" cy="287337"/>
          </a:xfrm>
          <a:prstGeom prst="roundRect">
            <a:avLst/>
          </a:prstGeom>
          <a:solidFill>
            <a:srgbClr val="FF8F7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CHI</a:t>
            </a:r>
          </a:p>
        </p:txBody>
      </p:sp>
      <p:sp>
        <p:nvSpPr>
          <p:cNvPr id="2080" name="Szövegdoboz 36"/>
          <p:cNvSpPr txBox="1">
            <a:spLocks noChangeArrowheads="1"/>
          </p:cNvSpPr>
          <p:nvPr/>
        </p:nvSpPr>
        <p:spPr bwMode="auto">
          <a:xfrm>
            <a:off x="2096725" y="1683577"/>
            <a:ext cx="8499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1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1" name="Szövegdoboz 37"/>
          <p:cNvSpPr txBox="1">
            <a:spLocks noChangeArrowheads="1"/>
          </p:cNvSpPr>
          <p:nvPr/>
        </p:nvSpPr>
        <p:spPr bwMode="auto">
          <a:xfrm>
            <a:off x="3354388" y="1432752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(5/1999)</a:t>
            </a:r>
          </a:p>
        </p:txBody>
      </p:sp>
      <p:sp>
        <p:nvSpPr>
          <p:cNvPr id="2082" name="Szövegdoboz 38"/>
          <p:cNvSpPr txBox="1">
            <a:spLocks noChangeArrowheads="1"/>
          </p:cNvSpPr>
          <p:nvPr/>
        </p:nvSpPr>
        <p:spPr bwMode="auto">
          <a:xfrm>
            <a:off x="3319163" y="166929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2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3" name="Szövegdoboz 39"/>
          <p:cNvSpPr txBox="1">
            <a:spLocks noChangeArrowheads="1"/>
          </p:cNvSpPr>
          <p:nvPr/>
        </p:nvSpPr>
        <p:spPr bwMode="auto">
          <a:xfrm>
            <a:off x="4618038" y="1432752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(6/2003)</a:t>
            </a:r>
          </a:p>
        </p:txBody>
      </p:sp>
      <p:sp>
        <p:nvSpPr>
          <p:cNvPr id="2084" name="Szövegdoboz 40"/>
          <p:cNvSpPr txBox="1">
            <a:spLocks noChangeArrowheads="1"/>
          </p:cNvSpPr>
          <p:nvPr/>
        </p:nvSpPr>
        <p:spPr bwMode="auto">
          <a:xfrm>
            <a:off x="4550269" y="166929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3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5" name="Szövegdoboz 41"/>
          <p:cNvSpPr txBox="1">
            <a:spLocks noChangeArrowheads="1"/>
          </p:cNvSpPr>
          <p:nvPr/>
        </p:nvSpPr>
        <p:spPr bwMode="auto">
          <a:xfrm>
            <a:off x="6417205" y="1432752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6" name="Szövegdoboz 42"/>
          <p:cNvSpPr txBox="1">
            <a:spLocks noChangeArrowheads="1"/>
          </p:cNvSpPr>
          <p:nvPr/>
        </p:nvSpPr>
        <p:spPr bwMode="auto">
          <a:xfrm>
            <a:off x="6385194" y="166929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4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7" name="Szövegdoboz 43"/>
          <p:cNvSpPr txBox="1">
            <a:spLocks noChangeArrowheads="1"/>
          </p:cNvSpPr>
          <p:nvPr/>
        </p:nvSpPr>
        <p:spPr bwMode="auto">
          <a:xfrm>
            <a:off x="7802563" y="1432752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(6/2013)</a:t>
            </a:r>
          </a:p>
        </p:txBody>
      </p:sp>
      <p:sp>
        <p:nvSpPr>
          <p:cNvPr id="2088" name="Szövegdoboz 44"/>
          <p:cNvSpPr txBox="1">
            <a:spLocks noChangeArrowheads="1"/>
          </p:cNvSpPr>
          <p:nvPr/>
        </p:nvSpPr>
        <p:spPr bwMode="auto">
          <a:xfrm>
            <a:off x="7705425" y="166929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5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9" name="Szövegdoboz 46"/>
          <p:cNvSpPr txBox="1">
            <a:spLocks noChangeArrowheads="1"/>
          </p:cNvSpPr>
          <p:nvPr/>
        </p:nvSpPr>
        <p:spPr bwMode="auto">
          <a:xfrm>
            <a:off x="3301117" y="1886777"/>
            <a:ext cx="80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(ARM7/9)</a:t>
            </a:r>
          </a:p>
        </p:txBody>
      </p:sp>
      <p:sp>
        <p:nvSpPr>
          <p:cNvPr id="2090" name="Szövegdoboz 47"/>
          <p:cNvSpPr txBox="1">
            <a:spLocks noChangeArrowheads="1"/>
          </p:cNvSpPr>
          <p:nvPr/>
        </p:nvSpPr>
        <p:spPr bwMode="auto">
          <a:xfrm>
            <a:off x="4272413" y="1886777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(ARM11,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Cortex-A8/A9/A5)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1" name="Szövegdoboz 48"/>
          <p:cNvSpPr txBox="1">
            <a:spLocks noChangeArrowheads="1"/>
          </p:cNvSpPr>
          <p:nvPr/>
        </p:nvSpPr>
        <p:spPr bwMode="auto">
          <a:xfrm>
            <a:off x="6168937" y="1886777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(Cortex-A15/A7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 </a:t>
            </a:r>
            <a:r>
              <a:rPr lang="hu-HU" altLang="en-US" sz="1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.LITTLE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2" name="Szövegdoboz 49"/>
          <p:cNvSpPr txBox="1">
            <a:spLocks noChangeArrowheads="1"/>
          </p:cNvSpPr>
          <p:nvPr/>
        </p:nvSpPr>
        <p:spPr bwMode="auto">
          <a:xfrm>
            <a:off x="7455804" y="1886777"/>
            <a:ext cx="1422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</a:t>
            </a: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A57/A53/A72/A35)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5" name="Szövegdoboz 53"/>
          <p:cNvSpPr txBox="1">
            <a:spLocks noChangeArrowheads="1"/>
          </p:cNvSpPr>
          <p:nvPr/>
        </p:nvSpPr>
        <p:spPr bwMode="auto">
          <a:xfrm>
            <a:off x="6822250" y="2696402"/>
            <a:ext cx="71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097" name="Szövegdoboz 55"/>
          <p:cNvSpPr txBox="1">
            <a:spLocks noChangeArrowheads="1"/>
          </p:cNvSpPr>
          <p:nvPr/>
        </p:nvSpPr>
        <p:spPr bwMode="auto">
          <a:xfrm>
            <a:off x="73025" y="4901465"/>
            <a:ext cx="1622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 System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Szövegdoboz 9"/>
          <p:cNvSpPr txBox="1">
            <a:spLocks noChangeArrowheads="1"/>
          </p:cNvSpPr>
          <p:nvPr/>
        </p:nvSpPr>
        <p:spPr bwMode="auto">
          <a:xfrm>
            <a:off x="481013" y="5889665"/>
            <a:ext cx="820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Trace Bus</a:t>
            </a:r>
          </a:p>
        </p:txBody>
      </p:sp>
      <p:sp>
        <p:nvSpPr>
          <p:cNvPr id="53" name="Lekerekített téglalap 27"/>
          <p:cNvSpPr/>
          <p:nvPr/>
        </p:nvSpPr>
        <p:spPr>
          <a:xfrm>
            <a:off x="4643438" y="5938004"/>
            <a:ext cx="1081087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Lekerekített téglalap 32"/>
          <p:cNvSpPr/>
          <p:nvPr/>
        </p:nvSpPr>
        <p:spPr>
          <a:xfrm>
            <a:off x="6939344" y="5941481"/>
            <a:ext cx="1079500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 v1.1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Szövegdoboz 52"/>
          <p:cNvSpPr txBox="1">
            <a:spLocks noChangeArrowheads="1"/>
          </p:cNvSpPr>
          <p:nvPr/>
        </p:nvSpPr>
        <p:spPr bwMode="auto">
          <a:xfrm>
            <a:off x="7182290" y="5735677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56" name="Szövegdoboz 54"/>
          <p:cNvSpPr txBox="1">
            <a:spLocks noChangeArrowheads="1"/>
          </p:cNvSpPr>
          <p:nvPr/>
        </p:nvSpPr>
        <p:spPr bwMode="auto">
          <a:xfrm>
            <a:off x="4875213" y="5736884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2004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57" name="Szövegdoboz 54"/>
          <p:cNvSpPr txBox="1">
            <a:spLocks noChangeArrowheads="1"/>
          </p:cNvSpPr>
          <p:nvPr/>
        </p:nvSpPr>
        <p:spPr bwMode="auto">
          <a:xfrm>
            <a:off x="4222702" y="4402758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30825" y="6287694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≈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9" name="Lekerekített téglalap 23"/>
          <p:cNvSpPr/>
          <p:nvPr/>
        </p:nvSpPr>
        <p:spPr>
          <a:xfrm>
            <a:off x="3688604" y="4625240"/>
            <a:ext cx="1081087" cy="288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ML </a:t>
            </a: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Szövegdoboz 55"/>
          <p:cNvSpPr txBox="1">
            <a:spLocks noChangeArrowheads="1"/>
          </p:cNvSpPr>
          <p:nvPr/>
        </p:nvSpPr>
        <p:spPr bwMode="auto">
          <a:xfrm>
            <a:off x="74951" y="4644135"/>
            <a:ext cx="11897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Multi-layer AHB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Lekerekített téglalap 27"/>
          <p:cNvSpPr/>
          <p:nvPr/>
        </p:nvSpPr>
        <p:spPr>
          <a:xfrm>
            <a:off x="5786168" y="5936580"/>
            <a:ext cx="1081087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 </a:t>
            </a: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v1.0</a:t>
            </a:r>
          </a:p>
        </p:txBody>
      </p:sp>
      <p:sp>
        <p:nvSpPr>
          <p:cNvPr id="64" name="Szövegdoboz 54"/>
          <p:cNvSpPr txBox="1">
            <a:spLocks noChangeArrowheads="1"/>
          </p:cNvSpPr>
          <p:nvPr/>
        </p:nvSpPr>
        <p:spPr bwMode="auto">
          <a:xfrm>
            <a:off x="6030488" y="5737971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Szövegdoboz 17"/>
          <p:cNvSpPr txBox="1"/>
          <p:nvPr/>
        </p:nvSpPr>
        <p:spPr>
          <a:xfrm>
            <a:off x="6568405" y="6489424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cxnSp>
        <p:nvCxnSpPr>
          <p:cNvPr id="62" name="Egyenes összekötő 15"/>
          <p:cNvCxnSpPr/>
          <p:nvPr/>
        </p:nvCxnSpPr>
        <p:spPr>
          <a:xfrm>
            <a:off x="8622450" y="6354409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ekerekített téglalap 29"/>
          <p:cNvSpPr/>
          <p:nvPr/>
        </p:nvSpPr>
        <p:spPr>
          <a:xfrm>
            <a:off x="4436985" y="4035968"/>
            <a:ext cx="1081087" cy="287337"/>
          </a:xfrm>
          <a:prstGeom prst="round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ACP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4130" y="622429"/>
            <a:ext cx="5636479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dirty="0" smtClean="0">
                <a:solidFill>
                  <a:srgbClr val="2D2D8A"/>
                </a:solidFill>
              </a:rPr>
              <a:t>1</a:t>
            </a:r>
            <a:r>
              <a:rPr lang="en-US" dirty="0" smtClean="0">
                <a:solidFill>
                  <a:srgbClr val="2D2D8A"/>
                </a:solidFill>
              </a:rPr>
              <a:t>.</a:t>
            </a:r>
            <a:r>
              <a:rPr lang="hu-HU" dirty="0" smtClean="0">
                <a:solidFill>
                  <a:srgbClr val="2D2D8A"/>
                </a:solidFill>
              </a:rPr>
              <a:t>3</a:t>
            </a:r>
            <a:r>
              <a:rPr lang="en-US" dirty="0" smtClean="0">
                <a:solidFill>
                  <a:srgbClr val="2D2D8A"/>
                </a:solidFill>
              </a:rPr>
              <a:t> The AMBA</a:t>
            </a:r>
            <a:r>
              <a:rPr lang="hu-HU" dirty="0" smtClean="0">
                <a:solidFill>
                  <a:srgbClr val="2D2D8A"/>
                </a:solidFill>
              </a:rPr>
              <a:t> 2</a:t>
            </a:r>
            <a:r>
              <a:rPr lang="en-US" dirty="0" smtClean="0">
                <a:solidFill>
                  <a:srgbClr val="2D2D8A"/>
                </a:solidFill>
              </a:rPr>
              <a:t> protocol family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(based on [</a:t>
            </a:r>
            <a:r>
              <a:rPr lang="hu-HU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])</a:t>
            </a:r>
            <a:endParaRPr lang="hu-HU" dirty="0" smtClean="0">
              <a:solidFill>
                <a:srgbClr val="2D2D8A"/>
              </a:solidFill>
            </a:endParaRPr>
          </a:p>
          <a:p>
            <a:r>
              <a:rPr lang="hu-HU" dirty="0" smtClean="0">
                <a:solidFill>
                  <a:srgbClr val="2D2D8A"/>
                </a:solidFill>
              </a:rPr>
              <a:t>1.3.1 Overview</a:t>
            </a:r>
            <a:endParaRPr lang="en-US" dirty="0" smtClean="0">
              <a:solidFill>
                <a:srgbClr val="2D2D8A"/>
              </a:solidFill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3098100" y="1366202"/>
            <a:ext cx="1756657" cy="503923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1.3.1 Overview</a:t>
            </a:r>
            <a:r>
              <a:rPr lang="en-US" dirty="0" smtClean="0"/>
              <a:t> </a:t>
            </a:r>
            <a:r>
              <a:rPr lang="hu-HU" dirty="0" smtClean="0"/>
              <a:t>(1)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66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>
            <a:off x="206515" y="6488014"/>
            <a:ext cx="878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2966818" y="6420632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116505" y="6529737"/>
            <a:ext cx="5254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6470303" y="6414989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704880" y="6537675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208365" y="6550375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sp>
        <p:nvSpPr>
          <p:cNvPr id="23" name="Lekerekített téglalap 22"/>
          <p:cNvSpPr/>
          <p:nvPr/>
        </p:nvSpPr>
        <p:spPr>
          <a:xfrm>
            <a:off x="2411760" y="4181845"/>
            <a:ext cx="1079500" cy="287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4030973" y="4056280"/>
            <a:ext cx="1081087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AXI3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5427095" y="372672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417205" y="2659487"/>
            <a:ext cx="1081087" cy="287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ACE™</a:t>
            </a:r>
          </a:p>
        </p:txBody>
      </p:sp>
      <p:sp>
        <p:nvSpPr>
          <p:cNvPr id="36" name="Lekerekített téglalap 35"/>
          <p:cNvSpPr/>
          <p:nvPr/>
        </p:nvSpPr>
        <p:spPr>
          <a:xfrm>
            <a:off x="7857985" y="1756227"/>
            <a:ext cx="1079500" cy="287337"/>
          </a:xfrm>
          <a:prstGeom prst="roundRect">
            <a:avLst/>
          </a:prstGeom>
          <a:solidFill>
            <a:srgbClr val="FF8F7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CHI</a:t>
            </a:r>
          </a:p>
        </p:txBody>
      </p:sp>
      <p:sp>
        <p:nvSpPr>
          <p:cNvPr id="2081" name="Szövegdoboz 37"/>
          <p:cNvSpPr txBox="1">
            <a:spLocks noChangeArrowheads="1"/>
          </p:cNvSpPr>
          <p:nvPr/>
        </p:nvSpPr>
        <p:spPr bwMode="auto">
          <a:xfrm>
            <a:off x="2659979" y="392561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5/1999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2" name="Szövegdoboz 38"/>
          <p:cNvSpPr txBox="1">
            <a:spLocks noChangeArrowheads="1"/>
          </p:cNvSpPr>
          <p:nvPr/>
        </p:nvSpPr>
        <p:spPr bwMode="auto">
          <a:xfrm>
            <a:off x="2558182" y="3133212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2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3" name="Szövegdoboz 39"/>
          <p:cNvSpPr txBox="1">
            <a:spLocks noChangeArrowheads="1"/>
          </p:cNvSpPr>
          <p:nvPr/>
        </p:nvSpPr>
        <p:spPr bwMode="auto">
          <a:xfrm>
            <a:off x="4280779" y="3797750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6/2003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4" name="Szövegdoboz 40"/>
          <p:cNvSpPr txBox="1">
            <a:spLocks noChangeArrowheads="1"/>
          </p:cNvSpPr>
          <p:nvPr/>
        </p:nvSpPr>
        <p:spPr bwMode="auto">
          <a:xfrm>
            <a:off x="4110169" y="2639235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3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5" name="Szövegdoboz 41"/>
          <p:cNvSpPr txBox="1">
            <a:spLocks noChangeArrowheads="1"/>
          </p:cNvSpPr>
          <p:nvPr/>
        </p:nvSpPr>
        <p:spPr bwMode="auto">
          <a:xfrm>
            <a:off x="5697125" y="343709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6" name="Szövegdoboz 42"/>
          <p:cNvSpPr txBox="1">
            <a:spLocks noChangeArrowheads="1"/>
          </p:cNvSpPr>
          <p:nvPr/>
        </p:nvSpPr>
        <p:spPr bwMode="auto">
          <a:xfrm>
            <a:off x="5831246" y="162880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4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7" name="Szövegdoboz 43"/>
          <p:cNvSpPr txBox="1">
            <a:spLocks noChangeArrowheads="1"/>
          </p:cNvSpPr>
          <p:nvPr/>
        </p:nvSpPr>
        <p:spPr bwMode="auto">
          <a:xfrm>
            <a:off x="8061199" y="1493785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6/2013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8" name="Szövegdoboz 44"/>
          <p:cNvSpPr txBox="1">
            <a:spLocks noChangeArrowheads="1"/>
          </p:cNvSpPr>
          <p:nvPr/>
        </p:nvSpPr>
        <p:spPr bwMode="auto">
          <a:xfrm>
            <a:off x="7899936" y="81871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5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9" name="Szövegdoboz 46"/>
          <p:cNvSpPr txBox="1">
            <a:spLocks noChangeArrowheads="1"/>
          </p:cNvSpPr>
          <p:nvPr/>
        </p:nvSpPr>
        <p:spPr bwMode="auto">
          <a:xfrm>
            <a:off x="2514736" y="3350699"/>
            <a:ext cx="80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(ARM7/9)</a:t>
            </a:r>
          </a:p>
        </p:txBody>
      </p:sp>
      <p:sp>
        <p:nvSpPr>
          <p:cNvPr id="2090" name="Szövegdoboz 47"/>
          <p:cNvSpPr txBox="1">
            <a:spLocks noChangeArrowheads="1"/>
          </p:cNvSpPr>
          <p:nvPr/>
        </p:nvSpPr>
        <p:spPr bwMode="auto">
          <a:xfrm>
            <a:off x="3870415" y="2856722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(ARM11,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Cortex-A8/A9/A5)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1" name="Szövegdoboz 48"/>
          <p:cNvSpPr txBox="1">
            <a:spLocks noChangeArrowheads="1"/>
          </p:cNvSpPr>
          <p:nvPr/>
        </p:nvSpPr>
        <p:spPr bwMode="auto">
          <a:xfrm>
            <a:off x="5614989" y="1858760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(Cortex-A15/A7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 </a:t>
            </a:r>
            <a:r>
              <a:rPr lang="hu-HU" altLang="en-US" sz="1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.LITTLE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2" name="Szövegdoboz 49"/>
          <p:cNvSpPr txBox="1">
            <a:spLocks noChangeArrowheads="1"/>
          </p:cNvSpPr>
          <p:nvPr/>
        </p:nvSpPr>
        <p:spPr bwMode="auto">
          <a:xfrm>
            <a:off x="7650315" y="1036197"/>
            <a:ext cx="1422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A57/A53/A72/A35)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5" name="Szövegdoboz 53"/>
          <p:cNvSpPr txBox="1">
            <a:spLocks noChangeArrowheads="1"/>
          </p:cNvSpPr>
          <p:nvPr/>
        </p:nvSpPr>
        <p:spPr bwMode="auto">
          <a:xfrm>
            <a:off x="6592306" y="2389457"/>
            <a:ext cx="6799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30825" y="6362329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≈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65" name="Egyenes összekötő 15"/>
          <p:cNvCxnSpPr/>
          <p:nvPr/>
        </p:nvCxnSpPr>
        <p:spPr>
          <a:xfrm>
            <a:off x="8622450" y="642904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zövegdoboz 17"/>
          <p:cNvSpPr txBox="1"/>
          <p:nvPr/>
        </p:nvSpPr>
        <p:spPr>
          <a:xfrm>
            <a:off x="8323600" y="6550375"/>
            <a:ext cx="52450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Szövegdoboz 55"/>
          <p:cNvSpPr txBox="1">
            <a:spLocks noChangeArrowheads="1"/>
          </p:cNvSpPr>
          <p:nvPr/>
        </p:nvSpPr>
        <p:spPr bwMode="auto">
          <a:xfrm>
            <a:off x="3716905" y="4428399"/>
            <a:ext cx="2010487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based 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Channel concept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with 5 channels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for reads and writes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Out-of-order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Optional signaling for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low power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Non-cache-coherent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interconnects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Szövegdoboz 55"/>
          <p:cNvSpPr txBox="1">
            <a:spLocks noChangeArrowheads="1"/>
          </p:cNvSpPr>
          <p:nvPr/>
        </p:nvSpPr>
        <p:spPr bwMode="auto">
          <a:xfrm>
            <a:off x="5184901" y="4104075"/>
            <a:ext cx="1502334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lengths of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up to 256 beats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 of Service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signaling (QoS)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Szövegdoboz 55"/>
          <p:cNvSpPr txBox="1">
            <a:spLocks noChangeArrowheads="1"/>
          </p:cNvSpPr>
          <p:nvPr/>
        </p:nvSpPr>
        <p:spPr bwMode="auto">
          <a:xfrm>
            <a:off x="5990969" y="2991144"/>
            <a:ext cx="2004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 of the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AXI4 i.f. by 3 channels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to provide system wide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cache coherency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" name="Szövegdoboz 55"/>
          <p:cNvSpPr txBox="1">
            <a:spLocks noChangeArrowheads="1"/>
          </p:cNvSpPr>
          <p:nvPr/>
        </p:nvSpPr>
        <p:spPr bwMode="auto">
          <a:xfrm>
            <a:off x="7525161" y="2090690"/>
            <a:ext cx="169148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Layered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blocking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packet-based bus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of L3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node names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8350" y="5049759"/>
            <a:ext cx="22813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Supporting both full and</a:t>
            </a:r>
          </a:p>
          <a:p>
            <a:pPr>
              <a:spcAft>
                <a:spcPts val="300"/>
              </a:spcAft>
            </a:pPr>
            <a:r>
              <a:rPr lang="hu-HU" sz="1000" dirty="0"/>
              <a:t> </a:t>
            </a:r>
            <a:r>
              <a:rPr lang="hu-HU" sz="1000" dirty="0" smtClean="0"/>
              <a:t>     I/O coherency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Coherency domains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Memory barrier transactions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Support of DVM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Snoop filters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Cache coherent interconnects</a:t>
            </a:r>
            <a:endParaRPr lang="en-US" sz="1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963633" y="3675927"/>
            <a:ext cx="0" cy="133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zövegdoboz 55"/>
          <p:cNvSpPr txBox="1">
            <a:spLocks noChangeArrowheads="1"/>
          </p:cNvSpPr>
          <p:nvPr/>
        </p:nvSpPr>
        <p:spPr bwMode="auto">
          <a:xfrm>
            <a:off x="1961710" y="4567877"/>
            <a:ext cx="18726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data bus options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burst transfers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Split transactions with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overlapped address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and data phases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of multiple masters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Three stage pipelining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uni-directional signals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 the rising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edge</a:t>
            </a:r>
          </a:p>
        </p:txBody>
      </p:sp>
      <p:cxnSp>
        <p:nvCxnSpPr>
          <p:cNvPr id="46" name="Egyenes összekötő 13"/>
          <p:cNvCxnSpPr/>
          <p:nvPr/>
        </p:nvCxnSpPr>
        <p:spPr>
          <a:xfrm>
            <a:off x="387967" y="6410508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ekerekített téglalap 18"/>
          <p:cNvSpPr/>
          <p:nvPr/>
        </p:nvSpPr>
        <p:spPr>
          <a:xfrm>
            <a:off x="518815" y="4254769"/>
            <a:ext cx="1079500" cy="287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Szövegdoboz 36"/>
          <p:cNvSpPr txBox="1">
            <a:spLocks noChangeArrowheads="1"/>
          </p:cNvSpPr>
          <p:nvPr/>
        </p:nvSpPr>
        <p:spPr bwMode="auto">
          <a:xfrm>
            <a:off x="645352" y="3445248"/>
            <a:ext cx="849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1</a:t>
            </a:r>
          </a:p>
          <a:p>
            <a:pPr algn="ctr"/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</a:t>
            </a:r>
            <a:r>
              <a:rPr lang="hu-HU" altLang="en-US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3922" y="4000292"/>
            <a:ext cx="606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9/1995</a:t>
            </a:r>
            <a:endParaRPr lang="en-US" sz="900" dirty="0"/>
          </a:p>
        </p:txBody>
      </p:sp>
      <p:sp>
        <p:nvSpPr>
          <p:cNvPr id="50" name="Rounded Rectangle 49"/>
          <p:cNvSpPr/>
          <p:nvPr/>
        </p:nvSpPr>
        <p:spPr bwMode="auto">
          <a:xfrm>
            <a:off x="1938746" y="3068959"/>
            <a:ext cx="1835864" cy="33962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1" name="Szövegdoboz 55"/>
          <p:cNvSpPr txBox="1">
            <a:spLocks noChangeArrowheads="1"/>
          </p:cNvSpPr>
          <p:nvPr/>
        </p:nvSpPr>
        <p:spPr bwMode="auto">
          <a:xfrm>
            <a:off x="68364" y="4668726"/>
            <a:ext cx="2023311" cy="181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32-bit wide parallel bus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with 8/16-bit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Multiple masters/slaves,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but only a single master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can be active at a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element and burst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transfers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stage pipelining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Bi-directional data bus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both clock edges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622" y="629165"/>
            <a:ext cx="5093061" cy="697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hu-HU" dirty="0" smtClean="0">
                <a:solidFill>
                  <a:srgbClr val="2D2D8A"/>
                </a:solidFill>
              </a:rPr>
              <a:t>1.3.2 The AHB bus</a:t>
            </a:r>
          </a:p>
          <a:p>
            <a:r>
              <a:rPr lang="en-US" dirty="0" smtClean="0">
                <a:solidFill>
                  <a:srgbClr val="2D2D8A"/>
                </a:solidFill>
              </a:rPr>
              <a:t>Main </a:t>
            </a:r>
            <a:r>
              <a:rPr lang="hu-HU" dirty="0" smtClean="0">
                <a:solidFill>
                  <a:srgbClr val="2D2D8A"/>
                </a:solidFill>
              </a:rPr>
              <a:t>enhancements of the AHB bus [5] -1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52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1.3.2 </a:t>
            </a:r>
            <a:r>
              <a:rPr lang="en-US" dirty="0" smtClean="0"/>
              <a:t>The </a:t>
            </a:r>
            <a:r>
              <a:rPr lang="hu-HU" dirty="0" smtClean="0"/>
              <a:t>AHB bus</a:t>
            </a:r>
            <a:r>
              <a:rPr lang="en-US" dirty="0" smtClean="0"/>
              <a:t> </a:t>
            </a:r>
            <a:r>
              <a:rPr lang="hu-HU" dirty="0" smtClean="0"/>
              <a:t>(1)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62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655" y="638690"/>
            <a:ext cx="679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Key</a:t>
            </a:r>
            <a:r>
              <a:rPr lang="en-US" dirty="0" smtClean="0">
                <a:solidFill>
                  <a:srgbClr val="2D2D8A"/>
                </a:solidFill>
              </a:rPr>
              <a:t> enhancement of the </a:t>
            </a:r>
            <a:r>
              <a:rPr lang="hu-HU" dirty="0" smtClean="0">
                <a:solidFill>
                  <a:srgbClr val="2D2D8A"/>
                </a:solidFill>
              </a:rPr>
              <a:t>operation of the </a:t>
            </a:r>
            <a:r>
              <a:rPr lang="en-US" dirty="0" smtClean="0">
                <a:solidFill>
                  <a:srgbClr val="2D2D8A"/>
                </a:solidFill>
              </a:rPr>
              <a:t>AHB bus </a:t>
            </a:r>
            <a:r>
              <a:rPr lang="hu-HU" dirty="0" smtClean="0">
                <a:solidFill>
                  <a:srgbClr val="2D2D8A"/>
                </a:solidFill>
              </a:rPr>
              <a:t>[5] </a:t>
            </a:r>
            <a:r>
              <a:rPr lang="hu-HU" dirty="0" smtClean="0">
                <a:solidFill>
                  <a:srgbClr val="000000"/>
                </a:solidFill>
              </a:rPr>
              <a:t>-2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1043735"/>
            <a:ext cx="3004349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hu-HU" sz="1600" dirty="0" smtClean="0">
                <a:solidFill>
                  <a:srgbClr val="0070C0"/>
                </a:solidFill>
              </a:rPr>
              <a:t>a) Wider data bus options </a:t>
            </a:r>
          </a:p>
          <a:p>
            <a:pPr>
              <a:spcAft>
                <a:spcPts val="400"/>
              </a:spcAft>
            </a:pPr>
            <a:r>
              <a:rPr lang="hu-HU" sz="1600" dirty="0" smtClean="0">
                <a:solidFill>
                  <a:srgbClr val="0070C0"/>
                </a:solidFill>
              </a:rPr>
              <a:t>b) Wider burst transfers </a:t>
            </a:r>
          </a:p>
          <a:p>
            <a:pPr>
              <a:spcAft>
                <a:spcPts val="400"/>
              </a:spcAft>
            </a:pPr>
            <a:r>
              <a:rPr lang="hu-HU" sz="1600" dirty="0" smtClean="0">
                <a:solidFill>
                  <a:srgbClr val="0070C0"/>
                </a:solidFill>
              </a:rPr>
              <a:t>c) </a:t>
            </a:r>
            <a:r>
              <a:rPr lang="en-US" sz="1600" dirty="0" err="1" smtClean="0">
                <a:solidFill>
                  <a:srgbClr val="0070C0"/>
                </a:solidFill>
              </a:rPr>
              <a:t>Sp</a:t>
            </a:r>
            <a:r>
              <a:rPr lang="hu-HU" sz="1600" dirty="0" smtClean="0">
                <a:solidFill>
                  <a:srgbClr val="0070C0"/>
                </a:solidFill>
              </a:rPr>
              <a:t>l</a:t>
            </a:r>
            <a:r>
              <a:rPr lang="en-US" sz="1600" dirty="0" smtClean="0">
                <a:solidFill>
                  <a:srgbClr val="0070C0"/>
                </a:solidFill>
              </a:rPr>
              <a:t>it transactions</a:t>
            </a:r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250825" y="-10911"/>
            <a:ext cx="9144000" cy="393700"/>
          </a:xfrm>
        </p:spPr>
        <p:txBody>
          <a:bodyPr/>
          <a:lstStyle/>
          <a:p>
            <a:r>
              <a:rPr lang="hu-HU" dirty="0"/>
              <a:t>1.3.2 </a:t>
            </a:r>
            <a:r>
              <a:rPr lang="en-US" dirty="0"/>
              <a:t>The </a:t>
            </a:r>
            <a:r>
              <a:rPr lang="hu-HU" dirty="0"/>
              <a:t>AHB bus</a:t>
            </a:r>
            <a:r>
              <a:rPr lang="en-US" dirty="0"/>
              <a:t> </a:t>
            </a:r>
            <a:r>
              <a:rPr lang="hu-HU" dirty="0" smtClean="0"/>
              <a:t>(2)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50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1.3.2 </a:t>
            </a:r>
            <a:r>
              <a:rPr lang="en-US" dirty="0"/>
              <a:t>The </a:t>
            </a:r>
            <a:r>
              <a:rPr lang="hu-HU" dirty="0"/>
              <a:t>AHB bus</a:t>
            </a:r>
            <a:r>
              <a:rPr lang="en-US" dirty="0"/>
              <a:t>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515" y="638690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a) Wider data bus options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445" y="1005098"/>
            <a:ext cx="8469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In addition to the </a:t>
            </a:r>
            <a:r>
              <a:rPr lang="hu-HU" sz="1600" dirty="0" smtClean="0">
                <a:solidFill>
                  <a:srgbClr val="0070C0"/>
                </a:solidFill>
              </a:rPr>
              <a:t>8-, 16- and 32-bit </a:t>
            </a:r>
            <a:r>
              <a:rPr lang="hu-HU" sz="1600" dirty="0" smtClean="0"/>
              <a:t>data bus widths supported by the </a:t>
            </a:r>
            <a:r>
              <a:rPr lang="hu-HU" sz="1600" dirty="0" smtClean="0">
                <a:solidFill>
                  <a:srgbClr val="0070C0"/>
                </a:solidFill>
              </a:rPr>
              <a:t>ASB bus</a:t>
            </a:r>
            <a:r>
              <a:rPr lang="hu-HU" sz="1600" dirty="0" smtClean="0"/>
              <a:t>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the </a:t>
            </a:r>
            <a:r>
              <a:rPr lang="hu-HU" sz="1600" dirty="0" smtClean="0">
                <a:solidFill>
                  <a:srgbClr val="0070C0"/>
                </a:solidFill>
              </a:rPr>
              <a:t>AHB bus </a:t>
            </a:r>
            <a:r>
              <a:rPr lang="hu-HU" sz="1600" dirty="0" smtClean="0"/>
              <a:t>supports bus widths up to </a:t>
            </a:r>
            <a:r>
              <a:rPr lang="hu-HU" sz="1600" dirty="0" smtClean="0">
                <a:solidFill>
                  <a:srgbClr val="0070C0"/>
                </a:solidFill>
              </a:rPr>
              <a:t>1024-bit</a:t>
            </a:r>
            <a:r>
              <a:rPr lang="hu-HU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37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1.3.2 </a:t>
            </a:r>
            <a:r>
              <a:rPr lang="en-US" dirty="0"/>
              <a:t>The </a:t>
            </a:r>
            <a:r>
              <a:rPr lang="hu-HU" dirty="0"/>
              <a:t>AHB bus</a:t>
            </a:r>
            <a:r>
              <a:rPr lang="en-US" dirty="0"/>
              <a:t>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515" y="638690"/>
            <a:ext cx="297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b</a:t>
            </a:r>
            <a:r>
              <a:rPr lang="hu-HU" dirty="0" smtClean="0">
                <a:solidFill>
                  <a:schemeClr val="accent6"/>
                </a:solidFill>
              </a:rPr>
              <a:t>) Wider burst transfers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654" y="998730"/>
            <a:ext cx="8487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As long as the </a:t>
            </a:r>
            <a:r>
              <a:rPr lang="en-US" dirty="0" smtClean="0">
                <a:solidFill>
                  <a:srgbClr val="0070C0"/>
                </a:solidFill>
              </a:rPr>
              <a:t>ASB</a:t>
            </a:r>
            <a:r>
              <a:rPr lang="en-US" dirty="0" smtClean="0"/>
              <a:t> </a:t>
            </a:r>
            <a:r>
              <a:rPr lang="hu-HU" dirty="0" smtClean="0"/>
              <a:t>protocol supports </a:t>
            </a:r>
            <a:r>
              <a:rPr lang="hu-HU" dirty="0" smtClean="0">
                <a:solidFill>
                  <a:srgbClr val="0070C0"/>
                </a:solidFill>
              </a:rPr>
              <a:t>8-, 16- and 32-bit </a:t>
            </a:r>
            <a:r>
              <a:rPr lang="hu-HU" dirty="0" smtClean="0"/>
              <a:t>wide transfers,</a:t>
            </a:r>
          </a:p>
          <a:p>
            <a:r>
              <a:rPr lang="hu-HU" dirty="0"/>
              <a:t> </a:t>
            </a:r>
            <a:r>
              <a:rPr lang="hu-HU" dirty="0" smtClean="0"/>
              <a:t>the </a:t>
            </a:r>
            <a:r>
              <a:rPr lang="hu-HU" dirty="0" smtClean="0">
                <a:solidFill>
                  <a:srgbClr val="0070C0"/>
                </a:solidFill>
              </a:rPr>
              <a:t>AHB</a:t>
            </a:r>
            <a:r>
              <a:rPr lang="hu-HU" dirty="0" smtClean="0"/>
              <a:t> additionally supports </a:t>
            </a:r>
            <a:r>
              <a:rPr lang="en-US" dirty="0" smtClean="0"/>
              <a:t>wider </a:t>
            </a:r>
            <a:r>
              <a:rPr lang="en-US" dirty="0"/>
              <a:t>data </a:t>
            </a:r>
            <a:r>
              <a:rPr lang="en-US" dirty="0" smtClean="0"/>
              <a:t>transfers</a:t>
            </a:r>
            <a:r>
              <a:rPr lang="hu-HU" dirty="0" smtClean="0"/>
              <a:t> of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64-</a:t>
            </a:r>
            <a:r>
              <a:rPr lang="hu-HU" dirty="0" smtClean="0">
                <a:solidFill>
                  <a:srgbClr val="0070C0"/>
                </a:solidFill>
              </a:rPr>
              <a:t> and </a:t>
            </a:r>
            <a:r>
              <a:rPr lang="en-US" dirty="0" smtClean="0">
                <a:solidFill>
                  <a:srgbClr val="0070C0"/>
                </a:solidFill>
              </a:rPr>
              <a:t>128-bit</a:t>
            </a:r>
            <a:r>
              <a:rPr lang="hu-H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910" y="639585"/>
            <a:ext cx="283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c) </a:t>
            </a:r>
            <a:r>
              <a:rPr lang="en-US" dirty="0" smtClean="0">
                <a:solidFill>
                  <a:srgbClr val="2D2D8A"/>
                </a:solidFill>
              </a:rPr>
              <a:t>Split transactions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-1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383" y="993502"/>
            <a:ext cx="863210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66CC"/>
                </a:solidFill>
              </a:rPr>
              <a:t>Transactions are </a:t>
            </a:r>
            <a:r>
              <a:rPr lang="hu-HU" sz="1600" dirty="0" smtClean="0">
                <a:solidFill>
                  <a:srgbClr val="0066CC"/>
                </a:solidFill>
              </a:rPr>
              <a:t>subdivided</a:t>
            </a:r>
            <a:r>
              <a:rPr lang="en-US" sz="1600" dirty="0" smtClean="0">
                <a:solidFill>
                  <a:srgbClr val="0066CC"/>
                </a:solidFill>
              </a:rPr>
              <a:t> into two phases</a:t>
            </a:r>
            <a:r>
              <a:rPr lang="en-US" sz="1600" dirty="0" smtClean="0">
                <a:solidFill>
                  <a:srgbClr val="000000"/>
                </a:solidFill>
              </a:rPr>
              <a:t>, into the </a:t>
            </a:r>
            <a:r>
              <a:rPr lang="en-US" sz="1600" dirty="0" smtClean="0">
                <a:solidFill>
                  <a:srgbClr val="FF0000"/>
                </a:solidFill>
              </a:rPr>
              <a:t>address</a:t>
            </a:r>
            <a:r>
              <a:rPr lang="en-US" sz="1600" dirty="0" smtClean="0">
                <a:solidFill>
                  <a:srgbClr val="0066CC"/>
                </a:solidFill>
              </a:rPr>
              <a:t> and the </a:t>
            </a:r>
            <a:r>
              <a:rPr lang="en-US" sz="1600" dirty="0" smtClean="0">
                <a:solidFill>
                  <a:srgbClr val="FF0000"/>
                </a:solidFill>
              </a:rPr>
              <a:t>data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phases</a:t>
            </a:r>
            <a:r>
              <a:rPr lang="hu-HU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as shown below</a:t>
            </a:r>
            <a:r>
              <a:rPr lang="hu-HU" sz="1600" dirty="0" smtClean="0">
                <a:solidFill>
                  <a:srgbClr val="000000"/>
                </a:solidFill>
              </a:rPr>
              <a:t> assuming that the </a:t>
            </a:r>
            <a:r>
              <a:rPr lang="hu-HU" sz="1600" dirty="0" smtClean="0">
                <a:solidFill>
                  <a:srgbClr val="0070C0"/>
                </a:solidFill>
              </a:rPr>
              <a:t>slave does not insert wait states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In the </a:t>
            </a:r>
            <a:r>
              <a:rPr lang="hu-HU" sz="1600" dirty="0" smtClean="0">
                <a:solidFill>
                  <a:srgbClr val="FF0000"/>
                </a:solidFill>
              </a:rPr>
              <a:t>Address phase </a:t>
            </a:r>
            <a:r>
              <a:rPr lang="hu-HU" sz="1600" dirty="0" smtClean="0">
                <a:solidFill>
                  <a:srgbClr val="000000"/>
                </a:solidFill>
              </a:rPr>
              <a:t>the </a:t>
            </a:r>
            <a:r>
              <a:rPr lang="hu-HU" sz="1600" dirty="0" smtClean="0">
                <a:solidFill>
                  <a:srgbClr val="0070C0"/>
                </a:solidFill>
              </a:rPr>
              <a:t>master transfers the address and control information</a:t>
            </a:r>
          </a:p>
          <a:p>
            <a:r>
              <a:rPr lang="hu-HU" sz="1600" dirty="0" smtClean="0">
                <a:solidFill>
                  <a:srgbClr val="0070C0"/>
                </a:solidFill>
              </a:rPr>
              <a:t>      to the slave, </a:t>
            </a:r>
            <a:r>
              <a:rPr lang="hu-HU" sz="1600" dirty="0" smtClean="0">
                <a:solidFill>
                  <a:srgbClr val="000000"/>
                </a:solidFill>
              </a:rPr>
              <a:t>whereas in the </a:t>
            </a:r>
            <a:r>
              <a:rPr lang="hu-HU" sz="1600" dirty="0" smtClean="0">
                <a:solidFill>
                  <a:srgbClr val="FF0000"/>
                </a:solidFill>
              </a:rPr>
              <a:t>Data phase </a:t>
            </a:r>
            <a:r>
              <a:rPr lang="hu-HU" sz="1600" dirty="0" smtClean="0">
                <a:solidFill>
                  <a:srgbClr val="0070C0"/>
                </a:solidFill>
              </a:rPr>
              <a:t>either the master sends write data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to the slave or the slave sends read data to the master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"/>
          <a:stretch/>
        </p:blipFill>
        <p:spPr bwMode="auto">
          <a:xfrm>
            <a:off x="1736685" y="2515939"/>
            <a:ext cx="5640672" cy="389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9726" y="6489340"/>
            <a:ext cx="7884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Figure: Example of a split read or write transaction without wait states [</a:t>
            </a:r>
            <a:r>
              <a:rPr lang="hu-HU" sz="1600" dirty="0" smtClean="0">
                <a:solidFill>
                  <a:srgbClr val="000000"/>
                </a:solidFill>
              </a:rPr>
              <a:t>6</a:t>
            </a:r>
            <a:r>
              <a:rPr lang="en-US" sz="1600" dirty="0" smtClean="0">
                <a:solidFill>
                  <a:srgbClr val="000000"/>
                </a:solidFill>
              </a:rPr>
              <a:t>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1.3.2 </a:t>
            </a:r>
            <a:r>
              <a:rPr lang="en-US" dirty="0"/>
              <a:t>The </a:t>
            </a:r>
            <a:r>
              <a:rPr lang="hu-HU" dirty="0"/>
              <a:t>AHB bus</a:t>
            </a:r>
            <a:r>
              <a:rPr lang="en-US" dirty="0"/>
              <a:t> </a:t>
            </a:r>
            <a:r>
              <a:rPr lang="hu-HU" dirty="0" smtClean="0"/>
              <a:t>(5)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56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10" y="638690"/>
            <a:ext cx="261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Split transactions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</a:t>
            </a:r>
            <a:r>
              <a:rPr lang="hu-HU" dirty="0" smtClean="0">
                <a:solidFill>
                  <a:srgbClr val="2D2D8A"/>
                </a:solidFill>
              </a:rPr>
              <a:t>2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530" y="1038507"/>
            <a:ext cx="8715335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Address, control or data </a:t>
            </a:r>
            <a:r>
              <a:rPr lang="hu-HU" sz="1600" dirty="0" smtClean="0">
                <a:solidFill>
                  <a:srgbClr val="0070C0"/>
                </a:solidFill>
              </a:rPr>
              <a:t>information is captured by the rising edge </a:t>
            </a:r>
            <a:r>
              <a:rPr lang="hu-HU" sz="1600" dirty="0" smtClean="0">
                <a:solidFill>
                  <a:srgbClr val="000000"/>
                </a:solidFill>
              </a:rPr>
              <a:t>of the clock.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This is in contrast to the ASB bus where the falling edge of the clock is active.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Splitting</a:t>
            </a:r>
            <a:r>
              <a:rPr lang="en-US" sz="1600" dirty="0" smtClean="0">
                <a:solidFill>
                  <a:srgbClr val="000000"/>
                </a:solidFill>
              </a:rPr>
              <a:t> the transfer into two phases </a:t>
            </a:r>
            <a:r>
              <a:rPr lang="en-US" sz="1600" dirty="0" smtClean="0">
                <a:solidFill>
                  <a:srgbClr val="0066CC"/>
                </a:solidFill>
              </a:rPr>
              <a:t>allows overlapping the address phase</a:t>
            </a:r>
          </a:p>
          <a:p>
            <a:r>
              <a:rPr lang="en-US" sz="1600" dirty="0" smtClean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66CC"/>
                </a:solidFill>
              </a:rPr>
              <a:t>    </a:t>
            </a:r>
            <a:r>
              <a:rPr lang="en-US" sz="1600" dirty="0" smtClean="0">
                <a:solidFill>
                  <a:srgbClr val="0066CC"/>
                </a:solidFill>
              </a:rPr>
              <a:t> of any transfer with the data phase of transfer</a:t>
            </a:r>
            <a:r>
              <a:rPr lang="hu-HU" sz="1600" dirty="0" smtClean="0">
                <a:solidFill>
                  <a:srgbClr val="0066CC"/>
                </a:solidFill>
              </a:rPr>
              <a:t>s originating from another</a:t>
            </a:r>
          </a:p>
          <a:p>
            <a:r>
              <a:rPr lang="hu-HU" sz="1600" dirty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66CC"/>
                </a:solidFill>
              </a:rPr>
              <a:t>     master, as illustrated later.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9726" y="6489340"/>
            <a:ext cx="7884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Figure: Example of a split read or write transaction without wait states [</a:t>
            </a:r>
            <a:r>
              <a:rPr lang="hu-HU" sz="1600" dirty="0" smtClean="0">
                <a:solidFill>
                  <a:srgbClr val="000000"/>
                </a:solidFill>
              </a:rPr>
              <a:t>6</a:t>
            </a:r>
            <a:r>
              <a:rPr lang="en-US" sz="1600" dirty="0" smtClean="0">
                <a:solidFill>
                  <a:srgbClr val="000000"/>
                </a:solidFill>
              </a:rPr>
              <a:t>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1.3.2 </a:t>
            </a:r>
            <a:r>
              <a:rPr lang="en-US" dirty="0"/>
              <a:t>The </a:t>
            </a:r>
            <a:r>
              <a:rPr lang="hu-HU" dirty="0"/>
              <a:t>AHB bus</a:t>
            </a:r>
            <a:r>
              <a:rPr lang="en-US" dirty="0"/>
              <a:t> </a:t>
            </a:r>
            <a:r>
              <a:rPr lang="hu-HU" dirty="0" smtClean="0"/>
              <a:t>(6)</a:t>
            </a:r>
            <a:endParaRPr lang="hu-HU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"/>
          <a:stretch/>
        </p:blipFill>
        <p:spPr bwMode="auto">
          <a:xfrm>
            <a:off x="1736685" y="2463850"/>
            <a:ext cx="5640672" cy="389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03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530" y="961740"/>
            <a:ext cx="88209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As an example the Figure below shows that the </a:t>
            </a:r>
            <a:r>
              <a:rPr lang="hu-HU" sz="1600" dirty="0" smtClean="0">
                <a:solidFill>
                  <a:srgbClr val="0070C0"/>
                </a:solidFill>
              </a:rPr>
              <a:t>Address phase of Master B </a:t>
            </a:r>
            <a:r>
              <a:rPr lang="hu-HU" sz="1600" dirty="0" smtClean="0"/>
              <a:t>is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hu-HU" sz="1600" dirty="0" smtClean="0">
                <a:solidFill>
                  <a:srgbClr val="0070C0"/>
                </a:solidFill>
              </a:rPr>
              <a:t>overlapped with the Data phase</a:t>
            </a:r>
            <a:r>
              <a:rPr lang="hu-HU" sz="1600" dirty="0" smtClean="0"/>
              <a:t> (either with the write data or read data phase)</a:t>
            </a:r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hu-HU" sz="1600" dirty="0" smtClean="0">
                <a:solidFill>
                  <a:srgbClr val="0070C0"/>
                </a:solidFill>
              </a:rPr>
              <a:t>of Master A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66CC"/>
                </a:solidFill>
              </a:rPr>
              <a:t>In addition, arbitration for the next transfer marks a third stage of pipelining.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6"/>
          <a:stretch/>
        </p:blipFill>
        <p:spPr bwMode="auto">
          <a:xfrm>
            <a:off x="690563" y="2357430"/>
            <a:ext cx="7762875" cy="369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6910" y="603765"/>
            <a:ext cx="568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Concurrent operation utilizing split transactions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570" y="6015771"/>
            <a:ext cx="7920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Figure: Example of multiple (read or write) transactions with pipelining [</a:t>
            </a:r>
            <a:r>
              <a:rPr lang="hu-HU" sz="1600" dirty="0" smtClean="0">
                <a:solidFill>
                  <a:srgbClr val="000000"/>
                </a:solidFill>
              </a:rPr>
              <a:t>6</a:t>
            </a:r>
            <a:r>
              <a:rPr lang="en-US" sz="1600" dirty="0" smtClean="0">
                <a:solidFill>
                  <a:srgbClr val="000000"/>
                </a:solidFill>
              </a:rPr>
              <a:t>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1.3.2 </a:t>
            </a:r>
            <a:r>
              <a:rPr lang="en-US" dirty="0"/>
              <a:t>The </a:t>
            </a:r>
            <a:r>
              <a:rPr lang="hu-HU" dirty="0"/>
              <a:t>AHB bus</a:t>
            </a:r>
            <a:r>
              <a:rPr lang="en-US" dirty="0"/>
              <a:t> </a:t>
            </a:r>
            <a:r>
              <a:rPr lang="hu-HU" dirty="0" smtClean="0"/>
              <a:t>(7)</a:t>
            </a:r>
            <a:endParaRPr lang="hu-HU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3086835" y="2422046"/>
            <a:ext cx="1125125" cy="35302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655" y="629010"/>
            <a:ext cx="899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Main enhancements of the </a:t>
            </a:r>
            <a:r>
              <a:rPr lang="hu-HU" dirty="0" smtClean="0">
                <a:solidFill>
                  <a:srgbClr val="2D2D8A"/>
                </a:solidFill>
              </a:rPr>
              <a:t>circuit design of the </a:t>
            </a:r>
            <a:r>
              <a:rPr lang="en-US" dirty="0" smtClean="0">
                <a:solidFill>
                  <a:srgbClr val="2D2D8A"/>
                </a:solidFill>
              </a:rPr>
              <a:t>AHB bus vs. the ASB bus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526" y="998730"/>
            <a:ext cx="8910003" cy="1179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0066CC"/>
                </a:solidFill>
              </a:rPr>
              <a:t>a</a:t>
            </a:r>
            <a:r>
              <a:rPr lang="en-US" sz="1600" dirty="0" smtClean="0">
                <a:solidFill>
                  <a:srgbClr val="0066CC"/>
                </a:solidFill>
              </a:rPr>
              <a:t>) Using only </a:t>
            </a:r>
            <a:r>
              <a:rPr lang="en-US" sz="1600" dirty="0" err="1" smtClean="0">
                <a:solidFill>
                  <a:srgbClr val="0066CC"/>
                </a:solidFill>
              </a:rPr>
              <a:t>uni</a:t>
            </a:r>
            <a:r>
              <a:rPr lang="en-US" sz="1600" dirty="0" smtClean="0">
                <a:solidFill>
                  <a:srgbClr val="0066CC"/>
                </a:solidFill>
              </a:rPr>
              <a:t>-directional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signals </a:t>
            </a:r>
            <a:r>
              <a:rPr lang="en-US" sz="1600" dirty="0" smtClean="0">
                <a:solidFill>
                  <a:srgbClr val="000000"/>
                </a:solidFill>
              </a:rPr>
              <a:t>(also for data buses, in contrast to the ASB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 protocol). 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66CC"/>
                </a:solidFill>
              </a:rPr>
              <a:t>b</a:t>
            </a:r>
            <a:r>
              <a:rPr lang="en-US" sz="1600" dirty="0" smtClean="0">
                <a:solidFill>
                  <a:srgbClr val="0066CC"/>
                </a:solidFill>
              </a:rPr>
              <a:t>) Using </a:t>
            </a:r>
            <a:r>
              <a:rPr lang="en-US" sz="1600" dirty="0">
                <a:solidFill>
                  <a:srgbClr val="0066CC"/>
                </a:solidFill>
              </a:rPr>
              <a:t>only the rising edge of the bus clock </a:t>
            </a:r>
            <a:r>
              <a:rPr lang="en-US" sz="1600" dirty="0">
                <a:solidFill>
                  <a:srgbClr val="000000"/>
                </a:solidFill>
              </a:rPr>
              <a:t>(in contrast to the ASB protocol where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</a:rPr>
              <a:t> both </a:t>
            </a:r>
            <a:r>
              <a:rPr lang="en-US" sz="1600" dirty="0">
                <a:solidFill>
                  <a:srgbClr val="000000"/>
                </a:solidFill>
              </a:rPr>
              <a:t>edges are used</a:t>
            </a:r>
            <a:r>
              <a:rPr lang="en-US" sz="1600" dirty="0" smtClean="0">
                <a:solidFill>
                  <a:srgbClr val="000000"/>
                </a:solidFill>
              </a:rPr>
              <a:t>).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1.3.2 </a:t>
            </a:r>
            <a:r>
              <a:rPr lang="en-US" dirty="0"/>
              <a:t>The </a:t>
            </a:r>
            <a:r>
              <a:rPr lang="hu-HU" dirty="0"/>
              <a:t>AHB bus</a:t>
            </a:r>
            <a:r>
              <a:rPr lang="en-US" dirty="0"/>
              <a:t> </a:t>
            </a:r>
            <a:r>
              <a:rPr lang="hu-HU" dirty="0" smtClean="0"/>
              <a:t>(8)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320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1.3.2 </a:t>
            </a:r>
            <a:r>
              <a:rPr lang="en-US" dirty="0"/>
              <a:t>The </a:t>
            </a:r>
            <a:r>
              <a:rPr lang="hu-HU" dirty="0"/>
              <a:t>AHB bus</a:t>
            </a:r>
            <a:r>
              <a:rPr lang="en-US" dirty="0"/>
              <a:t> </a:t>
            </a:r>
            <a:r>
              <a:rPr lang="hu-HU" dirty="0" smtClean="0"/>
              <a:t>(9)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85959" y="1448780"/>
            <a:ext cx="5831546" cy="5310590"/>
            <a:chOff x="1676413" y="278650"/>
            <a:chExt cx="6296863" cy="66848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11209"/>
            <a:stretch/>
          </p:blipFill>
          <p:spPr>
            <a:xfrm>
              <a:off x="1676413" y="3564015"/>
              <a:ext cx="6180952" cy="33994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10631"/>
            <a:stretch/>
          </p:blipFill>
          <p:spPr>
            <a:xfrm>
              <a:off x="1684015" y="278650"/>
              <a:ext cx="6289261" cy="328536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02230" y="2798930"/>
            <a:ext cx="3064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Figure: </a:t>
            </a:r>
            <a:r>
              <a:rPr lang="en-US" sz="1600" dirty="0" smtClean="0"/>
              <a:t>Interface signals</a:t>
            </a:r>
            <a:endParaRPr lang="hu-HU" sz="1600" dirty="0"/>
          </a:p>
          <a:p>
            <a:pPr algn="ctr"/>
            <a:r>
              <a:rPr lang="en-US" sz="1600" dirty="0" smtClean="0"/>
              <a:t>of</a:t>
            </a:r>
            <a:r>
              <a:rPr lang="hu-HU" sz="1600" dirty="0" smtClean="0"/>
              <a:t> </a:t>
            </a:r>
            <a:r>
              <a:rPr lang="en-US" sz="1600" dirty="0" smtClean="0"/>
              <a:t>ASB bus </a:t>
            </a:r>
            <a:r>
              <a:rPr lang="en-US" sz="1600" dirty="0"/>
              <a:t>masters </a:t>
            </a:r>
            <a:r>
              <a:rPr lang="en-US" sz="1600" dirty="0" smtClean="0"/>
              <a:t>[</a:t>
            </a:r>
            <a:r>
              <a:rPr lang="hu-HU" sz="1600" dirty="0" smtClean="0"/>
              <a:t>4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16505" y="5004175"/>
            <a:ext cx="2913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>
                <a:solidFill>
                  <a:srgbClr val="000000"/>
                </a:solidFill>
              </a:rPr>
              <a:t>Figure: </a:t>
            </a:r>
            <a:r>
              <a:rPr lang="en-US" sz="1600" dirty="0" smtClean="0">
                <a:solidFill>
                  <a:srgbClr val="000000"/>
                </a:solidFill>
              </a:rPr>
              <a:t>Interface </a:t>
            </a:r>
            <a:r>
              <a:rPr lang="en-US" sz="1600" dirty="0">
                <a:solidFill>
                  <a:srgbClr val="000000"/>
                </a:solidFill>
              </a:rPr>
              <a:t>signals </a:t>
            </a:r>
            <a:endParaRPr lang="hu-HU" sz="1600" dirty="0" smtClean="0">
              <a:solidFill>
                <a:srgbClr val="000000"/>
              </a:solidFill>
            </a:endParaRPr>
          </a:p>
          <a:p>
            <a:pPr algn="ctr"/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of AHB bus </a:t>
            </a:r>
            <a:r>
              <a:rPr lang="en-US" sz="1600" dirty="0">
                <a:solidFill>
                  <a:srgbClr val="000000"/>
                </a:solidFill>
              </a:rPr>
              <a:t>masters </a:t>
            </a:r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hu-HU" sz="1600" dirty="0" smtClean="0">
                <a:solidFill>
                  <a:srgbClr val="000000"/>
                </a:solidFill>
              </a:rPr>
              <a:t>6</a:t>
            </a:r>
            <a:r>
              <a:rPr lang="en-US" sz="1600" dirty="0" smtClean="0">
                <a:solidFill>
                  <a:srgbClr val="000000"/>
                </a:solidFill>
              </a:rPr>
              <a:t>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180" y="629398"/>
            <a:ext cx="476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2D2D8A"/>
                </a:solidFill>
              </a:rPr>
              <a:t>a</a:t>
            </a:r>
            <a:r>
              <a:rPr lang="en-US" dirty="0" smtClean="0">
                <a:solidFill>
                  <a:srgbClr val="2D2D8A"/>
                </a:solidFill>
              </a:rPr>
              <a:t>) </a:t>
            </a:r>
            <a:r>
              <a:rPr lang="en-US" dirty="0">
                <a:solidFill>
                  <a:srgbClr val="2D2D8A"/>
                </a:solidFill>
              </a:rPr>
              <a:t>Using only </a:t>
            </a:r>
            <a:r>
              <a:rPr lang="en-US" dirty="0" err="1">
                <a:solidFill>
                  <a:srgbClr val="2D2D8A"/>
                </a:solidFill>
              </a:rPr>
              <a:t>uni</a:t>
            </a:r>
            <a:r>
              <a:rPr lang="en-US" dirty="0">
                <a:solidFill>
                  <a:srgbClr val="2D2D8A"/>
                </a:solidFill>
              </a:rPr>
              <a:t>-directional </a:t>
            </a:r>
            <a:r>
              <a:rPr lang="en-US" dirty="0" smtClean="0">
                <a:solidFill>
                  <a:srgbClr val="2D2D8A"/>
                </a:solidFill>
              </a:rPr>
              <a:t>signals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-1 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568" y="975211"/>
            <a:ext cx="8458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 smtClean="0">
                <a:solidFill>
                  <a:srgbClr val="0066CC"/>
                </a:solidFill>
              </a:rPr>
              <a:t>AHB</a:t>
            </a:r>
            <a:r>
              <a:rPr lang="en-US" sz="1600" dirty="0" smtClean="0">
                <a:solidFill>
                  <a:srgbClr val="000000"/>
                </a:solidFill>
              </a:rPr>
              <a:t> protocol makes use only of </a:t>
            </a:r>
            <a:r>
              <a:rPr lang="en-US" sz="1600" dirty="0" err="1" smtClean="0">
                <a:solidFill>
                  <a:srgbClr val="FF0000"/>
                </a:solidFill>
              </a:rPr>
              <a:t>uni</a:t>
            </a:r>
            <a:r>
              <a:rPr lang="en-US" sz="1600" dirty="0" smtClean="0">
                <a:solidFill>
                  <a:srgbClr val="FF0000"/>
                </a:solidFill>
              </a:rPr>
              <a:t>-directional data buses</a:t>
            </a:r>
            <a:r>
              <a:rPr lang="en-US" sz="1600" dirty="0" smtClean="0">
                <a:solidFill>
                  <a:srgbClr val="000000"/>
                </a:solidFill>
              </a:rPr>
              <a:t>, as shown below.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485390" y="3520120"/>
            <a:ext cx="2002045" cy="4950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498090" y="6206610"/>
            <a:ext cx="1989345" cy="4950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81890" y="6219310"/>
            <a:ext cx="1859015" cy="4950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827381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smtClean="0">
                <a:solidFill>
                  <a:srgbClr val="FFFFFF"/>
                </a:solidFill>
              </a:rPr>
              <a:t>1</a:t>
            </a:r>
            <a:r>
              <a:rPr lang="en-US" sz="2000" dirty="0" smtClean="0">
                <a:solidFill>
                  <a:srgbClr val="FFFFFF"/>
                </a:solidFill>
              </a:rPr>
              <a:t>. The AMBA bus</a:t>
            </a:r>
            <a:endParaRPr lang="hu-HU" sz="2000" dirty="0">
              <a:solidFill>
                <a:srgbClr val="FFFFFF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06882" y="2177201"/>
            <a:ext cx="7861873" cy="504825"/>
            <a:chOff x="478" y="2160"/>
            <a:chExt cx="4624" cy="318"/>
          </a:xfrm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1.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1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Introduction to the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AMBA BUS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478" y="2201"/>
              <a:ext cx="2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2000" dirty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814596" y="2728412"/>
            <a:ext cx="7854159" cy="504825"/>
            <a:chOff x="483" y="2160"/>
            <a:chExt cx="4619" cy="318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1.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2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The </a:t>
              </a: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AMBA 1 protocol 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family</a:t>
              </a:r>
              <a:endParaRPr lang="hu-HU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483" y="2201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814596" y="3300781"/>
            <a:ext cx="7854159" cy="504825"/>
            <a:chOff x="483" y="2160"/>
            <a:chExt cx="4619" cy="318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r>
                <a:rPr lang="hu-HU" sz="2000" dirty="0">
                  <a:solidFill>
                    <a:srgbClr val="FFFFFF"/>
                  </a:solidFill>
                  <a:latin typeface="+mj-lt"/>
                </a:rPr>
                <a:t>1</a:t>
              </a: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.3 The AMBA</a:t>
              </a:r>
              <a:r>
                <a:rPr lang="hu-HU" sz="20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2 protocol 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family</a:t>
              </a:r>
              <a:endParaRPr lang="hu-HU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483" y="2201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816181" y="3858107"/>
            <a:ext cx="7852574" cy="504825"/>
            <a:chOff x="483" y="2160"/>
            <a:chExt cx="4619" cy="318"/>
          </a:xfrm>
        </p:grpSpPr>
        <p:sp>
          <p:nvSpPr>
            <p:cNvPr id="14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r>
                <a:rPr lang="hu-HU" sz="2000" dirty="0">
                  <a:solidFill>
                    <a:srgbClr val="FFFFFF"/>
                  </a:solidFill>
                  <a:latin typeface="+mj-lt"/>
                </a:rPr>
                <a:t>1</a:t>
              </a: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.4 The AMBA</a:t>
              </a:r>
              <a:r>
                <a:rPr lang="hu-HU" sz="20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3 protocol 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family</a:t>
              </a:r>
              <a:endParaRPr lang="hu-HU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483" y="2201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813011" y="4414705"/>
            <a:ext cx="7855744" cy="504825"/>
            <a:chOff x="483" y="2160"/>
            <a:chExt cx="4619" cy="318"/>
          </a:xfrm>
        </p:grpSpPr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r>
                <a:rPr lang="hu-HU" sz="2000" dirty="0">
                  <a:solidFill>
                    <a:srgbClr val="FFFFFF"/>
                  </a:solidFill>
                  <a:latin typeface="+mj-lt"/>
                </a:rPr>
                <a:t>1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.</a:t>
              </a:r>
              <a:r>
                <a:rPr lang="hu-HU" sz="2000" dirty="0" smtClean="0">
                  <a:solidFill>
                    <a:srgbClr val="FFFFFF"/>
                  </a:solidFill>
                  <a:latin typeface="+mj-lt"/>
                </a:rPr>
                <a:t>5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The AMBA</a:t>
              </a:r>
              <a:r>
                <a:rPr lang="hu-HU" sz="20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hu-HU" sz="2000" dirty="0" smtClean="0">
                  <a:solidFill>
                    <a:srgbClr val="FFFFFF"/>
                  </a:solidFill>
                  <a:latin typeface="+mj-lt"/>
                </a:rPr>
                <a:t>4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protocol 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family</a:t>
              </a:r>
              <a:endParaRPr lang="hu-HU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483" y="2201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814596" y="4962100"/>
            <a:ext cx="7854159" cy="504825"/>
            <a:chOff x="483" y="2160"/>
            <a:chExt cx="4619" cy="318"/>
          </a:xfrm>
        </p:grpSpPr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2000" dirty="0" smtClean="0">
                <a:solidFill>
                  <a:srgbClr val="FFFFFF"/>
                </a:solidFill>
                <a:latin typeface="+mj-lt"/>
                <a:cs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r>
                <a:rPr lang="hu-HU" sz="2000" dirty="0">
                  <a:solidFill>
                    <a:srgbClr val="FFFFFF"/>
                  </a:solidFill>
                  <a:latin typeface="+mj-lt"/>
                </a:rPr>
                <a:t>1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.</a:t>
              </a:r>
              <a:r>
                <a:rPr lang="hu-HU" sz="2000" dirty="0" smtClean="0">
                  <a:solidFill>
                    <a:srgbClr val="FFFFFF"/>
                  </a:solidFill>
                  <a:latin typeface="+mj-lt"/>
                </a:rPr>
                <a:t>6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The AMBA</a:t>
              </a:r>
              <a:r>
                <a:rPr lang="hu-HU" sz="20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hu-HU" sz="2000" dirty="0" smtClean="0">
                  <a:solidFill>
                    <a:srgbClr val="FFFFFF"/>
                  </a:solidFill>
                  <a:latin typeface="+mj-lt"/>
                </a:rPr>
                <a:t>5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protocol family</a:t>
              </a:r>
              <a:endParaRPr lang="hu-HU" sz="2000" dirty="0">
                <a:solidFill>
                  <a:srgbClr val="FFFFFF"/>
                </a:solidFill>
                <a:latin typeface="+mj-lt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483" y="2201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515" y="1313765"/>
            <a:ext cx="5886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This </a:t>
            </a:r>
            <a:r>
              <a:rPr lang="en-US" sz="1600" dirty="0" smtClean="0">
                <a:solidFill>
                  <a:srgbClr val="0066CC"/>
                </a:solidFill>
              </a:rPr>
              <a:t>widens </a:t>
            </a:r>
            <a:r>
              <a:rPr lang="en-US" sz="1600" dirty="0">
                <a:solidFill>
                  <a:srgbClr val="0066CC"/>
                </a:solidFill>
              </a:rPr>
              <a:t>the choice of available ASIC design tools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180" y="638923"/>
            <a:ext cx="443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Using </a:t>
            </a:r>
            <a:r>
              <a:rPr lang="en-US" dirty="0">
                <a:solidFill>
                  <a:srgbClr val="2D2D8A"/>
                </a:solidFill>
              </a:rPr>
              <a:t>only </a:t>
            </a:r>
            <a:r>
              <a:rPr lang="en-US" dirty="0" err="1">
                <a:solidFill>
                  <a:srgbClr val="2D2D8A"/>
                </a:solidFill>
              </a:rPr>
              <a:t>uni</a:t>
            </a:r>
            <a:r>
              <a:rPr lang="en-US" dirty="0">
                <a:solidFill>
                  <a:srgbClr val="2D2D8A"/>
                </a:solidFill>
              </a:rPr>
              <a:t>-directional </a:t>
            </a:r>
            <a:r>
              <a:rPr lang="en-US" dirty="0" smtClean="0">
                <a:solidFill>
                  <a:srgbClr val="2D2D8A"/>
                </a:solidFill>
              </a:rPr>
              <a:t>signals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-2 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996110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Benefit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1.3.2 </a:t>
            </a:r>
            <a:r>
              <a:rPr lang="en-US" dirty="0"/>
              <a:t>The </a:t>
            </a:r>
            <a:r>
              <a:rPr lang="hu-HU" dirty="0"/>
              <a:t>AHB bus</a:t>
            </a:r>
            <a:r>
              <a:rPr lang="en-US" dirty="0"/>
              <a:t> </a:t>
            </a:r>
            <a:r>
              <a:rPr lang="hu-HU" dirty="0" smtClean="0"/>
              <a:t>(10)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99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515" y="1268760"/>
            <a:ext cx="3121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This </a:t>
            </a:r>
            <a:r>
              <a:rPr lang="en-US" sz="1600" dirty="0" smtClean="0">
                <a:solidFill>
                  <a:srgbClr val="0066CC"/>
                </a:solidFill>
              </a:rPr>
              <a:t>easies </a:t>
            </a:r>
            <a:r>
              <a:rPr lang="en-US" sz="1600" dirty="0">
                <a:solidFill>
                  <a:srgbClr val="0066CC"/>
                </a:solidFill>
              </a:rPr>
              <a:t>circuit synthesis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705" y="631954"/>
            <a:ext cx="5670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2D2D8A"/>
                </a:solidFill>
              </a:rPr>
              <a:t>b</a:t>
            </a:r>
            <a:r>
              <a:rPr lang="en-US" dirty="0" smtClean="0">
                <a:solidFill>
                  <a:srgbClr val="2D2D8A"/>
                </a:solidFill>
              </a:rPr>
              <a:t>) </a:t>
            </a:r>
            <a:r>
              <a:rPr lang="en-US" dirty="0">
                <a:solidFill>
                  <a:srgbClr val="2D2D8A"/>
                </a:solidFill>
              </a:rPr>
              <a:t>Using only the rising edge of the bus clock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515" y="972972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Benefit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1.3.2 </a:t>
            </a:r>
            <a:r>
              <a:rPr lang="en-US" dirty="0"/>
              <a:t>The </a:t>
            </a:r>
            <a:r>
              <a:rPr lang="hu-HU" dirty="0"/>
              <a:t>AHB bus</a:t>
            </a:r>
            <a:r>
              <a:rPr lang="en-US" dirty="0"/>
              <a:t> </a:t>
            </a:r>
            <a:r>
              <a:rPr lang="hu-HU" dirty="0" smtClean="0"/>
              <a:t>(11)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43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47365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smtClean="0">
                <a:solidFill>
                  <a:srgbClr val="FFFFFF"/>
                </a:solidFill>
              </a:rPr>
              <a:t>1</a:t>
            </a:r>
            <a:r>
              <a:rPr lang="en-US" sz="2000" dirty="0" smtClean="0">
                <a:solidFill>
                  <a:srgbClr val="FFFFFF"/>
                </a:solidFill>
              </a:rPr>
              <a:t>.4 The AMBA</a:t>
            </a:r>
            <a:r>
              <a:rPr lang="hu-HU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3 protocol family</a:t>
            </a:r>
            <a:endParaRPr lang="hu-HU" sz="2000" dirty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806882" y="2177201"/>
            <a:ext cx="7861873" cy="504825"/>
            <a:chOff x="478" y="2160"/>
            <a:chExt cx="4624" cy="318"/>
          </a:xfrm>
        </p:grpSpPr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1.4.1 Overview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78" y="2201"/>
              <a:ext cx="2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814596" y="2728412"/>
            <a:ext cx="7854159" cy="504825"/>
            <a:chOff x="483" y="2160"/>
            <a:chExt cx="4619" cy="318"/>
          </a:xfrm>
        </p:grpSpPr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1.4.2 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The AXI3 </a:t>
              </a:r>
              <a:r>
                <a:rPr lang="hu-HU" sz="2000" dirty="0" smtClean="0">
                  <a:solidFill>
                    <a:srgbClr val="FFFFFF"/>
                  </a:solidFill>
                  <a:latin typeface="+mj-lt"/>
                </a:rPr>
                <a:t>bus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 (Advanced </a:t>
              </a: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eXtensible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 Interface)</a:t>
              </a: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83" y="2201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9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>
            <a:off x="1979613" y="6413379"/>
            <a:ext cx="69135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4113858" y="634035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Szövegdoboz 6"/>
          <p:cNvSpPr txBox="1">
            <a:spLocks noChangeArrowheads="1"/>
          </p:cNvSpPr>
          <p:nvPr/>
        </p:nvSpPr>
        <p:spPr bwMode="auto">
          <a:xfrm>
            <a:off x="385763" y="2343977"/>
            <a:ext cx="1017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Coherent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Hub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Inteface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3" name="Szövegdoboz 7"/>
          <p:cNvSpPr txBox="1">
            <a:spLocks noChangeArrowheads="1"/>
          </p:cNvSpPr>
          <p:nvPr/>
        </p:nvSpPr>
        <p:spPr bwMode="auto">
          <a:xfrm>
            <a:off x="171450" y="284404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Coherency</a:t>
            </a:r>
            <a:b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Extensions Protocol</a:t>
            </a:r>
          </a:p>
        </p:txBody>
      </p:sp>
      <p:sp>
        <p:nvSpPr>
          <p:cNvPr id="2054" name="Szövegdoboz 8"/>
          <p:cNvSpPr txBox="1">
            <a:spLocks noChangeArrowheads="1"/>
          </p:cNvSpPr>
          <p:nvPr/>
        </p:nvSpPr>
        <p:spPr bwMode="auto">
          <a:xfrm>
            <a:off x="-81801" y="3716480"/>
            <a:ext cx="1946366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eXtensible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Interface</a:t>
            </a:r>
          </a:p>
          <a:p>
            <a:pPr algn="ctr"/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Accelerator Coherency Port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6" name="Szövegdoboz 10"/>
          <p:cNvSpPr txBox="1">
            <a:spLocks noChangeArrowheads="1"/>
          </p:cNvSpPr>
          <p:nvPr/>
        </p:nvSpPr>
        <p:spPr bwMode="auto">
          <a:xfrm>
            <a:off x="85725" y="4270643"/>
            <a:ext cx="161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Performance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7" name="Szövegdoboz 11"/>
          <p:cNvSpPr txBox="1">
            <a:spLocks noChangeArrowheads="1"/>
          </p:cNvSpPr>
          <p:nvPr/>
        </p:nvSpPr>
        <p:spPr bwMode="auto">
          <a:xfrm>
            <a:off x="331788" y="5273817"/>
            <a:ext cx="1116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Peripheral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89113" y="6484816"/>
            <a:ext cx="5254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</a:p>
        </p:txBody>
      </p:sp>
      <p:cxnSp>
        <p:nvCxnSpPr>
          <p:cNvPr id="14" name="Egyenes összekötő 13"/>
          <p:cNvCxnSpPr/>
          <p:nvPr/>
        </p:nvCxnSpPr>
        <p:spPr>
          <a:xfrm>
            <a:off x="2060575" y="634035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6817643" y="634035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3851920" y="6492754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323600" y="6505454"/>
            <a:ext cx="52450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1958975" y="5361130"/>
            <a:ext cx="1079500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1958975" y="4911312"/>
            <a:ext cx="1079500" cy="287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5" name="Szövegdoboz 19"/>
          <p:cNvSpPr txBox="1">
            <a:spLocks noChangeArrowheads="1"/>
          </p:cNvSpPr>
          <p:nvPr/>
        </p:nvSpPr>
        <p:spPr bwMode="auto">
          <a:xfrm>
            <a:off x="2174875" y="1447040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(9/1995)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3203575" y="4324422"/>
            <a:ext cx="1079500" cy="287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3688604" y="4909080"/>
            <a:ext cx="1081087" cy="288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AHB-Lite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3203575" y="5361130"/>
            <a:ext cx="1081088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APB2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4427538" y="5361130"/>
            <a:ext cx="1081087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 v1.0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6282190" y="5369067"/>
            <a:ext cx="1079500" cy="287338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 v2.0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6300788" y="4310205"/>
            <a:ext cx="1079500" cy="2889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AXI4-Stream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427538" y="3756168"/>
            <a:ext cx="1081087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AXI3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6300788" y="375616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</a:t>
            </a:r>
          </a:p>
        </p:txBody>
      </p:sp>
      <p:sp>
        <p:nvSpPr>
          <p:cNvPr id="32" name="Lekerekített téglalap 31"/>
          <p:cNvSpPr/>
          <p:nvPr/>
        </p:nvSpPr>
        <p:spPr>
          <a:xfrm>
            <a:off x="6300788" y="402286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AXI4-Lite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659563" y="2904365"/>
            <a:ext cx="1081087" cy="287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6659563" y="3199640"/>
            <a:ext cx="1081087" cy="288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ACE-Lite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7620000" y="2418590"/>
            <a:ext cx="1079500" cy="287337"/>
          </a:xfrm>
          <a:prstGeom prst="roundRect">
            <a:avLst/>
          </a:prstGeom>
          <a:solidFill>
            <a:srgbClr val="FF8F7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CHI</a:t>
            </a:r>
          </a:p>
        </p:txBody>
      </p:sp>
      <p:sp>
        <p:nvSpPr>
          <p:cNvPr id="2080" name="Szövegdoboz 36"/>
          <p:cNvSpPr txBox="1">
            <a:spLocks noChangeArrowheads="1"/>
          </p:cNvSpPr>
          <p:nvPr/>
        </p:nvSpPr>
        <p:spPr bwMode="auto">
          <a:xfrm>
            <a:off x="2096725" y="1683577"/>
            <a:ext cx="8499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1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1" name="Szövegdoboz 37"/>
          <p:cNvSpPr txBox="1">
            <a:spLocks noChangeArrowheads="1"/>
          </p:cNvSpPr>
          <p:nvPr/>
        </p:nvSpPr>
        <p:spPr bwMode="auto">
          <a:xfrm>
            <a:off x="3354388" y="1432752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(5/1999)</a:t>
            </a:r>
          </a:p>
        </p:txBody>
      </p:sp>
      <p:sp>
        <p:nvSpPr>
          <p:cNvPr id="2082" name="Szövegdoboz 38"/>
          <p:cNvSpPr txBox="1">
            <a:spLocks noChangeArrowheads="1"/>
          </p:cNvSpPr>
          <p:nvPr/>
        </p:nvSpPr>
        <p:spPr bwMode="auto">
          <a:xfrm>
            <a:off x="3319163" y="166929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2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3" name="Szövegdoboz 39"/>
          <p:cNvSpPr txBox="1">
            <a:spLocks noChangeArrowheads="1"/>
          </p:cNvSpPr>
          <p:nvPr/>
        </p:nvSpPr>
        <p:spPr bwMode="auto">
          <a:xfrm>
            <a:off x="4618038" y="1432752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(6/2003)</a:t>
            </a:r>
          </a:p>
        </p:txBody>
      </p:sp>
      <p:sp>
        <p:nvSpPr>
          <p:cNvPr id="2084" name="Szövegdoboz 40"/>
          <p:cNvSpPr txBox="1">
            <a:spLocks noChangeArrowheads="1"/>
          </p:cNvSpPr>
          <p:nvPr/>
        </p:nvSpPr>
        <p:spPr bwMode="auto">
          <a:xfrm>
            <a:off x="4550269" y="166929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3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5" name="Szövegdoboz 41"/>
          <p:cNvSpPr txBox="1">
            <a:spLocks noChangeArrowheads="1"/>
          </p:cNvSpPr>
          <p:nvPr/>
        </p:nvSpPr>
        <p:spPr bwMode="auto">
          <a:xfrm>
            <a:off x="6417205" y="1432752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6" name="Szövegdoboz 42"/>
          <p:cNvSpPr txBox="1">
            <a:spLocks noChangeArrowheads="1"/>
          </p:cNvSpPr>
          <p:nvPr/>
        </p:nvSpPr>
        <p:spPr bwMode="auto">
          <a:xfrm>
            <a:off x="6385194" y="166929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4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7" name="Szövegdoboz 43"/>
          <p:cNvSpPr txBox="1">
            <a:spLocks noChangeArrowheads="1"/>
          </p:cNvSpPr>
          <p:nvPr/>
        </p:nvSpPr>
        <p:spPr bwMode="auto">
          <a:xfrm>
            <a:off x="7802563" y="1432752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(6/2013)</a:t>
            </a:r>
          </a:p>
        </p:txBody>
      </p:sp>
      <p:sp>
        <p:nvSpPr>
          <p:cNvPr id="2088" name="Szövegdoboz 44"/>
          <p:cNvSpPr txBox="1">
            <a:spLocks noChangeArrowheads="1"/>
          </p:cNvSpPr>
          <p:nvPr/>
        </p:nvSpPr>
        <p:spPr bwMode="auto">
          <a:xfrm>
            <a:off x="7705425" y="166929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5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9" name="Szövegdoboz 46"/>
          <p:cNvSpPr txBox="1">
            <a:spLocks noChangeArrowheads="1"/>
          </p:cNvSpPr>
          <p:nvPr/>
        </p:nvSpPr>
        <p:spPr bwMode="auto">
          <a:xfrm>
            <a:off x="3301117" y="1886777"/>
            <a:ext cx="80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(ARM7/9)</a:t>
            </a:r>
          </a:p>
        </p:txBody>
      </p:sp>
      <p:sp>
        <p:nvSpPr>
          <p:cNvPr id="2090" name="Szövegdoboz 47"/>
          <p:cNvSpPr txBox="1">
            <a:spLocks noChangeArrowheads="1"/>
          </p:cNvSpPr>
          <p:nvPr/>
        </p:nvSpPr>
        <p:spPr bwMode="auto">
          <a:xfrm>
            <a:off x="4272413" y="1886777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(ARM11,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Cortex-A8/A9/A5)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1" name="Szövegdoboz 48"/>
          <p:cNvSpPr txBox="1">
            <a:spLocks noChangeArrowheads="1"/>
          </p:cNvSpPr>
          <p:nvPr/>
        </p:nvSpPr>
        <p:spPr bwMode="auto">
          <a:xfrm>
            <a:off x="6168937" y="1886777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(Cortex-A15/A7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 </a:t>
            </a:r>
            <a:r>
              <a:rPr lang="hu-HU" altLang="en-US" sz="1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.LITTLE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2" name="Szövegdoboz 49"/>
          <p:cNvSpPr txBox="1">
            <a:spLocks noChangeArrowheads="1"/>
          </p:cNvSpPr>
          <p:nvPr/>
        </p:nvSpPr>
        <p:spPr bwMode="auto">
          <a:xfrm>
            <a:off x="7455804" y="1886777"/>
            <a:ext cx="1422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</a:t>
            </a: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A57/A53/A72/A35)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5" name="Szövegdoboz 53"/>
          <p:cNvSpPr txBox="1">
            <a:spLocks noChangeArrowheads="1"/>
          </p:cNvSpPr>
          <p:nvPr/>
        </p:nvSpPr>
        <p:spPr bwMode="auto">
          <a:xfrm>
            <a:off x="6822250" y="2696402"/>
            <a:ext cx="71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097" name="Szövegdoboz 55"/>
          <p:cNvSpPr txBox="1">
            <a:spLocks noChangeArrowheads="1"/>
          </p:cNvSpPr>
          <p:nvPr/>
        </p:nvSpPr>
        <p:spPr bwMode="auto">
          <a:xfrm>
            <a:off x="73025" y="4901465"/>
            <a:ext cx="1622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 System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Szövegdoboz 9"/>
          <p:cNvSpPr txBox="1">
            <a:spLocks noChangeArrowheads="1"/>
          </p:cNvSpPr>
          <p:nvPr/>
        </p:nvSpPr>
        <p:spPr bwMode="auto">
          <a:xfrm>
            <a:off x="481013" y="5889665"/>
            <a:ext cx="820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Trace Bus</a:t>
            </a:r>
          </a:p>
        </p:txBody>
      </p:sp>
      <p:sp>
        <p:nvSpPr>
          <p:cNvPr id="53" name="Lekerekített téglalap 27"/>
          <p:cNvSpPr/>
          <p:nvPr/>
        </p:nvSpPr>
        <p:spPr>
          <a:xfrm>
            <a:off x="4643438" y="5938004"/>
            <a:ext cx="1081087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Lekerekített téglalap 32"/>
          <p:cNvSpPr/>
          <p:nvPr/>
        </p:nvSpPr>
        <p:spPr>
          <a:xfrm>
            <a:off x="6939344" y="5941481"/>
            <a:ext cx="1079500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 v1.1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Szövegdoboz 52"/>
          <p:cNvSpPr txBox="1">
            <a:spLocks noChangeArrowheads="1"/>
          </p:cNvSpPr>
          <p:nvPr/>
        </p:nvSpPr>
        <p:spPr bwMode="auto">
          <a:xfrm>
            <a:off x="7182290" y="5735677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56" name="Szövegdoboz 54"/>
          <p:cNvSpPr txBox="1">
            <a:spLocks noChangeArrowheads="1"/>
          </p:cNvSpPr>
          <p:nvPr/>
        </p:nvSpPr>
        <p:spPr bwMode="auto">
          <a:xfrm>
            <a:off x="4875213" y="5736884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2004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57" name="Szövegdoboz 54"/>
          <p:cNvSpPr txBox="1">
            <a:spLocks noChangeArrowheads="1"/>
          </p:cNvSpPr>
          <p:nvPr/>
        </p:nvSpPr>
        <p:spPr bwMode="auto">
          <a:xfrm>
            <a:off x="4222702" y="4402758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30825" y="6287694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≈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9" name="Lekerekített téglalap 23"/>
          <p:cNvSpPr/>
          <p:nvPr/>
        </p:nvSpPr>
        <p:spPr>
          <a:xfrm>
            <a:off x="3688604" y="4625240"/>
            <a:ext cx="1081087" cy="288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ML </a:t>
            </a: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Szövegdoboz 55"/>
          <p:cNvSpPr txBox="1">
            <a:spLocks noChangeArrowheads="1"/>
          </p:cNvSpPr>
          <p:nvPr/>
        </p:nvSpPr>
        <p:spPr bwMode="auto">
          <a:xfrm>
            <a:off x="74951" y="4644135"/>
            <a:ext cx="11897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Multi-layer AHB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Lekerekített téglalap 27"/>
          <p:cNvSpPr/>
          <p:nvPr/>
        </p:nvSpPr>
        <p:spPr>
          <a:xfrm>
            <a:off x="5786168" y="5936580"/>
            <a:ext cx="1081087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 </a:t>
            </a: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v1.0</a:t>
            </a:r>
          </a:p>
        </p:txBody>
      </p:sp>
      <p:sp>
        <p:nvSpPr>
          <p:cNvPr id="64" name="Szövegdoboz 54"/>
          <p:cNvSpPr txBox="1">
            <a:spLocks noChangeArrowheads="1"/>
          </p:cNvSpPr>
          <p:nvPr/>
        </p:nvSpPr>
        <p:spPr bwMode="auto">
          <a:xfrm>
            <a:off x="6030488" y="5737971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Szövegdoboz 17"/>
          <p:cNvSpPr txBox="1"/>
          <p:nvPr/>
        </p:nvSpPr>
        <p:spPr>
          <a:xfrm>
            <a:off x="6568405" y="6489424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cxnSp>
        <p:nvCxnSpPr>
          <p:cNvPr id="62" name="Egyenes összekötő 15"/>
          <p:cNvCxnSpPr/>
          <p:nvPr/>
        </p:nvCxnSpPr>
        <p:spPr>
          <a:xfrm>
            <a:off x="8622450" y="6354409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ekerekített téglalap 29"/>
          <p:cNvSpPr/>
          <p:nvPr/>
        </p:nvSpPr>
        <p:spPr>
          <a:xfrm>
            <a:off x="4436985" y="4035968"/>
            <a:ext cx="1081087" cy="287337"/>
          </a:xfrm>
          <a:prstGeom prst="round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ACP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4130" y="622429"/>
            <a:ext cx="5718232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dirty="0" smtClean="0">
                <a:solidFill>
                  <a:srgbClr val="2D2D8A"/>
                </a:solidFill>
              </a:rPr>
              <a:t>1</a:t>
            </a:r>
            <a:r>
              <a:rPr lang="en-US" dirty="0" smtClean="0">
                <a:solidFill>
                  <a:srgbClr val="2D2D8A"/>
                </a:solidFill>
              </a:rPr>
              <a:t>.</a:t>
            </a:r>
            <a:r>
              <a:rPr lang="hu-HU" dirty="0" smtClean="0">
                <a:solidFill>
                  <a:srgbClr val="2D2D8A"/>
                </a:solidFill>
              </a:rPr>
              <a:t>4</a:t>
            </a:r>
            <a:r>
              <a:rPr lang="en-US" dirty="0" smtClean="0">
                <a:solidFill>
                  <a:srgbClr val="2D2D8A"/>
                </a:solidFill>
              </a:rPr>
              <a:t> The AMBA</a:t>
            </a:r>
            <a:r>
              <a:rPr lang="hu-HU" dirty="0" smtClean="0">
                <a:solidFill>
                  <a:srgbClr val="2D2D8A"/>
                </a:solidFill>
              </a:rPr>
              <a:t> 3</a:t>
            </a:r>
            <a:r>
              <a:rPr lang="en-US" dirty="0" smtClean="0">
                <a:solidFill>
                  <a:srgbClr val="2D2D8A"/>
                </a:solidFill>
              </a:rPr>
              <a:t> protocol family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(based on [</a:t>
            </a:r>
            <a:r>
              <a:rPr lang="hu-HU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])</a:t>
            </a:r>
            <a:endParaRPr lang="hu-HU" dirty="0" smtClean="0">
              <a:solidFill>
                <a:srgbClr val="2D2D8A"/>
              </a:solidFill>
            </a:endParaRPr>
          </a:p>
          <a:p>
            <a:r>
              <a:rPr lang="hu-HU" dirty="0" smtClean="0">
                <a:solidFill>
                  <a:srgbClr val="2D2D8A"/>
                </a:solidFill>
              </a:rPr>
              <a:t>1.4.1 Overview</a:t>
            </a:r>
            <a:endParaRPr lang="en-US" dirty="0" smtClean="0">
              <a:solidFill>
                <a:srgbClr val="2D2D8A"/>
              </a:solidFill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4358240" y="1366202"/>
            <a:ext cx="1401524" cy="504717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1.4.1 Overview (1)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19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25" y="628210"/>
            <a:ext cx="684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1</a:t>
            </a:r>
            <a:r>
              <a:rPr lang="en-US" dirty="0" smtClean="0">
                <a:solidFill>
                  <a:srgbClr val="2D2D8A"/>
                </a:solidFill>
              </a:rPr>
              <a:t>.4.2 The AXI3 </a:t>
            </a:r>
            <a:r>
              <a:rPr lang="hu-HU" dirty="0" smtClean="0">
                <a:solidFill>
                  <a:srgbClr val="2D2D8A"/>
                </a:solidFill>
              </a:rPr>
              <a:t>bus</a:t>
            </a:r>
            <a:r>
              <a:rPr lang="en-US" dirty="0" smtClean="0">
                <a:solidFill>
                  <a:srgbClr val="2D2D8A"/>
                </a:solidFill>
              </a:rPr>
              <a:t> (Advanced </a:t>
            </a:r>
            <a:r>
              <a:rPr lang="en-US" dirty="0" err="1">
                <a:solidFill>
                  <a:srgbClr val="2D2D8A"/>
                </a:solidFill>
              </a:rPr>
              <a:t>eXtensible</a:t>
            </a:r>
            <a:r>
              <a:rPr lang="en-US" dirty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Interface)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15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43" y="1005501"/>
            <a:ext cx="4732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It is a </a:t>
            </a:r>
            <a:r>
              <a:rPr lang="en-US" sz="1600" dirty="0" smtClean="0">
                <a:solidFill>
                  <a:srgbClr val="0066CC"/>
                </a:solidFill>
              </a:rPr>
              <a:t>complete redesign of the AHB bus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1.4.2 </a:t>
            </a:r>
            <a:r>
              <a:rPr lang="en-US" dirty="0" smtClean="0"/>
              <a:t>The </a:t>
            </a:r>
            <a:r>
              <a:rPr lang="hu-HU" dirty="0" smtClean="0"/>
              <a:t>AXI3 bus</a:t>
            </a:r>
            <a:r>
              <a:rPr lang="en-US" dirty="0" smtClean="0"/>
              <a:t> </a:t>
            </a:r>
            <a:r>
              <a:rPr lang="hu-HU" dirty="0" smtClean="0"/>
              <a:t>(1)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309220" y="1358770"/>
            <a:ext cx="8379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 large number of companies took part in the development of AXI, including</a:t>
            </a:r>
          </a:p>
          <a:p>
            <a:r>
              <a:rPr lang="hu-HU" sz="1600" dirty="0" smtClean="0"/>
              <a:t>      Ericson, HP, Motorola, NEC, QUALCOMM, Samsung,Synopsys, Toshiba.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315373" y="1943835"/>
            <a:ext cx="8847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AXI bus </a:t>
            </a:r>
            <a:r>
              <a:rPr lang="en-US" sz="1600" dirty="0">
                <a:solidFill>
                  <a:srgbClr val="000000"/>
                </a:solidFill>
              </a:rPr>
              <a:t>specification became very complex and underwent a </a:t>
            </a:r>
            <a:r>
              <a:rPr lang="en-US" sz="1600" dirty="0">
                <a:solidFill>
                  <a:srgbClr val="0066CC"/>
                </a:solidFill>
              </a:rPr>
              <a:t>number of </a:t>
            </a:r>
            <a:endParaRPr lang="hu-HU" sz="1600" dirty="0" smtClean="0">
              <a:solidFill>
                <a:srgbClr val="0066CC"/>
              </a:solidFill>
            </a:endParaRPr>
          </a:p>
          <a:p>
            <a:r>
              <a:rPr lang="hu-HU" sz="1600" dirty="0" smtClean="0">
                <a:solidFill>
                  <a:srgbClr val="0066CC"/>
                </a:solidFill>
              </a:rPr>
              <a:t>      </a:t>
            </a:r>
            <a:r>
              <a:rPr lang="en-US" sz="1600" dirty="0" smtClean="0">
                <a:solidFill>
                  <a:srgbClr val="0066CC"/>
                </a:solidFill>
              </a:rPr>
              <a:t>revisions</a:t>
            </a:r>
            <a:r>
              <a:rPr lang="en-US" sz="1600" dirty="0" smtClean="0">
                <a:solidFill>
                  <a:srgbClr val="000000"/>
                </a:solidFill>
              </a:rPr>
              <a:t>,</a:t>
            </a:r>
            <a:r>
              <a:rPr lang="hu-HU" sz="1600" dirty="0" smtClean="0">
                <a:solidFill>
                  <a:srgbClr val="000000"/>
                </a:solidFill>
              </a:rPr>
              <a:t> from </a:t>
            </a:r>
            <a:r>
              <a:rPr lang="hu-HU" sz="1600" dirty="0">
                <a:solidFill>
                  <a:srgbClr val="000000"/>
                </a:solidFill>
              </a:rPr>
              <a:t>the original Issue A (2013) to the Issue E (2013) </a:t>
            </a:r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hu-HU" sz="1600" dirty="0">
                <a:solidFill>
                  <a:srgbClr val="000000"/>
                </a:solidFill>
              </a:rPr>
              <a:t>15</a:t>
            </a:r>
            <a:r>
              <a:rPr lang="en-US" sz="1600" dirty="0">
                <a:solidFill>
                  <a:srgbClr val="000000"/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7546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>
            <a:off x="206515" y="6488014"/>
            <a:ext cx="878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2978408" y="6420632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116505" y="6529737"/>
            <a:ext cx="5254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6470303" y="6414989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716470" y="6537675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208365" y="6550375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sp>
        <p:nvSpPr>
          <p:cNvPr id="23" name="Lekerekített téglalap 22"/>
          <p:cNvSpPr/>
          <p:nvPr/>
        </p:nvSpPr>
        <p:spPr>
          <a:xfrm>
            <a:off x="2411760" y="4181845"/>
            <a:ext cx="1079500" cy="287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AHB™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030973" y="4056280"/>
            <a:ext cx="1081087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AXI3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5427095" y="372672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417205" y="2659487"/>
            <a:ext cx="1081087" cy="287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ACE™</a:t>
            </a:r>
          </a:p>
        </p:txBody>
      </p:sp>
      <p:sp>
        <p:nvSpPr>
          <p:cNvPr id="36" name="Lekerekített téglalap 35"/>
          <p:cNvSpPr/>
          <p:nvPr/>
        </p:nvSpPr>
        <p:spPr>
          <a:xfrm>
            <a:off x="7857985" y="1756227"/>
            <a:ext cx="1079500" cy="287337"/>
          </a:xfrm>
          <a:prstGeom prst="roundRect">
            <a:avLst/>
          </a:prstGeom>
          <a:solidFill>
            <a:srgbClr val="FF8F7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CHI</a:t>
            </a:r>
          </a:p>
        </p:txBody>
      </p:sp>
      <p:sp>
        <p:nvSpPr>
          <p:cNvPr id="2081" name="Szövegdoboz 37"/>
          <p:cNvSpPr txBox="1">
            <a:spLocks noChangeArrowheads="1"/>
          </p:cNvSpPr>
          <p:nvPr/>
        </p:nvSpPr>
        <p:spPr bwMode="auto">
          <a:xfrm>
            <a:off x="2659979" y="392561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5/1999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2" name="Szövegdoboz 38"/>
          <p:cNvSpPr txBox="1">
            <a:spLocks noChangeArrowheads="1"/>
          </p:cNvSpPr>
          <p:nvPr/>
        </p:nvSpPr>
        <p:spPr bwMode="auto">
          <a:xfrm>
            <a:off x="2558182" y="3133212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2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3" name="Szövegdoboz 39"/>
          <p:cNvSpPr txBox="1">
            <a:spLocks noChangeArrowheads="1"/>
          </p:cNvSpPr>
          <p:nvPr/>
        </p:nvSpPr>
        <p:spPr bwMode="auto">
          <a:xfrm>
            <a:off x="4280779" y="3797750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6/2003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4" name="Szövegdoboz 40"/>
          <p:cNvSpPr txBox="1">
            <a:spLocks noChangeArrowheads="1"/>
          </p:cNvSpPr>
          <p:nvPr/>
        </p:nvSpPr>
        <p:spPr bwMode="auto">
          <a:xfrm>
            <a:off x="4110169" y="2639235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3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5" name="Szövegdoboz 41"/>
          <p:cNvSpPr txBox="1">
            <a:spLocks noChangeArrowheads="1"/>
          </p:cNvSpPr>
          <p:nvPr/>
        </p:nvSpPr>
        <p:spPr bwMode="auto">
          <a:xfrm>
            <a:off x="5697125" y="343709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6" name="Szövegdoboz 42"/>
          <p:cNvSpPr txBox="1">
            <a:spLocks noChangeArrowheads="1"/>
          </p:cNvSpPr>
          <p:nvPr/>
        </p:nvSpPr>
        <p:spPr bwMode="auto">
          <a:xfrm>
            <a:off x="5831246" y="162880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4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7" name="Szövegdoboz 43"/>
          <p:cNvSpPr txBox="1">
            <a:spLocks noChangeArrowheads="1"/>
          </p:cNvSpPr>
          <p:nvPr/>
        </p:nvSpPr>
        <p:spPr bwMode="auto">
          <a:xfrm>
            <a:off x="8061199" y="1493785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6/2013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8" name="Szövegdoboz 44"/>
          <p:cNvSpPr txBox="1">
            <a:spLocks noChangeArrowheads="1"/>
          </p:cNvSpPr>
          <p:nvPr/>
        </p:nvSpPr>
        <p:spPr bwMode="auto">
          <a:xfrm>
            <a:off x="7899936" y="81871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5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9" name="Szövegdoboz 46"/>
          <p:cNvSpPr txBox="1">
            <a:spLocks noChangeArrowheads="1"/>
          </p:cNvSpPr>
          <p:nvPr/>
        </p:nvSpPr>
        <p:spPr bwMode="auto">
          <a:xfrm>
            <a:off x="2514736" y="3350699"/>
            <a:ext cx="80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(ARM7/9)</a:t>
            </a:r>
          </a:p>
        </p:txBody>
      </p:sp>
      <p:sp>
        <p:nvSpPr>
          <p:cNvPr id="2090" name="Szövegdoboz 47"/>
          <p:cNvSpPr txBox="1">
            <a:spLocks noChangeArrowheads="1"/>
          </p:cNvSpPr>
          <p:nvPr/>
        </p:nvSpPr>
        <p:spPr bwMode="auto">
          <a:xfrm>
            <a:off x="3870415" y="2856722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(ARM11,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Cortex-A8/A9/A5)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1" name="Szövegdoboz 48"/>
          <p:cNvSpPr txBox="1">
            <a:spLocks noChangeArrowheads="1"/>
          </p:cNvSpPr>
          <p:nvPr/>
        </p:nvSpPr>
        <p:spPr bwMode="auto">
          <a:xfrm>
            <a:off x="5614989" y="1858760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(Cortex-A15/A7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 </a:t>
            </a:r>
            <a:r>
              <a:rPr lang="hu-HU" altLang="en-US" sz="1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.LITTLE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2" name="Szövegdoboz 49"/>
          <p:cNvSpPr txBox="1">
            <a:spLocks noChangeArrowheads="1"/>
          </p:cNvSpPr>
          <p:nvPr/>
        </p:nvSpPr>
        <p:spPr bwMode="auto">
          <a:xfrm>
            <a:off x="7650315" y="1036197"/>
            <a:ext cx="1422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A57/A53/A72/A35)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5" name="Szövegdoboz 53"/>
          <p:cNvSpPr txBox="1">
            <a:spLocks noChangeArrowheads="1"/>
          </p:cNvSpPr>
          <p:nvPr/>
        </p:nvSpPr>
        <p:spPr bwMode="auto">
          <a:xfrm>
            <a:off x="6592306" y="2389457"/>
            <a:ext cx="6799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30825" y="6362329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≈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65" name="Egyenes összekötő 15"/>
          <p:cNvCxnSpPr/>
          <p:nvPr/>
        </p:nvCxnSpPr>
        <p:spPr>
          <a:xfrm>
            <a:off x="8622450" y="642904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zövegdoboz 17"/>
          <p:cNvSpPr txBox="1"/>
          <p:nvPr/>
        </p:nvSpPr>
        <p:spPr>
          <a:xfrm>
            <a:off x="8323600" y="6550375"/>
            <a:ext cx="52450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Szövegdoboz 55"/>
          <p:cNvSpPr txBox="1">
            <a:spLocks noChangeArrowheads="1"/>
          </p:cNvSpPr>
          <p:nvPr/>
        </p:nvSpPr>
        <p:spPr bwMode="auto">
          <a:xfrm>
            <a:off x="3716905" y="4428399"/>
            <a:ext cx="2010487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based 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Channel concept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with 5 channels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for reads and writes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Out-of-order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Optional signaling for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low power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Non-cache-coherent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interconnects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Szövegdoboz 55"/>
          <p:cNvSpPr txBox="1">
            <a:spLocks noChangeArrowheads="1"/>
          </p:cNvSpPr>
          <p:nvPr/>
        </p:nvSpPr>
        <p:spPr bwMode="auto">
          <a:xfrm>
            <a:off x="5184901" y="4104075"/>
            <a:ext cx="1502334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lengths of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up to 256 beats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 of Service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signaling (QoS)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Szövegdoboz 55"/>
          <p:cNvSpPr txBox="1">
            <a:spLocks noChangeArrowheads="1"/>
          </p:cNvSpPr>
          <p:nvPr/>
        </p:nvSpPr>
        <p:spPr bwMode="auto">
          <a:xfrm>
            <a:off x="5990969" y="2991144"/>
            <a:ext cx="2004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 of the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AXI4 i.f. by 3 channels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to provide system wide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cache coherency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" name="Szövegdoboz 55"/>
          <p:cNvSpPr txBox="1">
            <a:spLocks noChangeArrowheads="1"/>
          </p:cNvSpPr>
          <p:nvPr/>
        </p:nvSpPr>
        <p:spPr bwMode="auto">
          <a:xfrm>
            <a:off x="7525161" y="2090690"/>
            <a:ext cx="169148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Layered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blocking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packet-based bus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of L3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node names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8350" y="5049759"/>
            <a:ext cx="22813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Supporting both full and</a:t>
            </a:r>
          </a:p>
          <a:p>
            <a:pPr>
              <a:spcAft>
                <a:spcPts val="300"/>
              </a:spcAft>
            </a:pPr>
            <a:r>
              <a:rPr lang="hu-HU" sz="1000" dirty="0"/>
              <a:t> </a:t>
            </a:r>
            <a:r>
              <a:rPr lang="hu-HU" sz="1000" dirty="0" smtClean="0"/>
              <a:t>     I/O coherency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Coherency domains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Memory barrier transactions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Support of DVM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Snoop filters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Cache coherent interconnects</a:t>
            </a:r>
            <a:endParaRPr lang="en-US" sz="1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963633" y="3675927"/>
            <a:ext cx="0" cy="133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zövegdoboz 55"/>
          <p:cNvSpPr txBox="1">
            <a:spLocks noChangeArrowheads="1"/>
          </p:cNvSpPr>
          <p:nvPr/>
        </p:nvSpPr>
        <p:spPr bwMode="auto">
          <a:xfrm>
            <a:off x="1961710" y="4567877"/>
            <a:ext cx="18726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data bus options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burst transfers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Split transactions with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overlapped address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and data phases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of multiple masters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Three stage pipelining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uni-directional signals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 the rising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edge</a:t>
            </a:r>
          </a:p>
        </p:txBody>
      </p:sp>
      <p:cxnSp>
        <p:nvCxnSpPr>
          <p:cNvPr id="46" name="Egyenes összekötő 13"/>
          <p:cNvCxnSpPr/>
          <p:nvPr/>
        </p:nvCxnSpPr>
        <p:spPr>
          <a:xfrm>
            <a:off x="387967" y="6410508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ekerekített téglalap 18"/>
          <p:cNvSpPr/>
          <p:nvPr/>
        </p:nvSpPr>
        <p:spPr>
          <a:xfrm>
            <a:off x="518815" y="4254769"/>
            <a:ext cx="1079500" cy="287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ASB™</a:t>
            </a:r>
          </a:p>
        </p:txBody>
      </p:sp>
      <p:sp>
        <p:nvSpPr>
          <p:cNvPr id="48" name="Szövegdoboz 36"/>
          <p:cNvSpPr txBox="1">
            <a:spLocks noChangeArrowheads="1"/>
          </p:cNvSpPr>
          <p:nvPr/>
        </p:nvSpPr>
        <p:spPr bwMode="auto">
          <a:xfrm>
            <a:off x="645352" y="3445248"/>
            <a:ext cx="849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1</a:t>
            </a:r>
          </a:p>
          <a:p>
            <a:pPr algn="ctr"/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</a:t>
            </a:r>
            <a:r>
              <a:rPr lang="hu-HU" altLang="en-US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3922" y="4000292"/>
            <a:ext cx="606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9/1995</a:t>
            </a:r>
            <a:endParaRPr lang="en-US" sz="900" dirty="0"/>
          </a:p>
        </p:txBody>
      </p:sp>
      <p:sp>
        <p:nvSpPr>
          <p:cNvPr id="50" name="Rounded Rectangle 49"/>
          <p:cNvSpPr/>
          <p:nvPr/>
        </p:nvSpPr>
        <p:spPr bwMode="auto">
          <a:xfrm>
            <a:off x="3771251" y="2528901"/>
            <a:ext cx="1835864" cy="393629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1" name="Szövegdoboz 55"/>
          <p:cNvSpPr txBox="1">
            <a:spLocks noChangeArrowheads="1"/>
          </p:cNvSpPr>
          <p:nvPr/>
        </p:nvSpPr>
        <p:spPr bwMode="auto">
          <a:xfrm>
            <a:off x="68364" y="4668726"/>
            <a:ext cx="2023311" cy="181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32-bit wide parallel bus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with 8/16-bit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Multiple masters/slaves,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but only a single master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can be active at a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element and burst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transfers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stage pipelining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Bi-directional data bus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both clock edges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622" y="629165"/>
            <a:ext cx="531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Main </a:t>
            </a:r>
            <a:r>
              <a:rPr lang="hu-HU" dirty="0" smtClean="0">
                <a:solidFill>
                  <a:srgbClr val="2D2D8A"/>
                </a:solidFill>
              </a:rPr>
              <a:t>enhancements of the AXI3 bus [15] -1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52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1.4.2 </a:t>
            </a:r>
            <a:r>
              <a:rPr lang="en-US" dirty="0"/>
              <a:t>The </a:t>
            </a:r>
            <a:r>
              <a:rPr lang="hu-HU" dirty="0"/>
              <a:t>AXI3 bus</a:t>
            </a:r>
            <a:r>
              <a:rPr lang="en-US" dirty="0"/>
              <a:t> </a:t>
            </a:r>
            <a:r>
              <a:rPr lang="hu-HU" dirty="0" smtClean="0"/>
              <a:t>(2)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72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00" y="625990"/>
            <a:ext cx="486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Key</a:t>
            </a:r>
            <a:r>
              <a:rPr lang="en-US" dirty="0" smtClean="0">
                <a:solidFill>
                  <a:srgbClr val="2D2D8A"/>
                </a:solidFill>
              </a:rPr>
              <a:t> enhancements of the AXI</a:t>
            </a:r>
            <a:r>
              <a:rPr lang="hu-HU" dirty="0" smtClean="0">
                <a:solidFill>
                  <a:srgbClr val="2D2D8A"/>
                </a:solidFill>
              </a:rPr>
              <a:t>3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bus [</a:t>
            </a:r>
            <a:r>
              <a:rPr lang="hu-HU" dirty="0" smtClean="0"/>
              <a:t>15]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5830" y="998730"/>
            <a:ext cx="87316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a) burst-based transactions,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b) the channel concept for performing reads and writes,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c) </a:t>
            </a:r>
            <a:r>
              <a:rPr lang="en-US" sz="1600" dirty="0">
                <a:solidFill>
                  <a:srgbClr val="000000"/>
                </a:solidFill>
              </a:rPr>
              <a:t>support for </a:t>
            </a:r>
            <a:r>
              <a:rPr lang="en-US" sz="1600" dirty="0" smtClean="0">
                <a:solidFill>
                  <a:srgbClr val="000000"/>
                </a:solidFill>
              </a:rPr>
              <a:t>out-of-order transactions</a:t>
            </a:r>
            <a:r>
              <a:rPr lang="hu-HU" sz="1600" dirty="0" smtClean="0">
                <a:solidFill>
                  <a:srgbClr val="000000"/>
                </a:solidFill>
              </a:rPr>
              <a:t>,</a:t>
            </a:r>
          </a:p>
          <a:p>
            <a:pPr>
              <a:spcAft>
                <a:spcPts val="400"/>
              </a:spcAft>
            </a:pPr>
            <a:r>
              <a:rPr lang="hu-HU" sz="1600" dirty="0" smtClean="0">
                <a:solidFill>
                  <a:srgbClr val="000000"/>
                </a:solidFill>
              </a:rPr>
              <a:t>d) non-cache coherent interconnects.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1.4.2 </a:t>
            </a:r>
            <a:r>
              <a:rPr lang="en-US" dirty="0"/>
              <a:t>The </a:t>
            </a:r>
            <a:r>
              <a:rPr lang="hu-HU" dirty="0"/>
              <a:t>AXI3 bus</a:t>
            </a:r>
            <a:r>
              <a:rPr lang="en-US" dirty="0"/>
              <a:t> </a:t>
            </a:r>
            <a:r>
              <a:rPr lang="hu-HU" dirty="0" smtClean="0"/>
              <a:t>(3)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256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725" y="637104"/>
            <a:ext cx="3396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a) Burst-based transactions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085" y="982300"/>
            <a:ext cx="9085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In the AXI protocol </a:t>
            </a:r>
            <a:r>
              <a:rPr lang="hu-HU" sz="1600" dirty="0" smtClean="0">
                <a:solidFill>
                  <a:srgbClr val="000000"/>
                </a:solidFill>
              </a:rPr>
              <a:t>(actually in the AXI3) </a:t>
            </a:r>
            <a:r>
              <a:rPr lang="en-US" sz="1600" dirty="0" smtClean="0">
                <a:solidFill>
                  <a:srgbClr val="0070C0"/>
                </a:solidFill>
              </a:rPr>
              <a:t>all transfers </a:t>
            </a:r>
            <a:r>
              <a:rPr lang="en-US" sz="1600" dirty="0" smtClean="0">
                <a:solidFill>
                  <a:srgbClr val="000000"/>
                </a:solidFill>
              </a:rPr>
              <a:t>are specified as </a:t>
            </a:r>
            <a:r>
              <a:rPr lang="en-US" sz="1600" dirty="0" smtClean="0">
                <a:solidFill>
                  <a:srgbClr val="FF0000"/>
                </a:solidFill>
              </a:rPr>
              <a:t>burst transfers</a:t>
            </a:r>
            <a:r>
              <a:rPr lang="en-US" sz="1600" dirty="0" smtClean="0">
                <a:solidFill>
                  <a:srgbClr val="000000"/>
                </a:solidFill>
              </a:rPr>
              <a:t>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085" y="1297625"/>
            <a:ext cx="7005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Each read or write </a:t>
            </a:r>
            <a:r>
              <a:rPr lang="hu-HU" sz="1600" dirty="0" smtClean="0">
                <a:solidFill>
                  <a:srgbClr val="FF0000"/>
                </a:solidFill>
              </a:rPr>
              <a:t>burst</a:t>
            </a:r>
            <a:r>
              <a:rPr lang="hu-HU" sz="1600" dirty="0" smtClean="0"/>
              <a:t> is given by two parameters, these are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15110" y="1657665"/>
            <a:ext cx="802886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burst length </a:t>
            </a:r>
            <a:r>
              <a:rPr lang="hu-HU" sz="1600" dirty="0" smtClean="0"/>
              <a:t>(</a:t>
            </a:r>
            <a:r>
              <a:rPr lang="hu-HU" sz="1600" dirty="0" smtClean="0">
                <a:solidFill>
                  <a:srgbClr val="0070C0"/>
                </a:solidFill>
              </a:rPr>
              <a:t>number of data transfers within the bursts</a:t>
            </a:r>
            <a:r>
              <a:rPr lang="hu-HU" sz="1600" dirty="0" smtClean="0"/>
              <a:t>)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burst size </a:t>
            </a:r>
            <a:r>
              <a:rPr lang="hu-HU" sz="1600" dirty="0" smtClean="0"/>
              <a:t>(the </a:t>
            </a:r>
            <a:r>
              <a:rPr lang="hu-HU" sz="1600" dirty="0" smtClean="0">
                <a:solidFill>
                  <a:srgbClr val="0070C0"/>
                </a:solidFill>
              </a:rPr>
              <a:t>width of the data paths</a:t>
            </a:r>
            <a:r>
              <a:rPr lang="hu-HU" sz="1600" dirty="0" smtClean="0"/>
              <a:t>, i.e. </a:t>
            </a:r>
            <a:r>
              <a:rPr lang="en-US" sz="1600" dirty="0" smtClean="0"/>
              <a:t>the </a:t>
            </a:r>
            <a:r>
              <a:rPr lang="en-US" sz="1600" dirty="0"/>
              <a:t>maximum number</a:t>
            </a:r>
            <a:r>
              <a:rPr lang="hu-HU" sz="1600" dirty="0"/>
              <a:t> </a:t>
            </a:r>
            <a:r>
              <a:rPr lang="en-US" sz="1600" dirty="0" smtClean="0"/>
              <a:t>of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</a:t>
            </a:r>
            <a:r>
              <a:rPr lang="en-US" sz="1600" dirty="0"/>
              <a:t>data bytes to </a:t>
            </a:r>
            <a:r>
              <a:rPr lang="hu-HU" sz="1600" dirty="0"/>
              <a:t>be </a:t>
            </a:r>
            <a:r>
              <a:rPr lang="en-US" sz="1600" dirty="0"/>
              <a:t>transfer</a:t>
            </a:r>
            <a:r>
              <a:rPr lang="hu-HU" sz="1600" dirty="0"/>
              <a:t>ed</a:t>
            </a:r>
            <a:r>
              <a:rPr lang="en-US" sz="1600" dirty="0"/>
              <a:t> in each </a:t>
            </a:r>
            <a:r>
              <a:rPr lang="hu-HU" sz="1600" dirty="0" smtClean="0"/>
              <a:t>beat </a:t>
            </a:r>
            <a:r>
              <a:rPr lang="hu-HU" sz="1600" dirty="0"/>
              <a:t>of </a:t>
            </a:r>
            <a:r>
              <a:rPr lang="hu-HU" sz="1600" dirty="0" smtClean="0"/>
              <a:t>the burst)</a:t>
            </a:r>
            <a:endParaRPr lang="hu-HU" sz="1600" dirty="0"/>
          </a:p>
        </p:txBody>
      </p:sp>
      <p:sp>
        <p:nvSpPr>
          <p:cNvPr id="8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1.4.2 </a:t>
            </a:r>
            <a:r>
              <a:rPr lang="en-US" dirty="0"/>
              <a:t>The </a:t>
            </a:r>
            <a:r>
              <a:rPr lang="hu-HU" dirty="0"/>
              <a:t>AXI3 bus</a:t>
            </a:r>
            <a:r>
              <a:rPr lang="en-US" dirty="0"/>
              <a:t> </a:t>
            </a:r>
            <a:r>
              <a:rPr lang="hu-HU" dirty="0" smtClean="0"/>
              <a:t>(4)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206515" y="2528900"/>
            <a:ext cx="8474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Burst length (up to 16) and burst size (1 - 128 byte) are </a:t>
            </a:r>
            <a:r>
              <a:rPr lang="hu-HU" sz="1600" dirty="0" smtClean="0">
                <a:solidFill>
                  <a:srgbClr val="0070C0"/>
                </a:solidFill>
              </a:rPr>
              <a:t>specified by dedicated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signal lines.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035" y="638690"/>
            <a:ext cx="7156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b) </a:t>
            </a:r>
            <a:r>
              <a:rPr lang="en-US" dirty="0">
                <a:solidFill>
                  <a:srgbClr val="2D2D8A"/>
                </a:solidFill>
              </a:rPr>
              <a:t>The channel concept for performing reads and writes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540" y="1409290"/>
            <a:ext cx="889317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b1) </a:t>
            </a:r>
            <a:r>
              <a:rPr lang="en-US" sz="1600" dirty="0" smtClean="0">
                <a:solidFill>
                  <a:srgbClr val="0070C0"/>
                </a:solidFill>
              </a:rPr>
              <a:t>Splitting </a:t>
            </a:r>
            <a:r>
              <a:rPr lang="en-US" sz="1600" dirty="0">
                <a:solidFill>
                  <a:srgbClr val="0070C0"/>
                </a:solidFill>
              </a:rPr>
              <a:t>reads and writes </a:t>
            </a:r>
            <a:r>
              <a:rPr lang="en-US" sz="1600" dirty="0">
                <a:solidFill>
                  <a:srgbClr val="000000"/>
                </a:solidFill>
              </a:rPr>
              <a:t>(actually read bursts and write </a:t>
            </a:r>
            <a:r>
              <a:rPr lang="en-US" sz="1600" dirty="0" smtClean="0">
                <a:solidFill>
                  <a:srgbClr val="000000"/>
                </a:solidFill>
              </a:rPr>
              <a:t>bursts) </a:t>
            </a:r>
            <a:r>
              <a:rPr lang="en-US" sz="1600" dirty="0" smtClean="0">
                <a:solidFill>
                  <a:srgbClr val="0070C0"/>
                </a:solidFill>
              </a:rPr>
              <a:t>into </a:t>
            </a:r>
            <a:r>
              <a:rPr lang="hu-HU" sz="1600" dirty="0" smtClean="0">
                <a:solidFill>
                  <a:srgbClr val="0070C0"/>
                </a:solidFill>
              </a:rPr>
              <a:t>two and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  three</a:t>
            </a:r>
            <a:r>
              <a:rPr lang="en-US" sz="1600" dirty="0" smtClean="0">
                <a:solidFill>
                  <a:srgbClr val="0070C0"/>
                </a:solidFill>
              </a:rPr>
              <a:t> transactions</a:t>
            </a:r>
            <a:r>
              <a:rPr lang="hu-HU" sz="1600" dirty="0" smtClean="0">
                <a:solidFill>
                  <a:srgbClr val="0070C0"/>
                </a:solidFill>
              </a:rPr>
              <a:t>, </a:t>
            </a:r>
            <a:r>
              <a:rPr lang="hu-HU" sz="1600" dirty="0" smtClean="0"/>
              <a:t>respectively.</a:t>
            </a:r>
            <a:r>
              <a:rPr lang="en-US" sz="16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b2) Providing </a:t>
            </a:r>
            <a:r>
              <a:rPr lang="hu-HU" sz="1600" dirty="0" smtClean="0">
                <a:solidFill>
                  <a:srgbClr val="0070C0"/>
                </a:solidFill>
              </a:rPr>
              <a:t>dedicated</a:t>
            </a:r>
            <a:r>
              <a:rPr lang="en-US" sz="1600" dirty="0" smtClean="0">
                <a:solidFill>
                  <a:srgbClr val="0070C0"/>
                </a:solidFill>
              </a:rPr>
              <a:t> channels for each </a:t>
            </a:r>
            <a:r>
              <a:rPr lang="hu-HU" sz="1600" dirty="0" smtClean="0">
                <a:solidFill>
                  <a:srgbClr val="0070C0"/>
                </a:solidFill>
              </a:rPr>
              <a:t>type</a:t>
            </a:r>
            <a:r>
              <a:rPr lang="en-US" sz="1600" dirty="0" smtClean="0">
                <a:solidFill>
                  <a:srgbClr val="0070C0"/>
                </a:solidFill>
              </a:rPr>
              <a:t> of transactions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b3) Providing a </a:t>
            </a:r>
            <a:r>
              <a:rPr lang="en-US" sz="1600" dirty="0" smtClean="0">
                <a:solidFill>
                  <a:srgbClr val="0070C0"/>
                </a:solidFill>
              </a:rPr>
              <a:t>handshake </a:t>
            </a:r>
            <a:r>
              <a:rPr lang="en-US" sz="1600" dirty="0">
                <a:solidFill>
                  <a:srgbClr val="0070C0"/>
                </a:solidFill>
              </a:rPr>
              <a:t>mechanism </a:t>
            </a:r>
            <a:r>
              <a:rPr lang="en-US" sz="1600" dirty="0" smtClean="0">
                <a:solidFill>
                  <a:srgbClr val="0070C0"/>
                </a:solidFill>
              </a:rPr>
              <a:t>for synchronizing </a:t>
            </a:r>
            <a:r>
              <a:rPr lang="en-US" sz="1600" dirty="0" smtClean="0">
                <a:solidFill>
                  <a:srgbClr val="000000"/>
                </a:solidFill>
              </a:rPr>
              <a:t>individual transaction</a:t>
            </a:r>
            <a:r>
              <a:rPr lang="hu-HU" sz="1600" dirty="0" smtClean="0">
                <a:solidFill>
                  <a:srgbClr val="000000"/>
                </a:solidFill>
              </a:rPr>
              <a:t>s.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b4) </a:t>
            </a:r>
            <a:r>
              <a:rPr lang="en-US" sz="1600" dirty="0" smtClean="0">
                <a:solidFill>
                  <a:srgbClr val="0070C0"/>
                </a:solidFill>
              </a:rPr>
              <a:t>Identifying </a:t>
            </a:r>
            <a:r>
              <a:rPr lang="hu-HU" sz="1600" dirty="0" smtClean="0">
                <a:solidFill>
                  <a:srgbClr val="0070C0"/>
                </a:solidFill>
              </a:rPr>
              <a:t>individual transactions by a tag to allow reassambling transactions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 that belong to the same read or write operation.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930" y="1043735"/>
            <a:ext cx="7174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The channel concept incorporates </a:t>
            </a:r>
            <a:r>
              <a:rPr lang="hu-HU" sz="1600" dirty="0" smtClean="0">
                <a:solidFill>
                  <a:srgbClr val="FF0000"/>
                </a:solidFill>
              </a:rPr>
              <a:t>four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sub-concepts</a:t>
            </a:r>
            <a:r>
              <a:rPr lang="en-US" sz="1600" dirty="0" smtClean="0">
                <a:solidFill>
                  <a:srgbClr val="000000"/>
                </a:solidFill>
              </a:rPr>
              <a:t>, as follows: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1.4.2 </a:t>
            </a:r>
            <a:r>
              <a:rPr lang="en-US" dirty="0"/>
              <a:t>The </a:t>
            </a:r>
            <a:r>
              <a:rPr lang="hu-HU" dirty="0"/>
              <a:t>AXI3 bus</a:t>
            </a:r>
            <a:r>
              <a:rPr lang="en-US" dirty="0"/>
              <a:t> </a:t>
            </a:r>
            <a:r>
              <a:rPr lang="hu-HU" dirty="0" smtClean="0"/>
              <a:t>(5)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54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035" y="638690"/>
            <a:ext cx="8284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b1) Splitting reads and writes (actually read bursts and write bursts) </a:t>
            </a:r>
          </a:p>
          <a:p>
            <a:r>
              <a:rPr lang="en-US" dirty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      </a:t>
            </a:r>
            <a:r>
              <a:rPr lang="en-US" dirty="0" smtClean="0">
                <a:solidFill>
                  <a:srgbClr val="2D2D8A"/>
                </a:solidFill>
              </a:rPr>
              <a:t>into </a:t>
            </a:r>
            <a:r>
              <a:rPr lang="hu-HU" dirty="0" smtClean="0">
                <a:solidFill>
                  <a:srgbClr val="2D2D8A"/>
                </a:solidFill>
              </a:rPr>
              <a:t>two and three </a:t>
            </a:r>
            <a:r>
              <a:rPr lang="en-US" dirty="0" smtClean="0">
                <a:solidFill>
                  <a:srgbClr val="2D2D8A"/>
                </a:solidFill>
              </a:rPr>
              <a:t>transactions</a:t>
            </a:r>
            <a:r>
              <a:rPr lang="hu-HU" dirty="0" smtClean="0">
                <a:solidFill>
                  <a:srgbClr val="2D2D8A"/>
                </a:solidFill>
              </a:rPr>
              <a:t>, respectively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085" y="1268760"/>
            <a:ext cx="5995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 </a:t>
            </a:r>
            <a:r>
              <a:rPr lang="en-US" sz="1600" dirty="0" smtClean="0">
                <a:solidFill>
                  <a:srgbClr val="FF0000"/>
                </a:solidFill>
              </a:rPr>
              <a:t>read burst </a:t>
            </a:r>
            <a:r>
              <a:rPr lang="en-US" sz="1600" dirty="0" smtClean="0">
                <a:solidFill>
                  <a:srgbClr val="000000"/>
                </a:solidFill>
              </a:rPr>
              <a:t>is </a:t>
            </a:r>
            <a:r>
              <a:rPr lang="hu-HU" sz="1600" dirty="0" smtClean="0">
                <a:solidFill>
                  <a:srgbClr val="000000"/>
                </a:solidFill>
              </a:rPr>
              <a:t>split into </a:t>
            </a:r>
            <a:r>
              <a:rPr lang="en-US" sz="1600" dirty="0" smtClean="0">
                <a:solidFill>
                  <a:srgbClr val="000000"/>
                </a:solidFill>
              </a:rPr>
              <a:t>the following </a:t>
            </a:r>
            <a:r>
              <a:rPr lang="en-US" sz="1600" dirty="0" smtClean="0">
                <a:solidFill>
                  <a:srgbClr val="0066CC"/>
                </a:solidFill>
              </a:rPr>
              <a:t>two transactions</a:t>
            </a:r>
            <a:r>
              <a:rPr lang="en-US" sz="1600" dirty="0" smtClean="0">
                <a:solidFill>
                  <a:srgbClr val="000000"/>
                </a:solidFill>
              </a:rPr>
              <a:t>: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100" y="1617284"/>
            <a:ext cx="7102329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 </a:t>
            </a:r>
            <a:r>
              <a:rPr lang="en-US" sz="1600" dirty="0" smtClean="0">
                <a:solidFill>
                  <a:srgbClr val="0070C0"/>
                </a:solidFill>
              </a:rPr>
              <a:t>read address </a:t>
            </a:r>
            <a:r>
              <a:rPr lang="en-US" sz="1600" dirty="0" smtClean="0">
                <a:solidFill>
                  <a:srgbClr val="000000"/>
                </a:solidFill>
              </a:rPr>
              <a:t>transaction and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 </a:t>
            </a:r>
            <a:r>
              <a:rPr lang="en-US" sz="1600" dirty="0" smtClean="0">
                <a:solidFill>
                  <a:srgbClr val="0070C0"/>
                </a:solidFill>
              </a:rPr>
              <a:t>read data </a:t>
            </a:r>
            <a:r>
              <a:rPr lang="en-US" sz="1600" dirty="0" smtClean="0">
                <a:solidFill>
                  <a:srgbClr val="000000"/>
                </a:solidFill>
              </a:rPr>
              <a:t>transaction accompanied by a </a:t>
            </a:r>
            <a:r>
              <a:rPr lang="en-US" sz="1600" dirty="0" smtClean="0">
                <a:solidFill>
                  <a:srgbClr val="0070C0"/>
                </a:solidFill>
              </a:rPr>
              <a:t>read response </a:t>
            </a:r>
            <a:r>
              <a:rPr lang="hu-HU" sz="1600" dirty="0" smtClean="0">
                <a:solidFill>
                  <a:srgbClr val="0070C0"/>
                </a:solidFill>
              </a:rPr>
              <a:t>signal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085" y="3573985"/>
            <a:ext cx="889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We </a:t>
            </a:r>
            <a:r>
              <a:rPr lang="hu-HU" sz="1600" dirty="0" smtClean="0">
                <a:solidFill>
                  <a:srgbClr val="000000"/>
                </a:solidFill>
              </a:rPr>
              <a:t>designate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the above elementary components of executing reads and writes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as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transactions</a:t>
            </a:r>
            <a:r>
              <a:rPr lang="en-US" sz="1600" dirty="0" smtClean="0">
                <a:solidFill>
                  <a:srgbClr val="000000"/>
                </a:solidFill>
              </a:rPr>
              <a:t> since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each</a:t>
            </a:r>
            <a:r>
              <a:rPr lang="hu-HU" sz="1600" dirty="0" smtClean="0">
                <a:solidFill>
                  <a:srgbClr val="0066CC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of the</a:t>
            </a:r>
            <a:r>
              <a:rPr lang="hu-HU" sz="1600" dirty="0" smtClean="0">
                <a:solidFill>
                  <a:srgbClr val="0066CC"/>
                </a:solidFill>
              </a:rPr>
              <a:t>m</a:t>
            </a:r>
            <a:r>
              <a:rPr lang="en-US" sz="1600" dirty="0" smtClean="0">
                <a:solidFill>
                  <a:srgbClr val="0066CC"/>
                </a:solidFill>
              </a:rPr>
              <a:t> is</a:t>
            </a:r>
            <a:r>
              <a:rPr lang="hu-HU" sz="1600" dirty="0" smtClean="0">
                <a:solidFill>
                  <a:srgbClr val="0066CC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synchronized </a:t>
            </a:r>
            <a:r>
              <a:rPr lang="hu-HU" sz="1600" dirty="0" smtClean="0">
                <a:solidFill>
                  <a:srgbClr val="0066CC"/>
                </a:solidFill>
              </a:rPr>
              <a:t>by its own by means of </a:t>
            </a:r>
          </a:p>
          <a:p>
            <a:r>
              <a:rPr lang="hu-HU" sz="1600" dirty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66CC"/>
                </a:solidFill>
              </a:rPr>
              <a:t>  </a:t>
            </a:r>
            <a:r>
              <a:rPr lang="en-US" sz="1600" dirty="0" smtClean="0">
                <a:solidFill>
                  <a:srgbClr val="0066CC"/>
                </a:solidFill>
              </a:rPr>
              <a:t>handshaking </a:t>
            </a:r>
            <a:r>
              <a:rPr lang="hu-HU" sz="1600" dirty="0" smtClean="0">
                <a:solidFill>
                  <a:srgbClr val="0066CC"/>
                </a:solidFill>
              </a:rPr>
              <a:t>using appropriate synchronizing</a:t>
            </a:r>
            <a:r>
              <a:rPr lang="en-US" sz="1600" dirty="0" smtClean="0">
                <a:solidFill>
                  <a:srgbClr val="0066CC"/>
                </a:solidFill>
              </a:rPr>
              <a:t> signals</a:t>
            </a:r>
            <a:r>
              <a:rPr lang="en-US" sz="1600" dirty="0" smtClean="0">
                <a:solidFill>
                  <a:srgbClr val="000000"/>
                </a:solidFill>
              </a:rPr>
              <a:t>, as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detailed later.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085" y="2258870"/>
            <a:ext cx="6216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 </a:t>
            </a:r>
            <a:r>
              <a:rPr lang="en-US" sz="1600" dirty="0" smtClean="0">
                <a:solidFill>
                  <a:srgbClr val="FF0000"/>
                </a:solidFill>
              </a:rPr>
              <a:t>write burst </a:t>
            </a:r>
            <a:r>
              <a:rPr lang="hu-HU" sz="1600" dirty="0" smtClean="0"/>
              <a:t>is split into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the following </a:t>
            </a:r>
            <a:r>
              <a:rPr lang="en-US" sz="1600" dirty="0" smtClean="0">
                <a:solidFill>
                  <a:srgbClr val="0066CC"/>
                </a:solidFill>
              </a:rPr>
              <a:t>three transactions</a:t>
            </a:r>
            <a:r>
              <a:rPr lang="en-US" sz="1600" dirty="0" smtClean="0">
                <a:solidFill>
                  <a:srgbClr val="000000"/>
                </a:solidFill>
              </a:rPr>
              <a:t>: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100" y="2607394"/>
            <a:ext cx="3480055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 </a:t>
            </a:r>
            <a:r>
              <a:rPr lang="en-US" sz="1600" dirty="0" smtClean="0">
                <a:solidFill>
                  <a:srgbClr val="0070C0"/>
                </a:solidFill>
              </a:rPr>
              <a:t>write address </a:t>
            </a:r>
            <a:r>
              <a:rPr lang="en-US" sz="1600" dirty="0" smtClean="0">
                <a:solidFill>
                  <a:srgbClr val="000000"/>
                </a:solidFill>
              </a:rPr>
              <a:t>transaction,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 </a:t>
            </a:r>
            <a:r>
              <a:rPr lang="en-US" sz="1600" dirty="0" smtClean="0">
                <a:solidFill>
                  <a:srgbClr val="0070C0"/>
                </a:solidFill>
              </a:rPr>
              <a:t>write data </a:t>
            </a:r>
            <a:r>
              <a:rPr lang="en-US" sz="1600" dirty="0" smtClean="0">
                <a:solidFill>
                  <a:srgbClr val="000000"/>
                </a:solidFill>
              </a:rPr>
              <a:t>transaction and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 </a:t>
            </a:r>
            <a:r>
              <a:rPr lang="en-US" sz="1600" dirty="0" smtClean="0">
                <a:solidFill>
                  <a:srgbClr val="0070C0"/>
                </a:solidFill>
              </a:rPr>
              <a:t>write response </a:t>
            </a:r>
            <a:r>
              <a:rPr lang="en-US" sz="1600" dirty="0" smtClean="0">
                <a:solidFill>
                  <a:srgbClr val="000000"/>
                </a:solidFill>
              </a:rPr>
              <a:t>transaction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1.4.2 </a:t>
            </a:r>
            <a:r>
              <a:rPr lang="en-US" dirty="0"/>
              <a:t>The </a:t>
            </a:r>
            <a:r>
              <a:rPr lang="hu-HU" dirty="0"/>
              <a:t>AXI3 bus</a:t>
            </a:r>
            <a:r>
              <a:rPr lang="en-US" dirty="0"/>
              <a:t> </a:t>
            </a:r>
            <a:r>
              <a:rPr lang="hu-HU" dirty="0" smtClean="0"/>
              <a:t>(6)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79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47365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smtClean="0">
                <a:solidFill>
                  <a:srgbClr val="FFFFFF"/>
                </a:solidFill>
              </a:rPr>
              <a:t>1</a:t>
            </a:r>
            <a:r>
              <a:rPr lang="en-US" sz="2000" dirty="0" smtClean="0">
                <a:solidFill>
                  <a:srgbClr val="FFFFFF"/>
                </a:solidFill>
              </a:rPr>
              <a:t>.1 Introduction to the AMBA bus</a:t>
            </a:r>
            <a:endParaRPr lang="hu-HU" sz="2000" dirty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806882" y="2177201"/>
            <a:ext cx="7861873" cy="504825"/>
            <a:chOff x="478" y="2160"/>
            <a:chExt cx="4624" cy="318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1.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1.1 Introduction to the AMBA protocol family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78" y="2201"/>
              <a:ext cx="2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814596" y="2728412"/>
            <a:ext cx="7854159" cy="504825"/>
            <a:chOff x="483" y="2160"/>
            <a:chExt cx="4619" cy="318"/>
          </a:xfrm>
        </p:grpSpPr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1.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1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.2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Evolution of the AMBA protocol family</a:t>
              </a: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483" y="2201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836585" y="3284215"/>
            <a:ext cx="7854159" cy="504825"/>
            <a:chOff x="483" y="2160"/>
            <a:chExt cx="4619" cy="318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1.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1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.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3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Evolution of ARM's Cortex-A family</a:t>
              </a: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83" y="2201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0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975" y="641865"/>
            <a:ext cx="8281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>
                <a:solidFill>
                  <a:srgbClr val="2D2D8A"/>
                </a:solidFill>
              </a:rPr>
              <a:t>b2) Providing </a:t>
            </a:r>
            <a:r>
              <a:rPr lang="hu-HU" dirty="0" smtClean="0">
                <a:solidFill>
                  <a:srgbClr val="2D2D8A"/>
                </a:solidFill>
              </a:rPr>
              <a:t>dedicated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>
                <a:solidFill>
                  <a:srgbClr val="2D2D8A"/>
                </a:solidFill>
              </a:rPr>
              <a:t>channels for each </a:t>
            </a:r>
            <a:r>
              <a:rPr lang="hu-HU" dirty="0" smtClean="0">
                <a:solidFill>
                  <a:srgbClr val="2D2D8A"/>
                </a:solidFill>
              </a:rPr>
              <a:t>type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>
                <a:solidFill>
                  <a:srgbClr val="2D2D8A"/>
                </a:solidFill>
              </a:rPr>
              <a:t>of </a:t>
            </a:r>
            <a:r>
              <a:rPr lang="en-US" dirty="0" smtClean="0">
                <a:solidFill>
                  <a:srgbClr val="2D2D8A"/>
                </a:solidFill>
              </a:rPr>
              <a:t>transactions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66655" y="2563991"/>
            <a:ext cx="2879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Read channels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2860324" y="249497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2904982" y="2306104"/>
            <a:ext cx="3418946" cy="127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4563698" y="2071556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2904980" y="2312476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286309" y="249021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H="1">
            <a:off x="6321323" y="2306104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97025" y="2608996"/>
            <a:ext cx="30603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Write channels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679474" y="1808820"/>
            <a:ext cx="575349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en-US" sz="1300" b="1" dirty="0" smtClean="0">
                <a:solidFill>
                  <a:srgbClr val="000000"/>
                </a:solidFill>
              </a:rPr>
              <a:t>Dedicated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channels provided for each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type of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transactions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38664" y="2888940"/>
            <a:ext cx="2673296" cy="533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The Read address channel</a:t>
            </a:r>
            <a:endParaRPr lang="hu-HU" sz="1300" dirty="0" smtClean="0">
              <a:latin typeface="+mj-lt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Read data </a:t>
            </a:r>
            <a:r>
              <a:rPr lang="en-US" sz="1400" dirty="0" smtClean="0"/>
              <a:t>channel</a:t>
            </a:r>
            <a:endParaRPr lang="en-US" sz="13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2030" y="2902678"/>
            <a:ext cx="2981457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The Write address </a:t>
            </a:r>
            <a:r>
              <a:rPr lang="en-US" sz="1300" dirty="0" smtClean="0"/>
              <a:t>channel</a:t>
            </a:r>
            <a:endParaRPr lang="hu-HU" sz="1300" dirty="0" smtClean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Write data </a:t>
            </a:r>
            <a:r>
              <a:rPr lang="en-US" sz="1400" dirty="0" smtClean="0"/>
              <a:t>channel</a:t>
            </a:r>
            <a:endParaRPr lang="hu-HU" sz="1400" dirty="0" smtClean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1400" dirty="0" smtClean="0"/>
              <a:t>The Write response channel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180560" y="998730"/>
            <a:ext cx="9091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66CC"/>
                </a:solidFill>
              </a:rPr>
              <a:t>Each </a:t>
            </a:r>
            <a:r>
              <a:rPr lang="hu-HU" sz="1600" dirty="0" smtClean="0">
                <a:solidFill>
                  <a:srgbClr val="0066CC"/>
                </a:solidFill>
              </a:rPr>
              <a:t>different type of </a:t>
            </a:r>
            <a:r>
              <a:rPr lang="en-US" sz="1600" dirty="0" smtClean="0">
                <a:solidFill>
                  <a:srgbClr val="0066CC"/>
                </a:solidFill>
              </a:rPr>
              <a:t>transaction is carried out over a dedicated channel</a:t>
            </a:r>
            <a:r>
              <a:rPr lang="en-US" sz="1600" dirty="0">
                <a:solidFill>
                  <a:srgbClr val="0066CC"/>
                </a:solidFill>
              </a:rPr>
              <a:t>, </a:t>
            </a:r>
            <a:r>
              <a:rPr lang="hu-HU" sz="1600" dirty="0"/>
              <a:t>a</a:t>
            </a:r>
            <a:r>
              <a:rPr lang="hu-HU" sz="1600" dirty="0" smtClean="0"/>
              <a:t>ccordingly,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there are</a:t>
            </a:r>
            <a:r>
              <a:rPr lang="hu-HU" sz="1600" dirty="0" smtClean="0">
                <a:solidFill>
                  <a:srgbClr val="0066CC"/>
                </a:solidFill>
              </a:rPr>
              <a:t> two read and three write channels, </a:t>
            </a:r>
            <a:r>
              <a:rPr lang="en-US" sz="1600" dirty="0" smtClean="0">
                <a:solidFill>
                  <a:srgbClr val="000000"/>
                </a:solidFill>
              </a:rPr>
              <a:t>as </a:t>
            </a:r>
            <a:r>
              <a:rPr lang="hu-HU" sz="1600" dirty="0" smtClean="0">
                <a:solidFill>
                  <a:srgbClr val="000000"/>
                </a:solidFill>
              </a:rPr>
              <a:t>indicated in the next Figure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1.4.2 </a:t>
            </a:r>
            <a:r>
              <a:rPr lang="en-US" dirty="0"/>
              <a:t>The </a:t>
            </a:r>
            <a:r>
              <a:rPr lang="hu-HU" dirty="0"/>
              <a:t>AXI3 bus</a:t>
            </a:r>
            <a:r>
              <a:rPr lang="en-US" dirty="0"/>
              <a:t> </a:t>
            </a:r>
            <a:r>
              <a:rPr lang="hu-HU" dirty="0" smtClean="0"/>
              <a:t>(7)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1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6" grpId="0"/>
      <p:bldP spid="5" grpId="0"/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1013613"/>
            <a:ext cx="5732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hu-HU" sz="1600" dirty="0" smtClean="0">
                <a:solidFill>
                  <a:srgbClr val="000000"/>
                </a:solidFill>
              </a:rPr>
              <a:t>layout of the read channels of the </a:t>
            </a:r>
            <a:r>
              <a:rPr lang="en-US" sz="1600" dirty="0" smtClean="0">
                <a:solidFill>
                  <a:srgbClr val="000000"/>
                </a:solidFill>
              </a:rPr>
              <a:t>AXI protocol</a:t>
            </a:r>
            <a:r>
              <a:rPr lang="hu-HU" sz="1600" dirty="0" smtClean="0">
                <a:solidFill>
                  <a:srgbClr val="000000"/>
                </a:solidFill>
              </a:rPr>
              <a:t>: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9"/>
          <a:stretch/>
        </p:blipFill>
        <p:spPr bwMode="auto">
          <a:xfrm>
            <a:off x="1514475" y="1583795"/>
            <a:ext cx="6115050" cy="245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1450" y="633413"/>
            <a:ext cx="219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Read channels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</a:t>
            </a:r>
            <a:r>
              <a:rPr lang="hu-HU" dirty="0" smtClean="0">
                <a:solidFill>
                  <a:srgbClr val="2D2D8A"/>
                </a:solidFill>
              </a:rPr>
              <a:t>2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2745" y="4239090"/>
            <a:ext cx="5064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Figure: The channel architecture for reads [</a:t>
            </a:r>
            <a:r>
              <a:rPr lang="hu-HU" sz="1600" dirty="0" smtClean="0">
                <a:solidFill>
                  <a:srgbClr val="000000"/>
                </a:solidFill>
              </a:rPr>
              <a:t>15</a:t>
            </a:r>
            <a:r>
              <a:rPr lang="en-US" sz="1600" dirty="0" smtClean="0">
                <a:solidFill>
                  <a:srgbClr val="000000"/>
                </a:solidFill>
              </a:rPr>
              <a:t>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1.4.2 </a:t>
            </a:r>
            <a:r>
              <a:rPr lang="en-US" dirty="0"/>
              <a:t>The </a:t>
            </a:r>
            <a:r>
              <a:rPr lang="hu-HU" dirty="0"/>
              <a:t>AXI3 bus</a:t>
            </a:r>
            <a:r>
              <a:rPr lang="en-US" dirty="0"/>
              <a:t> </a:t>
            </a:r>
            <a:r>
              <a:rPr lang="hu-HU" dirty="0" smtClean="0"/>
              <a:t>(8)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206515" y="4824155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515" y="5139190"/>
            <a:ext cx="7999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In addition to the Read data channel there is a </a:t>
            </a:r>
            <a:r>
              <a:rPr lang="hu-HU" sz="1600" dirty="0" smtClean="0">
                <a:solidFill>
                  <a:srgbClr val="0070C0"/>
                </a:solidFill>
              </a:rPr>
              <a:t>two bit </a:t>
            </a:r>
            <a:r>
              <a:rPr lang="hu-HU" sz="1600" dirty="0" smtClean="0">
                <a:solidFill>
                  <a:srgbClr val="FF0000"/>
                </a:solidFill>
              </a:rPr>
              <a:t>read response signal</a:t>
            </a:r>
          </a:p>
          <a:p>
            <a:r>
              <a:rPr lang="hu-HU" sz="1600" dirty="0" smtClean="0"/>
              <a:t>  indicating the </a:t>
            </a:r>
            <a:r>
              <a:rPr lang="hu-HU" sz="1600" dirty="0" smtClean="0">
                <a:solidFill>
                  <a:srgbClr val="0070C0"/>
                </a:solidFill>
              </a:rPr>
              <a:t>status of each transaction </a:t>
            </a:r>
            <a:r>
              <a:rPr lang="hu-HU" sz="1600" dirty="0" smtClean="0"/>
              <a:t>(e.g. succesful, slave error etc.).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85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1013613"/>
            <a:ext cx="5677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hu-HU" sz="1600" dirty="0" smtClean="0">
                <a:solidFill>
                  <a:srgbClr val="000000"/>
                </a:solidFill>
              </a:rPr>
              <a:t>lyout of the write channels of the </a:t>
            </a:r>
            <a:r>
              <a:rPr lang="en-US" sz="1600" dirty="0" smtClean="0">
                <a:solidFill>
                  <a:srgbClr val="000000"/>
                </a:solidFill>
              </a:rPr>
              <a:t>AXI protocol: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975" y="633413"/>
            <a:ext cx="222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Write channels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</a:t>
            </a:r>
            <a:r>
              <a:rPr lang="hu-HU" dirty="0" smtClean="0">
                <a:solidFill>
                  <a:srgbClr val="2D2D8A"/>
                </a:solidFill>
              </a:rPr>
              <a:t>2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2745" y="4239090"/>
            <a:ext cx="4964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Figure: The channel architecture for writes []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4"/>
          <a:stretch/>
        </p:blipFill>
        <p:spPr bwMode="auto">
          <a:xfrm>
            <a:off x="1500188" y="1599931"/>
            <a:ext cx="6143625" cy="368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52745" y="5565721"/>
            <a:ext cx="5117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Figure: The channel architecture for writes [</a:t>
            </a:r>
            <a:r>
              <a:rPr lang="hu-HU" sz="1600" dirty="0" smtClean="0">
                <a:solidFill>
                  <a:srgbClr val="000000"/>
                </a:solidFill>
              </a:rPr>
              <a:t>15</a:t>
            </a:r>
            <a:r>
              <a:rPr lang="en-US" sz="1600" dirty="0" smtClean="0">
                <a:solidFill>
                  <a:srgbClr val="000000"/>
                </a:solidFill>
              </a:rPr>
              <a:t>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1.4.2 </a:t>
            </a:r>
            <a:r>
              <a:rPr lang="en-US" dirty="0"/>
              <a:t>The </a:t>
            </a:r>
            <a:r>
              <a:rPr lang="hu-HU" dirty="0"/>
              <a:t>AXI3 bus</a:t>
            </a:r>
            <a:r>
              <a:rPr lang="en-US" dirty="0"/>
              <a:t> </a:t>
            </a:r>
            <a:r>
              <a:rPr lang="hu-HU" dirty="0" smtClean="0"/>
              <a:t>(9)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96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435" y="1268760"/>
            <a:ext cx="8893175" cy="230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Each </a:t>
            </a:r>
            <a:r>
              <a:rPr lang="en-US" sz="1600" dirty="0">
                <a:solidFill>
                  <a:srgbClr val="0070C0"/>
                </a:solidFill>
              </a:rPr>
              <a:t>of the </a:t>
            </a:r>
            <a:r>
              <a:rPr lang="en-US" sz="1600" dirty="0" smtClean="0">
                <a:solidFill>
                  <a:srgbClr val="0070C0"/>
                </a:solidFill>
              </a:rPr>
              <a:t>five independent </a:t>
            </a:r>
            <a:r>
              <a:rPr lang="en-US" sz="1600" dirty="0">
                <a:solidFill>
                  <a:srgbClr val="0070C0"/>
                </a:solidFill>
              </a:rPr>
              <a:t>channels </a:t>
            </a:r>
            <a:r>
              <a:rPr lang="en-US" sz="1600" dirty="0" smtClean="0">
                <a:solidFill>
                  <a:srgbClr val="000000"/>
                </a:solidFill>
              </a:rPr>
              <a:t>carries </a:t>
            </a:r>
            <a:r>
              <a:rPr lang="hu-HU" sz="1600" dirty="0" smtClean="0">
                <a:solidFill>
                  <a:srgbClr val="000000"/>
                </a:solidFill>
              </a:rPr>
              <a:t>beyond the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set of information </a:t>
            </a:r>
            <a:r>
              <a:rPr lang="en-US" sz="1600" dirty="0" smtClean="0">
                <a:solidFill>
                  <a:srgbClr val="000000"/>
                </a:solidFill>
              </a:rPr>
              <a:t>signals</a:t>
            </a:r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also </a:t>
            </a:r>
            <a:r>
              <a:rPr lang="en-US" sz="1600" dirty="0" smtClean="0">
                <a:solidFill>
                  <a:srgbClr val="0066CC"/>
                </a:solidFill>
              </a:rPr>
              <a:t>two synchronization signals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66CC"/>
                </a:solidFill>
              </a:rPr>
              <a:t>the  VALID </a:t>
            </a:r>
            <a:r>
              <a:rPr lang="en-US" sz="1600" dirty="0">
                <a:solidFill>
                  <a:srgbClr val="0066CC"/>
                </a:solidFill>
              </a:rPr>
              <a:t>and READY signals </a:t>
            </a:r>
            <a:r>
              <a:rPr lang="en-US" sz="1600" dirty="0" smtClean="0">
                <a:solidFill>
                  <a:srgbClr val="000000"/>
                </a:solidFill>
              </a:rPr>
              <a:t>that implement a</a:t>
            </a:r>
            <a:endParaRPr lang="hu-HU" sz="16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two-way handshake mechanism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The VALID signal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It is generated by the information </a:t>
            </a:r>
            <a:r>
              <a:rPr lang="en-US" sz="1600" dirty="0">
                <a:solidFill>
                  <a:srgbClr val="000000"/>
                </a:solidFill>
              </a:rPr>
              <a:t>source </a:t>
            </a:r>
            <a:r>
              <a:rPr lang="en-US" sz="1600" dirty="0" smtClean="0">
                <a:solidFill>
                  <a:srgbClr val="000000"/>
                </a:solidFill>
              </a:rPr>
              <a:t>to indicate </a:t>
            </a:r>
            <a:r>
              <a:rPr lang="en-US" sz="1600" dirty="0">
                <a:solidFill>
                  <a:srgbClr val="0066CC"/>
                </a:solidFill>
              </a:rPr>
              <a:t>when </a:t>
            </a:r>
            <a:r>
              <a:rPr lang="en-US" sz="1600" dirty="0" smtClean="0">
                <a:solidFill>
                  <a:srgbClr val="0066CC"/>
                </a:solidFill>
              </a:rPr>
              <a:t>the information sent 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66CC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 (address</a:t>
            </a:r>
            <a:r>
              <a:rPr lang="en-US" sz="1600" dirty="0">
                <a:solidFill>
                  <a:srgbClr val="0066CC"/>
                </a:solidFill>
              </a:rPr>
              <a:t>, data or control </a:t>
            </a:r>
            <a:r>
              <a:rPr lang="en-US" sz="1600" dirty="0" smtClean="0">
                <a:solidFill>
                  <a:srgbClr val="0066CC"/>
                </a:solidFill>
              </a:rPr>
              <a:t>information) becomes available </a:t>
            </a:r>
            <a:r>
              <a:rPr lang="en-US" sz="1600" dirty="0" smtClean="0">
                <a:solidFill>
                  <a:srgbClr val="000000"/>
                </a:solidFill>
              </a:rPr>
              <a:t>on </a:t>
            </a:r>
            <a:r>
              <a:rPr lang="en-US" sz="1600" dirty="0">
                <a:solidFill>
                  <a:srgbClr val="000000"/>
                </a:solidFill>
              </a:rPr>
              <a:t>the channel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The READY signal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It is generated by the destination to indicate </a:t>
            </a:r>
            <a:r>
              <a:rPr lang="en-US" sz="1600" dirty="0">
                <a:solidFill>
                  <a:srgbClr val="0066CC"/>
                </a:solidFill>
              </a:rPr>
              <a:t>when it can accept the information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034" y="631785"/>
            <a:ext cx="8865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b3) Providing </a:t>
            </a:r>
            <a:r>
              <a:rPr lang="en-US" dirty="0" smtClean="0">
                <a:solidFill>
                  <a:srgbClr val="2D2D8A"/>
                </a:solidFill>
              </a:rPr>
              <a:t>a</a:t>
            </a:r>
            <a:r>
              <a:rPr lang="hu-HU" dirty="0" smtClean="0">
                <a:solidFill>
                  <a:srgbClr val="2D2D8A"/>
                </a:solidFill>
              </a:rPr>
              <a:t> h</a:t>
            </a:r>
            <a:r>
              <a:rPr lang="en-US" dirty="0" smtClean="0">
                <a:solidFill>
                  <a:srgbClr val="2D2D8A"/>
                </a:solidFill>
              </a:rPr>
              <a:t>andshake </a:t>
            </a:r>
            <a:r>
              <a:rPr lang="en-US" dirty="0">
                <a:solidFill>
                  <a:srgbClr val="2D2D8A"/>
                </a:solidFill>
              </a:rPr>
              <a:t>mechanism for </a:t>
            </a:r>
            <a:r>
              <a:rPr lang="en-US" dirty="0" smtClean="0">
                <a:solidFill>
                  <a:srgbClr val="2D2D8A"/>
                </a:solidFill>
              </a:rPr>
              <a:t>synchronizing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individual </a:t>
            </a:r>
            <a:endParaRPr lang="hu-HU" dirty="0" smtClean="0">
              <a:solidFill>
                <a:srgbClr val="2D2D8A"/>
              </a:solidFill>
            </a:endParaRPr>
          </a:p>
          <a:p>
            <a:r>
              <a:rPr lang="hu-HU" dirty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2D2D8A"/>
                </a:solidFill>
              </a:rPr>
              <a:t>       transactions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8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1.4.2 </a:t>
            </a:r>
            <a:r>
              <a:rPr lang="en-US" dirty="0"/>
              <a:t>The </a:t>
            </a:r>
            <a:r>
              <a:rPr lang="hu-HU" dirty="0"/>
              <a:t>AXI3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10)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3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356" y="1271978"/>
            <a:ext cx="8038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66CC"/>
                </a:solidFill>
              </a:rPr>
              <a:t>In each channel e</a:t>
            </a:r>
            <a:r>
              <a:rPr lang="en-US" sz="1600" dirty="0" err="1" smtClean="0">
                <a:solidFill>
                  <a:srgbClr val="0066CC"/>
                </a:solidFill>
              </a:rPr>
              <a:t>ach</a:t>
            </a:r>
            <a:r>
              <a:rPr lang="en-US" sz="1600" dirty="0" smtClean="0">
                <a:solidFill>
                  <a:srgbClr val="0066CC"/>
                </a:solidFill>
              </a:rPr>
              <a:t> transaction </a:t>
            </a:r>
            <a:r>
              <a:rPr lang="en-US" sz="1600" dirty="0" smtClean="0">
                <a:solidFill>
                  <a:srgbClr val="000000"/>
                </a:solidFill>
              </a:rPr>
              <a:t>is identified by a</a:t>
            </a:r>
            <a:r>
              <a:rPr lang="hu-HU" sz="1600" dirty="0" smtClean="0">
                <a:solidFill>
                  <a:srgbClr val="000000"/>
                </a:solidFill>
              </a:rPr>
              <a:t> four-bit long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ID </a:t>
            </a:r>
            <a:r>
              <a:rPr lang="en-US" sz="1600" dirty="0" smtClean="0">
                <a:solidFill>
                  <a:srgbClr val="FF0000"/>
                </a:solidFill>
              </a:rPr>
              <a:t>tag</a:t>
            </a:r>
            <a:r>
              <a:rPr lang="hu-HU" sz="1600" dirty="0" smtClean="0">
                <a:solidFill>
                  <a:srgbClr val="FF0000"/>
                </a:solidFill>
              </a:rPr>
              <a:t>.</a:t>
            </a:r>
            <a:endParaRPr lang="en-US" sz="1600" dirty="0" smtClean="0">
              <a:solidFill>
                <a:srgbClr val="00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940" y="638690"/>
            <a:ext cx="889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b4) </a:t>
            </a:r>
            <a:r>
              <a:rPr lang="en-US" dirty="0" smtClean="0">
                <a:solidFill>
                  <a:schemeClr val="accent6"/>
                </a:solidFill>
              </a:rPr>
              <a:t>Identifying </a:t>
            </a:r>
            <a:r>
              <a:rPr lang="hu-HU" dirty="0">
                <a:solidFill>
                  <a:schemeClr val="accent6"/>
                </a:solidFill>
              </a:rPr>
              <a:t>individual transactions to allow grouping of </a:t>
            </a:r>
            <a:r>
              <a:rPr lang="hu-HU" dirty="0" smtClean="0">
                <a:solidFill>
                  <a:schemeClr val="accent6"/>
                </a:solidFill>
              </a:rPr>
              <a:t>transactions</a:t>
            </a:r>
          </a:p>
          <a:p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      that belong </a:t>
            </a:r>
            <a:r>
              <a:rPr lang="hu-HU" dirty="0">
                <a:solidFill>
                  <a:schemeClr val="accent6"/>
                </a:solidFill>
              </a:rPr>
              <a:t>to the same read or write </a:t>
            </a:r>
            <a:r>
              <a:rPr lang="hu-HU" dirty="0" smtClean="0">
                <a:solidFill>
                  <a:schemeClr val="accent6"/>
                </a:solidFill>
              </a:rPr>
              <a:t>operation 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1.4.2 </a:t>
            </a:r>
            <a:r>
              <a:rPr lang="en-US" dirty="0"/>
              <a:t>The </a:t>
            </a:r>
            <a:r>
              <a:rPr lang="hu-HU" dirty="0"/>
              <a:t>AXI3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11)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444476" y="1583795"/>
            <a:ext cx="8357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Based on the ID tags </a:t>
            </a:r>
            <a:r>
              <a:rPr lang="hu-HU" sz="1600" dirty="0" smtClean="0">
                <a:solidFill>
                  <a:srgbClr val="0070C0"/>
                </a:solidFill>
              </a:rPr>
              <a:t>transactions with the same tag number will be ordered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to individual read or write operations</a:t>
            </a:r>
            <a:r>
              <a:rPr lang="hu-HU" sz="1600" dirty="0" smtClean="0"/>
              <a:t>, as indicated in the next Figure.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33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625" y="628610"/>
            <a:ext cx="8136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Example: Identification </a:t>
            </a:r>
            <a:r>
              <a:rPr lang="hu-HU" dirty="0" smtClean="0">
                <a:solidFill>
                  <a:srgbClr val="2D2D8A"/>
                </a:solidFill>
              </a:rPr>
              <a:t>of the three transactions constituting </a:t>
            </a:r>
            <a:r>
              <a:rPr lang="en-US" dirty="0" smtClean="0">
                <a:solidFill>
                  <a:srgbClr val="2D2D8A"/>
                </a:solidFill>
              </a:rPr>
              <a:t>an AXI</a:t>
            </a:r>
            <a:endParaRPr lang="hu-HU" dirty="0" smtClean="0">
              <a:solidFill>
                <a:srgbClr val="2D2D8A"/>
              </a:solidFill>
            </a:endParaRPr>
          </a:p>
          <a:p>
            <a:r>
              <a:rPr lang="hu-HU" dirty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 write burst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endParaRPr lang="en-US" dirty="0">
              <a:solidFill>
                <a:srgbClr val="2D2D8A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1467281"/>
            <a:ext cx="8030235" cy="5229252"/>
            <a:chOff x="457200" y="1444444"/>
            <a:chExt cx="8030235" cy="5229252"/>
          </a:xfrm>
        </p:grpSpPr>
        <p:pic>
          <p:nvPicPr>
            <p:cNvPr id="2049" name="Picture 1" descr="AXI write bur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811" y="1444444"/>
              <a:ext cx="5625624" cy="5179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57200" y="2064912"/>
              <a:ext cx="211307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FF0000"/>
                  </a:solidFill>
                </a:rPr>
                <a:t>Address and control</a:t>
              </a:r>
            </a:p>
            <a:p>
              <a:pPr algn="ctr"/>
              <a:r>
                <a:rPr lang="en-US" sz="1500" dirty="0" smtClean="0">
                  <a:solidFill>
                    <a:srgbClr val="FF0000"/>
                  </a:solidFill>
                </a:rPr>
                <a:t>transaction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6240" y="3910117"/>
              <a:ext cx="134851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FF0000"/>
                  </a:solidFill>
                </a:rPr>
                <a:t>Write data</a:t>
              </a:r>
            </a:p>
            <a:p>
              <a:pPr algn="ctr"/>
              <a:r>
                <a:rPr lang="en-US" sz="1500" dirty="0" smtClean="0">
                  <a:solidFill>
                    <a:srgbClr val="FF0000"/>
                  </a:solidFill>
                </a:rPr>
                <a:t>transaction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0406" y="5665312"/>
              <a:ext cx="163134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FF0000"/>
                  </a:solidFill>
                </a:rPr>
                <a:t>Write response</a:t>
              </a:r>
            </a:p>
            <a:p>
              <a:pPr algn="ctr"/>
              <a:r>
                <a:rPr lang="en-US" sz="1500" dirty="0" smtClean="0">
                  <a:solidFill>
                    <a:srgbClr val="FF0000"/>
                  </a:solidFill>
                </a:rPr>
                <a:t>transaction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7" name="Left Brace 6"/>
            <p:cNvSpPr/>
            <p:nvPr/>
          </p:nvSpPr>
          <p:spPr bwMode="auto">
            <a:xfrm>
              <a:off x="2570279" y="1444444"/>
              <a:ext cx="291532" cy="1849541"/>
            </a:xfrm>
            <a:prstGeom prst="leftBrac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Left Brace 10"/>
            <p:cNvSpPr/>
            <p:nvPr/>
          </p:nvSpPr>
          <p:spPr bwMode="auto">
            <a:xfrm>
              <a:off x="3470378" y="3319385"/>
              <a:ext cx="291532" cy="1849541"/>
            </a:xfrm>
            <a:prstGeom prst="leftBrac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Left Brace 11"/>
            <p:cNvSpPr/>
            <p:nvPr/>
          </p:nvSpPr>
          <p:spPr bwMode="auto">
            <a:xfrm>
              <a:off x="6125673" y="5184195"/>
              <a:ext cx="291532" cy="1489501"/>
            </a:xfrm>
            <a:prstGeom prst="leftBrac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1.4.2 </a:t>
            </a:r>
            <a:r>
              <a:rPr lang="en-US" dirty="0"/>
              <a:t>The </a:t>
            </a:r>
            <a:r>
              <a:rPr lang="hu-HU" dirty="0"/>
              <a:t>AXI3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12)</a:t>
            </a:r>
            <a:endParaRPr lang="hu-HU" dirty="0"/>
          </a:p>
        </p:txBody>
      </p:sp>
      <p:sp>
        <p:nvSpPr>
          <p:cNvPr id="2" name="Oval 1"/>
          <p:cNvSpPr/>
          <p:nvPr/>
        </p:nvSpPr>
        <p:spPr bwMode="auto">
          <a:xfrm>
            <a:off x="3176845" y="1718810"/>
            <a:ext cx="585065" cy="45005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102345" y="3261680"/>
            <a:ext cx="585065" cy="45005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622625" y="5184195"/>
            <a:ext cx="585065" cy="45005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75" y="641865"/>
            <a:ext cx="479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c) Support </a:t>
            </a:r>
            <a:r>
              <a:rPr lang="hu-HU" dirty="0" smtClean="0">
                <a:solidFill>
                  <a:srgbClr val="2D2D8A"/>
                </a:solidFill>
              </a:rPr>
              <a:t>for </a:t>
            </a:r>
            <a:r>
              <a:rPr lang="en-US" dirty="0" smtClean="0">
                <a:solidFill>
                  <a:srgbClr val="2D2D8A"/>
                </a:solidFill>
              </a:rPr>
              <a:t>out-of-order transactions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66655" y="3779126"/>
            <a:ext cx="28792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Issuing multiple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300" b="1" dirty="0">
                <a:solidFill>
                  <a:srgbClr val="000000"/>
                </a:solidFill>
              </a:rPr>
              <a:t>outstanding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transfers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2860324" y="3710109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2904982" y="3521239"/>
            <a:ext cx="3418946" cy="127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4563698" y="3286691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2904980" y="3527611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286309" y="37053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H="1">
            <a:off x="6321323" y="3521239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97025" y="3824131"/>
            <a:ext cx="30603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Completing transactions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 out-of-order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260825" y="3023955"/>
            <a:ext cx="259077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solidFill>
                  <a:srgbClr val="000000"/>
                </a:solidFill>
              </a:rPr>
              <a:t>Out-of-order transactions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907" y="1043735"/>
            <a:ext cx="869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ID tags </a:t>
            </a:r>
            <a:r>
              <a:rPr lang="en-US" sz="1600" dirty="0" smtClean="0">
                <a:solidFill>
                  <a:srgbClr val="000000"/>
                </a:solidFill>
              </a:rPr>
              <a:t>allow </a:t>
            </a:r>
            <a:r>
              <a:rPr lang="hu-HU" sz="1600" dirty="0" smtClean="0">
                <a:solidFill>
                  <a:srgbClr val="FF0000"/>
                </a:solidFill>
              </a:rPr>
              <a:t>multi-master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out-of-order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transactions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to </a:t>
            </a:r>
            <a:r>
              <a:rPr lang="hu-HU" sz="1600" dirty="0" smtClean="0">
                <a:solidFill>
                  <a:srgbClr val="0066CC"/>
                </a:solidFill>
              </a:rPr>
              <a:t>increase </a:t>
            </a:r>
            <a:r>
              <a:rPr lang="en-US" sz="1600" dirty="0" smtClean="0">
                <a:solidFill>
                  <a:srgbClr val="0066CC"/>
                </a:solidFill>
              </a:rPr>
              <a:t>performance</a:t>
            </a:r>
            <a:endParaRPr lang="hu-HU" sz="1600" dirty="0" smtClean="0">
              <a:solidFill>
                <a:srgbClr val="0066CC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66CC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66CC"/>
                </a:solidFill>
              </a:rPr>
              <a:t>    </a:t>
            </a:r>
            <a:r>
              <a:rPr lang="en-US" sz="1600" dirty="0" smtClean="0">
                <a:solidFill>
                  <a:srgbClr val="000000"/>
                </a:solidFill>
              </a:rPr>
              <a:t>compared </a:t>
            </a:r>
            <a:r>
              <a:rPr lang="hu-HU" sz="1600" dirty="0" smtClean="0">
                <a:solidFill>
                  <a:srgbClr val="000000"/>
                </a:solidFill>
              </a:rPr>
              <a:t>to</a:t>
            </a:r>
            <a:r>
              <a:rPr lang="en-US" sz="1600" dirty="0" smtClean="0">
                <a:solidFill>
                  <a:srgbClr val="000000"/>
                </a:solidFill>
              </a:rPr>
              <a:t> th</a:t>
            </a:r>
            <a:r>
              <a:rPr lang="hu-HU" sz="1600" dirty="0" smtClean="0">
                <a:solidFill>
                  <a:srgbClr val="000000"/>
                </a:solidFill>
              </a:rPr>
              <a:t>e previous</a:t>
            </a:r>
            <a:r>
              <a:rPr lang="en-US" sz="1600" dirty="0" smtClean="0">
                <a:solidFill>
                  <a:srgbClr val="000000"/>
                </a:solidFill>
              </a:rPr>
              <a:t> AHB protocol.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5822" y="1913967"/>
            <a:ext cx="4905125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66CC"/>
                </a:solidFill>
              </a:rPr>
              <a:t>to </a:t>
            </a:r>
            <a:r>
              <a:rPr lang="en-US" sz="1600" dirty="0" smtClean="0">
                <a:solidFill>
                  <a:srgbClr val="0066CC"/>
                </a:solidFill>
              </a:rPr>
              <a:t>issue multiple outstanding transfers </a:t>
            </a:r>
            <a:r>
              <a:rPr lang="en-US" sz="1600" dirty="0" smtClean="0">
                <a:solidFill>
                  <a:srgbClr val="000000"/>
                </a:solidFill>
              </a:rPr>
              <a:t>and</a:t>
            </a:r>
          </a:p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66CC"/>
                </a:solidFill>
              </a:rPr>
              <a:t>to </a:t>
            </a:r>
            <a:r>
              <a:rPr lang="en-US" sz="1600" dirty="0" smtClean="0">
                <a:solidFill>
                  <a:srgbClr val="0066CC"/>
                </a:solidFill>
              </a:rPr>
              <a:t>complet</a:t>
            </a:r>
            <a:r>
              <a:rPr lang="hu-HU" sz="1600" dirty="0" smtClean="0">
                <a:solidFill>
                  <a:srgbClr val="0066CC"/>
                </a:solidFill>
              </a:rPr>
              <a:t>e</a:t>
            </a:r>
            <a:r>
              <a:rPr lang="en-US" sz="1600" dirty="0" smtClean="0">
                <a:solidFill>
                  <a:srgbClr val="0066CC"/>
                </a:solidFill>
              </a:rPr>
              <a:t> transactions out-of-order,</a:t>
            </a:r>
            <a:endParaRPr lang="en-US" sz="1600" dirty="0">
              <a:solidFill>
                <a:srgbClr val="0066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618" y="2505381"/>
            <a:ext cx="2158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as indicated below.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1.4.2 </a:t>
            </a:r>
            <a:r>
              <a:rPr lang="en-US" dirty="0"/>
              <a:t>The </a:t>
            </a:r>
            <a:r>
              <a:rPr lang="hu-HU" dirty="0"/>
              <a:t>AXI3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13)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462258" y="1637760"/>
            <a:ext cx="4949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Out-of-order transactions </a:t>
            </a:r>
            <a:r>
              <a:rPr lang="hu-HU" sz="1600" dirty="0">
                <a:solidFill>
                  <a:srgbClr val="000000"/>
                </a:solidFill>
              </a:rPr>
              <a:t>means the </a:t>
            </a:r>
            <a:r>
              <a:rPr lang="hu-HU" sz="1600" dirty="0" smtClean="0">
                <a:solidFill>
                  <a:srgbClr val="000000"/>
                </a:solidFill>
              </a:rPr>
              <a:t>ability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3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6" grpId="0"/>
      <p:bldP spid="17" grpId="0"/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1.4.2 </a:t>
            </a:r>
            <a:r>
              <a:rPr lang="en-US" dirty="0"/>
              <a:t>The </a:t>
            </a:r>
            <a:r>
              <a:rPr lang="hu-HU" dirty="0"/>
              <a:t>AXI3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831" y="586888"/>
            <a:ext cx="457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d) Non-cache-coherent interconnects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26" y="1268760"/>
            <a:ext cx="8202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en-US" sz="1600" dirty="0" smtClean="0">
                <a:solidFill>
                  <a:srgbClr val="FF0000"/>
                </a:solidFill>
              </a:rPr>
              <a:t>Prior to introducing the AXI bus</a:t>
            </a:r>
            <a:r>
              <a:rPr lang="hu-HU" altLang="en-US" sz="1600" dirty="0" smtClean="0">
                <a:solidFill>
                  <a:srgbClr val="000000"/>
                </a:solidFill>
              </a:rPr>
              <a:t>, </a:t>
            </a:r>
            <a:r>
              <a:rPr lang="hu-HU" altLang="en-US" sz="1600" dirty="0" smtClean="0">
                <a:solidFill>
                  <a:srgbClr val="0070C0"/>
                </a:solidFill>
              </a:rPr>
              <a:t>bus masters and slaves were interconnected</a:t>
            </a:r>
          </a:p>
          <a:p>
            <a:r>
              <a:rPr lang="hu-HU" altLang="en-US" sz="1600" dirty="0">
                <a:solidFill>
                  <a:srgbClr val="000000"/>
                </a:solidFill>
              </a:rPr>
              <a:t> </a:t>
            </a:r>
            <a:r>
              <a:rPr lang="hu-HU" altLang="en-US" sz="1600" dirty="0" smtClean="0">
                <a:solidFill>
                  <a:srgbClr val="000000"/>
                </a:solidFill>
              </a:rPr>
              <a:t>  </a:t>
            </a:r>
            <a:r>
              <a:rPr lang="hu-HU" altLang="en-US" sz="1600" dirty="0" smtClean="0">
                <a:solidFill>
                  <a:srgbClr val="0070C0"/>
                </a:solidFill>
              </a:rPr>
              <a:t>by </a:t>
            </a:r>
            <a:r>
              <a:rPr lang="hu-HU" altLang="en-US" sz="1600" dirty="0">
                <a:solidFill>
                  <a:srgbClr val="0070C0"/>
                </a:solidFill>
              </a:rPr>
              <a:t>using </a:t>
            </a:r>
            <a:r>
              <a:rPr lang="hu-HU" altLang="en-US" sz="1600" dirty="0" smtClean="0">
                <a:solidFill>
                  <a:srgbClr val="FF0000"/>
                </a:solidFill>
              </a:rPr>
              <a:t>shared buses </a:t>
            </a:r>
            <a:r>
              <a:rPr lang="hu-HU" altLang="en-US" sz="1600" dirty="0">
                <a:solidFill>
                  <a:srgbClr val="0070C0"/>
                </a:solidFill>
              </a:rPr>
              <a:t>and </a:t>
            </a:r>
            <a:r>
              <a:rPr lang="hu-HU" altLang="en-US" sz="1600" dirty="0" smtClean="0">
                <a:solidFill>
                  <a:srgbClr val="FF0000"/>
                </a:solidFill>
              </a:rPr>
              <a:t>multiplexers</a:t>
            </a:r>
            <a:r>
              <a:rPr lang="hu-HU" altLang="en-US" sz="1600" dirty="0" smtClean="0"/>
              <a:t>, as indicated</a:t>
            </a:r>
            <a:r>
              <a:rPr lang="hu-HU" sz="1600" dirty="0" smtClean="0"/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below for three AMB 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bus masters and three slaves.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94777" y="905195"/>
            <a:ext cx="8334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Interconnecting bus masters and slaves in ASB and AHB based SoCs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7" name="Picture 1" descr="Multilayer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77" y="2356721"/>
            <a:ext cx="6120343" cy="329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85" y="5912116"/>
            <a:ext cx="8195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smtClean="0"/>
              <a:t>Figure: Interconnecting three AHB bus masters and three slaves by means of</a:t>
            </a:r>
          </a:p>
          <a:p>
            <a:pPr algn="ctr"/>
            <a:r>
              <a:rPr lang="hu-HU" sz="1600" dirty="0" smtClean="0"/>
              <a:t>shared buses and multiplexers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28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560" y="629165"/>
            <a:ext cx="802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Announcing AXI bus based interconnects as system components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1500" y="2610780"/>
            <a:ext cx="4725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Implementing the interconnection by using buses and multiplexers as basic building blocks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639939" y="2607340"/>
            <a:ext cx="44049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Implementing the interconnection by using interconnects as system components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2209477" y="2312786"/>
            <a:ext cx="2430462" cy="21608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685977" y="2312786"/>
            <a:ext cx="2384477" cy="2042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7025449" y="2486886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2164909" y="248722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373162" y="1988840"/>
            <a:ext cx="434926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en-US" sz="1300" b="1" dirty="0" smtClean="0">
                <a:solidFill>
                  <a:srgbClr val="000000"/>
                </a:solidFill>
              </a:rPr>
              <a:t>Interconnecting AXI bus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masters and slaves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b="18043"/>
          <a:stretch/>
        </p:blipFill>
        <p:spPr bwMode="auto">
          <a:xfrm>
            <a:off x="4824645" y="3538257"/>
            <a:ext cx="424785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 descr="Multilayer 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3352451"/>
            <a:ext cx="4050112" cy="21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64290" y="5701897"/>
            <a:ext cx="301236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/>
              <a:t>Typical use: AHB based SoCs  [8]</a:t>
            </a:r>
            <a:endParaRPr lang="en-US" sz="13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97025" y="5701897"/>
            <a:ext cx="41136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/>
              <a:t>Typical use: Subsequent AXI based SoCs [16] </a:t>
            </a:r>
            <a:endParaRPr lang="en-US" sz="13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206515" y="1043735"/>
            <a:ext cx="8266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In 5/2004 (i.e. one year after introducing the AXI bus) ARM announced the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hu-HU" sz="1600" dirty="0" smtClean="0">
                <a:solidFill>
                  <a:srgbClr val="0070C0"/>
                </a:solidFill>
              </a:rPr>
              <a:t>availability of </a:t>
            </a:r>
            <a:r>
              <a:rPr lang="hu-HU" sz="1600" dirty="0" smtClean="0">
                <a:solidFill>
                  <a:srgbClr val="FF0000"/>
                </a:solidFill>
              </a:rPr>
              <a:t>dedicated system building blocks </a:t>
            </a:r>
            <a:r>
              <a:rPr lang="hu-HU" sz="1600" dirty="0" smtClean="0"/>
              <a:t>termed as </a:t>
            </a:r>
            <a:r>
              <a:rPr lang="hu-HU" sz="1600" dirty="0" smtClean="0">
                <a:solidFill>
                  <a:srgbClr val="FF0000"/>
                </a:solidFill>
              </a:rPr>
              <a:t>interconnects, </a:t>
            </a:r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as seen below. </a:t>
            </a:r>
          </a:p>
        </p:txBody>
      </p:sp>
      <p:sp>
        <p:nvSpPr>
          <p:cNvPr id="2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1.4.2 </a:t>
            </a:r>
            <a:r>
              <a:rPr lang="en-US" dirty="0"/>
              <a:t>The </a:t>
            </a:r>
            <a:r>
              <a:rPr lang="hu-HU" dirty="0"/>
              <a:t>AXI3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15)</a:t>
            </a:r>
            <a:endParaRPr lang="hu-HU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4376744" y="4331494"/>
            <a:ext cx="360000" cy="144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105" y="6174305"/>
            <a:ext cx="9052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As the</a:t>
            </a:r>
            <a:r>
              <a:rPr lang="hu-HU" sz="1600" dirty="0">
                <a:solidFill>
                  <a:srgbClr val="0070C0"/>
                </a:solidFill>
              </a:rPr>
              <a:t> AXI </a:t>
            </a:r>
            <a:r>
              <a:rPr lang="hu-HU" sz="1600" dirty="0"/>
              <a:t>bus specification </a:t>
            </a:r>
            <a:r>
              <a:rPr lang="hu-HU" sz="1600" dirty="0">
                <a:solidFill>
                  <a:srgbClr val="0070C0"/>
                </a:solidFill>
              </a:rPr>
              <a:t>does not support hardware cache coherency</a:t>
            </a:r>
            <a:r>
              <a:rPr lang="hu-HU" sz="1600" dirty="0"/>
              <a:t>, </a:t>
            </a:r>
          </a:p>
          <a:p>
            <a:pPr>
              <a:spcAft>
                <a:spcPts val="600"/>
              </a:spcAft>
            </a:pPr>
            <a:r>
              <a:rPr lang="hu-HU" sz="1600" dirty="0"/>
              <a:t>      </a:t>
            </a:r>
            <a:r>
              <a:rPr lang="hu-HU" sz="1600" dirty="0">
                <a:solidFill>
                  <a:srgbClr val="0070C0"/>
                </a:solidFill>
              </a:rPr>
              <a:t>also AXI3 or AXI4 based interconnects </a:t>
            </a:r>
            <a:r>
              <a:rPr lang="hu-HU" sz="1600" dirty="0">
                <a:solidFill>
                  <a:srgbClr val="FF0000"/>
                </a:solidFill>
              </a:rPr>
              <a:t>do not provide hardware cache coherency</a:t>
            </a:r>
            <a:r>
              <a:rPr lang="hu-HU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702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  <p:bldP spid="18" grpId="0" animBg="1"/>
      <p:bldP spid="19" grpId="0"/>
      <p:bldP spid="23" grpId="0"/>
      <p:bldP spid="24" grpId="0"/>
      <p:bldP spid="2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1.4.2 </a:t>
            </a:r>
            <a:r>
              <a:rPr lang="en-US" dirty="0"/>
              <a:t>The </a:t>
            </a:r>
            <a:r>
              <a:rPr lang="hu-HU" dirty="0"/>
              <a:t>AXI3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515" y="638690"/>
            <a:ext cx="1085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896" y="985679"/>
            <a:ext cx="857327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ARM announced AXI bus based interconnects about one year later than the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AXI bus, thus </a:t>
            </a:r>
            <a:r>
              <a:rPr lang="hu-HU" sz="1600" dirty="0" smtClean="0">
                <a:solidFill>
                  <a:srgbClr val="0070C0"/>
                </a:solidFill>
              </a:rPr>
              <a:t>early AXI based SoCs had to interconnect bus masters and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slaves in the same way as previous AHB based systems</a:t>
            </a:r>
            <a:r>
              <a:rPr lang="hu-HU" sz="1600" dirty="0" smtClean="0"/>
              <a:t>, i.e. by shared buses</a:t>
            </a:r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and multiplexers.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Obviously, such implementations </a:t>
            </a:r>
            <a:r>
              <a:rPr lang="hu-HU" sz="1600" dirty="0">
                <a:solidFill>
                  <a:srgbClr val="0070C0"/>
                </a:solidFill>
              </a:rPr>
              <a:t>had to provide inteconnections </a:t>
            </a:r>
            <a:r>
              <a:rPr lang="hu-HU" sz="1600" dirty="0" smtClean="0">
                <a:solidFill>
                  <a:srgbClr val="0070C0"/>
                </a:solidFill>
              </a:rPr>
              <a:t>for all five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AXI channels.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AXI bus based interconnects are discussed in Section 2.2.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0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10" y="638690"/>
            <a:ext cx="618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1</a:t>
            </a:r>
            <a:r>
              <a:rPr lang="en-US" dirty="0" smtClean="0">
                <a:solidFill>
                  <a:srgbClr val="2D2D8A"/>
                </a:solidFill>
              </a:rPr>
              <a:t>.1</a:t>
            </a:r>
            <a:r>
              <a:rPr lang="hu-HU" dirty="0" smtClean="0">
                <a:solidFill>
                  <a:srgbClr val="2D2D8A"/>
                </a:solidFill>
              </a:rPr>
              <a:t>.1</a:t>
            </a:r>
            <a:r>
              <a:rPr lang="en-US" dirty="0" smtClean="0">
                <a:solidFill>
                  <a:srgbClr val="2D2D8A"/>
                </a:solidFill>
              </a:rPr>
              <a:t> Introduction to the AMBA </a:t>
            </a:r>
            <a:r>
              <a:rPr lang="hu-HU" dirty="0" smtClean="0">
                <a:solidFill>
                  <a:srgbClr val="2D2D8A"/>
                </a:solidFill>
              </a:rPr>
              <a:t>protocol family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700" y="1043735"/>
            <a:ext cx="88778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AMBA bus </a:t>
            </a:r>
            <a:r>
              <a:rPr lang="en-US" sz="1600" dirty="0">
                <a:solidFill>
                  <a:srgbClr val="0066CC"/>
                </a:solidFill>
              </a:rPr>
              <a:t>(Advanced Microcontroller Bus </a:t>
            </a:r>
            <a:r>
              <a:rPr lang="en-US" sz="1600" dirty="0" smtClean="0">
                <a:solidFill>
                  <a:srgbClr val="0066CC"/>
                </a:solidFill>
              </a:rPr>
              <a:t>Architecture)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is </a:t>
            </a:r>
            <a:r>
              <a:rPr lang="hu-HU" sz="1600" dirty="0" smtClean="0">
                <a:solidFill>
                  <a:srgbClr val="000000"/>
                </a:solidFill>
              </a:rPr>
              <a:t>an </a:t>
            </a:r>
            <a:r>
              <a:rPr lang="hu-HU" sz="1600" dirty="0" smtClean="0">
                <a:solidFill>
                  <a:srgbClr val="0070C0"/>
                </a:solidFill>
              </a:rPr>
              <a:t>open-standard,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 (royalty free) interconnection specification for SoC </a:t>
            </a:r>
            <a:r>
              <a:rPr lang="hu-HU" sz="1600" dirty="0" smtClean="0">
                <a:solidFill>
                  <a:srgbClr val="000000"/>
                </a:solidFill>
              </a:rPr>
              <a:t>(System-on-Chip) </a:t>
            </a:r>
            <a:r>
              <a:rPr lang="hu-HU" sz="1600" dirty="0" smtClean="0">
                <a:solidFill>
                  <a:srgbClr val="0070C0"/>
                </a:solidFill>
              </a:rPr>
              <a:t>designs</a:t>
            </a:r>
            <a:r>
              <a:rPr lang="hu-HU" sz="1600" dirty="0" smtClean="0">
                <a:solidFill>
                  <a:srgbClr val="000000"/>
                </a:solidFill>
              </a:rPr>
              <a:t>,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 developed by ARM, first published in 9/1995.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It is now </a:t>
            </a:r>
            <a:r>
              <a:rPr lang="en-US" sz="1600" dirty="0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de facto standard for interconnecting functional blocks in 32</a:t>
            </a:r>
            <a:r>
              <a:rPr lang="hu-HU" sz="1600" dirty="0" smtClean="0">
                <a:solidFill>
                  <a:srgbClr val="0066CC"/>
                </a:solidFill>
              </a:rPr>
              <a:t>/64-bit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66CC"/>
                </a:solidFill>
              </a:rPr>
              <a:t>     </a:t>
            </a:r>
            <a:r>
              <a:rPr lang="en-US" sz="1600" dirty="0" smtClean="0">
                <a:solidFill>
                  <a:srgbClr val="0066CC"/>
                </a:solidFill>
              </a:rPr>
              <a:t> S</a:t>
            </a:r>
            <a:r>
              <a:rPr lang="hu-HU" sz="1600" dirty="0" smtClean="0">
                <a:solidFill>
                  <a:srgbClr val="0066CC"/>
                </a:solidFill>
              </a:rPr>
              <a:t>o</a:t>
            </a:r>
            <a:r>
              <a:rPr lang="en-US" sz="1600" dirty="0" smtClean="0">
                <a:solidFill>
                  <a:srgbClr val="0066CC"/>
                </a:solidFill>
              </a:rPr>
              <a:t>C</a:t>
            </a:r>
            <a:r>
              <a:rPr lang="hu-HU" sz="1600" dirty="0" smtClean="0">
                <a:solidFill>
                  <a:srgbClr val="0066CC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designs</a:t>
            </a:r>
            <a:r>
              <a:rPr lang="hu-HU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including smartphones and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tablets.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Since its  announcement AMBA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went through a number or major</a:t>
            </a:r>
            <a:r>
              <a:rPr lang="hu-HU" sz="1600" dirty="0" smtClean="0">
                <a:solidFill>
                  <a:srgbClr val="0066CC"/>
                </a:solidFill>
              </a:rPr>
              <a:t> </a:t>
            </a:r>
            <a:r>
              <a:rPr lang="en-US" sz="1600" dirty="0" smtClean="0">
                <a:solidFill>
                  <a:srgbClr val="0066CC"/>
                </a:solidFill>
              </a:rPr>
              <a:t>enhancements</a:t>
            </a:r>
            <a:r>
              <a:rPr lang="en-US" sz="1600" dirty="0" smtClean="0">
                <a:solidFill>
                  <a:srgbClr val="000000"/>
                </a:solidFill>
              </a:rPr>
              <a:t>,</a:t>
            </a:r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</a:rPr>
              <a:t> designated as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AMBA revisions 1 to 5 </a:t>
            </a:r>
            <a:r>
              <a:rPr lang="en-US" sz="1600" dirty="0" smtClean="0">
                <a:solidFill>
                  <a:srgbClr val="000000"/>
                </a:solidFill>
              </a:rPr>
              <a:t>(up to date), as shown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in the next Figure.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1.1.1 </a:t>
            </a:r>
            <a:r>
              <a:rPr lang="en-US" dirty="0" smtClean="0"/>
              <a:t>Introduction to the AMBA </a:t>
            </a:r>
            <a:r>
              <a:rPr lang="hu-HU" dirty="0" smtClean="0"/>
              <a:t>protocol family</a:t>
            </a:r>
            <a:r>
              <a:rPr lang="en-US" dirty="0" smtClean="0"/>
              <a:t> </a:t>
            </a:r>
            <a:r>
              <a:rPr lang="hu-HU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3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47365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smtClean="0">
                <a:solidFill>
                  <a:srgbClr val="FFFFFF"/>
                </a:solidFill>
              </a:rPr>
              <a:t>1</a:t>
            </a:r>
            <a:r>
              <a:rPr lang="en-US" sz="2000" dirty="0" smtClean="0">
                <a:solidFill>
                  <a:srgbClr val="FFFFFF"/>
                </a:solidFill>
              </a:rPr>
              <a:t>.5 The AMBA</a:t>
            </a:r>
            <a:r>
              <a:rPr lang="hu-HU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4 protocol family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2000" dirty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25801" y="1998762"/>
            <a:ext cx="9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806882" y="2177201"/>
            <a:ext cx="7861873" cy="504825"/>
            <a:chOff x="478" y="2160"/>
            <a:chExt cx="4624" cy="318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1.5.1 Overview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78" y="2201"/>
              <a:ext cx="2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20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814596" y="2728412"/>
            <a:ext cx="7854159" cy="504825"/>
            <a:chOff x="483" y="2160"/>
            <a:chExt cx="4619" cy="318"/>
          </a:xfrm>
        </p:grpSpPr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1.5.2 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The AXI4 </a:t>
              </a:r>
              <a:r>
                <a:rPr lang="hu-HU" sz="2000" dirty="0" smtClean="0">
                  <a:solidFill>
                    <a:srgbClr val="FFFFFF"/>
                  </a:solidFill>
                  <a:latin typeface="+mj-lt"/>
                </a:rPr>
                <a:t>bus</a:t>
              </a: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483" y="2201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814596" y="3300781"/>
            <a:ext cx="7854159" cy="504825"/>
            <a:chOff x="483" y="2160"/>
            <a:chExt cx="4619" cy="318"/>
          </a:xfrm>
        </p:grpSpPr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1.5.3 The A</a:t>
              </a:r>
              <a:r>
                <a:rPr lang="hu-HU" sz="2000" dirty="0" smtClean="0">
                  <a:solidFill>
                    <a:srgbClr val="FFFFFF"/>
                  </a:solidFill>
                  <a:latin typeface="+mj-lt"/>
                </a:rPr>
                <a:t>CE bus</a:t>
              </a: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483" y="2201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816181" y="3858107"/>
            <a:ext cx="7852574" cy="504825"/>
            <a:chOff x="483" y="2160"/>
            <a:chExt cx="4619" cy="318"/>
          </a:xfrm>
        </p:grpSpPr>
        <p:sp>
          <p:nvSpPr>
            <p:cNvPr id="17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1.5.4 The </a:t>
              </a:r>
              <a:r>
                <a:rPr lang="hu-HU" sz="2000" dirty="0" smtClean="0">
                  <a:solidFill>
                    <a:srgbClr val="FFFFFF"/>
                  </a:solidFill>
                  <a:latin typeface="+mj-lt"/>
                </a:rPr>
                <a:t>ACE-Lite bus</a:t>
              </a: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483" y="2201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3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>
            <a:off x="1979613" y="6413379"/>
            <a:ext cx="69135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4113858" y="634035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Szövegdoboz 6"/>
          <p:cNvSpPr txBox="1">
            <a:spLocks noChangeArrowheads="1"/>
          </p:cNvSpPr>
          <p:nvPr/>
        </p:nvSpPr>
        <p:spPr bwMode="auto">
          <a:xfrm>
            <a:off x="385763" y="2343977"/>
            <a:ext cx="1017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Coherent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Hub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Inteface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3" name="Szövegdoboz 7"/>
          <p:cNvSpPr txBox="1">
            <a:spLocks noChangeArrowheads="1"/>
          </p:cNvSpPr>
          <p:nvPr/>
        </p:nvSpPr>
        <p:spPr bwMode="auto">
          <a:xfrm>
            <a:off x="171450" y="284404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Coherency</a:t>
            </a:r>
            <a:b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Extensions Protocol</a:t>
            </a:r>
          </a:p>
        </p:txBody>
      </p:sp>
      <p:sp>
        <p:nvSpPr>
          <p:cNvPr id="2054" name="Szövegdoboz 8"/>
          <p:cNvSpPr txBox="1">
            <a:spLocks noChangeArrowheads="1"/>
          </p:cNvSpPr>
          <p:nvPr/>
        </p:nvSpPr>
        <p:spPr bwMode="auto">
          <a:xfrm>
            <a:off x="-81801" y="3716480"/>
            <a:ext cx="1946366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eXtensible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Interface</a:t>
            </a:r>
          </a:p>
          <a:p>
            <a:pPr algn="ctr"/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Accelerator Coherency Port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6" name="Szövegdoboz 10"/>
          <p:cNvSpPr txBox="1">
            <a:spLocks noChangeArrowheads="1"/>
          </p:cNvSpPr>
          <p:nvPr/>
        </p:nvSpPr>
        <p:spPr bwMode="auto">
          <a:xfrm>
            <a:off x="85725" y="4270643"/>
            <a:ext cx="161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Performance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7" name="Szövegdoboz 11"/>
          <p:cNvSpPr txBox="1">
            <a:spLocks noChangeArrowheads="1"/>
          </p:cNvSpPr>
          <p:nvPr/>
        </p:nvSpPr>
        <p:spPr bwMode="auto">
          <a:xfrm>
            <a:off x="331788" y="5273817"/>
            <a:ext cx="1116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Peripheral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89113" y="6484816"/>
            <a:ext cx="5254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</a:p>
        </p:txBody>
      </p:sp>
      <p:cxnSp>
        <p:nvCxnSpPr>
          <p:cNvPr id="14" name="Egyenes összekötő 13"/>
          <p:cNvCxnSpPr/>
          <p:nvPr/>
        </p:nvCxnSpPr>
        <p:spPr>
          <a:xfrm>
            <a:off x="2060575" y="634035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6817643" y="634035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3851920" y="6492754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323600" y="6505454"/>
            <a:ext cx="52450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1958975" y="5361130"/>
            <a:ext cx="1079500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1958975" y="4911312"/>
            <a:ext cx="1079500" cy="287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5" name="Szövegdoboz 19"/>
          <p:cNvSpPr txBox="1">
            <a:spLocks noChangeArrowheads="1"/>
          </p:cNvSpPr>
          <p:nvPr/>
        </p:nvSpPr>
        <p:spPr bwMode="auto">
          <a:xfrm>
            <a:off x="2174875" y="1447040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(9/1995)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3203575" y="4324422"/>
            <a:ext cx="1079500" cy="287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3688604" y="4909080"/>
            <a:ext cx="1081087" cy="288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AHB-Lite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3203575" y="5361130"/>
            <a:ext cx="1081088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APB2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4427538" y="5361130"/>
            <a:ext cx="1081087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 v1.0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6282190" y="5369067"/>
            <a:ext cx="1079500" cy="287338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 v2.0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6300788" y="4310205"/>
            <a:ext cx="1079500" cy="2889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AXI4-Stream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427538" y="3756168"/>
            <a:ext cx="1081087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AXI3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6300788" y="375616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</a:t>
            </a:r>
          </a:p>
        </p:txBody>
      </p:sp>
      <p:sp>
        <p:nvSpPr>
          <p:cNvPr id="32" name="Lekerekített téglalap 31"/>
          <p:cNvSpPr/>
          <p:nvPr/>
        </p:nvSpPr>
        <p:spPr>
          <a:xfrm>
            <a:off x="6300788" y="402286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AXI4-Lite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659563" y="2904365"/>
            <a:ext cx="1081087" cy="287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6659563" y="3199640"/>
            <a:ext cx="1081087" cy="288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ACE-Lite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7620000" y="2418590"/>
            <a:ext cx="1079500" cy="287337"/>
          </a:xfrm>
          <a:prstGeom prst="roundRect">
            <a:avLst/>
          </a:prstGeom>
          <a:solidFill>
            <a:srgbClr val="FF8F7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CHI</a:t>
            </a:r>
          </a:p>
        </p:txBody>
      </p:sp>
      <p:sp>
        <p:nvSpPr>
          <p:cNvPr id="2080" name="Szövegdoboz 36"/>
          <p:cNvSpPr txBox="1">
            <a:spLocks noChangeArrowheads="1"/>
          </p:cNvSpPr>
          <p:nvPr/>
        </p:nvSpPr>
        <p:spPr bwMode="auto">
          <a:xfrm>
            <a:off x="2096725" y="1683577"/>
            <a:ext cx="8499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1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1" name="Szövegdoboz 37"/>
          <p:cNvSpPr txBox="1">
            <a:spLocks noChangeArrowheads="1"/>
          </p:cNvSpPr>
          <p:nvPr/>
        </p:nvSpPr>
        <p:spPr bwMode="auto">
          <a:xfrm>
            <a:off x="3354388" y="1432752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(5/1999)</a:t>
            </a:r>
          </a:p>
        </p:txBody>
      </p:sp>
      <p:sp>
        <p:nvSpPr>
          <p:cNvPr id="2082" name="Szövegdoboz 38"/>
          <p:cNvSpPr txBox="1">
            <a:spLocks noChangeArrowheads="1"/>
          </p:cNvSpPr>
          <p:nvPr/>
        </p:nvSpPr>
        <p:spPr bwMode="auto">
          <a:xfrm>
            <a:off x="3319163" y="166929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2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3" name="Szövegdoboz 39"/>
          <p:cNvSpPr txBox="1">
            <a:spLocks noChangeArrowheads="1"/>
          </p:cNvSpPr>
          <p:nvPr/>
        </p:nvSpPr>
        <p:spPr bwMode="auto">
          <a:xfrm>
            <a:off x="4618038" y="1432752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(6/2003)</a:t>
            </a:r>
          </a:p>
        </p:txBody>
      </p:sp>
      <p:sp>
        <p:nvSpPr>
          <p:cNvPr id="2084" name="Szövegdoboz 40"/>
          <p:cNvSpPr txBox="1">
            <a:spLocks noChangeArrowheads="1"/>
          </p:cNvSpPr>
          <p:nvPr/>
        </p:nvSpPr>
        <p:spPr bwMode="auto">
          <a:xfrm>
            <a:off x="4550269" y="166929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3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5" name="Szövegdoboz 41"/>
          <p:cNvSpPr txBox="1">
            <a:spLocks noChangeArrowheads="1"/>
          </p:cNvSpPr>
          <p:nvPr/>
        </p:nvSpPr>
        <p:spPr bwMode="auto">
          <a:xfrm>
            <a:off x="6417205" y="1432752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6" name="Szövegdoboz 42"/>
          <p:cNvSpPr txBox="1">
            <a:spLocks noChangeArrowheads="1"/>
          </p:cNvSpPr>
          <p:nvPr/>
        </p:nvSpPr>
        <p:spPr bwMode="auto">
          <a:xfrm>
            <a:off x="6385194" y="166929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4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7" name="Szövegdoboz 43"/>
          <p:cNvSpPr txBox="1">
            <a:spLocks noChangeArrowheads="1"/>
          </p:cNvSpPr>
          <p:nvPr/>
        </p:nvSpPr>
        <p:spPr bwMode="auto">
          <a:xfrm>
            <a:off x="7802563" y="1432752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(6/2013)</a:t>
            </a:r>
          </a:p>
        </p:txBody>
      </p:sp>
      <p:sp>
        <p:nvSpPr>
          <p:cNvPr id="2088" name="Szövegdoboz 44"/>
          <p:cNvSpPr txBox="1">
            <a:spLocks noChangeArrowheads="1"/>
          </p:cNvSpPr>
          <p:nvPr/>
        </p:nvSpPr>
        <p:spPr bwMode="auto">
          <a:xfrm>
            <a:off x="7705425" y="166929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5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9" name="Szövegdoboz 46"/>
          <p:cNvSpPr txBox="1">
            <a:spLocks noChangeArrowheads="1"/>
          </p:cNvSpPr>
          <p:nvPr/>
        </p:nvSpPr>
        <p:spPr bwMode="auto">
          <a:xfrm>
            <a:off x="3301117" y="1886777"/>
            <a:ext cx="80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(ARM7/9)</a:t>
            </a:r>
          </a:p>
        </p:txBody>
      </p:sp>
      <p:sp>
        <p:nvSpPr>
          <p:cNvPr id="2090" name="Szövegdoboz 47"/>
          <p:cNvSpPr txBox="1">
            <a:spLocks noChangeArrowheads="1"/>
          </p:cNvSpPr>
          <p:nvPr/>
        </p:nvSpPr>
        <p:spPr bwMode="auto">
          <a:xfrm>
            <a:off x="4272413" y="1886777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(ARM11,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Cortex-A8/A9/A5)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1" name="Szövegdoboz 48"/>
          <p:cNvSpPr txBox="1">
            <a:spLocks noChangeArrowheads="1"/>
          </p:cNvSpPr>
          <p:nvPr/>
        </p:nvSpPr>
        <p:spPr bwMode="auto">
          <a:xfrm>
            <a:off x="6168937" y="1886777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(Cortex-A15/A7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 </a:t>
            </a:r>
            <a:r>
              <a:rPr lang="hu-HU" altLang="en-US" sz="1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.LITTLE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2" name="Szövegdoboz 49"/>
          <p:cNvSpPr txBox="1">
            <a:spLocks noChangeArrowheads="1"/>
          </p:cNvSpPr>
          <p:nvPr/>
        </p:nvSpPr>
        <p:spPr bwMode="auto">
          <a:xfrm>
            <a:off x="7455804" y="1886777"/>
            <a:ext cx="1422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</a:t>
            </a: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A57/A53/A72/A35)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5" name="Szövegdoboz 53"/>
          <p:cNvSpPr txBox="1">
            <a:spLocks noChangeArrowheads="1"/>
          </p:cNvSpPr>
          <p:nvPr/>
        </p:nvSpPr>
        <p:spPr bwMode="auto">
          <a:xfrm>
            <a:off x="6822250" y="2652860"/>
            <a:ext cx="71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097" name="Szövegdoboz 55"/>
          <p:cNvSpPr txBox="1">
            <a:spLocks noChangeArrowheads="1"/>
          </p:cNvSpPr>
          <p:nvPr/>
        </p:nvSpPr>
        <p:spPr bwMode="auto">
          <a:xfrm>
            <a:off x="73025" y="4901465"/>
            <a:ext cx="1622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 System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Szövegdoboz 9"/>
          <p:cNvSpPr txBox="1">
            <a:spLocks noChangeArrowheads="1"/>
          </p:cNvSpPr>
          <p:nvPr/>
        </p:nvSpPr>
        <p:spPr bwMode="auto">
          <a:xfrm>
            <a:off x="481013" y="5889665"/>
            <a:ext cx="820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Trace Bus</a:t>
            </a:r>
          </a:p>
        </p:txBody>
      </p:sp>
      <p:sp>
        <p:nvSpPr>
          <p:cNvPr id="53" name="Lekerekített téglalap 27"/>
          <p:cNvSpPr/>
          <p:nvPr/>
        </p:nvSpPr>
        <p:spPr>
          <a:xfrm>
            <a:off x="4643438" y="5938004"/>
            <a:ext cx="1081087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Lekerekített téglalap 32"/>
          <p:cNvSpPr/>
          <p:nvPr/>
        </p:nvSpPr>
        <p:spPr>
          <a:xfrm>
            <a:off x="6939344" y="5941481"/>
            <a:ext cx="1079500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 v1.1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Szövegdoboz 52"/>
          <p:cNvSpPr txBox="1">
            <a:spLocks noChangeArrowheads="1"/>
          </p:cNvSpPr>
          <p:nvPr/>
        </p:nvSpPr>
        <p:spPr bwMode="auto">
          <a:xfrm>
            <a:off x="7182290" y="5735677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56" name="Szövegdoboz 54"/>
          <p:cNvSpPr txBox="1">
            <a:spLocks noChangeArrowheads="1"/>
          </p:cNvSpPr>
          <p:nvPr/>
        </p:nvSpPr>
        <p:spPr bwMode="auto">
          <a:xfrm>
            <a:off x="4875213" y="5736884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2004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57" name="Szövegdoboz 54"/>
          <p:cNvSpPr txBox="1">
            <a:spLocks noChangeArrowheads="1"/>
          </p:cNvSpPr>
          <p:nvPr/>
        </p:nvSpPr>
        <p:spPr bwMode="auto">
          <a:xfrm>
            <a:off x="4222702" y="4402758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30825" y="6287694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≈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9" name="Lekerekített téglalap 23"/>
          <p:cNvSpPr/>
          <p:nvPr/>
        </p:nvSpPr>
        <p:spPr>
          <a:xfrm>
            <a:off x="3688604" y="4625240"/>
            <a:ext cx="1081087" cy="288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ML </a:t>
            </a: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Szövegdoboz 55"/>
          <p:cNvSpPr txBox="1">
            <a:spLocks noChangeArrowheads="1"/>
          </p:cNvSpPr>
          <p:nvPr/>
        </p:nvSpPr>
        <p:spPr bwMode="auto">
          <a:xfrm>
            <a:off x="74951" y="4644135"/>
            <a:ext cx="11897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Multi-layer AHB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Lekerekített téglalap 27"/>
          <p:cNvSpPr/>
          <p:nvPr/>
        </p:nvSpPr>
        <p:spPr>
          <a:xfrm>
            <a:off x="5786168" y="5936580"/>
            <a:ext cx="1081087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 </a:t>
            </a: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v1.0</a:t>
            </a:r>
          </a:p>
        </p:txBody>
      </p:sp>
      <p:sp>
        <p:nvSpPr>
          <p:cNvPr id="64" name="Szövegdoboz 54"/>
          <p:cNvSpPr txBox="1">
            <a:spLocks noChangeArrowheads="1"/>
          </p:cNvSpPr>
          <p:nvPr/>
        </p:nvSpPr>
        <p:spPr bwMode="auto">
          <a:xfrm>
            <a:off x="6030488" y="5737971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Szövegdoboz 17"/>
          <p:cNvSpPr txBox="1"/>
          <p:nvPr/>
        </p:nvSpPr>
        <p:spPr>
          <a:xfrm>
            <a:off x="6568405" y="6489424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cxnSp>
        <p:nvCxnSpPr>
          <p:cNvPr id="62" name="Egyenes összekötő 15"/>
          <p:cNvCxnSpPr/>
          <p:nvPr/>
        </p:nvCxnSpPr>
        <p:spPr>
          <a:xfrm>
            <a:off x="8622450" y="6354409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ekerekített téglalap 29"/>
          <p:cNvSpPr/>
          <p:nvPr/>
        </p:nvSpPr>
        <p:spPr>
          <a:xfrm>
            <a:off x="4436985" y="4035968"/>
            <a:ext cx="1081087" cy="287337"/>
          </a:xfrm>
          <a:prstGeom prst="round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ACP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3655" y="622429"/>
            <a:ext cx="5636479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dirty="0" smtClean="0">
                <a:solidFill>
                  <a:srgbClr val="2D2D8A"/>
                </a:solidFill>
              </a:rPr>
              <a:t>1</a:t>
            </a:r>
            <a:r>
              <a:rPr lang="en-US" dirty="0" smtClean="0">
                <a:solidFill>
                  <a:srgbClr val="2D2D8A"/>
                </a:solidFill>
              </a:rPr>
              <a:t>.</a:t>
            </a:r>
            <a:r>
              <a:rPr lang="hu-HU" dirty="0" smtClean="0">
                <a:solidFill>
                  <a:srgbClr val="2D2D8A"/>
                </a:solidFill>
              </a:rPr>
              <a:t>5</a:t>
            </a:r>
            <a:r>
              <a:rPr lang="en-US" dirty="0" smtClean="0">
                <a:solidFill>
                  <a:srgbClr val="2D2D8A"/>
                </a:solidFill>
              </a:rPr>
              <a:t> The AMBA</a:t>
            </a:r>
            <a:r>
              <a:rPr lang="hu-HU" dirty="0" smtClean="0">
                <a:solidFill>
                  <a:srgbClr val="2D2D8A"/>
                </a:solidFill>
              </a:rPr>
              <a:t> 4</a:t>
            </a:r>
            <a:r>
              <a:rPr lang="en-US" dirty="0" smtClean="0">
                <a:solidFill>
                  <a:srgbClr val="2D2D8A"/>
                </a:solidFill>
              </a:rPr>
              <a:t> protocol family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(based on [</a:t>
            </a:r>
            <a:r>
              <a:rPr lang="hu-HU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])</a:t>
            </a:r>
            <a:endParaRPr lang="hu-HU" dirty="0" smtClean="0">
              <a:solidFill>
                <a:srgbClr val="2D2D8A"/>
              </a:solidFill>
            </a:endParaRPr>
          </a:p>
          <a:p>
            <a:r>
              <a:rPr lang="hu-HU" dirty="0" smtClean="0">
                <a:solidFill>
                  <a:srgbClr val="2D2D8A"/>
                </a:solidFill>
              </a:rPr>
              <a:t>1.5.1 Overview</a:t>
            </a:r>
            <a:endParaRPr lang="en-US" dirty="0" smtClean="0">
              <a:solidFill>
                <a:srgbClr val="2D2D8A"/>
              </a:solidFill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6203445" y="1366202"/>
            <a:ext cx="1868153" cy="504256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1.5.1 Overview</a:t>
            </a:r>
            <a:r>
              <a:rPr lang="en-US" dirty="0" smtClean="0"/>
              <a:t> </a:t>
            </a:r>
            <a:r>
              <a:rPr lang="hu-HU" dirty="0" smtClean="0"/>
              <a:t>(1)</a:t>
            </a:r>
            <a:endParaRPr lang="hu-HU" dirty="0"/>
          </a:p>
        </p:txBody>
      </p:sp>
      <p:sp>
        <p:nvSpPr>
          <p:cNvPr id="65" name="Lekerekített téglalap 30"/>
          <p:cNvSpPr/>
          <p:nvPr/>
        </p:nvSpPr>
        <p:spPr>
          <a:xfrm>
            <a:off x="6300788" y="3717889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</a:t>
            </a:r>
          </a:p>
        </p:txBody>
      </p:sp>
      <p:sp>
        <p:nvSpPr>
          <p:cNvPr id="69" name="Lekerekített téglalap 33"/>
          <p:cNvSpPr/>
          <p:nvPr/>
        </p:nvSpPr>
        <p:spPr>
          <a:xfrm>
            <a:off x="6656744" y="2888940"/>
            <a:ext cx="1081087" cy="287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510" y="628610"/>
            <a:ext cx="7110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hu-HU" dirty="0" smtClean="0">
                <a:solidFill>
                  <a:srgbClr val="2D2D8A"/>
                </a:solidFill>
              </a:rPr>
              <a:t>1</a:t>
            </a:r>
            <a:r>
              <a:rPr lang="en-US" dirty="0" smtClean="0">
                <a:solidFill>
                  <a:srgbClr val="2D2D8A"/>
                </a:solidFill>
              </a:rPr>
              <a:t>.5.2 </a:t>
            </a:r>
            <a:r>
              <a:rPr lang="en-US" dirty="0">
                <a:solidFill>
                  <a:srgbClr val="2D2D8A"/>
                </a:solidFill>
              </a:rPr>
              <a:t>The </a:t>
            </a:r>
            <a:r>
              <a:rPr lang="en-US" dirty="0" smtClean="0">
                <a:solidFill>
                  <a:srgbClr val="2D2D8A"/>
                </a:solidFill>
              </a:rPr>
              <a:t>AXI4</a:t>
            </a:r>
            <a:r>
              <a:rPr lang="hu-HU" dirty="0" smtClean="0">
                <a:solidFill>
                  <a:srgbClr val="2D2D8A"/>
                </a:solidFill>
              </a:rPr>
              <a:t> bus</a:t>
            </a:r>
            <a:endParaRPr lang="en-US" dirty="0" smtClean="0">
              <a:solidFill>
                <a:srgbClr val="2D2D8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436" y="1022828"/>
            <a:ext cx="9091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AXI4 </a:t>
            </a:r>
            <a:r>
              <a:rPr lang="en-US" sz="1600" dirty="0">
                <a:solidFill>
                  <a:srgbClr val="0070C0"/>
                </a:solidFill>
              </a:rPr>
              <a:t>and AXI4-Lite</a:t>
            </a:r>
            <a:r>
              <a:rPr lang="en-US" sz="1600" dirty="0">
                <a:solidFill>
                  <a:srgbClr val="000000"/>
                </a:solidFill>
              </a:rPr>
              <a:t> interfaces were published </a:t>
            </a:r>
            <a:r>
              <a:rPr lang="hu-HU" sz="1600" dirty="0" smtClean="0">
                <a:solidFill>
                  <a:srgbClr val="000000"/>
                </a:solidFill>
              </a:rPr>
              <a:t>in </a:t>
            </a:r>
            <a:r>
              <a:rPr lang="hu-HU" sz="1600" dirty="0" smtClean="0">
                <a:solidFill>
                  <a:srgbClr val="0070C0"/>
                </a:solidFill>
              </a:rPr>
              <a:t>3/</a:t>
            </a:r>
            <a:r>
              <a:rPr lang="en-US" sz="1600" dirty="0" smtClean="0">
                <a:solidFill>
                  <a:srgbClr val="0070C0"/>
                </a:solidFill>
              </a:rPr>
              <a:t>2010</a:t>
            </a:r>
            <a:r>
              <a:rPr lang="en-US" sz="1600" dirty="0" smtClean="0">
                <a:solidFill>
                  <a:srgbClr val="000000"/>
                </a:solidFill>
              </a:rPr>
              <a:t> [</a:t>
            </a:r>
            <a:r>
              <a:rPr lang="hu-HU" sz="1600" dirty="0" smtClean="0">
                <a:solidFill>
                  <a:srgbClr val="000000"/>
                </a:solidFill>
              </a:rPr>
              <a:t>22</a:t>
            </a:r>
            <a:r>
              <a:rPr lang="en-US" sz="1600" dirty="0" smtClean="0">
                <a:solidFill>
                  <a:srgbClr val="000000"/>
                </a:solidFill>
              </a:rPr>
              <a:t>]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1.5.2 </a:t>
            </a:r>
            <a:r>
              <a:rPr lang="en-US" dirty="0" smtClean="0"/>
              <a:t>The </a:t>
            </a:r>
            <a:r>
              <a:rPr lang="hu-HU" dirty="0" smtClean="0"/>
              <a:t>AXI4 bus (1)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0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035" y="628610"/>
            <a:ext cx="7110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Key enhancement of the </a:t>
            </a:r>
            <a:r>
              <a:rPr lang="en-US" dirty="0" smtClean="0">
                <a:solidFill>
                  <a:srgbClr val="2D2D8A"/>
                </a:solidFill>
              </a:rPr>
              <a:t>AXI4 </a:t>
            </a:r>
            <a:r>
              <a:rPr lang="hu-HU" dirty="0" smtClean="0">
                <a:solidFill>
                  <a:srgbClr val="2D2D8A"/>
                </a:solidFill>
              </a:rPr>
              <a:t>bus vs. the AXI3 bus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530" y="1016537"/>
            <a:ext cx="880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Quality</a:t>
            </a:r>
            <a:r>
              <a:rPr lang="en-US" sz="1600" dirty="0">
                <a:solidFill>
                  <a:srgbClr val="FF0000"/>
                </a:solidFill>
              </a:rPr>
              <a:t> of Service (QoS)</a:t>
            </a:r>
            <a:r>
              <a:rPr lang="en-US" sz="1600" dirty="0">
                <a:solidFill>
                  <a:srgbClr val="000000"/>
                </a:solidFill>
              </a:rPr>
              <a:t> </a:t>
            </a:r>
            <a:r>
              <a:rPr lang="en-US" sz="1600" dirty="0" smtClean="0">
                <a:solidFill>
                  <a:srgbClr val="000000"/>
                </a:solidFill>
              </a:rPr>
              <a:t>signaling</a:t>
            </a:r>
            <a:r>
              <a:rPr lang="hu-HU" sz="1600" dirty="0" smtClean="0">
                <a:solidFill>
                  <a:srgbClr val="000000"/>
                </a:solidFill>
              </a:rPr>
              <a:t> introduced.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1.5.2 </a:t>
            </a:r>
            <a:r>
              <a:rPr lang="en-US" dirty="0"/>
              <a:t>The </a:t>
            </a:r>
            <a:r>
              <a:rPr lang="hu-HU" dirty="0"/>
              <a:t>AXI4 bus </a:t>
            </a:r>
            <a:r>
              <a:rPr lang="hu-HU" dirty="0" smtClean="0"/>
              <a:t>(2)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98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551" y="642044"/>
            <a:ext cx="478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Quality of Service (QoS) signaling </a:t>
            </a:r>
            <a:r>
              <a:rPr lang="hu-HU" dirty="0" smtClean="0"/>
              <a:t>[25]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6215" y="1005098"/>
            <a:ext cx="876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AXI4 extends the AXI3 </a:t>
            </a:r>
            <a:r>
              <a:rPr lang="hu-HU" sz="1600" dirty="0" smtClean="0"/>
              <a:t>protocol by </a:t>
            </a:r>
            <a:r>
              <a:rPr lang="hu-HU" sz="1600" dirty="0" smtClean="0">
                <a:solidFill>
                  <a:srgbClr val="FF0000"/>
                </a:solidFill>
              </a:rPr>
              <a:t>two 4-bit QoS signal lines </a:t>
            </a:r>
            <a:r>
              <a:rPr lang="hu-HU" sz="1600" dirty="0" smtClean="0"/>
              <a:t>(called the ARQOS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and AWQOS).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418" y="1589310"/>
            <a:ext cx="8123955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first group </a:t>
            </a:r>
            <a:r>
              <a:rPr lang="hu-HU" sz="1600" dirty="0" smtClean="0">
                <a:solidFill>
                  <a:srgbClr val="0070C0"/>
                </a:solidFill>
              </a:rPr>
              <a:t>of the QoS signal lines </a:t>
            </a:r>
            <a:r>
              <a:rPr lang="hu-HU" sz="1600" dirty="0" smtClean="0"/>
              <a:t>(ARQOS 0-3) is associated to the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hu-HU" sz="1600" dirty="0"/>
              <a:t>read address </a:t>
            </a:r>
            <a:r>
              <a:rPr lang="hu-HU" sz="1600" dirty="0" smtClean="0"/>
              <a:t>channel and </a:t>
            </a:r>
            <a:r>
              <a:rPr lang="hu-HU" sz="1600" dirty="0" smtClean="0">
                <a:solidFill>
                  <a:srgbClr val="0070C0"/>
                </a:solidFill>
              </a:rPr>
              <a:t>a 4-bit signal is sent </a:t>
            </a:r>
            <a:r>
              <a:rPr lang="hu-HU" sz="1600" dirty="0">
                <a:solidFill>
                  <a:srgbClr val="0070C0"/>
                </a:solidFill>
              </a:rPr>
              <a:t>for each read </a:t>
            </a:r>
            <a:r>
              <a:rPr lang="hu-HU" sz="1600" dirty="0" smtClean="0">
                <a:solidFill>
                  <a:srgbClr val="0070C0"/>
                </a:solidFill>
              </a:rPr>
              <a:t>transaction</a:t>
            </a:r>
            <a:r>
              <a:rPr lang="hu-HU" sz="1600" dirty="0" smtClean="0"/>
              <a:t>,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whereas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 </a:t>
            </a:r>
            <a:r>
              <a:rPr lang="hu-HU" sz="1600" dirty="0" smtClean="0">
                <a:solidFill>
                  <a:srgbClr val="FF0000"/>
                </a:solidFill>
              </a:rPr>
              <a:t>second group </a:t>
            </a:r>
            <a:r>
              <a:rPr lang="hu-HU" sz="1600" dirty="0" smtClean="0">
                <a:solidFill>
                  <a:srgbClr val="0070C0"/>
                </a:solidFill>
              </a:rPr>
              <a:t>of signal lines </a:t>
            </a:r>
            <a:r>
              <a:rPr lang="hu-HU" sz="1600" dirty="0" smtClean="0"/>
              <a:t>(AWQOS 0-3) is associated to the write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address </a:t>
            </a:r>
            <a:r>
              <a:rPr lang="hu-HU" sz="1600" dirty="0"/>
              <a:t>channel </a:t>
            </a:r>
            <a:r>
              <a:rPr lang="hu-HU" sz="1600" dirty="0" smtClean="0"/>
              <a:t>and</a:t>
            </a:r>
            <a:r>
              <a:rPr lang="hu-HU" sz="1600" dirty="0" smtClean="0">
                <a:solidFill>
                  <a:srgbClr val="0070C0"/>
                </a:solidFill>
              </a:rPr>
              <a:t> a 4-bit signal is sent for </a:t>
            </a:r>
            <a:r>
              <a:rPr lang="hu-HU" sz="1600" dirty="0">
                <a:solidFill>
                  <a:srgbClr val="0070C0"/>
                </a:solidFill>
              </a:rPr>
              <a:t>each write transaction</a:t>
            </a:r>
            <a:r>
              <a:rPr lang="hu-HU" sz="1600" dirty="0" smtClean="0"/>
              <a:t>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00082" y="2946645"/>
            <a:ext cx="8942448" cy="2267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These signals can be used as </a:t>
            </a:r>
            <a:r>
              <a:rPr lang="hu-HU" sz="1600" dirty="0">
                <a:solidFill>
                  <a:srgbClr val="0070C0"/>
                </a:solidFill>
              </a:rPr>
              <a:t>priority indicators for each associated read or write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    </a:t>
            </a:r>
            <a:r>
              <a:rPr lang="hu-HU" sz="1600" dirty="0" smtClean="0">
                <a:solidFill>
                  <a:srgbClr val="0070C0"/>
                </a:solidFill>
              </a:rPr>
              <a:t>   </a:t>
            </a:r>
            <a:r>
              <a:rPr lang="hu-HU" sz="1600" dirty="0">
                <a:solidFill>
                  <a:srgbClr val="0070C0"/>
                </a:solidFill>
              </a:rPr>
              <a:t>transaction.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   Higher values indicate higher priority</a:t>
            </a:r>
            <a:r>
              <a:rPr lang="hu-HU" sz="1600" dirty="0" smtClean="0"/>
              <a:t>.</a:t>
            </a:r>
          </a:p>
          <a:p>
            <a:r>
              <a:rPr lang="hu-HU" sz="1600" dirty="0" smtClean="0"/>
              <a:t>    </a:t>
            </a:r>
            <a:r>
              <a:rPr lang="en-US" sz="1600" dirty="0" smtClean="0"/>
              <a:t>A </a:t>
            </a:r>
            <a:r>
              <a:rPr lang="en-US" sz="1600" dirty="0"/>
              <a:t>default value of 0b0000 indicates that the interface is not participating in </a:t>
            </a:r>
            <a:r>
              <a:rPr lang="en-US" sz="1600" dirty="0" smtClean="0"/>
              <a:t>any</a:t>
            </a:r>
            <a:endParaRPr lang="hu-HU" sz="1600" dirty="0" smtClean="0"/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 </a:t>
            </a:r>
            <a:r>
              <a:rPr lang="en-US" sz="1600" dirty="0"/>
              <a:t>QoS scheme</a:t>
            </a:r>
            <a:r>
              <a:rPr lang="en-US" sz="1600" dirty="0" smtClean="0"/>
              <a:t>.</a:t>
            </a:r>
            <a:endParaRPr lang="hu-HU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70C0"/>
                </a:solidFill>
              </a:rPr>
              <a:t>The AXI4 protocol does not include an exact interpretation of the priority signals</a:t>
            </a:r>
            <a:r>
              <a:rPr lang="hu-HU" sz="1600" dirty="0"/>
              <a:t>, </a:t>
            </a:r>
          </a:p>
          <a:p>
            <a:r>
              <a:rPr lang="hu-HU" sz="1600" dirty="0"/>
              <a:t>    </a:t>
            </a:r>
            <a:r>
              <a:rPr lang="hu-HU" sz="1600" dirty="0" smtClean="0"/>
              <a:t>   </a:t>
            </a:r>
            <a:r>
              <a:rPr lang="hu-HU" sz="1600" dirty="0"/>
              <a:t>instead </a:t>
            </a:r>
            <a:r>
              <a:rPr lang="hu-HU" sz="1600" dirty="0" smtClean="0"/>
              <a:t>each </a:t>
            </a:r>
            <a:r>
              <a:rPr lang="hu-HU" sz="1600" dirty="0"/>
              <a:t>actual implementation </a:t>
            </a:r>
            <a:r>
              <a:rPr lang="hu-HU" sz="1600" dirty="0" smtClean="0"/>
              <a:t>can define </a:t>
            </a:r>
            <a:r>
              <a:rPr lang="hu-HU" sz="1600" dirty="0"/>
              <a:t>how these signal are used to</a:t>
            </a:r>
          </a:p>
          <a:p>
            <a:r>
              <a:rPr lang="hu-HU" sz="1600" dirty="0"/>
              <a:t>     </a:t>
            </a:r>
            <a:r>
              <a:rPr lang="hu-HU" sz="1600" dirty="0" smtClean="0"/>
              <a:t>  </a:t>
            </a:r>
            <a:r>
              <a:rPr lang="hu-HU" sz="1600" dirty="0"/>
              <a:t>provide quality of service criteria, </a:t>
            </a:r>
            <a:r>
              <a:rPr lang="hu-HU" sz="1600" dirty="0" smtClean="0"/>
              <a:t>like max. access </a:t>
            </a:r>
            <a:r>
              <a:rPr lang="hu-HU" sz="1600" dirty="0"/>
              <a:t>time etc</a:t>
            </a:r>
            <a:r>
              <a:rPr lang="hu-HU" sz="1600" dirty="0" smtClean="0"/>
              <a:t>.</a:t>
            </a:r>
            <a:endParaRPr lang="en-US" sz="1600" dirty="0"/>
          </a:p>
        </p:txBody>
      </p:sp>
      <p:sp>
        <p:nvSpPr>
          <p:cNvPr id="10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1.5.2 </a:t>
            </a:r>
            <a:r>
              <a:rPr lang="en-US" dirty="0"/>
              <a:t>The </a:t>
            </a:r>
            <a:r>
              <a:rPr lang="hu-HU" dirty="0"/>
              <a:t>AXI4 bus </a:t>
            </a:r>
            <a:r>
              <a:rPr lang="hu-HU" dirty="0" smtClean="0"/>
              <a:t>(3)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0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275" y="625990"/>
            <a:ext cx="344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1.5.3</a:t>
            </a:r>
            <a:r>
              <a:rPr lang="en-US" dirty="0" smtClean="0">
                <a:solidFill>
                  <a:srgbClr val="2D2D8A"/>
                </a:solidFill>
              </a:rPr>
              <a:t> The ACE </a:t>
            </a:r>
            <a:r>
              <a:rPr lang="hu-HU" dirty="0" smtClean="0">
                <a:solidFill>
                  <a:srgbClr val="2D2D8A"/>
                </a:solidFill>
              </a:rPr>
              <a:t>bus </a:t>
            </a:r>
            <a:r>
              <a:rPr lang="hu-HU" dirty="0" smtClean="0"/>
              <a:t>[15], [2]</a:t>
            </a:r>
            <a:endParaRPr lang="en-US" dirty="0"/>
          </a:p>
        </p:txBody>
      </p:sp>
      <p:sp>
        <p:nvSpPr>
          <p:cNvPr id="8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1.5.3 The ACE bus</a:t>
            </a:r>
            <a:r>
              <a:rPr lang="en-US" dirty="0" smtClean="0"/>
              <a:t> </a:t>
            </a:r>
            <a:r>
              <a:rPr lang="hu-HU" dirty="0" smtClean="0"/>
              <a:t>(1)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315772" y="982466"/>
            <a:ext cx="90841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It was </a:t>
            </a:r>
            <a:r>
              <a:rPr lang="hu-HU" sz="1600" dirty="0" smtClean="0">
                <a:solidFill>
                  <a:srgbClr val="0070C0"/>
                </a:solidFill>
              </a:rPr>
              <a:t>released in 10/2011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/>
              <a:t>The</a:t>
            </a:r>
            <a:r>
              <a:rPr lang="hu-HU" sz="1600" dirty="0" smtClean="0">
                <a:solidFill>
                  <a:srgbClr val="FF0000"/>
                </a:solidFill>
              </a:rPr>
              <a:t> MPCore technology </a:t>
            </a:r>
            <a:r>
              <a:rPr lang="hu-HU" sz="1600" dirty="0" smtClean="0"/>
              <a:t>(2004) provides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coherency </a:t>
            </a:r>
            <a:r>
              <a:rPr lang="hu-HU" sz="1600" dirty="0" smtClean="0">
                <a:solidFill>
                  <a:srgbClr val="0070C0"/>
                </a:solidFill>
              </a:rPr>
              <a:t>for multicore single processors 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hu-HU" sz="1600" dirty="0" smtClean="0">
                <a:solidFill>
                  <a:srgbClr val="000000"/>
                </a:solidFill>
              </a:rPr>
              <a:t>(in ARM's technology it is called multiprocessors with up to 4 processors).</a:t>
            </a:r>
          </a:p>
          <a:p>
            <a:pPr>
              <a:buClr>
                <a:schemeClr val="tx1"/>
              </a:buClr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The </a:t>
            </a:r>
            <a:r>
              <a:rPr lang="hu-HU" sz="1600" dirty="0" smtClean="0">
                <a:solidFill>
                  <a:srgbClr val="FF0000"/>
                </a:solidFill>
              </a:rPr>
              <a:t>ACE bus </a:t>
            </a:r>
            <a:r>
              <a:rPr lang="hu-HU" sz="1600" dirty="0" smtClean="0">
                <a:solidFill>
                  <a:srgbClr val="0070C0"/>
                </a:solidFill>
              </a:rPr>
              <a:t>extends coherency to multiprocessors built up of multicores</a:t>
            </a:r>
          </a:p>
          <a:p>
            <a:pPr>
              <a:buClr>
                <a:schemeClr val="tx1"/>
              </a:buClr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hu-HU" sz="1600" dirty="0" smtClean="0">
                <a:solidFill>
                  <a:srgbClr val="000000"/>
                </a:solidFill>
              </a:rPr>
              <a:t>(in ARM terminology </a:t>
            </a:r>
            <a:r>
              <a:rPr lang="en-US" sz="1600" dirty="0" smtClean="0">
                <a:solidFill>
                  <a:srgbClr val="000000"/>
                </a:solidFill>
              </a:rPr>
              <a:t>multiple CPU </a:t>
            </a:r>
            <a:r>
              <a:rPr lang="en-US" sz="1600" dirty="0" smtClean="0">
                <a:solidFill>
                  <a:srgbClr val="0070C0"/>
                </a:solidFill>
              </a:rPr>
              <a:t>core clusters,</a:t>
            </a:r>
            <a:r>
              <a:rPr lang="en-US" sz="1600" dirty="0" smtClean="0">
                <a:solidFill>
                  <a:srgbClr val="000000"/>
                </a:solidFill>
              </a:rPr>
              <a:t> e.g. to two CPU core clusters</a:t>
            </a:r>
            <a:endParaRPr lang="hu-HU" sz="16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</a:t>
            </a:r>
            <a:r>
              <a:rPr lang="en-US" sz="1600" dirty="0" smtClean="0">
                <a:solidFill>
                  <a:srgbClr val="000000"/>
                </a:solidFill>
              </a:rPr>
              <a:t>each with 4 cores</a:t>
            </a:r>
            <a:r>
              <a:rPr lang="hu-HU" sz="1600" dirty="0" smtClean="0">
                <a:solidFill>
                  <a:srgbClr val="000000"/>
                </a:solidFill>
              </a:rPr>
              <a:t>)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ACE is </a:t>
            </a:r>
            <a:r>
              <a:rPr lang="en-US" sz="1600" dirty="0" smtClean="0">
                <a:solidFill>
                  <a:srgbClr val="0070C0"/>
                </a:solidFill>
              </a:rPr>
              <a:t>not limited to </a:t>
            </a:r>
            <a:r>
              <a:rPr lang="hu-HU" sz="1600" dirty="0" smtClean="0">
                <a:solidFill>
                  <a:srgbClr val="0070C0"/>
                </a:solidFill>
              </a:rPr>
              <a:t>provide </a:t>
            </a:r>
            <a:r>
              <a:rPr lang="en-US" sz="1600" dirty="0" smtClean="0">
                <a:solidFill>
                  <a:srgbClr val="0070C0"/>
                </a:solidFill>
              </a:rPr>
              <a:t>coherency between identical CPU core clusters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but it </a:t>
            </a:r>
            <a:r>
              <a:rPr lang="en-US" sz="1600" dirty="0" smtClean="0">
                <a:solidFill>
                  <a:srgbClr val="0070C0"/>
                </a:solidFill>
              </a:rPr>
              <a:t>can support coherency also for dissimilar CPU clusters and also </a:t>
            </a:r>
            <a:endParaRPr lang="hu-HU" sz="1600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I/O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coherency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for accelerators</a:t>
            </a:r>
            <a:r>
              <a:rPr lang="hu-HU" sz="1600" dirty="0" smtClean="0">
                <a:solidFill>
                  <a:srgbClr val="0070C0"/>
                </a:solidFill>
              </a:rPr>
              <a:t> and DMA</a:t>
            </a:r>
            <a:r>
              <a:rPr lang="hu-HU" sz="1600" dirty="0" smtClean="0">
                <a:solidFill>
                  <a:srgbClr val="000000"/>
                </a:solidFill>
              </a:rPr>
              <a:t> (see later)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Cortex-A15 MPCore </a:t>
            </a:r>
            <a:r>
              <a:rPr lang="en-US" sz="1600" dirty="0" smtClean="0">
                <a:solidFill>
                  <a:srgbClr val="000000"/>
                </a:solidFill>
              </a:rPr>
              <a:t>processor was the </a:t>
            </a:r>
            <a:r>
              <a:rPr lang="en-US" sz="1600" dirty="0" smtClean="0">
                <a:solidFill>
                  <a:srgbClr val="0070C0"/>
                </a:solidFill>
              </a:rPr>
              <a:t>first ARM processor to support </a:t>
            </a:r>
          </a:p>
          <a:p>
            <a:r>
              <a:rPr lang="hu-HU" sz="1600" dirty="0" smtClean="0">
                <a:solidFill>
                  <a:srgbClr val="0070C0"/>
                </a:solidFill>
              </a:rPr>
              <a:t>      </a:t>
            </a:r>
            <a:r>
              <a:rPr lang="en-US" sz="1600" dirty="0" smtClean="0">
                <a:solidFill>
                  <a:srgbClr val="0070C0"/>
                </a:solidFill>
              </a:rPr>
              <a:t>AMBA 4 ACE.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>
            <a:off x="206515" y="6488014"/>
            <a:ext cx="878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2985313" y="6420632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116505" y="6529737"/>
            <a:ext cx="5254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6470303" y="6414989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723375" y="6537675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208365" y="6550375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sp>
        <p:nvSpPr>
          <p:cNvPr id="23" name="Lekerekített téglalap 22"/>
          <p:cNvSpPr/>
          <p:nvPr/>
        </p:nvSpPr>
        <p:spPr>
          <a:xfrm>
            <a:off x="2411760" y="4181845"/>
            <a:ext cx="1079500" cy="287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AHB™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030973" y="4056280"/>
            <a:ext cx="1081087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AXI3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5427095" y="3726728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417205" y="2659487"/>
            <a:ext cx="1081087" cy="287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ACE™</a:t>
            </a:r>
          </a:p>
        </p:txBody>
      </p:sp>
      <p:sp>
        <p:nvSpPr>
          <p:cNvPr id="36" name="Lekerekített téglalap 35"/>
          <p:cNvSpPr/>
          <p:nvPr/>
        </p:nvSpPr>
        <p:spPr>
          <a:xfrm>
            <a:off x="7857985" y="1756227"/>
            <a:ext cx="1079500" cy="287337"/>
          </a:xfrm>
          <a:prstGeom prst="roundRect">
            <a:avLst/>
          </a:prstGeom>
          <a:solidFill>
            <a:srgbClr val="FF8F7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CHI</a:t>
            </a:r>
          </a:p>
        </p:txBody>
      </p:sp>
      <p:sp>
        <p:nvSpPr>
          <p:cNvPr id="2081" name="Szövegdoboz 37"/>
          <p:cNvSpPr txBox="1">
            <a:spLocks noChangeArrowheads="1"/>
          </p:cNvSpPr>
          <p:nvPr/>
        </p:nvSpPr>
        <p:spPr bwMode="auto">
          <a:xfrm>
            <a:off x="2659979" y="392561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5/1999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2" name="Szövegdoboz 38"/>
          <p:cNvSpPr txBox="1">
            <a:spLocks noChangeArrowheads="1"/>
          </p:cNvSpPr>
          <p:nvPr/>
        </p:nvSpPr>
        <p:spPr bwMode="auto">
          <a:xfrm>
            <a:off x="2558182" y="3133212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2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3" name="Szövegdoboz 39"/>
          <p:cNvSpPr txBox="1">
            <a:spLocks noChangeArrowheads="1"/>
          </p:cNvSpPr>
          <p:nvPr/>
        </p:nvSpPr>
        <p:spPr bwMode="auto">
          <a:xfrm>
            <a:off x="4280779" y="3797750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6/2003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4" name="Szövegdoboz 40"/>
          <p:cNvSpPr txBox="1">
            <a:spLocks noChangeArrowheads="1"/>
          </p:cNvSpPr>
          <p:nvPr/>
        </p:nvSpPr>
        <p:spPr bwMode="auto">
          <a:xfrm>
            <a:off x="4110169" y="2639235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3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5" name="Szövegdoboz 41"/>
          <p:cNvSpPr txBox="1">
            <a:spLocks noChangeArrowheads="1"/>
          </p:cNvSpPr>
          <p:nvPr/>
        </p:nvSpPr>
        <p:spPr bwMode="auto">
          <a:xfrm>
            <a:off x="5697125" y="3437093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6" name="Szövegdoboz 42"/>
          <p:cNvSpPr txBox="1">
            <a:spLocks noChangeArrowheads="1"/>
          </p:cNvSpPr>
          <p:nvPr/>
        </p:nvSpPr>
        <p:spPr bwMode="auto">
          <a:xfrm>
            <a:off x="5831246" y="162880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4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7" name="Szövegdoboz 43"/>
          <p:cNvSpPr txBox="1">
            <a:spLocks noChangeArrowheads="1"/>
          </p:cNvSpPr>
          <p:nvPr/>
        </p:nvSpPr>
        <p:spPr bwMode="auto">
          <a:xfrm>
            <a:off x="8061199" y="1493785"/>
            <a:ext cx="60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6/2013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8" name="Szövegdoboz 44"/>
          <p:cNvSpPr txBox="1">
            <a:spLocks noChangeArrowheads="1"/>
          </p:cNvSpPr>
          <p:nvPr/>
        </p:nvSpPr>
        <p:spPr bwMode="auto">
          <a:xfrm>
            <a:off x="7899936" y="818710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5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9" name="Szövegdoboz 46"/>
          <p:cNvSpPr txBox="1">
            <a:spLocks noChangeArrowheads="1"/>
          </p:cNvSpPr>
          <p:nvPr/>
        </p:nvSpPr>
        <p:spPr bwMode="auto">
          <a:xfrm>
            <a:off x="2514736" y="3350699"/>
            <a:ext cx="80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(ARM7/9)</a:t>
            </a:r>
          </a:p>
        </p:txBody>
      </p:sp>
      <p:sp>
        <p:nvSpPr>
          <p:cNvPr id="2090" name="Szövegdoboz 47"/>
          <p:cNvSpPr txBox="1">
            <a:spLocks noChangeArrowheads="1"/>
          </p:cNvSpPr>
          <p:nvPr/>
        </p:nvSpPr>
        <p:spPr bwMode="auto">
          <a:xfrm>
            <a:off x="3870415" y="2856722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(ARM11,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Cortex-A8/A9/A5)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1" name="Szövegdoboz 48"/>
          <p:cNvSpPr txBox="1">
            <a:spLocks noChangeArrowheads="1"/>
          </p:cNvSpPr>
          <p:nvPr/>
        </p:nvSpPr>
        <p:spPr bwMode="auto">
          <a:xfrm>
            <a:off x="5614989" y="1858760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(Cortex-A15/A7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 </a:t>
            </a:r>
            <a:r>
              <a:rPr lang="hu-HU" altLang="en-US" sz="1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.LITTLE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2" name="Szövegdoboz 49"/>
          <p:cNvSpPr txBox="1">
            <a:spLocks noChangeArrowheads="1"/>
          </p:cNvSpPr>
          <p:nvPr/>
        </p:nvSpPr>
        <p:spPr bwMode="auto">
          <a:xfrm>
            <a:off x="7650315" y="1036197"/>
            <a:ext cx="1422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A57/A53/A72/A35)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5" name="Szövegdoboz 53"/>
          <p:cNvSpPr txBox="1">
            <a:spLocks noChangeArrowheads="1"/>
          </p:cNvSpPr>
          <p:nvPr/>
        </p:nvSpPr>
        <p:spPr bwMode="auto">
          <a:xfrm>
            <a:off x="6592306" y="2389457"/>
            <a:ext cx="6799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30825" y="6362329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≈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65" name="Egyenes összekötő 15"/>
          <p:cNvCxnSpPr/>
          <p:nvPr/>
        </p:nvCxnSpPr>
        <p:spPr>
          <a:xfrm>
            <a:off x="8622450" y="642904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zövegdoboz 17"/>
          <p:cNvSpPr txBox="1"/>
          <p:nvPr/>
        </p:nvSpPr>
        <p:spPr>
          <a:xfrm>
            <a:off x="8323600" y="6550375"/>
            <a:ext cx="52450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Szövegdoboz 55"/>
          <p:cNvSpPr txBox="1">
            <a:spLocks noChangeArrowheads="1"/>
          </p:cNvSpPr>
          <p:nvPr/>
        </p:nvSpPr>
        <p:spPr bwMode="auto">
          <a:xfrm>
            <a:off x="3716905" y="4428399"/>
            <a:ext cx="2010487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based 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Channel concept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with 5 channels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for reads and writes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Out-of-order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Optional signaling for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low power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Non-cache-coherent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interconnects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Szövegdoboz 55"/>
          <p:cNvSpPr txBox="1">
            <a:spLocks noChangeArrowheads="1"/>
          </p:cNvSpPr>
          <p:nvPr/>
        </p:nvSpPr>
        <p:spPr bwMode="auto">
          <a:xfrm>
            <a:off x="5184901" y="4104075"/>
            <a:ext cx="1502334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Burst lengths of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up to 256 beats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 of Service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signaling (QoS)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Szövegdoboz 55"/>
          <p:cNvSpPr txBox="1">
            <a:spLocks noChangeArrowheads="1"/>
          </p:cNvSpPr>
          <p:nvPr/>
        </p:nvSpPr>
        <p:spPr bwMode="auto">
          <a:xfrm>
            <a:off x="5990969" y="2991144"/>
            <a:ext cx="2004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 of the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AXI4 i.f. by 3 channels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to provide system wide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cache coherency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" name="Szövegdoboz 55"/>
          <p:cNvSpPr txBox="1">
            <a:spLocks noChangeArrowheads="1"/>
          </p:cNvSpPr>
          <p:nvPr/>
        </p:nvSpPr>
        <p:spPr bwMode="auto">
          <a:xfrm>
            <a:off x="7525161" y="2090690"/>
            <a:ext cx="169148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redesign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Layered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blocking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packet-based bus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of L3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node names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3655" y="631954"/>
            <a:ext cx="488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Main enhancements of the ACE bus [15]</a:t>
            </a:r>
            <a:endParaRPr lang="en-US" dirty="0" smtClean="0">
              <a:solidFill>
                <a:srgbClr val="2D2D8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8350" y="5049759"/>
            <a:ext cx="22813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Supporting both full and</a:t>
            </a:r>
          </a:p>
          <a:p>
            <a:pPr>
              <a:spcAft>
                <a:spcPts val="300"/>
              </a:spcAft>
            </a:pPr>
            <a:r>
              <a:rPr lang="hu-HU" sz="1000" dirty="0"/>
              <a:t> </a:t>
            </a:r>
            <a:r>
              <a:rPr lang="hu-HU" sz="1000" dirty="0" smtClean="0"/>
              <a:t>     I/O coherency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Coherency domains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Memory barrier transactions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Support of DVM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dirty="0" smtClean="0"/>
              <a:t>Snoop filters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000" dirty="0" smtClean="0"/>
              <a:t>Cache coherent interconnects</a:t>
            </a:r>
            <a:endParaRPr lang="en-US" sz="1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963633" y="3675927"/>
            <a:ext cx="0" cy="133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zövegdoboz 55"/>
          <p:cNvSpPr txBox="1">
            <a:spLocks noChangeArrowheads="1"/>
          </p:cNvSpPr>
          <p:nvPr/>
        </p:nvSpPr>
        <p:spPr bwMode="auto">
          <a:xfrm>
            <a:off x="1961710" y="4567877"/>
            <a:ext cx="18726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data bus options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Wider burst transfers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Split transactions with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overlapped address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and data phases 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of multiple masters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Three stage pipelining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uni-directional signals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only the rising</a:t>
            </a:r>
          </a:p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edge</a:t>
            </a:r>
          </a:p>
        </p:txBody>
      </p:sp>
      <p:cxnSp>
        <p:nvCxnSpPr>
          <p:cNvPr id="46" name="Egyenes összekötő 13"/>
          <p:cNvCxnSpPr/>
          <p:nvPr/>
        </p:nvCxnSpPr>
        <p:spPr>
          <a:xfrm>
            <a:off x="387967" y="6410508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ekerekített téglalap 18"/>
          <p:cNvSpPr/>
          <p:nvPr/>
        </p:nvSpPr>
        <p:spPr>
          <a:xfrm>
            <a:off x="518815" y="4254769"/>
            <a:ext cx="1079500" cy="287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ASB™</a:t>
            </a:r>
          </a:p>
        </p:txBody>
      </p:sp>
      <p:sp>
        <p:nvSpPr>
          <p:cNvPr id="48" name="Szövegdoboz 36"/>
          <p:cNvSpPr txBox="1">
            <a:spLocks noChangeArrowheads="1"/>
          </p:cNvSpPr>
          <p:nvPr/>
        </p:nvSpPr>
        <p:spPr bwMode="auto">
          <a:xfrm>
            <a:off x="645352" y="3445248"/>
            <a:ext cx="849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1</a:t>
            </a:r>
          </a:p>
          <a:p>
            <a:pPr algn="ctr"/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</a:t>
            </a:r>
            <a:r>
              <a:rPr lang="hu-HU" altLang="en-US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3922" y="4000292"/>
            <a:ext cx="606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9/1995</a:t>
            </a:r>
            <a:endParaRPr lang="en-US" sz="900" dirty="0"/>
          </a:p>
        </p:txBody>
      </p:sp>
      <p:sp>
        <p:nvSpPr>
          <p:cNvPr id="50" name="Rounded Rectangle 49"/>
          <p:cNvSpPr/>
          <p:nvPr/>
        </p:nvSpPr>
        <p:spPr bwMode="auto">
          <a:xfrm>
            <a:off x="6018168" y="2363485"/>
            <a:ext cx="2107764" cy="410171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1" name="Szövegdoboz 55"/>
          <p:cNvSpPr txBox="1">
            <a:spLocks noChangeArrowheads="1"/>
          </p:cNvSpPr>
          <p:nvPr/>
        </p:nvSpPr>
        <p:spPr bwMode="auto">
          <a:xfrm>
            <a:off x="68364" y="4668726"/>
            <a:ext cx="2023311" cy="181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32-bit wide parallel bus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with 8/16-bit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Multiple masters/slaves,</a:t>
            </a:r>
          </a:p>
          <a:p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but only a single master</a:t>
            </a:r>
          </a:p>
          <a:p>
            <a:pPr>
              <a:spcAft>
                <a:spcPts val="300"/>
              </a:spcAft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can be active at a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element and burst</a:t>
            </a:r>
          </a:p>
          <a:p>
            <a:pPr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transfers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stage pipelining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Bi-directional data bus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both clock edges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 smtClean="0"/>
              <a:t>(2)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26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035" y="629165"/>
            <a:ext cx="484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Key enhancements of the ACE bus </a:t>
            </a:r>
            <a:r>
              <a:rPr lang="hu-HU" dirty="0" smtClean="0"/>
              <a:t>[15]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6999" y="1093383"/>
            <a:ext cx="824789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lphaLcParenR"/>
            </a:pPr>
            <a:r>
              <a:rPr lang="hu-HU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Extension of the </a:t>
            </a:r>
            <a:r>
              <a:rPr lang="hu-HU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AXI4 interface </a:t>
            </a:r>
            <a:r>
              <a:rPr lang="hu-HU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hu-HU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provide system wide </a:t>
            </a:r>
            <a:r>
              <a:rPr lang="hu-HU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cache coherency</a:t>
            </a:r>
            <a:endParaRPr lang="hu-HU" alt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500"/>
              </a:spcAft>
            </a:pPr>
            <a:r>
              <a:rPr lang="hu-HU" sz="1600" dirty="0" smtClean="0"/>
              <a:t>b) Supports two types of coherency: full coherency and I/O coherency</a:t>
            </a:r>
          </a:p>
          <a:p>
            <a:pPr>
              <a:spcAft>
                <a:spcPts val="500"/>
              </a:spcAft>
            </a:pPr>
            <a:r>
              <a:rPr lang="hu-HU" sz="1600" dirty="0"/>
              <a:t>c</a:t>
            </a:r>
            <a:r>
              <a:rPr lang="hu-HU" sz="1600" dirty="0" smtClean="0"/>
              <a:t>) Supports Distributed Virtual Memory </a:t>
            </a:r>
          </a:p>
          <a:p>
            <a:pPr>
              <a:spcAft>
                <a:spcPts val="500"/>
              </a:spcAft>
            </a:pPr>
            <a:r>
              <a:rPr lang="hu-HU" sz="1600" dirty="0"/>
              <a:t>d</a:t>
            </a:r>
            <a:r>
              <a:rPr lang="hu-HU" sz="1600" dirty="0" smtClean="0"/>
              <a:t>) It introduces snoop filters and</a:t>
            </a:r>
          </a:p>
          <a:p>
            <a:pPr>
              <a:spcAft>
                <a:spcPts val="500"/>
              </a:spcAft>
            </a:pPr>
            <a:r>
              <a:rPr lang="hu-HU" sz="1600" dirty="0" smtClean="0"/>
              <a:t>e) cache coherent interconnects.</a:t>
            </a:r>
            <a:endParaRPr lang="en-US" sz="1600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 smtClean="0"/>
              <a:t>(3)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476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247" y="618681"/>
            <a:ext cx="882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u-HU" altLang="en-US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 </a:t>
            </a:r>
            <a:r>
              <a:rPr lang="hu-HU" altLang="en-US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the </a:t>
            </a:r>
            <a:r>
              <a:rPr lang="hu-HU" altLang="en-US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AXI4 interface to </a:t>
            </a:r>
            <a:r>
              <a:rPr lang="hu-HU" altLang="en-US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provide system </a:t>
            </a:r>
            <a:r>
              <a:rPr lang="hu-HU" altLang="en-US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 cache </a:t>
            </a:r>
          </a:p>
          <a:p>
            <a:r>
              <a:rPr lang="hu-HU" altLang="en-US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coherency -1</a:t>
            </a:r>
            <a:endParaRPr lang="hu-HU" altLang="en-US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697057"/>
            <a:ext cx="8623145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 </a:t>
            </a:r>
            <a:r>
              <a:rPr lang="en-US" sz="1600" dirty="0">
                <a:solidFill>
                  <a:srgbClr val="FF0000"/>
                </a:solidFill>
              </a:rPr>
              <a:t>five state </a:t>
            </a:r>
            <a:r>
              <a:rPr lang="en-US" sz="1600" dirty="0" smtClean="0">
                <a:solidFill>
                  <a:srgbClr val="FF0000"/>
                </a:solidFill>
              </a:rPr>
              <a:t>cache</a:t>
            </a:r>
            <a:r>
              <a:rPr lang="hu-HU" sz="1600" dirty="0" smtClean="0">
                <a:solidFill>
                  <a:srgbClr val="FF0000"/>
                </a:solidFill>
              </a:rPr>
              <a:t> coherency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model </a:t>
            </a:r>
            <a:r>
              <a:rPr lang="hu-HU" sz="1600" dirty="0" smtClean="0"/>
              <a:t>specifies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possible </a:t>
            </a:r>
            <a:r>
              <a:rPr lang="en-US" sz="1600" dirty="0" smtClean="0">
                <a:solidFill>
                  <a:srgbClr val="0070C0"/>
                </a:solidFill>
              </a:rPr>
              <a:t>state</a:t>
            </a:r>
            <a:r>
              <a:rPr lang="hu-HU" sz="1600" dirty="0" smtClean="0">
                <a:solidFill>
                  <a:srgbClr val="0070C0"/>
                </a:solidFill>
              </a:rPr>
              <a:t>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of any cache </a:t>
            </a:r>
            <a:r>
              <a:rPr lang="en-US" sz="1600" dirty="0" smtClean="0">
                <a:solidFill>
                  <a:srgbClr val="0070C0"/>
                </a:solidFill>
              </a:rPr>
              <a:t>line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hu-HU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70C0"/>
                </a:solidFill>
              </a:rPr>
              <a:t>cache line state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determines what actions are required </a:t>
            </a:r>
            <a:r>
              <a:rPr lang="hu-HU" sz="1600" dirty="0" smtClean="0">
                <a:solidFill>
                  <a:srgbClr val="0070C0"/>
                </a:solidFill>
              </a:rPr>
              <a:t>when the cache line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is </a:t>
            </a:r>
            <a:r>
              <a:rPr lang="en-US" sz="1600" dirty="0" smtClean="0">
                <a:solidFill>
                  <a:srgbClr val="0070C0"/>
                </a:solidFill>
              </a:rPr>
              <a:t>access</a:t>
            </a:r>
            <a:r>
              <a:rPr lang="hu-HU" sz="1600" dirty="0" smtClean="0">
                <a:solidFill>
                  <a:srgbClr val="0070C0"/>
                </a:solidFill>
              </a:rPr>
              <a:t>ed.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061" y="1277891"/>
            <a:ext cx="792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introduced </a:t>
            </a:r>
            <a:r>
              <a:rPr lang="hu-HU" sz="1600" dirty="0" smtClean="0">
                <a:solidFill>
                  <a:srgbClr val="FF0000"/>
                </a:solidFill>
              </a:rPr>
              <a:t>cache coherency model </a:t>
            </a:r>
            <a:r>
              <a:rPr lang="hu-HU" sz="1600" dirty="0" smtClean="0"/>
              <a:t>supports </a:t>
            </a:r>
            <a:r>
              <a:rPr lang="hu-HU" sz="1600" dirty="0" smtClean="0">
                <a:solidFill>
                  <a:srgbClr val="0070C0"/>
                </a:solidFill>
              </a:rPr>
              <a:t>multiple masters with privat  caches</a:t>
            </a:r>
            <a:r>
              <a:rPr lang="hu-HU" sz="1600" dirty="0" smtClean="0"/>
              <a:t>, as indicated in the next Figure.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85685" y="5111992"/>
            <a:ext cx="6107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Figure: Assumed cache model of the ACE </a:t>
            </a:r>
            <a:r>
              <a:rPr lang="hu-HU" sz="1600" dirty="0" err="1" smtClean="0"/>
              <a:t>protocol</a:t>
            </a:r>
            <a:r>
              <a:rPr lang="hu-HU" sz="1600" dirty="0" smtClean="0"/>
              <a:t> [28]</a:t>
            </a:r>
            <a:endParaRPr lang="en-US" sz="1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468962" y="2210117"/>
            <a:ext cx="3856178" cy="2614038"/>
            <a:chOff x="3102411" y="1988840"/>
            <a:chExt cx="4146216" cy="2614038"/>
          </a:xfrm>
        </p:grpSpPr>
        <p:sp>
          <p:nvSpPr>
            <p:cNvPr id="16" name="Téglalap 1"/>
            <p:cNvSpPr/>
            <p:nvPr/>
          </p:nvSpPr>
          <p:spPr>
            <a:xfrm>
              <a:off x="3102411" y="1988840"/>
              <a:ext cx="751270" cy="946212"/>
            </a:xfrm>
            <a:prstGeom prst="rect">
              <a:avLst/>
            </a:prstGeom>
            <a:solidFill>
              <a:srgbClr val="FF0000"/>
            </a:solidFill>
            <a:ln w="95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hu-HU" sz="1200" dirty="0" smtClean="0"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Master</a:t>
              </a:r>
              <a:endParaRPr lang="hu-HU" sz="12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Téglalap 2"/>
            <p:cNvSpPr/>
            <p:nvPr/>
          </p:nvSpPr>
          <p:spPr>
            <a:xfrm>
              <a:off x="3188986" y="2392778"/>
              <a:ext cx="576000" cy="433305"/>
            </a:xfrm>
            <a:prstGeom prst="rect">
              <a:avLst/>
            </a:prstGeom>
            <a:solidFill>
              <a:schemeClr val="bg1"/>
            </a:solidFill>
            <a:ln w="190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Cache</a:t>
              </a:r>
              <a:endParaRPr lang="hu-HU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Téglalap 3"/>
            <p:cNvSpPr/>
            <p:nvPr/>
          </p:nvSpPr>
          <p:spPr>
            <a:xfrm>
              <a:off x="4242306" y="1988840"/>
              <a:ext cx="751270" cy="946212"/>
            </a:xfrm>
            <a:prstGeom prst="rect">
              <a:avLst/>
            </a:prstGeom>
            <a:solidFill>
              <a:srgbClr val="FF0000"/>
            </a:solidFill>
            <a:ln w="95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 smtClean="0"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Master</a:t>
              </a:r>
              <a:endParaRPr lang="hu-HU" sz="12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églalap 4"/>
            <p:cNvSpPr/>
            <p:nvPr/>
          </p:nvSpPr>
          <p:spPr>
            <a:xfrm>
              <a:off x="4341760" y="2395550"/>
              <a:ext cx="576000" cy="433305"/>
            </a:xfrm>
            <a:prstGeom prst="rect">
              <a:avLst/>
            </a:prstGeom>
            <a:solidFill>
              <a:schemeClr val="bg1"/>
            </a:solidFill>
            <a:ln w="190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Cache</a:t>
              </a:r>
              <a:endParaRPr lang="hu-HU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Téglalap 5"/>
            <p:cNvSpPr/>
            <p:nvPr/>
          </p:nvSpPr>
          <p:spPr>
            <a:xfrm>
              <a:off x="5350900" y="1999917"/>
              <a:ext cx="751270" cy="946212"/>
            </a:xfrm>
            <a:prstGeom prst="rect">
              <a:avLst/>
            </a:prstGeom>
            <a:solidFill>
              <a:srgbClr val="FF0000"/>
            </a:solidFill>
            <a:ln w="95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 smtClean="0"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Master</a:t>
              </a:r>
              <a:endParaRPr lang="hu-HU" sz="12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églalap 6"/>
            <p:cNvSpPr/>
            <p:nvPr/>
          </p:nvSpPr>
          <p:spPr>
            <a:xfrm>
              <a:off x="5450355" y="2403855"/>
              <a:ext cx="576000" cy="433305"/>
            </a:xfrm>
            <a:prstGeom prst="rect">
              <a:avLst/>
            </a:prstGeom>
            <a:solidFill>
              <a:schemeClr val="bg1"/>
            </a:solidFill>
            <a:ln w="190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Cache</a:t>
              </a:r>
              <a:endParaRPr lang="hu-HU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Téglalap 7"/>
            <p:cNvSpPr/>
            <p:nvPr/>
          </p:nvSpPr>
          <p:spPr>
            <a:xfrm>
              <a:off x="3227623" y="3305891"/>
              <a:ext cx="2723350" cy="19920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sz="1200">
                <a:latin typeface="Arial Narrow" panose="020B0606020202030204" pitchFamily="34" charset="0"/>
              </a:endParaRPr>
            </a:p>
          </p:txBody>
        </p:sp>
        <p:sp>
          <p:nvSpPr>
            <p:cNvPr id="23" name="Téglalap 8"/>
            <p:cNvSpPr/>
            <p:nvPr/>
          </p:nvSpPr>
          <p:spPr>
            <a:xfrm>
              <a:off x="4251730" y="3864169"/>
              <a:ext cx="751270" cy="738709"/>
            </a:xfrm>
            <a:prstGeom prst="rect">
              <a:avLst/>
            </a:prstGeom>
            <a:solidFill>
              <a:srgbClr val="00B050"/>
            </a:solidFill>
            <a:ln w="95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 smtClean="0"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Main</a:t>
              </a:r>
              <a:br>
                <a:rPr lang="hu-HU" sz="1200" dirty="0" smtClean="0"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dirty="0" err="1" smtClean="0"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Memory</a:t>
              </a:r>
              <a:endParaRPr lang="hu-HU" sz="12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4" name="Egyenes összekötő 10"/>
            <p:cNvCxnSpPr/>
            <p:nvPr/>
          </p:nvCxnSpPr>
          <p:spPr>
            <a:xfrm>
              <a:off x="3478046" y="2940585"/>
              <a:ext cx="0" cy="360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14"/>
            <p:cNvCxnSpPr>
              <a:stCxn id="20" idx="2"/>
            </p:cNvCxnSpPr>
            <p:nvPr/>
          </p:nvCxnSpPr>
          <p:spPr>
            <a:xfrm>
              <a:off x="5726535" y="2946129"/>
              <a:ext cx="0" cy="360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15"/>
            <p:cNvCxnSpPr/>
            <p:nvPr/>
          </p:nvCxnSpPr>
          <p:spPr>
            <a:xfrm>
              <a:off x="4617005" y="3505094"/>
              <a:ext cx="0" cy="360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10"/>
            <p:cNvCxnSpPr/>
            <p:nvPr/>
          </p:nvCxnSpPr>
          <p:spPr>
            <a:xfrm>
              <a:off x="4617005" y="2933945"/>
              <a:ext cx="0" cy="360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82923" y="3274595"/>
              <a:ext cx="1165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/>
                <a:t>Interconnect</a:t>
              </a:r>
              <a:endParaRPr lang="en-US" sz="1200" dirty="0"/>
            </a:p>
          </p:txBody>
        </p:sp>
      </p:grpSp>
      <p:sp>
        <p:nvSpPr>
          <p:cNvPr id="30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 smtClean="0"/>
              <a:t>(4)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7452320" y="2348880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Up to 4 cores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664466" y="2721799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L2 cache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01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2" grpId="0"/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085" y="1314055"/>
            <a:ext cx="9122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The Chapter on ARM cache consistency provides details on the five state cache model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introduced with the ACE protocol.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98772" y="632339"/>
            <a:ext cx="882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 of the AXI4 interface </a:t>
            </a:r>
            <a:r>
              <a:rPr lang="hu-HU" altLang="en-US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hu-HU" altLang="en-US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provide system </a:t>
            </a:r>
            <a:r>
              <a:rPr lang="hu-HU" altLang="en-US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 cache </a:t>
            </a:r>
            <a:endParaRPr lang="hu-HU" altLang="en-US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u-HU" altLang="en-US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hu-HU" altLang="en-US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coherency -2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 </a:t>
            </a:r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 smtClean="0"/>
              <a:t>(5)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49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>
            <a:off x="1979613" y="6458384"/>
            <a:ext cx="69135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4113858" y="6385359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Szövegdoboz 6"/>
          <p:cNvSpPr txBox="1">
            <a:spLocks noChangeArrowheads="1"/>
          </p:cNvSpPr>
          <p:nvPr/>
        </p:nvSpPr>
        <p:spPr bwMode="auto">
          <a:xfrm>
            <a:off x="385763" y="2388982"/>
            <a:ext cx="1017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Coherent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Hub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Inteface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3" name="Szövegdoboz 7"/>
          <p:cNvSpPr txBox="1">
            <a:spLocks noChangeArrowheads="1"/>
          </p:cNvSpPr>
          <p:nvPr/>
        </p:nvSpPr>
        <p:spPr bwMode="auto">
          <a:xfrm>
            <a:off x="171450" y="2889045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Coherency</a:t>
            </a:r>
            <a:b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Extensions Protocol</a:t>
            </a:r>
          </a:p>
        </p:txBody>
      </p:sp>
      <p:sp>
        <p:nvSpPr>
          <p:cNvPr id="2054" name="Szövegdoboz 8"/>
          <p:cNvSpPr txBox="1">
            <a:spLocks noChangeArrowheads="1"/>
          </p:cNvSpPr>
          <p:nvPr/>
        </p:nvSpPr>
        <p:spPr bwMode="auto">
          <a:xfrm>
            <a:off x="-81801" y="3761485"/>
            <a:ext cx="1946366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eXtensible 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Interface</a:t>
            </a:r>
          </a:p>
          <a:p>
            <a:pPr algn="ctr"/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Accelerator Coherency Port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6" name="Szövegdoboz 10"/>
          <p:cNvSpPr txBox="1">
            <a:spLocks noChangeArrowheads="1"/>
          </p:cNvSpPr>
          <p:nvPr/>
        </p:nvSpPr>
        <p:spPr bwMode="auto">
          <a:xfrm>
            <a:off x="85725" y="4315648"/>
            <a:ext cx="161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Performance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7" name="Szövegdoboz 11"/>
          <p:cNvSpPr txBox="1">
            <a:spLocks noChangeArrowheads="1"/>
          </p:cNvSpPr>
          <p:nvPr/>
        </p:nvSpPr>
        <p:spPr bwMode="auto">
          <a:xfrm>
            <a:off x="331788" y="5318822"/>
            <a:ext cx="1116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Peripheral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89113" y="6529821"/>
            <a:ext cx="5254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</a:p>
        </p:txBody>
      </p:sp>
      <p:cxnSp>
        <p:nvCxnSpPr>
          <p:cNvPr id="14" name="Egyenes összekötő 13"/>
          <p:cNvCxnSpPr/>
          <p:nvPr/>
        </p:nvCxnSpPr>
        <p:spPr>
          <a:xfrm>
            <a:off x="2060575" y="6385359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6817643" y="6385359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3851920" y="6537759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323600" y="6550459"/>
            <a:ext cx="52450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05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1958975" y="5406135"/>
            <a:ext cx="1079500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1958975" y="4956317"/>
            <a:ext cx="1079500" cy="287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5" name="Szövegdoboz 19"/>
          <p:cNvSpPr txBox="1">
            <a:spLocks noChangeArrowheads="1"/>
          </p:cNvSpPr>
          <p:nvPr/>
        </p:nvSpPr>
        <p:spPr bwMode="auto">
          <a:xfrm>
            <a:off x="2174875" y="1193038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(9/1995)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3203575" y="4369427"/>
            <a:ext cx="1079500" cy="287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3688604" y="4954085"/>
            <a:ext cx="1081087" cy="288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AHB-Lite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3203575" y="5406135"/>
            <a:ext cx="1081088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APB2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4427538" y="5406135"/>
            <a:ext cx="1081087" cy="287337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 v1.0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6282190" y="5414072"/>
            <a:ext cx="1079500" cy="287338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APB v2.0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6300788" y="4355210"/>
            <a:ext cx="1079500" cy="2889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AXI4-Stream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427538" y="3801173"/>
            <a:ext cx="1081087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AXI3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6300788" y="3801173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</a:t>
            </a:r>
          </a:p>
        </p:txBody>
      </p:sp>
      <p:sp>
        <p:nvSpPr>
          <p:cNvPr id="32" name="Lekerekített téglalap 31"/>
          <p:cNvSpPr/>
          <p:nvPr/>
        </p:nvSpPr>
        <p:spPr>
          <a:xfrm>
            <a:off x="6300788" y="4067873"/>
            <a:ext cx="1079500" cy="2873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AXI4-Lite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659563" y="2949370"/>
            <a:ext cx="1081087" cy="287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6659563" y="3244645"/>
            <a:ext cx="1081087" cy="288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ACE-Lite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7620000" y="2463595"/>
            <a:ext cx="1079500" cy="287337"/>
          </a:xfrm>
          <a:prstGeom prst="roundRect">
            <a:avLst/>
          </a:prstGeom>
          <a:solidFill>
            <a:srgbClr val="FF8F7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CHI</a:t>
            </a:r>
          </a:p>
        </p:txBody>
      </p:sp>
      <p:sp>
        <p:nvSpPr>
          <p:cNvPr id="2080" name="Szövegdoboz 36"/>
          <p:cNvSpPr txBox="1">
            <a:spLocks noChangeArrowheads="1"/>
          </p:cNvSpPr>
          <p:nvPr/>
        </p:nvSpPr>
        <p:spPr bwMode="auto">
          <a:xfrm>
            <a:off x="2138403" y="1384570"/>
            <a:ext cx="783217" cy="46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400"/>
              </a:spcAft>
            </a:pPr>
            <a:r>
              <a:rPr lang="hu-HU" altLang="en-US" sz="105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1</a:t>
            </a:r>
          </a:p>
          <a:p>
            <a:pPr algn="ctr">
              <a:spcAft>
                <a:spcPts val="200"/>
              </a:spcAft>
            </a:pPr>
            <a:r>
              <a:rPr lang="hu-HU" altLang="en-US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ARMv4</a:t>
            </a:r>
          </a:p>
        </p:txBody>
      </p:sp>
      <p:sp>
        <p:nvSpPr>
          <p:cNvPr id="2081" name="Szövegdoboz 37"/>
          <p:cNvSpPr txBox="1">
            <a:spLocks noChangeArrowheads="1"/>
          </p:cNvSpPr>
          <p:nvPr/>
        </p:nvSpPr>
        <p:spPr bwMode="auto">
          <a:xfrm>
            <a:off x="3376690" y="1178750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(5/1999)</a:t>
            </a:r>
          </a:p>
        </p:txBody>
      </p:sp>
      <p:sp>
        <p:nvSpPr>
          <p:cNvPr id="2082" name="Szövegdoboz 38"/>
          <p:cNvSpPr txBox="1">
            <a:spLocks noChangeArrowheads="1"/>
          </p:cNvSpPr>
          <p:nvPr/>
        </p:nvSpPr>
        <p:spPr bwMode="auto">
          <a:xfrm>
            <a:off x="3224586" y="1370283"/>
            <a:ext cx="103906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400"/>
              </a:spcAft>
            </a:pP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2</a:t>
            </a:r>
            <a:endParaRPr lang="hu-HU" altLang="en-US" sz="1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hu-HU" altLang="en-US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(~ ARMv5)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3" name="Szövegdoboz 39"/>
          <p:cNvSpPr txBox="1">
            <a:spLocks noChangeArrowheads="1"/>
          </p:cNvSpPr>
          <p:nvPr/>
        </p:nvSpPr>
        <p:spPr bwMode="auto">
          <a:xfrm>
            <a:off x="4618038" y="1178750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(6/2003)</a:t>
            </a:r>
          </a:p>
        </p:txBody>
      </p:sp>
      <p:sp>
        <p:nvSpPr>
          <p:cNvPr id="2084" name="Szövegdoboz 40"/>
          <p:cNvSpPr txBox="1">
            <a:spLocks noChangeArrowheads="1"/>
          </p:cNvSpPr>
          <p:nvPr/>
        </p:nvSpPr>
        <p:spPr bwMode="auto">
          <a:xfrm>
            <a:off x="4546262" y="1370283"/>
            <a:ext cx="85792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400"/>
              </a:spcAft>
            </a:pP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3</a:t>
            </a:r>
          </a:p>
          <a:p>
            <a:pPr algn="ctr"/>
            <a:r>
              <a:rPr lang="hu-HU" altLang="en-US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(ARMv6)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5" name="Szövegdoboz 41"/>
          <p:cNvSpPr txBox="1">
            <a:spLocks noChangeArrowheads="1"/>
          </p:cNvSpPr>
          <p:nvPr/>
        </p:nvSpPr>
        <p:spPr bwMode="auto">
          <a:xfrm>
            <a:off x="6439507" y="1178750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en-US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hu-HU" altLang="en-US" sz="9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9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6" name="Szövegdoboz 42"/>
          <p:cNvSpPr txBox="1">
            <a:spLocks noChangeArrowheads="1"/>
          </p:cNvSpPr>
          <p:nvPr/>
        </p:nvSpPr>
        <p:spPr bwMode="auto">
          <a:xfrm>
            <a:off x="6381187" y="1370283"/>
            <a:ext cx="85792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400"/>
              </a:spcAft>
            </a:pP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4</a:t>
            </a:r>
          </a:p>
          <a:p>
            <a:pPr algn="ctr"/>
            <a:r>
              <a:rPr lang="hu-HU" altLang="en-US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(ARMv7)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87" name="Szövegdoboz 43"/>
          <p:cNvSpPr txBox="1">
            <a:spLocks noChangeArrowheads="1"/>
          </p:cNvSpPr>
          <p:nvPr/>
        </p:nvSpPr>
        <p:spPr bwMode="auto">
          <a:xfrm>
            <a:off x="7769110" y="1178750"/>
            <a:ext cx="7120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9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(6/2013)</a:t>
            </a:r>
          </a:p>
        </p:txBody>
      </p:sp>
      <p:sp>
        <p:nvSpPr>
          <p:cNvPr id="2088" name="Szövegdoboz 44"/>
          <p:cNvSpPr txBox="1">
            <a:spLocks noChangeArrowheads="1"/>
          </p:cNvSpPr>
          <p:nvPr/>
        </p:nvSpPr>
        <p:spPr bwMode="auto">
          <a:xfrm>
            <a:off x="7701418" y="1370283"/>
            <a:ext cx="85792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400"/>
              </a:spcAft>
            </a:pP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 5</a:t>
            </a:r>
          </a:p>
          <a:p>
            <a:pPr algn="ctr"/>
            <a:r>
              <a:rPr lang="hu-HU" altLang="en-US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(ARMv8)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0" name="Szövegdoboz 47"/>
          <p:cNvSpPr txBox="1">
            <a:spLocks noChangeArrowheads="1"/>
          </p:cNvSpPr>
          <p:nvPr/>
        </p:nvSpPr>
        <p:spPr bwMode="auto">
          <a:xfrm>
            <a:off x="4283564" y="1836458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(ARM11,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Cortex-A8/A9/A5)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1" name="Szövegdoboz 48"/>
          <p:cNvSpPr txBox="1">
            <a:spLocks noChangeArrowheads="1"/>
          </p:cNvSpPr>
          <p:nvPr/>
        </p:nvSpPr>
        <p:spPr bwMode="auto">
          <a:xfrm>
            <a:off x="6168937" y="1841872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(Cortex-A15/A7</a:t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 </a:t>
            </a:r>
            <a:r>
              <a:rPr lang="hu-HU" altLang="en-US" sz="1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.LITTLE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2" name="Szövegdoboz 49"/>
          <p:cNvSpPr txBox="1">
            <a:spLocks noChangeArrowheads="1"/>
          </p:cNvSpPr>
          <p:nvPr/>
        </p:nvSpPr>
        <p:spPr bwMode="auto">
          <a:xfrm>
            <a:off x="7455805" y="1830721"/>
            <a:ext cx="1422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Cortex-</a:t>
            </a: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A53/A57/A72/A35)</a:t>
            </a:r>
            <a:endParaRPr lang="hu-HU" altLang="en-US" sz="10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5" name="Szövegdoboz 53"/>
          <p:cNvSpPr txBox="1">
            <a:spLocks noChangeArrowheads="1"/>
          </p:cNvSpPr>
          <p:nvPr/>
        </p:nvSpPr>
        <p:spPr bwMode="auto">
          <a:xfrm>
            <a:off x="6822250" y="2741407"/>
            <a:ext cx="71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097" name="Szövegdoboz 55"/>
          <p:cNvSpPr txBox="1">
            <a:spLocks noChangeArrowheads="1"/>
          </p:cNvSpPr>
          <p:nvPr/>
        </p:nvSpPr>
        <p:spPr bwMode="auto">
          <a:xfrm>
            <a:off x="73025" y="4946470"/>
            <a:ext cx="1622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 System </a:t>
            </a:r>
            <a:r>
              <a:rPr lang="hu-HU" altLang="en-US" sz="1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Szövegdoboz 9"/>
          <p:cNvSpPr txBox="1">
            <a:spLocks noChangeArrowheads="1"/>
          </p:cNvSpPr>
          <p:nvPr/>
        </p:nvSpPr>
        <p:spPr bwMode="auto">
          <a:xfrm>
            <a:off x="481013" y="5934670"/>
            <a:ext cx="820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b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Trace Bus</a:t>
            </a:r>
          </a:p>
        </p:txBody>
      </p:sp>
      <p:sp>
        <p:nvSpPr>
          <p:cNvPr id="53" name="Lekerekített téglalap 27"/>
          <p:cNvSpPr/>
          <p:nvPr/>
        </p:nvSpPr>
        <p:spPr>
          <a:xfrm>
            <a:off x="4643438" y="5983009"/>
            <a:ext cx="1081087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Lekerekített téglalap 32"/>
          <p:cNvSpPr/>
          <p:nvPr/>
        </p:nvSpPr>
        <p:spPr>
          <a:xfrm>
            <a:off x="6939344" y="5986486"/>
            <a:ext cx="1079500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 v1.1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Szövegdoboz 52"/>
          <p:cNvSpPr txBox="1">
            <a:spLocks noChangeArrowheads="1"/>
          </p:cNvSpPr>
          <p:nvPr/>
        </p:nvSpPr>
        <p:spPr bwMode="auto">
          <a:xfrm>
            <a:off x="7182290" y="5780682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56" name="Szövegdoboz 54"/>
          <p:cNvSpPr txBox="1">
            <a:spLocks noChangeArrowheads="1"/>
          </p:cNvSpPr>
          <p:nvPr/>
        </p:nvSpPr>
        <p:spPr bwMode="auto">
          <a:xfrm>
            <a:off x="4875213" y="5781889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2004</a:t>
            </a:r>
            <a:r>
              <a:rPr lang="hu-HU" altLang="en-US" sz="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57" name="Szövegdoboz 54"/>
          <p:cNvSpPr txBox="1">
            <a:spLocks noChangeArrowheads="1"/>
          </p:cNvSpPr>
          <p:nvPr/>
        </p:nvSpPr>
        <p:spPr bwMode="auto">
          <a:xfrm>
            <a:off x="4222702" y="4447763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30825" y="6332699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≈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9" name="Lekerekített téglalap 23"/>
          <p:cNvSpPr/>
          <p:nvPr/>
        </p:nvSpPr>
        <p:spPr>
          <a:xfrm>
            <a:off x="3688604" y="4670245"/>
            <a:ext cx="1081087" cy="288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ML </a:t>
            </a: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AHB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Szövegdoboz 55"/>
          <p:cNvSpPr txBox="1">
            <a:spLocks noChangeArrowheads="1"/>
          </p:cNvSpPr>
          <p:nvPr/>
        </p:nvSpPr>
        <p:spPr bwMode="auto">
          <a:xfrm>
            <a:off x="74951" y="4689140"/>
            <a:ext cx="11897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Multi-layer AHB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Lekerekített téglalap 27"/>
          <p:cNvSpPr/>
          <p:nvPr/>
        </p:nvSpPr>
        <p:spPr>
          <a:xfrm>
            <a:off x="5786168" y="5981585"/>
            <a:ext cx="1081087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ATB </a:t>
            </a: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v1.0</a:t>
            </a:r>
          </a:p>
        </p:txBody>
      </p:sp>
      <p:sp>
        <p:nvSpPr>
          <p:cNvPr id="64" name="Szövegdoboz 54"/>
          <p:cNvSpPr txBox="1">
            <a:spLocks noChangeArrowheads="1"/>
          </p:cNvSpPr>
          <p:nvPr/>
        </p:nvSpPr>
        <p:spPr bwMode="auto">
          <a:xfrm>
            <a:off x="6030488" y="5782976"/>
            <a:ext cx="652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6/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en-US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hu-HU" altLang="en-US" sz="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altLang="en-US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3180" y="622429"/>
            <a:ext cx="660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Overview of the AMBA protocol family </a:t>
            </a:r>
            <a:r>
              <a:rPr lang="en-US" sz="1600" dirty="0" smtClean="0">
                <a:solidFill>
                  <a:srgbClr val="000000"/>
                </a:solidFill>
              </a:rPr>
              <a:t>(based on [</a:t>
            </a:r>
            <a:r>
              <a:rPr lang="hu-HU" sz="16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])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Szövegdoboz 17"/>
          <p:cNvSpPr txBox="1"/>
          <p:nvPr/>
        </p:nvSpPr>
        <p:spPr>
          <a:xfrm>
            <a:off x="6568405" y="6534429"/>
            <a:ext cx="523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cxnSp>
        <p:nvCxnSpPr>
          <p:cNvPr id="62" name="Egyenes összekötő 15"/>
          <p:cNvCxnSpPr/>
          <p:nvPr/>
        </p:nvCxnSpPr>
        <p:spPr>
          <a:xfrm>
            <a:off x="8622450" y="6399414"/>
            <a:ext cx="0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ekerekített téglalap 29"/>
          <p:cNvSpPr/>
          <p:nvPr/>
        </p:nvSpPr>
        <p:spPr>
          <a:xfrm>
            <a:off x="4424106" y="4080973"/>
            <a:ext cx="1081087" cy="287337"/>
          </a:xfrm>
          <a:prstGeom prst="round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ACP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1.1.1 </a:t>
            </a:r>
            <a:r>
              <a:rPr lang="en-US" dirty="0" smtClean="0"/>
              <a:t>Introduction to the AMBA </a:t>
            </a:r>
            <a:r>
              <a:rPr lang="hu-HU" dirty="0" smtClean="0"/>
              <a:t>protocol family (2)</a:t>
            </a:r>
            <a:endParaRPr lang="en-US" dirty="0"/>
          </a:p>
        </p:txBody>
      </p:sp>
      <p:sp>
        <p:nvSpPr>
          <p:cNvPr id="68" name="Szövegdoboz 46"/>
          <p:cNvSpPr txBox="1">
            <a:spLocks noChangeArrowheads="1"/>
          </p:cNvSpPr>
          <p:nvPr/>
        </p:nvSpPr>
        <p:spPr bwMode="auto">
          <a:xfrm>
            <a:off x="3312261" y="1844181"/>
            <a:ext cx="8066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(ARM7/9)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4640" y="1853424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(ARM7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15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551" y="641758"/>
            <a:ext cx="852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b) Supporting </a:t>
            </a:r>
            <a:r>
              <a:rPr lang="hu-HU" dirty="0">
                <a:solidFill>
                  <a:schemeClr val="accent6"/>
                </a:solidFill>
              </a:rPr>
              <a:t>two types of coherency: full coherency and I/O </a:t>
            </a:r>
            <a:r>
              <a:rPr lang="hu-HU" dirty="0" smtClean="0">
                <a:solidFill>
                  <a:schemeClr val="accent6"/>
                </a:solidFill>
              </a:rPr>
              <a:t>coherency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44410" y="2416098"/>
            <a:ext cx="29075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Full coherency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(Two-way coherency) 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92080" y="2412658"/>
            <a:ext cx="30603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I/O coherency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One-way coherency)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2400962" y="2108768"/>
            <a:ext cx="2171038" cy="2254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572000" y="2108768"/>
            <a:ext cx="2250793" cy="21359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6781951" y="229220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372628" y="229972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519948" y="1740296"/>
            <a:ext cx="20521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latin typeface="+mj-lt"/>
              </a:rPr>
              <a:t>Types of coherency</a:t>
            </a:r>
            <a:endParaRPr lang="en-US" altLang="en-US" sz="13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89" y="3045441"/>
            <a:ext cx="4685835" cy="2221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 smtClean="0"/>
              <a:t>Provided by the </a:t>
            </a:r>
            <a:r>
              <a:rPr lang="en-US" sz="1300" dirty="0" smtClean="0">
                <a:solidFill>
                  <a:srgbClr val="0066CC"/>
                </a:solidFill>
              </a:rPr>
              <a:t>ACE interface</a:t>
            </a:r>
            <a:r>
              <a:rPr lang="en-US" sz="1300" dirty="0" smtClean="0"/>
              <a:t>.</a:t>
            </a:r>
          </a:p>
          <a:p>
            <a:pPr algn="ctr"/>
            <a:r>
              <a:rPr lang="en-US" sz="1300" dirty="0" smtClean="0"/>
              <a:t>The </a:t>
            </a:r>
            <a:r>
              <a:rPr lang="en-US" sz="1300" dirty="0" smtClean="0">
                <a:solidFill>
                  <a:srgbClr val="FF0000"/>
                </a:solidFill>
              </a:rPr>
              <a:t>ACE interface </a:t>
            </a:r>
            <a:r>
              <a:rPr lang="en-US" sz="1300" dirty="0" smtClean="0"/>
              <a:t>is designed to provide </a:t>
            </a:r>
          </a:p>
          <a:p>
            <a:pPr algn="ctr"/>
            <a:r>
              <a:rPr lang="en-US" sz="1300" dirty="0" smtClean="0"/>
              <a:t>full hardware coherency </a:t>
            </a:r>
            <a:r>
              <a:rPr lang="en-US" sz="1300" dirty="0" smtClean="0">
                <a:solidFill>
                  <a:srgbClr val="0066CC"/>
                </a:solidFill>
              </a:rPr>
              <a:t>between CPU clusters</a:t>
            </a:r>
          </a:p>
          <a:p>
            <a:pPr algn="ctr">
              <a:spcAft>
                <a:spcPts val="400"/>
              </a:spcAft>
            </a:pPr>
            <a:r>
              <a:rPr lang="hu-HU" sz="1300" dirty="0" smtClean="0">
                <a:solidFill>
                  <a:srgbClr val="0066CC"/>
                </a:solidFill>
              </a:rPr>
              <a:t>(processors) </a:t>
            </a:r>
            <a:r>
              <a:rPr lang="en-US" sz="1300" dirty="0" smtClean="0">
                <a:solidFill>
                  <a:srgbClr val="0066CC"/>
                </a:solidFill>
              </a:rPr>
              <a:t>that include caches</a:t>
            </a:r>
            <a:r>
              <a:rPr lang="en-US" sz="1300" dirty="0" smtClean="0"/>
              <a:t>.</a:t>
            </a:r>
          </a:p>
          <a:p>
            <a:pPr algn="ctr"/>
            <a:r>
              <a:rPr lang="en-US" sz="1300" dirty="0" smtClean="0"/>
              <a:t>With </a:t>
            </a:r>
            <a:r>
              <a:rPr lang="en-US" sz="1300" dirty="0" smtClean="0">
                <a:solidFill>
                  <a:srgbClr val="FF0000"/>
                </a:solidFill>
              </a:rPr>
              <a:t>full coherency</a:t>
            </a:r>
            <a:r>
              <a:rPr lang="en-US" sz="1300" dirty="0" smtClean="0"/>
              <a:t>, </a:t>
            </a:r>
            <a:r>
              <a:rPr lang="en-US" sz="1300" dirty="0"/>
              <a:t>any shared access </a:t>
            </a:r>
            <a:endParaRPr lang="en-US" sz="1300" dirty="0" smtClean="0"/>
          </a:p>
          <a:p>
            <a:pPr algn="ctr"/>
            <a:r>
              <a:rPr lang="en-US" sz="1300" dirty="0" smtClean="0"/>
              <a:t>to </a:t>
            </a:r>
            <a:r>
              <a:rPr lang="en-US" sz="1300" dirty="0"/>
              <a:t>memory can ‘snoop’ into the other cluster’s </a:t>
            </a:r>
            <a:r>
              <a:rPr lang="en-US" sz="1300" dirty="0" smtClean="0"/>
              <a:t>caches</a:t>
            </a:r>
          </a:p>
          <a:p>
            <a:pPr algn="ctr"/>
            <a:r>
              <a:rPr lang="en-US" sz="1300" dirty="0" smtClean="0"/>
              <a:t> </a:t>
            </a:r>
            <a:r>
              <a:rPr lang="en-US" sz="1300" dirty="0"/>
              <a:t>to see if the data is already </a:t>
            </a:r>
            <a:r>
              <a:rPr lang="en-US" sz="1300" dirty="0" smtClean="0"/>
              <a:t>there;</a:t>
            </a:r>
          </a:p>
          <a:p>
            <a:pPr algn="ctr"/>
            <a:r>
              <a:rPr lang="en-US" sz="1300" dirty="0" smtClean="0"/>
              <a:t> </a:t>
            </a:r>
            <a:r>
              <a:rPr lang="en-US" sz="1300" dirty="0"/>
              <a:t>if not, it is fetched from </a:t>
            </a:r>
            <a:r>
              <a:rPr lang="en-US" sz="1300" dirty="0" smtClean="0"/>
              <a:t>higher level of the</a:t>
            </a:r>
          </a:p>
          <a:p>
            <a:pPr algn="ctr"/>
            <a:r>
              <a:rPr lang="en-US" sz="1300" dirty="0" smtClean="0"/>
              <a:t>memory system (L3 cache, if present or </a:t>
            </a:r>
          </a:p>
          <a:p>
            <a:pPr algn="ctr"/>
            <a:r>
              <a:rPr lang="en-US" sz="1300" dirty="0" smtClean="0"/>
              <a:t>external main memory (DDR).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5071446" y="3045441"/>
            <a:ext cx="4030654" cy="1620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 smtClean="0"/>
              <a:t>Provided by the </a:t>
            </a:r>
            <a:r>
              <a:rPr lang="en-US" sz="1300" dirty="0" smtClean="0">
                <a:solidFill>
                  <a:srgbClr val="0066CC"/>
                </a:solidFill>
              </a:rPr>
              <a:t>ACE-Lite interface</a:t>
            </a:r>
            <a:r>
              <a:rPr lang="en-US" sz="1300" dirty="0" smtClean="0"/>
              <a:t>.</a:t>
            </a:r>
          </a:p>
          <a:p>
            <a:pPr algn="ctr"/>
            <a:r>
              <a:rPr lang="en-US" sz="1300" dirty="0" smtClean="0"/>
              <a:t>The </a:t>
            </a:r>
            <a:r>
              <a:rPr lang="en-US" sz="1300" dirty="0" smtClean="0">
                <a:solidFill>
                  <a:srgbClr val="FF0000"/>
                </a:solidFill>
              </a:rPr>
              <a:t>ACE-Lite interface </a:t>
            </a:r>
            <a:r>
              <a:rPr lang="en-US" sz="1300" dirty="0" smtClean="0"/>
              <a:t>is designed to provide </a:t>
            </a:r>
          </a:p>
          <a:p>
            <a:pPr algn="ctr"/>
            <a:r>
              <a:rPr lang="en-US" sz="1300" dirty="0" smtClean="0"/>
              <a:t>hardware coherency </a:t>
            </a:r>
            <a:r>
              <a:rPr lang="en-US" sz="1300" dirty="0" smtClean="0">
                <a:solidFill>
                  <a:srgbClr val="0066CC"/>
                </a:solidFill>
              </a:rPr>
              <a:t>for system masters</a:t>
            </a:r>
          </a:p>
          <a:p>
            <a:pPr algn="ctr"/>
            <a:r>
              <a:rPr lang="en-US" sz="1300" dirty="0" smtClean="0">
                <a:solidFill>
                  <a:srgbClr val="0066CC"/>
                </a:solidFill>
              </a:rPr>
              <a:t>that do not have caches </a:t>
            </a:r>
            <a:r>
              <a:rPr lang="en-US" sz="1300" dirty="0" smtClean="0"/>
              <a:t>of their own or</a:t>
            </a:r>
          </a:p>
          <a:p>
            <a:pPr algn="ctr">
              <a:spcAft>
                <a:spcPts val="400"/>
              </a:spcAft>
            </a:pPr>
            <a:r>
              <a:rPr lang="en-US" sz="1300" dirty="0" smtClean="0"/>
              <a:t>have caches but do not cache sharable data.</a:t>
            </a:r>
          </a:p>
          <a:p>
            <a:pPr algn="ctr"/>
            <a:r>
              <a:rPr lang="en-US" sz="1300" dirty="0"/>
              <a:t>E</a:t>
            </a:r>
            <a:r>
              <a:rPr lang="en-US" sz="1300" dirty="0" smtClean="0"/>
              <a:t>xamples: DMA engines, network interfaces</a:t>
            </a:r>
          </a:p>
          <a:p>
            <a:pPr algn="ctr"/>
            <a:r>
              <a:rPr lang="en-US" sz="1300" dirty="0" smtClean="0"/>
              <a:t>or GPUs.</a:t>
            </a:r>
            <a:endParaRPr lang="en-US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206515" y="1037224"/>
            <a:ext cx="9059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The AXI4 protocol supports </a:t>
            </a:r>
            <a:r>
              <a:rPr lang="hu-HU" sz="1600" dirty="0" smtClean="0">
                <a:solidFill>
                  <a:srgbClr val="0070C0"/>
                </a:solidFill>
              </a:rPr>
              <a:t>two types of coherency</a:t>
            </a:r>
            <a:r>
              <a:rPr lang="hu-HU" sz="1600" dirty="0" smtClean="0"/>
              <a:t>, called the </a:t>
            </a:r>
            <a:r>
              <a:rPr lang="hu-HU" sz="1600" dirty="0" smtClean="0">
                <a:solidFill>
                  <a:srgbClr val="0070C0"/>
                </a:solidFill>
              </a:rPr>
              <a:t>full and I/O-coherency</a:t>
            </a:r>
            <a:r>
              <a:rPr lang="hu-HU" sz="1600" dirty="0" smtClean="0"/>
              <a:t>.</a:t>
            </a:r>
          </a:p>
          <a:p>
            <a:r>
              <a:rPr lang="hu-HU" sz="1600" dirty="0" smtClean="0"/>
              <a:t>Main features of </a:t>
            </a:r>
            <a:r>
              <a:rPr lang="hu-HU" sz="1600" dirty="0" smtClean="0">
                <a:solidFill>
                  <a:srgbClr val="FF0000"/>
                </a:solidFill>
              </a:rPr>
              <a:t>full and I/O coherency </a:t>
            </a:r>
            <a:r>
              <a:rPr lang="hu-HU" sz="1600" dirty="0" smtClean="0"/>
              <a:t>are contrasted in the next Figure.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974055" y="5520716"/>
            <a:ext cx="5557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</a:t>
            </a:r>
            <a:r>
              <a:rPr lang="hu-HU" sz="1600" dirty="0"/>
              <a:t>Main features of full and I/O </a:t>
            </a:r>
            <a:r>
              <a:rPr lang="hu-HU" sz="1600" dirty="0" err="1" smtClean="0"/>
              <a:t>coherency</a:t>
            </a:r>
            <a:r>
              <a:rPr lang="hu-HU" sz="1600" dirty="0" smtClean="0"/>
              <a:t> [29]</a:t>
            </a:r>
            <a:endParaRPr lang="en-US" sz="1600" dirty="0"/>
          </a:p>
        </p:txBody>
      </p:sp>
      <p:sp>
        <p:nvSpPr>
          <p:cNvPr id="18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 smtClean="0"/>
              <a:t>(6)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28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  <p:bldP spid="12" grpId="0"/>
      <p:bldP spid="13" grpId="0"/>
      <p:bldP spid="14" grpId="0"/>
      <p:bldP spid="16" grpId="0"/>
      <p:bldP spid="1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community.arm.com/servlet/JiveServlet/showImage/38-2620-6864/2-5-CCI-400-Enterprise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88" y="1498557"/>
            <a:ext cx="4488430" cy="51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185" y="628539"/>
            <a:ext cx="887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Example 1: Full coherency for processors, I/O coherency for </a:t>
            </a:r>
            <a:r>
              <a:rPr lang="hu-HU" dirty="0" smtClean="0">
                <a:solidFill>
                  <a:schemeClr val="accent6"/>
                </a:solidFill>
              </a:rPr>
              <a:t>I/O </a:t>
            </a:r>
            <a:r>
              <a:rPr lang="en-US" dirty="0" smtClean="0">
                <a:solidFill>
                  <a:schemeClr val="accent6"/>
                </a:solidFill>
              </a:rPr>
              <a:t>interfaces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</a:t>
            </a:r>
            <a:r>
              <a:rPr lang="hu-HU" dirty="0" smtClean="0">
                <a:solidFill>
                  <a:schemeClr val="accent6"/>
                </a:solidFill>
              </a:rPr>
              <a:t>and </a:t>
            </a:r>
            <a:r>
              <a:rPr lang="en-US" dirty="0" smtClean="0">
                <a:solidFill>
                  <a:schemeClr val="accent6"/>
                </a:solidFill>
              </a:rPr>
              <a:t>accelerators </a:t>
            </a:r>
            <a:r>
              <a:rPr lang="en-US" dirty="0" smtClean="0"/>
              <a:t>[</a:t>
            </a:r>
            <a:r>
              <a:rPr lang="hu-HU" dirty="0" smtClean="0"/>
              <a:t>54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 smtClean="0"/>
              <a:t>(7)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5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6"/>
          <a:stretch/>
        </p:blipFill>
        <p:spPr bwMode="auto">
          <a:xfrm>
            <a:off x="401094" y="2116898"/>
            <a:ext cx="8191500" cy="415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3" b="75046"/>
          <a:stretch/>
        </p:blipFill>
        <p:spPr bwMode="auto">
          <a:xfrm>
            <a:off x="21396" y="1188505"/>
            <a:ext cx="8191500" cy="64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597" y="626778"/>
            <a:ext cx="772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Example 2: Snooping transactions in case of full coherency </a:t>
            </a:r>
            <a:r>
              <a:rPr lang="en-US" dirty="0" smtClean="0"/>
              <a:t>[</a:t>
            </a:r>
            <a:r>
              <a:rPr lang="hu-HU" dirty="0" smtClean="0"/>
              <a:t>28</a:t>
            </a:r>
            <a:r>
              <a:rPr lang="en-US" dirty="0" smtClean="0"/>
              <a:t>]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 smtClean="0"/>
              <a:t>(8)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1935666" y="1806761"/>
            <a:ext cx="13901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smtClean="0"/>
              <a:t>ACE Masters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4752020" y="1808820"/>
            <a:ext cx="18069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smtClean="0"/>
              <a:t>ACE Lite Masters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25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2"/>
          <a:stretch/>
        </p:blipFill>
        <p:spPr bwMode="auto">
          <a:xfrm>
            <a:off x="397049" y="2079319"/>
            <a:ext cx="8324850" cy="413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3" b="75653"/>
          <a:stretch/>
        </p:blipFill>
        <p:spPr bwMode="auto">
          <a:xfrm>
            <a:off x="161510" y="1183617"/>
            <a:ext cx="8324850" cy="6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0397" y="629165"/>
            <a:ext cx="774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Example 3: Snooping transactions in case of I/O coherency </a:t>
            </a:r>
            <a:r>
              <a:rPr lang="en-US" dirty="0" smtClean="0"/>
              <a:t>[</a:t>
            </a:r>
            <a:r>
              <a:rPr lang="hu-HU" dirty="0" smtClean="0"/>
              <a:t>28</a:t>
            </a:r>
            <a:r>
              <a:rPr lang="en-US" dirty="0" smtClean="0"/>
              <a:t>]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 smtClean="0"/>
              <a:t>(9)</a:t>
            </a:r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1935666" y="1806761"/>
            <a:ext cx="13901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smtClean="0"/>
              <a:t>ACE Masters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4752020" y="1808820"/>
            <a:ext cx="18069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smtClean="0"/>
              <a:t>ACE Lite Masters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252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180" y="638690"/>
            <a:ext cx="652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c</a:t>
            </a:r>
            <a:r>
              <a:rPr lang="hu-HU" dirty="0" smtClean="0">
                <a:solidFill>
                  <a:schemeClr val="accent6"/>
                </a:solidFill>
              </a:rPr>
              <a:t>)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S</a:t>
            </a:r>
            <a:r>
              <a:rPr lang="en-US" dirty="0" smtClean="0">
                <a:solidFill>
                  <a:schemeClr val="accent6"/>
                </a:solidFill>
              </a:rPr>
              <a:t>upport </a:t>
            </a:r>
            <a:r>
              <a:rPr lang="en-US" dirty="0">
                <a:solidFill>
                  <a:schemeClr val="accent6"/>
                </a:solidFill>
              </a:rPr>
              <a:t>for </a:t>
            </a:r>
            <a:r>
              <a:rPr lang="hu-HU" dirty="0" smtClean="0">
                <a:solidFill>
                  <a:schemeClr val="accent6"/>
                </a:solidFill>
              </a:rPr>
              <a:t>Distributed Virtual Memory (DVM) </a:t>
            </a:r>
            <a:r>
              <a:rPr lang="hu-HU" dirty="0" smtClean="0"/>
              <a:t>[25]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9345" y="998730"/>
            <a:ext cx="889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Multi</a:t>
            </a:r>
            <a:r>
              <a:rPr lang="hu-HU" sz="1600" dirty="0" smtClean="0">
                <a:solidFill>
                  <a:srgbClr val="0070C0"/>
                </a:solidFill>
              </a:rPr>
              <a:t>processors supporting </a:t>
            </a:r>
            <a:r>
              <a:rPr lang="hu-HU" sz="1600" dirty="0" smtClean="0">
                <a:solidFill>
                  <a:srgbClr val="FF0000"/>
                </a:solidFill>
              </a:rPr>
              <a:t>DVM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share </a:t>
            </a:r>
            <a:r>
              <a:rPr lang="en-US" sz="1600" dirty="0">
                <a:solidFill>
                  <a:srgbClr val="0070C0"/>
                </a:solidFill>
              </a:rPr>
              <a:t>a </a:t>
            </a:r>
            <a:r>
              <a:rPr lang="en-US" sz="1600" dirty="0">
                <a:solidFill>
                  <a:srgbClr val="FF0000"/>
                </a:solidFill>
              </a:rPr>
              <a:t>single set of MMU page </a:t>
            </a:r>
            <a:r>
              <a:rPr lang="en-US" sz="1600" dirty="0" smtClean="0">
                <a:solidFill>
                  <a:srgbClr val="FF0000"/>
                </a:solidFill>
              </a:rPr>
              <a:t>tables</a:t>
            </a:r>
            <a:endParaRPr lang="hu-HU" sz="16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 </a:t>
            </a:r>
            <a:r>
              <a:rPr lang="hu-HU" sz="1600" dirty="0" smtClean="0">
                <a:solidFill>
                  <a:srgbClr val="0070C0"/>
                </a:solidFill>
              </a:rPr>
              <a:t>with the page tables kept </a:t>
            </a:r>
            <a:r>
              <a:rPr lang="en-US" sz="1600" dirty="0" smtClean="0">
                <a:solidFill>
                  <a:srgbClr val="0070C0"/>
                </a:solidFill>
              </a:rPr>
              <a:t>in </a:t>
            </a:r>
            <a:r>
              <a:rPr lang="en-US" sz="1600" dirty="0">
                <a:solidFill>
                  <a:srgbClr val="0066CC"/>
                </a:solidFill>
              </a:rPr>
              <a:t>the </a:t>
            </a:r>
            <a:r>
              <a:rPr lang="en-US" sz="1600" dirty="0" smtClean="0">
                <a:solidFill>
                  <a:srgbClr val="0066CC"/>
                </a:solidFill>
              </a:rPr>
              <a:t>memory</a:t>
            </a:r>
            <a:r>
              <a:rPr lang="hu-HU" sz="1600" dirty="0" smtClean="0"/>
              <a:t>, as seen in the Figure below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41530" y="6489340"/>
            <a:ext cx="8472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Example of a multiprocessor (multi-cluster system) supporting DVM [25]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33787" y="2203666"/>
            <a:ext cx="6298553" cy="4195664"/>
            <a:chOff x="1214391" y="2078850"/>
            <a:chExt cx="6298553" cy="41956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391" y="2078850"/>
              <a:ext cx="5967899" cy="419566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0680" y="3293985"/>
              <a:ext cx="44717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dirty="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(VA)</a:t>
              </a:r>
              <a:endParaRPr lang="en-US" sz="1300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65770" y="4554125"/>
              <a:ext cx="44717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dirty="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(PA)</a:t>
              </a:r>
              <a:endParaRPr lang="en-US" sz="1300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10)</a:t>
            </a:r>
            <a:endParaRPr lang="hu-HU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1952186" y="6108105"/>
            <a:ext cx="1292400" cy="205977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855" y="1583795"/>
            <a:ext cx="8784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TLB</a:t>
            </a:r>
            <a:r>
              <a:rPr lang="hu-HU" sz="1600" dirty="0" smtClean="0">
                <a:solidFill>
                  <a:srgbClr val="FF0000"/>
                </a:solidFill>
              </a:rPr>
              <a:t>s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FF0000"/>
                </a:solidFill>
              </a:rPr>
              <a:t>Translation Look-Aside Buffer</a:t>
            </a:r>
            <a:r>
              <a:rPr lang="en-US" sz="1600" dirty="0"/>
              <a:t>) </a:t>
            </a:r>
            <a:r>
              <a:rPr lang="hu-HU" sz="1600" dirty="0" smtClean="0"/>
              <a:t>are </a:t>
            </a:r>
            <a:r>
              <a:rPr lang="en-US" sz="1600" dirty="0" smtClean="0">
                <a:solidFill>
                  <a:srgbClr val="0066CC"/>
                </a:solidFill>
              </a:rPr>
              <a:t>cache</a:t>
            </a:r>
            <a:r>
              <a:rPr lang="hu-HU" sz="1600" dirty="0" smtClean="0">
                <a:solidFill>
                  <a:srgbClr val="0066CC"/>
                </a:solidFill>
              </a:rPr>
              <a:t>s</a:t>
            </a:r>
            <a:r>
              <a:rPr lang="en-US" sz="1600" dirty="0" smtClean="0">
                <a:solidFill>
                  <a:srgbClr val="0066CC"/>
                </a:solidFill>
              </a:rPr>
              <a:t> </a:t>
            </a:r>
            <a:r>
              <a:rPr lang="en-US" sz="1600" dirty="0">
                <a:solidFill>
                  <a:srgbClr val="0066CC"/>
                </a:solidFill>
              </a:rPr>
              <a:t>of MMU page tables </a:t>
            </a:r>
            <a:r>
              <a:rPr lang="hu-HU" sz="1600" dirty="0"/>
              <a:t>including</a:t>
            </a:r>
          </a:p>
          <a:p>
            <a:r>
              <a:rPr lang="hu-HU" sz="1600" dirty="0"/>
              <a:t>      the most recent VA to PA translations </a:t>
            </a:r>
            <a:r>
              <a:rPr lang="hu-HU" sz="1600" dirty="0" smtClean="0"/>
              <a:t>performed </a:t>
            </a:r>
            <a:r>
              <a:rPr lang="hu-HU" sz="1600" dirty="0"/>
              <a:t>by the associated MMU.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565099" y="3879050"/>
            <a:ext cx="184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SMMU: System MMU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466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 animBg="1"/>
      <p:bldP spid="13" grpId="0"/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6335" y="998730"/>
            <a:ext cx="848180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DVM support </a:t>
            </a:r>
            <a:r>
              <a:rPr lang="hu-HU" sz="1600" dirty="0" smtClean="0"/>
              <a:t>requires</a:t>
            </a:r>
            <a:r>
              <a:rPr lang="hu-HU" sz="1600" dirty="0" smtClean="0">
                <a:solidFill>
                  <a:srgbClr val="0066CC"/>
                </a:solidFill>
              </a:rPr>
              <a:t> proper maintenace for system-wide page tables.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This means</a:t>
            </a:r>
            <a:r>
              <a:rPr lang="hu-HU" sz="1600" dirty="0" smtClean="0">
                <a:solidFill>
                  <a:srgbClr val="0066CC"/>
                </a:solidFill>
              </a:rPr>
              <a:t>: w</a:t>
            </a:r>
            <a:r>
              <a:rPr lang="en-US" sz="1600" dirty="0" smtClean="0">
                <a:solidFill>
                  <a:srgbClr val="0066CC"/>
                </a:solidFill>
              </a:rPr>
              <a:t>hen one master updates </a:t>
            </a:r>
            <a:r>
              <a:rPr lang="hu-HU" sz="1600" dirty="0" smtClean="0">
                <a:solidFill>
                  <a:srgbClr val="0066CC"/>
                </a:solidFill>
              </a:rPr>
              <a:t>its TLB</a:t>
            </a:r>
            <a:r>
              <a:rPr lang="en-US" sz="1600" dirty="0" smtClean="0">
                <a:solidFill>
                  <a:srgbClr val="0066CC"/>
                </a:solidFill>
              </a:rPr>
              <a:t> it needs to invalidate </a:t>
            </a:r>
            <a:r>
              <a:rPr lang="hu-HU" sz="1600" dirty="0" smtClean="0">
                <a:solidFill>
                  <a:srgbClr val="0066CC"/>
                </a:solidFill>
              </a:rPr>
              <a:t>all </a:t>
            </a:r>
            <a:r>
              <a:rPr lang="en-US" sz="1600" dirty="0" smtClean="0">
                <a:solidFill>
                  <a:srgbClr val="0066CC"/>
                </a:solidFill>
              </a:rPr>
              <a:t>TLBs</a:t>
            </a:r>
            <a:endParaRPr lang="hu-HU" sz="1600" dirty="0" smtClean="0">
              <a:solidFill>
                <a:srgbClr val="0066CC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66CC"/>
                </a:solidFill>
              </a:rPr>
              <a:t>     </a:t>
            </a:r>
            <a:r>
              <a:rPr lang="en-US" sz="1600" dirty="0" smtClean="0">
                <a:solidFill>
                  <a:srgbClr val="0066CC"/>
                </a:solidFill>
              </a:rPr>
              <a:t> that may</a:t>
            </a:r>
            <a:r>
              <a:rPr lang="hu-HU" sz="1600" dirty="0" smtClean="0">
                <a:solidFill>
                  <a:srgbClr val="0066CC"/>
                </a:solidFill>
              </a:rPr>
              <a:t> contain </a:t>
            </a:r>
            <a:r>
              <a:rPr lang="en-US" sz="1600" dirty="0" smtClean="0">
                <a:solidFill>
                  <a:srgbClr val="0066CC"/>
                </a:solidFill>
              </a:rPr>
              <a:t>a stale copy of the </a:t>
            </a:r>
            <a:r>
              <a:rPr lang="hu-HU" sz="1600" dirty="0" smtClean="0">
                <a:solidFill>
                  <a:srgbClr val="0066CC"/>
                </a:solidFill>
              </a:rPr>
              <a:t>considered </a:t>
            </a:r>
            <a:r>
              <a:rPr lang="en-US" sz="1600" dirty="0" smtClean="0">
                <a:solidFill>
                  <a:srgbClr val="0066CC"/>
                </a:solidFill>
              </a:rPr>
              <a:t>MMU page table entry.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AMBA 4 (ACE) </a:t>
            </a:r>
            <a:r>
              <a:rPr lang="hu-HU" sz="1600" dirty="0" smtClean="0"/>
              <a:t>supports </a:t>
            </a:r>
            <a:r>
              <a:rPr lang="en-US" sz="1600" dirty="0" smtClean="0"/>
              <a:t>this by providing </a:t>
            </a:r>
            <a:r>
              <a:rPr lang="en-US" sz="1600" dirty="0" smtClean="0">
                <a:solidFill>
                  <a:srgbClr val="FF0000"/>
                </a:solidFill>
              </a:rPr>
              <a:t>broadcast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invalidation messages</a:t>
            </a:r>
            <a:endParaRPr lang="hu-HU" sz="16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66CC"/>
                </a:solidFill>
              </a:rPr>
              <a:t>      for TLBs</a:t>
            </a:r>
            <a:r>
              <a:rPr lang="en-US" sz="1600" dirty="0" smtClean="0">
                <a:solidFill>
                  <a:srgbClr val="0066CC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66CC"/>
                </a:solidFill>
              </a:rPr>
              <a:t>DVM messages are sent on the Read channel</a:t>
            </a:r>
            <a:r>
              <a:rPr lang="en-US" sz="1600" dirty="0" smtClean="0"/>
              <a:t> </a:t>
            </a:r>
            <a:r>
              <a:rPr lang="hu-HU" sz="1600" dirty="0" smtClean="0"/>
              <a:t>of ACE (</a:t>
            </a:r>
            <a:r>
              <a:rPr lang="en-US" sz="1600" dirty="0" smtClean="0"/>
              <a:t>using the ARSNOOP </a:t>
            </a:r>
            <a:endParaRPr lang="hu-HU" sz="1600" dirty="0" smtClean="0"/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signaling</a:t>
            </a:r>
            <a:r>
              <a:rPr lang="hu-HU" sz="1600" dirty="0" smtClean="0"/>
              <a:t>)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    A system MMU </a:t>
            </a:r>
            <a:r>
              <a:rPr lang="hu-HU" sz="1600" dirty="0" smtClean="0"/>
              <a:t>should m</a:t>
            </a:r>
            <a:r>
              <a:rPr lang="en-US" sz="1600" dirty="0" err="1" smtClean="0"/>
              <a:t>ake</a:t>
            </a:r>
            <a:r>
              <a:rPr lang="en-US" sz="1600" dirty="0" smtClean="0"/>
              <a:t> use of the TLB invalidation messages to ensure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that </a:t>
            </a:r>
            <a:r>
              <a:rPr lang="en-US" sz="1600" dirty="0" smtClean="0"/>
              <a:t>its entries</a:t>
            </a:r>
            <a:r>
              <a:rPr lang="hu-HU" sz="1600" dirty="0" smtClean="0"/>
              <a:t> </a:t>
            </a:r>
            <a:r>
              <a:rPr lang="en-US" sz="1600" dirty="0" smtClean="0"/>
              <a:t>are up-to-date.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75309" y="629165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Maintenance of page </a:t>
            </a:r>
            <a:r>
              <a:rPr lang="hu-HU" dirty="0" err="1" smtClean="0">
                <a:solidFill>
                  <a:schemeClr val="accent6"/>
                </a:solidFill>
              </a:rPr>
              <a:t>tables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[2]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680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9" b="71322"/>
          <a:stretch/>
        </p:blipFill>
        <p:spPr bwMode="auto">
          <a:xfrm>
            <a:off x="71500" y="1088740"/>
            <a:ext cx="7924800" cy="82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657" y="632688"/>
            <a:ext cx="399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Example for DVM messages </a:t>
            </a:r>
            <a:r>
              <a:rPr lang="en-US" dirty="0" smtClean="0"/>
              <a:t>[</a:t>
            </a:r>
            <a:r>
              <a:rPr lang="hu-HU" dirty="0" smtClean="0"/>
              <a:t>28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8"/>
          <a:stretch/>
        </p:blipFill>
        <p:spPr bwMode="auto">
          <a:xfrm>
            <a:off x="609600" y="2201903"/>
            <a:ext cx="79248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41730" y="1935551"/>
            <a:ext cx="13901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smtClean="0"/>
              <a:t>ACE Masters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4958084" y="1937610"/>
            <a:ext cx="18069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smtClean="0"/>
              <a:t>ACE Lite Masters</a:t>
            </a:r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55" y="638923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d</a:t>
            </a:r>
            <a:r>
              <a:rPr lang="hu-HU" dirty="0" smtClean="0">
                <a:solidFill>
                  <a:schemeClr val="accent6"/>
                </a:solidFill>
              </a:rPr>
              <a:t>) Snoop filters </a:t>
            </a:r>
            <a:r>
              <a:rPr lang="hu-HU" dirty="0" smtClean="0"/>
              <a:t>[31] </a:t>
            </a:r>
            <a:r>
              <a:rPr lang="hu-HU" dirty="0" smtClean="0">
                <a:solidFill>
                  <a:schemeClr val="accent6"/>
                </a:solidFill>
              </a:rPr>
              <a:t>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825" y="998730"/>
            <a:ext cx="8803436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simplest way to provide </a:t>
            </a:r>
            <a:r>
              <a:rPr lang="hu-HU" sz="1600" dirty="0" smtClean="0">
                <a:solidFill>
                  <a:srgbClr val="FF0000"/>
                </a:solidFill>
              </a:rPr>
              <a:t>hardware cache coherency </a:t>
            </a:r>
            <a:r>
              <a:rPr lang="hu-HU" sz="1600" dirty="0" smtClean="0"/>
              <a:t>is</a:t>
            </a:r>
            <a:r>
              <a:rPr lang="hu-HU" sz="1600" dirty="0" smtClean="0">
                <a:solidFill>
                  <a:srgbClr val="FF0000"/>
                </a:solidFill>
              </a:rPr>
              <a:t> to broadcast </a:t>
            </a:r>
          </a:p>
          <a:p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 snoop requests </a:t>
            </a:r>
            <a:r>
              <a:rPr lang="hu-HU" sz="1600" dirty="0" smtClean="0">
                <a:solidFill>
                  <a:srgbClr val="0070C0"/>
                </a:solidFill>
              </a:rPr>
              <a:t>to all related caches before performing memory transactions 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to shared data.</a:t>
            </a:r>
            <a:r>
              <a:rPr lang="hu-HU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When a cache receives a snoop request, it looks up its tag array </a:t>
            </a:r>
            <a:r>
              <a:rPr lang="hu-HU" sz="1600" dirty="0" smtClean="0"/>
              <a:t>to see whether 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 it has the required data and </a:t>
            </a:r>
            <a:r>
              <a:rPr lang="hu-HU" sz="1600" dirty="0" smtClean="0">
                <a:solidFill>
                  <a:srgbClr val="0070C0"/>
                </a:solidFill>
              </a:rPr>
              <a:t>sends back a reply </a:t>
            </a:r>
            <a:r>
              <a:rPr lang="hu-HU" sz="1600" dirty="0" smtClean="0"/>
              <a:t>accordingly. </a:t>
            </a:r>
          </a:p>
        </p:txBody>
      </p:sp>
      <p:pic>
        <p:nvPicPr>
          <p:cNvPr id="11" name="Picture 2" descr="bigLITTLE CCI-400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10" y="3496150"/>
            <a:ext cx="3960440" cy="246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4040" y="6109910"/>
            <a:ext cx="7698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smtClean="0"/>
              <a:t>Figure: Possible snoop requests generated in a big.LITTLE platform with </a:t>
            </a:r>
          </a:p>
          <a:p>
            <a:pPr algn="ctr"/>
            <a:r>
              <a:rPr lang="hu-HU" sz="1600" dirty="0" smtClean="0"/>
              <a:t>cache-coherent I/O agents (like DMAs) [31] </a:t>
            </a:r>
            <a:endParaRPr lang="en-US" sz="1600" dirty="0"/>
          </a:p>
        </p:txBody>
      </p:sp>
      <p:sp>
        <p:nvSpPr>
          <p:cNvPr id="9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13)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2393885"/>
            <a:ext cx="8822352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As an example, the Figure below indicates possible snoop requests generated by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     a big and a LITTLE processor cluster and an I/O coherent agent.</a:t>
            </a:r>
          </a:p>
          <a:p>
            <a:r>
              <a:rPr lang="hu-HU" sz="1600" dirty="0"/>
              <a:t>    Note that </a:t>
            </a:r>
            <a:r>
              <a:rPr lang="hu-HU" sz="1600" dirty="0">
                <a:solidFill>
                  <a:srgbClr val="0070C0"/>
                </a:solidFill>
              </a:rPr>
              <a:t>I/O coherent agents do not include caches</a:t>
            </a:r>
            <a:r>
              <a:rPr lang="hu-HU" sz="1600" dirty="0"/>
              <a:t>, thus they generate but </a:t>
            </a:r>
          </a:p>
          <a:p>
            <a:r>
              <a:rPr lang="hu-HU" sz="1600" dirty="0"/>
              <a:t>      do not receive snoop requests</a:t>
            </a:r>
            <a:r>
              <a:rPr lang="hu-HU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68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igLITTLE CCI-500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23" y="3528342"/>
            <a:ext cx="3884997" cy="23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825" y="998730"/>
            <a:ext cx="8677375" cy="1426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For most workloads however, </a:t>
            </a:r>
            <a:r>
              <a:rPr lang="hu-HU" sz="1600" dirty="0" smtClean="0">
                <a:solidFill>
                  <a:srgbClr val="0070C0"/>
                </a:solidFill>
              </a:rPr>
              <a:t>the majority of the snoop requests will fail to find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copies of the requested data</a:t>
            </a:r>
            <a:r>
              <a:rPr lang="hu-HU" sz="1600" dirty="0" smtClean="0"/>
              <a:t> in the cache in question.</a:t>
            </a:r>
          </a:p>
          <a:p>
            <a:r>
              <a:rPr lang="hu-HU" sz="1600" dirty="0" smtClean="0"/>
              <a:t>    Accordingly, </a:t>
            </a:r>
            <a:r>
              <a:rPr lang="hu-HU" sz="1600" dirty="0" smtClean="0">
                <a:solidFill>
                  <a:srgbClr val="0070C0"/>
                </a:solidFill>
              </a:rPr>
              <a:t>a large number of the snoop requests innecesserily consumes link</a:t>
            </a:r>
          </a:p>
          <a:p>
            <a:pPr>
              <a:spcAft>
                <a:spcPts val="400"/>
              </a:spcAft>
            </a:pPr>
            <a:r>
              <a:rPr lang="hu-HU" sz="1600" dirty="0" smtClean="0">
                <a:solidFill>
                  <a:srgbClr val="0070C0"/>
                </a:solidFill>
              </a:rPr>
              <a:t>      bandwidth and energy</a:t>
            </a:r>
            <a:r>
              <a:rPr lang="hu-HU" sz="1600" dirty="0" smtClean="0"/>
              <a:t>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A solution of this problem is introducing </a:t>
            </a:r>
            <a:r>
              <a:rPr lang="hu-HU" sz="1600" dirty="0" smtClean="0">
                <a:solidFill>
                  <a:srgbClr val="FF0000"/>
                </a:solidFill>
              </a:rPr>
              <a:t>snoop filters</a:t>
            </a:r>
            <a:r>
              <a:rPr lang="hu-HU" sz="16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9830" y="6084295"/>
            <a:ext cx="5987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Using a snoop filter to reduce snoop </a:t>
            </a:r>
            <a:r>
              <a:rPr lang="hu-HU" sz="1600" dirty="0" err="1" smtClean="0"/>
              <a:t>traffic</a:t>
            </a:r>
            <a:r>
              <a:rPr lang="hu-HU" sz="1600" dirty="0" smtClean="0"/>
              <a:t> [31]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85687" y="629398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Snoop filters </a:t>
            </a:r>
            <a:r>
              <a:rPr lang="hu-HU" dirty="0" smtClean="0"/>
              <a:t>[31] </a:t>
            </a:r>
            <a:r>
              <a:rPr lang="hu-HU" dirty="0" smtClean="0">
                <a:solidFill>
                  <a:schemeClr val="accent6"/>
                </a:solidFill>
              </a:rPr>
              <a:t>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14)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249614" y="2393885"/>
            <a:ext cx="8957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</a:t>
            </a:r>
            <a:r>
              <a:rPr lang="hu-HU" sz="1600" dirty="0">
                <a:solidFill>
                  <a:srgbClr val="FF0000"/>
                </a:solidFill>
              </a:rPr>
              <a:t>snoop filter </a:t>
            </a:r>
            <a:r>
              <a:rPr lang="hu-HU" sz="1600" dirty="0">
                <a:solidFill>
                  <a:srgbClr val="0070C0"/>
                </a:solidFill>
              </a:rPr>
              <a:t>maintains a </a:t>
            </a:r>
            <a:r>
              <a:rPr lang="hu-HU" sz="1600" dirty="0">
                <a:solidFill>
                  <a:srgbClr val="FF0000"/>
                </a:solidFill>
              </a:rPr>
              <a:t>directory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/>
              <a:t>of the cache contents and </a:t>
            </a:r>
            <a:r>
              <a:rPr lang="hu-HU" sz="1600" dirty="0">
                <a:solidFill>
                  <a:srgbClr val="0070C0"/>
                </a:solidFill>
              </a:rPr>
              <a:t>eliminates the need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     to send a snoop request if the target cache does not include the requested data</a:t>
            </a:r>
            <a:r>
              <a:rPr lang="hu-HU" sz="1600" dirty="0"/>
              <a:t>,</a:t>
            </a:r>
          </a:p>
          <a:p>
            <a:r>
              <a:rPr lang="hu-HU" sz="1600" dirty="0"/>
              <a:t>      as indicated in the nex Figure below</a:t>
            </a:r>
            <a:r>
              <a:rPr lang="hu-HU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67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325" y="628210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Snoop filters </a:t>
            </a:r>
            <a:r>
              <a:rPr lang="hu-HU" dirty="0" smtClean="0"/>
              <a:t>[31] </a:t>
            </a:r>
            <a:r>
              <a:rPr lang="hu-HU" dirty="0" smtClean="0">
                <a:solidFill>
                  <a:schemeClr val="accent6"/>
                </a:solidFill>
              </a:rPr>
              <a:t>-3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108" y="1313765"/>
            <a:ext cx="877549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 </a:t>
            </a:r>
            <a:r>
              <a:rPr lang="hu-HU" sz="1600" dirty="0" smtClean="0">
                <a:solidFill>
                  <a:srgbClr val="FF0000"/>
                </a:solidFill>
              </a:rPr>
              <a:t>tag</a:t>
            </a:r>
            <a:r>
              <a:rPr lang="hu-HU" sz="1600" dirty="0" smtClean="0"/>
              <a:t> for all cached lines of shared memory is </a:t>
            </a:r>
            <a:r>
              <a:rPr lang="hu-HU" sz="1600" dirty="0" smtClean="0">
                <a:solidFill>
                  <a:srgbClr val="0070C0"/>
                </a:solidFill>
              </a:rPr>
              <a:t>stored in a directory maintained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in the snoop filter </a:t>
            </a:r>
            <a:r>
              <a:rPr lang="hu-HU" sz="1600" dirty="0" smtClean="0"/>
              <a:t>kept </a:t>
            </a:r>
            <a:r>
              <a:rPr lang="hu-HU" sz="1600" dirty="0" smtClean="0">
                <a:solidFill>
                  <a:srgbClr val="0070C0"/>
                </a:solidFill>
              </a:rPr>
              <a:t>in the interconnect</a:t>
            </a:r>
            <a:r>
              <a:rPr lang="hu-HU" sz="1600" dirty="0" smtClean="0"/>
              <a:t>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snoop </a:t>
            </a:r>
            <a:r>
              <a:rPr lang="en-US" sz="1600" dirty="0">
                <a:solidFill>
                  <a:srgbClr val="0070C0"/>
                </a:solidFill>
              </a:rPr>
              <a:t>filter monitors the snoop address and the snoop </a:t>
            </a:r>
            <a:r>
              <a:rPr lang="en-US" sz="1600" dirty="0" smtClean="0">
                <a:solidFill>
                  <a:srgbClr val="0070C0"/>
                </a:solidFill>
              </a:rPr>
              <a:t>response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channels</a:t>
            </a:r>
            <a:r>
              <a:rPr lang="hu-HU" sz="16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6595" y="2798930"/>
            <a:ext cx="8157298" cy="111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HIT:</a:t>
            </a:r>
            <a:r>
              <a:rPr lang="hu-HU" sz="1600" dirty="0" smtClean="0"/>
              <a:t>    meaning that </a:t>
            </a:r>
            <a:r>
              <a:rPr lang="hu-HU" sz="1600" dirty="0" smtClean="0">
                <a:solidFill>
                  <a:srgbClr val="0070C0"/>
                </a:solidFill>
              </a:rPr>
              <a:t>data is on-chip</a:t>
            </a:r>
            <a:r>
              <a:rPr lang="hu-HU" sz="1600" dirty="0" smtClean="0"/>
              <a:t>, then a vector is provided pointing to </a:t>
            </a:r>
          </a:p>
          <a:p>
            <a:pPr>
              <a:spcAft>
                <a:spcPts val="300"/>
              </a:spcAft>
            </a:pPr>
            <a:r>
              <a:rPr lang="hu-HU" sz="1600" dirty="0" smtClean="0"/>
              <a:t>                the core cluster with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MISS</a:t>
            </a:r>
            <a:r>
              <a:rPr lang="hu-HU" sz="1600" dirty="0" smtClean="0"/>
              <a:t>: meaning that the requested </a:t>
            </a:r>
            <a:r>
              <a:rPr lang="hu-HU" sz="1600" dirty="0" smtClean="0">
                <a:solidFill>
                  <a:srgbClr val="0070C0"/>
                </a:solidFill>
              </a:rPr>
              <a:t>data isn't on-chip</a:t>
            </a:r>
            <a:r>
              <a:rPr lang="hu-HU" sz="1600" dirty="0" smtClean="0"/>
              <a:t>, it needs to be </a:t>
            </a:r>
          </a:p>
          <a:p>
            <a:r>
              <a:rPr lang="hu-HU" sz="1600" dirty="0" smtClean="0"/>
              <a:t>                fetched from the memory 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99610" y="944433"/>
            <a:ext cx="5976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The principle of the </a:t>
            </a:r>
            <a:r>
              <a:rPr lang="hu-HU" smtClean="0">
                <a:solidFill>
                  <a:schemeClr val="accent6"/>
                </a:solidFill>
              </a:rPr>
              <a:t>implemented </a:t>
            </a:r>
            <a:r>
              <a:rPr lang="en-US" smtClean="0">
                <a:solidFill>
                  <a:schemeClr val="accent6"/>
                </a:solidFill>
              </a:rPr>
              <a:t>snoop </a:t>
            </a:r>
            <a:r>
              <a:rPr lang="en-US" dirty="0">
                <a:solidFill>
                  <a:schemeClr val="accent6"/>
                </a:solidFill>
              </a:rPr>
              <a:t>filter is as follows: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408" y="3924055"/>
            <a:ext cx="685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In this way </a:t>
            </a:r>
            <a:r>
              <a:rPr lang="hu-HU" sz="1600" dirty="0" smtClean="0">
                <a:solidFill>
                  <a:srgbClr val="0070C0"/>
                </a:solidFill>
              </a:rPr>
              <a:t>a large number of snoop requests will be eliminated</a:t>
            </a:r>
            <a:r>
              <a:rPr lang="hu-HU" sz="1600" dirty="0" smtClean="0"/>
              <a:t>.</a:t>
            </a:r>
            <a:endParaRPr lang="en-US" sz="1600" dirty="0"/>
          </a:p>
        </p:txBody>
      </p:sp>
      <p:sp>
        <p:nvSpPr>
          <p:cNvPr id="11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15)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391105" y="2226744"/>
            <a:ext cx="8250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>
                <a:solidFill>
                  <a:srgbClr val="0070C0"/>
                </a:solidFill>
              </a:rPr>
              <a:t>All accesses to shared data will look up the directory</a:t>
            </a:r>
            <a:r>
              <a:rPr lang="hu-HU" sz="1600"/>
              <a:t> generating one of two</a:t>
            </a:r>
          </a:p>
          <a:p>
            <a:r>
              <a:rPr lang="hu-HU" sz="1600"/>
              <a:t>     possible responses: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769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605195"/>
            <a:ext cx="7961095" cy="47365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smtClean="0">
                <a:solidFill>
                  <a:srgbClr val="FFFFFF"/>
                </a:solidFill>
              </a:rPr>
              <a:t>1</a:t>
            </a:r>
            <a:r>
              <a:rPr lang="en-US" sz="2000" dirty="0" smtClean="0">
                <a:solidFill>
                  <a:srgbClr val="FFFFFF"/>
                </a:solidFill>
              </a:rPr>
              <a:t>.</a:t>
            </a:r>
            <a:r>
              <a:rPr lang="hu-HU" sz="2000" dirty="0" smtClean="0">
                <a:solidFill>
                  <a:srgbClr val="FFFFFF"/>
                </a:solidFill>
              </a:rPr>
              <a:t>1.</a:t>
            </a:r>
            <a:r>
              <a:rPr lang="en-US" sz="2000" dirty="0" smtClean="0">
                <a:solidFill>
                  <a:srgbClr val="FFFFFF"/>
                </a:solidFill>
              </a:rPr>
              <a:t>2 </a:t>
            </a:r>
            <a:r>
              <a:rPr lang="hu-HU" sz="2000" dirty="0" smtClean="0">
                <a:solidFill>
                  <a:srgbClr val="FFFFFF"/>
                </a:solidFill>
              </a:rPr>
              <a:t>Evolution of the AMBA protocol family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arm.com/cci-500-right-bit-diagram-callouts-l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11093" r="7056"/>
          <a:stretch/>
        </p:blipFill>
        <p:spPr bwMode="auto">
          <a:xfrm>
            <a:off x="135015" y="1538789"/>
            <a:ext cx="8847475" cy="4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625" y="629165"/>
            <a:ext cx="8463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Example: </a:t>
            </a:r>
            <a:r>
              <a:rPr lang="hu-HU" dirty="0" smtClean="0">
                <a:solidFill>
                  <a:schemeClr val="accent6"/>
                </a:solidFill>
              </a:rPr>
              <a:t>Introduction of snoop filters in the CCI-500 cache-coherent</a:t>
            </a:r>
          </a:p>
          <a:p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interconnect </a:t>
            </a:r>
            <a:r>
              <a:rPr lang="en-US" dirty="0" smtClean="0"/>
              <a:t>[</a:t>
            </a:r>
            <a:r>
              <a:rPr lang="hu-HU" dirty="0" smtClean="0"/>
              <a:t>32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961710" y="3789040"/>
            <a:ext cx="1440160" cy="63007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83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035" y="632519"/>
            <a:ext cx="422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Benefits of using snoop </a:t>
            </a:r>
            <a:r>
              <a:rPr lang="hu-HU" dirty="0" err="1" smtClean="0">
                <a:solidFill>
                  <a:schemeClr val="accent6"/>
                </a:solidFill>
              </a:rPr>
              <a:t>filters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[33]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069" r="7722" b="59287"/>
          <a:stretch/>
        </p:blipFill>
        <p:spPr>
          <a:xfrm>
            <a:off x="509664" y="3564015"/>
            <a:ext cx="8067782" cy="1530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560" y="1037367"/>
            <a:ext cx="1556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Main benefits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535" y="1358770"/>
            <a:ext cx="8329140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It needs </a:t>
            </a:r>
            <a:r>
              <a:rPr lang="hu-HU" sz="1600" dirty="0" smtClean="0">
                <a:solidFill>
                  <a:srgbClr val="0070C0"/>
                </a:solidFill>
              </a:rPr>
              <a:t>one central snoop instead of broadcasting snoops</a:t>
            </a:r>
            <a:r>
              <a:rPr lang="hu-HU" sz="1600" dirty="0" smtClean="0"/>
              <a:t> to many caches.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</a:t>
            </a:r>
            <a:r>
              <a:rPr lang="hu-HU" sz="1600" dirty="0" smtClean="0">
                <a:solidFill>
                  <a:srgbClr val="0070C0"/>
                </a:solidFill>
              </a:rPr>
              <a:t>allows further system scaling </a:t>
            </a:r>
            <a:r>
              <a:rPr lang="hu-HU" sz="1600" dirty="0" smtClean="0"/>
              <a:t>(i.e. to implement a higher number of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fully coherent processor clusters) as </a:t>
            </a:r>
            <a:r>
              <a:rPr lang="hu-HU" sz="1600" dirty="0" smtClean="0">
                <a:solidFill>
                  <a:srgbClr val="0070C0"/>
                </a:solidFill>
              </a:rPr>
              <a:t>it does not imply a quadratic increase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of snoops.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515" y="3045441"/>
            <a:ext cx="3608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 indicated in the Figure below.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97339" y="5499230"/>
            <a:ext cx="6059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Snoop broadcasting vs. using a snoop filter [33]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4122" y="5158437"/>
            <a:ext cx="19127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Broadcasting snoops</a:t>
            </a:r>
            <a:endParaRPr lang="en-US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5607115" y="5158437"/>
            <a:ext cx="1935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Use of a snoop filter </a:t>
            </a:r>
            <a:endParaRPr lang="en-US" sz="1300" dirty="0"/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17)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296863" y="2476054"/>
            <a:ext cx="8133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It results in </a:t>
            </a:r>
            <a:r>
              <a:rPr lang="hu-HU" sz="1600" dirty="0">
                <a:solidFill>
                  <a:srgbClr val="0070C0"/>
                </a:solidFill>
              </a:rPr>
              <a:t>less power consumption </a:t>
            </a:r>
            <a:r>
              <a:rPr lang="hu-HU" sz="1600" dirty="0"/>
              <a:t>as it strongly reduces the number of </a:t>
            </a:r>
          </a:p>
          <a:p>
            <a:pPr>
              <a:spcAft>
                <a:spcPts val="600"/>
              </a:spcAft>
            </a:pPr>
            <a:r>
              <a:rPr lang="hu-HU" sz="1600" dirty="0" smtClean="0"/>
              <a:t>      snoops required,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50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560" y="638690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hu-HU" dirty="0">
                <a:solidFill>
                  <a:schemeClr val="accent6"/>
                </a:solidFill>
              </a:rPr>
              <a:t>e</a:t>
            </a:r>
            <a:r>
              <a:rPr lang="hu-HU" dirty="0" smtClean="0">
                <a:solidFill>
                  <a:schemeClr val="accent6"/>
                </a:solidFill>
              </a:rPr>
              <a:t>) Cache </a:t>
            </a:r>
            <a:r>
              <a:rPr lang="hu-HU" dirty="0">
                <a:solidFill>
                  <a:schemeClr val="accent6"/>
                </a:solidFill>
              </a:rPr>
              <a:t>coherent </a:t>
            </a:r>
            <a:r>
              <a:rPr lang="hu-HU" dirty="0" smtClean="0">
                <a:solidFill>
                  <a:schemeClr val="accent6"/>
                </a:solidFill>
              </a:rPr>
              <a:t>interconnects 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5274205"/>
            <a:ext cx="873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5059" y="1043735"/>
            <a:ext cx="8675580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Along with the ACE interface ARM developed also </a:t>
            </a:r>
            <a:r>
              <a:rPr lang="hu-HU" sz="1600" dirty="0" smtClean="0">
                <a:solidFill>
                  <a:srgbClr val="FF0000"/>
                </a:solidFill>
              </a:rPr>
              <a:t>cache-coherent interconnects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that provide system wide cache coherency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previous interconnect family </a:t>
            </a:r>
            <a:r>
              <a:rPr lang="hu-HU" sz="1600" dirty="0" smtClean="0"/>
              <a:t>was based on the AXI3 bus interface and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hu-HU" sz="1600" dirty="0" smtClean="0">
                <a:solidFill>
                  <a:srgbClr val="0070C0"/>
                </a:solidFill>
              </a:rPr>
              <a:t>did not support cache cocherency for multiprocessors, </a:t>
            </a:r>
            <a:r>
              <a:rPr lang="hu-HU" sz="1600" dirty="0" smtClean="0"/>
              <a:t>(in ARM's terminology</a:t>
            </a:r>
          </a:p>
          <a:p>
            <a:pPr>
              <a:spcAft>
                <a:spcPts val="600"/>
              </a:spcAft>
            </a:pPr>
            <a:r>
              <a:rPr lang="hu-HU" sz="1600" dirty="0" smtClean="0"/>
              <a:t>      for more multi cluster CPUs).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By contrast, </a:t>
            </a:r>
            <a:r>
              <a:rPr lang="hu-HU" sz="1600" dirty="0">
                <a:solidFill>
                  <a:srgbClr val="FF0000"/>
                </a:solidFill>
              </a:rPr>
              <a:t>cache coherent interconnects</a:t>
            </a:r>
            <a:r>
              <a:rPr lang="hu-HU" sz="1600" dirty="0"/>
              <a:t>, like the CCI-400, </a:t>
            </a:r>
            <a:r>
              <a:rPr lang="hu-HU" sz="1600" dirty="0">
                <a:solidFill>
                  <a:srgbClr val="0070C0"/>
                </a:solidFill>
              </a:rPr>
              <a:t>controll all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      transactions to shared memory areas and provide for the necessary actions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      for assuring system wide cache coherency.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next Figure shows an example for a cache-coherent interconnect.</a:t>
            </a:r>
            <a:endParaRPr lang="en-US" sz="1600" dirty="0"/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18)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49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7695855" cy="5200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480" y="629165"/>
            <a:ext cx="656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 cache-coherent interconnect, the CCI-400 </a:t>
            </a:r>
            <a:r>
              <a:rPr lang="hu-HU" dirty="0" smtClean="0"/>
              <a:t>[2]</a:t>
            </a:r>
            <a:endParaRPr lang="en-US" dirty="0"/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19)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46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560" y="629165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hu-HU" dirty="0" smtClean="0">
                <a:solidFill>
                  <a:schemeClr val="accent6"/>
                </a:solidFill>
              </a:rPr>
              <a:t>Cache </a:t>
            </a:r>
            <a:r>
              <a:rPr lang="hu-HU" dirty="0">
                <a:solidFill>
                  <a:schemeClr val="accent6"/>
                </a:solidFill>
              </a:rPr>
              <a:t>coherent </a:t>
            </a:r>
            <a:r>
              <a:rPr lang="hu-HU" dirty="0" smtClean="0">
                <a:solidFill>
                  <a:schemeClr val="accent6"/>
                </a:solidFill>
              </a:rPr>
              <a:t>interconnects 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610" y="1020216"/>
            <a:ext cx="6941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ARM's cache-coherent interconnects are discussed in Section 2.3 </a:t>
            </a:r>
            <a:endParaRPr lang="en-US" sz="1600" dirty="0"/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 smtClean="0"/>
              <a:t>(20)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4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061" y="631785"/>
            <a:ext cx="443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Implementation of the ACE interface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59" y="1635622"/>
            <a:ext cx="3667992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66CC"/>
                </a:solidFill>
              </a:rPr>
              <a:t>3 further channels </a:t>
            </a:r>
            <a:r>
              <a:rPr lang="en-US" sz="1600" dirty="0" smtClean="0">
                <a:solidFill>
                  <a:srgbClr val="000000"/>
                </a:solidFill>
              </a:rPr>
              <a:t>and</a:t>
            </a:r>
            <a:endParaRPr lang="hu-HU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 number of </a:t>
            </a:r>
            <a:r>
              <a:rPr lang="en-US" sz="1600" dirty="0" smtClean="0">
                <a:solidFill>
                  <a:srgbClr val="0066CC"/>
                </a:solidFill>
              </a:rPr>
              <a:t>additional signals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942" y="2303875"/>
            <a:ext cx="824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in </a:t>
            </a:r>
            <a:r>
              <a:rPr lang="en-US" sz="1600" dirty="0">
                <a:solidFill>
                  <a:srgbClr val="000000"/>
                </a:solidFill>
              </a:rPr>
              <a:t>order </a:t>
            </a:r>
            <a:r>
              <a:rPr lang="en-US" sz="1600" dirty="0">
                <a:solidFill>
                  <a:srgbClr val="0066CC"/>
                </a:solidFill>
              </a:rPr>
              <a:t>to </a:t>
            </a:r>
            <a:r>
              <a:rPr lang="hu-HU" sz="1600" dirty="0" smtClean="0">
                <a:solidFill>
                  <a:srgbClr val="0066CC"/>
                </a:solidFill>
              </a:rPr>
              <a:t>provide</a:t>
            </a:r>
            <a:r>
              <a:rPr lang="en-US" sz="1600" dirty="0" smtClean="0">
                <a:solidFill>
                  <a:srgbClr val="0066CC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system wide </a:t>
            </a:r>
            <a:r>
              <a:rPr lang="hu-HU" sz="1600" dirty="0" smtClean="0">
                <a:solidFill>
                  <a:srgbClr val="FF0000"/>
                </a:solidFill>
              </a:rPr>
              <a:t>cache </a:t>
            </a:r>
            <a:r>
              <a:rPr lang="en-US" sz="1600" dirty="0" smtClean="0">
                <a:solidFill>
                  <a:srgbClr val="FF0000"/>
                </a:solidFill>
              </a:rPr>
              <a:t>coherency</a:t>
            </a:r>
            <a:r>
              <a:rPr lang="en-US" sz="1600" dirty="0" smtClean="0">
                <a:solidFill>
                  <a:srgbClr val="000000"/>
                </a:solidFill>
              </a:rPr>
              <a:t>, as the next Figure indicates.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25" y="1043735"/>
            <a:ext cx="842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ARM implemented the AMBA 4 ACE (AMBA with Coherency Extensions) interface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by extending the AMBA4 AXI (AXI4) interface by </a:t>
            </a:r>
            <a:endParaRPr lang="en-US" sz="1600" dirty="0"/>
          </a:p>
        </p:txBody>
      </p:sp>
      <p:sp>
        <p:nvSpPr>
          <p:cNvPr id="8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 smtClean="0"/>
              <a:t>(21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34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smtClean="0"/>
              <a:t>22)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83" y="1254957"/>
            <a:ext cx="8795112" cy="5234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00" y="638690"/>
            <a:ext cx="945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Extending the AXI 4 interface by three channels to get the ACE interface [72]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366755" y="4599130"/>
            <a:ext cx="6526420" cy="189021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8"/>
          <a:stretch/>
        </p:blipFill>
        <p:spPr bwMode="auto">
          <a:xfrm>
            <a:off x="609600" y="1493785"/>
            <a:ext cx="7924800" cy="414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191" y="634979"/>
            <a:ext cx="815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Signals of the </a:t>
            </a:r>
            <a:r>
              <a:rPr lang="en-US" dirty="0" smtClean="0">
                <a:solidFill>
                  <a:srgbClr val="2D2D8A"/>
                </a:solidFill>
              </a:rPr>
              <a:t>snoop channels and additional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signals </a:t>
            </a:r>
            <a:r>
              <a:rPr lang="hu-HU" dirty="0" smtClean="0">
                <a:solidFill>
                  <a:srgbClr val="2D2D8A"/>
                </a:solidFill>
              </a:rPr>
              <a:t>constituting the</a:t>
            </a:r>
          </a:p>
          <a:p>
            <a:r>
              <a:rPr lang="hu-HU" dirty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 AMBA 4 (ACE) interface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28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740" y="2528900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(ACADDR)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7972" y="4014065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(CRRESP)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7205" y="5177226"/>
            <a:ext cx="95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(CDDATA)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196625" y="1808820"/>
            <a:ext cx="1935215" cy="63007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41630" y="2888940"/>
            <a:ext cx="1935215" cy="4500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196625" y="3808993"/>
            <a:ext cx="1935215" cy="63007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196625" y="5409220"/>
            <a:ext cx="1935215" cy="23035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196625" y="6052274"/>
            <a:ext cx="1935215" cy="27003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6855" y="6052274"/>
            <a:ext cx="1537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Additional signals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792061" y="1493785"/>
            <a:ext cx="4545505" cy="427547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9645" y="6077326"/>
            <a:ext cx="1686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Additional channels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 smtClean="0"/>
              <a:t>(23)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5251528" y="6392361"/>
            <a:ext cx="2965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ACADDR[A:0]: e.g. ACADDR[43:0]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42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835" y="1043735"/>
            <a:ext cx="873166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Snoop Address Channel </a:t>
            </a:r>
            <a:r>
              <a:rPr lang="en-US" sz="1600" dirty="0" smtClean="0">
                <a:solidFill>
                  <a:srgbClr val="000000"/>
                </a:solidFill>
              </a:rPr>
              <a:t>is a</a:t>
            </a:r>
            <a:r>
              <a:rPr lang="hu-HU" sz="1600" dirty="0" smtClean="0">
                <a:solidFill>
                  <a:srgbClr val="000000"/>
                </a:solidFill>
              </a:rPr>
              <a:t>n </a:t>
            </a:r>
            <a:r>
              <a:rPr lang="hu-HU" sz="1600" dirty="0" smtClean="0">
                <a:solidFill>
                  <a:srgbClr val="0070C0"/>
                </a:solidFill>
              </a:rPr>
              <a:t>input channel to a cached master for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providing the address and the associated control information for a snoop 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request</a:t>
            </a:r>
            <a:r>
              <a:rPr lang="hu-HU" sz="1600" dirty="0" smtClean="0">
                <a:solidFill>
                  <a:srgbClr val="000000"/>
                </a:solidFill>
              </a:rPr>
              <a:t> (arriving from the interconnect).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Snoop Response C</a:t>
            </a:r>
            <a:r>
              <a:rPr lang="en-US" sz="1600" dirty="0" smtClean="0">
                <a:solidFill>
                  <a:srgbClr val="FF0000"/>
                </a:solidFill>
              </a:rPr>
              <a:t>hannel </a:t>
            </a:r>
            <a:r>
              <a:rPr lang="en-US" sz="1600" dirty="0" smtClean="0">
                <a:solidFill>
                  <a:srgbClr val="000000"/>
                </a:solidFill>
              </a:rPr>
              <a:t>is </a:t>
            </a:r>
            <a:r>
              <a:rPr lang="en-US" sz="1600" dirty="0" smtClean="0">
                <a:solidFill>
                  <a:srgbClr val="0066CC"/>
                </a:solidFill>
              </a:rPr>
              <a:t>used by the </a:t>
            </a:r>
            <a:r>
              <a:rPr lang="hu-HU" sz="1600" dirty="0" smtClean="0">
                <a:solidFill>
                  <a:srgbClr val="0066CC"/>
                </a:solidFill>
              </a:rPr>
              <a:t>snooped </a:t>
            </a:r>
            <a:r>
              <a:rPr lang="en-US" sz="1600" dirty="0" smtClean="0">
                <a:solidFill>
                  <a:srgbClr val="0066CC"/>
                </a:solidFill>
              </a:rPr>
              <a:t>master to signal the </a:t>
            </a:r>
            <a:endParaRPr lang="hu-HU" sz="1600" dirty="0" smtClean="0">
              <a:solidFill>
                <a:srgbClr val="0066CC"/>
              </a:solidFill>
            </a:endParaRPr>
          </a:p>
          <a:p>
            <a:r>
              <a:rPr lang="hu-HU" sz="1600" dirty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66CC"/>
                </a:solidFill>
              </a:rPr>
              <a:t>      </a:t>
            </a:r>
            <a:r>
              <a:rPr lang="en-US" sz="1600" dirty="0" smtClean="0">
                <a:solidFill>
                  <a:srgbClr val="0066CC"/>
                </a:solidFill>
              </a:rPr>
              <a:t>response to</a:t>
            </a:r>
            <a:r>
              <a:rPr lang="hu-HU" sz="1600" dirty="0" smtClean="0">
                <a:solidFill>
                  <a:srgbClr val="0066CC"/>
                </a:solidFill>
              </a:rPr>
              <a:t> a</a:t>
            </a:r>
            <a:r>
              <a:rPr lang="en-US" sz="1600" dirty="0" smtClean="0">
                <a:solidFill>
                  <a:srgbClr val="0066CC"/>
                </a:solidFill>
              </a:rPr>
              <a:t> snoop</a:t>
            </a:r>
            <a:r>
              <a:rPr lang="hu-HU" sz="1600" dirty="0" smtClean="0">
                <a:solidFill>
                  <a:srgbClr val="0066CC"/>
                </a:solidFill>
              </a:rPr>
              <a:t> request</a:t>
            </a:r>
            <a:r>
              <a:rPr lang="hu-HU" sz="1600" dirty="0" smtClean="0"/>
              <a:t>, e.g. to indicate that it holds the requested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 cache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Snoop Data Channel </a:t>
            </a:r>
            <a:r>
              <a:rPr lang="en-US" sz="1600" dirty="0" smtClean="0">
                <a:solidFill>
                  <a:srgbClr val="000000"/>
                </a:solidFill>
              </a:rPr>
              <a:t>is </a:t>
            </a:r>
            <a:r>
              <a:rPr lang="hu-HU" sz="1600" dirty="0" smtClean="0">
                <a:solidFill>
                  <a:srgbClr val="000000"/>
                </a:solidFill>
              </a:rPr>
              <a:t>an </a:t>
            </a:r>
            <a:r>
              <a:rPr lang="en-US" sz="1600" dirty="0" smtClean="0">
                <a:solidFill>
                  <a:srgbClr val="0066CC"/>
                </a:solidFill>
              </a:rPr>
              <a:t>output </a:t>
            </a:r>
            <a:r>
              <a:rPr lang="hu-HU" sz="1600" dirty="0" smtClean="0">
                <a:solidFill>
                  <a:srgbClr val="0066CC"/>
                </a:solidFill>
              </a:rPr>
              <a:t>channel </a:t>
            </a:r>
            <a:r>
              <a:rPr lang="en-US" sz="1600" dirty="0" smtClean="0">
                <a:solidFill>
                  <a:srgbClr val="0066CC"/>
                </a:solidFill>
              </a:rPr>
              <a:t>from </a:t>
            </a:r>
            <a:r>
              <a:rPr lang="hu-HU" sz="1600" dirty="0" smtClean="0">
                <a:solidFill>
                  <a:srgbClr val="0066CC"/>
                </a:solidFill>
              </a:rPr>
              <a:t>the snooped </a:t>
            </a:r>
            <a:r>
              <a:rPr lang="en-US" sz="1600" dirty="0" smtClean="0">
                <a:solidFill>
                  <a:srgbClr val="0066CC"/>
                </a:solidFill>
              </a:rPr>
              <a:t>master</a:t>
            </a:r>
            <a:endParaRPr lang="hu-HU" sz="1600" dirty="0" smtClean="0">
              <a:solidFill>
                <a:srgbClr val="0066CC"/>
              </a:solidFill>
            </a:endParaRPr>
          </a:p>
          <a:p>
            <a:r>
              <a:rPr lang="hu-HU" sz="1600" dirty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66CC"/>
                </a:solidFill>
              </a:rPr>
              <a:t>     </a:t>
            </a:r>
            <a:r>
              <a:rPr lang="en-US" sz="1600" dirty="0" smtClean="0">
                <a:solidFill>
                  <a:srgbClr val="0066CC"/>
                </a:solidFill>
              </a:rPr>
              <a:t> to transfer snoop data to the</a:t>
            </a:r>
            <a:r>
              <a:rPr lang="hu-HU" sz="1600" dirty="0" smtClean="0">
                <a:solidFill>
                  <a:srgbClr val="0066CC"/>
                </a:solidFill>
              </a:rPr>
              <a:t> interconnect in case when the snooped master </a:t>
            </a:r>
          </a:p>
          <a:p>
            <a:r>
              <a:rPr lang="hu-HU" sz="1600" dirty="0">
                <a:solidFill>
                  <a:srgbClr val="0066CC"/>
                </a:solidFill>
              </a:rPr>
              <a:t> </a:t>
            </a:r>
            <a:r>
              <a:rPr lang="hu-HU" sz="1600" dirty="0" smtClean="0">
                <a:solidFill>
                  <a:srgbClr val="0066CC"/>
                </a:solidFill>
              </a:rPr>
              <a:t>      holds the requested cache line.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242" y="626164"/>
            <a:ext cx="6184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A</a:t>
            </a:r>
            <a:r>
              <a:rPr lang="en-US" dirty="0" smtClean="0">
                <a:solidFill>
                  <a:srgbClr val="2D2D8A"/>
                </a:solidFill>
              </a:rPr>
              <a:t>dditional snoop channels </a:t>
            </a:r>
            <a:r>
              <a:rPr lang="hu-HU" dirty="0" smtClean="0">
                <a:solidFill>
                  <a:srgbClr val="2D2D8A"/>
                </a:solidFill>
              </a:rPr>
              <a:t>in the ACE </a:t>
            </a:r>
            <a:r>
              <a:rPr lang="hu-HU" dirty="0" err="1" smtClean="0">
                <a:solidFill>
                  <a:srgbClr val="2D2D8A"/>
                </a:solidFill>
              </a:rPr>
              <a:t>interface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28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 smtClean="0"/>
              <a:t>(24)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01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978" y="654326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68" y="1005241"/>
            <a:ext cx="88741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70C0"/>
                </a:solidFill>
              </a:rPr>
              <a:t>With the introduction of the AMBA 4 (ACE) specification </a:t>
            </a:r>
            <a:r>
              <a:rPr lang="hu-HU" sz="1600" dirty="0" smtClean="0">
                <a:solidFill>
                  <a:srgbClr val="000000"/>
                </a:solidFill>
              </a:rPr>
              <a:t>supporting hardware cache 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coherency </a:t>
            </a:r>
            <a:r>
              <a:rPr lang="hu-HU" sz="1600" dirty="0" smtClean="0">
                <a:solidFill>
                  <a:srgbClr val="FF0000"/>
                </a:solidFill>
              </a:rPr>
              <a:t>ARM modified the designation of their AMBA compliant PrimeCell </a:t>
            </a:r>
          </a:p>
          <a:p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system units</a:t>
            </a:r>
            <a:r>
              <a:rPr lang="hu-HU" sz="1600" dirty="0" smtClean="0">
                <a:solidFill>
                  <a:srgbClr val="000000"/>
                </a:solidFill>
              </a:rPr>
              <a:t> while introducing </a:t>
            </a:r>
            <a:r>
              <a:rPr lang="hu-HU" sz="1600" dirty="0" smtClean="0">
                <a:solidFill>
                  <a:srgbClr val="0070C0"/>
                </a:solidFill>
              </a:rPr>
              <a:t>designations resembling the function of the units</a:t>
            </a:r>
            <a:r>
              <a:rPr lang="hu-H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like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308" y="2033845"/>
            <a:ext cx="4854021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DMC-400 (Dynamic Memory Controller) or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CCI-400 (Cache Coherent interconnect)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1.5.3 The ACE bus</a:t>
            </a:r>
            <a:r>
              <a:rPr lang="en-US" dirty="0"/>
              <a:t> </a:t>
            </a:r>
            <a:r>
              <a:rPr lang="hu-HU" dirty="0" smtClean="0"/>
              <a:t>(25)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83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216337</TotalTime>
  <Words>18737</Words>
  <Application>Microsoft Office PowerPoint</Application>
  <PresentationFormat>On-screen Show (4:3)</PresentationFormat>
  <Paragraphs>3792</Paragraphs>
  <Slides>216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216</vt:i4>
      </vt:variant>
    </vt:vector>
  </HeadingPairs>
  <TitlesOfParts>
    <vt:vector size="228" baseType="lpstr">
      <vt:lpstr>Arial</vt:lpstr>
      <vt:lpstr>Arial Narrow</vt:lpstr>
      <vt:lpstr>ArialMT</vt:lpstr>
      <vt:lpstr>Calibri</vt:lpstr>
      <vt:lpstr>Garamond</vt:lpstr>
      <vt:lpstr>Times New Roman</vt:lpstr>
      <vt:lpstr>Verdana</vt:lpstr>
      <vt:lpstr>Wingdings</vt:lpstr>
      <vt:lpstr>4_Default Design</vt:lpstr>
      <vt:lpstr>5_Default Design</vt:lpstr>
      <vt:lpstr>1_Default Design</vt:lpstr>
      <vt:lpstr>2_Level</vt:lpstr>
      <vt:lpstr>PowerPoint Presentation</vt:lpstr>
      <vt:lpstr>ARM system architectures - Introduction (1)</vt:lpstr>
      <vt:lpstr>ARM system architectures - Introduction (2)</vt:lpstr>
      <vt:lpstr>PowerPoint Presentation</vt:lpstr>
      <vt:lpstr>PowerPoint Presentation</vt:lpstr>
      <vt:lpstr>PowerPoint Presentation</vt:lpstr>
      <vt:lpstr>1.1.1 Introduction to the AMBA protocol family (1)</vt:lpstr>
      <vt:lpstr>1.1.1 Introduction to the AMBA protocol family (2)</vt:lpstr>
      <vt:lpstr>PowerPoint Presentation</vt:lpstr>
      <vt:lpstr>1.1.2 Evolution of the AMBA protocol family (1)</vt:lpstr>
      <vt:lpstr>1.1.2 Evolution of the AMBA protocol family (2)</vt:lpstr>
      <vt:lpstr>1.1.2 Evolution of the AMBA protocol family (3)</vt:lpstr>
      <vt:lpstr>1.1.2 Evolution of the AMBA protocol family (4)</vt:lpstr>
      <vt:lpstr>PowerPoint Presentation</vt:lpstr>
      <vt:lpstr>1.1.3 Overview of ARM's Cortex-A family (1)</vt:lpstr>
      <vt:lpstr>PowerPoint Presentation</vt:lpstr>
      <vt:lpstr>1.2.1 Overview (1)</vt:lpstr>
      <vt:lpstr>1.2.1 Overview (2)</vt:lpstr>
      <vt:lpstr>1.2.2 The ASB bus (1)</vt:lpstr>
      <vt:lpstr>1.2.2 The ASB bus (2)</vt:lpstr>
      <vt:lpstr>1.2.2 The ASB bus (3)</vt:lpstr>
      <vt:lpstr>1.2.2 The ASB bus (4)</vt:lpstr>
      <vt:lpstr>1.2.2 The ASB bus (5)</vt:lpstr>
      <vt:lpstr>1.2.2 The ASB bus (6)</vt:lpstr>
      <vt:lpstr>1.2.2 The ASB bus (7)</vt:lpstr>
      <vt:lpstr>1.2.2 The ASB bus (8)</vt:lpstr>
      <vt:lpstr>1.2.2 The ASB bus (9)</vt:lpstr>
      <vt:lpstr>1.2.2 The ASB bus (10)</vt:lpstr>
      <vt:lpstr>1.2.2 The ASB bus (11)</vt:lpstr>
      <vt:lpstr>1.2.2 The ASB bus (12)</vt:lpstr>
      <vt:lpstr>1.2.2 The ASB bus (13)</vt:lpstr>
      <vt:lpstr>1.2.2 The ASB bus (14)</vt:lpstr>
      <vt:lpstr>1.2.2 The ASB bus (15)</vt:lpstr>
      <vt:lpstr>1.2.2 The ASB bus (16)</vt:lpstr>
      <vt:lpstr>1.2.2 The ASB bus (17)</vt:lpstr>
      <vt:lpstr>1.2.2 The ASB bus (18)</vt:lpstr>
      <vt:lpstr>1.2.2 The ASB bus (19)</vt:lpstr>
      <vt:lpstr>1.2.2 The ASB bus (20)</vt:lpstr>
      <vt:lpstr>PowerPoint Presentation</vt:lpstr>
      <vt:lpstr>1.3.1 Overview (1)</vt:lpstr>
      <vt:lpstr>1.3.2 The AHB bus (1)</vt:lpstr>
      <vt:lpstr>1.3.2 The AHB bus (2)</vt:lpstr>
      <vt:lpstr>1.3.2 The AHB bus (3)</vt:lpstr>
      <vt:lpstr>1.3.2 The AHB bus (4)</vt:lpstr>
      <vt:lpstr>1.3.2 The AHB bus (5)</vt:lpstr>
      <vt:lpstr>1.3.2 The AHB bus (6)</vt:lpstr>
      <vt:lpstr>1.3.2 The AHB bus (7)</vt:lpstr>
      <vt:lpstr>1.3.2 The AHB bus (8)</vt:lpstr>
      <vt:lpstr>1.3.2 The AHB bus (9)</vt:lpstr>
      <vt:lpstr>1.3.2 The AHB bus (10)</vt:lpstr>
      <vt:lpstr>1.3.2 The AHB bus (11)</vt:lpstr>
      <vt:lpstr>PowerPoint Presentation</vt:lpstr>
      <vt:lpstr>1.4.1 Overview (1)</vt:lpstr>
      <vt:lpstr>1.4.2 The AXI3 bus (1)</vt:lpstr>
      <vt:lpstr>1.4.2 The AXI3 bus (2)</vt:lpstr>
      <vt:lpstr>1.4.2 The AXI3 bus (3)</vt:lpstr>
      <vt:lpstr>1.4.2 The AXI3 bus (4)</vt:lpstr>
      <vt:lpstr>1.4.2 The AXI3 bus (5)</vt:lpstr>
      <vt:lpstr>1.4.2 The AXI3 bus (6)</vt:lpstr>
      <vt:lpstr>1.4.2 The AXI3 bus (7)</vt:lpstr>
      <vt:lpstr>1.4.2 The AXI3 bus (8)</vt:lpstr>
      <vt:lpstr>1.4.2 The AXI3 bus (9)</vt:lpstr>
      <vt:lpstr>1.4.2 The AXI3 bus (10)</vt:lpstr>
      <vt:lpstr>1.4.2 The AXI3 bus (11)</vt:lpstr>
      <vt:lpstr>1.4.2 The AXI3 bus (12)</vt:lpstr>
      <vt:lpstr>1.4.2 The AXI3 bus (13)</vt:lpstr>
      <vt:lpstr>1.4.2 The AXI3 bus (14)</vt:lpstr>
      <vt:lpstr>1.4.2 The AXI3 bus (15)</vt:lpstr>
      <vt:lpstr>1.4.2 The AXI3 bus (16)</vt:lpstr>
      <vt:lpstr>PowerPoint Presentation</vt:lpstr>
      <vt:lpstr>1.5.1 Overview (1)</vt:lpstr>
      <vt:lpstr>1.5.2 The AXI4 bus (1)</vt:lpstr>
      <vt:lpstr>1.5.2 The AXI4 bus (2)</vt:lpstr>
      <vt:lpstr>1.5.2 The AXI4 bus (3)</vt:lpstr>
      <vt:lpstr>1.5.3 The ACE bus (1)</vt:lpstr>
      <vt:lpstr>1.5.3 The ACE bus (2)</vt:lpstr>
      <vt:lpstr>1.5.3 The ACE bus (3)</vt:lpstr>
      <vt:lpstr>1.5.3 The ACE bus (4)</vt:lpstr>
      <vt:lpstr> 1.5.3 The ACE bus (5)</vt:lpstr>
      <vt:lpstr>1.5.3 The ACE bus (6)</vt:lpstr>
      <vt:lpstr>1.5.3 The ACE bus (7)</vt:lpstr>
      <vt:lpstr>1.5.3 The ACE bus (8)</vt:lpstr>
      <vt:lpstr>1.5.3 The ACE bus (9)</vt:lpstr>
      <vt:lpstr>1.5.3 The ACE bus (10)</vt:lpstr>
      <vt:lpstr>1.5.3 The ACE bus (11)</vt:lpstr>
      <vt:lpstr>1.5.3 The ACE bus (12)</vt:lpstr>
      <vt:lpstr>1.5.3 The ACE bus (13)</vt:lpstr>
      <vt:lpstr>1.5.3 The ACE bus (14)</vt:lpstr>
      <vt:lpstr>1.5.3 The ACE bus (15)</vt:lpstr>
      <vt:lpstr>1.5.3 The ACE bus (16)</vt:lpstr>
      <vt:lpstr>1.5.3 The ACE bus (17)</vt:lpstr>
      <vt:lpstr>1.5.3 The ACE bus (18)</vt:lpstr>
      <vt:lpstr>1.5.3 The ACE bus (19)</vt:lpstr>
      <vt:lpstr>1.5.3 The ACE bus (20)</vt:lpstr>
      <vt:lpstr>1.5.3 The ACE bus (21)</vt:lpstr>
      <vt:lpstr>1.5.3 The ACE bus (22)</vt:lpstr>
      <vt:lpstr>1.5.3 The ACE bus (23)</vt:lpstr>
      <vt:lpstr>1.5.3 The ACE bus (24)</vt:lpstr>
      <vt:lpstr>1.5.3 The ACE bus (25)</vt:lpstr>
      <vt:lpstr>1.5.4 The ACE-Lite bus (1)</vt:lpstr>
      <vt:lpstr>1.5.3 The ACE bus (2)</vt:lpstr>
      <vt:lpstr>1.5.3 The ACE bus (3)</vt:lpstr>
      <vt:lpstr>PowerPoint Presentation</vt:lpstr>
      <vt:lpstr>1.6.1 Overview (1)</vt:lpstr>
      <vt:lpstr>1.6.1 Overview (2)</vt:lpstr>
      <vt:lpstr>1.6.1 Overview (3)</vt:lpstr>
      <vt:lpstr>1.6.1 Overview (4)</vt:lpstr>
      <vt:lpstr>1.6.2 The CHI bus (1)</vt:lpstr>
      <vt:lpstr>1.6.2 The CHI bus (2)</vt:lpstr>
      <vt:lpstr>1.6.2 The CHI bus (3)</vt:lpstr>
      <vt:lpstr>1.6.2 The CHI bus (4)</vt:lpstr>
      <vt:lpstr>1.6.2 The CHI bus (5)</vt:lpstr>
      <vt:lpstr>1.6.2 The CHI bus (6)</vt:lpstr>
      <vt:lpstr>1.6.2 The CHI bus (7)</vt:lpstr>
      <vt:lpstr>1.6.2 The CHI bus (8)</vt:lpstr>
      <vt:lpstr>1.6.2 The CHI bus (9)</vt:lpstr>
      <vt:lpstr>1.6.3 For comparison: Intel's QPI bus (1)</vt:lpstr>
      <vt:lpstr>1.6.3 For comparison: Intel's QPI bus (2)</vt:lpstr>
      <vt:lpstr>1.6.3 For comparison: Intel's QPI bus (3)</vt:lpstr>
      <vt:lpstr>1.6.3 For comparison: Intel's QPI bus (4)</vt:lpstr>
      <vt:lpstr>1.6.3 For comparison: Intel's QPI bus (5)</vt:lpstr>
      <vt:lpstr>1.6.3 For comparison: Intel's QPI bus (6)</vt:lpstr>
      <vt:lpstr>1.6.3 For comparison: Intel's QPI bus (7)</vt:lpstr>
      <vt:lpstr>1.6.3 For comparison: Intel's QPI bus (8)</vt:lpstr>
      <vt:lpstr>1.6.3 For comparison: Intel's QPI bus (9)</vt:lpstr>
      <vt:lpstr>PowerPoint Presentation</vt:lpstr>
      <vt:lpstr>PowerPoint Presentation</vt:lpstr>
      <vt:lpstr>PowerPoint Presentation</vt:lpstr>
      <vt:lpstr>2.1.1 Introduction to interconnects (1)</vt:lpstr>
      <vt:lpstr>2.1.1 Introduction to interconnects (2)</vt:lpstr>
      <vt:lpstr>2.1.1 Introduction to interconnects (3)</vt:lpstr>
      <vt:lpstr>2.1.1 Introduction to interconnects (4)</vt:lpstr>
      <vt:lpstr>2.1.1 Introduction to interconnects (5)</vt:lpstr>
      <vt:lpstr>2.1.1 Introduction to interconnects (6)</vt:lpstr>
      <vt:lpstr>2.1.1 Introduction to interconnects (7)</vt:lpstr>
      <vt:lpstr>2.1.1 Introduction to interconnects (8)</vt:lpstr>
      <vt:lpstr>2.1.1 Introduction to interconnects (9)</vt:lpstr>
      <vt:lpstr>2.1.1 Introduction to interconnects (10)</vt:lpstr>
      <vt:lpstr>2.1.1 Introduction to interconnects (11)</vt:lpstr>
      <vt:lpstr>2.1.1 Introduction to interconnects (12)</vt:lpstr>
      <vt:lpstr>2.1.1 Introduction to interconnects (13)</vt:lpstr>
      <vt:lpstr>2.1.1 Introduction to interconnects (14)</vt:lpstr>
      <vt:lpstr>PowerPoint Presentation</vt:lpstr>
      <vt:lpstr>2.1.2 Introduction to ARM's interconnects (1)</vt:lpstr>
      <vt:lpstr>2.1.2 Introduction to ARM's interconnects (2)</vt:lpstr>
      <vt:lpstr>2.1.2 Introduction to ARM's interconnects (3)</vt:lpstr>
      <vt:lpstr>2.1.2 Introduction to ARM's interconnects (4)</vt:lpstr>
      <vt:lpstr>PowerPoint Presentation</vt:lpstr>
      <vt:lpstr>PowerPoint Presentation</vt:lpstr>
      <vt:lpstr>2.2.1 Overview (1)</vt:lpstr>
      <vt:lpstr>2.2.1 Overview (2)</vt:lpstr>
      <vt:lpstr>PowerPoint Presentation</vt:lpstr>
      <vt:lpstr>2.2.2 ARM’s non-cache-coherent interconnects based on the AXI3 bus(1)</vt:lpstr>
      <vt:lpstr>2.2.2 ARM’s non-cache-coherent interconnects based on the AXI3 bus(2)</vt:lpstr>
      <vt:lpstr>2.2.2 ARM’s non-cache-coherent interconnects based on the AXI3 bus(3)</vt:lpstr>
      <vt:lpstr>2.2.2 ARM’s non-cache-coherent interconnects based on the AXI3 bus(4)</vt:lpstr>
      <vt:lpstr>PowerPoint Presentation</vt:lpstr>
      <vt:lpstr>2.2.3 ARM’s non-cache-coherent interconnects based on the AXI4 bus(1)</vt:lpstr>
      <vt:lpstr>2.2.3 ARM’s non-cache-coherent interconnects based on the AXI4 bus(2)</vt:lpstr>
      <vt:lpstr>2.2.3 ARM’s non-cache-coherent interconnects based on the AXI4 bus(3)</vt:lpstr>
      <vt:lpstr>2.2.3 ARM’s non-cache-coherent interconnects based on the AXI4 bus(4)</vt:lpstr>
      <vt:lpstr>2.2.3 ARM’s non-cache-coherent interconnects based on the AXI4 bus(5)</vt:lpstr>
      <vt:lpstr>PowerPoint Presentation</vt:lpstr>
      <vt:lpstr>PowerPoint Presentation</vt:lpstr>
      <vt:lpstr>2.3.1 Overview (1)</vt:lpstr>
      <vt:lpstr>2.3.1 Overview (2)</vt:lpstr>
      <vt:lpstr>2.3.1 Overview (3)</vt:lpstr>
      <vt:lpstr>2.3.1 Overview (4)</vt:lpstr>
      <vt:lpstr>2.3.1 Overview (5)</vt:lpstr>
      <vt:lpstr>PowerPoint Presentation</vt:lpstr>
      <vt:lpstr>2.3.2 ARM’s cache-coherent interconnects based on the ACE  bus (1)</vt:lpstr>
      <vt:lpstr>2.3.2 ARM’s cache-coherent interconnects based on the ACE  bus (2)</vt:lpstr>
      <vt:lpstr>2.3.2 ARM’s cache-coherent interconnects based on the ACE  bus (3)</vt:lpstr>
      <vt:lpstr>2.3.2 ARM’s cache-coherent interconnects based on the ACE  bus (4)</vt:lpstr>
      <vt:lpstr>2.3.2 ARM’s cache-coherent interconnects based on the ACE  bus (5)</vt:lpstr>
      <vt:lpstr>2.3.2 ARM’s cache-coherent interconnects based on the ACE  bus (6)</vt:lpstr>
      <vt:lpstr>2.3.2 ARM’s cache-coherent interconnects based on the ACE  bus (7)</vt:lpstr>
      <vt:lpstr>2.3.2 ARM’s cache-coherent interconnects based on the ACE  bus (8)</vt:lpstr>
      <vt:lpstr>2.3.2 ARM’s cache-coherent interconnects based on the ACE  bus (9)</vt:lpstr>
      <vt:lpstr>2.3.2 ARM’s cache-coherent interconnects based on the ACE  bus (10)</vt:lpstr>
      <vt:lpstr>2.3.2 ARM’s cache-coherent interconnects based on the ACE  bus (11)</vt:lpstr>
      <vt:lpstr>2.3.2 ARM’s cache-coherent interconnects based on the ACE  bus (12)</vt:lpstr>
      <vt:lpstr>2.3.2 ARM’s cache-coherent interconnects based on the ACE  bus (13)</vt:lpstr>
      <vt:lpstr>2.3.2 ARM’s cache-coherent interconnects based on the ACE  bus (14)</vt:lpstr>
      <vt:lpstr>2.3.2 ARM’s cache-coherent interconnects based on the ACE  bus (15)</vt:lpstr>
      <vt:lpstr>PowerPoint Presentation</vt:lpstr>
      <vt:lpstr>2.3.3 ARM’s cache-coherent interconnects based on the CHI bus (1)</vt:lpstr>
      <vt:lpstr>2.3.3 ARM’s cache-coherent interconnects based on the CHI bus (2)</vt:lpstr>
      <vt:lpstr>2.3.3 ARM’s cache-coherent interconnects based on the CHI bus (3)</vt:lpstr>
      <vt:lpstr>2.3.3 ARM’s cache-coherent interconnects based on the CHI bus (4)</vt:lpstr>
      <vt:lpstr>2.3.3 ARM’s cache-coherent interconnects based on the CHI bus (5)</vt:lpstr>
      <vt:lpstr>2.3.3 ARM’s cache-coherent interconnects based on the CHI bus (6)</vt:lpstr>
      <vt:lpstr>2.3.3 ARM’s cache-coherent interconnects based on the CHI bus (7)</vt:lpstr>
      <vt:lpstr>PowerPoint Presentation</vt:lpstr>
      <vt:lpstr>3. Overview of the evolution of ARM’s platforms (1)</vt:lpstr>
      <vt:lpstr>3. Overview of the evolution of ARM’s platforms (2)</vt:lpstr>
      <vt:lpstr>3. Overview of the evolution of ARM’s platforms (3)</vt:lpstr>
      <vt:lpstr>3. Overview of the evolution of ARM’s platforms (4)</vt:lpstr>
      <vt:lpstr>3. Overview of the evolution of ARM’s platforms (5)</vt:lpstr>
      <vt:lpstr>3. Overview of the evolution of ARM’s platforms (6)</vt:lpstr>
      <vt:lpstr>3. Overview of the evolution of ARM’s platforms (7)</vt:lpstr>
      <vt:lpstr>3. Overview of the evolution of ARM’s platforms (8)</vt:lpstr>
      <vt:lpstr>3. Overview of the evolution of ARM’s platforms (9)</vt:lpstr>
      <vt:lpstr>3. Overview of the evolution of ARM’s platforms (10)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References (8)</vt:lpstr>
      <vt:lpstr>4. References (9)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</cp:lastModifiedBy>
  <cp:revision>4371</cp:revision>
  <cp:lastPrinted>2016-03-09T10:29:44Z</cp:lastPrinted>
  <dcterms:created xsi:type="dcterms:W3CDTF">2013-12-27T08:13:03Z</dcterms:created>
  <dcterms:modified xsi:type="dcterms:W3CDTF">2016-05-09T05:40:43Z</dcterms:modified>
</cp:coreProperties>
</file>