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0" r:id="rId1"/>
    <p:sldMasterId id="2147483651" r:id="rId2"/>
    <p:sldMasterId id="2147483652" r:id="rId3"/>
    <p:sldMasterId id="2147483735" r:id="rId4"/>
    <p:sldMasterId id="2147483759" r:id="rId5"/>
    <p:sldMasterId id="2147484171" r:id="rId6"/>
    <p:sldMasterId id="2147484184" r:id="rId7"/>
    <p:sldMasterId id="2147484197" r:id="rId8"/>
    <p:sldMasterId id="2147484209" r:id="rId9"/>
    <p:sldMasterId id="2147484221" r:id="rId10"/>
    <p:sldMasterId id="2147484233" r:id="rId11"/>
    <p:sldMasterId id="2147484245" r:id="rId12"/>
    <p:sldMasterId id="2147484257" r:id="rId13"/>
    <p:sldMasterId id="2147484269" r:id="rId14"/>
    <p:sldMasterId id="2147484281" r:id="rId15"/>
    <p:sldMasterId id="2147484294" r:id="rId16"/>
    <p:sldMasterId id="2147484306" r:id="rId17"/>
    <p:sldMasterId id="2147484318" r:id="rId18"/>
  </p:sldMasterIdLst>
  <p:notesMasterIdLst>
    <p:notesMasterId r:id="rId205"/>
  </p:notesMasterIdLst>
  <p:handoutMasterIdLst>
    <p:handoutMasterId r:id="rId206"/>
  </p:handoutMasterIdLst>
  <p:sldIdLst>
    <p:sldId id="328" r:id="rId19"/>
    <p:sldId id="1267" r:id="rId20"/>
    <p:sldId id="1957" r:id="rId21"/>
    <p:sldId id="1938" r:id="rId22"/>
    <p:sldId id="1950" r:id="rId23"/>
    <p:sldId id="1919" r:id="rId24"/>
    <p:sldId id="2194" r:id="rId25"/>
    <p:sldId id="1951" r:id="rId26"/>
    <p:sldId id="1920" r:id="rId27"/>
    <p:sldId id="1922" r:id="rId28"/>
    <p:sldId id="1923" r:id="rId29"/>
    <p:sldId id="1921" r:id="rId30"/>
    <p:sldId id="1924" r:id="rId31"/>
    <p:sldId id="2227" r:id="rId32"/>
    <p:sldId id="1952" r:id="rId33"/>
    <p:sldId id="1925" r:id="rId34"/>
    <p:sldId id="1953" r:id="rId35"/>
    <p:sldId id="1926" r:id="rId36"/>
    <p:sldId id="1927" r:id="rId37"/>
    <p:sldId id="1930" r:id="rId38"/>
    <p:sldId id="1931" r:id="rId39"/>
    <p:sldId id="1955" r:id="rId40"/>
    <p:sldId id="1932" r:id="rId41"/>
    <p:sldId id="1939" r:id="rId42"/>
    <p:sldId id="1948" r:id="rId43"/>
    <p:sldId id="1954" r:id="rId44"/>
    <p:sldId id="1936" r:id="rId45"/>
    <p:sldId id="2009" r:id="rId46"/>
    <p:sldId id="2046" r:id="rId47"/>
    <p:sldId id="1947" r:id="rId48"/>
    <p:sldId id="1943" r:id="rId49"/>
    <p:sldId id="1956" r:id="rId50"/>
    <p:sldId id="1268" r:id="rId51"/>
    <p:sldId id="1768" r:id="rId52"/>
    <p:sldId id="1937" r:id="rId53"/>
    <p:sldId id="1968" r:id="rId54"/>
    <p:sldId id="2213" r:id="rId55"/>
    <p:sldId id="2214" r:id="rId56"/>
    <p:sldId id="2215" r:id="rId57"/>
    <p:sldId id="2216" r:id="rId58"/>
    <p:sldId id="2217" r:id="rId59"/>
    <p:sldId id="2224" r:id="rId60"/>
    <p:sldId id="2219" r:id="rId61"/>
    <p:sldId id="2220" r:id="rId62"/>
    <p:sldId id="2221" r:id="rId63"/>
    <p:sldId id="2222" r:id="rId64"/>
    <p:sldId id="2223" r:id="rId65"/>
    <p:sldId id="1982" r:id="rId66"/>
    <p:sldId id="1984" r:id="rId67"/>
    <p:sldId id="1991" r:id="rId68"/>
    <p:sldId id="1992" r:id="rId69"/>
    <p:sldId id="1986" r:id="rId70"/>
    <p:sldId id="1987" r:id="rId71"/>
    <p:sldId id="1988" r:id="rId72"/>
    <p:sldId id="2183" r:id="rId73"/>
    <p:sldId id="2184" r:id="rId74"/>
    <p:sldId id="2185" r:id="rId75"/>
    <p:sldId id="2182" r:id="rId76"/>
    <p:sldId id="2229" r:id="rId77"/>
    <p:sldId id="2023" r:id="rId78"/>
    <p:sldId id="2231" r:id="rId79"/>
    <p:sldId id="2024" r:id="rId80"/>
    <p:sldId id="2232" r:id="rId81"/>
    <p:sldId id="2025" r:id="rId82"/>
    <p:sldId id="2233" r:id="rId83"/>
    <p:sldId id="2027" r:id="rId84"/>
    <p:sldId id="2028" r:id="rId85"/>
    <p:sldId id="2029" r:id="rId86"/>
    <p:sldId id="2030" r:id="rId87"/>
    <p:sldId id="2034" r:id="rId88"/>
    <p:sldId id="2035" r:id="rId89"/>
    <p:sldId id="1972" r:id="rId90"/>
    <p:sldId id="1994" r:id="rId91"/>
    <p:sldId id="1974" r:id="rId92"/>
    <p:sldId id="2103" r:id="rId93"/>
    <p:sldId id="2037" r:id="rId94"/>
    <p:sldId id="2036" r:id="rId95"/>
    <p:sldId id="2226" r:id="rId96"/>
    <p:sldId id="2105" r:id="rId97"/>
    <p:sldId id="2038" r:id="rId98"/>
    <p:sldId id="2104" r:id="rId99"/>
    <p:sldId id="1975" r:id="rId100"/>
    <p:sldId id="2040" r:id="rId101"/>
    <p:sldId id="2039" r:id="rId102"/>
    <p:sldId id="2045" r:id="rId103"/>
    <p:sldId id="2044" r:id="rId104"/>
    <p:sldId id="1977" r:id="rId105"/>
    <p:sldId id="1978" r:id="rId106"/>
    <p:sldId id="2192" r:id="rId107"/>
    <p:sldId id="2195" r:id="rId108"/>
    <p:sldId id="2190" r:id="rId109"/>
    <p:sldId id="1554" r:id="rId110"/>
    <p:sldId id="1566" r:id="rId111"/>
    <p:sldId id="2160" r:id="rId112"/>
    <p:sldId id="1669" r:id="rId113"/>
    <p:sldId id="2049" r:id="rId114"/>
    <p:sldId id="2050" r:id="rId115"/>
    <p:sldId id="2053" r:id="rId116"/>
    <p:sldId id="2052" r:id="rId117"/>
    <p:sldId id="2055" r:id="rId118"/>
    <p:sldId id="2056" r:id="rId119"/>
    <p:sldId id="2057" r:id="rId120"/>
    <p:sldId id="2058" r:id="rId121"/>
    <p:sldId id="2059" r:id="rId122"/>
    <p:sldId id="2061" r:id="rId123"/>
    <p:sldId id="2062" r:id="rId124"/>
    <p:sldId id="2072" r:id="rId125"/>
    <p:sldId id="2060" r:id="rId126"/>
    <p:sldId id="2077" r:id="rId127"/>
    <p:sldId id="2078" r:id="rId128"/>
    <p:sldId id="2081" r:id="rId129"/>
    <p:sldId id="2079" r:id="rId130"/>
    <p:sldId id="2084" r:id="rId131"/>
    <p:sldId id="2082" r:id="rId132"/>
    <p:sldId id="2070" r:id="rId133"/>
    <p:sldId id="1567" r:id="rId134"/>
    <p:sldId id="1707" r:id="rId135"/>
    <p:sldId id="2089" r:id="rId136"/>
    <p:sldId id="1709" r:id="rId137"/>
    <p:sldId id="1698" r:id="rId138"/>
    <p:sldId id="2085" r:id="rId139"/>
    <p:sldId id="2086" r:id="rId140"/>
    <p:sldId id="2088" r:id="rId141"/>
    <p:sldId id="1713" r:id="rId142"/>
    <p:sldId id="1715" r:id="rId143"/>
    <p:sldId id="1568" r:id="rId144"/>
    <p:sldId id="1625" r:id="rId145"/>
    <p:sldId id="1728" r:id="rId146"/>
    <p:sldId id="2090" r:id="rId147"/>
    <p:sldId id="2091" r:id="rId148"/>
    <p:sldId id="2099" r:id="rId149"/>
    <p:sldId id="2100" r:id="rId150"/>
    <p:sldId id="2101" r:id="rId151"/>
    <p:sldId id="2102" r:id="rId152"/>
    <p:sldId id="1736" r:id="rId153"/>
    <p:sldId id="1726" r:id="rId154"/>
    <p:sldId id="2011" r:id="rId155"/>
    <p:sldId id="1734" r:id="rId156"/>
    <p:sldId id="2114" r:id="rId157"/>
    <p:sldId id="2115" r:id="rId158"/>
    <p:sldId id="2129" r:id="rId159"/>
    <p:sldId id="2126" r:id="rId160"/>
    <p:sldId id="2127" r:id="rId161"/>
    <p:sldId id="2154" r:id="rId162"/>
    <p:sldId id="2135" r:id="rId163"/>
    <p:sldId id="2155" r:id="rId164"/>
    <p:sldId id="2132" r:id="rId165"/>
    <p:sldId id="1740" r:id="rId166"/>
    <p:sldId id="1741" r:id="rId167"/>
    <p:sldId id="1569" r:id="rId168"/>
    <p:sldId id="1967" r:id="rId169"/>
    <p:sldId id="1591" r:id="rId170"/>
    <p:sldId id="1744" r:id="rId171"/>
    <p:sldId id="2107" r:id="rId172"/>
    <p:sldId id="2112" r:id="rId173"/>
    <p:sldId id="2113" r:id="rId174"/>
    <p:sldId id="2159" r:id="rId175"/>
    <p:sldId id="2109" r:id="rId176"/>
    <p:sldId id="1555" r:id="rId177"/>
    <p:sldId id="1668" r:id="rId178"/>
    <p:sldId id="1558" r:id="rId179"/>
    <p:sldId id="1747" r:id="rId180"/>
    <p:sldId id="1559" r:id="rId181"/>
    <p:sldId id="1563" r:id="rId182"/>
    <p:sldId id="1269" r:id="rId183"/>
    <p:sldId id="1258" r:id="rId184"/>
    <p:sldId id="1259" r:id="rId185"/>
    <p:sldId id="1260" r:id="rId186"/>
    <p:sldId id="1261" r:id="rId187"/>
    <p:sldId id="1262" r:id="rId188"/>
    <p:sldId id="1263" r:id="rId189"/>
    <p:sldId id="1272" r:id="rId190"/>
    <p:sldId id="1958" r:id="rId191"/>
    <p:sldId id="1273" r:id="rId192"/>
    <p:sldId id="1365" r:id="rId193"/>
    <p:sldId id="1470" r:id="rId194"/>
    <p:sldId id="1959" r:id="rId195"/>
    <p:sldId id="1960" r:id="rId196"/>
    <p:sldId id="1961" r:id="rId197"/>
    <p:sldId id="1965" r:id="rId198"/>
    <p:sldId id="2133" r:id="rId199"/>
    <p:sldId id="2186" r:id="rId200"/>
    <p:sldId id="2187" r:id="rId201"/>
    <p:sldId id="2188" r:id="rId202"/>
    <p:sldId id="2146" r:id="rId203"/>
    <p:sldId id="2147" r:id="rId204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0" userDrawn="1">
          <p15:clr>
            <a:srgbClr val="A4A3A4"/>
          </p15:clr>
        </p15:guide>
        <p15:guide id="2" orient="horz" pos="1056" userDrawn="1">
          <p15:clr>
            <a:srgbClr val="A4A3A4"/>
          </p15:clr>
        </p15:guide>
        <p15:guide id="3" orient="horz" pos="4248" userDrawn="1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pos="5711">
          <p15:clr>
            <a:srgbClr val="A4A3A4"/>
          </p15:clr>
        </p15:guide>
        <p15:guide id="6" pos="4672" userDrawn="1">
          <p15:clr>
            <a:srgbClr val="A4A3A4"/>
          </p15:clr>
        </p15:guide>
        <p15:guide id="7" pos="168" userDrawn="1">
          <p15:clr>
            <a:srgbClr val="A4A3A4"/>
          </p15:clr>
        </p15:guide>
        <p15:guide id="8" pos="744" userDrawn="1">
          <p15:clr>
            <a:srgbClr val="A4A3A4"/>
          </p15:clr>
        </p15:guide>
        <p15:guide id="9" pos="285">
          <p15:clr>
            <a:srgbClr val="A4A3A4"/>
          </p15:clr>
        </p15:guide>
        <p15:guide id="10" pos="2952" userDrawn="1">
          <p15:clr>
            <a:srgbClr val="A4A3A4"/>
          </p15:clr>
        </p15:guide>
        <p15:guide id="11" pos="27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71"/>
    <a:srgbClr val="89E0FF"/>
    <a:srgbClr val="D9D9D9"/>
    <a:srgbClr val="FFC9C9"/>
    <a:srgbClr val="FF5B5B"/>
    <a:srgbClr val="D6EDBD"/>
    <a:srgbClr val="F3F3F3"/>
    <a:srgbClr val="97D2FF"/>
    <a:srgbClr val="81C9FF"/>
    <a:srgbClr val="4F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328" autoAdjust="0"/>
  </p:normalViewPr>
  <p:slideViewPr>
    <p:cSldViewPr snapToGrid="0" showGuides="1">
      <p:cViewPr>
        <p:scale>
          <a:sx n="95" d="100"/>
          <a:sy n="95" d="100"/>
        </p:scale>
        <p:origin x="690" y="66"/>
      </p:cViewPr>
      <p:guideLst>
        <p:guide orient="horz" pos="360"/>
        <p:guide orient="horz" pos="1056"/>
        <p:guide orient="horz" pos="4248"/>
        <p:guide orient="horz" pos="3072"/>
        <p:guide pos="5711"/>
        <p:guide pos="4672"/>
        <p:guide pos="168"/>
        <p:guide pos="744"/>
        <p:guide pos="285"/>
        <p:guide pos="2952"/>
        <p:guide pos="27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35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63" Type="http://schemas.openxmlformats.org/officeDocument/2006/relationships/slide" Target="slides/slide45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159" Type="http://schemas.openxmlformats.org/officeDocument/2006/relationships/slide" Target="slides/slide141.xml"/><Relationship Id="rId170" Type="http://schemas.openxmlformats.org/officeDocument/2006/relationships/slide" Target="slides/slide152.xml"/><Relationship Id="rId191" Type="http://schemas.openxmlformats.org/officeDocument/2006/relationships/slide" Target="slides/slide173.xml"/><Relationship Id="rId205" Type="http://schemas.openxmlformats.org/officeDocument/2006/relationships/notesMaster" Target="notesMasters/notesMaster1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53" Type="http://schemas.openxmlformats.org/officeDocument/2006/relationships/slide" Target="slides/slide35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181" Type="http://schemas.openxmlformats.org/officeDocument/2006/relationships/slide" Target="slides/slide163.xml"/><Relationship Id="rId22" Type="http://schemas.openxmlformats.org/officeDocument/2006/relationships/slide" Target="slides/slide4.xml"/><Relationship Id="rId43" Type="http://schemas.openxmlformats.org/officeDocument/2006/relationships/slide" Target="slides/slide25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139" Type="http://schemas.openxmlformats.org/officeDocument/2006/relationships/slide" Target="slides/slide121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71" Type="http://schemas.openxmlformats.org/officeDocument/2006/relationships/slide" Target="slides/slide153.xml"/><Relationship Id="rId192" Type="http://schemas.openxmlformats.org/officeDocument/2006/relationships/slide" Target="slides/slide174.xml"/><Relationship Id="rId206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5.xml"/><Relationship Id="rId108" Type="http://schemas.openxmlformats.org/officeDocument/2006/relationships/slide" Target="slides/slide90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5" Type="http://schemas.openxmlformats.org/officeDocument/2006/relationships/slide" Target="slides/slide57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61" Type="http://schemas.openxmlformats.org/officeDocument/2006/relationships/slide" Target="slides/slide143.xml"/><Relationship Id="rId182" Type="http://schemas.openxmlformats.org/officeDocument/2006/relationships/slide" Target="slides/slide164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44" Type="http://schemas.openxmlformats.org/officeDocument/2006/relationships/slide" Target="slides/slide26.xml"/><Relationship Id="rId65" Type="http://schemas.openxmlformats.org/officeDocument/2006/relationships/slide" Target="slides/slide47.xml"/><Relationship Id="rId86" Type="http://schemas.openxmlformats.org/officeDocument/2006/relationships/slide" Target="slides/slide68.xml"/><Relationship Id="rId130" Type="http://schemas.openxmlformats.org/officeDocument/2006/relationships/slide" Target="slides/slide112.xml"/><Relationship Id="rId151" Type="http://schemas.openxmlformats.org/officeDocument/2006/relationships/slide" Target="slides/slide133.xml"/><Relationship Id="rId172" Type="http://schemas.openxmlformats.org/officeDocument/2006/relationships/slide" Target="slides/slide154.xml"/><Relationship Id="rId193" Type="http://schemas.openxmlformats.org/officeDocument/2006/relationships/slide" Target="slides/slide175.xml"/><Relationship Id="rId207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141" Type="http://schemas.openxmlformats.org/officeDocument/2006/relationships/slide" Target="slides/slide12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4.xml"/><Relationship Id="rId183" Type="http://schemas.openxmlformats.org/officeDocument/2006/relationships/slide" Target="slides/slide165.xml"/><Relationship Id="rId24" Type="http://schemas.openxmlformats.org/officeDocument/2006/relationships/slide" Target="slides/slide6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31" Type="http://schemas.openxmlformats.org/officeDocument/2006/relationships/slide" Target="slides/slide113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73" Type="http://schemas.openxmlformats.org/officeDocument/2006/relationships/slide" Target="slides/slide155.xml"/><Relationship Id="rId194" Type="http://schemas.openxmlformats.org/officeDocument/2006/relationships/slide" Target="slides/slide176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208" Type="http://schemas.openxmlformats.org/officeDocument/2006/relationships/viewProps" Target="viewProps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184" Type="http://schemas.openxmlformats.org/officeDocument/2006/relationships/slide" Target="slides/slide166.xml"/><Relationship Id="rId189" Type="http://schemas.openxmlformats.org/officeDocument/2006/relationships/slide" Target="slides/slide17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slide" Target="slides/slide156.xml"/><Relationship Id="rId179" Type="http://schemas.openxmlformats.org/officeDocument/2006/relationships/slide" Target="slides/slide161.xml"/><Relationship Id="rId195" Type="http://schemas.openxmlformats.org/officeDocument/2006/relationships/slide" Target="slides/slide177.xml"/><Relationship Id="rId209" Type="http://schemas.openxmlformats.org/officeDocument/2006/relationships/theme" Target="theme/theme1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64" Type="http://schemas.openxmlformats.org/officeDocument/2006/relationships/slide" Target="slides/slide146.xml"/><Relationship Id="rId169" Type="http://schemas.openxmlformats.org/officeDocument/2006/relationships/slide" Target="slides/slide151.xml"/><Relationship Id="rId185" Type="http://schemas.openxmlformats.org/officeDocument/2006/relationships/slide" Target="slides/slide16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2.xml"/><Relationship Id="rId210" Type="http://schemas.openxmlformats.org/officeDocument/2006/relationships/tableStyles" Target="tableStyles.xml"/><Relationship Id="rId26" Type="http://schemas.openxmlformats.org/officeDocument/2006/relationships/slide" Target="slides/slide8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201" Type="http://schemas.openxmlformats.org/officeDocument/2006/relationships/slide" Target="slides/slide183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202" Type="http://schemas.openxmlformats.org/officeDocument/2006/relationships/slide" Target="slides/slide184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D5880D9-262E-4F2A-80BE-FDA308689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5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368" y="0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308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16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3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065" y="3226411"/>
            <a:ext cx="7902120" cy="306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en-US" noProof="0" smtClean="0"/>
              <a:t>Mintaszöveg szerkesztése</a:t>
            </a:r>
          </a:p>
          <a:p>
            <a:pPr lvl="1"/>
            <a:r>
              <a:rPr lang="hu-HU" altLang="en-US" noProof="0" smtClean="0"/>
              <a:t>Második szint</a:t>
            </a:r>
          </a:p>
          <a:p>
            <a:pPr lvl="2"/>
            <a:r>
              <a:rPr lang="hu-HU" altLang="en-US" noProof="0" smtClean="0"/>
              <a:t>Harmadik szint</a:t>
            </a:r>
          </a:p>
          <a:p>
            <a:pPr lvl="3"/>
            <a:r>
              <a:rPr lang="hu-HU" altLang="en-US" noProof="0" smtClean="0"/>
              <a:t>Negyedik szint</a:t>
            </a:r>
          </a:p>
          <a:p>
            <a:pPr lvl="4"/>
            <a:r>
              <a:rPr lang="hu-HU" altLang="en-US" noProof="0" smtClean="0"/>
              <a:t>Ötödik szint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altLang="en-US"/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368" y="6455928"/>
            <a:ext cx="4279182" cy="34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2" tIns="46072" rIns="92142" bIns="4607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>
                <a:latin typeface="Arial" charset="0"/>
              </a:defRPr>
            </a:lvl1pPr>
          </a:lstStyle>
          <a:p>
            <a:pPr>
              <a:defRPr/>
            </a:pPr>
            <a:fld id="{213343D3-FDA5-4035-B8A5-0DE5946B5C2A}" type="slidenum">
              <a:rPr lang="hu-HU" altLang="en-US"/>
              <a:pPr>
                <a:defRPr/>
              </a:pPr>
              <a:t>‹#›</a:t>
            </a:fld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1286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6BCE4B-AE99-45F1-B466-937507E2AA93}" type="slidenum">
              <a:rPr lang="hu-HU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hu-HU" altLang="en-US" smtClean="0"/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310B93-56F9-47C1-A5DE-C70526C3C11F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310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0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8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F1EBF-B7AD-4CA1-BB83-CA3CA4792FF0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563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76B91C-B485-42B7-A747-B9B613F105E4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5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5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3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 txBox="1">
            <a:spLocks noGrp="1" noChangeArrowheads="1"/>
          </p:cNvSpPr>
          <p:nvPr/>
        </p:nvSpPr>
        <p:spPr bwMode="auto">
          <a:xfrm>
            <a:off x="5591992" y="6457559"/>
            <a:ext cx="4279979" cy="33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7E01F5E2-6E60-4D95-AE0A-E95C516D831D}" type="slidenum">
              <a:rPr lang="en-US" altLang="en-US" sz="1200">
                <a:solidFill>
                  <a:schemeClr val="tx1"/>
                </a:solidFill>
                <a:latin typeface="Arial" charset="0"/>
              </a:rPr>
              <a:pPr algn="r" eaLnBrk="1" hangingPunct="1"/>
              <a:t>53</a:t>
            </a:fld>
            <a:endParaRPr lang="en-US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  <p:extLst>
      <p:ext uri="{BB962C8B-B14F-4D97-AF65-F5344CB8AC3E}">
        <p14:creationId xmlns:p14="http://schemas.microsoft.com/office/powerpoint/2010/main" val="2506233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96641-095F-4E45-810E-3A65139997A2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949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167DC4-CCBE-41C8-9500-3F251EE29DFF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93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60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50BFF-B5AB-4079-AB23-E93B16605333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0515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1CFFE6-A174-4570-9F25-590576AB365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0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6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7C5BE7-91C0-4C20-A411-7F895CC42D2E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153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D3C3D23-D86D-466A-8BE9-E7054DF3CD8A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1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1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45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FE487D-29B4-421A-9745-1C4FB6D7FF7F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256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4E9867-646C-4452-94C7-FA36659FB742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2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2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69D554-7D9B-427F-9535-582E25FE4007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150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3587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EB5E5E7-A557-4FDE-B766-140F1CB9FF95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3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3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54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1D5543-5797-42BC-8C5C-4C786642D569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159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2461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9FE170-C22E-4D2D-8A4B-FCF6E0939688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4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4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12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10FD5F-96B8-45B7-940D-AB8CC708C535}" type="slidenum">
              <a:rPr lang="hu-HU" altLang="en-US" smtClean="0"/>
              <a:pPr eaLnBrk="1" hangingPunct="1">
                <a:spcBef>
                  <a:spcPct val="0"/>
                </a:spcBef>
              </a:pPr>
              <a:t>165</a:t>
            </a:fld>
            <a:endParaRPr lang="hu-HU" altLang="en-US" smtClean="0"/>
          </a:p>
        </p:txBody>
      </p:sp>
      <p:sp>
        <p:nvSpPr>
          <p:cNvPr id="326659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8A2A55-16C3-4236-957E-37FD40974416}" type="slidenum">
              <a:rPr lang="en-US" altLang="en-US"/>
              <a:pPr algn="r" eaLnBrk="1" hangingPunct="1">
                <a:spcBef>
                  <a:spcPct val="0"/>
                </a:spcBef>
              </a:pPr>
              <a:t>165</a:t>
            </a:fld>
            <a:endParaRPr lang="en-US" altLang="en-US"/>
          </a:p>
        </p:txBody>
      </p:sp>
      <p:sp>
        <p:nvSpPr>
          <p:cNvPr id="326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26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5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81917-11D2-4344-AC54-315348215EA9}" type="slidenum">
              <a:rPr lang="hu-HU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hu-HU" altLang="en-US" smtClean="0">
              <a:solidFill>
                <a:prstClr val="black"/>
              </a:solidFill>
            </a:endParaRPr>
          </a:p>
        </p:txBody>
      </p:sp>
      <p:sp>
        <p:nvSpPr>
          <p:cNvPr id="309251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C4E345C-4DCE-468D-994C-E5E02AEFDD3F}" type="slidenum">
              <a:rPr lang="en-US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9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09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1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0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75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4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1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80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B621BF-D7BD-464B-8928-DB5C36643475}" type="slidenum">
              <a:rPr lang="hu-HU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hu-HU" altLang="en-US" smtClean="0">
              <a:solidFill>
                <a:srgbClr val="000000"/>
              </a:solidFill>
            </a:endParaRPr>
          </a:p>
        </p:txBody>
      </p:sp>
      <p:sp>
        <p:nvSpPr>
          <p:cNvPr id="312323" name="Rectangle 7"/>
          <p:cNvSpPr txBox="1">
            <a:spLocks noGrp="1" noChangeArrowheads="1"/>
          </p:cNvSpPr>
          <p:nvPr/>
        </p:nvSpPr>
        <p:spPr bwMode="auto">
          <a:xfrm>
            <a:off x="5593368" y="6457482"/>
            <a:ext cx="4279182" cy="3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82" tIns="46191" rIns="92382" bIns="46191" anchor="b"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0EEF1F-552D-426A-9AAF-FE9F3AC8E193}" type="slidenum">
              <a:rPr lang="en-US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2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1175"/>
            <a:ext cx="3397250" cy="2547938"/>
          </a:xfrm>
          <a:ln/>
        </p:spPr>
      </p:sp>
      <p:sp>
        <p:nvSpPr>
          <p:cNvPr id="312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6065" y="3227963"/>
            <a:ext cx="7902120" cy="3058644"/>
          </a:xfrm>
          <a:noFill/>
        </p:spPr>
        <p:txBody>
          <a:bodyPr lIns="92382" tIns="46191" rIns="92382" bIns="46191"/>
          <a:lstStyle/>
          <a:p>
            <a:pPr eaLnBrk="1" hangingPunct="1"/>
            <a:endParaRPr lang="hu-HU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7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23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0741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37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631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84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176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4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0426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2110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62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74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37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27806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105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60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18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6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895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9258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402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527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71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2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96963"/>
            <a:ext cx="4038600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4584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94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117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442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692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6568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725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782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969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222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71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36669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7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852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513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55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092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872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865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21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32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6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44020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077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C95A3E-1A16-433A-875D-10C178DDD9C7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C62D-2C84-44E0-BD94-22DABFE69D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457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CF0EC-AEB7-4DA1-8F3B-CA4078BDA7EB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C0B06-BCFC-4826-B448-D702D69842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999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E7D70E-1CD1-487C-A2A7-8442818F388D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4F5A1-5681-4638-871F-CA3AE28DC4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1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874719-6AA8-4DA2-8355-8D48648ACD6C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4760-DCE2-48D3-8831-A7033BA8A6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838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698-6126-45CB-98BE-D8AEF6F83135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99715-DE08-45EF-81A2-D3BC767A50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481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DA97A4-42E8-4224-AB8F-5BF112C274BF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D2E94-A9E0-4445-A996-7F28EE1FBD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356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70F58C-9A82-406D-AAF1-1D3A88FAE1EE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64390-3F1C-4E2A-8F8F-FADF133BEF6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0017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EC541F-6335-484F-8466-96210B12654E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BF6DF-1205-4A5D-9127-1D0718630C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0859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56AB1F-E4B8-4D45-A826-31DD067B875E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AD73C-6709-421A-8237-54F31F31D9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2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92490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D0482-6DB4-43F6-A56F-84B219FE5C34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13740-5D40-4234-BB56-21D7609B67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326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39B9F-9C78-41FA-8C66-EEA4571F01A2}" type="datetimeFigureOut">
              <a:rPr lang="en-US">
                <a:solidFill>
                  <a:srgbClr val="000000"/>
                </a:solidFill>
              </a:rPr>
              <a:pPr/>
              <a:t>5/7/2017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2D880-1BD8-4C48-BF23-5146EAAAF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127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584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407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048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5366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274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8943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866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5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05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106364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694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294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94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77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20703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3556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82563"/>
            <a:ext cx="2057400" cy="5670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563"/>
            <a:ext cx="6019800" cy="567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990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8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83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23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32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3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7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6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36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5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2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A5E7-A4F3-40D5-B6AC-8460D1398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6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6D644-4063-4FD7-A56F-2CBCD1BC0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4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E3F60-2C21-4020-BCBB-2B69BE0A8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3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F2A23-C8C6-43C9-ADFE-91DBD43D5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1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18CDD-8DA8-4DF4-A7A3-62EBAA4C9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1592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37256-35B3-451E-B3A4-7007BAA30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2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8B75F-9D0D-4E56-89CE-AD5A2A25D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12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CDDCD-30FB-47E8-BE39-74CE8218A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05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6F8D-00AB-478C-ADC5-37883A605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09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C8AB-F6D3-4CF6-94AB-39804B8B9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5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C5F86-2E33-4E77-95CF-831E8AED5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10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23D47-E908-42C6-AD98-DA6AEDB4E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92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09CB0-BFD0-4B29-BAB6-9191F7B29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52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FF898-2CA4-4C96-80F8-C3F486E3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23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13BA8-28F0-4549-AD25-64092C713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531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5E5BD-A997-4990-8A3C-889855E46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92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4B80-3B3E-46FA-A4E7-8F0493B76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22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FF25-9C03-4568-91F5-CD8FA862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959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37CB0-A238-47D6-9DF4-D3FA92115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6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16B-6B4A-413D-BD12-4A92CBE38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7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B0031-C2E1-4F98-8BB3-DA4F139BA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1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F7F6D-3D4F-448F-A898-8E1CF97BC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704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954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13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3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454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11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329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269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34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05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58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045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36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441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32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901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09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59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35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497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4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18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89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77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00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67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4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212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52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8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56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617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068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2F07-A476-436C-AD2F-FA09FA4D6D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3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285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72844-1DC8-4DD9-8F80-4234FDCD7B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12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E8714-C9BB-4AB2-BDDA-E2039D9FAF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57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1454B-1DF7-4995-BAB1-9D8D4FBAA4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700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9723A-2E45-4C38-89CE-36A10C7730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39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29ED4-A99D-4E17-ADDA-7EC4DA76A5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5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92BE-7D6A-4101-8426-A6D61ED95D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083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139C2-0B52-4ADA-A3FC-6F01CC26A1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95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01DA-37FA-4FE9-B751-638C3CF0AD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2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3A073-6AC8-430E-B890-27568C1287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77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1025-725D-45D6-8CFF-C2C1EAC45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2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3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fld id="{5A70AA9F-562B-4412-935D-349D4194DB43}" type="datetimeFigureOut">
              <a:rPr lang="en-US">
                <a:solidFill>
                  <a:srgbClr val="000000"/>
                </a:solidFill>
                <a:cs typeface="+mn-cs"/>
              </a:rPr>
              <a:pPr/>
              <a:t>5/7/2017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ctr"/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fld id="{F046C4DC-FB77-4EA4-906D-1BC6795A1BB8}" type="slidenum">
              <a:rPr lang="en-US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8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5ABEFA-7CE2-451C-AAD3-7A2CC969D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AMD-293_Secondary_Black_Wid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2563"/>
            <a:ext cx="822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96963"/>
            <a:ext cx="8229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1109663" y="6211888"/>
            <a:ext cx="506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CA" altLang="en-US" sz="800" smtClean="0">
                <a:solidFill>
                  <a:schemeClr val="tx2"/>
                </a:solidFill>
              </a:rPr>
              <a:t>| AMD Opteron™ 6100 Series Processor Launch | Embargoed until 12:01 a.m. March 29, 2010</a:t>
            </a: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682625" y="6173788"/>
            <a:ext cx="5476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lvl1pPr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defTabSz="912813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algn="r" eaLnBrk="1" hangingPunct="1">
              <a:defRPr/>
            </a:pPr>
            <a:fld id="{E1DDF085-D022-4E05-8E16-AD3A93B6C537}" type="slidenum">
              <a:rPr lang="en-US" altLang="en-US" sz="800" b="1" smtClean="0">
                <a:solidFill>
                  <a:schemeClr val="tx2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800" b="1" smtClean="0">
              <a:solidFill>
                <a:schemeClr val="tx2"/>
              </a:solidFill>
            </a:endParaRPr>
          </a:p>
        </p:txBody>
      </p:sp>
      <p:pic>
        <p:nvPicPr>
          <p:cNvPr id="5127" name="Picture 2" descr="C:\Users\rupson\Desktop\review changes\the_future_is_fusio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115050"/>
            <a:ext cx="8064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l" defTabSz="912813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74625" indent="-174625" algn="l" rtl="0" eaLnBrk="0" fontAlgn="base" hangingPunct="0">
        <a:spcBef>
          <a:spcPts val="338"/>
        </a:spcBef>
        <a:spcAft>
          <a:spcPts val="338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41313" indent="-168275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400">
          <a:solidFill>
            <a:schemeClr val="tx1"/>
          </a:solidFill>
          <a:latin typeface="+mn-lt"/>
        </a:defRPr>
      </a:lvl2pPr>
      <a:lvl3pPr marL="515938" indent="-166688" algn="l" rtl="0" eaLnBrk="0" fontAlgn="base" hangingPunct="0">
        <a:spcBef>
          <a:spcPts val="33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690563" indent="-176213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</a:defRPr>
      </a:lvl4pPr>
      <a:lvl5pPr marL="973138" indent="-168275" algn="l" rtl="0" eaLnBrk="0" fontAlgn="base" hangingPunct="0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4303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8875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3447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801938" indent="-168275" algn="l" rtl="0" fontAlgn="base">
        <a:spcBef>
          <a:spcPts val="288"/>
        </a:spcBef>
        <a:spcAft>
          <a:spcPts val="338"/>
        </a:spcAft>
        <a:buClr>
          <a:schemeClr val="tx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B4CE63-8579-4275-9B27-C6EBDE37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78F764-B0CF-46A3-B180-13092C9D8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F4EBC40-5D11-414E-958E-8FFB8B8F5D2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6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19A15A-9FCA-4B07-BEC3-4A718672D2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managed/cb/5c/intel_xeon_processor_e7-8800-4800_v3_product_family_overview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software.intel.com/sites/default/files/managed/cb/5c/intel_xeon_processor_e7-8800-4800_v3_product_family_overview.png" TargetMode="External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hothardware.com/gallery/Article/2321?image=big_core.jpg" TargetMode="External"/><Relationship Id="rId1" Type="http://schemas.openxmlformats.org/officeDocument/2006/relationships/slideLayout" Target="../slideLayouts/slideLayout2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overclock3d.net/articles/cpu_mainboard/massive_leak_shows_details_on_skylake_xeon_chips/1" TargetMode="External"/><Relationship Id="rId1" Type="http://schemas.openxmlformats.org/officeDocument/2006/relationships/slideLayout" Target="../slideLayouts/slideLayout5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0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ommunities.intel.com/servlet/JiveServlet/showImage/38-14184-32685/New+Number+Construct-+Detailed.png" TargetMode="Externa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87450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 err="1" smtClean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May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7</a:t>
            </a:r>
            <a:endParaRPr lang="hu-HU" altLang="en-US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954648" y="6357938"/>
            <a:ext cx="10648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(Ver. 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1.3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</a:rPr>
              <a:t>Dezső, 20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04825" y="876300"/>
            <a:ext cx="8742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Verdana" pitchFamily="34" charset="0"/>
              </a:rPr>
              <a:t>Intel’s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High Performance</a:t>
            </a:r>
            <a:endParaRPr lang="en-US" altLang="en-US" sz="36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smtClean="0">
                <a:solidFill>
                  <a:srgbClr val="FF0000"/>
                </a:solidFill>
                <a:latin typeface="Verdana" pitchFamily="34" charset="0"/>
              </a:rPr>
              <a:t>MP Server </a:t>
            </a:r>
            <a:r>
              <a:rPr lang="en-US" altLang="en-US" sz="3600" dirty="0" smtClean="0">
                <a:solidFill>
                  <a:srgbClr val="FF0000"/>
                </a:solidFill>
                <a:latin typeface="Verdana" pitchFamily="34" charset="0"/>
              </a:rPr>
              <a:t>Platforms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40"/>
          <p:cNvSpPr>
            <a:spLocks noChangeArrowheads="1"/>
          </p:cNvSpPr>
          <p:nvPr/>
        </p:nvSpPr>
        <p:spPr bwMode="auto">
          <a:xfrm>
            <a:off x="2798763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2C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5" name="Téglalap 46"/>
          <p:cNvSpPr/>
          <p:nvPr/>
        </p:nvSpPr>
        <p:spPr>
          <a:xfrm>
            <a:off x="3752850" y="2725036"/>
            <a:ext cx="1501775" cy="601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E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5000 MCH</a:t>
            </a:r>
            <a:endParaRPr lang="en-US" altLang="en-US" sz="1000" smtClean="0">
              <a:solidFill>
                <a:schemeClr val="bg1"/>
              </a:solidFill>
              <a:latin typeface="Verdana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(Enhanced)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" name="Egyenes összekötő 47"/>
          <p:cNvCxnSpPr>
            <a:cxnSpLocks noChangeShapeType="1"/>
          </p:cNvCxnSpPr>
          <p:nvPr/>
        </p:nvCxnSpPr>
        <p:spPr bwMode="auto">
          <a:xfrm flipH="1" flipV="1">
            <a:off x="4125913" y="2313874"/>
            <a:ext cx="1587" cy="4111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Egyenes összekötő 48"/>
          <p:cNvCxnSpPr>
            <a:stCxn id="8" idx="0"/>
            <a:endCxn id="5" idx="2"/>
          </p:cNvCxnSpPr>
          <p:nvPr/>
        </p:nvCxnSpPr>
        <p:spPr>
          <a:xfrm rot="5400000" flipH="1" flipV="1">
            <a:off x="4279106" y="3552918"/>
            <a:ext cx="452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69"/>
          <p:cNvSpPr/>
          <p:nvPr/>
        </p:nvSpPr>
        <p:spPr>
          <a:xfrm>
            <a:off x="3752850" y="3779136"/>
            <a:ext cx="1501775" cy="60483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631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ESB/</a:t>
            </a:r>
            <a:b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632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x</a:t>
            </a: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ESB IOH</a:t>
            </a:r>
          </a:p>
        </p:txBody>
      </p:sp>
      <p:sp>
        <p:nvSpPr>
          <p:cNvPr id="9" name="Szövegdoboz 70"/>
          <p:cNvSpPr txBox="1">
            <a:spLocks noChangeArrowheads="1"/>
          </p:cNvSpPr>
          <p:nvPr/>
        </p:nvSpPr>
        <p:spPr bwMode="auto">
          <a:xfrm>
            <a:off x="4271963" y="2371024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10" name="Téglalap 49"/>
          <p:cNvSpPr>
            <a:spLocks noChangeArrowheads="1"/>
          </p:cNvSpPr>
          <p:nvPr/>
        </p:nvSpPr>
        <p:spPr bwMode="auto">
          <a:xfrm>
            <a:off x="4673600" y="1366136"/>
            <a:ext cx="1498600" cy="6032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Core</a:t>
            </a: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sz="1000">
                <a:solidFill>
                  <a:schemeClr val="bg1"/>
                </a:solidFill>
                <a:latin typeface="Verdana" pitchFamily="34" charset="0"/>
              </a:rPr>
              <a:t>2 (2C)</a:t>
            </a:r>
          </a:p>
        </p:txBody>
      </p:sp>
      <p:cxnSp>
        <p:nvCxnSpPr>
          <p:cNvPr id="11" name="Egyenes összekötő 61"/>
          <p:cNvCxnSpPr>
            <a:cxnSpLocks noChangeShapeType="1"/>
          </p:cNvCxnSpPr>
          <p:nvPr/>
        </p:nvCxnSpPr>
        <p:spPr bwMode="auto">
          <a:xfrm flipV="1">
            <a:off x="5360988" y="1969386"/>
            <a:ext cx="0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62"/>
          <p:cNvCxnSpPr>
            <a:cxnSpLocks noChangeShapeType="1"/>
          </p:cNvCxnSpPr>
          <p:nvPr/>
        </p:nvCxnSpPr>
        <p:spPr bwMode="auto">
          <a:xfrm flipV="1">
            <a:off x="3548063" y="1956686"/>
            <a:ext cx="1587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Egyenes összekötő 77"/>
          <p:cNvCxnSpPr>
            <a:cxnSpLocks noChangeShapeType="1"/>
          </p:cNvCxnSpPr>
          <p:nvPr/>
        </p:nvCxnSpPr>
        <p:spPr bwMode="auto">
          <a:xfrm flipH="1">
            <a:off x="3548063" y="2313874"/>
            <a:ext cx="5667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Egyenes összekötő 23"/>
          <p:cNvCxnSpPr>
            <a:cxnSpLocks noChangeShapeType="1"/>
          </p:cNvCxnSpPr>
          <p:nvPr/>
        </p:nvCxnSpPr>
        <p:spPr bwMode="auto">
          <a:xfrm flipH="1">
            <a:off x="5264150" y="2939349"/>
            <a:ext cx="83026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Egyenes összekötő 24"/>
          <p:cNvCxnSpPr>
            <a:cxnSpLocks noChangeShapeType="1"/>
          </p:cNvCxnSpPr>
          <p:nvPr/>
        </p:nvCxnSpPr>
        <p:spPr bwMode="auto">
          <a:xfrm flipH="1" flipV="1">
            <a:off x="5487988" y="2337686"/>
            <a:ext cx="60325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Egyenes összekötő 25"/>
          <p:cNvCxnSpPr>
            <a:cxnSpLocks noChangeShapeType="1"/>
          </p:cNvCxnSpPr>
          <p:nvPr/>
        </p:nvCxnSpPr>
        <p:spPr bwMode="auto">
          <a:xfrm flipH="1">
            <a:off x="5254625" y="2775836"/>
            <a:ext cx="2238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Egyenes összekötő 26"/>
          <p:cNvCxnSpPr>
            <a:cxnSpLocks noChangeShapeType="1"/>
          </p:cNvCxnSpPr>
          <p:nvPr/>
        </p:nvCxnSpPr>
        <p:spPr bwMode="auto">
          <a:xfrm flipH="1">
            <a:off x="5264150" y="3113974"/>
            <a:ext cx="823913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églalap 27"/>
          <p:cNvSpPr>
            <a:spLocks noChangeArrowheads="1"/>
          </p:cNvSpPr>
          <p:nvPr/>
        </p:nvSpPr>
        <p:spPr bwMode="auto">
          <a:xfrm flipV="1">
            <a:off x="5765800" y="259644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Téglalap 28"/>
          <p:cNvSpPr>
            <a:spLocks noChangeArrowheads="1"/>
          </p:cNvSpPr>
          <p:nvPr/>
        </p:nvSpPr>
        <p:spPr bwMode="auto">
          <a:xfrm flipV="1">
            <a:off x="5605463" y="2596449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0" name="Téglalap 29"/>
          <p:cNvSpPr>
            <a:spLocks noChangeArrowheads="1"/>
          </p:cNvSpPr>
          <p:nvPr/>
        </p:nvSpPr>
        <p:spPr bwMode="auto">
          <a:xfrm flipV="1">
            <a:off x="576897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1" name="Téglalap 30"/>
          <p:cNvSpPr>
            <a:spLocks noChangeArrowheads="1"/>
          </p:cNvSpPr>
          <p:nvPr/>
        </p:nvSpPr>
        <p:spPr bwMode="auto">
          <a:xfrm flipV="1">
            <a:off x="5608638" y="2131311"/>
            <a:ext cx="90487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2" name="Egyenes összekötő 31"/>
          <p:cNvCxnSpPr>
            <a:cxnSpLocks noChangeShapeType="1"/>
          </p:cNvCxnSpPr>
          <p:nvPr/>
        </p:nvCxnSpPr>
        <p:spPr bwMode="auto">
          <a:xfrm flipH="1" flipV="1">
            <a:off x="5491163" y="3748974"/>
            <a:ext cx="604837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églalap 32"/>
          <p:cNvSpPr>
            <a:spLocks noChangeArrowheads="1"/>
          </p:cNvSpPr>
          <p:nvPr/>
        </p:nvSpPr>
        <p:spPr bwMode="auto">
          <a:xfrm flipV="1">
            <a:off x="5765800" y="353942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4" name="Téglalap 33"/>
          <p:cNvSpPr>
            <a:spLocks noChangeArrowheads="1"/>
          </p:cNvSpPr>
          <p:nvPr/>
        </p:nvSpPr>
        <p:spPr bwMode="auto">
          <a:xfrm flipV="1">
            <a:off x="5605463" y="353942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5" name="Egyenes összekötő 34"/>
          <p:cNvCxnSpPr>
            <a:cxnSpLocks noChangeShapeType="1"/>
          </p:cNvCxnSpPr>
          <p:nvPr/>
        </p:nvCxnSpPr>
        <p:spPr bwMode="auto">
          <a:xfrm flipH="1" flipV="1">
            <a:off x="5484813" y="3280661"/>
            <a:ext cx="1587" cy="466725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gyenes összekötő 35"/>
          <p:cNvCxnSpPr>
            <a:cxnSpLocks noChangeShapeType="1"/>
          </p:cNvCxnSpPr>
          <p:nvPr/>
        </p:nvCxnSpPr>
        <p:spPr bwMode="auto">
          <a:xfrm flipH="1">
            <a:off x="5262563" y="3267961"/>
            <a:ext cx="223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Egyenes összekötő 36"/>
          <p:cNvCxnSpPr>
            <a:cxnSpLocks noChangeShapeType="1"/>
          </p:cNvCxnSpPr>
          <p:nvPr/>
        </p:nvCxnSpPr>
        <p:spPr bwMode="auto">
          <a:xfrm flipV="1">
            <a:off x="5483225" y="2323399"/>
            <a:ext cx="0" cy="4524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37"/>
          <p:cNvSpPr>
            <a:spLocks noChangeArrowheads="1"/>
          </p:cNvSpPr>
          <p:nvPr/>
        </p:nvSpPr>
        <p:spPr bwMode="auto">
          <a:xfrm flipV="1">
            <a:off x="5926138" y="2599624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38"/>
          <p:cNvSpPr>
            <a:spLocks noChangeArrowheads="1"/>
          </p:cNvSpPr>
          <p:nvPr/>
        </p:nvSpPr>
        <p:spPr bwMode="auto">
          <a:xfrm flipV="1">
            <a:off x="5927725" y="2131311"/>
            <a:ext cx="88900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39"/>
          <p:cNvSpPr>
            <a:spLocks noChangeArrowheads="1"/>
          </p:cNvSpPr>
          <p:nvPr/>
        </p:nvSpPr>
        <p:spPr bwMode="auto">
          <a:xfrm flipV="1">
            <a:off x="5926138" y="3541011"/>
            <a:ext cx="87312" cy="41433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" name="Téglalap 41"/>
          <p:cNvSpPr>
            <a:spLocks noChangeArrowheads="1"/>
          </p:cNvSpPr>
          <p:nvPr/>
        </p:nvSpPr>
        <p:spPr bwMode="auto">
          <a:xfrm flipV="1">
            <a:off x="5765800" y="3075874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" name="Téglalap 42"/>
          <p:cNvSpPr>
            <a:spLocks noChangeArrowheads="1"/>
          </p:cNvSpPr>
          <p:nvPr/>
        </p:nvSpPr>
        <p:spPr bwMode="auto">
          <a:xfrm flipV="1">
            <a:off x="5605463" y="3075874"/>
            <a:ext cx="90487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43"/>
          <p:cNvSpPr>
            <a:spLocks noChangeArrowheads="1"/>
          </p:cNvSpPr>
          <p:nvPr/>
        </p:nvSpPr>
        <p:spPr bwMode="auto">
          <a:xfrm flipV="1">
            <a:off x="5926138" y="3079049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" name="Téglalap 37"/>
          <p:cNvSpPr>
            <a:spLocks noChangeArrowheads="1"/>
          </p:cNvSpPr>
          <p:nvPr/>
        </p:nvSpPr>
        <p:spPr bwMode="auto">
          <a:xfrm flipV="1">
            <a:off x="6084888" y="2599624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5" name="Téglalap 38"/>
          <p:cNvSpPr>
            <a:spLocks noChangeArrowheads="1"/>
          </p:cNvSpPr>
          <p:nvPr/>
        </p:nvSpPr>
        <p:spPr bwMode="auto">
          <a:xfrm flipV="1">
            <a:off x="6086475" y="2132899"/>
            <a:ext cx="88900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" name="Téglalap 39"/>
          <p:cNvSpPr>
            <a:spLocks noChangeArrowheads="1"/>
          </p:cNvSpPr>
          <p:nvPr/>
        </p:nvSpPr>
        <p:spPr bwMode="auto">
          <a:xfrm flipV="1">
            <a:off x="6084888" y="3542599"/>
            <a:ext cx="87312" cy="41433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" name="Téglalap 43"/>
          <p:cNvSpPr>
            <a:spLocks noChangeArrowheads="1"/>
          </p:cNvSpPr>
          <p:nvPr/>
        </p:nvSpPr>
        <p:spPr bwMode="auto">
          <a:xfrm flipV="1">
            <a:off x="6084888" y="3080636"/>
            <a:ext cx="87312" cy="41275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8" name="Egyenes összekötő 47"/>
          <p:cNvCxnSpPr>
            <a:cxnSpLocks noChangeShapeType="1"/>
          </p:cNvCxnSpPr>
          <p:nvPr/>
        </p:nvCxnSpPr>
        <p:spPr bwMode="auto">
          <a:xfrm flipV="1">
            <a:off x="4870450" y="2313874"/>
            <a:ext cx="0" cy="400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Line 84"/>
          <p:cNvSpPr>
            <a:spLocks noChangeShapeType="1"/>
          </p:cNvSpPr>
          <p:nvPr/>
        </p:nvSpPr>
        <p:spPr bwMode="auto">
          <a:xfrm>
            <a:off x="4883150" y="2313874"/>
            <a:ext cx="477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85"/>
          <p:cNvSpPr txBox="1">
            <a:spLocks noChangeArrowheads="1"/>
          </p:cNvSpPr>
          <p:nvPr/>
        </p:nvSpPr>
        <p:spPr bwMode="auto">
          <a:xfrm>
            <a:off x="5408613" y="4085524"/>
            <a:ext cx="1011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FBDIMM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w/DDR2-533</a:t>
            </a:r>
          </a:p>
        </p:txBody>
      </p:sp>
      <p:sp>
        <p:nvSpPr>
          <p:cNvPr id="41" name="Oval 86"/>
          <p:cNvSpPr>
            <a:spLocks noChangeArrowheads="1"/>
          </p:cNvSpPr>
          <p:nvPr/>
        </p:nvSpPr>
        <p:spPr bwMode="auto">
          <a:xfrm>
            <a:off x="3197225" y="2007486"/>
            <a:ext cx="2403475" cy="7302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2" name="Text Box 87"/>
          <p:cNvSpPr txBox="1">
            <a:spLocks noChangeArrowheads="1"/>
          </p:cNvSpPr>
          <p:nvPr/>
        </p:nvSpPr>
        <p:spPr bwMode="auto">
          <a:xfrm>
            <a:off x="4494213" y="3442586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43" name="Oval 88"/>
          <p:cNvSpPr>
            <a:spLocks noChangeArrowheads="1"/>
          </p:cNvSpPr>
          <p:nvPr/>
        </p:nvSpPr>
        <p:spPr bwMode="auto">
          <a:xfrm>
            <a:off x="4379913" y="3193349"/>
            <a:ext cx="541337" cy="7000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4" name="Text Box 89"/>
          <p:cNvSpPr txBox="1">
            <a:spLocks noChangeArrowheads="1"/>
          </p:cNvSpPr>
          <p:nvPr/>
        </p:nvSpPr>
        <p:spPr bwMode="auto">
          <a:xfrm>
            <a:off x="3976688" y="2085274"/>
            <a:ext cx="10572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1333/1067 MT/s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7364" y="618182"/>
            <a:ext cx="5349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1: A simple traditional 2S server platform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2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27705" y="4700786"/>
            <a:ext cx="1644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2S: Dual Socket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578410"/>
            <a:ext cx="806823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rgbClr val="2D2D8A"/>
                </a:solidFill>
              </a:rPr>
              <a:t>3.2.1 </a:t>
            </a:r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-1</a:t>
            </a:r>
          </a:p>
          <a:p>
            <a:r>
              <a:rPr lang="en-US" b="1" dirty="0" smtClean="0">
                <a:solidFill>
                  <a:srgbClr val="2D2D8A"/>
                </a:solidFill>
              </a:rPr>
              <a:t>3.2.1.1 Overview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5100" y="17653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9573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368300" y="39243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248400" y="21042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5052" y="1384300"/>
            <a:ext cx="225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[106]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6752" y="1371600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r>
              <a:rPr lang="hu-HU" sz="1200" b="1" dirty="0" smtClean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[114]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235700" y="39457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32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263" y="582108"/>
            <a:ext cx="7494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Connecting </a:t>
            </a:r>
            <a:r>
              <a:rPr lang="en-US" b="1" dirty="0" err="1">
                <a:solidFill>
                  <a:srgbClr val="2D2D8A"/>
                </a:solidFill>
              </a:rPr>
              <a:t>PCIe</a:t>
            </a:r>
            <a:r>
              <a:rPr lang="en-US" b="1" dirty="0">
                <a:solidFill>
                  <a:srgbClr val="2D2D8A"/>
                </a:solidFill>
              </a:rPr>
              <a:t> links </a:t>
            </a:r>
            <a:r>
              <a:rPr lang="en-US" b="1" dirty="0" smtClean="0">
                <a:solidFill>
                  <a:srgbClr val="2D2D8A"/>
                </a:solidFill>
              </a:rPr>
              <a:t>direct </a:t>
            </a:r>
            <a:r>
              <a:rPr lang="en-US" b="1" dirty="0">
                <a:solidFill>
                  <a:srgbClr val="2D2D8A"/>
                </a:solidFill>
              </a:rPr>
              <a:t>to the </a:t>
            </a:r>
            <a:r>
              <a:rPr lang="en-US" b="1" dirty="0" smtClean="0">
                <a:solidFill>
                  <a:srgbClr val="2D2D8A"/>
                </a:solidFill>
              </a:rPr>
              <a:t>processors rather than to the MCH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963" y="886908"/>
            <a:ext cx="3823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It has </a:t>
            </a:r>
            <a:r>
              <a:rPr lang="en-US" dirty="0" smtClean="0">
                <a:solidFill>
                  <a:srgbClr val="0070C0"/>
                </a:solidFill>
              </a:rPr>
              <a:t>two major implications</a:t>
            </a:r>
            <a:r>
              <a:rPr lang="en-US" dirty="0" smtClean="0">
                <a:solidFill>
                  <a:srgbClr val="000000"/>
                </a:solidFill>
              </a:rPr>
              <a:t>, including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91708"/>
            <a:ext cx="9138527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Raising the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 count provided by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(see Section 3.2.1.2)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Reducing the bandwidth needed between the processors and the chipset (see Section 3.2.1.3)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233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562" y="867444"/>
            <a:ext cx="896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 long as the Boxboro-EX platform provides 36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lanes,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affords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32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per processor,</a:t>
            </a:r>
            <a:r>
              <a:rPr lang="en-US" dirty="0" smtClean="0">
                <a:solidFill>
                  <a:srgbClr val="000000"/>
                </a:solidFill>
              </a:rPr>
              <a:t> i.e. 4 x 32 = 132 lanes in total for a 4S platform,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200" y="581585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-1  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" y="1943100"/>
            <a:ext cx="4439201" cy="4308992"/>
            <a:chOff x="1047750" y="1473200"/>
            <a:chExt cx="6521450" cy="5061490"/>
          </a:xfrm>
        </p:grpSpPr>
        <p:grpSp>
          <p:nvGrpSpPr>
            <p:cNvPr id="7" name="Group 6"/>
            <p:cNvGrpSpPr/>
            <p:nvPr/>
          </p:nvGrpSpPr>
          <p:grpSpPr>
            <a:xfrm>
              <a:off x="1047750" y="1473200"/>
              <a:ext cx="6521450" cy="5061490"/>
              <a:chOff x="1047750" y="795338"/>
              <a:chExt cx="7048500" cy="5739352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750" y="795338"/>
                <a:ext cx="7048500" cy="526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91240B29-F687-4F45-9708-019B960494DF}">
                  <a14:hiddenLine xmlns:a14="http://schemas.microsoft.com/office/drawing/2010/main" w="15875" cap="flat" cmpd="sng" algn="ctr">
                    <a:solidFill>
                      <a:srgbClr val="FF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33298" y="6273080"/>
                <a:ext cx="16241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</a:rPr>
                  <a:t>36 lanes of </a:t>
                </a:r>
                <a:r>
                  <a:rPr lang="en-US" sz="1100" dirty="0" err="1" smtClean="0">
                    <a:solidFill>
                      <a:srgbClr val="000000"/>
                    </a:solidFill>
                  </a:rPr>
                  <a:t>PCIe</a:t>
                </a:r>
                <a:r>
                  <a:rPr lang="en-US" sz="1100" dirty="0" smtClean="0">
                    <a:solidFill>
                      <a:srgbClr val="000000"/>
                    </a:solidFill>
                  </a:rPr>
                  <a:t> 2.0</a:t>
                </a:r>
                <a:endParaRPr lang="en-US" sz="1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 rot="5400000" flipH="1">
                <a:off x="3582567" y="4310120"/>
                <a:ext cx="200085" cy="3679826"/>
              </a:xfrm>
              <a:prstGeom prst="leftBrace">
                <a:avLst>
                  <a:gd name="adj1" fmla="val 8333"/>
                  <a:gd name="adj2" fmla="val 51035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584700" y="1841500"/>
              <a:ext cx="7120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</a:rPr>
                <a:t>2 x QPI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34" descr="Intel® Xeon® processor E7-8800/4800 v3 product family overvie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135188"/>
            <a:ext cx="3986213" cy="3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368300" y="4102100"/>
            <a:ext cx="2908300" cy="2260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8400" y="22820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5052" y="1562100"/>
            <a:ext cx="1704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Boxboro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6752" y="15494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</a:rPr>
              <a:t>Brickland</a:t>
            </a:r>
            <a:r>
              <a:rPr lang="en-US" sz="1200" b="1" dirty="0" smtClean="0">
                <a:solidFill>
                  <a:srgbClr val="000000"/>
                </a:solidFill>
              </a:rPr>
              <a:t> platform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235700" y="4123544"/>
            <a:ext cx="1092200" cy="119775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763" y="6515100"/>
            <a:ext cx="7271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Figure: Connecting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</a:t>
            </a:r>
            <a:r>
              <a:rPr lang="en-US" dirty="0" smtClean="0">
                <a:solidFill>
                  <a:srgbClr val="000000"/>
                </a:solidFill>
              </a:rPr>
              <a:t>direct </a:t>
            </a:r>
            <a:r>
              <a:rPr lang="en-US" dirty="0">
                <a:solidFill>
                  <a:srgbClr val="000000"/>
                </a:solidFill>
              </a:rPr>
              <a:t>to the </a:t>
            </a:r>
            <a:r>
              <a:rPr lang="en-US" dirty="0" smtClean="0">
                <a:solidFill>
                  <a:srgbClr val="000000"/>
                </a:solidFill>
              </a:rPr>
              <a:t>processors rather than to the MCH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37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3200" y="582108"/>
            <a:ext cx="781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3.2.1.2 Raising the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lane count provided by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 -2  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(5)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9563" y="886333"/>
            <a:ext cx="8820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If the PCI lanes are connected directly to the processors rather than to the MCH, </a:t>
            </a:r>
            <a:r>
              <a:rPr lang="en-US" dirty="0" smtClean="0">
                <a:solidFill>
                  <a:srgbClr val="0070C0"/>
                </a:solidFill>
              </a:rPr>
              <a:t>the number of </a:t>
            </a:r>
            <a:r>
              <a:rPr lang="en-US" dirty="0" err="1" smtClean="0">
                <a:solidFill>
                  <a:srgbClr val="0070C0"/>
                </a:solidFill>
              </a:rPr>
              <a:t>PCIe</a:t>
            </a:r>
            <a:r>
              <a:rPr lang="en-US" dirty="0" smtClean="0">
                <a:solidFill>
                  <a:srgbClr val="0070C0"/>
                </a:solidFill>
              </a:rPr>
              <a:t> lanes supported by the platform will scale linearly with the number of processors.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228" y="1840120"/>
            <a:ext cx="253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lane </a:t>
            </a:r>
            <a:r>
              <a:rPr lang="en-US" dirty="0" err="1" smtClean="0"/>
              <a:t>PCIe</a:t>
            </a:r>
            <a:r>
              <a:rPr lang="en-US" dirty="0" smtClean="0"/>
              <a:t> bandwidth: 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36396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336" y="2149216"/>
            <a:ext cx="231505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PCI 2.0: </a:t>
            </a:r>
            <a:r>
              <a:rPr lang="en-US" dirty="0"/>
              <a:t>500 MB/s </a:t>
            </a:r>
            <a:endParaRPr lang="en-US" dirty="0" smtClean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PCI 3.0: 984.6 MB/s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890" y="1363604"/>
            <a:ext cx="8578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addition, the </a:t>
            </a:r>
            <a:r>
              <a:rPr lang="en-US" dirty="0" err="1">
                <a:solidFill>
                  <a:srgbClr val="0070C0"/>
                </a:solidFill>
              </a:rPr>
              <a:t>Brickland</a:t>
            </a:r>
            <a:r>
              <a:rPr lang="en-US" dirty="0">
                <a:solidFill>
                  <a:srgbClr val="0070C0"/>
                </a:solidFill>
              </a:rPr>
              <a:t> platform </a:t>
            </a:r>
            <a:r>
              <a:rPr lang="en-US" dirty="0">
                <a:solidFill>
                  <a:srgbClr val="000000"/>
                </a:solidFill>
              </a:rPr>
              <a:t>provides </a:t>
            </a:r>
            <a:r>
              <a:rPr lang="en-US" dirty="0">
                <a:solidFill>
                  <a:srgbClr val="FF0000"/>
                </a:solidFill>
              </a:rPr>
              <a:t>faster </a:t>
            </a:r>
            <a:r>
              <a:rPr lang="en-US" dirty="0" err="1">
                <a:solidFill>
                  <a:srgbClr val="FF0000"/>
                </a:solidFill>
              </a:rPr>
              <a:t>PCIe</a:t>
            </a:r>
            <a:r>
              <a:rPr lang="en-US" dirty="0">
                <a:solidFill>
                  <a:srgbClr val="FF0000"/>
                </a:solidFill>
              </a:rPr>
              <a:t> 3.0 lanes </a:t>
            </a:r>
            <a:r>
              <a:rPr lang="en-US" dirty="0"/>
              <a:t>instead of </a:t>
            </a:r>
            <a:r>
              <a:rPr lang="en-US" dirty="0">
                <a:solidFill>
                  <a:srgbClr val="000000"/>
                </a:solidFill>
              </a:rPr>
              <a:t>PCI 2.0 lanes</a:t>
            </a:r>
          </a:p>
          <a:p>
            <a:r>
              <a:rPr lang="en-US" dirty="0">
                <a:solidFill>
                  <a:srgbClr val="000000"/>
                </a:solidFill>
              </a:rPr>
              <a:t>      of the previous Boxboro platform.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5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8" grpId="0"/>
      <p:bldP spid="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3" y="580848"/>
            <a:ext cx="84915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3.2.1.3 Reducing </a:t>
            </a:r>
            <a:r>
              <a:rPr lang="en-US" b="1" dirty="0">
                <a:solidFill>
                  <a:srgbClr val="2D2D8A"/>
                </a:solidFill>
              </a:rPr>
              <a:t>the bandwidth </a:t>
            </a:r>
            <a:r>
              <a:rPr lang="en-US" b="1" dirty="0" smtClean="0">
                <a:solidFill>
                  <a:srgbClr val="2D2D8A"/>
                </a:solidFill>
              </a:rPr>
              <a:t>demand </a:t>
            </a:r>
            <a:r>
              <a:rPr lang="en-US" b="1" dirty="0">
                <a:solidFill>
                  <a:srgbClr val="2D2D8A"/>
                </a:solidFill>
              </a:rPr>
              <a:t>between the processors and the chipset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1163" y="888158"/>
            <a:ext cx="8820150" cy="224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By </a:t>
            </a:r>
            <a:r>
              <a:rPr lang="en-US" dirty="0" smtClean="0">
                <a:solidFill>
                  <a:srgbClr val="000000"/>
                </a:solidFill>
              </a:rPr>
              <a:t>relocating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links from 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to the processors, </a:t>
            </a:r>
            <a:r>
              <a:rPr lang="en-US" dirty="0">
                <a:solidFill>
                  <a:srgbClr val="0070C0"/>
                </a:solidFill>
              </a:rPr>
              <a:t>the bandwidth needed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between the chipset </a:t>
            </a:r>
            <a:r>
              <a:rPr lang="en-US" dirty="0">
                <a:solidFill>
                  <a:srgbClr val="0070C0"/>
                </a:solidFill>
              </a:rPr>
              <a:t>and the </a:t>
            </a:r>
            <a:r>
              <a:rPr lang="en-US" dirty="0" smtClean="0">
                <a:solidFill>
                  <a:srgbClr val="0070C0"/>
                </a:solidFill>
              </a:rPr>
              <a:t>processors becomes </a:t>
            </a:r>
            <a:r>
              <a:rPr lang="en-US" dirty="0">
                <a:solidFill>
                  <a:srgbClr val="0070C0"/>
                </a:solidFill>
              </a:rPr>
              <a:t>significantly </a:t>
            </a:r>
            <a:r>
              <a:rPr lang="en-US" dirty="0" smtClean="0">
                <a:solidFill>
                  <a:srgbClr val="0070C0"/>
                </a:solidFill>
              </a:rPr>
              <a:t>reduced,</a:t>
            </a:r>
            <a:r>
              <a:rPr lang="en-US" dirty="0" smtClean="0">
                <a:solidFill>
                  <a:srgbClr val="000000"/>
                </a:solidFill>
              </a:rPr>
              <a:t> as follows;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In the preceding Boxboro </a:t>
            </a:r>
            <a:r>
              <a:rPr lang="en-US" dirty="0">
                <a:solidFill>
                  <a:srgbClr val="000000"/>
                </a:solidFill>
              </a:rPr>
              <a:t>platform </a:t>
            </a:r>
            <a:r>
              <a:rPr lang="en-US" dirty="0" smtClean="0">
                <a:solidFill>
                  <a:srgbClr val="000000"/>
                </a:solidFill>
              </a:rPr>
              <a:t>the MCH provides </a:t>
            </a:r>
            <a:r>
              <a:rPr lang="en-US" dirty="0">
                <a:solidFill>
                  <a:srgbClr val="000000"/>
                </a:solidFill>
              </a:rPr>
              <a:t>36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2.0 lanes with a total 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bandwidth of </a:t>
            </a:r>
            <a:r>
              <a:rPr lang="en-US" dirty="0">
                <a:solidFill>
                  <a:srgbClr val="000000"/>
                </a:solidFill>
              </a:rPr>
              <a:t>36x0.5 </a:t>
            </a:r>
            <a:r>
              <a:rPr lang="en-US" dirty="0" smtClean="0">
                <a:solidFill>
                  <a:srgbClr val="000000"/>
                </a:solidFill>
              </a:rPr>
              <a:t>GB/s  </a:t>
            </a:r>
            <a:r>
              <a:rPr lang="en-US" dirty="0">
                <a:solidFill>
                  <a:srgbClr val="000000"/>
                </a:solidFill>
              </a:rPr>
              <a:t>= 18 GB/s </a:t>
            </a:r>
            <a:r>
              <a:rPr lang="en-US" dirty="0" smtClean="0">
                <a:solidFill>
                  <a:srgbClr val="000000"/>
                </a:solidFill>
              </a:rPr>
              <a:t>per direction.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This gives rise for using a QPI 1.1 bus width the bandwidth of 16.0 GB/s per direction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between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MCH </a:t>
            </a:r>
            <a:r>
              <a:rPr lang="en-US" dirty="0">
                <a:solidFill>
                  <a:srgbClr val="000000"/>
                </a:solidFill>
              </a:rPr>
              <a:t>and the </a:t>
            </a:r>
            <a:r>
              <a:rPr lang="en-US" dirty="0" smtClean="0">
                <a:solidFill>
                  <a:srgbClr val="000000"/>
                </a:solidFill>
              </a:rPr>
              <a:t>processors.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</a:t>
            </a:r>
            <a:r>
              <a:rPr lang="en-US" dirty="0" smtClean="0">
                <a:solidFill>
                  <a:srgbClr val="0070C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Brickland</a:t>
            </a:r>
            <a:r>
              <a:rPr lang="en-US" dirty="0" smtClean="0">
                <a:solidFill>
                  <a:srgbClr val="0070C0"/>
                </a:solidFill>
              </a:rPr>
              <a:t> platform 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PCIe</a:t>
            </a:r>
            <a:r>
              <a:rPr lang="en-US" dirty="0" smtClean="0">
                <a:solidFill>
                  <a:srgbClr val="000000"/>
                </a:solidFill>
              </a:rPr>
              <a:t> lanes are connected immediately to the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processors  and  </a:t>
            </a:r>
            <a:r>
              <a:rPr lang="en-US" dirty="0" smtClean="0">
                <a:solidFill>
                  <a:srgbClr val="0070C0"/>
                </a:solidFill>
              </a:rPr>
              <a:t>there </a:t>
            </a:r>
            <a:r>
              <a:rPr lang="en-US" dirty="0">
                <a:solidFill>
                  <a:srgbClr val="0070C0"/>
                </a:solidFill>
              </a:rPr>
              <a:t>is </a:t>
            </a:r>
            <a:r>
              <a:rPr lang="en-US" dirty="0" smtClean="0">
                <a:solidFill>
                  <a:srgbClr val="0070C0"/>
                </a:solidFill>
              </a:rPr>
              <a:t>no need for providing the associated bandwidth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This has </a:t>
            </a:r>
            <a:r>
              <a:rPr lang="en-US" dirty="0">
                <a:solidFill>
                  <a:srgbClr val="0070C0"/>
                </a:solidFill>
              </a:rPr>
              <a:t>three consequences</a:t>
            </a:r>
            <a:r>
              <a:rPr lang="en-US" dirty="0">
                <a:solidFill>
                  <a:srgbClr val="000000"/>
                </a:solidFill>
              </a:rPr>
              <a:t>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000" y="3058608"/>
            <a:ext cx="716529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dirty="0" smtClean="0">
                <a:solidFill>
                  <a:srgbClr val="000000"/>
                </a:solidFill>
              </a:rPr>
              <a:t>Interconnecting </a:t>
            </a:r>
            <a:r>
              <a:rPr lang="en-US" dirty="0">
                <a:solidFill>
                  <a:srgbClr val="000000"/>
                </a:solidFill>
              </a:rPr>
              <a:t>the processors and the PCH by a DMI2 (4x </a:t>
            </a:r>
            <a:r>
              <a:rPr lang="en-US" dirty="0" err="1">
                <a:solidFill>
                  <a:srgbClr val="000000"/>
                </a:solidFill>
              </a:rPr>
              <a:t>PCIe</a:t>
            </a:r>
            <a:r>
              <a:rPr lang="en-US" dirty="0">
                <a:solidFill>
                  <a:srgbClr val="000000"/>
                </a:solidFill>
              </a:rPr>
              <a:t> 2.0) </a:t>
            </a:r>
            <a:r>
              <a:rPr lang="en-US" dirty="0" smtClean="0">
                <a:solidFill>
                  <a:srgbClr val="000000"/>
                </a:solidFill>
              </a:rPr>
              <a:t>link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dirty="0" smtClean="0">
                <a:solidFill>
                  <a:srgbClr val="000000"/>
                </a:solidFill>
              </a:rPr>
              <a:t>Providing </a:t>
            </a:r>
            <a:r>
              <a:rPr lang="en-US" dirty="0">
                <a:solidFill>
                  <a:srgbClr val="000000"/>
                </a:solidFill>
              </a:rPr>
              <a:t>only three QPI links per processor</a:t>
            </a:r>
          </a:p>
          <a:p>
            <a:pPr marL="342900" indent="-342900">
              <a:spcAft>
                <a:spcPts val="300"/>
              </a:spcAft>
              <a:buAutoNum type="alphaLcParenR" startAt="3"/>
            </a:pPr>
            <a:r>
              <a:rPr lang="en-US" dirty="0" smtClean="0">
                <a:solidFill>
                  <a:srgbClr val="000000"/>
                </a:solidFill>
              </a:rPr>
              <a:t>Implementing a single chip “chipset”,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(6)</a:t>
            </a:r>
            <a:endParaRPr lang="en-US" alt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36600" y="3846008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discussed next.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01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263" y="889560"/>
            <a:ext cx="882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Due to the reduced bandwidth demand of the </a:t>
            </a:r>
            <a:r>
              <a:rPr lang="en-US" dirty="0" smtClean="0">
                <a:solidFill>
                  <a:srgbClr val="0070C0"/>
                </a:solidFill>
              </a:rPr>
              <a:t>chipset-processor interface, </a:t>
            </a:r>
            <a:r>
              <a:rPr lang="en-US" dirty="0">
                <a:solidFill>
                  <a:srgbClr val="0070C0"/>
                </a:solidFill>
              </a:rPr>
              <a:t>it suffices </a:t>
            </a:r>
            <a:r>
              <a:rPr lang="en-US" dirty="0" smtClean="0">
                <a:solidFill>
                  <a:srgbClr val="0070C0"/>
                </a:solidFill>
              </a:rPr>
              <a:t>now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to interconnect the PCH with a single processor via a </a:t>
            </a:r>
            <a:r>
              <a:rPr lang="en-US" dirty="0">
                <a:solidFill>
                  <a:srgbClr val="0070C0"/>
                </a:solidFill>
              </a:rPr>
              <a:t>DMI2 interface </a:t>
            </a:r>
            <a:r>
              <a:rPr lang="en-US" dirty="0" smtClean="0">
                <a:solidFill>
                  <a:srgbClr val="000000"/>
                </a:solidFill>
              </a:rPr>
              <a:t>consisting </a:t>
            </a:r>
            <a:r>
              <a:rPr lang="en-US" dirty="0" smtClean="0">
                <a:solidFill>
                  <a:srgbClr val="0070C0"/>
                </a:solidFill>
              </a:rPr>
              <a:t>of 4 </a:t>
            </a:r>
            <a:r>
              <a:rPr lang="en-US" dirty="0" err="1">
                <a:solidFill>
                  <a:srgbClr val="0070C0"/>
                </a:solidFill>
              </a:rPr>
              <a:t>PCIe</a:t>
            </a:r>
            <a:r>
              <a:rPr lang="en-US" dirty="0">
                <a:solidFill>
                  <a:srgbClr val="0070C0"/>
                </a:solidFill>
              </a:rPr>
              <a:t> 2.0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lanes that provide a bandwidth of up to </a:t>
            </a:r>
            <a:r>
              <a:rPr lang="en-US" dirty="0" smtClean="0">
                <a:solidFill>
                  <a:srgbClr val="0070C0"/>
                </a:solidFill>
              </a:rPr>
              <a:t>4x0.5=2 GB/s</a:t>
            </a:r>
            <a:r>
              <a:rPr lang="en-US" dirty="0" smtClean="0">
                <a:solidFill>
                  <a:srgbClr val="000000"/>
                </a:solidFill>
              </a:rPr>
              <a:t>, rather than using a QPI bus with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a bandwidth of 16.0 GB/s.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63" y="581585"/>
            <a:ext cx="873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</a:t>
            </a:r>
            <a:r>
              <a:rPr lang="en-US" b="1" dirty="0" smtClean="0">
                <a:solidFill>
                  <a:srgbClr val="2D2D8A"/>
                </a:solidFill>
              </a:rPr>
              <a:t>) Interconnecting the processors and the PCH by a DMI2 (4x </a:t>
            </a:r>
            <a:r>
              <a:rPr lang="en-US" b="1" dirty="0" err="1" smtClean="0">
                <a:solidFill>
                  <a:srgbClr val="2D2D8A"/>
                </a:solidFill>
              </a:rPr>
              <a:t>PCIe</a:t>
            </a:r>
            <a:r>
              <a:rPr lang="en-US" b="1" dirty="0" smtClean="0">
                <a:solidFill>
                  <a:srgbClr val="2D2D8A"/>
                </a:solidFill>
              </a:rPr>
              <a:t> 2.0) interface</a:t>
            </a:r>
            <a:endParaRPr lang="en-US" b="1" dirty="0">
              <a:solidFill>
                <a:srgbClr val="2D2D8A"/>
              </a:solidFill>
            </a:endParaRPr>
          </a:p>
        </p:txBody>
      </p:sp>
      <p:pic>
        <p:nvPicPr>
          <p:cNvPr id="7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0574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4978400" y="4737100"/>
            <a:ext cx="596900" cy="2476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900" y="64770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6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581585"/>
            <a:ext cx="5216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b</a:t>
            </a:r>
            <a:r>
              <a:rPr lang="en-US" b="1" dirty="0" smtClean="0">
                <a:solidFill>
                  <a:srgbClr val="2D2D8A"/>
                </a:solidFill>
              </a:rPr>
              <a:t>) Providing only three QPI links per processor -1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138" y="905435"/>
            <a:ext cx="8554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</a:t>
            </a:r>
            <a:r>
              <a:rPr lang="en-US" dirty="0" smtClean="0">
                <a:solidFill>
                  <a:srgbClr val="0070C0"/>
                </a:solidFill>
              </a:rPr>
              <a:t>does not need an extra QPI bus to interconnect the processor with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the PCH</a:t>
            </a:r>
            <a:r>
              <a:rPr lang="en-US" dirty="0" smtClean="0">
                <a:solidFill>
                  <a:srgbClr val="000000"/>
                </a:solidFill>
              </a:rPr>
              <a:t>, it has </a:t>
            </a:r>
            <a:r>
              <a:rPr lang="en-US" dirty="0" smtClean="0">
                <a:solidFill>
                  <a:srgbClr val="0070C0"/>
                </a:solidFill>
              </a:rPr>
              <a:t>only 3 QPI buses </a:t>
            </a:r>
            <a:r>
              <a:rPr lang="en-US" dirty="0" smtClean="0">
                <a:solidFill>
                  <a:srgbClr val="000000"/>
                </a:solidFill>
              </a:rPr>
              <a:t>per processor rather than four compared to the previous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(Boxboro-EX) platform, as shown in the next Figure.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19558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12900" y="63754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56000" y="3302000"/>
            <a:ext cx="1968500" cy="1041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(8)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264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582108"/>
            <a:ext cx="4932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Providing only three QPI links per processor -2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88" y="912308"/>
            <a:ext cx="867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addition,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supports already </a:t>
            </a:r>
            <a:r>
              <a:rPr lang="en-US" dirty="0" smtClean="0">
                <a:solidFill>
                  <a:srgbClr val="0070C0"/>
                </a:solidFill>
              </a:rPr>
              <a:t>QPI 1.1 </a:t>
            </a:r>
            <a:r>
              <a:rPr lang="en-US" dirty="0" smtClean="0">
                <a:solidFill>
                  <a:srgbClr val="000000"/>
                </a:solidFill>
              </a:rPr>
              <a:t>buses with the following speeds: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600" y="1229808"/>
            <a:ext cx="579517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Ivy Bridge-EX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8.0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Nehalem-EX</a:t>
            </a:r>
            <a:r>
              <a:rPr lang="en-US" dirty="0" smtClean="0">
                <a:solidFill>
                  <a:srgbClr val="000000"/>
                </a:solidFill>
              </a:rPr>
              <a:t>  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platforms: </a:t>
            </a:r>
            <a:r>
              <a:rPr lang="en-US" dirty="0" smtClean="0">
                <a:solidFill>
                  <a:srgbClr val="0070C0"/>
                </a:solidFill>
              </a:rPr>
              <a:t>up to 9.6 </a:t>
            </a:r>
            <a:r>
              <a:rPr lang="en-US" dirty="0" err="1" smtClean="0">
                <a:solidFill>
                  <a:srgbClr val="0070C0"/>
                </a:solidFill>
              </a:rPr>
              <a:t>Gbps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(9)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91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30" name="Picture 34" descr="Intel® Xeon® processor E7-8800/4800 v3 product family overvie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60" y="2159000"/>
            <a:ext cx="4183469" cy="426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263" y="582108"/>
            <a:ext cx="4196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c</a:t>
            </a:r>
            <a:r>
              <a:rPr lang="en-US" b="1" dirty="0" smtClean="0">
                <a:solidFill>
                  <a:srgbClr val="2D2D8A"/>
                </a:solidFill>
              </a:rPr>
              <a:t>) Implementing a single chip “chipset”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062" y="867858"/>
            <a:ext cx="8999537" cy="108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Inspired by the </a:t>
            </a:r>
            <a:r>
              <a:rPr lang="en-US" dirty="0">
                <a:solidFill>
                  <a:srgbClr val="000000"/>
                </a:solidFill>
              </a:rPr>
              <a:t>reduced </a:t>
            </a:r>
            <a:r>
              <a:rPr lang="en-US" dirty="0" smtClean="0">
                <a:solidFill>
                  <a:srgbClr val="000000"/>
                </a:solidFill>
              </a:rPr>
              <a:t>functionality, the </a:t>
            </a:r>
            <a:r>
              <a:rPr lang="en-US" dirty="0" smtClean="0">
                <a:solidFill>
                  <a:srgbClr val="0070C0"/>
                </a:solidFill>
              </a:rPr>
              <a:t>chipset is </a:t>
            </a:r>
            <a:r>
              <a:rPr lang="en-US" dirty="0">
                <a:solidFill>
                  <a:srgbClr val="0070C0"/>
                </a:solidFill>
              </a:rPr>
              <a:t>now </a:t>
            </a:r>
            <a:r>
              <a:rPr lang="en-US" dirty="0" smtClean="0">
                <a:solidFill>
                  <a:srgbClr val="0070C0"/>
                </a:solidFill>
              </a:rPr>
              <a:t>implemented </a:t>
            </a:r>
            <a:r>
              <a:rPr lang="en-US" dirty="0">
                <a:solidFill>
                  <a:srgbClr val="0070C0"/>
                </a:solidFill>
              </a:rPr>
              <a:t>as a single chip </a:t>
            </a:r>
            <a:r>
              <a:rPr lang="en-US" dirty="0" smtClean="0">
                <a:solidFill>
                  <a:srgbClr val="0070C0"/>
                </a:solidFill>
              </a:rPr>
              <a:t>solution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</a:rPr>
              <a:t>instead </a:t>
            </a:r>
            <a:r>
              <a:rPr lang="en-US" dirty="0">
                <a:solidFill>
                  <a:srgbClr val="000000"/>
                </a:solidFill>
              </a:rPr>
              <a:t>of using two </a:t>
            </a:r>
            <a:r>
              <a:rPr lang="en-US" dirty="0" smtClean="0">
                <a:solidFill>
                  <a:srgbClr val="000000"/>
                </a:solidFill>
              </a:rPr>
              <a:t>chips, </a:t>
            </a:r>
            <a:r>
              <a:rPr lang="en-US" dirty="0">
                <a:solidFill>
                  <a:srgbClr val="000000"/>
                </a:solidFill>
              </a:rPr>
              <a:t>as in the previous Boxboro platform.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single </a:t>
            </a:r>
            <a:r>
              <a:rPr lang="en-US" dirty="0">
                <a:solidFill>
                  <a:srgbClr val="000000"/>
                </a:solidFill>
              </a:rPr>
              <a:t>chip “chipset” </a:t>
            </a:r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now designated as the </a:t>
            </a:r>
            <a:r>
              <a:rPr lang="en-US" dirty="0">
                <a:solidFill>
                  <a:srgbClr val="FF0000"/>
                </a:solidFill>
              </a:rPr>
              <a:t>PCH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Platform Controller </a:t>
            </a:r>
            <a:r>
              <a:rPr lang="en-US" dirty="0" smtClean="0">
                <a:solidFill>
                  <a:srgbClr val="FF0000"/>
                </a:solidFill>
              </a:rPr>
              <a:t>Hub</a:t>
            </a:r>
            <a:r>
              <a:rPr lang="en-US" dirty="0" smtClean="0">
                <a:solidFill>
                  <a:srgbClr val="000000"/>
                </a:solidFill>
              </a:rPr>
              <a:t>). 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It is in particular the </a:t>
            </a:r>
            <a:r>
              <a:rPr lang="en-US" dirty="0" smtClean="0">
                <a:solidFill>
                  <a:srgbClr val="FF0000"/>
                </a:solidFill>
              </a:rPr>
              <a:t>C602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000000"/>
                </a:solidFill>
              </a:rPr>
              <a:t> or </a:t>
            </a:r>
            <a:r>
              <a:rPr lang="en-US" dirty="0" err="1" smtClean="0">
                <a:solidFill>
                  <a:srgbClr val="FF0000"/>
                </a:solidFill>
              </a:rPr>
              <a:t>Patsburg</a:t>
            </a:r>
            <a:r>
              <a:rPr lang="en-US" dirty="0" smtClean="0">
                <a:solidFill>
                  <a:srgbClr val="FF0000"/>
                </a:solidFill>
              </a:rPr>
              <a:t>-J</a:t>
            </a:r>
            <a:r>
              <a:rPr lang="en-US" dirty="0" smtClean="0">
                <a:solidFill>
                  <a:srgbClr val="000000"/>
                </a:solidFill>
              </a:rPr>
              <a:t> PCH, as shown below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5041900" y="5080000"/>
            <a:ext cx="965200" cy="685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900" y="6515100"/>
            <a:ext cx="664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Figure: The </a:t>
            </a:r>
            <a:r>
              <a:rPr lang="en-US" dirty="0" err="1" smtClean="0">
                <a:solidFill>
                  <a:srgbClr val="000000"/>
                </a:solidFill>
              </a:rPr>
              <a:t>Haswell</a:t>
            </a:r>
            <a:r>
              <a:rPr lang="en-US" dirty="0" smtClean="0">
                <a:solidFill>
                  <a:srgbClr val="000000"/>
                </a:solidFill>
              </a:rPr>
              <a:t>-EX implementation of the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</a:t>
            </a:r>
            <a:r>
              <a:rPr lang="hu-HU" dirty="0" smtClean="0">
                <a:solidFill>
                  <a:srgbClr val="000000"/>
                </a:solidFill>
              </a:rPr>
              <a:t> [114]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52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38" y="578410"/>
            <a:ext cx="3600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3.2.2 New memory buffer design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11)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55600" y="1168960"/>
            <a:ext cx="6725752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a) Redesigned, basically parallel MC-SMB interface, called SMI2 interface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b) Enhanced DRAM interface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800" y="864160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has two main components, as follows: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1372" y="639047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2: A recent 4S 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(The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server platform including Haswell-EX processors (2015)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7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3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309" name="Text Box 179"/>
          <p:cNvSpPr txBox="1">
            <a:spLocks noChangeArrowheads="1"/>
          </p:cNvSpPr>
          <p:nvPr/>
        </p:nvSpPr>
        <p:spPr bwMode="auto">
          <a:xfrm>
            <a:off x="3527425" y="62941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310" name="TextBox 3"/>
          <p:cNvSpPr txBox="1">
            <a:spLocks noChangeArrowheads="1"/>
          </p:cNvSpPr>
          <p:nvPr/>
        </p:nvSpPr>
        <p:spPr bwMode="auto">
          <a:xfrm>
            <a:off x="3463925" y="53022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355" name="Egyenes összekötő 108"/>
          <p:cNvCxnSpPr/>
          <p:nvPr/>
        </p:nvCxnSpPr>
        <p:spPr>
          <a:xfrm flipH="1" flipV="1">
            <a:off x="4200663" y="23649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Egyenes összekötő 112"/>
          <p:cNvCxnSpPr/>
          <p:nvPr/>
        </p:nvCxnSpPr>
        <p:spPr>
          <a:xfrm rot="10800000">
            <a:off x="4222750" y="35387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Egyenes összekötő 113"/>
          <p:cNvCxnSpPr/>
          <p:nvPr/>
        </p:nvCxnSpPr>
        <p:spPr>
          <a:xfrm rot="10800000">
            <a:off x="4222750" y="26529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Egyenes összekötő 115"/>
          <p:cNvCxnSpPr/>
          <p:nvPr/>
        </p:nvCxnSpPr>
        <p:spPr>
          <a:xfrm rot="10800000" flipV="1">
            <a:off x="4222750" y="26656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529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" name="Egyenes összekötő 119"/>
          <p:cNvCxnSpPr>
            <a:cxnSpLocks noChangeShapeType="1"/>
          </p:cNvCxnSpPr>
          <p:nvPr/>
        </p:nvCxnSpPr>
        <p:spPr bwMode="auto">
          <a:xfrm flipV="1">
            <a:off x="5519738" y="26656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" name="Szövegdoboz 70"/>
          <p:cNvSpPr txBox="1">
            <a:spLocks noChangeArrowheads="1"/>
          </p:cNvSpPr>
          <p:nvPr/>
        </p:nvSpPr>
        <p:spPr bwMode="auto">
          <a:xfrm>
            <a:off x="4257881" y="19036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1" name="Szövegdoboz 70"/>
          <p:cNvSpPr txBox="1">
            <a:spLocks noChangeArrowheads="1"/>
          </p:cNvSpPr>
          <p:nvPr/>
        </p:nvSpPr>
        <p:spPr bwMode="auto">
          <a:xfrm>
            <a:off x="4245181" y="36149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2" name="Szövegdoboz 70"/>
          <p:cNvSpPr txBox="1">
            <a:spLocks noChangeArrowheads="1"/>
          </p:cNvSpPr>
          <p:nvPr/>
        </p:nvSpPr>
        <p:spPr bwMode="auto">
          <a:xfrm>
            <a:off x="5508394" y="28307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3" name="Szövegdoboz 70"/>
          <p:cNvSpPr txBox="1">
            <a:spLocks noChangeArrowheads="1"/>
          </p:cNvSpPr>
          <p:nvPr/>
        </p:nvSpPr>
        <p:spPr bwMode="auto">
          <a:xfrm>
            <a:off x="2804881" y="28275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4" name="Szövegdoboz 70"/>
          <p:cNvSpPr txBox="1">
            <a:spLocks noChangeArrowheads="1"/>
          </p:cNvSpPr>
          <p:nvPr/>
        </p:nvSpPr>
        <p:spPr bwMode="auto">
          <a:xfrm>
            <a:off x="3784369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425" name="Szövegdoboz 70"/>
          <p:cNvSpPr txBox="1">
            <a:spLocks noChangeArrowheads="1"/>
          </p:cNvSpPr>
          <p:nvPr/>
        </p:nvSpPr>
        <p:spPr bwMode="auto">
          <a:xfrm>
            <a:off x="4570181" y="28323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426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Egyenes összekötő 131"/>
          <p:cNvCxnSpPr/>
          <p:nvPr/>
        </p:nvCxnSpPr>
        <p:spPr>
          <a:xfrm rot="10800000" flipH="1" flipV="1">
            <a:off x="2409825" y="31435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Egyenes összekötő 145"/>
          <p:cNvCxnSpPr/>
          <p:nvPr/>
        </p:nvCxnSpPr>
        <p:spPr>
          <a:xfrm rot="10800000" flipH="1">
            <a:off x="1502017" y="30566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Téglalap 146"/>
          <p:cNvSpPr/>
          <p:nvPr/>
        </p:nvSpPr>
        <p:spPr>
          <a:xfrm flipH="1">
            <a:off x="1658603" y="2878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0" name="Téglalap 147"/>
          <p:cNvSpPr/>
          <p:nvPr/>
        </p:nvSpPr>
        <p:spPr>
          <a:xfrm flipH="1">
            <a:off x="1571290" y="28783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1" name="Egyenes összekötő 150"/>
          <p:cNvCxnSpPr/>
          <p:nvPr/>
        </p:nvCxnSpPr>
        <p:spPr>
          <a:xfrm rot="10800000" flipH="1">
            <a:off x="1507955" y="32324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Téglalap 151"/>
          <p:cNvSpPr/>
          <p:nvPr/>
        </p:nvSpPr>
        <p:spPr>
          <a:xfrm flipH="1">
            <a:off x="1658603" y="31260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3" name="Téglalap 152"/>
          <p:cNvSpPr/>
          <p:nvPr/>
        </p:nvSpPr>
        <p:spPr>
          <a:xfrm flipH="1">
            <a:off x="1571290" y="31260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4" name="Téglalap 155"/>
          <p:cNvSpPr/>
          <p:nvPr/>
        </p:nvSpPr>
        <p:spPr>
          <a:xfrm flipH="1">
            <a:off x="1897063" y="29990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35" name="Egyenes összekötő 156"/>
          <p:cNvCxnSpPr/>
          <p:nvPr/>
        </p:nvCxnSpPr>
        <p:spPr>
          <a:xfrm rot="10800000" flipH="1">
            <a:off x="1502017" y="35784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églalap 157"/>
          <p:cNvSpPr/>
          <p:nvPr/>
        </p:nvSpPr>
        <p:spPr>
          <a:xfrm flipH="1">
            <a:off x="1658603" y="3476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7" name="Téglalap 158"/>
          <p:cNvSpPr/>
          <p:nvPr/>
        </p:nvSpPr>
        <p:spPr>
          <a:xfrm flipH="1">
            <a:off x="1571290" y="3476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38" name="Egyenes összekötő 161"/>
          <p:cNvCxnSpPr/>
          <p:nvPr/>
        </p:nvCxnSpPr>
        <p:spPr>
          <a:xfrm rot="10800000" flipH="1">
            <a:off x="1502017" y="37562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églalap 162"/>
          <p:cNvSpPr/>
          <p:nvPr/>
        </p:nvSpPr>
        <p:spPr>
          <a:xfrm flipH="1">
            <a:off x="1658603" y="37277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0" name="Téglalap 163"/>
          <p:cNvSpPr/>
          <p:nvPr/>
        </p:nvSpPr>
        <p:spPr>
          <a:xfrm flipH="1">
            <a:off x="1571290" y="37277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1" name="Téglalap 166"/>
          <p:cNvSpPr/>
          <p:nvPr/>
        </p:nvSpPr>
        <p:spPr>
          <a:xfrm flipH="1">
            <a:off x="1897063" y="35118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2" name="Egyenes összekötő 130"/>
          <p:cNvCxnSpPr/>
          <p:nvPr/>
        </p:nvCxnSpPr>
        <p:spPr>
          <a:xfrm rot="10800000" flipH="1" flipV="1">
            <a:off x="2436813" y="24243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3" name="Egyenes összekötő 131"/>
          <p:cNvCxnSpPr/>
          <p:nvPr/>
        </p:nvCxnSpPr>
        <p:spPr>
          <a:xfrm rot="10800000" flipH="1" flipV="1">
            <a:off x="2436813" y="19258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Egyenes összekötő 145"/>
          <p:cNvCxnSpPr/>
          <p:nvPr/>
        </p:nvCxnSpPr>
        <p:spPr>
          <a:xfrm rot="10800000" flipH="1">
            <a:off x="1525769" y="18449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5" name="Téglalap 146"/>
          <p:cNvSpPr/>
          <p:nvPr/>
        </p:nvSpPr>
        <p:spPr>
          <a:xfrm flipH="1">
            <a:off x="1667210" y="1660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6" name="Téglalap 147"/>
          <p:cNvSpPr/>
          <p:nvPr/>
        </p:nvSpPr>
        <p:spPr>
          <a:xfrm flipH="1">
            <a:off x="1579898" y="16607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47" name="Egyenes összekötő 150"/>
          <p:cNvCxnSpPr/>
          <p:nvPr/>
        </p:nvCxnSpPr>
        <p:spPr>
          <a:xfrm rot="10800000" flipH="1">
            <a:off x="1525769" y="20147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Téglalap 151"/>
          <p:cNvSpPr/>
          <p:nvPr/>
        </p:nvSpPr>
        <p:spPr>
          <a:xfrm flipH="1">
            <a:off x="1667210" y="19084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9" name="Téglalap 152"/>
          <p:cNvSpPr/>
          <p:nvPr/>
        </p:nvSpPr>
        <p:spPr>
          <a:xfrm flipH="1">
            <a:off x="1579898" y="19084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0" name="Téglalap 155"/>
          <p:cNvSpPr/>
          <p:nvPr/>
        </p:nvSpPr>
        <p:spPr>
          <a:xfrm flipH="1">
            <a:off x="1924050" y="17814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1" name="Egyenes összekötő 156"/>
          <p:cNvCxnSpPr/>
          <p:nvPr/>
        </p:nvCxnSpPr>
        <p:spPr>
          <a:xfrm rot="10800000" flipH="1">
            <a:off x="1525769" y="23529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2" name="Téglalap 157"/>
          <p:cNvSpPr/>
          <p:nvPr/>
        </p:nvSpPr>
        <p:spPr>
          <a:xfrm flipH="1">
            <a:off x="1667210" y="22465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3" name="Téglalap 158"/>
          <p:cNvSpPr/>
          <p:nvPr/>
        </p:nvSpPr>
        <p:spPr>
          <a:xfrm flipH="1">
            <a:off x="1579898" y="22465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54" name="Egyenes összekötő 161"/>
          <p:cNvCxnSpPr/>
          <p:nvPr/>
        </p:nvCxnSpPr>
        <p:spPr>
          <a:xfrm rot="10800000" flipH="1">
            <a:off x="1525769" y="25259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5" name="Téglalap 162"/>
          <p:cNvSpPr/>
          <p:nvPr/>
        </p:nvSpPr>
        <p:spPr>
          <a:xfrm flipH="1">
            <a:off x="1667210" y="24973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6" name="Téglalap 163"/>
          <p:cNvSpPr/>
          <p:nvPr/>
        </p:nvSpPr>
        <p:spPr>
          <a:xfrm flipH="1">
            <a:off x="1579898" y="24973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57" name="Téglalap 166"/>
          <p:cNvSpPr/>
          <p:nvPr/>
        </p:nvSpPr>
        <p:spPr>
          <a:xfrm flipH="1">
            <a:off x="1924050" y="22814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4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290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481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1" name="Téglalap 173"/>
          <p:cNvSpPr>
            <a:spLocks noChangeArrowheads="1"/>
          </p:cNvSpPr>
          <p:nvPr/>
        </p:nvSpPr>
        <p:spPr bwMode="auto">
          <a:xfrm>
            <a:off x="7212013" y="16639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2" name="Téglalap 174"/>
          <p:cNvSpPr>
            <a:spLocks noChangeArrowheads="1"/>
          </p:cNvSpPr>
          <p:nvPr/>
        </p:nvSpPr>
        <p:spPr bwMode="auto">
          <a:xfrm>
            <a:off x="7297738" y="16639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6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20179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4" name="Téglalap 178"/>
          <p:cNvSpPr>
            <a:spLocks noChangeArrowheads="1"/>
          </p:cNvSpPr>
          <p:nvPr/>
        </p:nvSpPr>
        <p:spPr bwMode="auto">
          <a:xfrm>
            <a:off x="7212013" y="19116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5" name="Téglalap 179"/>
          <p:cNvSpPr>
            <a:spLocks noChangeArrowheads="1"/>
          </p:cNvSpPr>
          <p:nvPr/>
        </p:nvSpPr>
        <p:spPr bwMode="auto">
          <a:xfrm>
            <a:off x="7297738" y="19116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6" name="Téglalap 182"/>
          <p:cNvSpPr>
            <a:spLocks noChangeArrowheads="1"/>
          </p:cNvSpPr>
          <p:nvPr/>
        </p:nvSpPr>
        <p:spPr bwMode="auto">
          <a:xfrm>
            <a:off x="6362700" y="17861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6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6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8" name="Téglalap 184"/>
          <p:cNvSpPr>
            <a:spLocks noChangeArrowheads="1"/>
          </p:cNvSpPr>
          <p:nvPr/>
        </p:nvSpPr>
        <p:spPr bwMode="auto">
          <a:xfrm>
            <a:off x="7212013" y="226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69" name="Téglalap 185"/>
          <p:cNvSpPr>
            <a:spLocks noChangeArrowheads="1"/>
          </p:cNvSpPr>
          <p:nvPr/>
        </p:nvSpPr>
        <p:spPr bwMode="auto">
          <a:xfrm>
            <a:off x="7297738" y="226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0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418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" name="Téglalap 189"/>
          <p:cNvSpPr>
            <a:spLocks noChangeArrowheads="1"/>
          </p:cNvSpPr>
          <p:nvPr/>
        </p:nvSpPr>
        <p:spPr bwMode="auto">
          <a:xfrm>
            <a:off x="7212013" y="251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2" name="Téglalap 190"/>
          <p:cNvSpPr>
            <a:spLocks noChangeArrowheads="1"/>
          </p:cNvSpPr>
          <p:nvPr/>
        </p:nvSpPr>
        <p:spPr bwMode="auto">
          <a:xfrm>
            <a:off x="7297738" y="251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3" name="Téglalap 193"/>
          <p:cNvSpPr>
            <a:spLocks noChangeArrowheads="1"/>
          </p:cNvSpPr>
          <p:nvPr/>
        </p:nvSpPr>
        <p:spPr bwMode="auto">
          <a:xfrm>
            <a:off x="6362700" y="229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7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7118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6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6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8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7" name="Téglalap 173"/>
          <p:cNvSpPr>
            <a:spLocks noChangeArrowheads="1"/>
          </p:cNvSpPr>
          <p:nvPr/>
        </p:nvSpPr>
        <p:spPr bwMode="auto">
          <a:xfrm>
            <a:off x="7212013" y="289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78" name="Téglalap 174"/>
          <p:cNvSpPr>
            <a:spLocks noChangeArrowheads="1"/>
          </p:cNvSpPr>
          <p:nvPr/>
        </p:nvSpPr>
        <p:spPr bwMode="auto">
          <a:xfrm>
            <a:off x="7297738" y="289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79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498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" name="Téglalap 178"/>
          <p:cNvSpPr>
            <a:spLocks noChangeArrowheads="1"/>
          </p:cNvSpPr>
          <p:nvPr/>
        </p:nvSpPr>
        <p:spPr bwMode="auto">
          <a:xfrm>
            <a:off x="7212013" y="314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1" name="Téglalap 179"/>
          <p:cNvSpPr>
            <a:spLocks noChangeArrowheads="1"/>
          </p:cNvSpPr>
          <p:nvPr/>
        </p:nvSpPr>
        <p:spPr bwMode="auto">
          <a:xfrm>
            <a:off x="7297738" y="314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2" name="Téglalap 182"/>
          <p:cNvSpPr>
            <a:spLocks noChangeArrowheads="1"/>
          </p:cNvSpPr>
          <p:nvPr/>
        </p:nvSpPr>
        <p:spPr bwMode="auto">
          <a:xfrm>
            <a:off x="6362700" y="301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83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388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4" name="Téglalap 184"/>
          <p:cNvSpPr>
            <a:spLocks noChangeArrowheads="1"/>
          </p:cNvSpPr>
          <p:nvPr/>
        </p:nvSpPr>
        <p:spPr bwMode="auto">
          <a:xfrm>
            <a:off x="7212013" y="35324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5" name="Téglalap 185"/>
          <p:cNvSpPr>
            <a:spLocks noChangeArrowheads="1"/>
          </p:cNvSpPr>
          <p:nvPr/>
        </p:nvSpPr>
        <p:spPr bwMode="auto">
          <a:xfrm>
            <a:off x="7297738" y="35324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486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8102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7" name="Téglalap 189"/>
          <p:cNvSpPr>
            <a:spLocks noChangeArrowheads="1"/>
          </p:cNvSpPr>
          <p:nvPr/>
        </p:nvSpPr>
        <p:spPr bwMode="auto">
          <a:xfrm>
            <a:off x="7212013" y="37832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8" name="Téglalap 190"/>
          <p:cNvSpPr>
            <a:spLocks noChangeArrowheads="1"/>
          </p:cNvSpPr>
          <p:nvPr/>
        </p:nvSpPr>
        <p:spPr bwMode="auto">
          <a:xfrm>
            <a:off x="7297738" y="37832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89" name="Téglalap 193"/>
          <p:cNvSpPr>
            <a:spLocks noChangeArrowheads="1"/>
          </p:cNvSpPr>
          <p:nvPr/>
        </p:nvSpPr>
        <p:spPr bwMode="auto">
          <a:xfrm>
            <a:off x="6362700" y="35673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0" name="Egyenes összekötő 130"/>
          <p:cNvCxnSpPr/>
          <p:nvPr/>
        </p:nvCxnSpPr>
        <p:spPr>
          <a:xfrm rot="10800000" flipH="1" flipV="1">
            <a:off x="1193800" y="27561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Egyenes összekötő 131"/>
          <p:cNvCxnSpPr/>
          <p:nvPr/>
        </p:nvCxnSpPr>
        <p:spPr>
          <a:xfrm rot="10800000" flipH="1" flipV="1">
            <a:off x="1193800" y="21941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Egyenes összekötő 145"/>
          <p:cNvCxnSpPr/>
          <p:nvPr/>
        </p:nvCxnSpPr>
        <p:spPr>
          <a:xfrm rot="10800000" flipH="1">
            <a:off x="270881" y="21132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Téglalap 146"/>
          <p:cNvSpPr/>
          <p:nvPr/>
        </p:nvSpPr>
        <p:spPr>
          <a:xfrm flipH="1">
            <a:off x="433388" y="19290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4" name="Téglalap 147"/>
          <p:cNvSpPr/>
          <p:nvPr/>
        </p:nvSpPr>
        <p:spPr>
          <a:xfrm flipH="1">
            <a:off x="346075" y="19290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95" name="Egyenes összekötő 150"/>
          <p:cNvCxnSpPr/>
          <p:nvPr/>
        </p:nvCxnSpPr>
        <p:spPr>
          <a:xfrm rot="10800000" flipH="1">
            <a:off x="270881" y="22830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6" name="Téglalap 151"/>
          <p:cNvSpPr/>
          <p:nvPr/>
        </p:nvSpPr>
        <p:spPr>
          <a:xfrm flipH="1">
            <a:off x="433388" y="21767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7" name="Téglalap 152"/>
          <p:cNvSpPr/>
          <p:nvPr/>
        </p:nvSpPr>
        <p:spPr>
          <a:xfrm flipH="1">
            <a:off x="346075" y="21767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8" name="Téglalap 155"/>
          <p:cNvSpPr/>
          <p:nvPr/>
        </p:nvSpPr>
        <p:spPr>
          <a:xfrm flipH="1">
            <a:off x="681038" y="20497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99" name="Egyenes összekötő 156"/>
          <p:cNvCxnSpPr/>
          <p:nvPr/>
        </p:nvCxnSpPr>
        <p:spPr>
          <a:xfrm rot="10800000" flipH="1">
            <a:off x="270881" y="26974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0" name="Téglalap 157"/>
          <p:cNvSpPr/>
          <p:nvPr/>
        </p:nvSpPr>
        <p:spPr>
          <a:xfrm flipH="1">
            <a:off x="433388" y="25910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1" name="Téglalap 158"/>
          <p:cNvSpPr/>
          <p:nvPr/>
        </p:nvSpPr>
        <p:spPr>
          <a:xfrm flipH="1">
            <a:off x="346075" y="2591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02" name="Egyenes összekötő 161"/>
          <p:cNvCxnSpPr/>
          <p:nvPr/>
        </p:nvCxnSpPr>
        <p:spPr>
          <a:xfrm rot="10800000" flipH="1">
            <a:off x="270881" y="28704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Téglalap 162"/>
          <p:cNvSpPr/>
          <p:nvPr/>
        </p:nvSpPr>
        <p:spPr>
          <a:xfrm flipH="1">
            <a:off x="433388" y="28418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4" name="Téglalap 163"/>
          <p:cNvSpPr/>
          <p:nvPr/>
        </p:nvSpPr>
        <p:spPr>
          <a:xfrm flipH="1">
            <a:off x="346075" y="28418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5" name="Téglalap 166"/>
          <p:cNvSpPr/>
          <p:nvPr/>
        </p:nvSpPr>
        <p:spPr>
          <a:xfrm flipH="1">
            <a:off x="681038" y="26259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06" name="Egyenes összekötő 130"/>
          <p:cNvCxnSpPr/>
          <p:nvPr/>
        </p:nvCxnSpPr>
        <p:spPr>
          <a:xfrm rot="10800000" flipH="1" flipV="1">
            <a:off x="1195388" y="40007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Egyenes összekötő 131"/>
          <p:cNvCxnSpPr/>
          <p:nvPr/>
        </p:nvCxnSpPr>
        <p:spPr>
          <a:xfrm rot="10800000" flipH="1" flipV="1">
            <a:off x="1195388" y="34276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Egyenes összekötő 145"/>
          <p:cNvCxnSpPr/>
          <p:nvPr/>
        </p:nvCxnSpPr>
        <p:spPr>
          <a:xfrm rot="10800000" flipH="1">
            <a:off x="272468" y="33467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9" name="Téglalap 146"/>
          <p:cNvSpPr/>
          <p:nvPr/>
        </p:nvSpPr>
        <p:spPr>
          <a:xfrm flipH="1">
            <a:off x="434975" y="31625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0" name="Téglalap 147"/>
          <p:cNvSpPr/>
          <p:nvPr/>
        </p:nvSpPr>
        <p:spPr>
          <a:xfrm flipH="1">
            <a:off x="347663" y="316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1" name="Egyenes összekötő 150"/>
          <p:cNvCxnSpPr/>
          <p:nvPr/>
        </p:nvCxnSpPr>
        <p:spPr>
          <a:xfrm rot="10800000" flipH="1">
            <a:off x="272468" y="35165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Téglalap 151"/>
          <p:cNvSpPr/>
          <p:nvPr/>
        </p:nvSpPr>
        <p:spPr>
          <a:xfrm flipH="1">
            <a:off x="434975" y="34102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3" name="Téglalap 152"/>
          <p:cNvSpPr/>
          <p:nvPr/>
        </p:nvSpPr>
        <p:spPr>
          <a:xfrm flipH="1">
            <a:off x="347663" y="34102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4" name="Téglalap 155"/>
          <p:cNvSpPr/>
          <p:nvPr/>
        </p:nvSpPr>
        <p:spPr>
          <a:xfrm flipH="1">
            <a:off x="682625" y="32832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5" name="Egyenes összekötő 156"/>
          <p:cNvCxnSpPr/>
          <p:nvPr/>
        </p:nvCxnSpPr>
        <p:spPr>
          <a:xfrm rot="10800000" flipH="1">
            <a:off x="272468" y="39309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Téglalap 157"/>
          <p:cNvSpPr/>
          <p:nvPr/>
        </p:nvSpPr>
        <p:spPr>
          <a:xfrm flipH="1">
            <a:off x="434975" y="38245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17" name="Téglalap 158"/>
          <p:cNvSpPr/>
          <p:nvPr/>
        </p:nvSpPr>
        <p:spPr>
          <a:xfrm flipH="1">
            <a:off x="347663" y="38245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18" name="Egyenes összekötő 161"/>
          <p:cNvCxnSpPr/>
          <p:nvPr/>
        </p:nvCxnSpPr>
        <p:spPr>
          <a:xfrm rot="10800000" flipH="1">
            <a:off x="272468" y="41039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églalap 162"/>
          <p:cNvSpPr/>
          <p:nvPr/>
        </p:nvSpPr>
        <p:spPr>
          <a:xfrm flipH="1">
            <a:off x="434975" y="40753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0" name="Téglalap 163"/>
          <p:cNvSpPr/>
          <p:nvPr/>
        </p:nvSpPr>
        <p:spPr>
          <a:xfrm flipH="1">
            <a:off x="347663" y="40753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21" name="Téglalap 166"/>
          <p:cNvSpPr/>
          <p:nvPr/>
        </p:nvSpPr>
        <p:spPr>
          <a:xfrm flipH="1">
            <a:off x="682625" y="38594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22" name="Line 123"/>
          <p:cNvSpPr>
            <a:spLocks noChangeShapeType="1"/>
          </p:cNvSpPr>
          <p:nvPr/>
        </p:nvSpPr>
        <p:spPr bwMode="auto">
          <a:xfrm flipV="1">
            <a:off x="2681288" y="25918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" name="Line 124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" name="Line 125"/>
          <p:cNvSpPr>
            <a:spLocks noChangeShapeType="1"/>
          </p:cNvSpPr>
          <p:nvPr/>
        </p:nvSpPr>
        <p:spPr bwMode="auto">
          <a:xfrm>
            <a:off x="2706688" y="25910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" name="Line 126"/>
          <p:cNvSpPr>
            <a:spLocks noChangeShapeType="1"/>
          </p:cNvSpPr>
          <p:nvPr/>
        </p:nvSpPr>
        <p:spPr bwMode="auto">
          <a:xfrm>
            <a:off x="2687638" y="25910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" name="Line 127"/>
          <p:cNvSpPr>
            <a:spLocks noChangeShapeType="1"/>
          </p:cNvSpPr>
          <p:nvPr/>
        </p:nvSpPr>
        <p:spPr bwMode="auto">
          <a:xfrm>
            <a:off x="2687638" y="19398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" name="Line 128"/>
          <p:cNvSpPr>
            <a:spLocks noChangeShapeType="1"/>
          </p:cNvSpPr>
          <p:nvPr/>
        </p:nvSpPr>
        <p:spPr bwMode="auto">
          <a:xfrm>
            <a:off x="2687638" y="21465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" name="Line 130"/>
          <p:cNvSpPr>
            <a:spLocks noChangeShapeType="1"/>
          </p:cNvSpPr>
          <p:nvPr/>
        </p:nvSpPr>
        <p:spPr bwMode="auto">
          <a:xfrm>
            <a:off x="2687638" y="31526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" name="Line 133"/>
          <p:cNvSpPr>
            <a:spLocks noChangeShapeType="1"/>
          </p:cNvSpPr>
          <p:nvPr/>
        </p:nvSpPr>
        <p:spPr bwMode="auto">
          <a:xfrm>
            <a:off x="2687638" y="33403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30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561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1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100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1290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" name="Téglalap 173"/>
          <p:cNvSpPr>
            <a:spLocks noChangeArrowheads="1"/>
          </p:cNvSpPr>
          <p:nvPr/>
        </p:nvSpPr>
        <p:spPr bwMode="auto">
          <a:xfrm>
            <a:off x="8559800" y="19449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4" name="Téglalap 174"/>
          <p:cNvSpPr>
            <a:spLocks noChangeArrowheads="1"/>
          </p:cNvSpPr>
          <p:nvPr/>
        </p:nvSpPr>
        <p:spPr bwMode="auto">
          <a:xfrm>
            <a:off x="8645525" y="19449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35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608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6" name="Téglalap 178"/>
          <p:cNvSpPr>
            <a:spLocks noChangeArrowheads="1"/>
          </p:cNvSpPr>
          <p:nvPr/>
        </p:nvSpPr>
        <p:spPr bwMode="auto">
          <a:xfrm>
            <a:off x="8559800" y="21925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7" name="Téglalap 179"/>
          <p:cNvSpPr>
            <a:spLocks noChangeArrowheads="1"/>
          </p:cNvSpPr>
          <p:nvPr/>
        </p:nvSpPr>
        <p:spPr bwMode="auto">
          <a:xfrm>
            <a:off x="8645525" y="21925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38" name="Téglalap 182"/>
          <p:cNvSpPr>
            <a:spLocks noChangeArrowheads="1"/>
          </p:cNvSpPr>
          <p:nvPr/>
        </p:nvSpPr>
        <p:spPr bwMode="auto">
          <a:xfrm>
            <a:off x="7710488" y="20671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39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8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0" name="Téglalap 184"/>
          <p:cNvSpPr>
            <a:spLocks noChangeArrowheads="1"/>
          </p:cNvSpPr>
          <p:nvPr/>
        </p:nvSpPr>
        <p:spPr bwMode="auto">
          <a:xfrm>
            <a:off x="8559800" y="258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1" name="Téglalap 185"/>
          <p:cNvSpPr>
            <a:spLocks noChangeArrowheads="1"/>
          </p:cNvSpPr>
          <p:nvPr/>
        </p:nvSpPr>
        <p:spPr bwMode="auto">
          <a:xfrm>
            <a:off x="8645525" y="258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42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609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3" name="Téglalap 189"/>
          <p:cNvSpPr>
            <a:spLocks noChangeArrowheads="1"/>
          </p:cNvSpPr>
          <p:nvPr/>
        </p:nvSpPr>
        <p:spPr bwMode="auto">
          <a:xfrm>
            <a:off x="8559800" y="283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4" name="Téglalap 190"/>
          <p:cNvSpPr>
            <a:spLocks noChangeArrowheads="1"/>
          </p:cNvSpPr>
          <p:nvPr/>
        </p:nvSpPr>
        <p:spPr bwMode="auto">
          <a:xfrm>
            <a:off x="8645525" y="283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45" name="Téglalap 193"/>
          <p:cNvSpPr>
            <a:spLocks noChangeArrowheads="1"/>
          </p:cNvSpPr>
          <p:nvPr/>
        </p:nvSpPr>
        <p:spPr bwMode="auto">
          <a:xfrm>
            <a:off x="7710488" y="26164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46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563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7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292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8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482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9" name="Téglalap 173"/>
          <p:cNvSpPr>
            <a:spLocks noChangeArrowheads="1"/>
          </p:cNvSpPr>
          <p:nvPr/>
        </p:nvSpPr>
        <p:spPr bwMode="auto">
          <a:xfrm>
            <a:off x="8559800" y="31641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0" name="Téglalap 174"/>
          <p:cNvSpPr>
            <a:spLocks noChangeArrowheads="1"/>
          </p:cNvSpPr>
          <p:nvPr/>
        </p:nvSpPr>
        <p:spPr bwMode="auto">
          <a:xfrm>
            <a:off x="8645525" y="31641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1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800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2" name="Téglalap 178"/>
          <p:cNvSpPr>
            <a:spLocks noChangeArrowheads="1"/>
          </p:cNvSpPr>
          <p:nvPr/>
        </p:nvSpPr>
        <p:spPr bwMode="auto">
          <a:xfrm>
            <a:off x="8559800" y="34117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3" name="Téglalap 179"/>
          <p:cNvSpPr>
            <a:spLocks noChangeArrowheads="1"/>
          </p:cNvSpPr>
          <p:nvPr/>
        </p:nvSpPr>
        <p:spPr bwMode="auto">
          <a:xfrm>
            <a:off x="8645525" y="34117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4" name="Téglalap 182"/>
          <p:cNvSpPr>
            <a:spLocks noChangeArrowheads="1"/>
          </p:cNvSpPr>
          <p:nvPr/>
        </p:nvSpPr>
        <p:spPr bwMode="auto">
          <a:xfrm>
            <a:off x="7710488" y="32863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55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578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6" name="Téglalap 184"/>
          <p:cNvSpPr>
            <a:spLocks noChangeArrowheads="1"/>
          </p:cNvSpPr>
          <p:nvPr/>
        </p:nvSpPr>
        <p:spPr bwMode="auto">
          <a:xfrm>
            <a:off x="8559800" y="38515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7" name="Téglalap 185"/>
          <p:cNvSpPr>
            <a:spLocks noChangeArrowheads="1"/>
          </p:cNvSpPr>
          <p:nvPr/>
        </p:nvSpPr>
        <p:spPr bwMode="auto">
          <a:xfrm>
            <a:off x="8645525" y="38515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558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1293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9" name="Téglalap 189"/>
          <p:cNvSpPr>
            <a:spLocks noChangeArrowheads="1"/>
          </p:cNvSpPr>
          <p:nvPr/>
        </p:nvSpPr>
        <p:spPr bwMode="auto">
          <a:xfrm>
            <a:off x="8559800" y="41023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0" name="Téglalap 190"/>
          <p:cNvSpPr>
            <a:spLocks noChangeArrowheads="1"/>
          </p:cNvSpPr>
          <p:nvPr/>
        </p:nvSpPr>
        <p:spPr bwMode="auto">
          <a:xfrm>
            <a:off x="8645525" y="41023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1" name="Téglalap 193"/>
          <p:cNvSpPr>
            <a:spLocks noChangeArrowheads="1"/>
          </p:cNvSpPr>
          <p:nvPr/>
        </p:nvSpPr>
        <p:spPr bwMode="auto">
          <a:xfrm>
            <a:off x="7710488" y="39118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62" name="Line 166"/>
          <p:cNvSpPr>
            <a:spLocks noChangeShapeType="1"/>
          </p:cNvSpPr>
          <p:nvPr/>
        </p:nvSpPr>
        <p:spPr bwMode="auto">
          <a:xfrm flipV="1">
            <a:off x="6283325" y="37859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" name="Line 167"/>
          <p:cNvSpPr>
            <a:spLocks noChangeShapeType="1"/>
          </p:cNvSpPr>
          <p:nvPr/>
        </p:nvSpPr>
        <p:spPr bwMode="auto">
          <a:xfrm>
            <a:off x="6283325" y="37848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" name="Line 168"/>
          <p:cNvSpPr>
            <a:spLocks noChangeShapeType="1"/>
          </p:cNvSpPr>
          <p:nvPr/>
        </p:nvSpPr>
        <p:spPr bwMode="auto">
          <a:xfrm flipH="1">
            <a:off x="6146800" y="37848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" name="Line 169"/>
          <p:cNvSpPr>
            <a:spLocks noChangeShapeType="1"/>
          </p:cNvSpPr>
          <p:nvPr/>
        </p:nvSpPr>
        <p:spPr bwMode="auto">
          <a:xfrm>
            <a:off x="6283325" y="31562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" name="Line 170"/>
          <p:cNvSpPr>
            <a:spLocks noChangeShapeType="1"/>
          </p:cNvSpPr>
          <p:nvPr/>
        </p:nvSpPr>
        <p:spPr bwMode="auto">
          <a:xfrm flipH="1">
            <a:off x="6131929" y="33149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" name="Line 171"/>
          <p:cNvSpPr>
            <a:spLocks noChangeShapeType="1"/>
          </p:cNvSpPr>
          <p:nvPr/>
        </p:nvSpPr>
        <p:spPr bwMode="auto">
          <a:xfrm flipV="1">
            <a:off x="6283325" y="25720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" name="Line 172"/>
          <p:cNvSpPr>
            <a:spLocks noChangeShapeType="1"/>
          </p:cNvSpPr>
          <p:nvPr/>
        </p:nvSpPr>
        <p:spPr bwMode="auto">
          <a:xfrm flipH="1">
            <a:off x="6165850" y="25720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" name="Line 173"/>
          <p:cNvSpPr>
            <a:spLocks noChangeShapeType="1"/>
          </p:cNvSpPr>
          <p:nvPr/>
        </p:nvSpPr>
        <p:spPr bwMode="auto">
          <a:xfrm>
            <a:off x="6283325" y="19253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" name="Line 174"/>
          <p:cNvSpPr>
            <a:spLocks noChangeShapeType="1"/>
          </p:cNvSpPr>
          <p:nvPr/>
        </p:nvSpPr>
        <p:spPr bwMode="auto">
          <a:xfrm flipH="1">
            <a:off x="6159500" y="21465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" name="Text Box 175"/>
          <p:cNvSpPr txBox="1">
            <a:spLocks noChangeArrowheads="1"/>
          </p:cNvSpPr>
          <p:nvPr/>
        </p:nvSpPr>
        <p:spPr bwMode="auto">
          <a:xfrm>
            <a:off x="2274035" y="13147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2" name="Text Box 176"/>
          <p:cNvSpPr txBox="1">
            <a:spLocks noChangeArrowheads="1"/>
          </p:cNvSpPr>
          <p:nvPr/>
        </p:nvSpPr>
        <p:spPr bwMode="auto">
          <a:xfrm>
            <a:off x="5861785" y="13162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573" name="Rectangle 180"/>
          <p:cNvSpPr>
            <a:spLocks noChangeArrowheads="1"/>
          </p:cNvSpPr>
          <p:nvPr/>
        </p:nvSpPr>
        <p:spPr bwMode="auto">
          <a:xfrm>
            <a:off x="3706813" y="1394079"/>
            <a:ext cx="1398587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74" name="Téglalap 3"/>
          <p:cNvSpPr>
            <a:spLocks noChangeArrowheads="1"/>
          </p:cNvSpPr>
          <p:nvPr/>
        </p:nvSpPr>
        <p:spPr bwMode="auto">
          <a:xfrm>
            <a:off x="4714875" y="20909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5" name="Téglalap 3"/>
          <p:cNvSpPr>
            <a:spLocks noChangeArrowheads="1"/>
          </p:cNvSpPr>
          <p:nvPr/>
        </p:nvSpPr>
        <p:spPr bwMode="auto">
          <a:xfrm>
            <a:off x="27717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6" name="Téglalap 3"/>
          <p:cNvSpPr>
            <a:spLocks noChangeArrowheads="1"/>
          </p:cNvSpPr>
          <p:nvPr/>
        </p:nvSpPr>
        <p:spPr bwMode="auto">
          <a:xfrm>
            <a:off x="4689475" y="32466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77" name="Téglalap 174"/>
          <p:cNvSpPr>
            <a:spLocks noChangeArrowheads="1"/>
          </p:cNvSpPr>
          <p:nvPr/>
        </p:nvSpPr>
        <p:spPr bwMode="auto">
          <a:xfrm>
            <a:off x="8738545" y="19429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8" name="Téglalap 179"/>
          <p:cNvSpPr>
            <a:spLocks noChangeArrowheads="1"/>
          </p:cNvSpPr>
          <p:nvPr/>
        </p:nvSpPr>
        <p:spPr bwMode="auto">
          <a:xfrm>
            <a:off x="8738545" y="21906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79" name="Téglalap 185"/>
          <p:cNvSpPr>
            <a:spLocks noChangeArrowheads="1"/>
          </p:cNvSpPr>
          <p:nvPr/>
        </p:nvSpPr>
        <p:spPr bwMode="auto">
          <a:xfrm>
            <a:off x="8738545" y="257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0" name="Téglalap 190"/>
          <p:cNvSpPr>
            <a:spLocks noChangeArrowheads="1"/>
          </p:cNvSpPr>
          <p:nvPr/>
        </p:nvSpPr>
        <p:spPr bwMode="auto">
          <a:xfrm>
            <a:off x="8738545" y="283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1" name="Téglalap 174"/>
          <p:cNvSpPr>
            <a:spLocks noChangeArrowheads="1"/>
          </p:cNvSpPr>
          <p:nvPr/>
        </p:nvSpPr>
        <p:spPr bwMode="auto">
          <a:xfrm>
            <a:off x="8738545" y="31621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2" name="Téglalap 179"/>
          <p:cNvSpPr>
            <a:spLocks noChangeArrowheads="1"/>
          </p:cNvSpPr>
          <p:nvPr/>
        </p:nvSpPr>
        <p:spPr bwMode="auto">
          <a:xfrm>
            <a:off x="8738545" y="34098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3" name="Téglalap 185"/>
          <p:cNvSpPr>
            <a:spLocks noChangeArrowheads="1"/>
          </p:cNvSpPr>
          <p:nvPr/>
        </p:nvSpPr>
        <p:spPr bwMode="auto">
          <a:xfrm>
            <a:off x="8738545" y="38495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4" name="Téglalap 190"/>
          <p:cNvSpPr>
            <a:spLocks noChangeArrowheads="1"/>
          </p:cNvSpPr>
          <p:nvPr/>
        </p:nvSpPr>
        <p:spPr bwMode="auto">
          <a:xfrm>
            <a:off x="8738545" y="41003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5" name="Téglalap 174"/>
          <p:cNvSpPr>
            <a:spLocks noChangeArrowheads="1"/>
          </p:cNvSpPr>
          <p:nvPr/>
        </p:nvSpPr>
        <p:spPr bwMode="auto">
          <a:xfrm>
            <a:off x="7390758" y="16679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6" name="Téglalap 179"/>
          <p:cNvSpPr>
            <a:spLocks noChangeArrowheads="1"/>
          </p:cNvSpPr>
          <p:nvPr/>
        </p:nvSpPr>
        <p:spPr bwMode="auto">
          <a:xfrm>
            <a:off x="7390758" y="19155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7" name="Téglalap 185"/>
          <p:cNvSpPr>
            <a:spLocks noChangeArrowheads="1"/>
          </p:cNvSpPr>
          <p:nvPr/>
        </p:nvSpPr>
        <p:spPr bwMode="auto">
          <a:xfrm>
            <a:off x="7390758" y="226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8" name="Téglalap 190"/>
          <p:cNvSpPr>
            <a:spLocks noChangeArrowheads="1"/>
          </p:cNvSpPr>
          <p:nvPr/>
        </p:nvSpPr>
        <p:spPr bwMode="auto">
          <a:xfrm>
            <a:off x="7390758" y="251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89" name="Téglalap 174"/>
          <p:cNvSpPr>
            <a:spLocks noChangeArrowheads="1"/>
          </p:cNvSpPr>
          <p:nvPr/>
        </p:nvSpPr>
        <p:spPr bwMode="auto">
          <a:xfrm>
            <a:off x="7390758" y="289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0" name="Téglalap 179"/>
          <p:cNvSpPr>
            <a:spLocks noChangeArrowheads="1"/>
          </p:cNvSpPr>
          <p:nvPr/>
        </p:nvSpPr>
        <p:spPr bwMode="auto">
          <a:xfrm>
            <a:off x="7390758" y="314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1" name="Téglalap 185"/>
          <p:cNvSpPr>
            <a:spLocks noChangeArrowheads="1"/>
          </p:cNvSpPr>
          <p:nvPr/>
        </p:nvSpPr>
        <p:spPr bwMode="auto">
          <a:xfrm>
            <a:off x="7390758" y="35363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2" name="Téglalap 190"/>
          <p:cNvSpPr>
            <a:spLocks noChangeArrowheads="1"/>
          </p:cNvSpPr>
          <p:nvPr/>
        </p:nvSpPr>
        <p:spPr bwMode="auto">
          <a:xfrm>
            <a:off x="7390758" y="37872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93" name="Téglalap 147"/>
          <p:cNvSpPr/>
          <p:nvPr/>
        </p:nvSpPr>
        <p:spPr>
          <a:xfrm flipH="1">
            <a:off x="1480232" y="28764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4" name="Téglalap 152"/>
          <p:cNvSpPr/>
          <p:nvPr/>
        </p:nvSpPr>
        <p:spPr>
          <a:xfrm flipH="1">
            <a:off x="1480232" y="31240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5" name="Téglalap 158"/>
          <p:cNvSpPr/>
          <p:nvPr/>
        </p:nvSpPr>
        <p:spPr>
          <a:xfrm flipH="1">
            <a:off x="1480232" y="3474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6" name="Téglalap 163"/>
          <p:cNvSpPr/>
          <p:nvPr/>
        </p:nvSpPr>
        <p:spPr>
          <a:xfrm flipH="1">
            <a:off x="1480232" y="37257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7" name="Téglalap 147"/>
          <p:cNvSpPr/>
          <p:nvPr/>
        </p:nvSpPr>
        <p:spPr>
          <a:xfrm flipH="1">
            <a:off x="1488840" y="16587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8" name="Téglalap 152"/>
          <p:cNvSpPr/>
          <p:nvPr/>
        </p:nvSpPr>
        <p:spPr>
          <a:xfrm flipH="1">
            <a:off x="1488840" y="19064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9" name="Téglalap 158"/>
          <p:cNvSpPr/>
          <p:nvPr/>
        </p:nvSpPr>
        <p:spPr>
          <a:xfrm flipH="1">
            <a:off x="1488840" y="22445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0" name="Téglalap 163"/>
          <p:cNvSpPr/>
          <p:nvPr/>
        </p:nvSpPr>
        <p:spPr>
          <a:xfrm flipH="1">
            <a:off x="1488840" y="24954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1" name="Téglalap 147"/>
          <p:cNvSpPr/>
          <p:nvPr/>
        </p:nvSpPr>
        <p:spPr>
          <a:xfrm flipH="1">
            <a:off x="243141" y="19270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2" name="Téglalap 152"/>
          <p:cNvSpPr/>
          <p:nvPr/>
        </p:nvSpPr>
        <p:spPr>
          <a:xfrm flipH="1">
            <a:off x="243141" y="21747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3" name="Téglalap 158"/>
          <p:cNvSpPr/>
          <p:nvPr/>
        </p:nvSpPr>
        <p:spPr>
          <a:xfrm flipH="1">
            <a:off x="243141" y="25890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4" name="Téglalap 163"/>
          <p:cNvSpPr/>
          <p:nvPr/>
        </p:nvSpPr>
        <p:spPr>
          <a:xfrm flipH="1">
            <a:off x="243141" y="28398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5" name="Téglalap 147"/>
          <p:cNvSpPr/>
          <p:nvPr/>
        </p:nvSpPr>
        <p:spPr>
          <a:xfrm flipH="1">
            <a:off x="244729" y="31605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6" name="Téglalap 152"/>
          <p:cNvSpPr/>
          <p:nvPr/>
        </p:nvSpPr>
        <p:spPr>
          <a:xfrm flipH="1">
            <a:off x="244729" y="34082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7" name="Téglalap 158"/>
          <p:cNvSpPr/>
          <p:nvPr/>
        </p:nvSpPr>
        <p:spPr>
          <a:xfrm flipH="1">
            <a:off x="244729" y="38225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8" name="Téglalap 163"/>
          <p:cNvSpPr/>
          <p:nvPr/>
        </p:nvSpPr>
        <p:spPr>
          <a:xfrm flipH="1">
            <a:off x="244729" y="40733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9" name="Téglalap 3"/>
          <p:cNvSpPr>
            <a:spLocks noChangeArrowheads="1"/>
          </p:cNvSpPr>
          <p:nvPr/>
        </p:nvSpPr>
        <p:spPr bwMode="auto">
          <a:xfrm>
            <a:off x="2760663" y="20769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10" name="Text Box 90"/>
          <p:cNvSpPr txBox="1">
            <a:spLocks noChangeArrowheads="1"/>
          </p:cNvSpPr>
          <p:nvPr/>
        </p:nvSpPr>
        <p:spPr bwMode="auto">
          <a:xfrm>
            <a:off x="5584594" y="50043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611" name="Szövegdoboz 31"/>
          <p:cNvSpPr txBox="1">
            <a:spLocks noChangeArrowheads="1"/>
          </p:cNvSpPr>
          <p:nvPr/>
        </p:nvSpPr>
        <p:spPr bwMode="auto">
          <a:xfrm>
            <a:off x="5621756" y="43849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4-1866 in lockstep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612" name="TextBox 611"/>
          <p:cNvSpPr txBox="1"/>
          <p:nvPr/>
        </p:nvSpPr>
        <p:spPr>
          <a:xfrm>
            <a:off x="3089162" y="156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3" name="TextBox 612"/>
          <p:cNvSpPr txBox="1"/>
          <p:nvPr/>
        </p:nvSpPr>
        <p:spPr>
          <a:xfrm>
            <a:off x="3127608" y="18237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4" name="Up-Down Arrow 613"/>
          <p:cNvSpPr/>
          <p:nvPr/>
        </p:nvSpPr>
        <p:spPr bwMode="auto">
          <a:xfrm>
            <a:off x="3417647" y="18285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5" name="TextBox 614"/>
          <p:cNvSpPr txBox="1"/>
          <p:nvPr/>
        </p:nvSpPr>
        <p:spPr>
          <a:xfrm>
            <a:off x="5235462" y="15775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16" name="TextBox 615"/>
          <p:cNvSpPr txBox="1"/>
          <p:nvPr/>
        </p:nvSpPr>
        <p:spPr>
          <a:xfrm>
            <a:off x="5273908" y="18364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17" name="Up-Down Arrow 616"/>
          <p:cNvSpPr/>
          <p:nvPr/>
        </p:nvSpPr>
        <p:spPr bwMode="auto">
          <a:xfrm>
            <a:off x="5563947" y="18412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18" name="Téglalap 53"/>
          <p:cNvSpPr>
            <a:spLocks noChangeArrowheads="1"/>
          </p:cNvSpPr>
          <p:nvPr/>
        </p:nvSpPr>
        <p:spPr bwMode="auto">
          <a:xfrm>
            <a:off x="2755900" y="44325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19" name="Egyenes összekötő 121"/>
          <p:cNvCxnSpPr/>
          <p:nvPr/>
        </p:nvCxnSpPr>
        <p:spPr>
          <a:xfrm rot="5400000" flipH="1" flipV="1">
            <a:off x="3153162" y="41702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0" name="Szövegdoboz 70"/>
          <p:cNvSpPr txBox="1">
            <a:spLocks noChangeArrowheads="1"/>
          </p:cNvSpPr>
          <p:nvPr/>
        </p:nvSpPr>
        <p:spPr bwMode="auto">
          <a:xfrm>
            <a:off x="3432498" y="39404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621" name="Egyenes összekötő 130"/>
          <p:cNvCxnSpPr/>
          <p:nvPr/>
        </p:nvCxnSpPr>
        <p:spPr>
          <a:xfrm rot="10800000" flipH="1" flipV="1">
            <a:off x="2409825" y="36546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Line 129"/>
          <p:cNvSpPr>
            <a:spLocks noChangeShapeType="1"/>
          </p:cNvSpPr>
          <p:nvPr/>
        </p:nvSpPr>
        <p:spPr bwMode="auto">
          <a:xfrm>
            <a:off x="2687638" y="37531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3" name="Line 131"/>
          <p:cNvSpPr>
            <a:spLocks noChangeShapeType="1"/>
          </p:cNvSpPr>
          <p:nvPr/>
        </p:nvSpPr>
        <p:spPr bwMode="auto">
          <a:xfrm>
            <a:off x="2687638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" name="Line 132"/>
          <p:cNvSpPr>
            <a:spLocks noChangeShapeType="1"/>
          </p:cNvSpPr>
          <p:nvPr/>
        </p:nvSpPr>
        <p:spPr bwMode="auto">
          <a:xfrm>
            <a:off x="2687638" y="37467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" name="Rectangle 178"/>
          <p:cNvSpPr>
            <a:spLocks noChangeArrowheads="1"/>
          </p:cNvSpPr>
          <p:nvPr/>
        </p:nvSpPr>
        <p:spPr bwMode="auto">
          <a:xfrm>
            <a:off x="3960813" y="47611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626" name="TextBox 625"/>
          <p:cNvSpPr txBox="1"/>
          <p:nvPr/>
        </p:nvSpPr>
        <p:spPr>
          <a:xfrm>
            <a:off x="5121162" y="41048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27" name="TextBox 626"/>
          <p:cNvSpPr txBox="1"/>
          <p:nvPr/>
        </p:nvSpPr>
        <p:spPr>
          <a:xfrm>
            <a:off x="4664308" y="3957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628" name="Up-Down Arrow 627"/>
          <p:cNvSpPr/>
          <p:nvPr/>
        </p:nvSpPr>
        <p:spPr bwMode="auto">
          <a:xfrm>
            <a:off x="54496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26573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630" name="Up-Down Arrow 629"/>
          <p:cNvSpPr/>
          <p:nvPr/>
        </p:nvSpPr>
        <p:spPr bwMode="auto">
          <a:xfrm>
            <a:off x="3277947" y="38478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2987908" y="3830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224" name="Rounded Rectangle 223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5" name="Rounded Rectangle 224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26" name="Rounded Rectangle 225"/>
          <p:cNvSpPr/>
          <p:nvPr/>
        </p:nvSpPr>
        <p:spPr bwMode="auto">
          <a:xfrm>
            <a:off x="3021900" y="1834434"/>
            <a:ext cx="2949711" cy="23304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12)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84369" y="577968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-1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732740" y="1536700"/>
            <a:ext cx="4156896" cy="3455170"/>
            <a:chOff x="1066800" y="1866900"/>
            <a:chExt cx="4497340" cy="3455170"/>
          </a:xfrm>
        </p:grpSpPr>
        <p:grpSp>
          <p:nvGrpSpPr>
            <p:cNvPr id="27" name="Group 26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7" name="Left-Right Arrow 6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9" name="Up-Down Arrow 8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0" name="Up-Down Arrow 9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ight Arrow 23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7132" y="1841500"/>
            <a:ext cx="3984865" cy="3163070"/>
            <a:chOff x="1143000" y="2159000"/>
            <a:chExt cx="4311221" cy="3163070"/>
          </a:xfrm>
        </p:grpSpPr>
        <p:grpSp>
          <p:nvGrpSpPr>
            <p:cNvPr id="32" name="Group 31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8" name="Up-Down Arrow 37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Up-Down Arrow 38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55" name="Right Arrow 54"/>
          <p:cNvSpPr/>
          <p:nvPr/>
        </p:nvSpPr>
        <p:spPr bwMode="auto">
          <a:xfrm>
            <a:off x="309253" y="3924179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19526" y="1409700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6178826" y="1092200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41053" y="5397500"/>
            <a:ext cx="3336041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70C0"/>
                </a:solidFill>
              </a:rPr>
              <a:t>Serial, packet based link </a:t>
            </a:r>
            <a:r>
              <a:rPr lang="en-US" dirty="0" smtClean="0"/>
              <a:t>with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        </a:t>
            </a:r>
            <a:r>
              <a:rPr lang="en-US" dirty="0" smtClean="0">
                <a:solidFill>
                  <a:srgbClr val="0070C0"/>
                </a:solidFill>
              </a:rPr>
              <a:t>differential signaling  </a:t>
            </a:r>
          </a:p>
          <a:p>
            <a:endParaRPr lang="en-US" dirty="0"/>
          </a:p>
          <a:p>
            <a:pPr>
              <a:spcAft>
                <a:spcPts val="300"/>
              </a:spcAft>
            </a:pPr>
            <a:r>
              <a:rPr lang="en-US" dirty="0" smtClean="0"/>
              <a:t>         </a:t>
            </a:r>
            <a:r>
              <a:rPr lang="en-US" sz="1300" dirty="0" smtClean="0"/>
              <a:t>Up to 6.4 </a:t>
            </a:r>
            <a:r>
              <a:rPr lang="en-US" sz="1300" dirty="0" err="1" smtClean="0"/>
              <a:t>Gbps</a:t>
            </a:r>
            <a:endParaRPr lang="en-US" sz="1300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4368800" y="5411688"/>
            <a:ext cx="4730654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FF0000"/>
                </a:solidFill>
              </a:rPr>
              <a:t>SMI 2</a:t>
            </a:r>
            <a:r>
              <a:rPr lang="en-US" sz="1300" dirty="0">
                <a:solidFill>
                  <a:srgbClr val="0070C0"/>
                </a:solidFill>
              </a:rPr>
              <a:t>: 64-bit parallel, </a:t>
            </a:r>
            <a:r>
              <a:rPr lang="en-US" sz="1300" dirty="0" smtClean="0">
                <a:solidFill>
                  <a:srgbClr val="0070C0"/>
                </a:solidFill>
              </a:rPr>
              <a:t>bidirectional data link </a:t>
            </a:r>
            <a:r>
              <a:rPr lang="en-US" sz="1300" dirty="0" smtClean="0"/>
              <a:t>with </a:t>
            </a:r>
          </a:p>
          <a:p>
            <a:r>
              <a:rPr lang="en-US" sz="1300" dirty="0" smtClean="0">
                <a:solidFill>
                  <a:srgbClr val="0070C0"/>
                </a:solidFill>
              </a:rPr>
              <a:t>           single-ended </a:t>
            </a:r>
            <a:r>
              <a:rPr lang="en-US" sz="1300" dirty="0">
                <a:solidFill>
                  <a:srgbClr val="0070C0"/>
                </a:solidFill>
              </a:rPr>
              <a:t>voltage reference </a:t>
            </a:r>
            <a:r>
              <a:rPr lang="en-US" sz="1300" dirty="0" smtClean="0">
                <a:solidFill>
                  <a:srgbClr val="0070C0"/>
                </a:solidFill>
              </a:rPr>
              <a:t>signaling</a:t>
            </a:r>
            <a:r>
              <a:rPr lang="en-US" sz="1300" dirty="0" smtClean="0"/>
              <a:t>,</a:t>
            </a:r>
            <a:endParaRPr lang="en-US" sz="1300" dirty="0"/>
          </a:p>
          <a:p>
            <a:pPr>
              <a:spcAft>
                <a:spcPts val="400"/>
              </a:spcAft>
            </a:pPr>
            <a:r>
              <a:rPr lang="en-US" sz="1300" dirty="0"/>
              <a:t>       </a:t>
            </a:r>
            <a:r>
              <a:rPr lang="en-US" sz="1300" dirty="0" smtClean="0"/>
              <a:t>    </a:t>
            </a:r>
            <a:r>
              <a:rPr lang="en-US" sz="1300" dirty="0"/>
              <a:t>(</a:t>
            </a:r>
            <a:r>
              <a:rPr lang="en-US" sz="1300" dirty="0" smtClean="0"/>
              <a:t>VMSE </a:t>
            </a:r>
            <a:r>
              <a:rPr lang="en-US" sz="1300" dirty="0"/>
              <a:t>(Voltage Mode single </a:t>
            </a:r>
            <a:r>
              <a:rPr lang="en-US" sz="1300" dirty="0" smtClean="0"/>
              <a:t>Ended) signaling)</a:t>
            </a:r>
          </a:p>
          <a:p>
            <a:pPr>
              <a:spcAft>
                <a:spcPts val="400"/>
              </a:spcAft>
            </a:pPr>
            <a:r>
              <a:rPr lang="en-US" sz="1300" dirty="0" smtClean="0"/>
              <a:t>           Up to 3200 MT/s</a:t>
            </a:r>
          </a:p>
        </p:txBody>
      </p:sp>
      <p:sp>
        <p:nvSpPr>
          <p:cNvPr id="64" name="Left Arrow 63"/>
          <p:cNvSpPr/>
          <p:nvPr/>
        </p:nvSpPr>
        <p:spPr bwMode="auto">
          <a:xfrm>
            <a:off x="283853" y="4394970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156075" y="4220912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963" y="990600"/>
            <a:ext cx="8701485" cy="2133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link </a:t>
            </a:r>
            <a:r>
              <a:rPr lang="en-US" dirty="0" smtClean="0">
                <a:solidFill>
                  <a:srgbClr val="000000"/>
                </a:solidFill>
              </a:rPr>
              <a:t>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>
                <a:solidFill>
                  <a:srgbClr val="000000"/>
                </a:solidFill>
              </a:rPr>
              <a:t>is concerned, </a:t>
            </a:r>
            <a:r>
              <a:rPr lang="en-US" dirty="0" smtClean="0"/>
              <a:t>with the </a:t>
            </a:r>
            <a:r>
              <a:rPr lang="en-US" dirty="0" smtClean="0">
                <a:solidFill>
                  <a:srgbClr val="FF0000"/>
                </a:solidFill>
              </a:rPr>
              <a:t>SMI2 link </a:t>
            </a:r>
            <a:r>
              <a:rPr lang="en-US" dirty="0" smtClean="0"/>
              <a:t>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SMI 2 requires altogether about</a:t>
            </a:r>
            <a:r>
              <a:rPr lang="en-US" dirty="0" smtClean="0">
                <a:solidFill>
                  <a:srgbClr val="0070C0"/>
                </a:solidFill>
              </a:rPr>
              <a:t> 110 signal lines</a:t>
            </a:r>
            <a:r>
              <a:rPr lang="en-US" dirty="0" smtClean="0">
                <a:solidFill>
                  <a:srgbClr val="000000"/>
                </a:solidFill>
              </a:rPr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reason</a:t>
            </a:r>
            <a:r>
              <a:rPr lang="en-US" dirty="0" smtClean="0">
                <a:solidFill>
                  <a:srgbClr val="000000"/>
                </a:solidFill>
              </a:rPr>
              <a:t> for changing from serial transfer to parallel transfer in case of the data lines is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>
                <a:solidFill>
                  <a:srgbClr val="000000"/>
                </a:solidFill>
              </a:rPr>
              <a:t> and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</a:t>
            </a:r>
            <a:r>
              <a:rPr lang="en-US" dirty="0" smtClean="0">
                <a:solidFill>
                  <a:srgbClr val="FF0000"/>
                </a:solidFill>
              </a:rPr>
              <a:t>reduced dissipation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13)</a:t>
            </a:r>
            <a:endParaRPr lang="en-US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6888" y="3124200"/>
            <a:ext cx="2236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SMI 2 </a:t>
            </a:r>
            <a:r>
              <a:rPr lang="en-US" dirty="0" smtClean="0">
                <a:solidFill>
                  <a:srgbClr val="000000"/>
                </a:solidFill>
              </a:rPr>
              <a:t>operates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438525"/>
            <a:ext cx="7731925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smtClean="0">
                <a:solidFill>
                  <a:srgbClr val="0070C0"/>
                </a:solidFill>
              </a:rPr>
              <a:t>Ivy Town-EX </a:t>
            </a:r>
            <a:r>
              <a:rPr lang="en-US" dirty="0" smtClean="0">
                <a:solidFill>
                  <a:srgbClr val="000000"/>
                </a:solidFill>
              </a:rPr>
              <a:t>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</a:t>
            </a:r>
            <a:r>
              <a:rPr lang="en-US" dirty="0" smtClean="0">
                <a:solidFill>
                  <a:srgbClr val="0070C0"/>
                </a:solidFill>
              </a:rPr>
              <a:t>up to 2667 MT/s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</a:t>
            </a:r>
            <a:r>
              <a:rPr lang="en-US" dirty="0" smtClean="0">
                <a:solidFill>
                  <a:srgbClr val="000000"/>
                </a:solidFill>
              </a:rPr>
              <a:t> based </a:t>
            </a:r>
            <a:r>
              <a:rPr lang="en-US" dirty="0" err="1" smtClean="0">
                <a:solidFill>
                  <a:srgbClr val="000000"/>
                </a:solidFill>
              </a:rPr>
              <a:t>Brickland</a:t>
            </a:r>
            <a:r>
              <a:rPr lang="en-US" dirty="0" smtClean="0">
                <a:solidFill>
                  <a:srgbClr val="000000"/>
                </a:solidFill>
              </a:rPr>
              <a:t> platform at a speed of up to </a:t>
            </a:r>
            <a:r>
              <a:rPr lang="en-US" dirty="0" smtClean="0">
                <a:solidFill>
                  <a:srgbClr val="0070C0"/>
                </a:solidFill>
              </a:rPr>
              <a:t>3200 MT/s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369" y="577968"/>
            <a:ext cx="7768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D2D8A"/>
                </a:solidFill>
              </a:rPr>
              <a:t>a) </a:t>
            </a:r>
            <a:r>
              <a:rPr lang="en-US" b="1" dirty="0" smtClean="0">
                <a:solidFill>
                  <a:srgbClr val="2D2D8A"/>
                </a:solidFill>
              </a:rPr>
              <a:t>Redesigned, basically parallel MC-SMB </a:t>
            </a:r>
            <a:r>
              <a:rPr lang="en-US" b="1" dirty="0">
                <a:solidFill>
                  <a:srgbClr val="2D2D8A"/>
                </a:solidFill>
              </a:rPr>
              <a:t>interface, called SMI2 </a:t>
            </a:r>
            <a:r>
              <a:rPr lang="en-US" b="1" dirty="0" smtClean="0">
                <a:solidFill>
                  <a:srgbClr val="2D2D8A"/>
                </a:solidFill>
              </a:rPr>
              <a:t>interface -2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58369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b) Enhanced DRAM </a:t>
            </a:r>
            <a:r>
              <a:rPr lang="en-US" b="1" dirty="0" smtClean="0">
                <a:solidFill>
                  <a:schemeClr val="accent6"/>
                </a:solidFill>
              </a:rPr>
              <a:t>interface</a:t>
            </a:r>
            <a:endParaRPr lang="en-US" b="1" dirty="0">
              <a:solidFill>
                <a:schemeClr val="accent6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740" y="1509208"/>
            <a:ext cx="4156896" cy="3455170"/>
            <a:chOff x="1066800" y="1866900"/>
            <a:chExt cx="4497340" cy="3455170"/>
          </a:xfrm>
        </p:grpSpPr>
        <p:grpSp>
          <p:nvGrpSpPr>
            <p:cNvPr id="6" name="Group 5"/>
            <p:cNvGrpSpPr/>
            <p:nvPr/>
          </p:nvGrpSpPr>
          <p:grpSpPr>
            <a:xfrm>
              <a:off x="1066800" y="1866900"/>
              <a:ext cx="3924300" cy="3455170"/>
              <a:chOff x="469900" y="698500"/>
              <a:chExt cx="3924300" cy="345517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10" name="Left-Right Arrow 9"/>
              <p:cNvSpPr/>
              <p:nvPr/>
            </p:nvSpPr>
            <p:spPr bwMode="auto">
              <a:xfrm>
                <a:off x="469900" y="3073400"/>
                <a:ext cx="1224000" cy="252000"/>
              </a:xfrm>
              <a:prstGeom prst="leftRightArrow">
                <a:avLst/>
              </a:prstGeom>
              <a:solidFill>
                <a:srgbClr val="FF5B5B"/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88020" y="2779713"/>
                <a:ext cx="11079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SMI2 data</a:t>
                </a:r>
                <a:endParaRPr lang="en-US" dirty="0"/>
              </a:p>
            </p:txBody>
          </p:sp>
          <p:sp>
            <p:nvSpPr>
              <p:cNvPr id="12" name="Up-Down Arrow 11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3" name="Up-Down Arrow 12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0701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2860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175000" y="7127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390900" y="6985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26" name="Right Arrow 25"/>
              <p:cNvSpPr/>
              <p:nvPr/>
            </p:nvSpPr>
            <p:spPr bwMode="auto">
              <a:xfrm>
                <a:off x="515938" y="3530479"/>
                <a:ext cx="1173162" cy="252000"/>
              </a:xfrm>
              <a:prstGeom prst="rightArrow">
                <a:avLst/>
              </a:prstGeom>
              <a:solidFill>
                <a:srgbClr val="FF5B5B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6100" y="3759200"/>
                <a:ext cx="10102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CMD</a:t>
                </a:r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71780" y="34290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DDR3/4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7132" y="1814008"/>
            <a:ext cx="3984865" cy="3163070"/>
            <a:chOff x="1143000" y="2159000"/>
            <a:chExt cx="4311221" cy="3163070"/>
          </a:xfrm>
        </p:grpSpPr>
        <p:grpSp>
          <p:nvGrpSpPr>
            <p:cNvPr id="29" name="Group 28"/>
            <p:cNvGrpSpPr/>
            <p:nvPr/>
          </p:nvGrpSpPr>
          <p:grpSpPr>
            <a:xfrm>
              <a:off x="1143000" y="2159000"/>
              <a:ext cx="3848100" cy="3163070"/>
              <a:chOff x="546100" y="990600"/>
              <a:chExt cx="3848100" cy="316307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1689100" y="2754313"/>
                <a:ext cx="2705100" cy="139935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92300" y="3174591"/>
                <a:ext cx="241284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00" b="1" dirty="0" smtClean="0"/>
                  <a:t>Scalable Memory Buffer</a:t>
                </a:r>
              </a:p>
              <a:p>
                <a:pPr algn="ctr"/>
                <a:r>
                  <a:rPr lang="en-US" sz="1300" b="1" dirty="0" smtClean="0"/>
                  <a:t>(SMB)</a:t>
                </a:r>
                <a:endParaRPr lang="en-US" sz="13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84200" y="2767013"/>
                <a:ext cx="8501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In</a:t>
                </a:r>
                <a:endParaRPr lang="en-US" dirty="0"/>
              </a:p>
            </p:txBody>
          </p:sp>
          <p:sp>
            <p:nvSpPr>
              <p:cNvPr id="34" name="Up-Down Arrow 33"/>
              <p:cNvSpPr/>
              <p:nvPr/>
            </p:nvSpPr>
            <p:spPr bwMode="auto">
              <a:xfrm>
                <a:off x="2413000" y="10033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5" name="Up-Down Arrow 34"/>
              <p:cNvSpPr/>
              <p:nvPr/>
            </p:nvSpPr>
            <p:spPr bwMode="auto">
              <a:xfrm>
                <a:off x="3517900" y="990600"/>
                <a:ext cx="317500" cy="1727200"/>
              </a:xfrm>
              <a:prstGeom prst="upDownArrow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0574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273300" y="1320800"/>
                <a:ext cx="627095" cy="276999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162300" y="13350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378200" y="13208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20574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2733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3162300" y="1957388"/>
                <a:ext cx="1028700" cy="262711"/>
              </a:xfrm>
              <a:prstGeom prst="rect">
                <a:avLst/>
              </a:prstGeom>
              <a:solidFill>
                <a:srgbClr val="92D050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  <a:cs typeface="Times New Roman" pitchFamily="18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378200" y="1943100"/>
                <a:ext cx="6270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DIMM</a:t>
                </a:r>
                <a:endParaRPr lang="en-US" sz="1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46100" y="3759200"/>
                <a:ext cx="9975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SMI Out</a:t>
                </a:r>
                <a:endParaRPr lang="en-US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61861" y="3403600"/>
              <a:ext cx="9923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dirty="0" smtClean="0"/>
                <a:t>DDR3</a:t>
              </a:r>
            </a:p>
            <a:p>
              <a:pPr algn="ctr"/>
              <a:r>
                <a:rPr lang="en-US" sz="1300" dirty="0" smtClean="0"/>
                <a:t>interface</a:t>
              </a:r>
              <a:endParaRPr lang="en-US" sz="1300" dirty="0"/>
            </a:p>
          </p:txBody>
        </p:sp>
      </p:grpSp>
      <p:sp>
        <p:nvSpPr>
          <p:cNvPr id="45" name="Right Arrow 44"/>
          <p:cNvSpPr/>
          <p:nvPr/>
        </p:nvSpPr>
        <p:spPr bwMode="auto">
          <a:xfrm>
            <a:off x="309253" y="3896687"/>
            <a:ext cx="1084355" cy="252000"/>
          </a:xfrm>
          <a:prstGeom prst="rightArrow">
            <a:avLst/>
          </a:prstGeom>
          <a:solidFill>
            <a:srgbClr val="FF5B5B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526" y="1382208"/>
            <a:ext cx="21483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/>
              <a:t>Boxboro-EX platform</a:t>
            </a:r>
            <a:endParaRPr lang="en-US" sz="13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178826" y="1064708"/>
            <a:ext cx="19287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err="1" smtClean="0"/>
              <a:t>Brickland</a:t>
            </a:r>
            <a:r>
              <a:rPr lang="en-US" sz="1300" b="1" dirty="0" smtClean="0"/>
              <a:t> platform</a:t>
            </a:r>
            <a:endParaRPr lang="en-US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906153" y="5334000"/>
            <a:ext cx="351250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 smtClean="0"/>
              <a:t>Up to DDR3-1333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smtClean="0"/>
              <a:t>Up to 2 DIMMs per memory channel</a:t>
            </a:r>
            <a:endParaRPr lang="en-US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5499100" y="5348188"/>
            <a:ext cx="3512500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DDR4-1866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70C0"/>
                </a:solidFill>
              </a:rPr>
              <a:t>Up to 3 DIMMs </a:t>
            </a:r>
            <a:r>
              <a:rPr lang="en-US" sz="1300" dirty="0" smtClean="0"/>
              <a:t>per memory channel</a:t>
            </a:r>
            <a:endParaRPr lang="en-US" sz="1300" dirty="0"/>
          </a:p>
        </p:txBody>
      </p:sp>
      <p:sp>
        <p:nvSpPr>
          <p:cNvPr id="50" name="Left Arrow 49"/>
          <p:cNvSpPr/>
          <p:nvPr/>
        </p:nvSpPr>
        <p:spPr bwMode="auto">
          <a:xfrm>
            <a:off x="283853" y="4367478"/>
            <a:ext cx="1084355" cy="252000"/>
          </a:xfrm>
          <a:prstGeom prst="leftArrow">
            <a:avLst/>
          </a:prstGeom>
          <a:solidFill>
            <a:srgbClr val="FF5B5B"/>
          </a:solidFill>
          <a:ln w="15875" cap="flat" cmpd="sng" algn="ctr">
            <a:solidFill>
              <a:srgbClr val="FF5B5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4156075" y="4193420"/>
            <a:ext cx="492125" cy="123258"/>
          </a:xfrm>
          <a:prstGeom prst="rightArrow">
            <a:avLst/>
          </a:prstGeom>
          <a:solidFill>
            <a:srgbClr val="FF5B5B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578933"/>
            <a:ext cx="6439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Operation modes of the SMBs in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[113]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32150" y="1241425"/>
            <a:ext cx="316865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200" b="1" dirty="0" smtClean="0">
                <a:latin typeface="Verdana" pitchFamily="34" charset="0"/>
              </a:rPr>
              <a:t>Operation modes of the SMBs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1600" y="1935163"/>
            <a:ext cx="14847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Lockstep mode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447693" y="1916113"/>
            <a:ext cx="25555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1200" b="1" dirty="0" smtClean="0">
                <a:latin typeface="Verdana" pitchFamily="34" charset="0"/>
              </a:rPr>
              <a:t>Independent channel mode</a:t>
            </a:r>
          </a:p>
          <a:p>
            <a:pPr algn="ctr"/>
            <a:r>
              <a:rPr lang="en-US" altLang="en-US" sz="1200" b="1" dirty="0" smtClean="0">
                <a:latin typeface="Verdana" pitchFamily="34" charset="0"/>
              </a:rPr>
              <a:t>(aka Performance mode)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373313" y="182721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3336924" y="628652"/>
            <a:ext cx="295275" cy="218122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680200" y="1827213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en-US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4591843" y="1571625"/>
            <a:ext cx="2123281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1613" y="2451100"/>
            <a:ext cx="4390230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lockstep mode the same command is sent  </a:t>
            </a:r>
          </a:p>
          <a:p>
            <a:pPr>
              <a:spcAft>
                <a:spcPts val="400"/>
              </a:spcAft>
            </a:pPr>
            <a:r>
              <a:rPr lang="en-US" sz="1200" dirty="0"/>
              <a:t> </a:t>
            </a:r>
            <a:r>
              <a:rPr lang="en-US" sz="1200" dirty="0" smtClean="0"/>
              <a:t>    on both DRAM buses.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The read or write commands are issued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simultaneously to the referenced  DIMMs,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and the SMB interleaves the data on the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9163" y="2451100"/>
            <a:ext cx="41846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In the independent channel mode commands</a:t>
            </a:r>
          </a:p>
          <a:p>
            <a:pPr>
              <a:spcAft>
                <a:spcPts val="0"/>
              </a:spcAft>
            </a:pPr>
            <a:r>
              <a:rPr lang="en-US" sz="1200" dirty="0" smtClean="0"/>
              <a:t>     sent to both DRAM channels are independent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     from each other. </a:t>
            </a:r>
            <a:endParaRPr lang="en-US" sz="1200" dirty="0"/>
          </a:p>
          <a:p>
            <a:endParaRPr lang="en-US" sz="1200" dirty="0" smtClean="0"/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6078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212" y="583596"/>
            <a:ext cx="4129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DRAM speeds of the </a:t>
            </a:r>
            <a:r>
              <a:rPr lang="en-US" b="1" dirty="0" err="1" smtClean="0">
                <a:solidFill>
                  <a:srgbClr val="2D2D8A"/>
                </a:solidFill>
              </a:rPr>
              <a:t>Brickland</a:t>
            </a:r>
            <a:r>
              <a:rPr lang="en-US" b="1" dirty="0" smtClean="0">
                <a:solidFill>
                  <a:srgbClr val="2D2D8A"/>
                </a:solidFill>
              </a:rPr>
              <a:t> platform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16)</a:t>
            </a:r>
            <a:endParaRPr lang="en-US" altLang="en-US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87922"/>
              </p:ext>
            </p:extLst>
          </p:nvPr>
        </p:nvGraphicFramePr>
        <p:xfrm>
          <a:off x="317499" y="1422400"/>
          <a:ext cx="8609013" cy="231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131"/>
                <a:gridCol w="3309736"/>
                <a:gridCol w="3281146"/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C102C104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7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417" r="14138" b="5242"/>
          <a:stretch/>
        </p:blipFill>
        <p:spPr bwMode="auto">
          <a:xfrm>
            <a:off x="190500" y="1282699"/>
            <a:ext cx="8560693" cy="534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cap="flat" cmpd="sng" algn="ctr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54414" y="5881852"/>
            <a:ext cx="3320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E7-8800 v3 /E7-4800 v3 family</a:t>
            </a:r>
          </a:p>
          <a:p>
            <a:r>
              <a:rPr lang="en-US" dirty="0" smtClean="0"/>
              <a:t> (18-Core), w/ QPI up to 9.6 GT/s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5588000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578933"/>
            <a:ext cx="6070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a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based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115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platform 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3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3.3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Ivy Bridge-EX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v2)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63" y="940155"/>
            <a:ext cx="886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 developed a single processor to </a:t>
            </a:r>
            <a:r>
              <a:rPr lang="en-US" dirty="0" smtClean="0">
                <a:solidFill>
                  <a:srgbClr val="0070C0"/>
                </a:solidFill>
              </a:rPr>
              <a:t>cover all server market segments </a:t>
            </a:r>
            <a:r>
              <a:rPr lang="en-US" dirty="0" smtClean="0"/>
              <a:t>from 1S to 8S, called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      the </a:t>
            </a:r>
            <a:r>
              <a:rPr lang="en-US" dirty="0" err="1" smtClean="0">
                <a:solidFill>
                  <a:srgbClr val="FF0000"/>
                </a:solidFill>
              </a:rPr>
              <a:t>Ivytown</a:t>
            </a:r>
            <a:r>
              <a:rPr lang="en-US" dirty="0" smtClean="0"/>
              <a:t> processor.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364" y="581346"/>
            <a:ext cx="5965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3.3 The Ivy Bridge-EX (4800 v2) 4S processor line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063" y="1503296"/>
            <a:ext cx="8772914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manufactured on the </a:t>
            </a:r>
            <a:r>
              <a:rPr lang="en-US" dirty="0" smtClean="0">
                <a:solidFill>
                  <a:srgbClr val="0070C0"/>
                </a:solidFill>
              </a:rPr>
              <a:t>22 nm </a:t>
            </a:r>
            <a:r>
              <a:rPr lang="en-US" dirty="0" smtClean="0"/>
              <a:t>technology, includes </a:t>
            </a:r>
            <a:r>
              <a:rPr lang="en-US" dirty="0" smtClean="0">
                <a:solidFill>
                  <a:srgbClr val="0070C0"/>
                </a:solidFill>
              </a:rPr>
              <a:t>up to 15 cores </a:t>
            </a:r>
            <a:r>
              <a:rPr lang="en-US" dirty="0" smtClean="0"/>
              <a:t>built up </a:t>
            </a:r>
            <a:r>
              <a:rPr lang="en-US" dirty="0" smtClean="0">
                <a:solidFill>
                  <a:srgbClr val="0070C0"/>
                </a:solidFill>
              </a:rPr>
              <a:t>on 4.31 billion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rgbClr val="0070C0"/>
                </a:solidFill>
              </a:rPr>
              <a:t>       transistors</a:t>
            </a:r>
            <a:r>
              <a:rPr lang="en-US" dirty="0" smtClean="0"/>
              <a:t> on a </a:t>
            </a:r>
            <a:r>
              <a:rPr lang="en-US" dirty="0" smtClean="0">
                <a:solidFill>
                  <a:srgbClr val="0070C0"/>
                </a:solidFill>
              </a:rPr>
              <a:t>die of 541 mm</a:t>
            </a:r>
            <a:r>
              <a:rPr lang="en-US" baseline="30000" dirty="0" smtClean="0">
                <a:solidFill>
                  <a:srgbClr val="0070C0"/>
                </a:solidFill>
              </a:rPr>
              <a:t>2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Ivytown</a:t>
            </a:r>
            <a:r>
              <a:rPr lang="en-US" dirty="0" smtClean="0"/>
              <a:t> processor versions have a </a:t>
            </a:r>
            <a:r>
              <a:rPr lang="en-US" dirty="0" smtClean="0">
                <a:solidFill>
                  <a:srgbClr val="0070C0"/>
                </a:solidFill>
              </a:rPr>
              <a:t>TDP of 40 to 150 W</a:t>
            </a:r>
            <a:r>
              <a:rPr lang="en-US" dirty="0" smtClean="0"/>
              <a:t> and operate at frequencies ranging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from </a:t>
            </a:r>
            <a:r>
              <a:rPr lang="en-US" dirty="0" smtClean="0">
                <a:solidFill>
                  <a:srgbClr val="0070C0"/>
                </a:solidFill>
              </a:rPr>
              <a:t>1.4 to 3.8 GHz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Ivytown</a:t>
            </a:r>
            <a:r>
              <a:rPr lang="en-US" dirty="0" smtClean="0"/>
              <a:t> processor was </a:t>
            </a:r>
            <a:r>
              <a:rPr lang="en-US" dirty="0" smtClean="0">
                <a:solidFill>
                  <a:srgbClr val="0070C0"/>
                </a:solidFill>
              </a:rPr>
              <a:t>launched</a:t>
            </a:r>
            <a:r>
              <a:rPr lang="en-US" dirty="0" smtClean="0"/>
              <a:t> along with the </a:t>
            </a:r>
            <a:r>
              <a:rPr lang="en-US" dirty="0" err="1" smtClean="0"/>
              <a:t>Romley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2S</a:t>
            </a:r>
            <a:r>
              <a:rPr lang="en-US" dirty="0" smtClean="0"/>
              <a:t> server platform in </a:t>
            </a:r>
            <a:r>
              <a:rPr lang="en-US" dirty="0" smtClean="0">
                <a:solidFill>
                  <a:srgbClr val="0070C0"/>
                </a:solidFill>
              </a:rPr>
              <a:t>9/2013</a:t>
            </a:r>
          </a:p>
          <a:p>
            <a:r>
              <a:rPr lang="en-US" dirty="0"/>
              <a:t> </a:t>
            </a:r>
            <a:r>
              <a:rPr lang="en-US" dirty="0" smtClean="0"/>
              <a:t>      followed by the </a:t>
            </a:r>
            <a:r>
              <a:rPr lang="en-US" dirty="0" err="1" smtClean="0"/>
              <a:t>Brickland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4S</a:t>
            </a:r>
            <a:r>
              <a:rPr lang="en-US" dirty="0" smtClean="0"/>
              <a:t> platform in </a:t>
            </a:r>
            <a:r>
              <a:rPr lang="en-US" dirty="0" smtClean="0">
                <a:solidFill>
                  <a:srgbClr val="0070C0"/>
                </a:solidFill>
              </a:rPr>
              <a:t>2/2014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89" y="1127342"/>
            <a:ext cx="5895975" cy="55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718" y="581034"/>
            <a:ext cx="8691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Server platforms and processor segments covered by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95233" y="6206558"/>
            <a:ext cx="1623090" cy="528034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729" y="1816274"/>
            <a:ext cx="208089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Entry level</a:t>
            </a:r>
          </a:p>
          <a:p>
            <a:r>
              <a:rPr lang="en-US" dirty="0" smtClean="0"/>
              <a:t>E5 2400 1, 2 sockets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343" y="3371586"/>
            <a:ext cx="238866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Performance level</a:t>
            </a:r>
          </a:p>
          <a:p>
            <a:r>
              <a:rPr lang="en-US" dirty="0" smtClean="0"/>
              <a:t>E5 2600 1, </a:t>
            </a:r>
            <a:r>
              <a:rPr lang="en-US" dirty="0" smtClean="0"/>
              <a:t>2, </a:t>
            </a:r>
            <a:r>
              <a:rPr lang="en-US" dirty="0" smtClean="0"/>
              <a:t>4 sockets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343" y="5463428"/>
            <a:ext cx="2922467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0070C0"/>
                </a:solidFill>
              </a:rPr>
              <a:t>High-performance level</a:t>
            </a:r>
          </a:p>
          <a:p>
            <a:r>
              <a:rPr lang="en-US" dirty="0" smtClean="0"/>
              <a:t>E7 4800/8800  2, 4, 8 sockets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492" y="1159842"/>
            <a:ext cx="2049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E5 platform: </a:t>
            </a:r>
            <a:r>
              <a:rPr lang="en-US" dirty="0" err="1" smtClean="0">
                <a:solidFill>
                  <a:srgbClr val="FF0000"/>
                </a:solidFill>
              </a:rPr>
              <a:t>Romley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80" y="4669210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E7 platform: </a:t>
            </a:r>
            <a:r>
              <a:rPr lang="en-US" dirty="0" err="1" smtClean="0">
                <a:solidFill>
                  <a:srgbClr val="FF0000"/>
                </a:solidFill>
              </a:rPr>
              <a:t>Brickland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3" y="955865"/>
            <a:ext cx="8693239" cy="576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577795"/>
            <a:ext cx="6793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E5, E7 platform alternatives built up of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processors </a:t>
            </a:r>
            <a:r>
              <a:rPr lang="en-US" dirty="0" smtClean="0"/>
              <a:t>[</a:t>
            </a:r>
            <a:r>
              <a:rPr lang="hu-HU" dirty="0" smtClean="0"/>
              <a:t>117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839" y="6479838"/>
            <a:ext cx="1365161" cy="315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(3)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197364" y="98091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Romley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Entry and Performance level platform alternatives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49556" y="3137477"/>
            <a:ext cx="5577135" cy="50968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Brickland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cs typeface="Times New Roman" pitchFamily="18" charset="0"/>
              </a:rPr>
              <a:t> High performance platform alternatives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164921" y="1361358"/>
            <a:ext cx="0" cy="2294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051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0"/>
          <p:cNvSpPr txBox="1">
            <a:spLocks noChangeArrowheads="1"/>
          </p:cNvSpPr>
          <p:nvPr/>
        </p:nvSpPr>
        <p:spPr bwMode="auto">
          <a:xfrm>
            <a:off x="200025" y="622300"/>
            <a:ext cx="4302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Compatibility of platform components</a:t>
            </a: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(2)</a:t>
            </a:r>
          </a:p>
        </p:txBody>
      </p:sp>
      <p:sp>
        <p:nvSpPr>
          <p:cNvPr id="54275" name="Text Box 31"/>
          <p:cNvSpPr txBox="1">
            <a:spLocks noChangeArrowheads="1"/>
          </p:cNvSpPr>
          <p:nvPr/>
        </p:nvSpPr>
        <p:spPr bwMode="auto">
          <a:xfrm>
            <a:off x="234950" y="955675"/>
            <a:ext cx="89594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Due to the fact that the platform components are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connected via specified interfaces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multiple generations of platform components, </a:t>
            </a:r>
            <a:r>
              <a:rPr lang="en-US" altLang="en-US" sz="1400" dirty="0">
                <a:latin typeface="Verdana" pitchFamily="34" charset="0"/>
              </a:rPr>
              <a:t>such as processors or chipsets of a given </a:t>
            </a:r>
            <a:r>
              <a:rPr lang="en-US" altLang="en-US" sz="1400" dirty="0" smtClean="0">
                <a:latin typeface="Verdana" pitchFamily="34" charset="0"/>
              </a:rPr>
              <a:t>line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are often compatible as long as they make use of the same interfaces and interface parameters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(such FSB speed) do not restrict this.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4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1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9" t="9758" r="20800" b="5920"/>
          <a:stretch/>
        </p:blipFill>
        <p:spPr bwMode="auto">
          <a:xfrm>
            <a:off x="3315980" y="1603328"/>
            <a:ext cx="5783016" cy="454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9957" y="586110"/>
            <a:ext cx="4386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Block diagram of the Ivy Town processor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544" y="1609834"/>
            <a:ext cx="3706464" cy="3808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PCU:    Power Control Unit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TAP:    Test Access Port</a:t>
            </a:r>
          </a:p>
          <a:p>
            <a:r>
              <a:rPr lang="en-US" dirty="0" smtClean="0"/>
              <a:t>FUSE:  Fuse block, to configure the die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i.e. to have various core and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           cache sizes as well as</a:t>
            </a:r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          different frequency and TDP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levels</a:t>
            </a:r>
          </a:p>
          <a:p>
            <a:r>
              <a:rPr lang="en-US" dirty="0" smtClean="0"/>
              <a:t>DRNG: Digital Random Number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Generator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IIO:     Integrated I/O block</a:t>
            </a:r>
          </a:p>
          <a:p>
            <a:r>
              <a:rPr lang="en-US" dirty="0" smtClean="0"/>
              <a:t>HA:      Home Agent providing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      memory coherency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MC:      Memory Controller</a:t>
            </a:r>
          </a:p>
          <a:p>
            <a:r>
              <a:rPr lang="en-US" dirty="0" smtClean="0"/>
              <a:t>VMSE:  Voltage-Mode Single-Ended</a:t>
            </a:r>
          </a:p>
          <a:p>
            <a:r>
              <a:rPr lang="en-US" dirty="0" smtClean="0"/>
              <a:t>              Interface (actually the</a:t>
            </a:r>
          </a:p>
          <a:p>
            <a:r>
              <a:rPr lang="en-US" dirty="0"/>
              <a:t> </a:t>
            </a:r>
            <a:r>
              <a:rPr lang="en-US" dirty="0" smtClean="0"/>
              <a:t>             SMB)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656" y="927277"/>
            <a:ext cx="91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processor consists of </a:t>
            </a:r>
            <a:r>
              <a:rPr lang="en-US" dirty="0" smtClean="0">
                <a:solidFill>
                  <a:srgbClr val="0070C0"/>
                </a:solidFill>
              </a:rPr>
              <a:t>3 slices</a:t>
            </a:r>
            <a:r>
              <a:rPr lang="en-US" dirty="0" smtClean="0"/>
              <a:t>, each with </a:t>
            </a:r>
            <a:r>
              <a:rPr lang="en-US" dirty="0" smtClean="0">
                <a:solidFill>
                  <a:srgbClr val="0070C0"/>
                </a:solidFill>
              </a:rPr>
              <a:t>5 cores </a:t>
            </a:r>
            <a:r>
              <a:rPr lang="en-US" dirty="0" smtClean="0"/>
              <a:t>and associated </a:t>
            </a:r>
            <a:r>
              <a:rPr lang="en-US" dirty="0" smtClean="0">
                <a:solidFill>
                  <a:srgbClr val="0070C0"/>
                </a:solidFill>
              </a:rPr>
              <a:t>LLC segments</a:t>
            </a:r>
            <a:r>
              <a:rPr lang="en-US" dirty="0" smtClean="0"/>
              <a:t>, as seen below.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0090" y="6426558"/>
            <a:ext cx="5197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Block diagram of the Ivy Town processor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314450"/>
            <a:ext cx="2981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010" y="581346"/>
            <a:ext cx="7601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dual slices (10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114550"/>
            <a:ext cx="90773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010" y="581346"/>
            <a:ext cx="7524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the ring interconnect bus used for three slices (15 cores) </a:t>
            </a:r>
            <a:r>
              <a:rPr lang="en-US" dirty="0" smtClean="0"/>
              <a:t>[</a:t>
            </a:r>
            <a:r>
              <a:rPr lang="hu-HU" dirty="0" smtClean="0"/>
              <a:t>1</a:t>
            </a:r>
            <a:r>
              <a:rPr lang="en-US" dirty="0" smtClean="0"/>
              <a:t>25]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579" y="940154"/>
            <a:ext cx="7074116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There are </a:t>
            </a:r>
            <a:r>
              <a:rPr lang="en-US" dirty="0" smtClean="0">
                <a:solidFill>
                  <a:srgbClr val="0070C0"/>
                </a:solidFill>
              </a:rPr>
              <a:t>3 virtual rings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Multiplexers </a:t>
            </a:r>
            <a:r>
              <a:rPr lang="en-US" dirty="0" smtClean="0">
                <a:solidFill>
                  <a:srgbClr val="0070C0"/>
                </a:solidFill>
              </a:rPr>
              <a:t>(MUXs) dynamically interconnect the rings</a:t>
            </a:r>
            <a:r>
              <a:rPr lang="en-US" dirty="0" smtClean="0"/>
              <a:t>, as shown below.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8900" y="168910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Clockwise outer 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3900" y="1701800"/>
            <a:ext cx="2784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Counter-clockwise outer 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74884"/>
            <a:ext cx="89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Three-slice ring interconnect with three virtual rings interconnected by multiplexers [125]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3.3</a:t>
            </a:r>
            <a:r>
              <a:rPr lang="hu-HU" dirty="0"/>
              <a:t> </a:t>
            </a:r>
            <a:r>
              <a:rPr lang="en-US" dirty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906" y="581346"/>
            <a:ext cx="611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Implementing lower core variants through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800" y="672579"/>
            <a:ext cx="9093200" cy="6079916"/>
            <a:chOff x="50800" y="672579"/>
            <a:chExt cx="9093200" cy="607991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46"/>
            <a:stretch/>
          </p:blipFill>
          <p:spPr bwMode="auto">
            <a:xfrm>
              <a:off x="50800" y="901179"/>
              <a:ext cx="9015413" cy="585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8464549" y="901179"/>
              <a:ext cx="679451" cy="43232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8" b="92829"/>
            <a:stretch/>
          </p:blipFill>
          <p:spPr bwMode="auto">
            <a:xfrm>
              <a:off x="8140700" y="672579"/>
              <a:ext cx="952499" cy="4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3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22356" r="21633" b="43992"/>
          <a:stretch/>
        </p:blipFill>
        <p:spPr bwMode="auto">
          <a:xfrm>
            <a:off x="168790" y="1516700"/>
            <a:ext cx="8769156" cy="314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58734" r="20296" b="18034"/>
          <a:stretch/>
        </p:blipFill>
        <p:spPr bwMode="auto">
          <a:xfrm>
            <a:off x="2121685" y="4805446"/>
            <a:ext cx="5721566" cy="124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010" y="577992"/>
            <a:ext cx="8052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Lower core alternatives of the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achieved by chopping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0079" y="1183427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15 cores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4427" y="1194158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 cores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5832" y="118127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6 cores</a:t>
            </a:r>
            <a:endParaRPr lang="en-US" sz="1200" b="1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28384" r="25000" b="6077"/>
          <a:stretch/>
        </p:blipFill>
        <p:spPr bwMode="auto">
          <a:xfrm>
            <a:off x="1073601" y="1068952"/>
            <a:ext cx="6982846" cy="55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582631"/>
            <a:ext cx="7603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TDP vs. core frequency in different </a:t>
            </a:r>
            <a:r>
              <a:rPr lang="en-US" b="1" dirty="0" err="1" smtClean="0">
                <a:solidFill>
                  <a:schemeClr val="accent6"/>
                </a:solidFill>
              </a:rPr>
              <a:t>Ivytown</a:t>
            </a:r>
            <a:r>
              <a:rPr lang="en-US" b="1" dirty="0" smtClean="0">
                <a:solidFill>
                  <a:schemeClr val="accent6"/>
                </a:solidFill>
              </a:rPr>
              <a:t> processor alternatives </a:t>
            </a:r>
            <a:r>
              <a:rPr lang="en-US" dirty="0" smtClean="0"/>
              <a:t>[</a:t>
            </a:r>
            <a:r>
              <a:rPr lang="hu-HU" dirty="0" smtClean="0"/>
              <a:t>116</a:t>
            </a:r>
            <a:r>
              <a:rPr lang="en-US" dirty="0" smtClean="0"/>
              <a:t>]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349500" y="2247900"/>
            <a:ext cx="5039006" cy="23876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869004" y="2832100"/>
            <a:ext cx="2519502" cy="11430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3.3</a:t>
            </a:r>
            <a:r>
              <a:rPr lang="hu-HU" dirty="0" smtClean="0"/>
              <a:t> </a:t>
            </a:r>
            <a:r>
              <a:rPr lang="en-US" dirty="0" smtClean="0"/>
              <a:t>The Ivy Bridge-EX (E7-4800 v2)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3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3.4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Haswell-EX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v3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47" y="585283"/>
            <a:ext cx="5474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 smtClean="0">
                <a:solidFill>
                  <a:schemeClr val="accent6"/>
                </a:solidFill>
              </a:rPr>
              <a:t>3.4 </a:t>
            </a:r>
            <a:r>
              <a:rPr lang="en-US" altLang="en-US" b="1" dirty="0">
                <a:solidFill>
                  <a:schemeClr val="accent6"/>
                </a:solidFill>
              </a:rPr>
              <a:t>The Haswell-EX (E7-4800 v3) 4S </a:t>
            </a:r>
            <a:r>
              <a:rPr lang="en-US" altLang="en-US" b="1" dirty="0" smtClean="0">
                <a:solidFill>
                  <a:schemeClr val="accent6"/>
                </a:solidFill>
              </a:rPr>
              <a:t>processor line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939800"/>
            <a:ext cx="5803255" cy="777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Launched in </a:t>
            </a:r>
            <a:r>
              <a:rPr lang="en-US" dirty="0" smtClean="0">
                <a:solidFill>
                  <a:srgbClr val="0070C0"/>
                </a:solidFill>
              </a:rPr>
              <a:t>5/2015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22 nm, </a:t>
            </a:r>
            <a:r>
              <a:rPr lang="nb-NO" dirty="0">
                <a:solidFill>
                  <a:srgbClr val="0070C0"/>
                </a:solidFill>
              </a:rPr>
              <a:t>5.7 billion transistors, 662 </a:t>
            </a:r>
            <a:r>
              <a:rPr lang="nb-NO" dirty="0" smtClean="0">
                <a:solidFill>
                  <a:srgbClr val="0070C0"/>
                </a:solidFill>
              </a:rPr>
              <a:t>mm </a:t>
            </a:r>
            <a:r>
              <a:rPr lang="nb-NO" dirty="0" smtClean="0"/>
              <a:t>(for 14 to 18 cores)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810" y="1446842"/>
            <a:ext cx="515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Number of cores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616" y="1729567"/>
            <a:ext cx="5104356" cy="548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18 cores for 8S </a:t>
            </a:r>
            <a:r>
              <a:rPr lang="en-US" dirty="0" smtClean="0">
                <a:solidFill>
                  <a:srgbClr val="0070C0"/>
                </a:solidFill>
              </a:rPr>
              <a:t>processors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14 </a:t>
            </a:r>
            <a:r>
              <a:rPr lang="en-US" dirty="0">
                <a:solidFill>
                  <a:srgbClr val="0070C0"/>
                </a:solidFill>
              </a:rPr>
              <a:t>cores for 4S ones </a:t>
            </a:r>
            <a:r>
              <a:rPr lang="en-US" dirty="0"/>
              <a:t>(in 08/2015) instead </a:t>
            </a:r>
            <a:r>
              <a:rPr lang="en-US" dirty="0" smtClean="0"/>
              <a:t>18 </a:t>
            </a:r>
            <a:r>
              <a:rPr lang="en-US" dirty="0"/>
              <a:t>cores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2" r="47015"/>
          <a:stretch/>
        </p:blipFill>
        <p:spPr bwMode="auto">
          <a:xfrm>
            <a:off x="88658" y="1152359"/>
            <a:ext cx="5600942" cy="507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432" y="578426"/>
            <a:ext cx="7338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Basic layout of an 18 core </a:t>
            </a:r>
            <a:r>
              <a:rPr lang="en-US" b="1" dirty="0">
                <a:solidFill>
                  <a:schemeClr val="accent6"/>
                </a:solidFill>
              </a:rPr>
              <a:t>8S Haswell-EX v3 (</a:t>
            </a:r>
            <a:r>
              <a:rPr lang="en-US" b="1" dirty="0" smtClean="0">
                <a:solidFill>
                  <a:schemeClr val="accent6"/>
                </a:solidFill>
              </a:rPr>
              <a:t>E7-8800) processor </a:t>
            </a:r>
            <a:r>
              <a:rPr lang="en-US" dirty="0" smtClean="0"/>
              <a:t>[</a:t>
            </a:r>
            <a:r>
              <a:rPr lang="hu-HU" dirty="0" smtClean="0"/>
              <a:t>118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Haswell</a:t>
            </a:r>
            <a:r>
              <a:rPr lang="en-US" dirty="0" smtClean="0"/>
              <a:t>-EX (E7-4800 v3) 4S processor line </a:t>
            </a:r>
            <a:r>
              <a:rPr lang="hu-HU" dirty="0" smtClean="0"/>
              <a:t>(2)</a:t>
            </a:r>
            <a:endParaRPr lang="en-US" dirty="0"/>
          </a:p>
        </p:txBody>
      </p:sp>
      <p:pic>
        <p:nvPicPr>
          <p:cNvPr id="6" name="Picture 2" descr="co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3" t="17243" r="1314" b="48871"/>
          <a:stretch/>
        </p:blipFill>
        <p:spPr bwMode="auto">
          <a:xfrm>
            <a:off x="5791200" y="2680417"/>
            <a:ext cx="3148013" cy="126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41878"/>
              </p:ext>
            </p:extLst>
          </p:nvPr>
        </p:nvGraphicFramePr>
        <p:xfrm>
          <a:off x="482601" y="1327758"/>
          <a:ext cx="8126412" cy="520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005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6957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 size (L3)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106720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C102/C104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C112/C114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101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33132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TSX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Supported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0499" y="587198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875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043984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24743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332909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49337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0754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2024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2024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011585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0868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518772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785347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7821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786934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786934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907709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899772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21255" y="3620689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17445" y="3101894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017122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832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83297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18698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0806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08062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295362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53305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431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431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71085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6822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68228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46638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618909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Westmere</a:t>
            </a:r>
            <a:r>
              <a:rPr lang="en-US" altLang="en-US" sz="1100" dirty="0" smtClean="0">
                <a:latin typeface="Verdana" pitchFamily="34" charset="0"/>
              </a:rPr>
              <a:t>-EX: up to DDR3-1333</a:t>
            </a:r>
            <a:endParaRPr lang="hu-HU" altLang="en-US" sz="1100" dirty="0"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378947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48243" y="1880472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799509"/>
            <a:ext cx="469900" cy="317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6153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61535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196937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86300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86300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73600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30750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2011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2011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48054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45197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45197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23607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39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836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8026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185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185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1972547"/>
            <a:ext cx="457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8661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8661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7407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32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1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1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496422"/>
            <a:ext cx="457200" cy="47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46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46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25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666409"/>
            <a:ext cx="3508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15547"/>
            <a:ext cx="2286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034584"/>
            <a:ext cx="457200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8504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85043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204447"/>
            <a:ext cx="457200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09808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09808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297267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593384"/>
            <a:ext cx="441325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4870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48702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764834"/>
            <a:ext cx="457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73784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73784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2194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727938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églalap 60"/>
          <p:cNvSpPr/>
          <p:nvPr/>
        </p:nvSpPr>
        <p:spPr>
          <a:xfrm>
            <a:off x="3751263" y="5241209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844506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912597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718922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SMI: </a:t>
            </a:r>
            <a:r>
              <a:rPr lang="en-US" altLang="en-US" sz="1100" dirty="0" smtClean="0"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 (Serial </a:t>
            </a:r>
            <a:r>
              <a:rPr lang="en-US" altLang="en-US" sz="1100" dirty="0">
                <a:latin typeface="Verdana" pitchFamily="34" charset="0"/>
              </a:rPr>
              <a:t>link between the processor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and the SMB)</a:t>
            </a:r>
            <a:endParaRPr lang="en-US" altLang="en-US" sz="11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SMB</a:t>
            </a:r>
            <a:r>
              <a:rPr lang="en-US" altLang="en-US" sz="1100" dirty="0"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       </a:t>
            </a:r>
            <a:r>
              <a:rPr lang="en-US" altLang="en-US" sz="1100" dirty="0" smtClean="0">
                <a:latin typeface="Verdana" pitchFamily="34" charset="0"/>
              </a:rPr>
              <a:t>  (Performs conversion between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serial SMI and the parallel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DDR3 DIMM interfaces)</a:t>
            </a:r>
            <a:endParaRPr lang="en-US" altLang="en-US" sz="1100" dirty="0"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1073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14875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06779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8836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88364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23765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13129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13129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0429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65199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5456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54563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82503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79645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79645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58055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395533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38224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30128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1713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1713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47114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36478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36478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23778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88548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77912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77912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05852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02994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02994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1404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542776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5456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54563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881424"/>
            <a:ext cx="0" cy="216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01134"/>
            <a:ext cx="108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0768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09959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0133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013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29493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2734484"/>
            <a:ext cx="1576387" cy="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64634"/>
            <a:ext cx="16906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0836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8995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8995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21543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1471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1471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217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64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53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53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81550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78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78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5710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8088" y="4010897"/>
            <a:ext cx="1576387" cy="7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83834"/>
            <a:ext cx="1706562" cy="12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30287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1872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1872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43463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36637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36637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24095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91247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0610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0610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08392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05693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05693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86643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726734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739434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735624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10784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40449" y="3269534"/>
            <a:ext cx="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26584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26584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883709"/>
            <a:ext cx="0" cy="21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01134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101384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102972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95263" y="652463"/>
            <a:ext cx="88947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for compatibility of platform co</a:t>
            </a:r>
            <a:r>
              <a:rPr lang="hu-HU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m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ponents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57604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589843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348659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383584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0455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>
                <a:solidFill>
                  <a:schemeClr val="bg1"/>
                </a:solidFill>
                <a:latin typeface="Verdana" pitchFamily="34" charset="0"/>
              </a:rPr>
              <a:t>Westmere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-EX 10C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0127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389934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-106753" y="6345596"/>
            <a:ext cx="93159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The Boxboro-EX MP server platform supporting Nehalem-EX/</a:t>
            </a:r>
            <a:r>
              <a:rPr lang="en-US" altLang="en-US" sz="1400" dirty="0" err="1" smtClean="0">
                <a:latin typeface="Verdana" pitchFamily="34" charset="0"/>
              </a:rPr>
              <a:t>Westmer</a:t>
            </a:r>
            <a:r>
              <a:rPr lang="en-US" altLang="en-US" sz="1400" dirty="0" smtClean="0">
                <a:latin typeface="Verdana" pitchFamily="34" charset="0"/>
              </a:rPr>
              <a:t>-EX server processor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285416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 DIMMs/memory channel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125" y="5034834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x QPI up to 6.4 GT/s</a:t>
            </a:r>
            <a:endParaRPr lang="en-US" sz="1100" dirty="0"/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464921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549059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36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497161" y="4326809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/>
              <a:t>PCIe</a:t>
            </a:r>
            <a:endParaRPr lang="en-US" sz="1100" dirty="0" smtClean="0"/>
          </a:p>
          <a:p>
            <a:pPr algn="ctr"/>
            <a:r>
              <a:rPr lang="en-US" sz="1100" dirty="0" smtClean="0"/>
              <a:t>2.0</a:t>
            </a:r>
            <a:endParaRPr lang="en-US" sz="1100" dirty="0"/>
          </a:p>
        </p:txBody>
      </p:sp>
      <p:sp>
        <p:nvSpPr>
          <p:cNvPr id="192" name="Rectangle 1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en-US" altLang="en-US" dirty="0" smtClean="0"/>
              <a:t>2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platform concept (</a:t>
            </a:r>
            <a:r>
              <a:rPr lang="hu-HU" altLang="en-US" dirty="0" smtClean="0"/>
              <a:t>5</a:t>
            </a:r>
            <a:r>
              <a:rPr lang="en-US" altLang="en-US" dirty="0" smtClean="0"/>
              <a:t>)</a:t>
            </a:r>
            <a:endParaRPr lang="hu-HU" altLang="en-US" dirty="0" smtClean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2544763" y="152010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 bwMode="auto">
          <a:xfrm>
            <a:off x="6129038" y="1553759"/>
            <a:ext cx="300449" cy="254238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021900" y="1834434"/>
            <a:ext cx="2949711" cy="23304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1892" y="977030"/>
            <a:ext cx="8852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note that the Haswell-EX </a:t>
            </a:r>
            <a:r>
              <a:rPr lang="en-US" dirty="0"/>
              <a:t>processors </a:t>
            </a:r>
            <a:r>
              <a:rPr lang="en-US" dirty="0">
                <a:solidFill>
                  <a:srgbClr val="0070C0"/>
                </a:solidFill>
              </a:rPr>
              <a:t>support Intel’s </a:t>
            </a:r>
            <a:r>
              <a:rPr lang="en-US" dirty="0">
                <a:solidFill>
                  <a:srgbClr val="FF0000"/>
                </a:solidFill>
              </a:rPr>
              <a:t>Transactional Synchronization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(TSX</a:t>
            </a:r>
            <a:r>
              <a:rPr lang="en-US" dirty="0" smtClean="0">
                <a:solidFill>
                  <a:srgbClr val="FF0000"/>
                </a:solidFill>
              </a:rPr>
              <a:t>) that </a:t>
            </a:r>
            <a:r>
              <a:rPr lang="en-US" dirty="0" smtClean="0"/>
              <a:t>has been introduced </a:t>
            </a:r>
            <a:r>
              <a:rPr lang="en-US" dirty="0"/>
              <a:t>with the Haswell </a:t>
            </a:r>
            <a:r>
              <a:rPr lang="en-US" dirty="0" smtClean="0"/>
              <a:t>core, </a:t>
            </a:r>
            <a:r>
              <a:rPr lang="en-US" dirty="0"/>
              <a:t>but </a:t>
            </a:r>
            <a:r>
              <a:rPr lang="en-US" dirty="0" smtClean="0"/>
              <a:t>became disabled </a:t>
            </a:r>
            <a:r>
              <a:rPr lang="en-US" dirty="0"/>
              <a:t>in the </a:t>
            </a:r>
            <a:r>
              <a:rPr lang="en-US" dirty="0" smtClean="0"/>
              <a:t>Haswell-EP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processors due to a bug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499" y="584546"/>
            <a:ext cx="90918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processors -1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" y="19665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2066" y="582088"/>
            <a:ext cx="6591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Transactional Synchronization </a:t>
            </a:r>
            <a:r>
              <a:rPr lang="en-US" b="1" dirty="0" smtClean="0">
                <a:solidFill>
                  <a:schemeClr val="accent6"/>
                </a:solidFill>
              </a:rPr>
              <a:t>Extension (</a:t>
            </a:r>
            <a:r>
              <a:rPr lang="en-US" b="1" dirty="0">
                <a:solidFill>
                  <a:schemeClr val="accent6"/>
                </a:solidFill>
              </a:rPr>
              <a:t>TSX)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964505"/>
            <a:ext cx="8871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TSX</a:t>
            </a:r>
            <a:r>
              <a:rPr lang="en-US" dirty="0" smtClean="0"/>
              <a:t> is basically an </a:t>
            </a:r>
            <a:r>
              <a:rPr lang="en-US" dirty="0" smtClean="0">
                <a:solidFill>
                  <a:srgbClr val="0070C0"/>
                </a:solidFill>
              </a:rPr>
              <a:t>ISA extension and its implementation</a:t>
            </a:r>
            <a:r>
              <a:rPr lang="en-US" dirty="0" smtClean="0"/>
              <a:t> to allow </a:t>
            </a:r>
            <a:r>
              <a:rPr lang="en-US" dirty="0" smtClean="0">
                <a:solidFill>
                  <a:srgbClr val="FF0000"/>
                </a:solidFill>
              </a:rPr>
              <a:t>hardware supported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transactional memory.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99" y="1490598"/>
            <a:ext cx="8864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Transactional memory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is an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efficient synchronization mechanism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concurrent programming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    used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to effectively manage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race conditions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occurring when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threads access shared </a:t>
            </a:r>
            <a:endParaRPr lang="en-US" dirty="0" smtClean="0">
              <a:solidFill>
                <a:srgbClr val="0070C0"/>
              </a:solidFill>
              <a:latin typeface="Verdana"/>
            </a:endParaRP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   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263" y="578933"/>
            <a:ext cx="29081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6"/>
                </a:solidFill>
                <a:latin typeface="Verdana"/>
                <a:cs typeface="+mn-cs"/>
              </a:rPr>
              <a:t>Addressing race conditions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150" y="958850"/>
            <a:ext cx="83985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Basically there are </a:t>
            </a:r>
            <a:r>
              <a:rPr lang="en-US" dirty="0">
                <a:solidFill>
                  <a:srgbClr val="0070C0"/>
                </a:solidFill>
                <a:latin typeface="Verdana"/>
                <a:cs typeface="+mn-cs"/>
              </a:rPr>
              <a:t>two mechanisms to address race conditions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multithreaded programs,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as indicated below: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912938" y="2362200"/>
            <a:ext cx="7127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Locks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92713" y="2362200"/>
            <a:ext cx="27940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Transactional memory (TM)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92238" y="1644650"/>
            <a:ext cx="60801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  <a:cs typeface="+mn-cs"/>
              </a:rPr>
              <a:t>Basic mechanisms to address races in multithreaded programs</a:t>
            </a:r>
            <a:endParaRPr lang="hu-HU" altLang="en-US" sz="1300" b="1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427538" y="2030413"/>
            <a:ext cx="2159000" cy="3079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2266950" y="2030413"/>
            <a:ext cx="2171700" cy="3190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2225675" y="2322513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6530975" y="2311400"/>
            <a:ext cx="53975" cy="53975"/>
          </a:xfrm>
          <a:prstGeom prst="ellipse">
            <a:avLst/>
          </a:prstGeom>
          <a:solidFill>
            <a:schemeClr val="bg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238" y="2746375"/>
            <a:ext cx="3582987" cy="892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Pessimistic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intends to prevent possible conflicts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by enforcing serialization of transactions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through locks.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33838" y="2746375"/>
            <a:ext cx="5118100" cy="2093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Optimistic approach,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allows access  conflicts to occur 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but provides a checking and repair mechanism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for managing these conflicts, i.e.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it allows all threads to access shared data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simultaneously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but after </a:t>
            </a: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completing a </a:t>
            </a:r>
            <a:r>
              <a:rPr lang="en-US" sz="1300" dirty="0" smtClean="0">
                <a:solidFill>
                  <a:srgbClr val="000000"/>
                </a:solidFill>
                <a:latin typeface="Verdana"/>
                <a:cs typeface="+mn-cs"/>
              </a:rPr>
              <a:t>transaction,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it will be checked whether a conflict arose,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if yes, the transaction will be rolled back and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then replayed if feasible else</a:t>
            </a:r>
          </a:p>
          <a:p>
            <a:pPr algn="ctr"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  <a:cs typeface="+mn-cs"/>
              </a:rPr>
              <a:t> executed while using locks.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0500" y="5057079"/>
            <a:ext cx="582249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 next Figure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illustrates </a:t>
            </a: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these synchronization mechanisms.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6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5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382285"/>
            <a:ext cx="5608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912" y="579417"/>
            <a:ext cx="9406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Illustration of </a:t>
            </a: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lock based and transaction memory (TM) based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thread synchronization</a:t>
            </a:r>
          </a:p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latin typeface="Verdana"/>
                <a:cs typeface="+mn-cs"/>
              </a:rPr>
              <a:t>[126]</a:t>
            </a:r>
            <a:endParaRPr lang="en-US" dirty="0">
              <a:latin typeface="Verdan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0113" y="2487185"/>
            <a:ext cx="14478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Conflict, to be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Verdana"/>
                <a:cs typeface="+mn-cs"/>
              </a:rPr>
              <a:t>     repaired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018" y="584914"/>
            <a:ext cx="8537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>
                <a:solidFill>
                  <a:srgbClr val="FF0000"/>
                </a:solidFill>
              </a:rPr>
              <a:t>note</a:t>
            </a:r>
            <a:r>
              <a:rPr lang="en-US" dirty="0" smtClean="0"/>
              <a:t> that in their </a:t>
            </a:r>
            <a:r>
              <a:rPr lang="en-US" dirty="0" smtClean="0">
                <a:solidFill>
                  <a:srgbClr val="0070C0"/>
                </a:solidFill>
              </a:rPr>
              <a:t>POWER8</a:t>
            </a:r>
            <a:r>
              <a:rPr lang="en-US" dirty="0" smtClean="0"/>
              <a:t> (2014) </a:t>
            </a:r>
            <a:r>
              <a:rPr lang="en-US" dirty="0" smtClean="0">
                <a:solidFill>
                  <a:srgbClr val="0070C0"/>
                </a:solidFill>
              </a:rPr>
              <a:t>IBM also introduced hardware supported transactional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memory</a:t>
            </a:r>
            <a:r>
              <a:rPr lang="en-US" dirty="0" smtClean="0"/>
              <a:t>, called Hardware Transactional Memory (HTM).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www.theplatform.net/wp-content/uploads/2015/05/intel-xeon-e7-v3-block-diagram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1525588"/>
            <a:ext cx="883391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88" y="582108"/>
            <a:ext cx="833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Contrasting the layout of the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cores vs. the Ivy Bridge-EX cores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08050"/>
            <a:ext cx="828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Haswell</a:t>
            </a:r>
            <a:r>
              <a:rPr lang="en-US" dirty="0" smtClean="0"/>
              <a:t>-EX has </a:t>
            </a:r>
            <a:r>
              <a:rPr lang="en-US" dirty="0" smtClean="0">
                <a:solidFill>
                  <a:srgbClr val="0070C0"/>
                </a:solidFill>
              </a:rPr>
              <a:t>four core slides with 3x4 + 6 = 18 cores </a:t>
            </a:r>
            <a:r>
              <a:rPr lang="en-US" dirty="0" smtClean="0"/>
              <a:t>rather than 3x5 cores in case of </a:t>
            </a:r>
          </a:p>
          <a:p>
            <a:r>
              <a:rPr lang="en-US" dirty="0"/>
              <a:t> </a:t>
            </a:r>
            <a:r>
              <a:rPr lang="en-US" dirty="0" smtClean="0"/>
              <a:t> the Ivy Bridge-EX (only 3x 4 = 12 cores indicated in the Figure below).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8150" y="5194300"/>
            <a:ext cx="8241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</a:t>
            </a:r>
            <a:r>
              <a:rPr lang="hu-HU" dirty="0" smtClean="0"/>
              <a:t>:</a:t>
            </a:r>
            <a:r>
              <a:rPr lang="en-US" dirty="0" smtClean="0"/>
              <a:t> Contrasting the basic layout of the </a:t>
            </a:r>
            <a:r>
              <a:rPr lang="en-US" dirty="0" err="1" smtClean="0"/>
              <a:t>Haswell</a:t>
            </a:r>
            <a:r>
              <a:rPr lang="en-US" dirty="0" smtClean="0"/>
              <a:t>-EX (E7 v3) and Ivy Bridge-EX (E7 v2)</a:t>
            </a:r>
          </a:p>
          <a:p>
            <a:pPr algn="ctr"/>
            <a:r>
              <a:rPr lang="en-US" dirty="0" smtClean="0"/>
              <a:t> processors 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063" y="5930900"/>
            <a:ext cx="846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the </a:t>
            </a:r>
            <a:r>
              <a:rPr lang="en-US" dirty="0" smtClean="0">
                <a:solidFill>
                  <a:srgbClr val="0070C0"/>
                </a:solidFill>
              </a:rPr>
              <a:t>E7-V3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0070C0"/>
                </a:solidFill>
              </a:rPr>
              <a:t>only two ring buses interconnected by a pair of buffered switches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585283"/>
            <a:ext cx="509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More detailed layout of the Haswell-EX die </a:t>
            </a:r>
            <a:r>
              <a:rPr lang="en-US" dirty="0" smtClean="0"/>
              <a:t>[</a:t>
            </a:r>
            <a:r>
              <a:rPr lang="hu-HU" dirty="0" smtClean="0"/>
              <a:t>111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  <p:pic>
        <p:nvPicPr>
          <p:cNvPr id="5" name="Picture 2" descr="http://www.theplatform.net/wp-content/uploads/2015/05/intel-xeon-e7-v3-block-diagram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092200"/>
            <a:ext cx="9002713" cy="56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3" name="AutoShape 2" descr="http://www.theplatform.net/wp-content/uploads/2015/05/intel-xeon-e7-v3-die-shot.jpg"/>
          <p:cNvSpPr>
            <a:spLocks noChangeAspect="1" noChangeArrowheads="1"/>
          </p:cNvSpPr>
          <p:nvPr/>
        </p:nvSpPr>
        <p:spPr bwMode="auto">
          <a:xfrm>
            <a:off x="63500" y="-136525"/>
            <a:ext cx="79724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theplatform.net/wp-content/uploads/2015/05/intel-xeon-e7-v3-die-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1" y="1272609"/>
            <a:ext cx="8252460" cy="49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088" y="582108"/>
            <a:ext cx="6187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Die micrograph of an 18-core Haswell-EX processor </a:t>
            </a:r>
            <a:r>
              <a:rPr lang="en-US" dirty="0" smtClean="0"/>
              <a:t>[111]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0700" y="6451600"/>
            <a:ext cx="3579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 nm, 5.7 billion transistors, 662 mm</a:t>
            </a:r>
            <a:r>
              <a:rPr lang="en-US" sz="1200" b="1" baseline="30000" dirty="0" smtClean="0"/>
              <a:t>2</a:t>
            </a:r>
            <a:endParaRPr lang="en-US" sz="1200" b="1" baseline="30000" dirty="0"/>
          </a:p>
        </p:txBody>
      </p:sp>
    </p:spTree>
    <p:extLst>
      <p:ext uri="{BB962C8B-B14F-4D97-AF65-F5344CB8AC3E}">
        <p14:creationId xmlns:p14="http://schemas.microsoft.com/office/powerpoint/2010/main" val="364652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440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088" y="585283"/>
            <a:ext cx="5889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Main features of 4S and 8S </a:t>
            </a:r>
            <a:r>
              <a:rPr lang="en-US" b="1" dirty="0" err="1" smtClean="0">
                <a:solidFill>
                  <a:schemeClr val="accent6"/>
                </a:solidFill>
              </a:rPr>
              <a:t>Haswell</a:t>
            </a:r>
            <a:r>
              <a:rPr lang="en-US" b="1" dirty="0" smtClean="0">
                <a:solidFill>
                  <a:schemeClr val="accent6"/>
                </a:solidFill>
              </a:rPr>
              <a:t>-EX processors </a:t>
            </a:r>
            <a:r>
              <a:rPr lang="en-US" dirty="0" smtClean="0"/>
              <a:t>[</a:t>
            </a:r>
            <a:r>
              <a:rPr lang="hu-HU" dirty="0" smtClean="0"/>
              <a:t>120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1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068" y="578057"/>
            <a:ext cx="842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Power management improvements in the Haswell-EP and Haswell-EX server lines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737" y="957192"/>
            <a:ext cx="8833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0070C0"/>
                </a:solidFill>
              </a:rPr>
              <a:t>related product families </a:t>
            </a:r>
            <a:r>
              <a:rPr lang="hu-HU" dirty="0" smtClean="0"/>
              <a:t>are: the Xeon E5-4600/2600/1600 and the Xeon </a:t>
            </a:r>
            <a:r>
              <a:rPr lang="hu-HU" dirty="0"/>
              <a:t>E7-8800/4800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406" y="1275010"/>
            <a:ext cx="7068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hu-HU" dirty="0" smtClean="0"/>
              <a:t>introduced key </a:t>
            </a:r>
            <a:r>
              <a:rPr lang="en-US" dirty="0" smtClean="0">
                <a:solidFill>
                  <a:srgbClr val="FF0000"/>
                </a:solidFill>
              </a:rPr>
              <a:t>power </a:t>
            </a:r>
            <a:r>
              <a:rPr lang="hu-HU" dirty="0" smtClean="0">
                <a:solidFill>
                  <a:srgbClr val="FF0000"/>
                </a:solidFill>
              </a:rPr>
              <a:t>management </a:t>
            </a:r>
            <a:r>
              <a:rPr lang="en-US" dirty="0" smtClean="0">
                <a:solidFill>
                  <a:srgbClr val="FF0000"/>
                </a:solidFill>
              </a:rPr>
              <a:t>improvements </a:t>
            </a:r>
            <a:r>
              <a:rPr lang="en-US" dirty="0" smtClean="0"/>
              <a:t>include</a:t>
            </a:r>
            <a:r>
              <a:rPr lang="hu-HU" dirty="0" smtClean="0"/>
              <a:t> first of all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1369" y="1596978"/>
            <a:ext cx="321959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Per core P-states (PCPS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/>
              <a:t>and 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Uncore frequency scaling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495" y="2163652"/>
            <a:ext cx="6833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We underline that the installed OS has to support the above features.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29871"/>
              </p:ext>
            </p:extLst>
          </p:nvPr>
        </p:nvGraphicFramePr>
        <p:xfrm>
          <a:off x="60960" y="1220807"/>
          <a:ext cx="9015502" cy="5375471"/>
        </p:xfrm>
        <a:graphic>
          <a:graphicData uri="http://schemas.openxmlformats.org/drawingml/2006/table">
            <a:tbl>
              <a:tblPr/>
              <a:tblGrid>
                <a:gridCol w="1120140"/>
                <a:gridCol w="1369060"/>
                <a:gridCol w="825500"/>
                <a:gridCol w="800100"/>
                <a:gridCol w="2242046"/>
                <a:gridCol w="665574"/>
                <a:gridCol w="1184857"/>
                <a:gridCol w="808225"/>
              </a:tblGrid>
              <a:tr h="451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performance 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MP server </a:t>
                      </a: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19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35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78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477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(Boxboro)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3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9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2/2014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v5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778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high performance multicore </a:t>
            </a:r>
            <a:r>
              <a:rPr lang="en-US" altLang="en-US" b="1" dirty="0" smtClean="0">
                <a:solidFill>
                  <a:schemeClr val="accent2"/>
                </a:solidFill>
              </a:rPr>
              <a:t>4S </a:t>
            </a:r>
            <a:r>
              <a:rPr lang="en-US" altLang="en-US" b="1" dirty="0">
                <a:solidFill>
                  <a:schemeClr val="accent2"/>
                </a:solidFill>
              </a:rPr>
              <a:t>servers and </a:t>
            </a:r>
            <a:r>
              <a:rPr lang="en-US" altLang="en-US" b="1" dirty="0" smtClean="0">
                <a:solidFill>
                  <a:schemeClr val="accent2"/>
                </a:solidFill>
              </a:rPr>
              <a:t>platforms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800" dirty="0"/>
              <a:t>1.</a:t>
            </a:r>
            <a:r>
              <a:rPr lang="en-US" altLang="en-US" sz="1800" dirty="0"/>
              <a:t>2</a:t>
            </a:r>
            <a:r>
              <a:rPr lang="hu-HU" altLang="en-US" sz="1800" dirty="0"/>
              <a:t> </a:t>
            </a:r>
            <a:r>
              <a:rPr lang="en-US" altLang="en-US" sz="1800" dirty="0"/>
              <a:t>The platform concept </a:t>
            </a:r>
            <a:r>
              <a:rPr lang="en-US" altLang="en-US" sz="1800" dirty="0" smtClean="0"/>
              <a:t>(6)</a:t>
            </a:r>
            <a:endParaRPr lang="hu-HU" altLang="en-US" sz="1700" kern="0" dirty="0" smtClean="0"/>
          </a:p>
        </p:txBody>
      </p:sp>
    </p:spTree>
    <p:extLst>
      <p:ext uri="{BB962C8B-B14F-4D97-AF65-F5344CB8AC3E}">
        <p14:creationId xmlns:p14="http://schemas.microsoft.com/office/powerpoint/2010/main" val="5962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189" y="577992"/>
            <a:ext cx="773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Per core P-states (PCPS) in the HSW-EP and Haswell-EX lines [129], [130]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26" y="901519"/>
            <a:ext cx="879439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Haswell-EP and -EX server lines </a:t>
            </a:r>
            <a:r>
              <a:rPr lang="hu-HU" dirty="0" smtClean="0"/>
              <a:t>Intel introduced </a:t>
            </a:r>
            <a:r>
              <a:rPr lang="hu-HU" dirty="0" smtClean="0">
                <a:solidFill>
                  <a:srgbClr val="FF0000"/>
                </a:solidFill>
              </a:rPr>
              <a:t>individual P-state control </a:t>
            </a:r>
            <a:r>
              <a:rPr lang="hu-HU" dirty="0" smtClean="0"/>
              <a:t>instructed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by the OS.</a:t>
            </a:r>
          </a:p>
          <a:p>
            <a:r>
              <a:rPr lang="hu-HU" dirty="0" smtClean="0"/>
              <a:t>     This means that </a:t>
            </a:r>
            <a:r>
              <a:rPr lang="hu-HU" dirty="0" smtClean="0">
                <a:solidFill>
                  <a:srgbClr val="0070C0"/>
                </a:solidFill>
              </a:rPr>
              <a:t>each core can operate independently at individual clock rate and ssociated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70C0"/>
                </a:solidFill>
              </a:rPr>
              <a:t>       core voltage.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Previously</a:t>
            </a:r>
            <a:r>
              <a:rPr lang="hu-HU" dirty="0">
                <a:solidFill>
                  <a:srgbClr val="0070C0"/>
                </a:solidFill>
              </a:rPr>
              <a:t>,</a:t>
            </a:r>
            <a:r>
              <a:rPr lang="hu-HU" dirty="0"/>
              <a:t> </a:t>
            </a:r>
            <a:r>
              <a:rPr lang="hu-HU" dirty="0" smtClean="0"/>
              <a:t>in </a:t>
            </a:r>
            <a:r>
              <a:rPr lang="hu-HU" dirty="0"/>
              <a:t>the Ivy Bridge and preceding generations </a:t>
            </a:r>
            <a:r>
              <a:rPr lang="hu-HU" dirty="0" smtClean="0">
                <a:solidFill>
                  <a:srgbClr val="0070C0"/>
                </a:solidFill>
              </a:rPr>
              <a:t>all cores run </a:t>
            </a:r>
            <a:r>
              <a:rPr lang="hu-HU" dirty="0">
                <a:solidFill>
                  <a:srgbClr val="0070C0"/>
                </a:solidFill>
              </a:rPr>
              <a:t>at the same </a:t>
            </a:r>
            <a:r>
              <a:rPr lang="hu-HU" dirty="0" smtClean="0">
                <a:solidFill>
                  <a:srgbClr val="0070C0"/>
                </a:solidFill>
              </a:rPr>
              <a:t>frequency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 and voltage.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218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128"/>
          <a:stretch/>
        </p:blipFill>
        <p:spPr>
          <a:xfrm>
            <a:off x="5189659" y="1940470"/>
            <a:ext cx="3694025" cy="4773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431" y="583654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973" y="931383"/>
            <a:ext cx="901163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Subsequently, we cite a study investigating the </a:t>
            </a:r>
            <a:r>
              <a:rPr lang="hu-HU" dirty="0" smtClean="0">
                <a:solidFill>
                  <a:srgbClr val="0070C0"/>
                </a:solidFill>
              </a:rPr>
              <a:t>possible gain of using individual voltage and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clock domains</a:t>
            </a:r>
            <a:r>
              <a:rPr lang="hu-HU" dirty="0" smtClean="0"/>
              <a:t> [131].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assumed microarchitecture of the study is seen below.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823" y="6143223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Assumed microarchitecture in the cited</a:t>
            </a:r>
          </a:p>
          <a:p>
            <a:r>
              <a:rPr lang="hu-HU" dirty="0" smtClean="0"/>
              <a:t>study (clock generation not indicated)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212" y="2296169"/>
            <a:ext cx="39837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PMU: Power Management Unit</a:t>
            </a:r>
          </a:p>
          <a:p>
            <a:r>
              <a:rPr lang="hu-HU" dirty="0"/>
              <a:t> </a:t>
            </a:r>
            <a:r>
              <a:rPr lang="hu-HU" dirty="0" smtClean="0"/>
              <a:t>        Based on sensed data it determines</a:t>
            </a:r>
          </a:p>
          <a:p>
            <a:r>
              <a:rPr lang="hu-HU" dirty="0"/>
              <a:t> </a:t>
            </a:r>
            <a:r>
              <a:rPr lang="hu-HU" dirty="0" smtClean="0"/>
              <a:t>        individual clock and voltage values.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823" y="3284113"/>
            <a:ext cx="463300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Note that due to the different clock rates</a:t>
            </a:r>
          </a:p>
          <a:p>
            <a:r>
              <a:rPr lang="hu-HU" dirty="0"/>
              <a:t> 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FIFO Buffers </a:t>
            </a:r>
            <a:r>
              <a:rPr lang="hu-HU" dirty="0" smtClean="0"/>
              <a:t>are needed between the cores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and the Interconnect </a:t>
            </a:r>
            <a:r>
              <a:rPr lang="hu-HU" dirty="0">
                <a:solidFill>
                  <a:srgbClr val="0070C0"/>
                </a:solidFill>
              </a:rPr>
              <a:t>for </a:t>
            </a:r>
            <a:r>
              <a:rPr lang="hu-HU" dirty="0" smtClean="0">
                <a:solidFill>
                  <a:srgbClr val="0070C0"/>
                </a:solidFill>
              </a:rPr>
              <a:t>clock synchronization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C</a:t>
            </a:r>
            <a:r>
              <a:rPr lang="en-US" dirty="0" smtClean="0"/>
              <a:t>lock synchronization</a:t>
            </a:r>
            <a:r>
              <a:rPr lang="hu-HU" dirty="0" smtClean="0"/>
              <a:t> </a:t>
            </a:r>
            <a:r>
              <a:rPr lang="en-US" dirty="0" smtClean="0"/>
              <a:t>adds </a:t>
            </a:r>
            <a:r>
              <a:rPr lang="en-US" dirty="0"/>
              <a:t>latency to </a:t>
            </a:r>
            <a:r>
              <a:rPr lang="hu-HU" dirty="0" smtClean="0"/>
              <a:t>the</a:t>
            </a:r>
          </a:p>
          <a:p>
            <a:r>
              <a:rPr lang="hu-HU" dirty="0" smtClean="0"/>
              <a:t>  </a:t>
            </a:r>
            <a:r>
              <a:rPr lang="en-US" dirty="0" smtClean="0"/>
              <a:t>memory </a:t>
            </a:r>
            <a:r>
              <a:rPr lang="en-US" dirty="0"/>
              <a:t>and cache transfers</a:t>
            </a:r>
            <a:endParaRPr lang="hu-HU" dirty="0" smtClean="0"/>
          </a:p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6)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431" y="583654"/>
            <a:ext cx="536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1 - Estimated gain of using individual P-states -2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068" y="882160"/>
            <a:ext cx="8571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General assessment of using single and multiple voltage domains stated in the study [131]: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0584" y="1238609"/>
            <a:ext cx="867159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/>
              <a:t>"</a:t>
            </a:r>
            <a:r>
              <a:rPr lang="en-US" dirty="0" smtClean="0"/>
              <a:t>The </a:t>
            </a:r>
            <a:r>
              <a:rPr lang="en-US" dirty="0"/>
              <a:t>advantage of a </a:t>
            </a:r>
            <a:r>
              <a:rPr lang="en-US" dirty="0">
                <a:solidFill>
                  <a:srgbClr val="FF0000"/>
                </a:solidFill>
              </a:rPr>
              <a:t>single voltage domain </a:t>
            </a:r>
            <a:r>
              <a:rPr lang="en-US" dirty="0"/>
              <a:t>is the </a:t>
            </a:r>
            <a:r>
              <a:rPr lang="en-US" dirty="0">
                <a:solidFill>
                  <a:srgbClr val="0070C0"/>
                </a:solidFill>
              </a:rPr>
              <a:t>capability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sharing </a:t>
            </a:r>
            <a:r>
              <a:rPr lang="en-US" dirty="0">
                <a:solidFill>
                  <a:srgbClr val="0070C0"/>
                </a:solidFill>
              </a:rPr>
              <a:t>the current among the cores; when some cores </a:t>
            </a:r>
            <a:r>
              <a:rPr lang="en-US" dirty="0" smtClean="0">
                <a:solidFill>
                  <a:srgbClr val="0070C0"/>
                </a:solidFill>
              </a:rPr>
              <a:t>consume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less </a:t>
            </a:r>
            <a:r>
              <a:rPr lang="en-US" dirty="0">
                <a:solidFill>
                  <a:srgbClr val="0070C0"/>
                </a:solidFill>
              </a:rPr>
              <a:t>current or are turned off, current can be directed to the </a:t>
            </a:r>
            <a:r>
              <a:rPr lang="en-US" dirty="0" smtClean="0">
                <a:solidFill>
                  <a:srgbClr val="0070C0"/>
                </a:solidFill>
              </a:rPr>
              <a:t>other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active </a:t>
            </a:r>
            <a:r>
              <a:rPr lang="en-US" dirty="0">
                <a:solidFill>
                  <a:srgbClr val="0070C0"/>
                </a:solidFill>
              </a:rPr>
              <a:t>cores. </a:t>
            </a:r>
            <a:r>
              <a:rPr lang="en-US" dirty="0"/>
              <a:t>This advantage comes at the cost of tying all </a:t>
            </a:r>
            <a:r>
              <a:rPr lang="en-US" dirty="0" smtClean="0"/>
              <a:t>the</a:t>
            </a:r>
            <a:r>
              <a:rPr lang="hu-HU" dirty="0" smtClean="0"/>
              <a:t> </a:t>
            </a:r>
            <a:r>
              <a:rPr lang="en-US" dirty="0" smtClean="0"/>
              <a:t>voltage </a:t>
            </a:r>
            <a:r>
              <a:rPr lang="en-US" dirty="0"/>
              <a:t>domains together, forcing the same operation voltage </a:t>
            </a:r>
            <a:r>
              <a:rPr lang="en-US" dirty="0" smtClean="0"/>
              <a:t>to</a:t>
            </a:r>
            <a:r>
              <a:rPr lang="hu-HU" dirty="0" smtClean="0"/>
              <a:t> </a:t>
            </a:r>
            <a:r>
              <a:rPr lang="en-US" dirty="0" smtClean="0"/>
              <a:t>all </a:t>
            </a:r>
            <a:r>
              <a:rPr lang="en-US" dirty="0"/>
              <a:t>cores</a:t>
            </a:r>
            <a:r>
              <a:rPr lang="en-US" dirty="0" smtClean="0"/>
              <a:t>.</a:t>
            </a:r>
            <a:endParaRPr lang="hu-HU" dirty="0" smtClean="0"/>
          </a:p>
          <a:p>
            <a:r>
              <a:rPr lang="en-US" dirty="0" smtClean="0"/>
              <a:t>On </a:t>
            </a:r>
            <a:r>
              <a:rPr lang="en-US" dirty="0"/>
              <a:t>the other hand, </a:t>
            </a:r>
            <a:r>
              <a:rPr lang="en-US" dirty="0">
                <a:solidFill>
                  <a:srgbClr val="FF0000"/>
                </a:solidFill>
              </a:rPr>
              <a:t>multiple voltage domains </a:t>
            </a:r>
            <a:r>
              <a:rPr lang="en-US" dirty="0" smtClean="0"/>
              <a:t>topology</a:t>
            </a:r>
            <a:r>
              <a:rPr lang="hu-HU" dirty="0" smtClean="0"/>
              <a:t> </a:t>
            </a:r>
            <a:r>
              <a:rPr lang="en-US" dirty="0" smtClean="0"/>
              <a:t>provides </a:t>
            </a:r>
            <a:r>
              <a:rPr lang="en-US" dirty="0">
                <a:solidFill>
                  <a:srgbClr val="0070C0"/>
                </a:solidFill>
              </a:rPr>
              <a:t>the ability to deliver individual voltages and </a:t>
            </a:r>
            <a:r>
              <a:rPr lang="en-US" dirty="0" smtClean="0">
                <a:solidFill>
                  <a:srgbClr val="0070C0"/>
                </a:solidFill>
              </a:rPr>
              <a:t>frequencies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according </a:t>
            </a:r>
            <a:r>
              <a:rPr lang="en-US" dirty="0">
                <a:solidFill>
                  <a:srgbClr val="0070C0"/>
                </a:solidFill>
              </a:rPr>
              <a:t>to an optimization algorithm. </a:t>
            </a:r>
            <a:r>
              <a:rPr lang="en-US" dirty="0"/>
              <a:t>In particular, when </a:t>
            </a:r>
            <a:r>
              <a:rPr lang="en-US" dirty="0" smtClean="0"/>
              <a:t>a</a:t>
            </a:r>
            <a:r>
              <a:rPr lang="hu-HU" dirty="0" smtClean="0"/>
              <a:t> </a:t>
            </a:r>
            <a:r>
              <a:rPr lang="en-US" dirty="0" smtClean="0"/>
              <a:t>single </a:t>
            </a:r>
            <a:r>
              <a:rPr lang="en-US" dirty="0"/>
              <a:t>thread workload is executed, the entire CMP power </a:t>
            </a:r>
            <a:r>
              <a:rPr lang="en-US" dirty="0" smtClean="0"/>
              <a:t>budget</a:t>
            </a:r>
            <a:r>
              <a:rPr lang="hu-HU" dirty="0" smtClean="0"/>
              <a:t> </a:t>
            </a:r>
            <a:r>
              <a:rPr lang="en-US" dirty="0" smtClean="0"/>
              <a:t>can </a:t>
            </a:r>
            <a:r>
              <a:rPr lang="en-US" dirty="0"/>
              <a:t>be assigned to a single core, which can consume 16 </a:t>
            </a:r>
            <a:r>
              <a:rPr lang="en-US" dirty="0" smtClean="0"/>
              <a:t>times</a:t>
            </a:r>
            <a:r>
              <a:rPr lang="hu-HU" dirty="0" smtClean="0"/>
              <a:t> </a:t>
            </a:r>
            <a:r>
              <a:rPr lang="en-US" dirty="0" smtClean="0"/>
              <a:t>higher </a:t>
            </a:r>
            <a:r>
              <a:rPr lang="en-US" dirty="0"/>
              <a:t>power than each individual cores when executing a</a:t>
            </a:r>
          </a:p>
          <a:p>
            <a:r>
              <a:rPr lang="en-US" dirty="0"/>
              <a:t>balanced workload on all 16 cores</a:t>
            </a:r>
            <a:r>
              <a:rPr lang="en-US" dirty="0" smtClean="0"/>
              <a:t>.</a:t>
            </a:r>
            <a:r>
              <a:rPr lang="hu-HU" dirty="0" smtClean="0"/>
              <a:t> </a:t>
            </a:r>
            <a:r>
              <a:rPr lang="en-US" dirty="0"/>
              <a:t>While in both cases the </a:t>
            </a:r>
            <a:r>
              <a:rPr lang="en-US" dirty="0" smtClean="0"/>
              <a:t>total</a:t>
            </a:r>
            <a:r>
              <a:rPr lang="hu-HU" dirty="0" smtClean="0"/>
              <a:t> </a:t>
            </a:r>
            <a:r>
              <a:rPr lang="en-US" dirty="0" smtClean="0"/>
              <a:t>CMP </a:t>
            </a:r>
            <a:r>
              <a:rPr lang="en-US" dirty="0"/>
              <a:t>power is the same, </a:t>
            </a:r>
            <a:r>
              <a:rPr lang="en-US" dirty="0">
                <a:solidFill>
                  <a:srgbClr val="0070C0"/>
                </a:solidFill>
              </a:rPr>
              <a:t>separate power domains require at </a:t>
            </a:r>
            <a:r>
              <a:rPr lang="en-US" dirty="0" smtClean="0">
                <a:solidFill>
                  <a:srgbClr val="0070C0"/>
                </a:solidFill>
              </a:rPr>
              <a:t>least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one </a:t>
            </a:r>
            <a:r>
              <a:rPr lang="en-US" dirty="0">
                <a:solidFill>
                  <a:srgbClr val="0070C0"/>
                </a:solidFill>
              </a:rPr>
              <a:t>of the 16 VRs to deliver 16 times higher power than </a:t>
            </a:r>
            <a:r>
              <a:rPr lang="en-US" dirty="0" smtClean="0">
                <a:solidFill>
                  <a:srgbClr val="0070C0"/>
                </a:solidFill>
              </a:rPr>
              <a:t>its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nominal </a:t>
            </a:r>
            <a:r>
              <a:rPr lang="en-US" dirty="0">
                <a:solidFill>
                  <a:srgbClr val="0070C0"/>
                </a:solidFill>
              </a:rPr>
              <a:t>working point. Such a requirement is not feasible.</a:t>
            </a:r>
            <a:r>
              <a:rPr lang="en-US" dirty="0"/>
              <a:t> </a:t>
            </a:r>
            <a:r>
              <a:rPr lang="en-US" dirty="0" smtClean="0">
                <a:solidFill>
                  <a:srgbClr val="0070C0"/>
                </a:solidFill>
              </a:rPr>
              <a:t>The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study evaluates VR designed to deliver 130%–250% </a:t>
            </a:r>
            <a:r>
              <a:rPr lang="en-US" dirty="0" smtClean="0">
                <a:solidFill>
                  <a:srgbClr val="0070C0"/>
                </a:solidFill>
              </a:rPr>
              <a:t>of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rated CMP current</a:t>
            </a:r>
            <a:r>
              <a:rPr lang="en-US" dirty="0" smtClean="0"/>
              <a:t>.</a:t>
            </a:r>
            <a:r>
              <a:rPr lang="hu-HU" dirty="0" smtClean="0"/>
              <a:t>"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6863" y="6173788"/>
            <a:ext cx="570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Multiple Clock and Voltage Domains for Chip Multi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Processors</a:t>
            </a:r>
            <a:endParaRPr lang="hu-HU" dirty="0" smtClean="0">
              <a:solidFill>
                <a:srgbClr val="00000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MICRO’09 December 12–16, 2009, New York, NY, USA.  </a:t>
            </a:r>
          </a:p>
        </p:txBody>
      </p:sp>
    </p:spTree>
    <p:extLst>
      <p:ext uri="{BB962C8B-B14F-4D97-AF65-F5344CB8AC3E}">
        <p14:creationId xmlns:p14="http://schemas.microsoft.com/office/powerpoint/2010/main" val="15910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7)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5072" y="1212223"/>
            <a:ext cx="9138449" cy="3115081"/>
            <a:chOff x="-5072" y="1856164"/>
            <a:chExt cx="9138449" cy="31150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2" y="1856164"/>
              <a:ext cx="4723809" cy="31150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11562"/>
            <a:stretch/>
          </p:blipFill>
          <p:spPr>
            <a:xfrm>
              <a:off x="4466710" y="1884090"/>
              <a:ext cx="4666667" cy="307427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89068" y="583654"/>
            <a:ext cx="7899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Estimated gain vs a baseline platform that does not make use of DVFS [131]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854" y="4327302"/>
            <a:ext cx="42001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1V1C: Single Voltage domain, single Clock domain</a:t>
            </a:r>
          </a:p>
          <a:p>
            <a:r>
              <a:rPr lang="hu-HU" sz="1100" dirty="0" smtClean="0">
                <a:solidFill>
                  <a:srgbClr val="FF00FF"/>
                </a:solidFill>
              </a:rPr>
              <a:t>nVnC: Multiple Voltage domains, multiple Clock domains</a:t>
            </a:r>
          </a:p>
          <a:p>
            <a:r>
              <a:rPr lang="hu-HU" sz="1100" dirty="0" smtClean="0"/>
              <a:t>1VnC: Single Voltage domain, multiple Clock domains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4716463" y="4340177"/>
            <a:ext cx="434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smtClean="0"/>
              <a:t>The headroom is understood as the capability of the voltage regulators to deliver up to 130 % or 150 % of the rated current (the current consumed at the min. Vcc</a:t>
            </a:r>
          </a:p>
          <a:p>
            <a:r>
              <a:rPr lang="hu-HU" sz="1100" dirty="0" smtClean="0"/>
              <a:t>design point (the lowest P point).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100" y="5317477"/>
            <a:ext cx="8918019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study has shown that </a:t>
            </a:r>
            <a:r>
              <a:rPr lang="hu-HU" dirty="0">
                <a:solidFill>
                  <a:srgbClr val="FF0000"/>
                </a:solidFill>
              </a:rPr>
              <a:t>for low thread counts</a:t>
            </a:r>
            <a:r>
              <a:rPr lang="hu-HU" dirty="0">
                <a:solidFill>
                  <a:srgbClr val="0070C0"/>
                </a:solidFill>
              </a:rPr>
              <a:t>, typical in DT and mobile platforms, the </a:t>
            </a:r>
            <a:r>
              <a:rPr lang="hu-HU" dirty="0" smtClean="0">
                <a:solidFill>
                  <a:srgbClr val="0070C0"/>
                </a:solidFill>
              </a:rPr>
              <a:t>use</a:t>
            </a:r>
          </a:p>
          <a:p>
            <a:pPr>
              <a:spcAft>
                <a:spcPts val="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of multiple voltage and clock domains degrades performance due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clock </a:t>
            </a:r>
            <a:r>
              <a:rPr lang="en-US" dirty="0" err="1" smtClean="0">
                <a:solidFill>
                  <a:srgbClr val="0070C0"/>
                </a:solidFill>
                <a:latin typeface="Verdana"/>
              </a:rPr>
              <a:t>synchroni</a:t>
            </a:r>
            <a:r>
              <a:rPr lang="hu-HU" dirty="0">
                <a:solidFill>
                  <a:srgbClr val="0070C0"/>
                </a:solidFill>
                <a:latin typeface="Verdana"/>
              </a:rPr>
              <a:t>z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ation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      needed that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add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s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latency to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memory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and cache transfers</a:t>
            </a:r>
            <a:r>
              <a:rPr lang="hu-HU" dirty="0" smtClean="0">
                <a:solidFill>
                  <a:srgbClr val="0070C0"/>
                </a:solidFill>
              </a:rPr>
              <a:t>.</a:t>
            </a:r>
            <a:endParaRPr lang="hu-HU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By contrast, </a:t>
            </a:r>
            <a:r>
              <a:rPr lang="hu-HU" dirty="0" smtClean="0">
                <a:solidFill>
                  <a:srgbClr val="0070C0"/>
                </a:solidFill>
              </a:rPr>
              <a:t>in processors that support a </a:t>
            </a:r>
            <a:r>
              <a:rPr lang="hu-HU" dirty="0" smtClean="0">
                <a:solidFill>
                  <a:srgbClr val="FF0000"/>
                </a:solidFill>
              </a:rPr>
              <a:t>large number of threads</a:t>
            </a:r>
            <a:r>
              <a:rPr lang="hu-HU" dirty="0" smtClean="0">
                <a:solidFill>
                  <a:srgbClr val="0070C0"/>
                </a:solidFill>
              </a:rPr>
              <a:t>, as typical in servers,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multiple voltage and frequency domains may be benefitial </a:t>
            </a:r>
            <a:r>
              <a:rPr lang="hu-HU" dirty="0" smtClean="0"/>
              <a:t>assuming that voltage regulators </a:t>
            </a:r>
          </a:p>
          <a:p>
            <a:pPr>
              <a:spcAft>
                <a:spcPts val="600"/>
              </a:spcAft>
            </a:pPr>
            <a:r>
              <a:rPr lang="hu-HU" dirty="0" smtClean="0"/>
              <a:t>      have a high enough power delivery capability.</a:t>
            </a:r>
          </a:p>
        </p:txBody>
      </p:sp>
    </p:spTree>
    <p:extLst>
      <p:ext uri="{BB962C8B-B14F-4D97-AF65-F5344CB8AC3E}">
        <p14:creationId xmlns:p14="http://schemas.microsoft.com/office/powerpoint/2010/main" val="41520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580822"/>
            <a:ext cx="9054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100" y="5460644"/>
            <a:ext cx="8774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Method and apparatus for per core performance states 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US 20140229750 </a:t>
            </a:r>
            <a:r>
              <a:rPr lang="en-US" b="1" dirty="0" smtClean="0"/>
              <a:t>A1</a:t>
            </a:r>
            <a:r>
              <a:rPr lang="hu-HU" b="1" dirty="0" smtClean="0"/>
              <a:t> 2012/2014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737" y="940156"/>
            <a:ext cx="879118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</a:t>
            </a:r>
            <a:r>
              <a:rPr lang="hu-HU" dirty="0" smtClean="0"/>
              <a:t>patent application </a:t>
            </a:r>
            <a:r>
              <a:rPr lang="en-US" dirty="0" smtClean="0"/>
              <a:t>20140229750 A1</a:t>
            </a:r>
            <a:r>
              <a:rPr lang="hu-HU" dirty="0" smtClean="0"/>
              <a:t> (filed in 2012 and issued in 2014) reveals details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of the implementation [133].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Figure below </a:t>
            </a:r>
            <a:r>
              <a:rPr lang="hu-HU" dirty="0" smtClean="0">
                <a:solidFill>
                  <a:srgbClr val="0070C0"/>
                </a:solidFill>
              </a:rPr>
              <a:t>illustrates PCPS for an 18 core Haswell-EX processor </a:t>
            </a:r>
            <a:r>
              <a:rPr lang="hu-HU" dirty="0" smtClean="0"/>
              <a:t>when the cores</a:t>
            </a:r>
          </a:p>
          <a:p>
            <a:r>
              <a:rPr lang="hu-HU" dirty="0"/>
              <a:t> </a:t>
            </a:r>
            <a:r>
              <a:rPr lang="hu-HU" dirty="0" smtClean="0"/>
              <a:t>      run a four different P-states.</a:t>
            </a:r>
            <a:endParaRPr lang="en-US" dirty="0"/>
          </a:p>
        </p:txBody>
      </p:sp>
      <p:pic>
        <p:nvPicPr>
          <p:cNvPr id="8" name="Picture 7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" b="51765"/>
          <a:stretch/>
        </p:blipFill>
        <p:spPr bwMode="auto">
          <a:xfrm>
            <a:off x="1416322" y="2328139"/>
            <a:ext cx="6246609" cy="395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273" y="6465193"/>
            <a:ext cx="9041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Illustration of PCPS for an 18-core Haswell-EX processor if the cores run a four P-states []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3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/>
              <a:t>(</a:t>
            </a:r>
            <a:r>
              <a:rPr lang="en-US" dirty="0" smtClean="0"/>
              <a:t>1</a:t>
            </a:r>
            <a:r>
              <a:rPr lang="hu-HU" dirty="0" smtClean="0"/>
              <a:t>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2100" y="915893"/>
            <a:ext cx="8526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According to the patent each core includes a </a:t>
            </a:r>
            <a:r>
              <a:rPr lang="hu-HU" dirty="0" smtClean="0">
                <a:solidFill>
                  <a:srgbClr val="0070C0"/>
                </a:solidFill>
              </a:rPr>
              <a:t>set of 32-bit registers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70C0"/>
                </a:solidFill>
              </a:rPr>
              <a:t>one register for each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thread</a:t>
            </a:r>
            <a:r>
              <a:rPr lang="hu-HU" dirty="0" smtClean="0"/>
              <a:t> (Registers 212 to 214) </a:t>
            </a:r>
            <a:r>
              <a:rPr lang="hu-HU" dirty="0" smtClean="0">
                <a:solidFill>
                  <a:srgbClr val="0070C0"/>
                </a:solidFill>
              </a:rPr>
              <a:t>plus an additional register </a:t>
            </a:r>
            <a:r>
              <a:rPr lang="hu-HU" dirty="0" smtClean="0"/>
              <a:t>(Register 218), as indicated</a:t>
            </a:r>
          </a:p>
          <a:p>
            <a:r>
              <a:rPr lang="hu-HU" dirty="0" smtClean="0"/>
              <a:t>      for two cores (Core i and Core n) below. </a:t>
            </a:r>
            <a:endParaRPr lang="en-US" dirty="0"/>
          </a:p>
        </p:txBody>
      </p:sp>
      <p:pic>
        <p:nvPicPr>
          <p:cNvPr id="4" name="Picture 3" descr="http://patentimages.storage.googleapis.com/US20140229750A1/US20140229750A1-20140814-D000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08" b="5440"/>
          <a:stretch/>
        </p:blipFill>
        <p:spPr bwMode="auto">
          <a:xfrm>
            <a:off x="1205405" y="1841684"/>
            <a:ext cx="6724608" cy="43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1840" y="6375042"/>
            <a:ext cx="5276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Per core implemented registers used for PCPS []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58082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674" y="1026205"/>
            <a:ext cx="9238491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per-thread available registers </a:t>
            </a:r>
            <a:r>
              <a:rPr lang="hu-HU" dirty="0" smtClean="0"/>
              <a:t>(Registers 212 to 214) provide a set of fields, detailed in 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the patent.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smtClean="0">
                <a:solidFill>
                  <a:srgbClr val="FF0000"/>
                </a:solidFill>
              </a:rPr>
              <a:t>OS</a:t>
            </a:r>
            <a:r>
              <a:rPr lang="hu-HU" dirty="0" smtClean="0">
                <a:solidFill>
                  <a:srgbClr val="0070C0"/>
                </a:solidFill>
              </a:rPr>
              <a:t> determines for each thread the requested P-state needed for executing the thread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at efficient performance</a:t>
            </a:r>
            <a:r>
              <a:rPr lang="hu-HU" dirty="0" smtClean="0"/>
              <a:t> (i.e. at the min. clock rate needed to execute the thread without</a:t>
            </a:r>
          </a:p>
          <a:p>
            <a:r>
              <a:rPr lang="hu-HU" dirty="0"/>
              <a:t> </a:t>
            </a:r>
            <a:r>
              <a:rPr lang="hu-HU" dirty="0" smtClean="0"/>
              <a:t>      substantially lengthening its runtime. Note here that each thread is scheduled only for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in given time windows thus a higher clock rate would not substantially reduce its runtime).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Available </a:t>
            </a:r>
            <a:r>
              <a:rPr lang="hu-HU" dirty="0" smtClean="0">
                <a:solidFill>
                  <a:srgbClr val="0070C0"/>
                </a:solidFill>
              </a:rPr>
              <a:t>core logic evaluates the per-thread requests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70C0"/>
                </a:solidFill>
              </a:rPr>
              <a:t>determines the highest performance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       P-state</a:t>
            </a:r>
            <a:r>
              <a:rPr lang="hu-HU" dirty="0" smtClean="0"/>
              <a:t> needed for the core and writes this values into the additional register</a:t>
            </a:r>
          </a:p>
          <a:p>
            <a:pPr>
              <a:spcAft>
                <a:spcPts val="600"/>
              </a:spcAft>
            </a:pPr>
            <a:r>
              <a:rPr lang="hu-HU" dirty="0"/>
              <a:t> </a:t>
            </a:r>
            <a:r>
              <a:rPr lang="hu-HU" dirty="0" smtClean="0"/>
              <a:t>      (Register 218).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Finally, the </a:t>
            </a:r>
            <a:r>
              <a:rPr lang="hu-HU" dirty="0" smtClean="0">
                <a:solidFill>
                  <a:srgbClr val="0070C0"/>
                </a:solidFill>
              </a:rPr>
              <a:t>requested P-state is communicated to the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FF0000"/>
                </a:solidFill>
              </a:rPr>
              <a:t>Central Power Control Unit </a:t>
            </a:r>
            <a:r>
              <a:rPr lang="hu-HU" dirty="0" smtClean="0"/>
              <a:t>(230) and </a:t>
            </a:r>
          </a:p>
          <a:p>
            <a:r>
              <a:rPr lang="hu-HU" dirty="0" smtClean="0"/>
              <a:t>       </a:t>
            </a:r>
            <a:r>
              <a:rPr lang="hu-HU" dirty="0" smtClean="0">
                <a:solidFill>
                  <a:srgbClr val="0070C0"/>
                </a:solidFill>
              </a:rPr>
              <a:t>it sets the related individual voltage regulator and clock generator </a:t>
            </a:r>
            <a:r>
              <a:rPr lang="hu-HU" dirty="0" smtClean="0"/>
              <a:t>(PLL) belonging</a:t>
            </a:r>
          </a:p>
          <a:p>
            <a:r>
              <a:rPr lang="hu-HU" dirty="0"/>
              <a:t> </a:t>
            </a:r>
            <a:r>
              <a:rPr lang="hu-HU" dirty="0" smtClean="0"/>
              <a:t>      to the core considered to obtain the requested P-state.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310" y="580822"/>
            <a:ext cx="9236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2 -</a:t>
            </a:r>
            <a:r>
              <a:rPr lang="en-US" dirty="0">
                <a:solidFill>
                  <a:srgbClr val="FF0000"/>
                </a:solidFill>
              </a:rPr>
              <a:t>Principle of operation of </a:t>
            </a:r>
            <a:r>
              <a:rPr lang="hu-HU" dirty="0" smtClean="0">
                <a:solidFill>
                  <a:srgbClr val="FF0000"/>
                </a:solidFill>
              </a:rPr>
              <a:t>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Per-core P-state (PCPS) power </a:t>
            </a:r>
            <a:r>
              <a:rPr lang="en-US" dirty="0" smtClean="0">
                <a:solidFill>
                  <a:srgbClr val="FF0000"/>
                </a:solidFill>
              </a:rPr>
              <a:t>management</a:t>
            </a:r>
            <a:r>
              <a:rPr lang="hu-HU" dirty="0" smtClean="0">
                <a:solidFill>
                  <a:srgbClr val="FF0000"/>
                </a:solidFill>
              </a:rPr>
              <a:t> (simplified) -3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</a:t>
            </a:r>
            <a:r>
              <a:rPr lang="hu-HU" dirty="0"/>
              <a:t> </a:t>
            </a:r>
            <a:r>
              <a:rPr lang="en-US" dirty="0"/>
              <a:t>The Haswell-EX (E7-4800 v3) 4S processor line </a:t>
            </a:r>
            <a:r>
              <a:rPr lang="hu-HU" dirty="0" smtClean="0"/>
              <a:t>(21)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9068" y="580823"/>
            <a:ext cx="33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Uncore frequency scaling [132]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884" y="902593"/>
            <a:ext cx="894988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dirty="0" smtClean="0"/>
              <a:t>With </a:t>
            </a:r>
            <a:r>
              <a:rPr lang="hu-HU" dirty="0" smtClean="0">
                <a:solidFill>
                  <a:srgbClr val="FF0000"/>
                </a:solidFill>
              </a:rPr>
              <a:t>uncore frequency scaling </a:t>
            </a:r>
            <a:r>
              <a:rPr lang="hu-HU" dirty="0" smtClean="0"/>
              <a:t>t</a:t>
            </a:r>
            <a:r>
              <a:rPr lang="en-US" dirty="0" smtClean="0"/>
              <a:t>he </a:t>
            </a:r>
            <a:r>
              <a:rPr lang="en-US" dirty="0" err="1" smtClean="0">
                <a:solidFill>
                  <a:srgbClr val="0070C0"/>
                </a:solidFill>
              </a:rPr>
              <a:t>uncore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 </a:t>
            </a:r>
            <a:r>
              <a:rPr lang="en-US" dirty="0">
                <a:solidFill>
                  <a:srgbClr val="0070C0"/>
                </a:solidFill>
              </a:rPr>
              <a:t>is independently </a:t>
            </a:r>
            <a:r>
              <a:rPr lang="en-US" dirty="0" smtClean="0">
                <a:solidFill>
                  <a:srgbClr val="0070C0"/>
                </a:solidFill>
              </a:rPr>
              <a:t>controlled</a:t>
            </a:r>
            <a:endParaRPr lang="hu-HU" dirty="0" smtClean="0">
              <a:solidFill>
                <a:srgbClr val="0070C0"/>
              </a:solidFill>
            </a:endParaRPr>
          </a:p>
          <a:p>
            <a:pPr marL="0" lvl="1">
              <a:spcAft>
                <a:spcPts val="600"/>
              </a:spcAft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from </a:t>
            </a:r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core</a:t>
            </a:r>
            <a:r>
              <a:rPr lang="hu-HU" dirty="0" smtClean="0">
                <a:solidFill>
                  <a:srgbClr val="0070C0"/>
                </a:solidFill>
              </a:rPr>
              <a:t>'</a:t>
            </a:r>
            <a:r>
              <a:rPr lang="en-US" dirty="0" smtClean="0">
                <a:solidFill>
                  <a:srgbClr val="0070C0"/>
                </a:solidFill>
              </a:rPr>
              <a:t>s</a:t>
            </a:r>
            <a:r>
              <a:rPr lang="hu-HU" dirty="0" smtClean="0">
                <a:solidFill>
                  <a:srgbClr val="0070C0"/>
                </a:solidFill>
              </a:rPr>
              <a:t> voltage and </a:t>
            </a:r>
            <a:r>
              <a:rPr lang="en-US" dirty="0" smtClean="0">
                <a:solidFill>
                  <a:srgbClr val="0070C0"/>
                </a:solidFill>
              </a:rPr>
              <a:t>frequency</a:t>
            </a:r>
            <a:r>
              <a:rPr lang="hu-HU" dirty="0" smtClean="0">
                <a:solidFill>
                  <a:srgbClr val="0070C0"/>
                </a:solidFill>
              </a:rPr>
              <a:t> settings</a:t>
            </a:r>
            <a:r>
              <a:rPr lang="hu-HU" dirty="0" smtClean="0"/>
              <a:t>.</a:t>
            </a:r>
          </a:p>
          <a:p>
            <a:pPr marL="0" lvl="1"/>
            <a:r>
              <a:rPr lang="hu-HU" dirty="0" smtClean="0"/>
              <a:t>     To achieve this the </a:t>
            </a:r>
            <a:r>
              <a:rPr lang="hu-HU" dirty="0" smtClean="0">
                <a:solidFill>
                  <a:srgbClr val="0070C0"/>
                </a:solidFill>
              </a:rPr>
              <a:t>uncore</a:t>
            </a:r>
            <a:r>
              <a:rPr lang="hu-HU" dirty="0" smtClean="0"/>
              <a:t> needs to be implemented on a </a:t>
            </a:r>
            <a:r>
              <a:rPr lang="hu-HU" dirty="0" smtClean="0">
                <a:solidFill>
                  <a:srgbClr val="0070C0"/>
                </a:solidFill>
              </a:rPr>
              <a:t>separate voltage and clock domain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1729702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Benefit</a:t>
            </a:r>
            <a:r>
              <a:rPr lang="hu-HU" dirty="0" smtClean="0"/>
              <a:t> of uncore frequency scaling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1700" y="2014466"/>
            <a:ext cx="8092215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compute bound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ore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 </a:t>
            </a:r>
            <a:r>
              <a:rPr lang="en-US" dirty="0" smtClean="0">
                <a:solidFill>
                  <a:srgbClr val="0070C0"/>
                </a:solidFill>
              </a:rPr>
              <a:t>without needing</a:t>
            </a:r>
            <a:endParaRPr lang="hu-HU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to </a:t>
            </a:r>
            <a:r>
              <a:rPr lang="en-US" dirty="0" smtClean="0">
                <a:solidFill>
                  <a:srgbClr val="0070C0"/>
                </a:solidFill>
              </a:rPr>
              <a:t>increase</a:t>
            </a:r>
            <a:r>
              <a:rPr lang="hu-HU" dirty="0" smtClean="0">
                <a:solidFill>
                  <a:srgbClr val="0070C0"/>
                </a:solidFill>
              </a:rPr>
              <a:t> 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hu-HU" dirty="0" smtClean="0">
                <a:solidFill>
                  <a:srgbClr val="0070C0"/>
                </a:solidFill>
              </a:rPr>
              <a:t> frequency and voltage </a:t>
            </a:r>
            <a:r>
              <a:rPr lang="hu-HU" dirty="0" smtClean="0"/>
              <a:t>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FF0000"/>
                </a:solidFill>
              </a:rPr>
              <a:t>for m</a:t>
            </a:r>
            <a:r>
              <a:rPr lang="en-US" dirty="0" err="1" smtClean="0">
                <a:solidFill>
                  <a:srgbClr val="FF0000"/>
                </a:solidFill>
              </a:rPr>
              <a:t>emory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hu-HU" dirty="0" smtClean="0">
                <a:solidFill>
                  <a:srgbClr val="FF0000"/>
                </a:solidFill>
              </a:rPr>
              <a:t>b</a:t>
            </a:r>
            <a:r>
              <a:rPr lang="en-US" dirty="0" err="1" smtClean="0">
                <a:solidFill>
                  <a:srgbClr val="FF0000"/>
                </a:solidFill>
              </a:rPr>
              <a:t>ound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pplications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u</a:t>
            </a:r>
            <a:r>
              <a:rPr lang="en-US" dirty="0" err="1" smtClean="0">
                <a:solidFill>
                  <a:srgbClr val="0070C0"/>
                </a:solidFill>
              </a:rPr>
              <a:t>ncore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frequency </a:t>
            </a:r>
            <a:r>
              <a:rPr lang="hu-HU" dirty="0" smtClean="0">
                <a:solidFill>
                  <a:srgbClr val="0070C0"/>
                </a:solidFill>
              </a:rPr>
              <a:t>may be raised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without </a:t>
            </a:r>
            <a:r>
              <a:rPr lang="hu-HU" dirty="0" smtClean="0">
                <a:solidFill>
                  <a:srgbClr val="0070C0"/>
                </a:solidFill>
              </a:rPr>
              <a:t>needing to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increase</a:t>
            </a:r>
            <a:r>
              <a:rPr lang="en-US" dirty="0" smtClean="0">
                <a:solidFill>
                  <a:srgbClr val="0070C0"/>
                </a:solidFill>
              </a:rPr>
              <a:t> core</a:t>
            </a:r>
            <a:r>
              <a:rPr lang="hu-HU" dirty="0" smtClean="0">
                <a:solidFill>
                  <a:srgbClr val="0070C0"/>
                </a:solidFill>
              </a:rPr>
              <a:t> frequency and voltage.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0" y="3027070"/>
            <a:ext cx="6135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    This </a:t>
            </a:r>
            <a:r>
              <a:rPr lang="hu-HU" dirty="0"/>
              <a:t>allows to optimize performance by consuming less power</a:t>
            </a:r>
            <a:r>
              <a:rPr lang="hu-HU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369970"/>
            <a:ext cx="1445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[132]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400" y="3700170"/>
            <a:ext cx="8498930" cy="841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Nehalem </a:t>
            </a:r>
            <a:r>
              <a:rPr lang="hu-HU" dirty="0" smtClean="0"/>
              <a:t>the cores were DVFS controlled whereas the </a:t>
            </a:r>
            <a:r>
              <a:rPr lang="hu-HU" dirty="0" smtClean="0">
                <a:solidFill>
                  <a:srgbClr val="0070C0"/>
                </a:solidFill>
              </a:rPr>
              <a:t>uncore run at a fixed frequency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the </a:t>
            </a:r>
            <a:r>
              <a:rPr lang="hu-HU" dirty="0" smtClean="0">
                <a:solidFill>
                  <a:srgbClr val="0070C0"/>
                </a:solidFill>
              </a:rPr>
              <a:t>Sandy Bridge and Ivy Bridge cores and uncore were tight together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in </a:t>
            </a:r>
            <a:r>
              <a:rPr lang="hu-HU" dirty="0" smtClean="0">
                <a:solidFill>
                  <a:srgbClr val="0070C0"/>
                </a:solidFill>
              </a:rPr>
              <a:t>Haswell</a:t>
            </a:r>
            <a:r>
              <a:rPr lang="hu-HU" dirty="0" smtClean="0"/>
              <a:t> </a:t>
            </a:r>
            <a:r>
              <a:rPr lang="hu-HU" dirty="0" smtClean="0">
                <a:solidFill>
                  <a:srgbClr val="0070C0"/>
                </a:solidFill>
              </a:rPr>
              <a:t>each core and the uncore is treated separately</a:t>
            </a:r>
            <a:r>
              <a:rPr lang="hu-HU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0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6774"/>
          <a:stretch/>
        </p:blipFill>
        <p:spPr bwMode="auto">
          <a:xfrm>
            <a:off x="0" y="1270000"/>
            <a:ext cx="8913813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300" y="4392039"/>
            <a:ext cx="353943" cy="19101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P4-based Tulsa (2006)</a:t>
            </a:r>
            <a:endParaRPr lang="en-US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578933"/>
            <a:ext cx="6634060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Performance comparison of MP processors -1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  <a:p>
            <a:r>
              <a:rPr lang="en-US" dirty="0" smtClean="0"/>
              <a:t>(The test workload is: CPU 45 nm Design Rule Check Tool C 2006 Rev.)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2400" y="4384501"/>
            <a:ext cx="353943" cy="21970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Core 2 Tigerton QC (2007)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171700" y="4386839"/>
            <a:ext cx="353943" cy="22836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Penryn </a:t>
            </a:r>
            <a:r>
              <a:rPr lang="en-US" sz="1100" b="1" dirty="0" err="1" smtClean="0"/>
              <a:t>Dunnington</a:t>
            </a:r>
            <a:r>
              <a:rPr lang="en-US" sz="1100" b="1" dirty="0" smtClean="0"/>
              <a:t>  (2008)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33700" y="4395502"/>
            <a:ext cx="353943" cy="171617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Nehalem-EX  (2010)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83000" y="4401293"/>
            <a:ext cx="353943" cy="177388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Westmere</a:t>
            </a:r>
            <a:r>
              <a:rPr lang="en-US" sz="1100" b="1" dirty="0" smtClean="0"/>
              <a:t>-EX (2011)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32300" y="4380455"/>
            <a:ext cx="353943" cy="179472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smtClean="0"/>
              <a:t>Ivy Bridge-EX (2014)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56200" y="4391933"/>
            <a:ext cx="353943" cy="159274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100" b="1" dirty="0" err="1" smtClean="0"/>
              <a:t>Haswell</a:t>
            </a:r>
            <a:r>
              <a:rPr lang="en-US" sz="1100" b="1" dirty="0" smtClean="0"/>
              <a:t>-EX (2015)</a:t>
            </a:r>
            <a:endParaRPr lang="en-US" sz="110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578933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Performance comparison of MP processors -2 </a:t>
            </a:r>
            <a:r>
              <a:rPr lang="en-US" dirty="0" smtClean="0"/>
              <a:t>[</a:t>
            </a:r>
            <a:r>
              <a:rPr lang="hu-HU" dirty="0" smtClean="0"/>
              <a:t>121</a:t>
            </a:r>
            <a:r>
              <a:rPr lang="en-US" dirty="0" smtClean="0"/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788" y="936625"/>
            <a:ext cx="8765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with their </a:t>
            </a:r>
            <a:r>
              <a:rPr lang="en-US" dirty="0" smtClean="0">
                <a:solidFill>
                  <a:srgbClr val="0070C0"/>
                </a:solidFill>
              </a:rPr>
              <a:t>MP line </a:t>
            </a:r>
            <a:r>
              <a:rPr lang="en-US" dirty="0" smtClean="0"/>
              <a:t>Intel achieved a </a:t>
            </a:r>
            <a:r>
              <a:rPr lang="en-US" dirty="0" smtClean="0">
                <a:solidFill>
                  <a:srgbClr val="0070C0"/>
                </a:solidFill>
              </a:rPr>
              <a:t>more than 10-fold performance boost in 10 years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</a:t>
            </a:r>
            <a:r>
              <a:rPr lang="hu-HU" dirty="0" smtClean="0"/>
              <a:t>.</a:t>
            </a:r>
            <a:r>
              <a:rPr lang="en-US" dirty="0" smtClean="0"/>
              <a:t>4</a:t>
            </a:r>
            <a:r>
              <a:rPr lang="hu-HU" dirty="0" smtClean="0"/>
              <a:t> </a:t>
            </a:r>
            <a:r>
              <a:rPr lang="en-US" dirty="0" smtClean="0"/>
              <a:t>The Haswell-EX (E7-4800 v3) 4S processor line </a:t>
            </a:r>
            <a:r>
              <a:rPr lang="hu-HU" dirty="0" smtClean="0"/>
              <a:t>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89924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1.3 Server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processors supported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3.5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Broadwell-EX (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E7-4800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v4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) 4S processor line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</a:t>
            </a:r>
            <a:r>
              <a:rPr lang="en-US" altLang="en-US" dirty="0" smtClean="0"/>
              <a:t>1</a:t>
            </a:r>
            <a:r>
              <a:rPr lang="hu-HU" altLang="en-US" dirty="0" smtClean="0"/>
              <a:t>)</a:t>
            </a:r>
            <a:endParaRPr lang="en-US" dirty="0"/>
          </a:p>
        </p:txBody>
      </p:sp>
      <p:pic>
        <p:nvPicPr>
          <p:cNvPr id="145410" name="Picture 2" descr="http://www.cpu-world.com/news_2015/images/L_Purley_roadmap_positio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25575"/>
            <a:ext cx="90805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 bwMode="auto">
          <a:xfrm>
            <a:off x="2806700" y="1358900"/>
            <a:ext cx="3683000" cy="340203"/>
          </a:xfrm>
          <a:prstGeom prst="round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ounded Rectangle 2"/>
          <p:cNvSpPr>
            <a:spLocks noChangeArrowheads="1"/>
          </p:cNvSpPr>
          <p:nvPr/>
        </p:nvSpPr>
        <p:spPr bwMode="auto">
          <a:xfrm>
            <a:off x="5372100" y="2238535"/>
            <a:ext cx="2070260" cy="72925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963" y="582108"/>
            <a:ext cx="569258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6"/>
                </a:solidFill>
              </a:rPr>
              <a:t>3.5 The </a:t>
            </a:r>
            <a:r>
              <a:rPr lang="en-US" b="1" dirty="0">
                <a:solidFill>
                  <a:schemeClr val="accent6"/>
                </a:solidFill>
              </a:rPr>
              <a:t>Broadwell-EX (E7-4800 v4) 4S </a:t>
            </a:r>
            <a:r>
              <a:rPr lang="en-US" b="1" dirty="0" smtClean="0">
                <a:solidFill>
                  <a:schemeClr val="accent6"/>
                </a:solidFill>
              </a:rPr>
              <a:t>processor line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hu-HU" b="1" dirty="0" smtClean="0">
                <a:solidFill>
                  <a:schemeClr val="accent6"/>
                </a:solidFill>
              </a:rPr>
              <a:t>14 nm </a:t>
            </a:r>
            <a:r>
              <a:rPr lang="en-US" b="1" dirty="0" smtClean="0">
                <a:solidFill>
                  <a:schemeClr val="accent6"/>
                </a:solidFill>
              </a:rPr>
              <a:t>Broadwell-EX line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dirty="0" smtClean="0"/>
              <a:t>[112]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23273" y="1968076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Broadwell-EX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44600" y="1991686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Haswell-EX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671986" y="2002417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Ivy Bridge-EX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83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4" y="585283"/>
            <a:ext cx="9195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Broadwell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pic>
        <p:nvPicPr>
          <p:cNvPr id="11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 bwMode="auto">
          <a:xfrm>
            <a:off x="3629192" y="1257300"/>
            <a:ext cx="2655276" cy="50145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088" y="585283"/>
            <a:ext cx="5952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</a:t>
            </a:r>
            <a:r>
              <a:rPr lang="en-US" b="1" dirty="0" smtClean="0">
                <a:solidFill>
                  <a:schemeClr val="accent6"/>
                </a:solidFill>
              </a:rPr>
              <a:t> features of the Broadwell-EX processor line -2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4788" y="930275"/>
            <a:ext cx="8523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seen in the above Table, the planned </a:t>
            </a:r>
            <a:r>
              <a:rPr lang="en-US" dirty="0">
                <a:solidFill>
                  <a:srgbClr val="0070C0"/>
                </a:solidFill>
              </a:rPr>
              <a:t>features – </a:t>
            </a:r>
            <a:r>
              <a:rPr lang="en-US" dirty="0" smtClean="0">
                <a:solidFill>
                  <a:srgbClr val="0070C0"/>
                </a:solidFill>
              </a:rPr>
              <a:t>except of having 24 cores – are the same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  as implemented in the </a:t>
            </a:r>
            <a:r>
              <a:rPr lang="en-US" dirty="0" err="1" smtClean="0">
                <a:solidFill>
                  <a:srgbClr val="0070C0"/>
                </a:solidFill>
              </a:rPr>
              <a:t>Haswell</a:t>
            </a:r>
            <a:r>
              <a:rPr lang="en-US" dirty="0" smtClean="0">
                <a:solidFill>
                  <a:srgbClr val="0070C0"/>
                </a:solidFill>
              </a:rPr>
              <a:t>-EX line.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3.5</a:t>
            </a:r>
            <a:r>
              <a:rPr lang="hu-HU" altLang="en-US" dirty="0" smtClean="0"/>
              <a:t> </a:t>
            </a:r>
            <a:r>
              <a:rPr lang="en-US" altLang="en-US" dirty="0" smtClean="0"/>
              <a:t>The </a:t>
            </a:r>
            <a:r>
              <a:rPr lang="en-US" altLang="en-US" dirty="0" err="1" smtClean="0"/>
              <a:t>Broadwell</a:t>
            </a:r>
            <a:r>
              <a:rPr lang="en-US" altLang="en-US" dirty="0" smtClean="0"/>
              <a:t>-EX (E7-4800 v4) 4S processor line </a:t>
            </a:r>
            <a:r>
              <a:rPr lang="hu-HU" altLang="en-US" dirty="0" smtClean="0"/>
              <a:t>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5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36" t="10122" r="6519"/>
          <a:stretch/>
        </p:blipFill>
        <p:spPr>
          <a:xfrm>
            <a:off x="0" y="1124691"/>
            <a:ext cx="9235440" cy="5573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88" y="585283"/>
            <a:ext cx="3869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L</a:t>
            </a:r>
            <a:r>
              <a:rPr lang="en-US" b="1" dirty="0" err="1" smtClean="0">
                <a:solidFill>
                  <a:schemeClr val="accent6"/>
                </a:solidFill>
              </a:rPr>
              <a:t>ayout</a:t>
            </a:r>
            <a:r>
              <a:rPr lang="en-US" b="1" dirty="0" smtClean="0">
                <a:solidFill>
                  <a:schemeClr val="accent6"/>
                </a:solidFill>
              </a:rPr>
              <a:t> of the </a:t>
            </a:r>
            <a:r>
              <a:rPr lang="hu-HU" b="1" dirty="0" smtClean="0">
                <a:solidFill>
                  <a:schemeClr val="accent6"/>
                </a:solidFill>
              </a:rPr>
              <a:t>Broadw</a:t>
            </a:r>
            <a:r>
              <a:rPr lang="en-US" b="1" dirty="0" smtClean="0">
                <a:solidFill>
                  <a:schemeClr val="accent6"/>
                </a:solidFill>
              </a:rPr>
              <a:t>ell-EX die </a:t>
            </a:r>
            <a:r>
              <a:rPr lang="en-US" dirty="0" smtClean="0"/>
              <a:t>[</a:t>
            </a:r>
            <a:r>
              <a:rPr lang="hu-HU" dirty="0" smtClean="0"/>
              <a:t>128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413" t="24836"/>
          <a:stretch/>
        </p:blipFill>
        <p:spPr>
          <a:xfrm>
            <a:off x="2046991" y="1841899"/>
            <a:ext cx="4997003" cy="441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800" y="586348"/>
            <a:ext cx="3845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4S Cluster on Die (COD) Mode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979" y="947453"/>
            <a:ext cx="872719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COD is a performance enhancing feature, introduced with Haswell-EP, as 2S COD mode.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Broadwell-EX adds 4S COD capability by </a:t>
            </a:r>
            <a:r>
              <a:rPr lang="hu-HU" dirty="0" smtClean="0">
                <a:solidFill>
                  <a:srgbClr val="0070C0"/>
                </a:solidFill>
              </a:rPr>
              <a:t>dividing 24 cores, 24 LLCs and the Home Agents </a:t>
            </a: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 (HA) into two clusters</a:t>
            </a:r>
            <a:r>
              <a:rPr lang="hu-HU" dirty="0" smtClean="0"/>
              <a:t>, as seen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0195" y="6467063"/>
            <a:ext cx="4209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4S Cluster on Die (COD) Mode [128]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6084" y="58661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Principle of operation [128]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604" y="993913"/>
            <a:ext cx="837626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Each </a:t>
            </a:r>
            <a:r>
              <a:rPr lang="hu-HU" dirty="0" smtClean="0">
                <a:solidFill>
                  <a:srgbClr val="FF0000"/>
                </a:solidFill>
              </a:rPr>
              <a:t>LLC cluster </a:t>
            </a:r>
            <a:r>
              <a:rPr lang="hu-HU" dirty="0" smtClean="0"/>
              <a:t>operates as an </a:t>
            </a:r>
            <a:r>
              <a:rPr lang="hu-HU" dirty="0" smtClean="0">
                <a:solidFill>
                  <a:srgbClr val="0070C0"/>
                </a:solidFill>
              </a:rPr>
              <a:t>independent caching agent.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OS </a:t>
            </a:r>
            <a:r>
              <a:rPr lang="hu-HU" dirty="0" smtClean="0"/>
              <a:t>creates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FF0000"/>
                </a:solidFill>
              </a:rPr>
              <a:t>NUMA domains </a:t>
            </a:r>
            <a:r>
              <a:rPr lang="hu-HU" dirty="0" smtClean="0"/>
              <a:t>such that </a:t>
            </a:r>
            <a:r>
              <a:rPr lang="hu-HU" dirty="0" smtClean="0">
                <a:solidFill>
                  <a:srgbClr val="0070C0"/>
                </a:solidFill>
              </a:rPr>
              <a:t>most memory accesses remain within the cluster.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40" y="163001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Benefits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604" y="1961326"/>
            <a:ext cx="7995971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LLC access latency is reduced </a:t>
            </a:r>
            <a:r>
              <a:rPr lang="hu-HU" dirty="0" smtClean="0"/>
              <a:t>as the </a:t>
            </a:r>
            <a:r>
              <a:rPr lang="hu-HU" dirty="0" smtClean="0">
                <a:solidFill>
                  <a:srgbClr val="0070C0"/>
                </a:solidFill>
              </a:rPr>
              <a:t>cache slices are more localized to the cores</a:t>
            </a:r>
            <a:r>
              <a:rPr lang="hu-H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70C0"/>
                </a:solidFill>
              </a:rPr>
              <a:t>Memory system latency is reduced </a:t>
            </a:r>
            <a:r>
              <a:rPr lang="hu-HU" dirty="0" smtClean="0"/>
              <a:t>because the </a:t>
            </a:r>
            <a:r>
              <a:rPr lang="hu-HU" dirty="0" smtClean="0">
                <a:solidFill>
                  <a:srgbClr val="0070C0"/>
                </a:solidFill>
              </a:rPr>
              <a:t>number of threads seen by each </a:t>
            </a:r>
          </a:p>
          <a:p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smtClean="0">
                <a:solidFill>
                  <a:srgbClr val="0070C0"/>
                </a:solidFill>
              </a:rPr>
              <a:t>     Home Agent is reduced</a:t>
            </a:r>
            <a:r>
              <a:rPr lang="hu-HU" dirty="0" smtClean="0"/>
              <a:t> and this increases the likelihood that memory requests hit</a:t>
            </a:r>
          </a:p>
          <a:p>
            <a:r>
              <a:rPr lang="hu-HU" dirty="0"/>
              <a:t> </a:t>
            </a:r>
            <a:r>
              <a:rPr lang="hu-HU" dirty="0" smtClean="0"/>
              <a:t>     open pages in the memory controller.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6189" y="577992"/>
            <a:ext cx="8419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 - Introduction of the COD mode already in Haswell-EP for 1S and 2S servers [134]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69470"/>
            <a:ext cx="9054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In case of an 18 core Haswell-EP (E5-2600 v3) processor </a:t>
            </a:r>
            <a:r>
              <a:rPr lang="hu-HU" dirty="0" smtClean="0">
                <a:solidFill>
                  <a:srgbClr val="0070C0"/>
                </a:solidFill>
              </a:rPr>
              <a:t>the cores are partitioned into 2x 9 cores</a:t>
            </a:r>
          </a:p>
          <a:p>
            <a:r>
              <a:rPr lang="hu-HU" dirty="0"/>
              <a:t> </a:t>
            </a:r>
            <a:r>
              <a:rPr lang="hu-HU" dirty="0" smtClean="0"/>
              <a:t>  as follows: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056"/>
          <a:stretch/>
        </p:blipFill>
        <p:spPr>
          <a:xfrm>
            <a:off x="1991047" y="1455024"/>
            <a:ext cx="5161905" cy="4711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100" y="6293661"/>
            <a:ext cx="887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Partitioning 18 cores into 2x 9 cores for the COD mode in a Haswell-EP processor [134]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2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3.5</a:t>
            </a:r>
            <a:r>
              <a:rPr lang="hu-HU" altLang="en-US" dirty="0"/>
              <a:t> </a:t>
            </a:r>
            <a:r>
              <a:rPr lang="en-US" altLang="en-US" dirty="0"/>
              <a:t>The Broadwell-EX (E7-4800 v4) 4S processor line </a:t>
            </a:r>
            <a:r>
              <a:rPr lang="hu-HU" altLang="en-US" dirty="0" smtClean="0"/>
              <a:t>(8)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11671"/>
              </p:ext>
            </p:extLst>
          </p:nvPr>
        </p:nvGraphicFramePr>
        <p:xfrm>
          <a:off x="104105" y="1304880"/>
          <a:ext cx="8885905" cy="4177429"/>
        </p:xfrm>
        <a:graphic>
          <a:graphicData uri="http://schemas.openxmlformats.org/drawingml/2006/table">
            <a:tbl>
              <a:tblPr/>
              <a:tblGrid>
                <a:gridCol w="1826295"/>
                <a:gridCol w="1092200"/>
                <a:gridCol w="1409700"/>
                <a:gridCol w="1295400"/>
                <a:gridCol w="1104900"/>
                <a:gridCol w="1140496"/>
                <a:gridCol w="1016914"/>
              </a:tblGrid>
              <a:tr h="307720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 / Threads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Clock / Turbo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L3 Cache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QPI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TDP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MSRP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088"/>
                    </a:solidFill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24 / 48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3.4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$7174.00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E7-8880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22 / 44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2.2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150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$5895.00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E7-8870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/ 40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3.0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50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2.2 / 3.2 </a:t>
                      </a:r>
                      <a:r>
                        <a:rPr lang="en-US" sz="1300" dirty="0" err="1"/>
                        <a:t>Ghz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$4061.00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E7-8855 </a:t>
                      </a:r>
                      <a:r>
                        <a:rPr lang="en-US" sz="1300" dirty="0"/>
                        <a:t>v4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N/A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E7-8867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18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2.4 / 3.3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45 MB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$4672.00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E7-8891 </a:t>
                      </a:r>
                      <a:r>
                        <a:rPr lang="en-US" sz="1300" dirty="0"/>
                        <a:t>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2.8 / 3.5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E7-8893 </a:t>
                      </a:r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 / 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3.2 / 3.5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9.6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140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$6841.00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</a:t>
                      </a:r>
                      <a:r>
                        <a:rPr lang="hu-HU" sz="1300" baseline="0" dirty="0" smtClean="0"/>
                        <a:t> </a:t>
                      </a:r>
                      <a:r>
                        <a:rPr lang="en-US" sz="1300" dirty="0" smtClean="0"/>
                        <a:t>E7-4850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16 / 36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40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$3003.00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240">
                <a:tc>
                  <a:txBody>
                    <a:bodyPr/>
                    <a:lstStyle/>
                    <a:p>
                      <a:pPr algn="ctr"/>
                      <a:r>
                        <a:rPr lang="hu-HU" sz="1300" dirty="0" smtClean="0"/>
                        <a:t>Xeon E7-4830 v4</a:t>
                      </a:r>
                      <a:endParaRPr lang="en-US" sz="1300" dirty="0"/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14 / 28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/ 2.8 Ghz 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35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8.0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$2170.00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Xeon </a:t>
                      </a:r>
                      <a:r>
                        <a:rPr lang="en-US" sz="1300" dirty="0"/>
                        <a:t>E7-4820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10 / 20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2.0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25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$1502.00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8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Xeo</a:t>
                      </a:r>
                      <a:r>
                        <a:rPr lang="hu-HU" sz="1300" dirty="0" smtClean="0"/>
                        <a:t>n</a:t>
                      </a:r>
                      <a:r>
                        <a:rPr lang="en-US" sz="1300" dirty="0" smtClean="0"/>
                        <a:t> </a:t>
                      </a:r>
                      <a:r>
                        <a:rPr lang="en-US" sz="1300" dirty="0"/>
                        <a:t>E7-4809 v4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8 / 16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2.1 Ghz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20 MB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6.4 GT / s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/>
                        <a:t>115 W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$1223.00</a:t>
                      </a:r>
                    </a:p>
                  </a:txBody>
                  <a:tcPr marL="22406" marR="22406" marT="11203" marB="11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7800" y="584760"/>
            <a:ext cx="8106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Main features of the Broadwell-EX (Xeon E7-8800 v4 and 4800 v4) lines [128]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1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4. Example 2: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Purley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3"/>
          <p:cNvSpPr txBox="1">
            <a:spLocks noChangeArrowheads="1"/>
          </p:cNvSpPr>
          <p:nvPr/>
        </p:nvSpPr>
        <p:spPr bwMode="auto">
          <a:xfrm>
            <a:off x="285750" y="674688"/>
            <a:ext cx="80391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1.3 Server platforms classified according to the number of processors supported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81250" y="3526351"/>
            <a:ext cx="217328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DP (2S)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396" name="Oval 7"/>
          <p:cNvSpPr>
            <a:spLocks noChangeArrowheads="1"/>
          </p:cNvSpPr>
          <p:nvPr/>
        </p:nvSpPr>
        <p:spPr bwMode="auto">
          <a:xfrm>
            <a:off x="7969250" y="343745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397" name="Line 8"/>
          <p:cNvSpPr>
            <a:spLocks noChangeShapeType="1"/>
          </p:cNvSpPr>
          <p:nvPr/>
        </p:nvSpPr>
        <p:spPr bwMode="auto">
          <a:xfrm>
            <a:off x="3810000" y="157372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8" name="Line 10"/>
          <p:cNvSpPr>
            <a:spLocks noChangeShapeType="1"/>
          </p:cNvSpPr>
          <p:nvPr/>
        </p:nvSpPr>
        <p:spPr bwMode="auto">
          <a:xfrm flipV="1">
            <a:off x="1552575" y="1789626"/>
            <a:ext cx="435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Line 11"/>
          <p:cNvSpPr>
            <a:spLocks noChangeShapeType="1"/>
          </p:cNvSpPr>
          <p:nvPr/>
        </p:nvSpPr>
        <p:spPr bwMode="auto">
          <a:xfrm flipH="1">
            <a:off x="8007350" y="3251714"/>
            <a:ext cx="3175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Oval 12"/>
          <p:cNvSpPr>
            <a:spLocks noChangeArrowheads="1"/>
          </p:cNvSpPr>
          <p:nvPr/>
        </p:nvSpPr>
        <p:spPr bwMode="auto">
          <a:xfrm>
            <a:off x="1511300" y="198965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>
            <a:off x="1544638" y="178962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4"/>
          <p:cNvSpPr txBox="1">
            <a:spLocks noChangeArrowheads="1"/>
          </p:cNvSpPr>
          <p:nvPr/>
        </p:nvSpPr>
        <p:spPr bwMode="auto">
          <a:xfrm>
            <a:off x="2781300" y="1230826"/>
            <a:ext cx="20637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03" name="Text Box 4"/>
          <p:cNvSpPr txBox="1">
            <a:spLocks noChangeArrowheads="1"/>
          </p:cNvSpPr>
          <p:nvPr/>
        </p:nvSpPr>
        <p:spPr bwMode="auto">
          <a:xfrm>
            <a:off x="6889213" y="3502539"/>
            <a:ext cx="20923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    Platforms </a:t>
            </a:r>
            <a:r>
              <a:rPr lang="en-US" altLang="en-US" sz="1200" b="1" dirty="0">
                <a:latin typeface="Verdana" pitchFamily="34" charset="0"/>
              </a:rPr>
              <a:t>for </a:t>
            </a:r>
            <a:r>
              <a:rPr lang="en-US" altLang="en-US" sz="1200" b="1" dirty="0" smtClean="0">
                <a:latin typeface="Verdana" pitchFamily="34" charset="0"/>
              </a:rPr>
              <a:t>more than </a:t>
            </a:r>
            <a:r>
              <a:rPr lang="en-US" altLang="en-US" sz="1200" b="1" dirty="0">
                <a:latin typeface="Verdana" pitchFamily="34" charset="0"/>
              </a:rPr>
              <a:t>four servers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4" name="Text Box 13"/>
          <p:cNvSpPr txBox="1">
            <a:spLocks noChangeArrowheads="1"/>
          </p:cNvSpPr>
          <p:nvPr/>
        </p:nvSpPr>
        <p:spPr bwMode="auto">
          <a:xfrm>
            <a:off x="2132526" y="4043876"/>
            <a:ext cx="2513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2- 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(2-socket server platforms)</a:t>
            </a:r>
          </a:p>
        </p:txBody>
      </p:sp>
      <p:sp>
        <p:nvSpPr>
          <p:cNvPr id="59405" name="Text Box 4"/>
          <p:cNvSpPr txBox="1">
            <a:spLocks noChangeArrowheads="1"/>
          </p:cNvSpPr>
          <p:nvPr/>
        </p:nvSpPr>
        <p:spPr bwMode="auto">
          <a:xfrm>
            <a:off x="4821238" y="3527939"/>
            <a:ext cx="217328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MP (4S)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server </a:t>
            </a:r>
            <a:r>
              <a:rPr lang="en-US" altLang="en-US" sz="1200" b="1" dirty="0">
                <a:latin typeface="Verdana" pitchFamily="34" charset="0"/>
              </a:rPr>
              <a:t>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59406" name="Oval 12"/>
          <p:cNvSpPr>
            <a:spLocks noChangeArrowheads="1"/>
          </p:cNvSpPr>
          <p:nvPr/>
        </p:nvSpPr>
        <p:spPr bwMode="auto">
          <a:xfrm>
            <a:off x="5881688" y="3432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07" name="Line 13"/>
          <p:cNvSpPr>
            <a:spLocks noChangeShapeType="1"/>
          </p:cNvSpPr>
          <p:nvPr/>
        </p:nvSpPr>
        <p:spPr bwMode="auto">
          <a:xfrm>
            <a:off x="5908675" y="32326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7"/>
          <p:cNvSpPr txBox="1">
            <a:spLocks noChangeArrowheads="1"/>
          </p:cNvSpPr>
          <p:nvPr/>
        </p:nvSpPr>
        <p:spPr bwMode="auto">
          <a:xfrm>
            <a:off x="4647130" y="4045464"/>
            <a:ext cx="24865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smtClean="0">
                <a:latin typeface="Verdana" pitchFamily="34" charset="0"/>
              </a:rPr>
              <a:t>4-processor </a:t>
            </a:r>
            <a:r>
              <a:rPr lang="en-US" altLang="en-US" sz="1200" i="1" dirty="0">
                <a:latin typeface="Verdana" pitchFamily="34" charset="0"/>
              </a:rPr>
              <a:t>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</a:t>
            </a:r>
            <a:r>
              <a:rPr lang="en-US" altLang="en-US" sz="1200" i="1" dirty="0" smtClean="0">
                <a:latin typeface="Verdana" pitchFamily="34" charset="0"/>
              </a:rPr>
              <a:t>4-socket </a:t>
            </a:r>
            <a:r>
              <a:rPr lang="en-US" altLang="en-US" sz="1200" i="1" dirty="0">
                <a:latin typeface="Verdana" pitchFamily="34" charset="0"/>
              </a:rPr>
              <a:t>server platforms)</a:t>
            </a:r>
          </a:p>
        </p:txBody>
      </p:sp>
      <p:sp>
        <p:nvSpPr>
          <p:cNvPr id="59409" name="Text Box 18"/>
          <p:cNvSpPr txBox="1">
            <a:spLocks noChangeArrowheads="1"/>
          </p:cNvSpPr>
          <p:nvPr/>
        </p:nvSpPr>
        <p:spPr bwMode="auto">
          <a:xfrm>
            <a:off x="7011116" y="4047051"/>
            <a:ext cx="2089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(Server platforms for</a:t>
            </a: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>
                <a:latin typeface="Verdana" pitchFamily="34" charset="0"/>
              </a:rPr>
              <a:t> more than four sockets)</a:t>
            </a:r>
          </a:p>
        </p:txBody>
      </p:sp>
      <p:sp>
        <p:nvSpPr>
          <p:cNvPr id="59410" name="Text Box 4"/>
          <p:cNvSpPr txBox="1">
            <a:spLocks noChangeArrowheads="1"/>
          </p:cNvSpPr>
          <p:nvPr/>
        </p:nvSpPr>
        <p:spPr bwMode="auto">
          <a:xfrm rot="10800000" flipH="1" flipV="1">
            <a:off x="107950" y="2064264"/>
            <a:ext cx="30273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Uniprocessor 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(UP-server platforms)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1" name="Text Box 20"/>
          <p:cNvSpPr txBox="1">
            <a:spLocks noChangeArrowheads="1"/>
          </p:cNvSpPr>
          <p:nvPr/>
        </p:nvSpPr>
        <p:spPr bwMode="auto">
          <a:xfrm>
            <a:off x="282575" y="2565914"/>
            <a:ext cx="245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1-processor server platforms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(1-socket server platforms)</a:t>
            </a:r>
          </a:p>
        </p:txBody>
      </p:sp>
      <p:sp>
        <p:nvSpPr>
          <p:cNvPr id="59412" name="Oval 12"/>
          <p:cNvSpPr>
            <a:spLocks noChangeArrowheads="1"/>
          </p:cNvSpPr>
          <p:nvPr/>
        </p:nvSpPr>
        <p:spPr bwMode="auto">
          <a:xfrm>
            <a:off x="3443288" y="34580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3" name="Line 13"/>
          <p:cNvSpPr>
            <a:spLocks noChangeShapeType="1"/>
          </p:cNvSpPr>
          <p:nvPr/>
        </p:nvSpPr>
        <p:spPr bwMode="auto">
          <a:xfrm>
            <a:off x="3476625" y="32580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4" name="Oval 12"/>
          <p:cNvSpPr>
            <a:spLocks noChangeArrowheads="1"/>
          </p:cNvSpPr>
          <p:nvPr/>
        </p:nvSpPr>
        <p:spPr bwMode="auto">
          <a:xfrm>
            <a:off x="5868988" y="19848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59415" name="Line 13"/>
          <p:cNvSpPr>
            <a:spLocks noChangeShapeType="1"/>
          </p:cNvSpPr>
          <p:nvPr/>
        </p:nvSpPr>
        <p:spPr bwMode="auto">
          <a:xfrm>
            <a:off x="5902325" y="17848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6" name="Text Box 4"/>
          <p:cNvSpPr txBox="1">
            <a:spLocks noChangeArrowheads="1"/>
          </p:cNvSpPr>
          <p:nvPr/>
        </p:nvSpPr>
        <p:spPr bwMode="auto">
          <a:xfrm rot="10800000" flipH="1" flipV="1">
            <a:off x="4395788" y="2065851"/>
            <a:ext cx="29829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59417" name="Text Box 28"/>
          <p:cNvSpPr txBox="1">
            <a:spLocks noChangeArrowheads="1"/>
          </p:cNvSpPr>
          <p:nvPr/>
        </p:nvSpPr>
        <p:spPr bwMode="auto">
          <a:xfrm>
            <a:off x="3514725" y="2561151"/>
            <a:ext cx="437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 Server platforms supporting more than one processor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(Multi-socket server platforms)</a:t>
            </a:r>
          </a:p>
        </p:txBody>
      </p:sp>
      <p:sp>
        <p:nvSpPr>
          <p:cNvPr id="59418" name="Line 8"/>
          <p:cNvSpPr>
            <a:spLocks noChangeShapeType="1"/>
          </p:cNvSpPr>
          <p:nvPr/>
        </p:nvSpPr>
        <p:spPr bwMode="auto">
          <a:xfrm>
            <a:off x="5907088" y="3029464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10"/>
          <p:cNvSpPr>
            <a:spLocks noChangeShapeType="1"/>
          </p:cNvSpPr>
          <p:nvPr/>
        </p:nvSpPr>
        <p:spPr bwMode="auto">
          <a:xfrm flipV="1">
            <a:off x="3476625" y="3250126"/>
            <a:ext cx="4533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3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Server platforms classified according to the number of processors supported (1)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779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  <p:bldP spid="59399" grpId="0" animBg="1"/>
      <p:bldP spid="59403" grpId="0"/>
      <p:bldP spid="59404" grpId="0"/>
      <p:bldP spid="59405" grpId="0"/>
      <p:bldP spid="59406" grpId="0" animBg="1"/>
      <p:bldP spid="59407" grpId="0" animBg="1"/>
      <p:bldP spid="59408" grpId="0"/>
      <p:bldP spid="59409" grpId="0"/>
      <p:bldP spid="59412" grpId="0" animBg="1"/>
      <p:bldP spid="59413" grpId="0" animBg="1"/>
      <p:bldP spid="59417" grpId="0"/>
      <p:bldP spid="59418" grpId="0" animBg="1"/>
      <p:bldP spid="5941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Example 2:</a:t>
            </a:r>
            <a:r>
              <a:rPr lang="hu-HU" dirty="0" smtClean="0"/>
              <a:t>. </a:t>
            </a:r>
            <a:r>
              <a:rPr lang="en-US" dirty="0" smtClean="0"/>
              <a:t>The </a:t>
            </a:r>
            <a:r>
              <a:rPr lang="en-US" dirty="0" err="1" smtClean="0"/>
              <a:t>Purley</a:t>
            </a:r>
            <a:r>
              <a:rPr lang="en-US" dirty="0" smtClean="0"/>
              <a:t> platform </a:t>
            </a:r>
            <a:r>
              <a:rPr lang="hu-HU" dirty="0" smtClean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088" y="585283"/>
            <a:ext cx="3623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4. Example 2: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67" y="990600"/>
            <a:ext cx="699890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According to leaked Intel sources it is planned </a:t>
            </a:r>
            <a:r>
              <a:rPr lang="en-US" dirty="0" smtClean="0">
                <a:solidFill>
                  <a:srgbClr val="0070C0"/>
                </a:solidFill>
              </a:rPr>
              <a:t>to be introduced in 2017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It is based on the </a:t>
            </a:r>
            <a:r>
              <a:rPr lang="en-US" dirty="0" smtClean="0">
                <a:solidFill>
                  <a:srgbClr val="0070C0"/>
                </a:solidFill>
              </a:rPr>
              <a:t>14 nm </a:t>
            </a:r>
            <a:r>
              <a:rPr lang="en-US" dirty="0" err="1" smtClean="0">
                <a:solidFill>
                  <a:srgbClr val="FF0000"/>
                </a:solidFill>
              </a:rPr>
              <a:t>Skylake</a:t>
            </a:r>
            <a:r>
              <a:rPr lang="en-US" dirty="0" smtClean="0">
                <a:solidFill>
                  <a:srgbClr val="FF0000"/>
                </a:solidFill>
              </a:rPr>
              <a:t> family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63" y="582108"/>
            <a:ext cx="424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2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7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23273" y="1847500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Broadwell-EX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644600" y="1851014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Haswell-EX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1986" y="1841649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Ivy Bridge-EX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3610" y="1849180"/>
            <a:ext cx="1063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Skylake-EX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sp>
        <p:nvSpPr>
          <p:cNvPr id="27750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 </a:t>
            </a:r>
          </a:p>
        </p:txBody>
      </p:sp>
      <p:pic>
        <p:nvPicPr>
          <p:cNvPr id="277510" name="Picture 149" descr="http://www.kitguru.net/wp-content/uploads/2015/07/intel_xeon_skylake_purley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7678" b="5209"/>
          <a:stretch/>
        </p:blipFill>
        <p:spPr bwMode="auto">
          <a:xfrm>
            <a:off x="76201" y="1168399"/>
            <a:ext cx="8949706" cy="510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088" y="585283"/>
            <a:ext cx="866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Planned features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with the </a:t>
            </a:r>
            <a:r>
              <a:rPr lang="en-US" b="1" dirty="0" err="1" smtClean="0">
                <a:solidFill>
                  <a:schemeClr val="accent6"/>
                </a:solidFill>
              </a:rPr>
              <a:t>Skylake</a:t>
            </a:r>
            <a:r>
              <a:rPr lang="en-US" b="1" dirty="0" smtClean="0">
                <a:solidFill>
                  <a:schemeClr val="accent6"/>
                </a:solidFill>
              </a:rPr>
              <a:t>-EX processor line -1 </a:t>
            </a:r>
            <a:r>
              <a:rPr lang="en-US" dirty="0" smtClean="0"/>
              <a:t>[</a:t>
            </a:r>
            <a:r>
              <a:rPr lang="hu-HU" dirty="0" smtClean="0"/>
              <a:t>122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323624" y="1257300"/>
            <a:ext cx="2655276" cy="49403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3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6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https://fbexternal-a.akamaihd.net/safe_image.php?d=AQDYuIUvKFTa4_JP&amp;w=474&amp;h=248&amp;url=http%3A%2F%2Fwww.overclock3d.net%2Fgfx%2Farticles%2F2015%2F05%2F25074859917l.jpg&amp;cfs=1&amp;upscale=1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6"/>
          <a:stretch/>
        </p:blipFill>
        <p:spPr bwMode="auto">
          <a:xfrm>
            <a:off x="311150" y="1243013"/>
            <a:ext cx="882015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438" y="582108"/>
            <a:ext cx="500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advancements of the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4</a:t>
            </a:r>
            <a:r>
              <a:rPr lang="hu-HU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709" y="587346"/>
            <a:ext cx="4078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of a 2S </a:t>
            </a:r>
            <a:r>
              <a:rPr lang="en-US" b="1" dirty="0" err="1" smtClean="0">
                <a:solidFill>
                  <a:schemeClr val="accent6"/>
                </a:solidFill>
              </a:rPr>
              <a:t>Purley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123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4. Example 2:</a:t>
            </a:r>
            <a:r>
              <a:rPr lang="hu-HU" dirty="0"/>
              <a:t>. </a:t>
            </a:r>
            <a:r>
              <a:rPr lang="en-US" dirty="0"/>
              <a:t>The </a:t>
            </a:r>
            <a:r>
              <a:rPr lang="en-US" dirty="0" err="1"/>
              <a:t>Purley</a:t>
            </a:r>
            <a:r>
              <a:rPr lang="en-US" dirty="0"/>
              <a:t> platform </a:t>
            </a:r>
            <a:r>
              <a:rPr lang="hu-HU" dirty="0" smtClean="0"/>
              <a:t>(</a:t>
            </a:r>
            <a:r>
              <a:rPr lang="en-US" dirty="0" smtClean="0"/>
              <a:t>5</a:t>
            </a:r>
            <a:r>
              <a:rPr lang="hu-HU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6838" y="1240969"/>
            <a:ext cx="8831262" cy="4804231"/>
            <a:chOff x="96838" y="1240969"/>
            <a:chExt cx="8831262" cy="4423231"/>
          </a:xfrm>
        </p:grpSpPr>
        <p:pic>
          <p:nvPicPr>
            <p:cNvPr id="285699" name="Picture 4" descr="New info on Skylake Xeon chips leaked, meet Skylake Purley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9" b="3973"/>
            <a:stretch/>
          </p:blipFill>
          <p:spPr bwMode="auto">
            <a:xfrm>
              <a:off x="96838" y="1240969"/>
              <a:ext cx="8831262" cy="432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7797800" y="5372100"/>
              <a:ext cx="1130300" cy="2921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791075" y="3371850"/>
            <a:ext cx="43172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3B68"/>
                </a:solidFill>
              </a:rPr>
              <a:t>10GBASE-T: </a:t>
            </a:r>
            <a:r>
              <a:rPr lang="en-US" sz="1050" dirty="0">
                <a:solidFill>
                  <a:srgbClr val="003B68"/>
                </a:solidFill>
              </a:rPr>
              <a:t>10 </a:t>
            </a:r>
            <a:r>
              <a:rPr lang="en-US" sz="1050" dirty="0" err="1">
                <a:solidFill>
                  <a:srgbClr val="003B68"/>
                </a:solidFill>
              </a:rPr>
              <a:t>Gbit</a:t>
            </a:r>
            <a:r>
              <a:rPr lang="en-US" sz="1050" dirty="0">
                <a:solidFill>
                  <a:srgbClr val="003B68"/>
                </a:solidFill>
              </a:rPr>
              <a:t>/s Ethernet </a:t>
            </a:r>
            <a:r>
              <a:rPr lang="en-US" sz="1050" dirty="0" smtClean="0">
                <a:solidFill>
                  <a:srgbClr val="003B68"/>
                </a:solidFill>
              </a:rPr>
              <a:t>via </a:t>
            </a:r>
            <a:r>
              <a:rPr lang="en-US" sz="1050" dirty="0">
                <a:solidFill>
                  <a:srgbClr val="003B68"/>
                </a:solidFill>
              </a:rPr>
              <a:t>copper twisted pair cable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chemeClr val="bg1"/>
                </a:solidFill>
                <a:latin typeface="Verdana" pitchFamily="34" charset="0"/>
              </a:rPr>
              <a:t>.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184150" y="644525"/>
            <a:ext cx="8661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Radhakrisnan</a:t>
            </a:r>
            <a:r>
              <a:rPr lang="hu-HU" altLang="en-US" sz="1400" dirty="0">
                <a:latin typeface="Verdana" pitchFamily="34" charset="0"/>
              </a:rPr>
              <a:t> S., </a:t>
            </a:r>
            <a:r>
              <a:rPr lang="hu-HU" altLang="en-US" sz="1400" dirty="0" err="1">
                <a:latin typeface="Verdana" pitchFamily="34" charset="0"/>
              </a:rPr>
              <a:t>Sundaram</a:t>
            </a:r>
            <a:r>
              <a:rPr lang="hu-HU" altLang="en-US" sz="1400" dirty="0">
                <a:latin typeface="Verdana" pitchFamily="34" charset="0"/>
              </a:rPr>
              <a:t> C. and </a:t>
            </a:r>
            <a:r>
              <a:rPr lang="hu-HU" altLang="en-US" sz="1400" dirty="0" err="1">
                <a:latin typeface="Verdana" pitchFamily="34" charset="0"/>
              </a:rPr>
              <a:t>Cheng</a:t>
            </a:r>
            <a:r>
              <a:rPr lang="hu-HU" altLang="en-US" sz="1400" dirty="0">
                <a:latin typeface="Verdana" pitchFamily="34" charset="0"/>
              </a:rPr>
              <a:t> K., „The </a:t>
            </a:r>
            <a:r>
              <a:rPr lang="hu-HU" altLang="en-US" sz="1400" dirty="0" err="1">
                <a:latin typeface="Verdana" pitchFamily="34" charset="0"/>
              </a:rPr>
              <a:t>Blackford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Northbridge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Intel </a:t>
            </a:r>
            <a:r>
              <a:rPr lang="hu-HU" altLang="en-US" sz="1400" dirty="0">
                <a:latin typeface="Verdana" pitchFamily="34" charset="0"/>
              </a:rPr>
              <a:t>5000”, IEEE Micro,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22-33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3" name="Text Box 3"/>
          <p:cNvSpPr txBox="1">
            <a:spLocks noChangeArrowheads="1"/>
          </p:cNvSpPr>
          <p:nvPr/>
        </p:nvSpPr>
        <p:spPr bwMode="auto">
          <a:xfrm>
            <a:off x="184150" y="1222375"/>
            <a:ext cx="874726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[2]:</a:t>
            </a:r>
            <a:r>
              <a:rPr lang="hu-HU" altLang="en-US" sz="1400" dirty="0"/>
              <a:t> </a:t>
            </a:r>
            <a:r>
              <a:rPr lang="hu-HU" altLang="en-US" sz="1400" dirty="0" err="1">
                <a:latin typeface="Verdana" pitchFamily="34" charset="0"/>
              </a:rPr>
              <a:t>Next-Generation</a:t>
            </a:r>
            <a:r>
              <a:rPr lang="hu-HU" altLang="en-US" sz="1400" dirty="0">
                <a:latin typeface="Verdana" pitchFamily="34" charset="0"/>
              </a:rPr>
              <a:t> AMD </a:t>
            </a:r>
            <a:r>
              <a:rPr lang="hu-HU" altLang="en-US" sz="1400" dirty="0" err="1">
                <a:latin typeface="Verdana" pitchFamily="34" charset="0"/>
              </a:rPr>
              <a:t>Opteron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with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Direct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Connect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Architecture</a:t>
            </a:r>
            <a:r>
              <a:rPr lang="hu-HU" altLang="en-US" sz="1400" dirty="0">
                <a:latin typeface="Verdana" pitchFamily="34" charset="0"/>
              </a:rPr>
              <a:t> – 4P Server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Comparison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http://www.amd.com/us-en/assets/content_type/DownloadableAssets/4P_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Server_Comparison_PID_41461.pdf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184150" y="2009775"/>
            <a:ext cx="79015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[3]: </a:t>
            </a:r>
            <a:r>
              <a:rPr lang="en-US" altLang="en-US" sz="1400" dirty="0">
                <a:latin typeface="Verdana" pitchFamily="34" charset="0"/>
              </a:rPr>
              <a:t>Intel® 5000P/5000V/5000Z Chipset Memory Controller Hub (MCH) – Datasheet</a:t>
            </a:r>
            <a:r>
              <a:rPr lang="hu-HU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2006. </a:t>
            </a:r>
            <a:r>
              <a:rPr lang="en-US" altLang="en-US" sz="1400" dirty="0">
                <a:latin typeface="Verdana" pitchFamily="34" charset="0"/>
              </a:rPr>
              <a:t>http://www.intel.com/design/chipsets/datashts/313071.htm</a:t>
            </a:r>
          </a:p>
        </p:txBody>
      </p:sp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184150" y="2619375"/>
            <a:ext cx="6925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[4]: </a:t>
            </a:r>
            <a:r>
              <a:rPr lang="en-US" altLang="en-US" sz="1400" dirty="0">
                <a:latin typeface="Verdana" pitchFamily="34" charset="0"/>
              </a:rPr>
              <a:t>Intel® E8501 Chipset North Bridge (NB) Datasheet</a:t>
            </a:r>
            <a:r>
              <a:rPr lang="hu-HU" altLang="en-US" sz="1400" dirty="0">
                <a:latin typeface="Verdana" pitchFamily="34" charset="0"/>
              </a:rPr>
              <a:t>, Mai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://www.intel.com/design/chipsets/e8501/datashts/309620.htm</a:t>
            </a: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184150" y="3182938"/>
            <a:ext cx="8016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[5]: </a:t>
            </a:r>
            <a:r>
              <a:rPr lang="hu-HU" altLang="en-US" sz="1400" dirty="0" err="1">
                <a:latin typeface="Verdana" pitchFamily="34" charset="0"/>
              </a:rPr>
              <a:t>Conway</a:t>
            </a:r>
            <a:r>
              <a:rPr lang="hu-HU" altLang="en-US" sz="1400" dirty="0">
                <a:latin typeface="Verdana" pitchFamily="34" charset="0"/>
              </a:rPr>
              <a:t> P &amp; </a:t>
            </a:r>
            <a:r>
              <a:rPr lang="hu-HU" altLang="en-US" sz="1400" dirty="0" err="1">
                <a:latin typeface="Verdana" pitchFamily="34" charset="0"/>
              </a:rPr>
              <a:t>Hughes</a:t>
            </a:r>
            <a:r>
              <a:rPr lang="hu-HU" altLang="en-US" sz="1400" dirty="0">
                <a:latin typeface="Verdana" pitchFamily="34" charset="0"/>
              </a:rPr>
              <a:t> B., „</a:t>
            </a:r>
            <a:r>
              <a:rPr lang="en-US" altLang="en-US" sz="1400" dirty="0">
                <a:latin typeface="Verdana" pitchFamily="34" charset="0"/>
              </a:rPr>
              <a:t>The AMD Opteron Northbridge Architecture</a:t>
            </a:r>
            <a:r>
              <a:rPr lang="hu-HU" altLang="en-US" sz="1400" dirty="0">
                <a:latin typeface="Verdana" pitchFamily="34" charset="0"/>
              </a:rPr>
              <a:t>”, IEEE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MICRO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/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2007, pp. 10-21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6967" name="Text Box 7"/>
          <p:cNvSpPr txBox="1">
            <a:spLocks noChangeArrowheads="1"/>
          </p:cNvSpPr>
          <p:nvPr/>
        </p:nvSpPr>
        <p:spPr bwMode="auto">
          <a:xfrm>
            <a:off x="184150" y="3770313"/>
            <a:ext cx="7524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[6]: </a:t>
            </a:r>
            <a:r>
              <a:rPr lang="en-US" altLang="en-US" sz="1400">
                <a:latin typeface="Verdana" pitchFamily="34" charset="0"/>
              </a:rPr>
              <a:t>Intel® </a:t>
            </a:r>
            <a:r>
              <a:rPr lang="hu-HU" altLang="en-US" sz="1400">
                <a:latin typeface="Verdana" pitchFamily="34" charset="0"/>
              </a:rPr>
              <a:t>7300</a:t>
            </a:r>
            <a:r>
              <a:rPr lang="en-US" altLang="en-US" sz="1400">
                <a:latin typeface="Verdana" pitchFamily="34" charset="0"/>
              </a:rPr>
              <a:t> Chipset Memory Controller Hub (MCH) – Datasheet</a:t>
            </a:r>
            <a:r>
              <a:rPr lang="hu-HU" altLang="en-US" sz="1400">
                <a:latin typeface="Verdana" pitchFamily="34" charset="0"/>
              </a:rPr>
              <a:t>, Sept.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         </a:t>
            </a:r>
            <a:r>
              <a:rPr lang="en-US" altLang="en-US" sz="1400">
                <a:latin typeface="Verdana" pitchFamily="34" charset="0"/>
              </a:rPr>
              <a:t>http://www.intel.com/design/chipsets/datashts/3130</a:t>
            </a:r>
            <a:r>
              <a:rPr lang="hu-HU" altLang="en-US" sz="1400">
                <a:latin typeface="Verdana" pitchFamily="34" charset="0"/>
              </a:rPr>
              <a:t>82</a:t>
            </a:r>
            <a:r>
              <a:rPr lang="en-US" altLang="en-US" sz="1400">
                <a:latin typeface="Verdana" pitchFamily="34" charset="0"/>
              </a:rPr>
              <a:t>.htm</a:t>
            </a:r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184150" y="4360863"/>
            <a:ext cx="776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[7]: Supermicro Motherboards, </a:t>
            </a:r>
            <a:r>
              <a:rPr lang="en-US" altLang="en-US" sz="1400">
                <a:latin typeface="Verdana" pitchFamily="34" charset="0"/>
              </a:rPr>
              <a:t>http://www.supermicro.com/products/motherboard/</a:t>
            </a:r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184150" y="4800600"/>
            <a:ext cx="71543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Sander</a:t>
            </a:r>
            <a:r>
              <a:rPr lang="hu-HU" altLang="en-US" sz="1400" dirty="0">
                <a:latin typeface="Verdana" pitchFamily="34" charset="0"/>
              </a:rPr>
              <a:t> B., „AMD </a:t>
            </a:r>
            <a:r>
              <a:rPr lang="hu-HU" altLang="en-US" sz="1400" dirty="0" err="1">
                <a:latin typeface="Verdana" pitchFamily="34" charset="0"/>
              </a:rPr>
              <a:t>Microprocessor</a:t>
            </a:r>
            <a:r>
              <a:rPr lang="hu-HU" altLang="en-US" sz="1400" dirty="0">
                <a:latin typeface="Verdana" pitchFamily="34" charset="0"/>
              </a:rPr>
              <a:t> Technologies,”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://www.ewh.ieee.org/r4/chicago/foxvalley/IEEE_AMD_Meeting.ppt</a:t>
            </a:r>
          </a:p>
        </p:txBody>
      </p:sp>
      <p:sp>
        <p:nvSpPr>
          <p:cNvPr id="296970" name="Text Box 10"/>
          <p:cNvSpPr txBox="1">
            <a:spLocks noChangeArrowheads="1"/>
          </p:cNvSpPr>
          <p:nvPr/>
        </p:nvSpPr>
        <p:spPr bwMode="auto">
          <a:xfrm>
            <a:off x="184150" y="5422900"/>
            <a:ext cx="7548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[9]: </a:t>
            </a:r>
            <a:r>
              <a:rPr lang="en-US" altLang="en-US" sz="1400">
                <a:latin typeface="Verdana" pitchFamily="34" charset="0"/>
              </a:rPr>
              <a:t>AMD Quad FX Platform with Dual Socket Direct Connect (DSDC) Architecture</a:t>
            </a:r>
            <a:r>
              <a:rPr lang="hu-HU" altLang="en-US" sz="140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http://www.asisupport.com/ts_amd_quad_fx.htm</a:t>
            </a:r>
          </a:p>
        </p:txBody>
      </p:sp>
      <p:sp>
        <p:nvSpPr>
          <p:cNvPr id="296971" name="Text Box 11"/>
          <p:cNvSpPr txBox="1">
            <a:spLocks noChangeArrowheads="1"/>
          </p:cNvSpPr>
          <p:nvPr/>
        </p:nvSpPr>
        <p:spPr bwMode="auto">
          <a:xfrm>
            <a:off x="184150" y="6010275"/>
            <a:ext cx="8294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[10]: </a:t>
            </a:r>
            <a:r>
              <a:rPr lang="hu-HU" altLang="en-US" sz="1400" dirty="0" err="1">
                <a:latin typeface="Verdana" pitchFamily="34" charset="0"/>
              </a:rPr>
              <a:t>Asustek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motherboards</a:t>
            </a:r>
            <a:r>
              <a:rPr lang="hu-HU" altLang="en-US" sz="1400" dirty="0">
                <a:latin typeface="Verdana" pitchFamily="34" charset="0"/>
              </a:rPr>
              <a:t> - http://www.asus.com.tw/products.aspx?l1=9&amp;l2=39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://support.asus.com/download/model_list.aspx?product=5&amp;SLanguage=en-us</a:t>
            </a:r>
          </a:p>
        </p:txBody>
      </p:sp>
      <p:sp>
        <p:nvSpPr>
          <p:cNvPr id="2969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188913" y="635000"/>
            <a:ext cx="88771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[11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Aug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http://www.realworldtech.com/page.cfm?ArticleID=RWT110805135916&amp;p=2</a:t>
            </a:r>
          </a:p>
        </p:txBody>
      </p:sp>
      <p:sp>
        <p:nvSpPr>
          <p:cNvPr id="297987" name="Text Box 3"/>
          <p:cNvSpPr txBox="1">
            <a:spLocks noChangeArrowheads="1"/>
          </p:cNvSpPr>
          <p:nvPr/>
        </p:nvSpPr>
        <p:spPr bwMode="auto">
          <a:xfrm>
            <a:off x="188913" y="1266825"/>
            <a:ext cx="89234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[12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Kanter</a:t>
            </a:r>
            <a:r>
              <a:rPr lang="hu-HU" altLang="en-US" sz="1400" dirty="0">
                <a:latin typeface="Verdana" pitchFamily="34" charset="0"/>
              </a:rPr>
              <a:t>, D. „</a:t>
            </a:r>
            <a:r>
              <a:rPr lang="en-US" altLang="en-US" sz="1400" dirty="0">
                <a:latin typeface="Verdana" pitchFamily="34" charset="0"/>
              </a:rPr>
              <a:t>A Preview of Intel's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Platform (Part </a:t>
            </a:r>
            <a:r>
              <a:rPr lang="hu-HU" altLang="en-US" sz="1400" dirty="0">
                <a:latin typeface="Verdana" pitchFamily="34" charset="0"/>
              </a:rPr>
              <a:t>I</a:t>
            </a:r>
            <a:r>
              <a:rPr lang="en-US" altLang="en-US" sz="1400" dirty="0">
                <a:latin typeface="Verdana" pitchFamily="34" charset="0"/>
              </a:rPr>
              <a:t>I)</a:t>
            </a:r>
            <a:r>
              <a:rPr lang="hu-HU" altLang="en-US" sz="1400" dirty="0">
                <a:latin typeface="Verdana" pitchFamily="34" charset="0"/>
              </a:rPr>
              <a:t>,” Real Word Technologies,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Nov</a:t>
            </a:r>
            <a:r>
              <a:rPr lang="hu-HU" altLang="en-US" sz="1400" dirty="0">
                <a:latin typeface="Verdana" pitchFamily="34" charset="0"/>
              </a:rPr>
              <a:t>. 2005, </a:t>
            </a:r>
            <a:r>
              <a:rPr lang="en-US" altLang="en-US" sz="1400" dirty="0">
                <a:latin typeface="Verdana" pitchFamily="34" charset="0"/>
              </a:rPr>
              <a:t>http://www.realworldtech.com/page.cfm?ArticleID=RWT112905011743&amp;p=7</a:t>
            </a:r>
          </a:p>
        </p:txBody>
      </p:sp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190500" y="1905000"/>
            <a:ext cx="79190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[13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en-US" altLang="en-US" sz="1400" dirty="0">
                <a:latin typeface="Verdana" pitchFamily="34" charset="0"/>
              </a:rPr>
              <a:t>Quad-Core Intel® Xeon® Processor 7300 Series Product Brief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Intel, Nov. 2007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://download.intel.com/products/processor/xeon/7300_prodbrief.pdf</a:t>
            </a: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188913" y="2530475"/>
            <a:ext cx="8539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[14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„AMD </a:t>
            </a:r>
            <a:r>
              <a:rPr lang="hu-HU" altLang="en-US" sz="1400" dirty="0" err="1">
                <a:latin typeface="Verdana" pitchFamily="34" charset="0"/>
              </a:rPr>
              <a:t>Shows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Off</a:t>
            </a:r>
            <a:r>
              <a:rPr lang="hu-HU" altLang="en-US" sz="1400" dirty="0">
                <a:latin typeface="Verdana" pitchFamily="34" charset="0"/>
              </a:rPr>
              <a:t> More </a:t>
            </a:r>
            <a:r>
              <a:rPr lang="hu-HU" altLang="en-US" sz="1400" dirty="0" err="1">
                <a:latin typeface="Verdana" pitchFamily="34" charset="0"/>
              </a:rPr>
              <a:t>Quad-Core</a:t>
            </a:r>
            <a:r>
              <a:rPr lang="hu-HU" altLang="en-US" sz="1400" dirty="0">
                <a:latin typeface="Verdana" pitchFamily="34" charset="0"/>
              </a:rPr>
              <a:t> Server </a:t>
            </a:r>
            <a:r>
              <a:rPr lang="hu-HU" altLang="en-US" sz="1400" dirty="0" err="1">
                <a:latin typeface="Verdana" pitchFamily="34" charset="0"/>
              </a:rPr>
              <a:t>Processors</a:t>
            </a:r>
            <a:r>
              <a:rPr lang="hu-HU" altLang="en-US" sz="1400" dirty="0">
                <a:latin typeface="Verdana" pitchFamily="34" charset="0"/>
              </a:rPr>
              <a:t> Benchmark”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X-bit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labs</a:t>
            </a:r>
            <a:r>
              <a:rPr lang="hu-HU" altLang="en-US" sz="1400" dirty="0">
                <a:latin typeface="Verdana" pitchFamily="34" charset="0"/>
              </a:rPr>
              <a:t>, Nov. 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://www.xbitlabs.com/news/cpu/display/20070702235635.html</a:t>
            </a:r>
          </a:p>
        </p:txBody>
      </p: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190500" y="3148013"/>
            <a:ext cx="67485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[15</a:t>
            </a:r>
            <a:r>
              <a:rPr lang="hu-HU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AMD, Nov. 2006 </a:t>
            </a:r>
            <a:r>
              <a:rPr lang="en-US" altLang="en-US" sz="1400" dirty="0">
                <a:latin typeface="Verdana" pitchFamily="34" charset="0"/>
              </a:rPr>
              <a:t>http://www.asisupport.com/ts_amd_quad_fx.htm</a:t>
            </a:r>
          </a:p>
        </p:txBody>
      </p:sp>
      <p:sp>
        <p:nvSpPr>
          <p:cNvPr id="297991" name="Text Box 7"/>
          <p:cNvSpPr txBox="1">
            <a:spLocks noChangeArrowheads="1"/>
          </p:cNvSpPr>
          <p:nvPr/>
        </p:nvSpPr>
        <p:spPr bwMode="auto">
          <a:xfrm>
            <a:off x="192088" y="3556000"/>
            <a:ext cx="8739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[16]: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 Dual-Core Multi-Threaded Xeon Processor with 16 MB L3 Cache,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http://ewh.ieee.org/r5/denver/sscs/Presentations/2006_04_Rusu.pdf </a:t>
            </a:r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190500" y="4178300"/>
            <a:ext cx="6508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[17]: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Intel Processors,  </a:t>
            </a:r>
            <a:r>
              <a:rPr lang="en-US" altLang="en-US" sz="1400" dirty="0" err="1">
                <a:latin typeface="Verdana" pitchFamily="34" charset="0"/>
              </a:rPr>
              <a:t>PCWatch</a:t>
            </a:r>
            <a:r>
              <a:rPr lang="en-US" altLang="en-US" sz="1400" dirty="0">
                <a:latin typeface="Verdana" pitchFamily="34" charset="0"/>
              </a:rPr>
              <a:t>, March 04 2005,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://pc.watch.impress.co.jp/docs/2005/0304/kaigai162.htm</a:t>
            </a:r>
          </a:p>
        </p:txBody>
      </p:sp>
      <p:sp>
        <p:nvSpPr>
          <p:cNvPr id="297993" name="Text Box 9"/>
          <p:cNvSpPr txBox="1">
            <a:spLocks noChangeArrowheads="1"/>
          </p:cNvSpPr>
          <p:nvPr/>
        </p:nvSpPr>
        <p:spPr bwMode="auto">
          <a:xfrm>
            <a:off x="187325" y="4838700"/>
            <a:ext cx="87446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[18]: Gilbert J. D., Hunt S., </a:t>
            </a:r>
            <a:r>
              <a:rPr lang="en-US" altLang="en-US" sz="1400" dirty="0" err="1">
                <a:latin typeface="Verdana" pitchFamily="34" charset="0"/>
              </a:rPr>
              <a:t>Gunadi</a:t>
            </a:r>
            <a:r>
              <a:rPr lang="en-US" altLang="en-US" sz="1400" dirty="0">
                <a:latin typeface="Verdana" pitchFamily="34" charset="0"/>
              </a:rPr>
              <a:t> D., Srinivas G.,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The Tulsa Processor,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Hot Chips 18, 2006,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://www.hotchips.org/archives/hc18/3_Tues/HC18.S9/HC18.S9T1.pdf</a:t>
            </a: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198438" y="5473700"/>
            <a:ext cx="62694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[19</a:t>
            </a:r>
            <a:r>
              <a:rPr lang="en-US" altLang="en-US" sz="1400" dirty="0" smtClean="0">
                <a:latin typeface="Verdana" pitchFamily="34" charset="0"/>
              </a:rPr>
              <a:t>]: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Goto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H., IDF 2007 Spring, PC Watch, April 26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://pc.watch.impress.co.jp/docs/2007/0426/hot481.htm</a:t>
            </a:r>
          </a:p>
        </p:txBody>
      </p:sp>
      <p:sp>
        <p:nvSpPr>
          <p:cNvPr id="29799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2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180975" y="635000"/>
            <a:ext cx="86641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[20]: </a:t>
            </a:r>
            <a:r>
              <a:rPr lang="en-US" altLang="en-US" sz="1400" dirty="0" err="1">
                <a:latin typeface="Verdana" pitchFamily="34" charset="0"/>
              </a:rPr>
              <a:t>Hruska</a:t>
            </a:r>
            <a:r>
              <a:rPr lang="en-US" altLang="en-US" sz="1400" dirty="0">
                <a:latin typeface="Verdana" pitchFamily="34" charset="0"/>
              </a:rPr>
              <a:t> J., “Details slip on upcoming Intel </a:t>
            </a:r>
            <a:r>
              <a:rPr lang="en-US" altLang="en-US" sz="1400" dirty="0" err="1">
                <a:latin typeface="Verdana" pitchFamily="34" charset="0"/>
              </a:rPr>
              <a:t>Dunnington</a:t>
            </a:r>
            <a:r>
              <a:rPr lang="en-US" altLang="en-US" sz="1400" dirty="0">
                <a:latin typeface="Verdana" pitchFamily="34" charset="0"/>
              </a:rPr>
              <a:t> six-core processor,” </a:t>
            </a:r>
            <a:r>
              <a:rPr lang="en-US" altLang="en-US" sz="1400" dirty="0" err="1">
                <a:latin typeface="Verdana" pitchFamily="34" charset="0"/>
              </a:rPr>
              <a:t>Ars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technica</a:t>
            </a:r>
            <a:r>
              <a:rPr lang="en-US" altLang="en-US" sz="1400" dirty="0">
                <a:latin typeface="Verdana" pitchFamily="34" charset="0"/>
              </a:rPr>
              <a:t>, 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February </a:t>
            </a:r>
            <a:r>
              <a:rPr lang="en-US" altLang="en-US" sz="1400" dirty="0">
                <a:latin typeface="Verdana" pitchFamily="34" charset="0"/>
              </a:rPr>
              <a:t>26, 2008,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http://arstechnica.com/news.ars/post/20080226-details-slip-on-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upcoming-intel-dunnington-six-core-processor.html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180975" y="1466850"/>
            <a:ext cx="75649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</a:t>
            </a:r>
            <a:r>
              <a:rPr lang="hu-HU" altLang="en-US" sz="1400" dirty="0" smtClean="0">
                <a:latin typeface="Verdana" pitchFamily="34" charset="0"/>
              </a:rPr>
              <a:t>.</a:t>
            </a:r>
            <a:r>
              <a:rPr lang="en-US" altLang="en-US" sz="1400" dirty="0" smtClean="0">
                <a:latin typeface="Verdana" pitchFamily="34" charset="0"/>
              </a:rPr>
              <a:t>, </a:t>
            </a:r>
            <a:r>
              <a:rPr lang="en-US" altLang="en-US" sz="1400" dirty="0">
                <a:latin typeface="Verdana" pitchFamily="34" charset="0"/>
              </a:rPr>
              <a:t>32 nm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arrives in 2009-2010, PC Watch, March 26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http://pc.watch.impress.co.jp/docs/2008/0326/kaigai428.htm</a:t>
            </a:r>
          </a:p>
        </p:txBody>
      </p:sp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180975" y="2079625"/>
            <a:ext cx="82809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[22]: </a:t>
            </a:r>
            <a:r>
              <a:rPr lang="en-US" altLang="en-US" sz="1400" dirty="0" err="1">
                <a:latin typeface="Verdana" pitchFamily="34" charset="0"/>
              </a:rPr>
              <a:t>Singhal</a:t>
            </a:r>
            <a:r>
              <a:rPr lang="en-US" altLang="en-US" sz="1400" dirty="0">
                <a:latin typeface="Verdana" pitchFamily="34" charset="0"/>
              </a:rPr>
              <a:t>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Next Generation Intel Microarchitecture (Nehalem) Family: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Architecture </a:t>
            </a:r>
            <a:r>
              <a:rPr lang="en-US" altLang="en-US" sz="1400" dirty="0">
                <a:latin typeface="Verdana" pitchFamily="34" charset="0"/>
              </a:rPr>
              <a:t>Insight and Power </a:t>
            </a:r>
            <a:r>
              <a:rPr lang="en-US" altLang="en-US" sz="1400" dirty="0" smtClean="0">
                <a:latin typeface="Verdana" pitchFamily="34" charset="0"/>
              </a:rPr>
              <a:t>Management, </a:t>
            </a:r>
            <a:r>
              <a:rPr lang="en-US" altLang="en-US" sz="1400" dirty="0">
                <a:latin typeface="Verdana" pitchFamily="34" charset="0"/>
              </a:rPr>
              <a:t>IDF </a:t>
            </a:r>
            <a:r>
              <a:rPr lang="en-US" altLang="en-US" sz="1400" dirty="0" err="1">
                <a:latin typeface="Verdana" pitchFamily="34" charset="0"/>
              </a:rPr>
              <a:t>Taipeh</a:t>
            </a:r>
            <a:r>
              <a:rPr lang="en-US" altLang="en-US" sz="1400" dirty="0">
                <a:latin typeface="Verdana" pitchFamily="34" charset="0"/>
              </a:rPr>
              <a:t>, Oct.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://intel.wingateweb.com/taiwan08/published/sessions/TPTS001/FA08%20IDF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-Taipei_TPTS001_100.pdf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184150" y="3098800"/>
            <a:ext cx="85407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[23]: Smith S.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45 nm Product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IDF Fall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ftp://download.intel.com/pressroom/kits/events/idffall_2007/BriefingSmith45nm.pdf </a:t>
            </a: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180975" y="3711575"/>
            <a:ext cx="83118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[24]: Bryant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Hitting on All Cylinders,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UBS Conf., Nov.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://files.shareholder.com/downloads/INTC/0x0x191011/e2b3bcc5-0a37-4d06-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aa5a-0c46e8a1a76d/UBSConfNov2007Bryant.pdf </a:t>
            </a:r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188913" y="4543425"/>
            <a:ext cx="77222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[25]: Barcelona's Innovative Architecture Is Driven by a New Shared </a:t>
            </a:r>
            <a:r>
              <a:rPr lang="en-US" altLang="en-US" sz="1400" dirty="0" smtClean="0">
                <a:latin typeface="Verdana" pitchFamily="34" charset="0"/>
              </a:rPr>
              <a:t>Cache,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http://developer.amd.com/documentation/articles/pages/8142007173.aspx</a:t>
            </a:r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180975" y="5187950"/>
            <a:ext cx="83772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[26]: Larger L3 cache in Shanghai, Nov. 13 2008, AMD,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http://forums.amd.com/devblog/blogpost.cfm?threadid=103010&amp;catid=271</a:t>
            </a:r>
          </a:p>
        </p:txBody>
      </p:sp>
      <p:sp>
        <p:nvSpPr>
          <p:cNvPr id="299017" name="Rectangle 9"/>
          <p:cNvSpPr>
            <a:spLocks noChangeArrowheads="1"/>
          </p:cNvSpPr>
          <p:nvPr/>
        </p:nvSpPr>
        <p:spPr bwMode="auto">
          <a:xfrm>
            <a:off x="6397625" y="17272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299018" name="Text Box 14"/>
          <p:cNvSpPr txBox="1">
            <a:spLocks noChangeArrowheads="1"/>
          </p:cNvSpPr>
          <p:nvPr/>
        </p:nvSpPr>
        <p:spPr bwMode="auto">
          <a:xfrm>
            <a:off x="184150" y="5816600"/>
            <a:ext cx="8244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[27]: </a:t>
            </a:r>
            <a:r>
              <a:rPr lang="en-US" altLang="en-US" sz="1400" dirty="0" err="1">
                <a:latin typeface="Verdana" pitchFamily="34" charset="0"/>
              </a:rPr>
              <a:t>Shimpi</a:t>
            </a:r>
            <a:r>
              <a:rPr lang="en-US" altLang="en-US" sz="1400" dirty="0">
                <a:latin typeface="Verdana" pitchFamily="34" charset="0"/>
              </a:rPr>
              <a:t> A. L.,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Barcelona Architecture: AMD on the Counterattack,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 March 1 2007,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http://www.anandtech.com/cpuchipsets/showdoc.aspx?i=2939&amp;p=1 </a:t>
            </a:r>
          </a:p>
        </p:txBody>
      </p:sp>
      <p:sp>
        <p:nvSpPr>
          <p:cNvPr id="299019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187325" y="635000"/>
            <a:ext cx="7891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[28]: Rivas M.,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Roadmap update,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2007 Financial Analyst Day, Dec. 2007, AMD,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://download.amd.com/Corporate/MarioRivasDec2007AMDAnalystDay.pdf</a:t>
            </a:r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190500" y="1228725"/>
            <a:ext cx="7883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[29]: </a:t>
            </a:r>
            <a:r>
              <a:rPr lang="en-US" altLang="en-US" sz="1400" dirty="0" err="1">
                <a:latin typeface="Verdana" pitchFamily="34" charset="0"/>
              </a:rPr>
              <a:t>Scansen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Under the Hood: AMD</a:t>
            </a:r>
            <a:r>
              <a:rPr lang="en-US" altLang="en-US" sz="1400" dirty="0">
                <a:latin typeface="Times New Roman" pitchFamily="18" charset="0"/>
              </a:rPr>
              <a:t>’</a:t>
            </a:r>
            <a:r>
              <a:rPr lang="en-US" altLang="en-US" sz="1400" dirty="0">
                <a:latin typeface="Verdana" pitchFamily="34" charset="0"/>
              </a:rPr>
              <a:t>s Shanghai marks move to 45 nm node,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EE Times, Nov. 11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http://www.eetimes.com/news/latest/showArticle.jhtml?articleID=212002243</a:t>
            </a: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175468" y="2041525"/>
            <a:ext cx="69563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[30]: 2-way Intel Dempsey/Woodcrest CPU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Platform, </a:t>
            </a:r>
            <a:r>
              <a:rPr lang="en-US" altLang="en-US" sz="1400" dirty="0" err="1" smtClean="0">
                <a:latin typeface="Verdana" pitchFamily="34" charset="0"/>
              </a:rPr>
              <a:t>Tyan</a:t>
            </a:r>
            <a:r>
              <a:rPr lang="en-US" altLang="en-US" sz="1400" dirty="0" smtClean="0">
                <a:latin typeface="Verdana" pitchFamily="34" charset="0"/>
              </a:rPr>
              <a:t>,</a:t>
            </a:r>
            <a:endParaRPr lang="hu-HU" altLang="en-US" sz="14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://www.tyan.com/tempest/training/s5370.pdf</a:t>
            </a: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187325" y="2647950"/>
            <a:ext cx="8580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[31]: </a:t>
            </a:r>
            <a:r>
              <a:rPr lang="en-US" altLang="en-US" sz="1400" dirty="0" err="1">
                <a:latin typeface="Verdana" pitchFamily="34" charset="0"/>
              </a:rPr>
              <a:t>Gelsinger</a:t>
            </a:r>
            <a:r>
              <a:rPr lang="en-US" altLang="en-US" sz="1400" dirty="0">
                <a:latin typeface="Verdana" pitchFamily="34" charset="0"/>
              </a:rPr>
              <a:t> P. P.,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Intel Architecture Press Briefing,</a:t>
            </a:r>
            <a:r>
              <a:rPr lang="en-US" altLang="en-US" sz="1400" dirty="0">
                <a:latin typeface="Times New Roman" pitchFamily="18" charset="0"/>
              </a:rPr>
              <a:t>”</a:t>
            </a:r>
            <a:r>
              <a:rPr lang="en-US" altLang="en-US" sz="1400" dirty="0">
                <a:latin typeface="Verdana" pitchFamily="34" charset="0"/>
              </a:rPr>
              <a:t>, 17. March 2008,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http://download.intel.com/pressroom/archive/reference/Gelsinger_briefing_0308.pdf </a:t>
            </a:r>
          </a:p>
        </p:txBody>
      </p: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187325" y="3244850"/>
            <a:ext cx="68437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[32]: Mueller S., </a:t>
            </a:r>
            <a:r>
              <a:rPr lang="en-US" altLang="en-US" sz="1400" dirty="0" err="1">
                <a:latin typeface="Verdana" pitchFamily="34" charset="0"/>
              </a:rPr>
              <a:t>Soper</a:t>
            </a:r>
            <a:r>
              <a:rPr lang="en-US" altLang="en-US" sz="1400" dirty="0">
                <a:latin typeface="Verdana" pitchFamily="34" charset="0"/>
              </a:rPr>
              <a:t> M. E., </a:t>
            </a:r>
            <a:r>
              <a:rPr lang="en-US" altLang="en-US" sz="1400" dirty="0" err="1">
                <a:latin typeface="Verdana" pitchFamily="34" charset="0"/>
              </a:rPr>
              <a:t>Sosinsky</a:t>
            </a:r>
            <a:r>
              <a:rPr lang="en-US" altLang="en-US" sz="1400" dirty="0">
                <a:latin typeface="Verdana" pitchFamily="34" charset="0"/>
              </a:rPr>
              <a:t> B., Server Chipsets, Jun 12,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http://www.informit.com/articles/article.aspx?p=481869 </a:t>
            </a:r>
          </a:p>
        </p:txBody>
      </p:sp>
      <p:sp>
        <p:nvSpPr>
          <p:cNvPr id="300039" name="Text Box 7"/>
          <p:cNvSpPr txBox="1">
            <a:spLocks noChangeArrowheads="1"/>
          </p:cNvSpPr>
          <p:nvPr/>
        </p:nvSpPr>
        <p:spPr bwMode="auto">
          <a:xfrm>
            <a:off x="187325" y="3844925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[33]: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187325" y="44513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[34]: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1" name="Text Box 9"/>
          <p:cNvSpPr txBox="1">
            <a:spLocks noChangeArrowheads="1"/>
          </p:cNvSpPr>
          <p:nvPr/>
        </p:nvSpPr>
        <p:spPr bwMode="auto">
          <a:xfrm>
            <a:off x="187325" y="5048250"/>
            <a:ext cx="83010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[35]: Intel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 Xeon 5300 review, Nov. 13 2006, </a:t>
            </a:r>
            <a:r>
              <a:rPr lang="en-US" altLang="en-US" sz="1400" dirty="0" err="1">
                <a:latin typeface="Verdana" pitchFamily="34" charset="0"/>
              </a:rPr>
              <a:t>Hardware.Info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://www.hardware.info/en-US/articles/amdnY2ppZGWa/Intel_quadcore_Xeon_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5300_review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004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87325" y="5854700"/>
            <a:ext cx="8951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[36]: Wasson S., Intel's Woodcrest processor previewed, The </a:t>
            </a:r>
            <a:r>
              <a:rPr lang="en-US" altLang="en-US" sz="1400" dirty="0" err="1">
                <a:latin typeface="Verdana" pitchFamily="34" charset="0"/>
              </a:rPr>
              <a:t>Bensley</a:t>
            </a:r>
            <a:r>
              <a:rPr lang="en-US" altLang="en-US" sz="1400" dirty="0">
                <a:latin typeface="Verdana" pitchFamily="34" charset="0"/>
              </a:rPr>
              <a:t> server platform debuts,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Mai 23, 2006, The Tech </a:t>
            </a:r>
            <a:r>
              <a:rPr lang="en-US" altLang="en-US" sz="1400" dirty="0" smtClean="0">
                <a:latin typeface="Verdana" pitchFamily="34" charset="0"/>
              </a:rPr>
              <a:t>Report,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://techreport.com/articles.x/10021/1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70452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Multiprocessor server platforms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classified according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their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memory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architecture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0" y="0"/>
            <a:ext cx="142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187325" y="641350"/>
            <a:ext cx="73088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[37]: Enderle R., AMD Shanghai </a:t>
            </a:r>
            <a:r>
              <a:rPr lang="en-US" altLang="en-US" sz="1400">
                <a:latin typeface="Times New Roman" pitchFamily="18" charset="0"/>
              </a:rPr>
              <a:t>“</a:t>
            </a:r>
            <a:r>
              <a:rPr lang="en-US" altLang="en-US" sz="1400">
                <a:latin typeface="Verdana" pitchFamily="34" charset="0"/>
              </a:rPr>
              <a:t>We are back! TGDaily, November 13, 2008,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http://www.tgdaily.com/content/view/40176/128/</a:t>
            </a:r>
          </a:p>
        </p:txBody>
      </p:sp>
      <p:sp>
        <p:nvSpPr>
          <p:cNvPr id="301064" name="Text Box 12"/>
          <p:cNvSpPr txBox="1">
            <a:spLocks noChangeArrowheads="1"/>
          </p:cNvSpPr>
          <p:nvPr/>
        </p:nvSpPr>
        <p:spPr bwMode="auto">
          <a:xfrm>
            <a:off x="193675" y="1250950"/>
            <a:ext cx="75618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[38]: Clark J. &amp; Whitehead R., </a:t>
            </a:r>
            <a:r>
              <a:rPr lang="en-US" altLang="en-US" sz="1400" dirty="0">
                <a:latin typeface="Times New Roman" pitchFamily="18" charset="0"/>
              </a:rPr>
              <a:t>“</a:t>
            </a:r>
            <a:r>
              <a:rPr lang="en-US" altLang="en-US" sz="1400" dirty="0">
                <a:latin typeface="Verdana" pitchFamily="34" charset="0"/>
              </a:rPr>
              <a:t>AMD Shanghai Launch, </a:t>
            </a:r>
            <a:r>
              <a:rPr lang="en-US" altLang="en-US" sz="1400" dirty="0" err="1">
                <a:latin typeface="Verdana" pitchFamily="34" charset="0"/>
              </a:rPr>
              <a:t>Anandtech</a:t>
            </a:r>
            <a:r>
              <a:rPr lang="en-US" altLang="en-US" sz="1400" dirty="0">
                <a:latin typeface="Verdana" pitchFamily="34" charset="0"/>
              </a:rPr>
              <a:t>, Nov. 13 2008,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://www.anandtech.com/showdoc.aspx?i=3456 </a:t>
            </a:r>
          </a:p>
        </p:txBody>
      </p:sp>
      <p:sp>
        <p:nvSpPr>
          <p:cNvPr id="301067" name="Text Box 19"/>
          <p:cNvSpPr txBox="1">
            <a:spLocks noChangeArrowheads="1"/>
          </p:cNvSpPr>
          <p:nvPr/>
        </p:nvSpPr>
        <p:spPr bwMode="auto">
          <a:xfrm>
            <a:off x="184150" y="1847850"/>
            <a:ext cx="83629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[39]: </a:t>
            </a:r>
            <a:r>
              <a:rPr lang="en-US" altLang="en-US" sz="1400" dirty="0" err="1">
                <a:latin typeface="Verdana" pitchFamily="34" charset="0"/>
              </a:rPr>
              <a:t>Chiappetta</a:t>
            </a:r>
            <a:r>
              <a:rPr lang="en-US" altLang="en-US" sz="1400" dirty="0">
                <a:latin typeface="Verdana" pitchFamily="34" charset="0"/>
              </a:rPr>
              <a:t> M., AMD Barcelona Architecture Launch: Native Quad-Core, </a:t>
            </a:r>
            <a:r>
              <a:rPr lang="en-US" altLang="en-US" sz="1400" dirty="0" err="1">
                <a:latin typeface="Verdana" pitchFamily="34" charset="0"/>
              </a:rPr>
              <a:t>Hothardware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Sept. 10, 2007,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http://hothardware.com/Articles/AMD_Barcelona_Architecture_Launch_Native_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err="1">
                <a:latin typeface="Verdana" pitchFamily="34" charset="0"/>
              </a:rPr>
              <a:t>QuadCore</a:t>
            </a:r>
            <a:r>
              <a:rPr lang="en-US" altLang="en-US" sz="1400" dirty="0">
                <a:latin typeface="Verdana" pitchFamily="34" charset="0"/>
              </a:rPr>
              <a:t>/</a:t>
            </a:r>
          </a:p>
        </p:txBody>
      </p:sp>
      <p:sp>
        <p:nvSpPr>
          <p:cNvPr id="301068" name="Text Box 20"/>
          <p:cNvSpPr txBox="1">
            <a:spLocks noChangeArrowheads="1"/>
          </p:cNvSpPr>
          <p:nvPr/>
        </p:nvSpPr>
        <p:spPr bwMode="auto">
          <a:xfrm>
            <a:off x="187325" y="2857500"/>
            <a:ext cx="80724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[40]: </a:t>
            </a:r>
            <a:r>
              <a:rPr lang="en-US" altLang="en-US" sz="1400" dirty="0" err="1">
                <a:latin typeface="Verdana" pitchFamily="34" charset="0"/>
              </a:rPr>
              <a:t>Hachman</a:t>
            </a:r>
            <a:r>
              <a:rPr lang="en-US" altLang="en-US" sz="1400" dirty="0">
                <a:latin typeface="Verdana" pitchFamily="34" charset="0"/>
              </a:rPr>
              <a:t> M., “AMD Phenom, Barcelona Chips Hit By Lock-up Bug,”, </a:t>
            </a:r>
            <a:r>
              <a:rPr lang="en-US" altLang="en-US" sz="1400" dirty="0" err="1">
                <a:latin typeface="Verdana" pitchFamily="34" charset="0"/>
              </a:rPr>
              <a:t>ExtremeTech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Dec. 5 2007, http://www.extremetech.com/article2/0,2845,2228878,00.asp </a:t>
            </a:r>
          </a:p>
        </p:txBody>
      </p:sp>
      <p:sp>
        <p:nvSpPr>
          <p:cNvPr id="301069" name="Text Box 21"/>
          <p:cNvSpPr txBox="1">
            <a:spLocks noChangeArrowheads="1"/>
          </p:cNvSpPr>
          <p:nvPr/>
        </p:nvSpPr>
        <p:spPr bwMode="auto">
          <a:xfrm>
            <a:off x="193675" y="3457575"/>
            <a:ext cx="82010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[41]: AMD Opteron™ Processor for Servers and Workstations,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   http://amd.com.cn/CHCN/Processors/ProductInformation/0,,</a:t>
            </a:r>
            <a:r>
              <a:rPr lang="en-US" altLang="en-US" sz="1400" dirty="0" smtClean="0">
                <a:latin typeface="Verdana" pitchFamily="34" charset="0"/>
              </a:rPr>
              <a:t>30_118_8826_8832,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           00-1.html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1070" name="Text Box 22"/>
          <p:cNvSpPr txBox="1">
            <a:spLocks noChangeArrowheads="1"/>
          </p:cNvSpPr>
          <p:nvPr/>
        </p:nvSpPr>
        <p:spPr bwMode="auto">
          <a:xfrm>
            <a:off x="187325" y="42545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[42]: AMD Opteron Processor with Direct Connect Architecture, 2P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http://enterprise.amd.com/downloads/2P_Power_PID_41497.pdf</a:t>
            </a:r>
          </a:p>
        </p:txBody>
      </p:sp>
      <p:sp>
        <p:nvSpPr>
          <p:cNvPr id="301071" name="Text Box 23"/>
          <p:cNvSpPr txBox="1">
            <a:spLocks noChangeArrowheads="1"/>
          </p:cNvSpPr>
          <p:nvPr/>
        </p:nvSpPr>
        <p:spPr bwMode="auto">
          <a:xfrm>
            <a:off x="187325" y="5067300"/>
            <a:ext cx="8164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[43]: AMD Opteron Processor with Direct Connect Architecture, 4P Server Power Savings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Comparison,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http://enterprise.amd.com/downloads/4P_Power_PID_41498.pdf</a:t>
            </a:r>
          </a:p>
        </p:txBody>
      </p:sp>
      <p:sp>
        <p:nvSpPr>
          <p:cNvPr id="30107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5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80975" y="5870575"/>
            <a:ext cx="4926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[44]: AMD Opteron Product Data Sheet, AMD,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http://pdfs.icecat.biz/pdf/1868812-2278.pdf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187325" y="641350"/>
            <a:ext cx="81037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[45]: Images, </a:t>
            </a:r>
            <a:r>
              <a:rPr lang="en-US" altLang="en-US" sz="1400" dirty="0" err="1">
                <a:latin typeface="Verdana" pitchFamily="34" charset="0"/>
              </a:rPr>
              <a:t>Xtreview</a:t>
            </a:r>
            <a:r>
              <a:rPr lang="en-US" altLang="en-US" sz="1400" dirty="0"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</a:t>
            </a:r>
            <a:r>
              <a:rPr lang="en-US" altLang="en-US" sz="1400" dirty="0" smtClean="0">
                <a:latin typeface="Verdana" pitchFamily="34" charset="0"/>
              </a:rPr>
              <a:t>xtreview.com/images/K10%20processor%2045nm%20architec%203.jpg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187325" y="1257300"/>
            <a:ext cx="84232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[46]: Kanter D., “Inside Barcelona: AMD's Next Generation, Real World Tech., Mai 16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http://www.realworldtech.com/page.cfm?ArticleID=RWT051607033728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187325" y="1847850"/>
            <a:ext cx="7810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[47]: Kanter D,, “AMD's K8L and 4x4 Preview, Real World Tech. June 02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http://www.realworldtech.com/page.cfm?ArticleID=RWT060206035626&amp;p=1</a:t>
            </a: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6</a:t>
            </a:r>
            <a:r>
              <a:rPr lang="hu-HU" altLang="en-US" dirty="0" smtClean="0"/>
              <a:t>)</a:t>
            </a:r>
            <a:endParaRPr lang="en-US" altLang="en-US" dirty="0" smtClean="0"/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193675" y="2435225"/>
            <a:ext cx="85409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[48]: </a:t>
            </a:r>
            <a:r>
              <a:rPr lang="en-US" altLang="en-US" sz="1400" dirty="0" err="1">
                <a:latin typeface="Verdana" pitchFamily="34" charset="0"/>
              </a:rPr>
              <a:t>Kottapali</a:t>
            </a:r>
            <a:r>
              <a:rPr lang="en-US" altLang="en-US" sz="1400" dirty="0">
                <a:latin typeface="Verdana" pitchFamily="34" charset="0"/>
              </a:rPr>
              <a:t> S., Baxter J., “Nehalem-EX CPU Architecture”, Hot Chips 21,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://www.hotchips.org/archives/hc21/2_mon/HC21.24.100.ServerSystemsI-Epub/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HC21.24.122-Kottapalli-Intel-NHM-EX.pdf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193675" y="3238500"/>
            <a:ext cx="7591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[49]: Kahn O., Piazza T., Valentine B., “Technology Insight: Intel next Generation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Microarchitecture Codename Sandy Bridge, IDF, San Francisco, Sept. 2010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193675" y="3838575"/>
            <a:ext cx="8484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[50]: Piazza T., Jiang H., “Intel Next Generation Microarchitecture Codename Sandy Bridge: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Processor </a:t>
            </a:r>
            <a:r>
              <a:rPr lang="en-US" altLang="en-US" sz="1400" dirty="0">
                <a:latin typeface="Verdana" pitchFamily="34" charset="0"/>
              </a:rPr>
              <a:t>Graphics, IDF, San Francisco, Sept. 2010</a:t>
            </a:r>
          </a:p>
        </p:txBody>
      </p: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193675" y="4425950"/>
            <a:ext cx="7042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[51]: Braun-Protte T., “Intel die neuste Generation”, March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           https://sp.ts.fujitsu.com/dmsp/docs/02_fujitsu_intel_server_cpu.pdf</a:t>
            </a:r>
          </a:p>
        </p:txBody>
      </p:sp>
      <p:sp>
        <p:nvSpPr>
          <p:cNvPr id="302091" name="Text Box 11"/>
          <p:cNvSpPr txBox="1">
            <a:spLocks noChangeArrowheads="1"/>
          </p:cNvSpPr>
          <p:nvPr/>
        </p:nvSpPr>
        <p:spPr bwMode="auto">
          <a:xfrm>
            <a:off x="190500" y="5030788"/>
            <a:ext cx="8252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[5</a:t>
            </a:r>
            <a:r>
              <a:rPr lang="hu-HU" altLang="en-US" sz="1400" dirty="0">
                <a:latin typeface="Verdana" pitchFamily="34" charset="0"/>
              </a:rPr>
              <a:t>2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Gelas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The Intel Xeon E7-8800 v3 Review: The POWER8 Killer?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May 8 2015, http://www.anandtech.com/show/9193/the-xeon-e78800-v3-review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2092" name="Text Box 12"/>
          <p:cNvSpPr txBox="1">
            <a:spLocks noChangeArrowheads="1"/>
          </p:cNvSpPr>
          <p:nvPr/>
        </p:nvSpPr>
        <p:spPr bwMode="auto">
          <a:xfrm>
            <a:off x="188913" y="5641975"/>
            <a:ext cx="80756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[5</a:t>
            </a:r>
            <a:r>
              <a:rPr lang="hu-HU" altLang="en-US" sz="1400">
                <a:latin typeface="Verdana" pitchFamily="34" charset="0"/>
              </a:rPr>
              <a:t>3</a:t>
            </a:r>
            <a:r>
              <a:rPr lang="en-US" altLang="en-US" sz="1400">
                <a:latin typeface="Verdana" pitchFamily="34" charset="0"/>
              </a:rPr>
              <a:t>]: </a:t>
            </a:r>
            <a:r>
              <a:rPr lang="hu-HU" altLang="en-US" sz="1400">
                <a:latin typeface="Verdana" pitchFamily="34" charset="0"/>
              </a:rPr>
              <a:t>Tyan Confidential,</a:t>
            </a:r>
            <a:r>
              <a:rPr lang="en-US" altLang="en-US" sz="1400">
                <a:latin typeface="Verdana" pitchFamily="34" charset="0"/>
              </a:rPr>
              <a:t> </a:t>
            </a:r>
            <a:r>
              <a:rPr lang="hu-HU" altLang="en-US" sz="1400">
                <a:latin typeface="Verdana" pitchFamily="34" charset="0"/>
              </a:rPr>
              <a:t>Tempest i5000VF S5370, 2-way Intel Dempsey/Woodcrest CPU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>
                <a:latin typeface="Verdana" pitchFamily="34" charset="0"/>
              </a:rPr>
              <a:t>           Bensley Server Platform, </a:t>
            </a:r>
            <a:r>
              <a:rPr lang="en-US" altLang="en-US" sz="1400">
                <a:latin typeface="Verdana" pitchFamily="34" charset="0"/>
              </a:rPr>
              <a:t>http://www.tyan.com/tempest/training/s5370.pdf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50950"/>
            <a:ext cx="87060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5]: </a:t>
            </a:r>
            <a:r>
              <a:rPr lang="hu-HU" altLang="en-US" sz="1400" dirty="0" err="1">
                <a:latin typeface="Verdana" pitchFamily="34" charset="0"/>
              </a:rPr>
              <a:t>Neiger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hu-HU" altLang="en-US" sz="1400" dirty="0" err="1">
                <a:latin typeface="Verdana" pitchFamily="34" charset="0"/>
              </a:rPr>
              <a:t>Santoni</a:t>
            </a:r>
            <a:r>
              <a:rPr lang="hu-HU" altLang="en-US" sz="1400" dirty="0">
                <a:latin typeface="Verdana" pitchFamily="34" charset="0"/>
              </a:rPr>
              <a:t> A., </a:t>
            </a:r>
            <a:r>
              <a:rPr lang="hu-HU" altLang="en-US" sz="1400" dirty="0" err="1">
                <a:latin typeface="Verdana" pitchFamily="34" charset="0"/>
              </a:rPr>
              <a:t>Leung</a:t>
            </a:r>
            <a:r>
              <a:rPr lang="hu-HU" altLang="en-US" sz="1400" dirty="0">
                <a:latin typeface="Verdana" pitchFamily="34" charset="0"/>
              </a:rPr>
              <a:t> F., </a:t>
            </a:r>
            <a:r>
              <a:rPr lang="hu-HU" altLang="en-US" sz="1400" dirty="0" err="1">
                <a:latin typeface="Verdana" pitchFamily="34" charset="0"/>
              </a:rPr>
              <a:t>Rodgers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Uhlig</a:t>
            </a:r>
            <a:r>
              <a:rPr lang="hu-HU" altLang="en-US" sz="1400" dirty="0">
                <a:latin typeface="Verdana" pitchFamily="34" charset="0"/>
              </a:rPr>
              <a:t> R., Intel®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>
                <a:latin typeface="Verdana" pitchFamily="34" charset="0"/>
              </a:rPr>
              <a:t>Hardware </a:t>
            </a:r>
            <a:r>
              <a:rPr lang="hu-HU" altLang="en-US" sz="1400" dirty="0" err="1">
                <a:latin typeface="Verdana" pitchFamily="34" charset="0"/>
              </a:rPr>
              <a:t>support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efficient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Aug. 10 2006,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10, </a:t>
            </a:r>
            <a:r>
              <a:rPr lang="hu-HU" altLang="en-US" sz="1400" dirty="0" err="1">
                <a:latin typeface="Verdana" pitchFamily="34" charset="0"/>
              </a:rPr>
              <a:t>Issue</a:t>
            </a:r>
            <a:r>
              <a:rPr lang="hu-HU" altLang="en-US" sz="1400" dirty="0">
                <a:latin typeface="Verdana" pitchFamily="34" charset="0"/>
              </a:rPr>
              <a:t> 3,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www.intel.com/technology/itj/2006/v10i3/1-hardware/1-abstract.htm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68818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6]: </a:t>
            </a:r>
            <a:r>
              <a:rPr lang="hu-HU" altLang="en-US" sz="1400" dirty="0">
                <a:latin typeface="Verdana" pitchFamily="34" charset="0"/>
              </a:rPr>
              <a:t>Intel Software </a:t>
            </a:r>
            <a:r>
              <a:rPr lang="hu-HU" altLang="en-US" sz="1400" dirty="0" err="1">
                <a:latin typeface="Verdana" pitchFamily="34" charset="0"/>
              </a:rPr>
              <a:t>Networks</a:t>
            </a:r>
            <a:r>
              <a:rPr lang="hu-HU" altLang="en-US" sz="1400" dirty="0">
                <a:latin typeface="Verdana" pitchFamily="34" charset="0"/>
              </a:rPr>
              <a:t>: </a:t>
            </a:r>
            <a:r>
              <a:rPr lang="hu-HU" altLang="en-US" sz="1400" dirty="0" err="1">
                <a:latin typeface="Verdana" pitchFamily="34" charset="0"/>
              </a:rPr>
              <a:t>Forums</a:t>
            </a:r>
            <a:r>
              <a:rPr lang="hu-HU" altLang="en-US" sz="1400" dirty="0">
                <a:latin typeface="Verdana" pitchFamily="34" charset="0"/>
              </a:rPr>
              <a:t>, 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://software.intel.com/en-us/forums/showthread.php?t=56802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0779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7]: </a:t>
            </a:r>
            <a:r>
              <a:rPr lang="hu-HU" altLang="en-US" sz="1400" dirty="0" err="1">
                <a:latin typeface="Verdana" pitchFamily="34" charset="0"/>
              </a:rPr>
              <a:t>Wikipedia</a:t>
            </a:r>
            <a:r>
              <a:rPr lang="hu-HU" altLang="en-US" sz="1400" dirty="0">
                <a:latin typeface="Verdana" pitchFamily="34" charset="0"/>
              </a:rPr>
              <a:t>: x86 </a:t>
            </a:r>
            <a:r>
              <a:rPr lang="hu-HU" altLang="en-US" sz="1400" dirty="0" err="1">
                <a:latin typeface="Verdana" pitchFamily="34" charset="0"/>
              </a:rPr>
              <a:t>virtualization</a:t>
            </a:r>
            <a:r>
              <a:rPr lang="hu-HU" altLang="en-US" sz="1400" dirty="0">
                <a:latin typeface="Verdana" pitchFamily="34" charset="0"/>
              </a:rPr>
              <a:t>, 2011,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://en.wikipedia.org/wiki/X86_virtualization#Intel_virtualization_.28VT-x.29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91021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4]: </a:t>
            </a:r>
            <a:r>
              <a:rPr lang="hu-HU" altLang="en-US" sz="1400" dirty="0">
                <a:latin typeface="Verdana" pitchFamily="34" charset="0"/>
              </a:rPr>
              <a:t>Intel 5520 Chipset and Intel 5500 Chipset,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://www.intel.com/content/www/us/en/chipsets/5520-5500-chipset-ioh-datasheet.html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(7)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248025"/>
            <a:ext cx="877695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8]: </a:t>
            </a:r>
            <a:r>
              <a:rPr lang="hu-HU" altLang="en-US" sz="1400" dirty="0" err="1">
                <a:latin typeface="Verdana" pitchFamily="34" charset="0"/>
              </a:rPr>
              <a:t>Sharma</a:t>
            </a:r>
            <a:r>
              <a:rPr lang="hu-HU" altLang="en-US" sz="1400" dirty="0">
                <a:latin typeface="Verdana" pitchFamily="34" charset="0"/>
              </a:rPr>
              <a:t> D. D.,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5520 Chipset: An I/O </a:t>
            </a:r>
            <a:r>
              <a:rPr lang="hu-HU" altLang="en-US" sz="1400" dirty="0" err="1">
                <a:latin typeface="Verdana" pitchFamily="34" charset="0"/>
              </a:rPr>
              <a:t>Hub</a:t>
            </a:r>
            <a:r>
              <a:rPr lang="hu-HU" altLang="en-US" sz="1400" dirty="0">
                <a:latin typeface="Verdana" pitchFamily="34" charset="0"/>
              </a:rPr>
              <a:t> Chipset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Server, Workstation, and </a:t>
            </a:r>
            <a:r>
              <a:rPr lang="hu-HU" altLang="en-US" sz="1400" dirty="0" err="1">
                <a:latin typeface="Verdana" pitchFamily="34" charset="0"/>
              </a:rPr>
              <a:t>High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End </a:t>
            </a:r>
            <a:r>
              <a:rPr lang="hu-HU" altLang="en-US" sz="1400" dirty="0" err="1">
                <a:latin typeface="Verdana" pitchFamily="34" charset="0"/>
              </a:rPr>
              <a:t>Desktop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>
                <a:latin typeface="Verdana" pitchFamily="34" charset="0"/>
              </a:rPr>
              <a:t> Hot</a:t>
            </a:r>
            <a:r>
              <a:rPr lang="hu-HU" altLang="en-US" sz="1400" dirty="0">
                <a:latin typeface="Verdana" pitchFamily="34" charset="0"/>
              </a:rPr>
              <a:t>c</a:t>
            </a:r>
            <a:r>
              <a:rPr lang="en-US" altLang="en-US" sz="1400" dirty="0">
                <a:latin typeface="Verdana" pitchFamily="34" charset="0"/>
              </a:rPr>
              <a:t>hips 2009,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http://www.hotchips.org/archives/hc21/2_mon/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HC21.24.200.I-O-Epub/HC21.24.230.DasSharma-Intel-5520-Chipset.pdf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051300"/>
            <a:ext cx="9084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5</a:t>
            </a:r>
            <a:r>
              <a:rPr lang="en-US" altLang="en-US" sz="1400" dirty="0">
                <a:latin typeface="Verdana" pitchFamily="34" charset="0"/>
              </a:rPr>
              <a:t>9]: </a:t>
            </a:r>
            <a:r>
              <a:rPr lang="hu-HU" altLang="en-US" sz="1400" dirty="0">
                <a:latin typeface="Verdana" pitchFamily="34" charset="0"/>
              </a:rPr>
              <a:t>Morgan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T. P</a:t>
            </a:r>
            <a:r>
              <a:rPr lang="en-US" altLang="en-US" sz="1400" dirty="0">
                <a:latin typeface="Verdana" pitchFamily="34" charset="0"/>
              </a:rPr>
              <a:t>., </a:t>
            </a:r>
            <a:r>
              <a:rPr lang="hu-HU" altLang="en-US" sz="1400" dirty="0">
                <a:latin typeface="Verdana" pitchFamily="34" charset="0"/>
              </a:rPr>
              <a:t>Intel's </a:t>
            </a:r>
            <a:r>
              <a:rPr lang="hu-HU" altLang="en-US" sz="1400" dirty="0" err="1">
                <a:latin typeface="Verdana" pitchFamily="34" charset="0"/>
              </a:rPr>
              <a:t>future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exposed</a:t>
            </a:r>
            <a:r>
              <a:rPr lang="hu-HU" altLang="en-US" sz="1400" dirty="0">
                <a:latin typeface="Verdana" pitchFamily="34" charset="0"/>
              </a:rPr>
              <a:t>, May 30 2011, The </a:t>
            </a:r>
            <a:r>
              <a:rPr lang="hu-HU" altLang="en-US" sz="1400" dirty="0" err="1">
                <a:latin typeface="Verdana" pitchFamily="34" charset="0"/>
              </a:rPr>
              <a:t>Register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://www.theregister.co.uk/2011/05/30/intel_sandy_bridge_xeon_platforms/page2.html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651375"/>
            <a:ext cx="8784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0]: </a:t>
            </a:r>
            <a:r>
              <a:rPr lang="hu-HU" altLang="en-US" sz="1400" dirty="0">
                <a:latin typeface="Verdana" pitchFamily="34" charset="0"/>
              </a:rPr>
              <a:t>Gilbert J. D., Hunt S. H., </a:t>
            </a:r>
            <a:r>
              <a:rPr lang="hu-HU" altLang="en-US" sz="1400" dirty="0" err="1">
                <a:latin typeface="Verdana" pitchFamily="34" charset="0"/>
              </a:rPr>
              <a:t>Gunadi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Srinivas</a:t>
            </a:r>
            <a:r>
              <a:rPr lang="hu-HU" altLang="en-US" sz="1400" dirty="0">
                <a:latin typeface="Verdana" pitchFamily="34" charset="0"/>
              </a:rPr>
              <a:t> G., 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The </a:t>
            </a:r>
            <a:r>
              <a:rPr lang="hu-HU" altLang="en-US" sz="1400" dirty="0" err="1">
                <a:latin typeface="Verdana" pitchFamily="34" charset="0"/>
              </a:rPr>
              <a:t>Tulsa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: A </a:t>
            </a:r>
            <a:r>
              <a:rPr lang="hu-HU" altLang="en-US" sz="1400" dirty="0" err="1">
                <a:latin typeface="Verdana" pitchFamily="34" charset="0"/>
              </a:rPr>
              <a:t>Dual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Large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Shared-Cache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7000 </a:t>
            </a:r>
            <a:r>
              <a:rPr lang="hu-HU" altLang="en-US" sz="1400" dirty="0" err="1">
                <a:latin typeface="Verdana" pitchFamily="34" charset="0"/>
              </a:rPr>
              <a:t>Sequence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</a:t>
            </a:r>
            <a:r>
              <a:rPr lang="hu-HU" altLang="en-US" sz="1400" dirty="0">
                <a:latin typeface="Verdana" pitchFamily="34" charset="0"/>
              </a:rPr>
              <a:t> MP Server Market </a:t>
            </a:r>
            <a:r>
              <a:rPr lang="hu-HU" altLang="en-US" sz="1400" dirty="0" err="1">
                <a:latin typeface="Verdana" pitchFamily="34" charset="0"/>
              </a:rPr>
              <a:t>Segment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Aug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21 2006, </a:t>
            </a:r>
            <a:r>
              <a:rPr lang="en-US" altLang="en-US" sz="1400" dirty="0">
                <a:latin typeface="Verdana" pitchFamily="34" charset="0"/>
              </a:rPr>
              <a:t>http://www.hotchips.org/archives/hc18/3_Tues/HC18.S9/HC18.S9T1.pdf</a:t>
            </a: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476875"/>
            <a:ext cx="89235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</a:t>
            </a:r>
            <a:r>
              <a:rPr lang="en-US" altLang="en-US" sz="1400" dirty="0">
                <a:latin typeface="Verdana" pitchFamily="34" charset="0"/>
              </a:rPr>
              <a:t>1]: </a:t>
            </a:r>
            <a:r>
              <a:rPr lang="hu-HU" altLang="en-US" sz="1400" dirty="0">
                <a:latin typeface="Verdana" pitchFamily="34" charset="0"/>
              </a:rPr>
              <a:t>Intel Server </a:t>
            </a:r>
            <a:r>
              <a:rPr lang="hu-HU" altLang="en-US" sz="1400" dirty="0" err="1">
                <a:latin typeface="Verdana" pitchFamily="34" charset="0"/>
              </a:rPr>
              <a:t>Board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Set</a:t>
            </a:r>
            <a:r>
              <a:rPr lang="hu-HU" altLang="en-US" sz="1400" dirty="0">
                <a:latin typeface="Verdana" pitchFamily="34" charset="0"/>
              </a:rPr>
              <a:t> SE8500HW4, </a:t>
            </a:r>
            <a:r>
              <a:rPr lang="hu-HU" altLang="en-US" sz="1400" dirty="0" err="1">
                <a:latin typeface="Verdana" pitchFamily="34" charset="0"/>
              </a:rPr>
              <a:t>Technical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Specification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Revision</a:t>
            </a:r>
            <a:r>
              <a:rPr lang="hu-HU" altLang="en-US" sz="1400" dirty="0">
                <a:latin typeface="Verdana" pitchFamily="34" charset="0"/>
              </a:rPr>
              <a:t> 1.0,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May </a:t>
            </a:r>
            <a:r>
              <a:rPr lang="hu-HU" altLang="en-US" sz="1400" dirty="0">
                <a:latin typeface="Verdana" pitchFamily="34" charset="0"/>
              </a:rPr>
              <a:t>2005, </a:t>
            </a:r>
            <a:r>
              <a:rPr lang="en-US" altLang="en-US" sz="1400" dirty="0">
                <a:latin typeface="Verdana" pitchFamily="34" charset="0"/>
              </a:rPr>
              <a:t>ftp://download.intel.com/support/motherboards/server/sb/se8500hw4_board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r>
              <a:rPr lang="en-US" altLang="en-US" sz="1400" dirty="0">
                <a:latin typeface="Verdana" pitchFamily="34" charset="0"/>
              </a:rPr>
              <a:t>set_tpsr10.pdf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(8)</a:t>
            </a:r>
            <a:endParaRPr lang="en-US" altLang="en-US" dirty="0" smtClean="0"/>
          </a:p>
        </p:txBody>
      </p:sp>
      <p:sp>
        <p:nvSpPr>
          <p:cNvPr id="303115" name="Text Box 11"/>
          <p:cNvSpPr txBox="1">
            <a:spLocks noChangeArrowheads="1"/>
          </p:cNvSpPr>
          <p:nvPr/>
        </p:nvSpPr>
        <p:spPr bwMode="auto">
          <a:xfrm>
            <a:off x="180975" y="631826"/>
            <a:ext cx="72426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62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Mitchell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D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.,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review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PCPro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://www.pcpro.co.uk/reviews/processors/357709/intel-nehalem-ex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77800" y="1822450"/>
            <a:ext cx="81111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64</a:t>
            </a:r>
            <a:r>
              <a:rPr lang="en-US" altLang="en-US" sz="1400" dirty="0">
                <a:latin typeface="Verdana" pitchFamily="34" charset="0"/>
              </a:rPr>
              <a:t>]: Intel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E7-8800/4800/2800 </a:t>
            </a:r>
            <a:r>
              <a:rPr lang="hu-HU" altLang="en-US" sz="1400" dirty="0" err="1">
                <a:latin typeface="Verdana" pitchFamily="34" charset="0"/>
              </a:rPr>
              <a:t>Product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Families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Datasheet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Vol</a:t>
            </a:r>
            <a:r>
              <a:rPr lang="hu-HU" altLang="en-US" sz="1400" dirty="0">
                <a:latin typeface="Verdana" pitchFamily="34" charset="0"/>
              </a:rPr>
              <a:t>. 1 of 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>
                <a:latin typeface="Verdana" pitchFamily="34" charset="0"/>
              </a:rPr>
              <a:t>2011, </a:t>
            </a:r>
            <a:r>
              <a:rPr lang="en-US" altLang="en-US" sz="1400" dirty="0">
                <a:latin typeface="Verdana" pitchFamily="34" charset="0"/>
              </a:rPr>
              <a:t>http://www.intel.com/Assets/PDF/datasheet/325119.pdf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0975" y="1212850"/>
            <a:ext cx="91251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63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Nagaraj</a:t>
            </a:r>
            <a:r>
              <a:rPr lang="hu-HU" altLang="en-US" sz="1400" dirty="0">
                <a:latin typeface="Verdana" pitchFamily="34" charset="0"/>
              </a:rPr>
              <a:t> D., </a:t>
            </a:r>
            <a:r>
              <a:rPr lang="hu-HU" altLang="en-US" sz="1400" dirty="0" err="1">
                <a:latin typeface="Verdana" pitchFamily="34" charset="0"/>
              </a:rPr>
              <a:t>Kottapalli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A 20 </a:t>
            </a:r>
            <a:r>
              <a:rPr lang="hu-HU" altLang="en-US" sz="1400" dirty="0" err="1">
                <a:latin typeface="Verdana" pitchFamily="34" charset="0"/>
              </a:rPr>
              <a:t>thread</a:t>
            </a:r>
            <a:r>
              <a:rPr lang="hu-HU" altLang="en-US" sz="1400" dirty="0">
                <a:latin typeface="Verdana" pitchFamily="34" charset="0"/>
              </a:rPr>
              <a:t> server CPU, Hot Chips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://www.hotchips.org/uploads/archive22/HC22.24.610-Nagara-Intel-6-Westmere-EX.pdf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80975" y="2420938"/>
            <a:ext cx="74792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65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P4QH6 / P4QH8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2002,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://www.supermicro.com/manuals/motherboard/GC-HE/MNL-0665.pdf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84150" y="3032125"/>
            <a:ext cx="81158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66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>
                <a:latin typeface="Verdana" pitchFamily="34" charset="0"/>
              </a:rPr>
              <a:t>Intel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7500/6500 Series, Public Gold </a:t>
            </a:r>
            <a:r>
              <a:rPr lang="hu-HU" altLang="en-US" sz="1400" dirty="0" err="1">
                <a:latin typeface="Verdana" pitchFamily="34" charset="0"/>
              </a:rPr>
              <a:t>Presentation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March</a:t>
            </a:r>
            <a:r>
              <a:rPr lang="hu-HU" altLang="en-US" sz="1400" dirty="0"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://cache-www.intel.com/cd/00/00/44/64/446456_446456.pdf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80975" y="3641725"/>
            <a:ext cx="87620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hu-HU" altLang="en-US" sz="1400" dirty="0">
                <a:latin typeface="Verdana" pitchFamily="34" charset="0"/>
              </a:rPr>
              <a:t>67</a:t>
            </a:r>
            <a:r>
              <a:rPr lang="en-US" altLang="en-US" sz="1400" dirty="0">
                <a:latin typeface="Verdana" pitchFamily="34" charset="0"/>
              </a:rPr>
              <a:t>]: </a:t>
            </a:r>
            <a:r>
              <a:rPr lang="hu-HU" altLang="en-US" sz="1400" dirty="0" err="1">
                <a:latin typeface="Verdana" pitchFamily="34" charset="0"/>
              </a:rPr>
              <a:t>Supermicro</a:t>
            </a:r>
            <a:r>
              <a:rPr lang="hu-HU" altLang="en-US" sz="1400" dirty="0">
                <a:latin typeface="Verdana" pitchFamily="34" charset="0"/>
              </a:rPr>
              <a:t> X8QB6-F / X8QBE-F </a:t>
            </a:r>
            <a:r>
              <a:rPr lang="hu-HU" altLang="en-US" sz="1400" dirty="0" err="1">
                <a:latin typeface="Verdana" pitchFamily="34" charset="0"/>
              </a:rPr>
              <a:t>User</a:t>
            </a:r>
            <a:r>
              <a:rPr lang="hu-HU" altLang="en-US" sz="1400" dirty="0">
                <a:latin typeface="Verdana" pitchFamily="34" charset="0"/>
              </a:rPr>
              <a:t>’s </a:t>
            </a:r>
            <a:r>
              <a:rPr lang="hu-HU" altLang="en-US" sz="1400" dirty="0" err="1">
                <a:latin typeface="Verdana" pitchFamily="34" charset="0"/>
              </a:rPr>
              <a:t>Manual</a:t>
            </a:r>
            <a:r>
              <a:rPr lang="hu-HU" altLang="en-US" sz="1400" dirty="0">
                <a:latin typeface="Verdana" pitchFamily="34" charset="0"/>
              </a:rPr>
              <a:t>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http</a:t>
            </a:r>
            <a:r>
              <a:rPr lang="hu-HU" altLang="en-US" sz="1400" dirty="0">
                <a:latin typeface="Verdana" pitchFamily="34" charset="0"/>
              </a:rPr>
              <a:t>://files.siliconmechanics.com/Documentation/Rackform/iServ/R413/Mainboard/MNL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-</a:t>
            </a:r>
            <a:r>
              <a:rPr lang="hu-HU" altLang="en-US" sz="1400" dirty="0">
                <a:latin typeface="Verdana" pitchFamily="34" charset="0"/>
              </a:rPr>
              <a:t>X8QB-E-6-F.pdf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6225" y="4449763"/>
            <a:ext cx="88274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[68]: </a:t>
            </a:r>
            <a:r>
              <a:rPr lang="en-US" altLang="en-US" sz="1400" dirty="0" err="1">
                <a:latin typeface="Verdana" pitchFamily="34" charset="0"/>
              </a:rPr>
              <a:t>Rusu</a:t>
            </a:r>
            <a:r>
              <a:rPr lang="en-US" altLang="en-US" sz="1400" dirty="0">
                <a:latin typeface="Verdana" pitchFamily="34" charset="0"/>
              </a:rPr>
              <a:t> &amp; al.: A 45 nm 8-Core Enterprise Xeon Processor, IEEE journal of Solid State Circuits,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Vol</a:t>
            </a:r>
            <a:r>
              <a:rPr lang="en-US" altLang="en-US" sz="1400" dirty="0">
                <a:latin typeface="Verdana" pitchFamily="34" charset="0"/>
              </a:rPr>
              <a:t>. 45, No. 1, Jan. 2010, pp. 7-14 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80975" y="4962525"/>
            <a:ext cx="872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[69]: </a:t>
            </a:r>
            <a:r>
              <a:rPr lang="en-US" altLang="en-US" sz="1400" dirty="0" err="1">
                <a:latin typeface="Verdana" pitchFamily="34" charset="0"/>
              </a:rPr>
              <a:t>Jafarjead</a:t>
            </a:r>
            <a:r>
              <a:rPr lang="en-US" altLang="en-US" sz="1400" dirty="0">
                <a:latin typeface="Verdana" pitchFamily="34" charset="0"/>
              </a:rPr>
              <a:t> B., “Intel Core Duo Processor,” Intel,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://masih0111.persiangig.com/document/peresentation/behrooz%20jafarnejad.ppt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276225" y="5548313"/>
            <a:ext cx="89001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[70]: </a:t>
            </a:r>
            <a:r>
              <a:rPr lang="en-US" altLang="en-US" sz="1400" dirty="0" err="1">
                <a:latin typeface="Verdana" pitchFamily="34" charset="0"/>
              </a:rPr>
              <a:t>Keutzer</a:t>
            </a:r>
            <a:r>
              <a:rPr lang="en-US" altLang="en-US" sz="1400" dirty="0">
                <a:latin typeface="Verdana" pitchFamily="34" charset="0"/>
              </a:rPr>
              <a:t> K., Malik S., Newton R., </a:t>
            </a:r>
            <a:r>
              <a:rPr lang="en-US" altLang="en-US" sz="1400" dirty="0" err="1">
                <a:latin typeface="Verdana" pitchFamily="34" charset="0"/>
              </a:rPr>
              <a:t>Rabaey</a:t>
            </a:r>
            <a:r>
              <a:rPr lang="en-US" altLang="en-US" sz="1400" dirty="0">
                <a:latin typeface="Verdana" pitchFamily="34" charset="0"/>
              </a:rPr>
              <a:t> J., </a:t>
            </a:r>
            <a:r>
              <a:rPr lang="en-US" altLang="en-US" sz="1400" dirty="0" err="1">
                <a:latin typeface="Verdana" pitchFamily="34" charset="0"/>
              </a:rPr>
              <a:t>Sangiovanni-Vincentelli</a:t>
            </a:r>
            <a:r>
              <a:rPr lang="en-US" altLang="en-US" sz="1400" dirty="0">
                <a:latin typeface="Verdana" pitchFamily="34" charset="0"/>
              </a:rPr>
              <a:t> A., System Level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err="1" smtClean="0">
                <a:latin typeface="Verdana" pitchFamily="34" charset="0"/>
              </a:rPr>
              <a:t>Orthogonalization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of Concerns and Platform-Based Design, IEEE Transactions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Computer-Aided </a:t>
            </a:r>
            <a:r>
              <a:rPr lang="en-US" altLang="en-US" sz="1400" dirty="0">
                <a:latin typeface="Verdana" pitchFamily="34" charset="0"/>
              </a:rPr>
              <a:t>Design of Circuits and Systems, Vol. 19, No. 12, Dec. 2000, pp.?????</a:t>
            </a:r>
          </a:p>
        </p:txBody>
      </p:sp>
    </p:spTree>
    <p:extLst>
      <p:ext uri="{BB962C8B-B14F-4D97-AF65-F5344CB8AC3E}">
        <p14:creationId xmlns:p14="http://schemas.microsoft.com/office/powerpoint/2010/main" val="405185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(9)</a:t>
            </a:r>
            <a:endParaRPr lang="en-US" altLang="en-US" dirty="0" smtClean="0"/>
          </a:p>
        </p:txBody>
      </p:sp>
      <p:sp>
        <p:nvSpPr>
          <p:cNvPr id="304139" name="Text Box 24"/>
          <p:cNvSpPr txBox="1">
            <a:spLocks noChangeArrowheads="1"/>
          </p:cNvSpPr>
          <p:nvPr/>
        </p:nvSpPr>
        <p:spPr bwMode="auto">
          <a:xfrm>
            <a:off x="279400" y="677863"/>
            <a:ext cx="85997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[71]: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Presentation at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://98.190.245.141:8080/Proceed/HPW04CD/papers/4194.pdf  </a:t>
            </a:r>
          </a:p>
        </p:txBody>
      </p:sp>
      <p:sp>
        <p:nvSpPr>
          <p:cNvPr id="304140" name="Text Box 26"/>
          <p:cNvSpPr txBox="1">
            <a:spLocks noChangeArrowheads="1"/>
          </p:cNvSpPr>
          <p:nvPr/>
        </p:nvSpPr>
        <p:spPr bwMode="auto">
          <a:xfrm>
            <a:off x="279400" y="1220788"/>
            <a:ext cx="85002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[72]: </a:t>
            </a:r>
            <a:r>
              <a:rPr lang="en-US" altLang="en-US" sz="1400" dirty="0" err="1">
                <a:latin typeface="Verdana" pitchFamily="34" charset="0"/>
              </a:rPr>
              <a:t>Krazit</a:t>
            </a:r>
            <a:r>
              <a:rPr lang="en-US" altLang="en-US" sz="1400" dirty="0">
                <a:latin typeface="Verdana" pitchFamily="34" charset="0"/>
              </a:rPr>
              <a:t> T., Intel Sheds Light on 2005 Desktop Strategy, IDG News Service, Dec. 07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://pcworld.about.net/news/Dec072004id118866.htm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9400" y="1738313"/>
            <a:ext cx="824712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[73]: </a:t>
            </a:r>
            <a:r>
              <a:rPr lang="en-US" altLang="en-US" sz="1400" dirty="0" err="1">
                <a:latin typeface="Verdana" pitchFamily="34" charset="0"/>
              </a:rPr>
              <a:t>Molka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Hackenberg</a:t>
            </a:r>
            <a:r>
              <a:rPr lang="en-US" altLang="en-US" sz="1400" dirty="0">
                <a:latin typeface="Verdana" pitchFamily="34" charset="0"/>
              </a:rPr>
              <a:t> D., </a:t>
            </a:r>
            <a:r>
              <a:rPr lang="en-US" altLang="en-US" sz="1400" dirty="0" err="1">
                <a:latin typeface="Verdana" pitchFamily="34" charset="0"/>
              </a:rPr>
              <a:t>Schöne</a:t>
            </a:r>
            <a:r>
              <a:rPr lang="en-US" altLang="en-US" sz="1400" dirty="0">
                <a:latin typeface="Verdana" pitchFamily="34" charset="0"/>
              </a:rPr>
              <a:t> R., Müller M. S., Memory Performance and Cache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Coherency </a:t>
            </a:r>
            <a:r>
              <a:rPr lang="en-US" altLang="en-US" sz="1400" dirty="0">
                <a:latin typeface="Verdana" pitchFamily="34" charset="0"/>
              </a:rPr>
              <a:t>Effects on an Intel Nehalem multiprocessor System, Proc. 18</a:t>
            </a:r>
            <a:r>
              <a:rPr lang="en-US" altLang="en-US" sz="1400" baseline="30000" dirty="0">
                <a:latin typeface="Verdana" pitchFamily="34" charset="0"/>
              </a:rPr>
              <a:t>th</a:t>
            </a:r>
            <a:r>
              <a:rPr lang="en-US" altLang="en-US" sz="1400" dirty="0">
                <a:latin typeface="Verdana" pitchFamily="34" charset="0"/>
              </a:rPr>
              <a:t> Int. Conf.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on </a:t>
            </a:r>
            <a:r>
              <a:rPr lang="en-US" altLang="en-US" sz="1400" dirty="0">
                <a:latin typeface="Verdana" pitchFamily="34" charset="0"/>
              </a:rPr>
              <a:t>Parallel Architectures and Compilation, Techniques, PACT 2009,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://doi.ieeecomputersociety.org/10.1109/PACT.2009.22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66700" y="2703513"/>
            <a:ext cx="810523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[74]: </a:t>
            </a:r>
            <a:r>
              <a:rPr lang="en-US" altLang="en-US" sz="1400" dirty="0" err="1">
                <a:latin typeface="Verdana" pitchFamily="34" charset="0"/>
              </a:rPr>
              <a:t>Radhakrishnan</a:t>
            </a:r>
            <a:r>
              <a:rPr lang="en-US" altLang="en-US" sz="1400" dirty="0">
                <a:latin typeface="Verdana" pitchFamily="34" charset="0"/>
              </a:rPr>
              <a:t> S., </a:t>
            </a:r>
            <a:r>
              <a:rPr lang="en-US" altLang="en-US" sz="1400" dirty="0" err="1">
                <a:latin typeface="Verdana" pitchFamily="34" charset="0"/>
              </a:rPr>
              <a:t>Chinthamani</a:t>
            </a:r>
            <a:r>
              <a:rPr lang="en-US" altLang="en-US" sz="1400" dirty="0">
                <a:latin typeface="Verdana" pitchFamily="34" charset="0"/>
              </a:rPr>
              <a:t> S., Cheng K., The Blackford Northbridge Chipset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Intel </a:t>
            </a:r>
            <a:r>
              <a:rPr lang="en-US" altLang="en-US" sz="1400" dirty="0">
                <a:latin typeface="Verdana" pitchFamily="34" charset="0"/>
              </a:rPr>
              <a:t>5000, IEEE MICRO, March-April 2007, pp. 22-33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79400" y="3240088"/>
            <a:ext cx="88323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[75]: Rolf T., Cache Organization and Memory Management of the Intel Nehalem Computer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Architecture</a:t>
            </a:r>
            <a:r>
              <a:rPr lang="en-US" altLang="en-US" sz="1400" dirty="0">
                <a:latin typeface="Verdana" pitchFamily="34" charset="0"/>
              </a:rPr>
              <a:t>, University of Utah, Dec. 2009, http://rolfed.com/nehalem/nehalemPaper.pdf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66700" y="3763963"/>
            <a:ext cx="857952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[76]: </a:t>
            </a:r>
            <a:r>
              <a:rPr lang="en-US" altLang="en-US" sz="1400" dirty="0" err="1">
                <a:latin typeface="Verdana" pitchFamily="34" charset="0"/>
              </a:rPr>
              <a:t>Levinthal</a:t>
            </a:r>
            <a:r>
              <a:rPr lang="en-US" altLang="en-US" sz="1400" dirty="0">
                <a:latin typeface="Verdana" pitchFamily="34" charset="0"/>
              </a:rPr>
              <a:t> D., Performance Analysis Guide for Intel Core i7 Processor and Intel Xeon 5500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r>
              <a:rPr lang="en-US" altLang="en-US" sz="1400" dirty="0">
                <a:latin typeface="Verdana" pitchFamily="34" charset="0"/>
              </a:rPr>
              <a:t>, Version 1.0,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://software.intel.com/sites/products/collateral/hpc/vtune/performance_analysis</a:t>
            </a:r>
            <a:r>
              <a:rPr lang="en-US" altLang="en-US" sz="1400" dirty="0" smtClean="0">
                <a:latin typeface="Verdana" pitchFamily="34" charset="0"/>
              </a:rPr>
              <a:t>_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guide.pdf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276225" y="5754688"/>
            <a:ext cx="84407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[79]: </a:t>
            </a:r>
            <a:r>
              <a:rPr lang="en-US" altLang="en-US" sz="1400" dirty="0" err="1">
                <a:latin typeface="Verdana" pitchFamily="34" charset="0"/>
              </a:rPr>
              <a:t>Gavrichenkov</a:t>
            </a:r>
            <a:r>
              <a:rPr lang="en-US" altLang="en-US" sz="1400" dirty="0">
                <a:latin typeface="Verdana" pitchFamily="34" charset="0"/>
              </a:rPr>
              <a:t> I., Workstation Processors Duel: AMD Opteron against Intel Xeon, Page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12/21/2005</a:t>
            </a:r>
            <a:r>
              <a:rPr lang="en-US" altLang="en-US" sz="14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://www.xbitlabs.com/articles/cpu/display/opteron-xeon-workstation_5.html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276225" y="5233988"/>
            <a:ext cx="85129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[78]: 3.6GHz 2MB 800MHz Intel Xeon Processor SL7ZC C8511, http://store.flagshiptech.com/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products/3.6GHz-2MB-800MHz-Intel-Xeon-Processor-SL7ZC-C8511.html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76225" y="4700588"/>
            <a:ext cx="75229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[77]: </a:t>
            </a:r>
            <a:r>
              <a:rPr lang="en-US" altLang="en-US" sz="1400" dirty="0" err="1">
                <a:latin typeface="Verdana" pitchFamily="34" charset="0"/>
              </a:rPr>
              <a:t>Ryszard</a:t>
            </a: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err="1">
                <a:latin typeface="Verdana" pitchFamily="34" charset="0"/>
              </a:rPr>
              <a:t>Sommefeldt</a:t>
            </a:r>
            <a:r>
              <a:rPr lang="en-US" altLang="en-US" sz="1400" dirty="0">
                <a:latin typeface="Verdana" pitchFamily="34" charset="0"/>
              </a:rPr>
              <a:t> R., Intel Xeon 3.4GHz ['Nocona' core], 18th Aug, 2004, </a:t>
            </a:r>
            <a:br>
              <a:rPr lang="en-US" altLang="en-US" sz="1400" dirty="0">
                <a:latin typeface="Verdana" pitchFamily="34" charset="0"/>
              </a:rPr>
            </a:b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://www.hexus.net/content/item.php?item=822&amp;page=1&amp;search=reas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61" name="Text Box 17"/>
          <p:cNvSpPr txBox="1">
            <a:spLocks noChangeArrowheads="1"/>
          </p:cNvSpPr>
          <p:nvPr/>
        </p:nvSpPr>
        <p:spPr bwMode="auto">
          <a:xfrm>
            <a:off x="180975" y="635000"/>
            <a:ext cx="83397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[80]: </a:t>
            </a:r>
            <a:r>
              <a:rPr lang="hu-HU" altLang="en-US" sz="1400" dirty="0" err="1">
                <a:latin typeface="Verdana" pitchFamily="34" charset="0"/>
              </a:rPr>
              <a:t>Glaskowsky</a:t>
            </a:r>
            <a:r>
              <a:rPr lang="hu-HU" altLang="en-US" sz="1400" dirty="0">
                <a:latin typeface="Verdana" pitchFamily="34" charset="0"/>
              </a:rPr>
              <a:t> P.: </a:t>
            </a:r>
            <a:r>
              <a:rPr lang="hu-HU" altLang="en-US" sz="1400" dirty="0" err="1">
                <a:latin typeface="Verdana" pitchFamily="34" charset="0"/>
              </a:rPr>
              <a:t>Investigating</a:t>
            </a:r>
            <a:r>
              <a:rPr lang="hu-HU" altLang="en-US" sz="1400" dirty="0">
                <a:latin typeface="Verdana" pitchFamily="34" charset="0"/>
              </a:rPr>
              <a:t> Intel's </a:t>
            </a:r>
            <a:r>
              <a:rPr lang="hu-HU" altLang="en-US" sz="1400" dirty="0" err="1">
                <a:latin typeface="Verdana" pitchFamily="34" charset="0"/>
              </a:rPr>
              <a:t>Lynnfield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mysteries</a:t>
            </a:r>
            <a:r>
              <a:rPr lang="hu-HU" altLang="en-US" sz="1400" dirty="0">
                <a:latin typeface="Verdana" pitchFamily="34" charset="0"/>
              </a:rPr>
              <a:t>, </a:t>
            </a:r>
            <a:r>
              <a:rPr lang="hu-HU" altLang="en-US" sz="1400" dirty="0" err="1">
                <a:latin typeface="Verdana" pitchFamily="34" charset="0"/>
              </a:rPr>
              <a:t>cnet</a:t>
            </a:r>
            <a:r>
              <a:rPr lang="hu-HU" altLang="en-US" sz="1400" dirty="0">
                <a:latin typeface="Verdana" pitchFamily="34" charset="0"/>
              </a:rPr>
              <a:t> News, </a:t>
            </a:r>
            <a:r>
              <a:rPr lang="hu-HU" altLang="en-US" sz="1400" dirty="0" err="1">
                <a:latin typeface="Verdana" pitchFamily="34" charset="0"/>
              </a:rPr>
              <a:t>Sept</a:t>
            </a:r>
            <a:r>
              <a:rPr lang="hu-HU" altLang="en-US" sz="1400" dirty="0">
                <a:latin typeface="Verdana" pitchFamily="34" charset="0"/>
              </a:rPr>
              <a:t>. 21. 2009,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://news.cnet.com/8301-13512_3-10357328-23.html</a:t>
            </a:r>
          </a:p>
        </p:txBody>
      </p:sp>
      <p:sp>
        <p:nvSpPr>
          <p:cNvPr id="305162" name="Text Box 28"/>
          <p:cNvSpPr txBox="1">
            <a:spLocks noChangeArrowheads="1"/>
          </p:cNvSpPr>
          <p:nvPr/>
        </p:nvSpPr>
        <p:spPr bwMode="auto">
          <a:xfrm>
            <a:off x="276225" y="1236663"/>
            <a:ext cx="82978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[81]: Kurd &amp; al.,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: A Family of 32 nm IA Processors, Proc. ISSCC 2010, pp. 96-98 </a:t>
            </a:r>
          </a:p>
        </p:txBody>
      </p:sp>
      <p:sp>
        <p:nvSpPr>
          <p:cNvPr id="305163" name="Text Box 30"/>
          <p:cNvSpPr txBox="1">
            <a:spLocks noChangeArrowheads="1"/>
          </p:cNvSpPr>
          <p:nvPr/>
        </p:nvSpPr>
        <p:spPr bwMode="auto">
          <a:xfrm>
            <a:off x="273050" y="1573213"/>
            <a:ext cx="91689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[82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r>
              <a:rPr lang="hu-HU" altLang="en-US" sz="1400" dirty="0" smtClean="0">
                <a:latin typeface="Verdana" pitchFamily="34" charset="0"/>
              </a:rPr>
              <a:t>: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Miller M. </a:t>
            </a:r>
            <a:r>
              <a:rPr lang="en-US" altLang="en-US" sz="1400" dirty="0" err="1">
                <a:latin typeface="Verdana" pitchFamily="34" charset="0"/>
              </a:rPr>
              <a:t>J.,Intel</a:t>
            </a:r>
            <a:r>
              <a:rPr lang="en-US" altLang="en-US" sz="1400" dirty="0">
                <a:latin typeface="Verdana" pitchFamily="34" charset="0"/>
              </a:rPr>
              <a:t> Previews ISSCC: 6-Core </a:t>
            </a:r>
            <a:r>
              <a:rPr lang="en-US" altLang="en-US" sz="1400" dirty="0" err="1">
                <a:latin typeface="Verdana" pitchFamily="34" charset="0"/>
              </a:rPr>
              <a:t>Gulftown</a:t>
            </a:r>
            <a:r>
              <a:rPr lang="en-US" altLang="en-US" sz="1400" dirty="0">
                <a:latin typeface="Verdana" pitchFamily="34" charset="0"/>
              </a:rPr>
              <a:t> Processor, Feb 03, 2010, http://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</a:t>
            </a:r>
            <a:r>
              <a:rPr lang="hu-HU" altLang="en-US" sz="1400" dirty="0" smtClean="0">
                <a:latin typeface="Verdana" pitchFamily="34" charset="0"/>
              </a:rPr>
              <a:t>    </a:t>
            </a:r>
            <a:r>
              <a:rPr lang="en-US" altLang="en-US" sz="1400" dirty="0" smtClean="0">
                <a:latin typeface="Verdana" pitchFamily="34" charset="0"/>
              </a:rPr>
              <a:t>forwardthinking.pcmag.com/chips/282694-intel-previews-isscc-6-core-gulftown-processor     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5164" name="Rectangle 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(10)</a:t>
            </a:r>
            <a:endParaRPr lang="en-US" altLang="en-US" dirty="0" smtClean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9875" y="2100263"/>
            <a:ext cx="8546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[83]: Hill D., Chowdhury M., </a:t>
            </a:r>
            <a:r>
              <a:rPr lang="en-US" altLang="en-US" sz="1400" dirty="0" err="1">
                <a:latin typeface="Verdana" pitchFamily="34" charset="0"/>
              </a:rPr>
              <a:t>Westmere</a:t>
            </a:r>
            <a:r>
              <a:rPr lang="en-US" altLang="en-US" sz="1400" dirty="0">
                <a:latin typeface="Verdana" pitchFamily="34" charset="0"/>
              </a:rPr>
              <a:t> Xeon-56xx “Tick” CPU, Hot Chips 22,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://www.hotchips.org/uploads/archive22/HC22.24.620-Hill-Intel-WSM-EP-print.pdf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85738" y="2638425"/>
            <a:ext cx="85629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[84]: </a:t>
            </a:r>
            <a:r>
              <a:rPr lang="hu-HU" altLang="en-US" sz="1400" dirty="0" err="1">
                <a:latin typeface="Verdana" pitchFamily="34" charset="0"/>
              </a:rPr>
              <a:t>Pawlowski</a:t>
            </a:r>
            <a:r>
              <a:rPr lang="hu-HU" altLang="en-US" sz="1400" dirty="0">
                <a:latin typeface="Verdana" pitchFamily="34" charset="0"/>
              </a:rPr>
              <a:t> S.: </a:t>
            </a:r>
            <a:r>
              <a:rPr lang="hu-HU" altLang="en-US" sz="1400" dirty="0" err="1">
                <a:latin typeface="Verdana" pitchFamily="34" charset="0"/>
              </a:rPr>
              <a:t>Intelligent</a:t>
            </a:r>
            <a:r>
              <a:rPr lang="hu-HU" altLang="en-US" sz="1400" dirty="0">
                <a:latin typeface="Verdana" pitchFamily="34" charset="0"/>
              </a:rPr>
              <a:t> and </a:t>
            </a:r>
            <a:r>
              <a:rPr lang="hu-HU" altLang="en-US" sz="1400" dirty="0" err="1">
                <a:latin typeface="Verdana" pitchFamily="34" charset="0"/>
              </a:rPr>
              <a:t>Expandable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High-</a:t>
            </a:r>
            <a:r>
              <a:rPr lang="hu-HU" altLang="en-US" sz="1400" dirty="0">
                <a:latin typeface="Verdana" pitchFamily="34" charset="0"/>
              </a:rPr>
              <a:t> End Intel Server Platform, </a:t>
            </a:r>
            <a:r>
              <a:rPr lang="hu-HU" altLang="en-US" sz="1400" dirty="0" err="1">
                <a:latin typeface="Verdana" pitchFamily="34" charset="0"/>
              </a:rPr>
              <a:t>Codenamed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Nehalem-EX</a:t>
            </a:r>
            <a:r>
              <a:rPr lang="hu-HU" altLang="en-US" sz="1400" dirty="0">
                <a:latin typeface="Verdana" pitchFamily="34" charset="0"/>
              </a:rPr>
              <a:t>, IDF 2009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80975" y="3230563"/>
            <a:ext cx="8278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[85]: Intel Sandy Bridge Review, Bit-tech, Jan. 3 2011</a:t>
            </a:r>
            <a:r>
              <a:rPr lang="hu-HU" altLang="en-US" sz="1400" dirty="0">
                <a:latin typeface="Verdana" pitchFamily="34" charset="0"/>
              </a:rPr>
              <a:t>,</a:t>
            </a:r>
            <a:endParaRPr lang="en-US" altLang="en-US" sz="1400" dirty="0">
              <a:latin typeface="Verdan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://www.bit-tech.net/hardware/cpus/2011/01/03/intel-sandy-bridge-review/1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80975" y="3829050"/>
            <a:ext cx="8326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[86]: </a:t>
            </a:r>
            <a:r>
              <a:rPr lang="hu-HU" altLang="en-US" sz="1400" dirty="0">
                <a:latin typeface="Verdana" pitchFamily="34" charset="0"/>
              </a:rPr>
              <a:t>Kahn O., </a:t>
            </a:r>
            <a:r>
              <a:rPr lang="hu-HU" altLang="en-US" sz="1400" dirty="0" err="1">
                <a:latin typeface="Verdana" pitchFamily="34" charset="0"/>
              </a:rPr>
              <a:t>Piazza</a:t>
            </a:r>
            <a:r>
              <a:rPr lang="hu-HU" altLang="en-US" sz="1400" dirty="0">
                <a:latin typeface="Verdana" pitchFamily="34" charset="0"/>
              </a:rPr>
              <a:t> T., </a:t>
            </a:r>
            <a:r>
              <a:rPr lang="hu-HU" altLang="en-US" sz="1400" dirty="0" err="1">
                <a:latin typeface="Verdana" pitchFamily="34" charset="0"/>
              </a:rPr>
              <a:t>Valentine</a:t>
            </a:r>
            <a:r>
              <a:rPr lang="hu-HU" altLang="en-US" sz="1400" dirty="0">
                <a:latin typeface="Verdana" pitchFamily="34" charset="0"/>
              </a:rPr>
              <a:t> B.: </a:t>
            </a:r>
            <a:r>
              <a:rPr lang="hu-HU" altLang="en-US" sz="1400" dirty="0" err="1">
                <a:latin typeface="Verdana" pitchFamily="34" charset="0"/>
              </a:rPr>
              <a:t>Technology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Insight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Next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Generation</a:t>
            </a:r>
            <a:r>
              <a:rPr lang="hu-HU" altLang="en-US" sz="1400" dirty="0">
                <a:latin typeface="Verdana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Microarchitecture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Codename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Sandy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Bridge</a:t>
            </a:r>
            <a:r>
              <a:rPr lang="hu-HU" altLang="en-US" sz="1400" dirty="0">
                <a:latin typeface="Verdana" pitchFamily="34" charset="0"/>
              </a:rPr>
              <a:t>, IDF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hu-HU" altLang="en-US" sz="1400" dirty="0" err="1" smtClean="0">
                <a:latin typeface="Verdana" pitchFamily="34" charset="0"/>
              </a:rPr>
              <a:t>extreme.pcgameshardware.de</a:t>
            </a:r>
            <a:r>
              <a:rPr lang="hu-HU" altLang="en-US" sz="1400" dirty="0">
                <a:latin typeface="Verdana" pitchFamily="34" charset="0"/>
              </a:rPr>
              <a:t>/.../281270d1288260884-bonusmaterial-pc- </a:t>
            </a:r>
            <a:r>
              <a:rPr lang="hu-HU" altLang="en-US" sz="1400" dirty="0" err="1">
                <a:latin typeface="Verdana" pitchFamily="34" charset="0"/>
              </a:rPr>
              <a:t>games-</a:t>
            </a:r>
            <a:endParaRPr lang="hu-HU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 </a:t>
            </a:r>
            <a:r>
              <a:rPr lang="hu-HU" altLang="en-US" sz="1400" dirty="0" smtClean="0">
                <a:latin typeface="Verdana" pitchFamily="34" charset="0"/>
              </a:rPr>
              <a:t>  ardware-12-2010-sf10_spcs001_100.pdf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82563" y="4851400"/>
            <a:ext cx="8397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[87]: </a:t>
            </a:r>
            <a:r>
              <a:rPr lang="en-US" altLang="en-US" sz="1400" dirty="0" err="1">
                <a:latin typeface="Verdana" pitchFamily="34" charset="0"/>
              </a:rPr>
              <a:t>Inkley</a:t>
            </a:r>
            <a:r>
              <a:rPr lang="en-US" altLang="en-US" sz="1400" dirty="0">
                <a:latin typeface="Verdana" pitchFamily="34" charset="0"/>
              </a:rPr>
              <a:t> B., </a:t>
            </a:r>
            <a:r>
              <a:rPr lang="en-US" altLang="en-US" sz="1400" dirty="0" err="1">
                <a:latin typeface="Verdana" pitchFamily="34" charset="0"/>
              </a:rPr>
              <a:t>Tetrick</a:t>
            </a:r>
            <a:r>
              <a:rPr lang="en-US" altLang="en-US" sz="1400" dirty="0">
                <a:latin typeface="Verdana" pitchFamily="34" charset="0"/>
              </a:rPr>
              <a:t> S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Multi-core Architecture and Implementations, IDF, Session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MATS002</a:t>
            </a:r>
            <a:r>
              <a:rPr lang="en-US" altLang="en-US" sz="1400" dirty="0">
                <a:latin typeface="Verdana" pitchFamily="34" charset="0"/>
              </a:rPr>
              <a:t>, March 7 2006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84150" y="5443538"/>
            <a:ext cx="9300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[88]: Smith S. L</a:t>
            </a:r>
            <a:r>
              <a:rPr lang="en-US" altLang="en-US" sz="1400" dirty="0" smtClean="0">
                <a:latin typeface="Verdana" pitchFamily="34" charset="0"/>
              </a:rPr>
              <a:t>.</a:t>
            </a:r>
            <a:r>
              <a:rPr lang="hu-HU" altLang="en-US" sz="1400" dirty="0" smtClean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Intel Roadmap Overview, IDF Fall, Aug. 20 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://download.intel.com/pressroom/kits/events/idffall_2008/SSmith_briefing_roadmap.pdf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85738" y="6035675"/>
            <a:ext cx="8552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[89]: Intel Public Roadmap; Business Platforms for Desktop, Mobile &amp; Data Center, H1’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://www.2ncinesil.com/download/Public%20Roadmap%201H%202011.pptx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4"/>
          <p:cNvSpPr txBox="1">
            <a:spLocks noChangeArrowheads="1"/>
          </p:cNvSpPr>
          <p:nvPr/>
        </p:nvSpPr>
        <p:spPr bwMode="auto">
          <a:xfrm>
            <a:off x="187325" y="628650"/>
            <a:ext cx="75042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[90]: </a:t>
            </a:r>
            <a:r>
              <a:rPr lang="hu-HU" altLang="en-US" sz="1400" dirty="0" err="1">
                <a:latin typeface="Verdana" pitchFamily="34" charset="0"/>
              </a:rPr>
              <a:t>Rusu</a:t>
            </a:r>
            <a:r>
              <a:rPr lang="hu-HU" altLang="en-US" sz="1400" dirty="0">
                <a:latin typeface="Verdana" pitchFamily="34" charset="0"/>
              </a:rPr>
              <a:t> S., „</a:t>
            </a:r>
            <a:r>
              <a:rPr lang="hu-HU" altLang="en-US" sz="1400" dirty="0" err="1">
                <a:latin typeface="Verdana" pitchFamily="34" charset="0"/>
              </a:rPr>
              <a:t>Circuit</a:t>
            </a:r>
            <a:r>
              <a:rPr lang="hu-HU" altLang="en-US" sz="1400" dirty="0">
                <a:latin typeface="Verdana" pitchFamily="34" charset="0"/>
              </a:rPr>
              <a:t> Technologies </a:t>
            </a:r>
            <a:r>
              <a:rPr lang="hu-HU" altLang="en-US" sz="1400" dirty="0" err="1">
                <a:latin typeface="Verdana" pitchFamily="34" charset="0"/>
              </a:rPr>
              <a:t>for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Multi-Core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Processor</a:t>
            </a:r>
            <a:r>
              <a:rPr lang="hu-HU" altLang="en-US" sz="1400" dirty="0">
                <a:latin typeface="Verdana" pitchFamily="34" charset="0"/>
              </a:rPr>
              <a:t> Design,” </a:t>
            </a:r>
            <a:r>
              <a:rPr lang="hu-HU" altLang="en-US" sz="1400" dirty="0" err="1">
                <a:latin typeface="Verdana" pitchFamily="34" charset="0"/>
              </a:rPr>
              <a:t>April</a:t>
            </a:r>
            <a:r>
              <a:rPr lang="hu-HU" altLang="en-US" sz="1400" dirty="0">
                <a:latin typeface="Verdana" pitchFamily="34" charset="0"/>
              </a:rPr>
              <a:t> 2006,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</a:t>
            </a:r>
            <a:r>
              <a:rPr lang="hu-HU" altLang="en-US" sz="1400" dirty="0">
                <a:latin typeface="Verdana" pitchFamily="34" charset="0"/>
              </a:rPr>
              <a:t>://www.ewh.ieee.org/r6/scv/ssc/April06.pdf</a:t>
            </a:r>
            <a:r>
              <a:rPr lang="en-US" altLang="en-US" sz="1400" dirty="0">
                <a:latin typeface="Verdana" pitchFamily="34" charset="0"/>
              </a:rPr>
              <a:t> </a:t>
            </a:r>
          </a:p>
        </p:txBody>
      </p:sp>
      <p:sp>
        <p:nvSpPr>
          <p:cNvPr id="306186" name="Text Box 18"/>
          <p:cNvSpPr txBox="1">
            <a:spLocks noChangeArrowheads="1"/>
          </p:cNvSpPr>
          <p:nvPr/>
        </p:nvSpPr>
        <p:spPr bwMode="auto">
          <a:xfrm>
            <a:off x="187325" y="1212850"/>
            <a:ext cx="64500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[91]: </a:t>
            </a:r>
            <a:r>
              <a:rPr lang="en-US" altLang="en-US" sz="1400" dirty="0" err="1">
                <a:latin typeface="Verdana" pitchFamily="34" charset="0"/>
              </a:rPr>
              <a:t>Goto</a:t>
            </a:r>
            <a:r>
              <a:rPr lang="en-US" altLang="en-US" sz="1400" dirty="0">
                <a:latin typeface="Verdana" pitchFamily="34" charset="0"/>
              </a:rPr>
              <a:t> H., IDF, Aug. 26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 http://pc.watch.impress.co.jp/docs/2005/0826/kaigai207.htm</a:t>
            </a:r>
          </a:p>
        </p:txBody>
      </p:sp>
      <p:sp>
        <p:nvSpPr>
          <p:cNvPr id="306187" name="Text Box 19"/>
          <p:cNvSpPr txBox="1">
            <a:spLocks noChangeArrowheads="1"/>
          </p:cNvSpPr>
          <p:nvPr/>
        </p:nvSpPr>
        <p:spPr bwMode="auto">
          <a:xfrm>
            <a:off x="187325" y="1809750"/>
            <a:ext cx="80844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[92]: </a:t>
            </a:r>
            <a:r>
              <a:rPr lang="en-US" altLang="en-US" sz="1400" dirty="0" err="1">
                <a:latin typeface="Verdana" pitchFamily="34" charset="0"/>
              </a:rPr>
              <a:t>TechChannel</a:t>
            </a:r>
            <a:r>
              <a:rPr lang="en-US" altLang="en-US" sz="1400" dirty="0">
                <a:latin typeface="Verdana" pitchFamily="34" charset="0"/>
              </a:rPr>
              <a:t>, http://www.tecchannel.de/_misc/img/detail1000.cfm?pk=342850&amp;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  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err="1" smtClean="0">
                <a:latin typeface="Verdana" pitchFamily="34" charset="0"/>
              </a:rPr>
              <a:t>fk</a:t>
            </a:r>
            <a:r>
              <a:rPr lang="en-US" altLang="en-US" sz="1400" dirty="0" smtClean="0">
                <a:latin typeface="Verdana" pitchFamily="34" charset="0"/>
              </a:rPr>
              <a:t>=432919&amp;id=il-74145482909021379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0618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</a:t>
            </a:r>
            <a:r>
              <a:rPr lang="en-US" altLang="en-US" dirty="0" smtClean="0"/>
              <a:t>1</a:t>
            </a:r>
            <a:r>
              <a:rPr lang="hu-HU" altLang="en-US" dirty="0" smtClean="0"/>
              <a:t>1)</a:t>
            </a:r>
            <a:endParaRPr lang="en-US" altLang="en-US" dirty="0" smtClean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9400" y="2747963"/>
            <a:ext cx="82601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[94]: Morgan T. P., Intel's future Sandy Bridge Xeons exposed, The Register, May 30.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://www.theregister.co.uk/2011/05/30/intel_sandy_bridge_xeon_platforms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79400" y="3255963"/>
            <a:ext cx="69011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[95]: </a:t>
            </a:r>
            <a:r>
              <a:rPr lang="en-US" altLang="en-US" sz="1400" dirty="0" err="1" smtClean="0">
                <a:latin typeface="Verdana" pitchFamily="34" charset="0"/>
              </a:rPr>
              <a:t>Gelsinger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P., Keynote, IDF Spring 2005, March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http:</a:t>
            </a:r>
            <a:r>
              <a:rPr lang="en-US" altLang="en-US" sz="1400" dirty="0" smtClean="0">
                <a:latin typeface="Verdana" pitchFamily="34" charset="0"/>
              </a:rPr>
              <a:t>//</a:t>
            </a:r>
            <a:r>
              <a:rPr lang="en-US" altLang="en-US" sz="1400" dirty="0">
                <a:latin typeface="Verdana" pitchFamily="34" charset="0"/>
              </a:rPr>
              <a:t>www.intel.com/pressroom/kits/events/idfspr_2005/index.htm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79400" y="2422525"/>
            <a:ext cx="56943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[93]: Sandy Bridge, http://en.wikipedia.org/wiki/Sandy_Bridge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6225" y="3787775"/>
            <a:ext cx="88201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[96]: </a:t>
            </a:r>
            <a:r>
              <a:rPr lang="en-US" altLang="en-US" sz="1400" dirty="0" err="1">
                <a:latin typeface="Verdana" pitchFamily="34" charset="0"/>
              </a:rPr>
              <a:t>Kuppuswamy</a:t>
            </a:r>
            <a:r>
              <a:rPr lang="en-US" altLang="en-US" sz="1400" dirty="0">
                <a:latin typeface="Verdana" pitchFamily="34" charset="0"/>
              </a:rPr>
              <a:t>, R. C al., Over one million TPCC with a 45nm 6-core Xeon® CPU,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IEEE </a:t>
            </a:r>
            <a:r>
              <a:rPr lang="en-US" altLang="en-US" sz="1400" dirty="0">
                <a:latin typeface="Verdana" pitchFamily="34" charset="0"/>
              </a:rPr>
              <a:t>International Solid-State Circuits Conference - Digest of Technical Papers,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</a:t>
            </a:r>
            <a:r>
              <a:rPr lang="en-US" altLang="en-US" sz="1400" dirty="0" smtClean="0">
                <a:latin typeface="Verdana" pitchFamily="34" charset="0"/>
              </a:rPr>
              <a:t>ISSCC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2009</a:t>
            </a:r>
            <a:r>
              <a:rPr lang="hu-HU" altLang="en-US" sz="1400" dirty="0">
                <a:latin typeface="Verdana" pitchFamily="34" charset="0"/>
              </a:rPr>
              <a:t>,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>
                <a:latin typeface="Verdana" pitchFamily="34" charset="0"/>
              </a:rPr>
              <a:t>Feb. 2009, pp. 70 - 71,71a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79400" y="4516438"/>
            <a:ext cx="8053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[97]: </a:t>
            </a:r>
            <a:r>
              <a:rPr lang="en-US" altLang="en-US" sz="1400" dirty="0" err="1">
                <a:latin typeface="Verdana" pitchFamily="34" charset="0"/>
              </a:rPr>
              <a:t>Perich</a:t>
            </a:r>
            <a:r>
              <a:rPr lang="en-US" altLang="en-US" sz="1400" dirty="0">
                <a:latin typeface="Verdana" pitchFamily="34" charset="0"/>
              </a:rPr>
              <a:t> D., Intel Volume Platforms Technology Leadership, Solutions and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Conference</a:t>
            </a:r>
            <a:r>
              <a:rPr lang="en-US" altLang="en-US" sz="1400" dirty="0">
                <a:latin typeface="Verdana" pitchFamily="34" charset="0"/>
              </a:rPr>
              <a:t>, HP World 2004,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       </a:t>
            </a:r>
            <a:r>
              <a:rPr lang="hu-HU" altLang="en-US" sz="1400" dirty="0" smtClean="0">
                <a:latin typeface="Verdana" pitchFamily="34" charset="0"/>
              </a:rPr>
              <a:t>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://www.openmpe.com/cslproceed/HPW04CD/papers/4194.pdf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90500" y="5259388"/>
            <a:ext cx="87471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98</a:t>
            </a:r>
            <a:r>
              <a:rPr lang="en-US" altLang="en-US" sz="1400" dirty="0" smtClean="0">
                <a:latin typeface="Verdana" pitchFamily="34" charset="0"/>
              </a:rPr>
              <a:t>]: </a:t>
            </a:r>
            <a:r>
              <a:rPr lang="hu-HU" altLang="en-US" sz="1400" dirty="0" smtClean="0">
                <a:latin typeface="Verdana" pitchFamily="34" charset="0"/>
              </a:rPr>
              <a:t>De </a:t>
            </a:r>
            <a:r>
              <a:rPr lang="hu-HU" altLang="en-US" sz="1400" dirty="0" err="1" smtClean="0">
                <a:latin typeface="Verdana" pitchFamily="34" charset="0"/>
              </a:rPr>
              <a:t>Gelas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J</a:t>
            </a:r>
            <a:r>
              <a:rPr lang="en-US" altLang="en-US" sz="1400" dirty="0" smtClean="0">
                <a:latin typeface="Verdana" pitchFamily="34" charset="0"/>
              </a:rPr>
              <a:t>., </a:t>
            </a:r>
            <a:r>
              <a:rPr lang="hu-HU" altLang="en-US" sz="1400" dirty="0" err="1">
                <a:latin typeface="Verdana" pitchFamily="34" charset="0"/>
              </a:rPr>
              <a:t>Westmere-EX</a:t>
            </a:r>
            <a:r>
              <a:rPr lang="hu-HU" altLang="en-US" sz="1400" dirty="0">
                <a:latin typeface="Verdana" pitchFamily="34" charset="0"/>
              </a:rPr>
              <a:t>: Intel </a:t>
            </a:r>
            <a:r>
              <a:rPr lang="hu-HU" altLang="en-US" sz="1400" dirty="0" err="1">
                <a:latin typeface="Verdana" pitchFamily="34" charset="0"/>
              </a:rPr>
              <a:t>Improves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their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>
                <a:latin typeface="Verdana" pitchFamily="34" charset="0"/>
              </a:rPr>
              <a:t>Xeon</a:t>
            </a: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err="1" smtClean="0">
                <a:latin typeface="Verdana" pitchFamily="34" charset="0"/>
              </a:rPr>
              <a:t>Flagship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AnandTech</a:t>
            </a:r>
            <a:r>
              <a:rPr lang="hu-HU" altLang="en-US" sz="1400" dirty="0" smtClean="0">
                <a:latin typeface="Verdana" pitchFamily="34" charset="0"/>
              </a:rPr>
              <a:t>, </a:t>
            </a:r>
            <a:r>
              <a:rPr lang="hu-HU" altLang="en-US" sz="1400" dirty="0" err="1" smtClean="0">
                <a:latin typeface="Verdana" pitchFamily="34" charset="0"/>
              </a:rPr>
              <a:t>April</a:t>
            </a:r>
            <a:r>
              <a:rPr lang="hu-HU" altLang="en-US" sz="1400" dirty="0" smtClean="0">
                <a:latin typeface="Verdana" pitchFamily="34" charset="0"/>
              </a:rPr>
              <a:t> 6 2011,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latin typeface="Verdana" pitchFamily="34" charset="0"/>
              </a:rPr>
              <a:t>           http</a:t>
            </a:r>
            <a:r>
              <a:rPr lang="hu-HU" altLang="en-US" sz="1400" dirty="0">
                <a:latin typeface="Verdana" pitchFamily="34" charset="0"/>
              </a:rPr>
              <a:t>://www.anandtech.com/show/4259/westmereex-intels-flagship-improves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88913" y="5870575"/>
            <a:ext cx="90127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hu-HU" altLang="en-US" sz="1400" dirty="0" smtClean="0">
                <a:latin typeface="Verdana" pitchFamily="34" charset="0"/>
              </a:rPr>
              <a:t>99</a:t>
            </a:r>
            <a:r>
              <a:rPr lang="en-US" altLang="en-US" sz="1400" dirty="0">
                <a:latin typeface="Verdana" pitchFamily="34" charset="0"/>
              </a:rPr>
              <a:t>]: Starke W.J., POWER7: IBM’s Next Generation, Balanced POWER </a:t>
            </a:r>
            <a:r>
              <a:rPr lang="en-US" altLang="en-US" sz="1400" dirty="0" smtClean="0">
                <a:latin typeface="Verdana" pitchFamily="34" charset="0"/>
              </a:rPr>
              <a:t>Server</a:t>
            </a:r>
            <a:r>
              <a:rPr lang="hu-HU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Chip</a:t>
            </a:r>
            <a:r>
              <a:rPr lang="en-US" altLang="en-US" sz="1400" dirty="0">
                <a:latin typeface="Verdana" pitchFamily="34" charset="0"/>
              </a:rPr>
              <a:t>, Hot Chips 21, 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smtClean="0">
                <a:latin typeface="Verdana" pitchFamily="34" charset="0"/>
              </a:rPr>
              <a:t>http</a:t>
            </a:r>
            <a:r>
              <a:rPr lang="en-US" altLang="en-US" sz="1400" dirty="0">
                <a:latin typeface="Verdana" pitchFamily="34" charset="0"/>
              </a:rPr>
              <a:t>://</a:t>
            </a:r>
            <a:r>
              <a:rPr lang="en-US" altLang="en-US" sz="1400" dirty="0" smtClean="0">
                <a:latin typeface="Verdana" pitchFamily="34" charset="0"/>
              </a:rPr>
              <a:t>www.hotchips.org/wp-content/uploads/hc_archives/hc21/3_tues/HC21.25.800.</a:t>
            </a:r>
            <a:endParaRPr lang="hu-HU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latin typeface="Verdana" pitchFamily="34" charset="0"/>
              </a:rPr>
              <a:t> </a:t>
            </a:r>
            <a:r>
              <a:rPr lang="hu-HU" altLang="en-US" sz="1400" dirty="0" smtClean="0">
                <a:latin typeface="Verdana" pitchFamily="34" charset="0"/>
              </a:rPr>
              <a:t>          </a:t>
            </a:r>
            <a:r>
              <a:rPr lang="en-US" altLang="en-US" sz="1400" dirty="0" err="1" smtClean="0">
                <a:latin typeface="Verdana" pitchFamily="34" charset="0"/>
              </a:rPr>
              <a:t>ServerSystemsII-Epub</a:t>
            </a:r>
            <a:r>
              <a:rPr lang="en-US" altLang="en-US" sz="1400" dirty="0" smtClean="0">
                <a:latin typeface="Verdana" pitchFamily="34" charset="0"/>
              </a:rPr>
              <a:t>/HC21.25.835.Starke-IBM-POWER7SystemBalancev13_display.pdf</a:t>
            </a:r>
            <a:endParaRPr lang="en-US" altLang="en-US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460500"/>
            <a:ext cx="81357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Server System SSH4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Technical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Specification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2003,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http://download.intel.com/support/motherboards/server/ssh4/ssh4_tps.pdf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2057400"/>
            <a:ext cx="85443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Haas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J. &amp; Vogt P., Fully buffered DIMM Technology Moves Enterprise Platforms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Next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Level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Technology Intel Magazine, March 2005, pp. 1-7 </a:t>
            </a: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5" y="2670175"/>
            <a:ext cx="84625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Ganesh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Jaleel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Wang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Jacob B.,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Fully-Buffered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DIMM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Understanding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Mechanisms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Overheads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and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://ece.umd.edu/~blj/papers/hpca2007.pdf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56625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E8500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Chipset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eXternal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Bridge (XMB)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2005,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www.intel.co.id/content/dam/doc/datasheet/e8500-chipset-external-memory-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bridge-datasheet.pdf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(12)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7089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104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 L.,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Quad-Core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Press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Briefing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2006,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http://www.intel.com/pressroom/kits/quadcore/qc_pressbriefing.pdf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193675" y="4108450"/>
            <a:ext cx="5164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Smith S.L., Intel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IDF 2010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508500"/>
            <a:ext cx="80024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7500 Chipset,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2010,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http://www.intel.com/content/dam/doc/datasheet/7500-chipset-datasheet.pdf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883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7500/7510/7512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Scalable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April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2011,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www.intel.com/content/www/us/en/chipsets/7500-7510-7512-scalable-memory-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buffer-datasheet.html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937250"/>
            <a:ext cx="40751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X8QB6-LF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9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187325" y="1241425"/>
            <a:ext cx="8475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110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(finally) uncages Nehalem-EX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beast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Register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March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30 2010,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http://www.theregister.co.uk/2010/03/30/intel_nehalem_ex_launch/?page=2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838325"/>
            <a:ext cx="886858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111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Puts More Compute Behind Xeon E7 Big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The Platform,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May 5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www.theplatform.net/2015/05/05/intel-puts-more-compute-behind-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xeon-e7-big-memory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670175"/>
            <a:ext cx="8737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Niederste-Berg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28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core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EP/EX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plattform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comes into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Hardware LUXX,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26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2015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www.hardwareluxx.com/index.php/news/hardware/cpu/35474-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28-core-skylake-epex-plattform-comes-into-view.html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665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109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B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aseboard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management controller (BMC) definition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TechTarget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2007,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http://searchnetworking.techtarget.com/definition/baseboard-management-controller</a:t>
            </a: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(13)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486150"/>
            <a:ext cx="90318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113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Intel C102/C104 Scalable Memory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Buffer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Datasheet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Febr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2014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www.intel.com/content/dam/www/public/us/en/documents/datasheets/c102-c104-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scalable-memory-buffer-datasheet.pdf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4298950"/>
            <a:ext cx="89457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114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Technical Overview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May 21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https://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software.intel.com/en-us/articles/intel-xeon-processor-e7-88004800-v3-product-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family-technical-overview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5105400"/>
            <a:ext cx="9306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115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X10QBi Platform with X10QBi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Baseboard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User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’s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manual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Supermicro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          ftp://ftp.supermicro.com/CDR-X10-Q_1.00_for_Intel_X10_Q_platform/MANUALS/X10QBi.pdf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718175"/>
            <a:ext cx="8893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Rusu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Muljono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H.,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Ayers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Tam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S., A 22nm 15-core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enterprise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Verdana" pitchFamily="34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IEEE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ISSC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Journal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Vol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. 50,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Issue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1, Jan. 2015 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ext Box 3"/>
          <p:cNvSpPr txBox="1">
            <a:spLocks noChangeArrowheads="1"/>
          </p:cNvSpPr>
          <p:nvPr/>
        </p:nvSpPr>
        <p:spPr bwMode="auto">
          <a:xfrm>
            <a:off x="187325" y="1685925"/>
            <a:ext cx="81533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118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Chiappetta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Launches Xeon E7-8800 and E7-4800 v3 Processor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  <a:endParaRPr lang="en-US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Hot Hardware, May 5 2015, 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http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://hothardware.com/reviews/intel-launches-xeon-e7-v3-family-of-processors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87326" y="2517775"/>
            <a:ext cx="873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119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 from the latest Intel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AnandTech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Forums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://forums.anandtech.com/showthread.php?t=2439161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190500" y="641350"/>
            <a:ext cx="8939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117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Esmer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I.,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Ivybridge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Architecture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: A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Converged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Server, Aug. 2014, Hot Chips 2014,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http://www.hotchips.org/wp-content/uploads/hc_archives/hc26/HC26-12-day2-epub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HC26.12-8-Big-Iron-Servers-epub/HC26.13.832-IvyBridge-Esmer-Intel-IVB%20Server%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20Hotchips2014.pdf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5. References</a:t>
            </a:r>
            <a:r>
              <a:rPr lang="hu-HU" altLang="en-US" dirty="0" smtClean="0"/>
              <a:t> (14)</a:t>
            </a:r>
            <a:endParaRPr lang="en-US" altLang="en-US" dirty="0" smtClean="0"/>
          </a:p>
        </p:txBody>
      </p:sp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193675" y="3143250"/>
            <a:ext cx="855836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120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Accelerate Big Data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Insights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E7-8800/4800 v3 Product </a:t>
            </a:r>
            <a:endParaRPr lang="hu-HU" alt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Families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Product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Brief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://www.intel.com/newsroom/kits/xeon/e7v3/pdfs/Xeon_E7v3_ProductBrief.pdf</a:t>
            </a:r>
          </a:p>
        </p:txBody>
      </p:sp>
      <p:sp>
        <p:nvSpPr>
          <p:cNvPr id="303113" name="Text Box 9"/>
          <p:cNvSpPr txBox="1">
            <a:spLocks noChangeArrowheads="1"/>
          </p:cNvSpPr>
          <p:nvPr/>
        </p:nvSpPr>
        <p:spPr bwMode="auto">
          <a:xfrm>
            <a:off x="193675" y="3975100"/>
            <a:ext cx="9113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121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Accelerating Silicon Design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with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the Intel Xeon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Processor E7-8800 v3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Product Family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2015,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http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www.intel.com/content/dam/www/public/us/en/documents/product-briefs/xeon-</a:t>
            </a:r>
            <a:endParaRPr lang="hu-HU" altLang="en-US" sz="14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processor-e7-8800-v3-brief.pdf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93675" y="4781550"/>
            <a:ext cx="88804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122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</a:rPr>
              <a:t>Broadwell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-EX/EP disappeared from Intel's enterprise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roadmaps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Linus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Tech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Tips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July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16 2015, http://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linustechtips.com/main/topic/409185-broadwell-exep-disappeared-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from-intels-enterprise-roadmaps</a:t>
            </a:r>
            <a:r>
              <a:rPr lang="hu-HU" altLang="en-US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88913" y="5613400"/>
            <a:ext cx="90018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123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]: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van </a:t>
            </a:r>
            <a:r>
              <a:rPr lang="hu-HU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Monsjou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D.,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Massive Leak shows details on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Xeon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Chips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, Overclock3D,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          May 25 2015, http://www.overclock3d.net/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articles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cpu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mainboard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massive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leak</a:t>
            </a: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>
                <a:solidFill>
                  <a:srgbClr val="000000"/>
                </a:solidFill>
                <a:latin typeface="Verdana" pitchFamily="34" charset="0"/>
              </a:rPr>
              <a:t>shows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details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skylake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</a:t>
            </a:r>
            <a:r>
              <a:rPr lang="hu-HU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hu-HU" sz="1400" dirty="0" smtClean="0">
                <a:solidFill>
                  <a:srgbClr val="000000"/>
                </a:solidFill>
                <a:latin typeface="Verdana" pitchFamily="34" charset="0"/>
              </a:rPr>
              <a:t>_chips/1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88900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1.4 Multiprocessor server platforms classified according to their memory architecture </a:t>
            </a:r>
            <a:r>
              <a:rPr lang="en-US" altLang="en-US" sz="1400" dirty="0">
                <a:latin typeface="Verdana" pitchFamily="34" charset="0"/>
              </a:rPr>
              <a:t>(1)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590550" y="20923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0" name="Line 8"/>
          <p:cNvSpPr>
            <a:spLocks noChangeShapeType="1"/>
          </p:cNvSpPr>
          <p:nvPr/>
        </p:nvSpPr>
        <p:spPr bwMode="auto">
          <a:xfrm>
            <a:off x="4584700" y="15684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10"/>
          <p:cNvSpPr>
            <a:spLocks noChangeShapeType="1"/>
          </p:cNvSpPr>
          <p:nvPr/>
        </p:nvSpPr>
        <p:spPr bwMode="auto">
          <a:xfrm flipV="1">
            <a:off x="1949450" y="18034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Oval 12"/>
          <p:cNvSpPr>
            <a:spLocks noChangeArrowheads="1"/>
          </p:cNvSpPr>
          <p:nvPr/>
        </p:nvSpPr>
        <p:spPr bwMode="auto">
          <a:xfrm>
            <a:off x="1905000" y="19970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3" name="Line 13"/>
          <p:cNvSpPr>
            <a:spLocks noChangeShapeType="1"/>
          </p:cNvSpPr>
          <p:nvPr/>
        </p:nvSpPr>
        <p:spPr bwMode="auto">
          <a:xfrm>
            <a:off x="1938338" y="1797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Text Box 4"/>
          <p:cNvSpPr txBox="1">
            <a:spLocks noChangeArrowheads="1"/>
          </p:cNvSpPr>
          <p:nvPr/>
        </p:nvSpPr>
        <p:spPr bwMode="auto">
          <a:xfrm>
            <a:off x="1841500" y="11303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 classified according to their memory architecture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5" name="Text Box 4"/>
          <p:cNvSpPr txBox="1">
            <a:spLocks noChangeArrowheads="1"/>
          </p:cNvSpPr>
          <p:nvPr/>
        </p:nvSpPr>
        <p:spPr bwMode="auto">
          <a:xfrm>
            <a:off x="6091238" y="20939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0426" name="Oval 12"/>
          <p:cNvSpPr>
            <a:spLocks noChangeArrowheads="1"/>
          </p:cNvSpPr>
          <p:nvPr/>
        </p:nvSpPr>
        <p:spPr bwMode="auto">
          <a:xfrm>
            <a:off x="6643688" y="1998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6677025" y="179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5127625" y="2624138"/>
            <a:ext cx="307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with </a:t>
            </a:r>
            <a:r>
              <a:rPr lang="en-US" altLang="en-US" sz="1200" b="1">
                <a:latin typeface="Verdana" pitchFamily="34" charset="0"/>
              </a:rPr>
              <a:t>N</a:t>
            </a:r>
            <a:r>
              <a:rPr lang="en-US" altLang="en-US" sz="1200">
                <a:latin typeface="Verdana" pitchFamily="34" charset="0"/>
              </a:rPr>
              <a:t>on-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82600" y="2655888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Multiprocessors (Multi socket system)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with </a:t>
            </a:r>
            <a:r>
              <a:rPr lang="en-US" altLang="en-US" sz="1200" b="1">
                <a:latin typeface="Verdana" pitchFamily="34" charset="0"/>
              </a:rPr>
              <a:t>U</a:t>
            </a:r>
            <a:r>
              <a:rPr lang="en-US" altLang="en-US" sz="1200">
                <a:latin typeface="Verdana" pitchFamily="34" charset="0"/>
              </a:rPr>
              <a:t>niform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emory </a:t>
            </a:r>
            <a:r>
              <a:rPr lang="en-US" altLang="en-US" sz="1200" b="1">
                <a:latin typeface="Verdana" pitchFamily="34" charset="0"/>
              </a:rPr>
              <a:t>A</a:t>
            </a:r>
            <a:r>
              <a:rPr lang="en-US" altLang="en-US" sz="1200">
                <a:latin typeface="Verdana" pitchFamily="34" charset="0"/>
              </a:rPr>
              <a:t>ccess (UMA)</a:t>
            </a: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82550" y="3684588"/>
            <a:ext cx="131445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latin typeface="Verdana" pitchFamily="34" charset="0"/>
              </a:rPr>
              <a:t>Typical examples</a:t>
            </a:r>
          </a:p>
        </p:txBody>
      </p:sp>
      <p:sp>
        <p:nvSpPr>
          <p:cNvPr id="60431" name="Téglalap 40"/>
          <p:cNvSpPr>
            <a:spLocks noChangeArrowheads="1"/>
          </p:cNvSpPr>
          <p:nvPr/>
        </p:nvSpPr>
        <p:spPr bwMode="auto">
          <a:xfrm>
            <a:off x="501650" y="4060825"/>
            <a:ext cx="1374775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1395413" y="5264150"/>
            <a:ext cx="1114425" cy="5191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MCH</a:t>
            </a:r>
          </a:p>
        </p:txBody>
      </p:sp>
      <p:cxnSp>
        <p:nvCxnSpPr>
          <p:cNvPr id="48" name="Egyenes összekötő 47"/>
          <p:cNvCxnSpPr>
            <a:stCxn id="47" idx="0"/>
          </p:cNvCxnSpPr>
          <p:nvPr/>
        </p:nvCxnSpPr>
        <p:spPr>
          <a:xfrm rot="16200000" flipV="1">
            <a:off x="1497013" y="5087938"/>
            <a:ext cx="350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1761332" y="5976144"/>
            <a:ext cx="3857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églalap 69"/>
          <p:cNvSpPr/>
          <p:nvPr/>
        </p:nvSpPr>
        <p:spPr>
          <a:xfrm>
            <a:off x="1395413" y="6169025"/>
            <a:ext cx="1114425" cy="517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000" smtClean="0">
                <a:solidFill>
                  <a:schemeClr val="bg1"/>
                </a:solidFill>
                <a:latin typeface="Verdana" pitchFamily="34" charset="0"/>
              </a:rPr>
              <a:t>I</a:t>
            </a: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36" name="Szövegdoboz 70"/>
          <p:cNvSpPr txBox="1">
            <a:spLocks noChangeArrowheads="1"/>
          </p:cNvSpPr>
          <p:nvPr/>
        </p:nvSpPr>
        <p:spPr bwMode="auto">
          <a:xfrm>
            <a:off x="1725613" y="4964113"/>
            <a:ext cx="431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FSB</a:t>
            </a:r>
          </a:p>
        </p:txBody>
      </p:sp>
      <p:sp>
        <p:nvSpPr>
          <p:cNvPr id="60437" name="Téglalap 49"/>
          <p:cNvSpPr>
            <a:spLocks noChangeArrowheads="1"/>
          </p:cNvSpPr>
          <p:nvPr/>
        </p:nvSpPr>
        <p:spPr bwMode="auto">
          <a:xfrm>
            <a:off x="2076450" y="4060825"/>
            <a:ext cx="1414463" cy="5588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61"/>
          <p:cNvCxnSpPr/>
          <p:nvPr/>
        </p:nvCxnSpPr>
        <p:spPr>
          <a:xfrm rot="5400000" flipH="1" flipV="1">
            <a:off x="2443956" y="4766469"/>
            <a:ext cx="2936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 flipH="1" flipV="1">
            <a:off x="1093788" y="4765675"/>
            <a:ext cx="29368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77"/>
          <p:cNvCxnSpPr/>
          <p:nvPr/>
        </p:nvCxnSpPr>
        <p:spPr>
          <a:xfrm rot="10800000">
            <a:off x="1239838" y="4913313"/>
            <a:ext cx="4238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41" name="Egyenes összekötő 23"/>
          <p:cNvCxnSpPr>
            <a:cxnSpLocks noChangeShapeType="1"/>
          </p:cNvCxnSpPr>
          <p:nvPr/>
        </p:nvCxnSpPr>
        <p:spPr bwMode="auto">
          <a:xfrm flipH="1">
            <a:off x="2517775" y="5461000"/>
            <a:ext cx="363538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42" name="Egyenes összekötő 26"/>
          <p:cNvCxnSpPr>
            <a:cxnSpLocks noChangeShapeType="1"/>
          </p:cNvCxnSpPr>
          <p:nvPr/>
        </p:nvCxnSpPr>
        <p:spPr bwMode="auto">
          <a:xfrm flipH="1">
            <a:off x="2517775" y="5600700"/>
            <a:ext cx="430213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>
            <a:spLocks noChangeArrowheads="1"/>
          </p:cNvSpPr>
          <p:nvPr/>
        </p:nvSpPr>
        <p:spPr bwMode="auto">
          <a:xfrm flipV="1">
            <a:off x="2890838" y="5156200"/>
            <a:ext cx="66675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" name="Téglalap 28"/>
          <p:cNvSpPr>
            <a:spLocks noChangeArrowheads="1"/>
          </p:cNvSpPr>
          <p:nvPr/>
        </p:nvSpPr>
        <p:spPr bwMode="auto">
          <a:xfrm flipV="1">
            <a:off x="2771775" y="5156200"/>
            <a:ext cx="68263" cy="35242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" name="Téglalap 41"/>
          <p:cNvSpPr>
            <a:spLocks noChangeArrowheads="1"/>
          </p:cNvSpPr>
          <p:nvPr/>
        </p:nvSpPr>
        <p:spPr bwMode="auto">
          <a:xfrm flipV="1">
            <a:off x="2890838" y="556577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3" name="Téglalap 42"/>
          <p:cNvSpPr>
            <a:spLocks noChangeArrowheads="1"/>
          </p:cNvSpPr>
          <p:nvPr/>
        </p:nvSpPr>
        <p:spPr bwMode="auto">
          <a:xfrm flipV="1">
            <a:off x="2771775" y="556577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" name="Egyenes összekötő 47"/>
          <p:cNvCxnSpPr>
            <a:stCxn id="47" idx="0"/>
          </p:cNvCxnSpPr>
          <p:nvPr/>
        </p:nvCxnSpPr>
        <p:spPr>
          <a:xfrm rot="16200000" flipV="1">
            <a:off x="2054225" y="5084763"/>
            <a:ext cx="342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8" name="Line 51"/>
          <p:cNvSpPr>
            <a:spLocks noChangeShapeType="1"/>
          </p:cNvSpPr>
          <p:nvPr/>
        </p:nvSpPr>
        <p:spPr bwMode="auto">
          <a:xfrm>
            <a:off x="2232025" y="4913313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Text Box 52"/>
          <p:cNvSpPr txBox="1">
            <a:spLocks noChangeArrowheads="1"/>
          </p:cNvSpPr>
          <p:nvPr/>
        </p:nvSpPr>
        <p:spPr bwMode="auto">
          <a:xfrm>
            <a:off x="3054350" y="5418138"/>
            <a:ext cx="11477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DDR2-533</a:t>
            </a:r>
          </a:p>
        </p:txBody>
      </p:sp>
      <p:sp>
        <p:nvSpPr>
          <p:cNvPr id="60450" name="Text Box 53"/>
          <p:cNvSpPr txBox="1">
            <a:spLocks noChangeArrowheads="1"/>
          </p:cNvSpPr>
          <p:nvPr/>
        </p:nvSpPr>
        <p:spPr bwMode="auto">
          <a:xfrm>
            <a:off x="1892300" y="5886450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51" name="Text Box 55"/>
          <p:cNvSpPr txBox="1">
            <a:spLocks noChangeArrowheads="1"/>
          </p:cNvSpPr>
          <p:nvPr/>
        </p:nvSpPr>
        <p:spPr bwMode="auto">
          <a:xfrm>
            <a:off x="4032250" y="5083175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52" name="Téglalap 40"/>
          <p:cNvSpPr>
            <a:spLocks noChangeArrowheads="1"/>
          </p:cNvSpPr>
          <p:nvPr/>
        </p:nvSpPr>
        <p:spPr bwMode="auto">
          <a:xfrm>
            <a:off x="5137150" y="4076700"/>
            <a:ext cx="1349375" cy="522288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Téglalap 46"/>
          <p:cNvSpPr/>
          <p:nvPr/>
        </p:nvSpPr>
        <p:spPr>
          <a:xfrm>
            <a:off x="6064250" y="4989513"/>
            <a:ext cx="1184275" cy="522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300"/>
              </a:spcAft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IOH</a:t>
            </a:r>
            <a:r>
              <a:rPr lang="en-US" altLang="en-US" sz="1000" baseline="30000" smtClean="0">
                <a:solidFill>
                  <a:schemeClr val="bg1"/>
                </a:solidFill>
                <a:latin typeface="Verdana" pitchFamily="34" charset="0"/>
              </a:rPr>
              <a:t>1</a:t>
            </a:r>
            <a:endParaRPr lang="hu-HU" altLang="en-US" sz="1000" baseline="30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54" name="Szövegdoboz 70"/>
          <p:cNvSpPr txBox="1">
            <a:spLocks noChangeArrowheads="1"/>
          </p:cNvSpPr>
          <p:nvPr/>
        </p:nvSpPr>
        <p:spPr bwMode="auto">
          <a:xfrm>
            <a:off x="5873750" y="4684713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cxnSp>
        <p:nvCxnSpPr>
          <p:cNvPr id="58" name="Egyenes összekötő 57"/>
          <p:cNvCxnSpPr>
            <a:stCxn id="60431" idx="3"/>
          </p:cNvCxnSpPr>
          <p:nvPr/>
        </p:nvCxnSpPr>
        <p:spPr>
          <a:xfrm>
            <a:off x="6486525" y="4357688"/>
            <a:ext cx="3619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56" name="Szövegdoboz 70"/>
          <p:cNvSpPr txBox="1">
            <a:spLocks noChangeArrowheads="1"/>
          </p:cNvSpPr>
          <p:nvPr/>
        </p:nvSpPr>
        <p:spPr bwMode="auto">
          <a:xfrm>
            <a:off x="6461125" y="4122738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60" name="Egyenes összekötő 59"/>
          <p:cNvCxnSpPr>
            <a:stCxn id="102" idx="1"/>
          </p:cNvCxnSpPr>
          <p:nvPr/>
        </p:nvCxnSpPr>
        <p:spPr>
          <a:xfrm flipV="1">
            <a:off x="4638675" y="3898900"/>
            <a:ext cx="330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61"/>
          <p:cNvCxnSpPr/>
          <p:nvPr/>
        </p:nvCxnSpPr>
        <p:spPr>
          <a:xfrm rot="10800000" flipH="1" flipV="1">
            <a:off x="4962525" y="42068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62"/>
          <p:cNvCxnSpPr>
            <a:stCxn id="101" idx="1"/>
          </p:cNvCxnSpPr>
          <p:nvPr/>
        </p:nvCxnSpPr>
        <p:spPr>
          <a:xfrm flipV="1">
            <a:off x="4641850" y="4346575"/>
            <a:ext cx="4968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églalap 73"/>
          <p:cNvSpPr>
            <a:spLocks noChangeArrowheads="1"/>
          </p:cNvSpPr>
          <p:nvPr/>
        </p:nvSpPr>
        <p:spPr bwMode="auto">
          <a:xfrm flipH="1" flipV="1">
            <a:off x="4695825" y="41640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5" name="Téglalap 74"/>
          <p:cNvSpPr>
            <a:spLocks noChangeArrowheads="1"/>
          </p:cNvSpPr>
          <p:nvPr/>
        </p:nvSpPr>
        <p:spPr bwMode="auto">
          <a:xfrm flipH="1" flipV="1">
            <a:off x="4814888" y="4164013"/>
            <a:ext cx="68262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6" name="Téglalap 75"/>
          <p:cNvSpPr>
            <a:spLocks noChangeArrowheads="1"/>
          </p:cNvSpPr>
          <p:nvPr/>
        </p:nvSpPr>
        <p:spPr bwMode="auto">
          <a:xfrm flipH="1" flipV="1">
            <a:off x="469106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7" name="Téglalap 77"/>
          <p:cNvSpPr>
            <a:spLocks noChangeArrowheads="1"/>
          </p:cNvSpPr>
          <p:nvPr/>
        </p:nvSpPr>
        <p:spPr bwMode="auto">
          <a:xfrm flipH="1" flipV="1">
            <a:off x="4811713" y="3717925"/>
            <a:ext cx="68262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79" name="Egyenes összekötő 78"/>
          <p:cNvCxnSpPr>
            <a:stCxn id="103" idx="1"/>
          </p:cNvCxnSpPr>
          <p:nvPr/>
        </p:nvCxnSpPr>
        <p:spPr>
          <a:xfrm flipV="1">
            <a:off x="4635500" y="4805363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églalap 79"/>
          <p:cNvSpPr>
            <a:spLocks noChangeArrowheads="1"/>
          </p:cNvSpPr>
          <p:nvPr/>
        </p:nvSpPr>
        <p:spPr bwMode="auto">
          <a:xfrm flipH="1" flipV="1">
            <a:off x="4695825" y="46307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1" name="Téglalap 80"/>
          <p:cNvSpPr>
            <a:spLocks noChangeArrowheads="1"/>
          </p:cNvSpPr>
          <p:nvPr/>
        </p:nvSpPr>
        <p:spPr bwMode="auto">
          <a:xfrm flipH="1" flipV="1">
            <a:off x="4814888" y="4630738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2" name="Egyenes összekötő 81"/>
          <p:cNvCxnSpPr/>
          <p:nvPr/>
        </p:nvCxnSpPr>
        <p:spPr>
          <a:xfrm rot="5400000" flipH="1" flipV="1">
            <a:off x="4802187" y="463708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gyenes összekötő 89"/>
          <p:cNvCxnSpPr/>
          <p:nvPr/>
        </p:nvCxnSpPr>
        <p:spPr>
          <a:xfrm rot="10800000" flipH="1" flipV="1">
            <a:off x="4962525" y="44672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gyenes összekötő 91"/>
          <p:cNvCxnSpPr/>
          <p:nvPr/>
        </p:nvCxnSpPr>
        <p:spPr>
          <a:xfrm rot="5400000" flipH="1" flipV="1">
            <a:off x="4801394" y="40520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églalap 100"/>
          <p:cNvSpPr>
            <a:spLocks noChangeArrowheads="1"/>
          </p:cNvSpPr>
          <p:nvPr/>
        </p:nvSpPr>
        <p:spPr bwMode="auto">
          <a:xfrm flipH="1" flipV="1">
            <a:off x="4575175" y="41671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" name="Téglalap 101"/>
          <p:cNvSpPr>
            <a:spLocks noChangeArrowheads="1"/>
          </p:cNvSpPr>
          <p:nvPr/>
        </p:nvSpPr>
        <p:spPr bwMode="auto">
          <a:xfrm flipH="1" flipV="1">
            <a:off x="4572000" y="3719513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3" name="Téglalap 102"/>
          <p:cNvSpPr>
            <a:spLocks noChangeArrowheads="1"/>
          </p:cNvSpPr>
          <p:nvPr/>
        </p:nvSpPr>
        <p:spPr bwMode="auto">
          <a:xfrm flipH="1" flipV="1">
            <a:off x="4575175" y="46323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09" name="Egyenes összekötő 108"/>
          <p:cNvCxnSpPr>
            <a:stCxn id="127" idx="1"/>
          </p:cNvCxnSpPr>
          <p:nvPr/>
        </p:nvCxnSpPr>
        <p:spPr>
          <a:xfrm flipH="1" flipV="1">
            <a:off x="8382000" y="3886200"/>
            <a:ext cx="32861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gyenes összekötő 109"/>
          <p:cNvCxnSpPr/>
          <p:nvPr/>
        </p:nvCxnSpPr>
        <p:spPr>
          <a:xfrm rot="10800000" flipV="1">
            <a:off x="8220075" y="419417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>
            <a:stCxn id="126" idx="1"/>
          </p:cNvCxnSpPr>
          <p:nvPr/>
        </p:nvCxnSpPr>
        <p:spPr>
          <a:xfrm flipH="1" flipV="1">
            <a:off x="8212138" y="4333875"/>
            <a:ext cx="4953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églalap 113"/>
          <p:cNvSpPr>
            <a:spLocks noChangeArrowheads="1"/>
          </p:cNvSpPr>
          <p:nvPr/>
        </p:nvSpPr>
        <p:spPr bwMode="auto">
          <a:xfrm flipV="1">
            <a:off x="8588375" y="4151313"/>
            <a:ext cx="66675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7" name="Téglalap 116"/>
          <p:cNvSpPr>
            <a:spLocks noChangeArrowheads="1"/>
          </p:cNvSpPr>
          <p:nvPr/>
        </p:nvSpPr>
        <p:spPr bwMode="auto">
          <a:xfrm flipV="1">
            <a:off x="8467725" y="4151313"/>
            <a:ext cx="68263" cy="358775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8" name="Téglalap 117"/>
          <p:cNvSpPr>
            <a:spLocks noChangeArrowheads="1"/>
          </p:cNvSpPr>
          <p:nvPr/>
        </p:nvSpPr>
        <p:spPr bwMode="auto">
          <a:xfrm flipV="1">
            <a:off x="8591550" y="3705225"/>
            <a:ext cx="68263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19" name="Téglalap 118"/>
          <p:cNvSpPr>
            <a:spLocks noChangeArrowheads="1"/>
          </p:cNvSpPr>
          <p:nvPr/>
        </p:nvSpPr>
        <p:spPr bwMode="auto">
          <a:xfrm flipV="1">
            <a:off x="8470900" y="3705225"/>
            <a:ext cx="69850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0" name="Egyenes összekötő 119"/>
          <p:cNvCxnSpPr>
            <a:stCxn id="128" idx="1"/>
          </p:cNvCxnSpPr>
          <p:nvPr/>
        </p:nvCxnSpPr>
        <p:spPr>
          <a:xfrm flipH="1" flipV="1">
            <a:off x="8382000" y="4799013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églalap 120"/>
          <p:cNvSpPr>
            <a:spLocks noChangeArrowheads="1"/>
          </p:cNvSpPr>
          <p:nvPr/>
        </p:nvSpPr>
        <p:spPr bwMode="auto">
          <a:xfrm flipV="1">
            <a:off x="8588375" y="461803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2" name="Téglalap 121"/>
          <p:cNvSpPr>
            <a:spLocks noChangeArrowheads="1"/>
          </p:cNvSpPr>
          <p:nvPr/>
        </p:nvSpPr>
        <p:spPr bwMode="auto">
          <a:xfrm flipV="1">
            <a:off x="8467725" y="4618038"/>
            <a:ext cx="68263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23" name="Egyenes összekötő 122"/>
          <p:cNvCxnSpPr/>
          <p:nvPr/>
        </p:nvCxnSpPr>
        <p:spPr>
          <a:xfrm rot="16200000" flipV="1">
            <a:off x="8221662" y="4618038"/>
            <a:ext cx="3270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gyenes összekötő 123"/>
          <p:cNvCxnSpPr/>
          <p:nvPr/>
        </p:nvCxnSpPr>
        <p:spPr>
          <a:xfrm rot="10800000" flipV="1">
            <a:off x="8220075" y="4454525"/>
            <a:ext cx="1682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Egyenes összekötő 124"/>
          <p:cNvCxnSpPr/>
          <p:nvPr/>
        </p:nvCxnSpPr>
        <p:spPr>
          <a:xfrm rot="16200000" flipV="1">
            <a:off x="8224044" y="4039394"/>
            <a:ext cx="3254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églalap 125"/>
          <p:cNvSpPr>
            <a:spLocks noChangeArrowheads="1"/>
          </p:cNvSpPr>
          <p:nvPr/>
        </p:nvSpPr>
        <p:spPr bwMode="auto">
          <a:xfrm flipV="1">
            <a:off x="8707438" y="4154488"/>
            <a:ext cx="66675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7" name="Téglalap 126"/>
          <p:cNvSpPr>
            <a:spLocks noChangeArrowheads="1"/>
          </p:cNvSpPr>
          <p:nvPr/>
        </p:nvSpPr>
        <p:spPr bwMode="auto">
          <a:xfrm flipV="1">
            <a:off x="8710613" y="3706813"/>
            <a:ext cx="68262" cy="357187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8" name="Téglalap 127"/>
          <p:cNvSpPr>
            <a:spLocks noChangeArrowheads="1"/>
          </p:cNvSpPr>
          <p:nvPr/>
        </p:nvSpPr>
        <p:spPr bwMode="auto">
          <a:xfrm flipV="1">
            <a:off x="8707438" y="4619625"/>
            <a:ext cx="66675" cy="357188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8" name="Egyenes összekötő 48"/>
          <p:cNvCxnSpPr>
            <a:stCxn id="70" idx="0"/>
            <a:endCxn id="47" idx="2"/>
          </p:cNvCxnSpPr>
          <p:nvPr/>
        </p:nvCxnSpPr>
        <p:spPr>
          <a:xfrm rot="5400000" flipH="1" flipV="1">
            <a:off x="6440487" y="5700713"/>
            <a:ext cx="390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69"/>
          <p:cNvSpPr/>
          <p:nvPr/>
        </p:nvSpPr>
        <p:spPr>
          <a:xfrm>
            <a:off x="6065838" y="5895975"/>
            <a:ext cx="1157287" cy="5222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0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endParaRPr lang="hu-HU" altLang="en-US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1" name="Text Box 95"/>
          <p:cNvSpPr txBox="1">
            <a:spLocks noChangeArrowheads="1"/>
          </p:cNvSpPr>
          <p:nvPr/>
        </p:nvSpPr>
        <p:spPr bwMode="auto">
          <a:xfrm>
            <a:off x="6619875" y="5580063"/>
            <a:ext cx="40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</a:p>
        </p:txBody>
      </p:sp>
      <p:sp>
        <p:nvSpPr>
          <p:cNvPr id="60492" name="Line 96"/>
          <p:cNvSpPr>
            <a:spLocks noChangeShapeType="1"/>
          </p:cNvSpPr>
          <p:nvPr/>
        </p:nvSpPr>
        <p:spPr bwMode="auto">
          <a:xfrm>
            <a:off x="6280150" y="4595813"/>
            <a:ext cx="0" cy="403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3" name="Line 97"/>
          <p:cNvSpPr>
            <a:spLocks noChangeShapeType="1"/>
          </p:cNvSpPr>
          <p:nvPr/>
        </p:nvSpPr>
        <p:spPr bwMode="auto">
          <a:xfrm>
            <a:off x="7023100" y="4595813"/>
            <a:ext cx="0" cy="3794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94" name="Szövegdoboz 70"/>
          <p:cNvSpPr txBox="1">
            <a:spLocks noChangeArrowheads="1"/>
          </p:cNvSpPr>
          <p:nvPr/>
        </p:nvSpPr>
        <p:spPr bwMode="auto">
          <a:xfrm>
            <a:off x="6981825" y="4664075"/>
            <a:ext cx="4143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QPI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60495" name="Text Box 101"/>
          <p:cNvSpPr txBox="1">
            <a:spLocks noChangeArrowheads="1"/>
          </p:cNvSpPr>
          <p:nvPr/>
        </p:nvSpPr>
        <p:spPr bwMode="auto">
          <a:xfrm>
            <a:off x="7921625" y="5113338"/>
            <a:ext cx="1228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DDR3-1333</a:t>
            </a:r>
          </a:p>
        </p:txBody>
      </p:sp>
      <p:sp>
        <p:nvSpPr>
          <p:cNvPr id="60496" name="Téglalap 40"/>
          <p:cNvSpPr>
            <a:spLocks noChangeArrowheads="1"/>
          </p:cNvSpPr>
          <p:nvPr/>
        </p:nvSpPr>
        <p:spPr bwMode="auto">
          <a:xfrm>
            <a:off x="6865938" y="4065588"/>
            <a:ext cx="1349375" cy="522287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Verdana" pitchFamily="34" charset="0"/>
              </a:rPr>
              <a:t>Processor</a:t>
            </a:r>
            <a:endParaRPr lang="hu-HU" altLang="en-US" sz="1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0497" name="Text Box 105"/>
          <p:cNvSpPr txBox="1">
            <a:spLocks noChangeArrowheads="1"/>
          </p:cNvSpPr>
          <p:nvPr/>
        </p:nvSpPr>
        <p:spPr bwMode="auto">
          <a:xfrm>
            <a:off x="171450" y="3176588"/>
            <a:ext cx="40751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All processors access main memory by the same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mechanism, (e.g. by individual FSBs and an MCH).</a:t>
            </a:r>
          </a:p>
        </p:txBody>
      </p:sp>
      <p:sp>
        <p:nvSpPr>
          <p:cNvPr id="60498" name="Text Box 106"/>
          <p:cNvSpPr txBox="1">
            <a:spLocks noChangeArrowheads="1"/>
          </p:cNvSpPr>
          <p:nvPr/>
        </p:nvSpPr>
        <p:spPr bwMode="auto">
          <a:xfrm>
            <a:off x="5321300" y="31051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60499" name="Text Box 107"/>
          <p:cNvSpPr txBox="1">
            <a:spLocks noChangeArrowheads="1"/>
          </p:cNvSpPr>
          <p:nvPr/>
        </p:nvSpPr>
        <p:spPr bwMode="auto">
          <a:xfrm>
            <a:off x="4406900" y="3163888"/>
            <a:ext cx="461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A particular part of the main memory can be accessed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    by each processor immediately, other parts remotely.    </a:t>
            </a:r>
            <a:endParaRPr lang="en-US" altLang="en-US" sz="1400">
              <a:latin typeface="Verdana" pitchFamily="34" charset="0"/>
            </a:endParaRPr>
          </a:p>
        </p:txBody>
      </p:sp>
      <p:sp>
        <p:nvSpPr>
          <p:cNvPr id="60500" name="Text Box 108"/>
          <p:cNvSpPr txBox="1">
            <a:spLocks noChangeArrowheads="1"/>
          </p:cNvSpPr>
          <p:nvPr/>
        </p:nvSpPr>
        <p:spPr bwMode="auto">
          <a:xfrm>
            <a:off x="7658100" y="6313488"/>
            <a:ext cx="8937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aseline="30000">
                <a:latin typeface="Verdana" pitchFamily="34" charset="0"/>
              </a:rPr>
              <a:t>1</a:t>
            </a:r>
            <a:r>
              <a:rPr lang="en-US" altLang="en-US" sz="1000">
                <a:latin typeface="Verdana" pitchFamily="34" charset="0"/>
              </a:rPr>
              <a:t>ICH: I/O hub</a:t>
            </a:r>
          </a:p>
        </p:txBody>
      </p:sp>
      <p:sp>
        <p:nvSpPr>
          <p:cNvPr id="60501" name="Text Box 109"/>
          <p:cNvSpPr txBox="1">
            <a:spLocks noChangeArrowheads="1"/>
          </p:cNvSpPr>
          <p:nvPr/>
        </p:nvSpPr>
        <p:spPr bwMode="auto">
          <a:xfrm>
            <a:off x="6858000" y="6489700"/>
            <a:ext cx="2125663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ESI: Enterprise System Interface</a:t>
            </a:r>
          </a:p>
        </p:txBody>
      </p:sp>
      <p:sp>
        <p:nvSpPr>
          <p:cNvPr id="60502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Multiprocessor server platforms classified according to their memory arch. (1)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7660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8" grpId="0"/>
      <p:bldP spid="60451" grpId="0"/>
      <p:bldP spid="60452" grpId="0" animBg="1"/>
      <p:bldP spid="4" grpId="0" animBg="1"/>
      <p:bldP spid="60454" grpId="0"/>
      <p:bldP spid="60456" grpId="0"/>
      <p:bldP spid="74" grpId="0" animBg="1"/>
      <p:bldP spid="75" grpId="0" animBg="1"/>
      <p:bldP spid="76" grpId="0" animBg="1"/>
      <p:bldP spid="7" grpId="0" animBg="1"/>
      <p:bldP spid="80" grpId="0" animBg="1"/>
      <p:bldP spid="81" grpId="0" animBg="1"/>
      <p:bldP spid="101" grpId="0" animBg="1"/>
      <p:bldP spid="102" grpId="0" animBg="1"/>
      <p:bldP spid="103" grpId="0" animBg="1"/>
      <p:bldP spid="114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9" grpId="0" animBg="1"/>
      <p:bldP spid="60491" grpId="0"/>
      <p:bldP spid="60492" grpId="0" animBg="1"/>
      <p:bldP spid="60493" grpId="0" animBg="1"/>
      <p:bldP spid="60494" grpId="0"/>
      <p:bldP spid="60495" grpId="0"/>
      <p:bldP spid="60496" grpId="0" animBg="1"/>
      <p:bldP spid="60498" grpId="0"/>
      <p:bldP spid="60499" grpId="0"/>
      <p:bldP spid="60500" grpId="0"/>
      <p:bldP spid="6050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References (15)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6213" y="635000"/>
            <a:ext cx="8846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[124]: Server </a:t>
            </a:r>
            <a:r>
              <a:rPr lang="en-US" dirty="0"/>
              <a:t>duel: Xeon Woodcrest vs. Opteron Socket </a:t>
            </a:r>
            <a:r>
              <a:rPr lang="en-US" dirty="0" smtClean="0"/>
              <a:t>F, </a:t>
            </a:r>
            <a:r>
              <a:rPr lang="en-US" dirty="0" err="1" smtClean="0"/>
              <a:t>Tweakers</a:t>
            </a:r>
            <a:r>
              <a:rPr lang="en-US" dirty="0" smtClean="0"/>
              <a:t>, </a:t>
            </a:r>
            <a:r>
              <a:rPr lang="en-US" dirty="0"/>
              <a:t>7 September </a:t>
            </a:r>
            <a:r>
              <a:rPr lang="en-US" dirty="0" smtClean="0"/>
              <a:t>2006,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</a:t>
            </a:r>
            <a:r>
              <a:rPr lang="en-US" dirty="0" smtClean="0"/>
              <a:t>tweakers.net/reviews/646/2/server-duel-xeon-woodcrest-vs-opteron-socket-f-   </a:t>
            </a:r>
          </a:p>
          <a:p>
            <a:r>
              <a:rPr lang="en-US" dirty="0"/>
              <a:t> </a:t>
            </a:r>
            <a:r>
              <a:rPr lang="en-US" dirty="0" smtClean="0"/>
              <a:t>           post-mortem-netburst.html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799" y="1411307"/>
            <a:ext cx="8888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[125]: </a:t>
            </a:r>
            <a:r>
              <a:rPr lang="en-US" dirty="0" err="1" smtClean="0"/>
              <a:t>Papazian</a:t>
            </a:r>
            <a:r>
              <a:rPr lang="en-US" dirty="0" smtClean="0"/>
              <a:t> I. E. </a:t>
            </a:r>
            <a:r>
              <a:rPr lang="en-US" dirty="0"/>
              <a:t>&amp;</a:t>
            </a:r>
            <a:r>
              <a:rPr lang="en-US" dirty="0" smtClean="0"/>
              <a:t> al., Ivy Bridge Server: </a:t>
            </a:r>
            <a:r>
              <a:rPr lang="en-US" dirty="0"/>
              <a:t>A </a:t>
            </a:r>
            <a:r>
              <a:rPr lang="en-US" dirty="0" smtClean="0"/>
              <a:t>Converged Design, IEEE MICRO, March-April</a:t>
            </a:r>
          </a:p>
          <a:p>
            <a:r>
              <a:rPr lang="en-US" dirty="0"/>
              <a:t> </a:t>
            </a:r>
            <a:r>
              <a:rPr lang="en-US" dirty="0" smtClean="0"/>
              <a:t>           2015, pp. 16-25, </a:t>
            </a:r>
          </a:p>
          <a:p>
            <a:r>
              <a:rPr lang="en-US" dirty="0" smtClean="0"/>
              <a:t>            http</a:t>
            </a:r>
            <a:r>
              <a:rPr lang="en-US" dirty="0"/>
              <a:t>://ieeexplore.ieee.org/xpl/articleDetails.jsp?reload=true&amp;arnumber=7091791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966" y="2187897"/>
            <a:ext cx="9459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[126]: </a:t>
            </a:r>
            <a:r>
              <a:rPr lang="en-US" dirty="0">
                <a:solidFill>
                  <a:srgbClr val="000000"/>
                </a:solidFill>
              </a:rPr>
              <a:t>Gao Y., HPC Workload Performance Tuning on POWER8 with IBM XL Compilers and Libraries, 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SPXXL/</a:t>
            </a:r>
            <a:r>
              <a:rPr lang="en-US" dirty="0" err="1" smtClean="0">
                <a:solidFill>
                  <a:srgbClr val="000000"/>
                </a:solidFill>
              </a:rPr>
              <a:t>Scicomp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Summer Workshop 2014, http://spscicomp.org/wordpress/wp-content/</a:t>
            </a:r>
          </a:p>
          <a:p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uploads/2014/05/gao-IBM-XL-compilers-for-POWER8-Scicomp-2014.pdf</a:t>
            </a:r>
            <a:endParaRPr lang="en-US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3675" y="2978150"/>
            <a:ext cx="870052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7]: New Xeon Processor Numbering, More Than Just a Number, Intel.com, April 5 2011,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https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://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communities.intel.com/community/itpeernetwork/datastack/blog/2011/04/05/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        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 new-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 pitchFamily="34" charset="0"/>
              </a:rPr>
              <a:t>xeon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-processor-numbering-more-than-just-a-number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068" y="3801234"/>
            <a:ext cx="8636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[128]: Pirzada U., </a:t>
            </a:r>
            <a:r>
              <a:rPr lang="en-US" dirty="0" smtClean="0"/>
              <a:t>Intel </a:t>
            </a:r>
            <a:r>
              <a:rPr lang="en-US" dirty="0"/>
              <a:t>Launches Its 14nm Broadwell-EX </a:t>
            </a:r>
            <a:r>
              <a:rPr lang="en-US" dirty="0" smtClean="0"/>
              <a:t>Platform</a:t>
            </a:r>
            <a:r>
              <a:rPr lang="hu-HU" dirty="0" smtClean="0"/>
              <a:t>,WCCF Tech, 07 June 2016,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://wccftech.com/intel-broadwell-ex-xeon-e7-8890-24-cores/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947" y="4380782"/>
            <a:ext cx="8285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[129]: </a:t>
            </a:r>
            <a:r>
              <a:rPr lang="en-US" dirty="0" err="1" smtClean="0"/>
              <a:t>Karedla</a:t>
            </a:r>
            <a:r>
              <a:rPr lang="hu-HU" dirty="0" smtClean="0"/>
              <a:t>, R., </a:t>
            </a:r>
            <a:r>
              <a:rPr lang="en-US" dirty="0"/>
              <a:t>Intel Xeon E5-2600 v3 (Haswell) Architecture </a:t>
            </a:r>
            <a:r>
              <a:rPr lang="en-US" dirty="0" smtClean="0"/>
              <a:t>&amp;</a:t>
            </a:r>
            <a:r>
              <a:rPr lang="hu-HU" dirty="0" smtClean="0"/>
              <a:t> </a:t>
            </a:r>
            <a:r>
              <a:rPr lang="en-US" dirty="0" smtClean="0"/>
              <a:t>Features</a:t>
            </a:r>
            <a:r>
              <a:rPr lang="hu-HU" dirty="0" smtClean="0"/>
              <a:t>, Intel, 2014,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</a:t>
            </a:r>
            <a:r>
              <a:rPr lang="en-US" dirty="0"/>
              <a:t>://repnop.org/pd/slides/PD_Haswell_Architecture.pdf </a:t>
            </a:r>
            <a:r>
              <a:rPr lang="hu-HU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9068" y="4960333"/>
            <a:ext cx="899252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[130</a:t>
            </a:r>
            <a:r>
              <a:rPr lang="hu-HU" dirty="0"/>
              <a:t>]: </a:t>
            </a:r>
            <a:r>
              <a:rPr lang="hu-HU" dirty="0" smtClean="0"/>
              <a:t>Syamalakumari S., </a:t>
            </a:r>
            <a:r>
              <a:rPr lang="en-US" dirty="0"/>
              <a:t>Intel® Xeon® Processor E7-8800/4800 V3 Product Family Technical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Overview</a:t>
            </a:r>
            <a:r>
              <a:rPr lang="hu-HU" dirty="0" smtClean="0"/>
              <a:t>, Intel, May 21 2015,</a:t>
            </a:r>
            <a:endParaRPr lang="hu-HU" dirty="0"/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software.intel.com/en-us/articles/intel-xeon-processor-e7-88004800-v3-product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-</a:t>
            </a:r>
            <a:r>
              <a:rPr lang="en-US" dirty="0"/>
              <a:t>family-technical-overview</a:t>
            </a:r>
          </a:p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" y="5943600"/>
            <a:ext cx="8644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/>
              <a:t>[131]: </a:t>
            </a:r>
            <a:r>
              <a:rPr lang="en-US" dirty="0" err="1" smtClean="0"/>
              <a:t>Rotem</a:t>
            </a:r>
            <a:r>
              <a:rPr lang="hu-HU" dirty="0" smtClean="0"/>
              <a:t> E. et al.,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Multiple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Clock and Voltage Domains for Chip Multi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Processors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 Proc. </a:t>
            </a:r>
            <a:r>
              <a:rPr lang="en-US" dirty="0" smtClean="0"/>
              <a:t>42nd </a:t>
            </a:r>
            <a:r>
              <a:rPr lang="en-US" dirty="0"/>
              <a:t>Annual IEEE/ACM International Symposium on Microarchitecture (</a:t>
            </a:r>
            <a:r>
              <a:rPr lang="en-US" dirty="0" smtClean="0"/>
              <a:t>MICRO</a:t>
            </a:r>
            <a:r>
              <a:rPr lang="hu-HU" dirty="0" smtClean="0"/>
              <a:t>)</a:t>
            </a:r>
          </a:p>
          <a:p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      Dece</a:t>
            </a:r>
            <a:r>
              <a:rPr lang="en-US" dirty="0" err="1" smtClean="0">
                <a:solidFill>
                  <a:srgbClr val="000000"/>
                </a:solidFill>
                <a:latin typeface="Verdana"/>
              </a:rPr>
              <a:t>mber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12–16, 2009, New York, NY, USA.  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References (</a:t>
            </a:r>
            <a:r>
              <a:rPr lang="en-US" dirty="0" smtClean="0"/>
              <a:t>1</a:t>
            </a:r>
            <a:r>
              <a:rPr lang="hu-HU" dirty="0" smtClean="0"/>
              <a:t>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774700"/>
            <a:ext cx="83412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[132]: Gianos C., </a:t>
            </a:r>
            <a:r>
              <a:rPr lang="en-US" dirty="0" smtClean="0"/>
              <a:t>Intel Xeon </a:t>
            </a:r>
            <a:r>
              <a:rPr lang="en-US" dirty="0"/>
              <a:t>Processor E5-2600 v3 Product </a:t>
            </a:r>
            <a:r>
              <a:rPr lang="en-US" dirty="0" smtClean="0"/>
              <a:t>Family</a:t>
            </a:r>
            <a:r>
              <a:rPr lang="hu-HU" dirty="0" smtClean="0"/>
              <a:t> </a:t>
            </a:r>
            <a:r>
              <a:rPr lang="en-US" dirty="0" smtClean="0"/>
              <a:t>Architectural Overview</a:t>
            </a:r>
            <a:r>
              <a:rPr lang="hu-HU" dirty="0" smtClean="0"/>
              <a:t>,</a:t>
            </a:r>
            <a:endParaRPr lang="en-US" dirty="0"/>
          </a:p>
          <a:p>
            <a:r>
              <a:rPr lang="hu-HU" dirty="0" smtClean="0"/>
              <a:t>            Intel, </a:t>
            </a:r>
            <a:r>
              <a:rPr lang="en-US" dirty="0" smtClean="0"/>
              <a:t>Nov</a:t>
            </a:r>
            <a:r>
              <a:rPr lang="hu-HU" dirty="0" smtClean="0"/>
              <a:t>.</a:t>
            </a:r>
            <a:r>
              <a:rPr lang="en-US" dirty="0" smtClean="0"/>
              <a:t> </a:t>
            </a:r>
            <a:r>
              <a:rPr lang="en-US" dirty="0"/>
              <a:t>16, </a:t>
            </a:r>
            <a:r>
              <a:rPr lang="en-US" dirty="0" smtClean="0"/>
              <a:t>2014</a:t>
            </a:r>
            <a:r>
              <a:rPr lang="hu-HU" dirty="0" smtClean="0"/>
              <a:t>,</a:t>
            </a:r>
          </a:p>
          <a:p>
            <a:r>
              <a:rPr lang="hu-HU" dirty="0" smtClean="0"/>
              <a:t>           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www.yumpu.com/en/document/view/34127638/intelr-xeonr-processor-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e5-2600-v3-overview-for-sc14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3310" y="1776824"/>
            <a:ext cx="886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[133]: </a:t>
            </a:r>
            <a:r>
              <a:rPr lang="en-US" dirty="0"/>
              <a:t>US 2014/0229750 A1 </a:t>
            </a:r>
            <a:r>
              <a:rPr lang="hu-HU" dirty="0" smtClean="0"/>
              <a:t>Patent application M</a:t>
            </a:r>
            <a:r>
              <a:rPr lang="en-US" dirty="0" err="1" smtClean="0"/>
              <a:t>ethod</a:t>
            </a:r>
            <a:r>
              <a:rPr lang="en-US" dirty="0" smtClean="0"/>
              <a:t> and apparatus for per core</a:t>
            </a:r>
            <a:r>
              <a:rPr lang="hu-HU" dirty="0" smtClean="0"/>
              <a:t> </a:t>
            </a:r>
            <a:r>
              <a:rPr lang="en-US" dirty="0" smtClean="0"/>
              <a:t>performance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smtClean="0"/>
              <a:t> states</a:t>
            </a:r>
            <a:r>
              <a:rPr lang="hu-HU" dirty="0" smtClean="0"/>
              <a:t>, Filed March 13 2012, Published Aug. 14 2014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832" y="2345638"/>
            <a:ext cx="88367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[134]: Klemm M., </a:t>
            </a:r>
            <a:r>
              <a:rPr lang="en-US" dirty="0"/>
              <a:t>Programming and Tuning for Intel® Xeon® </a:t>
            </a:r>
            <a:r>
              <a:rPr lang="en-US" dirty="0" smtClean="0"/>
              <a:t>Processors</a:t>
            </a:r>
            <a:r>
              <a:rPr lang="hu-HU" dirty="0" smtClean="0"/>
              <a:t>, Intel, 2015, </a:t>
            </a:r>
          </a:p>
          <a:p>
            <a:r>
              <a:rPr lang="hu-HU" dirty="0" smtClean="0"/>
              <a:t>             </a:t>
            </a:r>
            <a:r>
              <a:rPr lang="en-US" dirty="0" smtClean="0"/>
              <a:t>https</a:t>
            </a:r>
            <a:r>
              <a:rPr lang="en-US" dirty="0"/>
              <a:t>://www.dkrz.de/Nutzerportal-en/doku/training/introduction-to-mistral-july-2014</a:t>
            </a:r>
            <a:r>
              <a:rPr lang="en-US" dirty="0" smtClean="0"/>
              <a:t>/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smtClean="0"/>
              <a:t>Programming_and_Tuning_for_Intel_Xeon_Processors_2015-07-01_M.Klemm.pdf?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 </a:t>
            </a:r>
            <a:r>
              <a:rPr lang="en-US" dirty="0" err="1" smtClean="0"/>
              <a:t>lang</a:t>
            </a:r>
            <a:r>
              <a:rPr lang="en-US" dirty="0" smtClean="0"/>
              <a:t>=</a:t>
            </a:r>
            <a:r>
              <a:rPr lang="en-US" dirty="0" err="1" smtClean="0"/>
              <a:t>en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979" y="3374262"/>
            <a:ext cx="452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[135]: </a:t>
            </a:r>
            <a:r>
              <a:rPr lang="en-US" dirty="0">
                <a:solidFill>
                  <a:srgbClr val="000000"/>
                </a:solidFill>
              </a:rPr>
              <a:t>https://</a:t>
            </a:r>
            <a:r>
              <a:rPr lang="en-US" dirty="0" smtClean="0">
                <a:solidFill>
                  <a:srgbClr val="000000"/>
                </a:solidFill>
              </a:rPr>
              <a:t>en.wikipedia.org/wiki/RC_circuit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858" y="3786387"/>
            <a:ext cx="88395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[136]: </a:t>
            </a:r>
            <a:r>
              <a:rPr lang="en-US" dirty="0"/>
              <a:t>Samsung Memory DDR4 </a:t>
            </a:r>
            <a:r>
              <a:rPr lang="en-US" dirty="0" smtClean="0"/>
              <a:t>SDRAM</a:t>
            </a:r>
            <a:r>
              <a:rPr lang="hu-HU" dirty="0" smtClean="0"/>
              <a:t>, Broshure, Samsung, 2015,</a:t>
            </a:r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www.samsung.com/semiconductor/global/file/insight/2015/11/DDR4_Brochure_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 </a:t>
            </a:r>
            <a:r>
              <a:rPr lang="en-US" dirty="0" smtClean="0"/>
              <a:t>Nov-15-0.pdf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9068" y="4573067"/>
            <a:ext cx="83262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[137]: Hibben M., </a:t>
            </a:r>
            <a:r>
              <a:rPr lang="en-US" dirty="0" smtClean="0"/>
              <a:t>Will </a:t>
            </a:r>
            <a:r>
              <a:rPr lang="en-US" dirty="0"/>
              <a:t>IBM Sell Its Mainframe </a:t>
            </a:r>
            <a:r>
              <a:rPr lang="en-US" dirty="0" smtClean="0"/>
              <a:t>Business?</a:t>
            </a:r>
            <a:r>
              <a:rPr lang="hu-HU" dirty="0" smtClean="0"/>
              <a:t> Seeking Alpha, </a:t>
            </a:r>
            <a:r>
              <a:rPr lang="en-US" dirty="0" smtClean="0"/>
              <a:t>Jul</a:t>
            </a:r>
            <a:r>
              <a:rPr lang="en-US" dirty="0"/>
              <a:t>. 20, </a:t>
            </a:r>
            <a:r>
              <a:rPr lang="en-US" dirty="0" smtClean="0"/>
              <a:t>2016 </a:t>
            </a:r>
            <a:r>
              <a:rPr lang="hu-HU" dirty="0" smtClean="0"/>
              <a:t> </a:t>
            </a:r>
          </a:p>
          <a:p>
            <a:r>
              <a:rPr lang="hu-HU" dirty="0" smtClean="0"/>
              <a:t>           </a:t>
            </a:r>
            <a:r>
              <a:rPr lang="en-US" dirty="0" smtClean="0"/>
              <a:t>http</a:t>
            </a:r>
            <a:r>
              <a:rPr lang="en-US" dirty="0"/>
              <a:t>://seekingalpha.com/article/3989959-will-ibm-sell-mainframe-business?auth</a:t>
            </a:r>
            <a:r>
              <a:rPr lang="en-US" dirty="0" smtClean="0"/>
              <a:t>_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      </a:t>
            </a:r>
            <a:r>
              <a:rPr lang="en-US" dirty="0" err="1" smtClean="0"/>
              <a:t>param</a:t>
            </a:r>
            <a:r>
              <a:rPr lang="en-US" dirty="0" smtClean="0"/>
              <a:t>=djq9a:1bovpmu:2be6695ecca2e22ac60039ce2a123ea7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3668" y="5537915"/>
            <a:ext cx="87815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/>
              <a:t>[138]: </a:t>
            </a:r>
            <a:r>
              <a:rPr lang="en-US" dirty="0">
                <a:solidFill>
                  <a:srgbClr val="000000"/>
                </a:solidFill>
              </a:rPr>
              <a:t>Intel </a:t>
            </a:r>
            <a:r>
              <a:rPr lang="en-US" dirty="0" err="1">
                <a:solidFill>
                  <a:srgbClr val="000000"/>
                </a:solidFill>
              </a:rPr>
              <a:t>QuickPath</a:t>
            </a:r>
            <a:r>
              <a:rPr lang="en-US" dirty="0">
                <a:solidFill>
                  <a:srgbClr val="000000"/>
                </a:solidFill>
              </a:rPr>
              <a:t> Interconnect Electrical Architecture Overview, Intel, 2010,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      http://</a:t>
            </a:r>
            <a:r>
              <a:rPr lang="en-US" dirty="0" err="1">
                <a:solidFill>
                  <a:srgbClr val="000000"/>
                </a:solidFill>
              </a:rPr>
              <a:t>jamesstovalldesign.files.wordpress.com</a:t>
            </a:r>
            <a:r>
              <a:rPr lang="en-US" dirty="0">
                <a:solidFill>
                  <a:srgbClr val="000000"/>
                </a:solidFill>
              </a:rPr>
              <a:t>/2012/08/pages-from-</a:t>
            </a:r>
            <a:r>
              <a:rPr lang="en-US" dirty="0" err="1">
                <a:solidFill>
                  <a:srgbClr val="000000"/>
                </a:solidFill>
              </a:rPr>
              <a:t>intel_qpied_final</a:t>
            </a:r>
            <a:r>
              <a:rPr lang="en-US" dirty="0">
                <a:solidFill>
                  <a:srgbClr val="000000"/>
                </a:solidFill>
              </a:rPr>
              <a:t>_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             </a:t>
            </a:r>
            <a:r>
              <a:rPr lang="en-US" dirty="0" smtClean="0">
                <a:solidFill>
                  <a:srgbClr val="000000"/>
                </a:solidFill>
              </a:rPr>
              <a:t>03-18-</a:t>
            </a:r>
            <a:r>
              <a:rPr lang="en-US" dirty="0" err="1" smtClean="0">
                <a:solidFill>
                  <a:srgbClr val="000000"/>
                </a:solidFill>
              </a:rPr>
              <a:t>10.pdf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714" y="652809"/>
            <a:ext cx="11371428" cy="55523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71500" y="3248980"/>
            <a:ext cx="3780420" cy="17101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916705" y="2168860"/>
            <a:ext cx="6705745" cy="18452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7065" y="2303875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FF0000"/>
                </a:solidFill>
                <a:latin typeface="Arial"/>
                <a:cs typeface="+mn-cs"/>
              </a:rPr>
              <a:t>2x/6 y</a:t>
            </a:r>
            <a:endParaRPr lang="en-US" b="1" dirty="0">
              <a:solidFill>
                <a:srgbClr val="FF0000"/>
              </a:solidFill>
              <a:latin typeface="Arial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1660" y="3329698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FF0000"/>
                </a:solidFill>
                <a:latin typeface="Arial"/>
                <a:cs typeface="+mn-cs"/>
              </a:rPr>
              <a:t>3x/4 y</a:t>
            </a:r>
            <a:endParaRPr lang="en-US" b="1" dirty="0">
              <a:solidFill>
                <a:srgbClr val="FF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25048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0381" y="843285"/>
            <a:ext cx="10904762" cy="51714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76250" y="3383995"/>
            <a:ext cx="4320775" cy="9901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5832" y="3211233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FF0000"/>
                </a:solidFill>
                <a:latin typeface="Arial"/>
                <a:cs typeface="+mn-cs"/>
              </a:rPr>
              <a:t>2 x /6 y </a:t>
            </a:r>
            <a:endParaRPr lang="en-US" b="1" dirty="0">
              <a:solidFill>
                <a:srgbClr val="FF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15476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000" y="-1156714"/>
            <a:ext cx="11000000" cy="9171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863" y="6797406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Arial"/>
                <a:cs typeface="+mn-cs"/>
              </a:rPr>
              <a:t>http://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+mn-cs"/>
              </a:rPr>
              <a:t>www.samsung.com/semiconductor/global/file/insight/2015/11/DDR4_Brochure_Nov-15-0.pdf</a:t>
            </a:r>
            <a:r>
              <a:rPr lang="hu-HU" sz="1200" dirty="0" smtClean="0">
                <a:solidFill>
                  <a:srgbClr val="000000"/>
                </a:solidFill>
                <a:latin typeface="Arial"/>
                <a:cs typeface="+mn-cs"/>
              </a:rPr>
              <a:t> </a:t>
            </a:r>
            <a:endParaRPr lang="en-US" sz="12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30866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G exemplary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4" y="712788"/>
            <a:ext cx="8638355" cy="57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8417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100" y="3438664"/>
            <a:ext cx="88519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method for multicore control of a plurality of processor cores of a multicore integrated circuit, </a:t>
            </a:r>
            <a:r>
              <a:rPr lang="en-US" dirty="0" err="1"/>
              <a:t>comprising:comparing</a:t>
            </a:r>
            <a:r>
              <a:rPr lang="en-US" dirty="0"/>
              <a:t> temperature readings of the plurality of processor cores to a temperature threshold;</a:t>
            </a:r>
          </a:p>
          <a:p>
            <a:r>
              <a:rPr lang="en-US" dirty="0"/>
              <a:t>calculating a map for the plurality of processor cores based on processor core information and a plurality of hypothetical cases, wherein a first map is calculated in response to the temperature readings of the plurality of processor cores being less than the temperature threshold and a second map is calculated in response to the temperature readings of the plurality of processor cores being greater than the temperature threshold;</a:t>
            </a:r>
          </a:p>
          <a:p>
            <a:r>
              <a:rPr lang="en-US" dirty="0"/>
              <a:t>identifying, from the first map, a first configuration of processor cores to optimize power consumption for a given workload;</a:t>
            </a:r>
          </a:p>
          <a:p>
            <a:r>
              <a:rPr lang="en-US" dirty="0"/>
              <a:t>identifying, from the second map, a second configuration of processor cores to optimize performance for a given power budget; and</a:t>
            </a:r>
          </a:p>
          <a:p>
            <a:r>
              <a:rPr lang="en-US" dirty="0"/>
              <a:t>controlling an activity state for each processor core of the plurality of processor cores based on the identified configuration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72345"/>
              </p:ext>
            </p:extLst>
          </p:nvPr>
        </p:nvGraphicFramePr>
        <p:xfrm>
          <a:off x="868680" y="655909"/>
          <a:ext cx="7406640" cy="2499360"/>
        </p:xfrm>
        <a:graphic>
          <a:graphicData uri="http://schemas.openxmlformats.org/drawingml/2006/table">
            <a:tbl>
              <a:tblPr/>
              <a:tblGrid>
                <a:gridCol w="5717032"/>
                <a:gridCol w="1481328"/>
                <a:gridCol w="20828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US 9,292,293 B2</a:t>
                      </a:r>
                      <a:endParaRPr lang="en-US" sz="10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1" cap="all">
                          <a:effectLst/>
                        </a:rPr>
                        <a:t>INTELLIGENT MULTICORE CONTROL FOR OPTIMAL PERFORMANCE PER WATT</a:t>
                      </a:r>
                      <a:endParaRPr lang="it-IT" sz="1000" cap="all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Hee-Jun Park, San Diego, CA (US); Steven S Thomson, San Diego, CA (US); Ronald Frank Alton, Oceanside, CA (US); Edoardo Regini, San Diego, CA (US); Satish Goverdhan, San Diego, CA (US); and Pieter-Louis Dam Backer, San Diego, CA (US)</a:t>
                      </a:r>
                      <a:endParaRPr lang="en-US" sz="10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Assigned to QUALCOMM Incorporated, San Diego, CA (US)</a:t>
                      </a:r>
                      <a:endParaRPr lang="en-US" sz="10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Filed by QUALCOMM Incorporated, San Diego, CA (US)</a:t>
                      </a:r>
                      <a:endParaRPr lang="en-US" sz="10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Filed on Nov. 8, 2013, as Appl. No. 14/74,908.</a:t>
                      </a:r>
                      <a:endParaRPr lang="en-US" sz="10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Claims priority of provisional application 61/863,554, filed on Aug. 8, 2013.</a:t>
                      </a:r>
                      <a:endParaRPr lang="en-US" sz="10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Prior Publication US 2015/0046685 A1, Feb. 12, 2015</a:t>
                      </a:r>
                      <a:endParaRPr lang="en-US" sz="10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84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590550" y="2117725"/>
            <a:ext cx="266858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SMPs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(S</a:t>
            </a:r>
            <a:r>
              <a:rPr lang="en-US" altLang="en-US" sz="1200">
                <a:latin typeface="Verdana" pitchFamily="34" charset="0"/>
              </a:rPr>
              <a:t>ymmetrical </a:t>
            </a:r>
            <a:r>
              <a:rPr lang="en-US" altLang="en-US" sz="1200" b="1">
                <a:latin typeface="Verdana" pitchFamily="34" charset="0"/>
              </a:rPr>
              <a:t>M</a:t>
            </a:r>
            <a:r>
              <a:rPr lang="en-US" altLang="en-US" sz="1200">
                <a:latin typeface="Verdana" pitchFamily="34" charset="0"/>
              </a:rPr>
              <a:t>ulti</a:t>
            </a:r>
            <a:r>
              <a:rPr lang="en-US" altLang="en-US" sz="1200" b="1">
                <a:latin typeface="Verdana" pitchFamily="34" charset="0"/>
              </a:rPr>
              <a:t>P</a:t>
            </a:r>
            <a:r>
              <a:rPr lang="en-US" altLang="en-US" sz="1200">
                <a:latin typeface="Verdana" pitchFamily="34" charset="0"/>
              </a:rPr>
              <a:t>rocessor)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84700" y="1593850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Line 10"/>
          <p:cNvSpPr>
            <a:spLocks noChangeShapeType="1"/>
          </p:cNvSpPr>
          <p:nvPr/>
        </p:nvSpPr>
        <p:spPr bwMode="auto">
          <a:xfrm flipV="1">
            <a:off x="1949450" y="1828800"/>
            <a:ext cx="4733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Oval 12"/>
          <p:cNvSpPr>
            <a:spLocks noChangeArrowheads="1"/>
          </p:cNvSpPr>
          <p:nvPr/>
        </p:nvSpPr>
        <p:spPr bwMode="auto">
          <a:xfrm>
            <a:off x="1905000" y="202247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3494" name="Line 13"/>
          <p:cNvSpPr>
            <a:spLocks noChangeShapeType="1"/>
          </p:cNvSpPr>
          <p:nvPr/>
        </p:nvSpPr>
        <p:spPr bwMode="auto">
          <a:xfrm>
            <a:off x="1938338" y="18224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Text Box 4"/>
          <p:cNvSpPr txBox="1">
            <a:spLocks noChangeArrowheads="1"/>
          </p:cNvSpPr>
          <p:nvPr/>
        </p:nvSpPr>
        <p:spPr bwMode="auto">
          <a:xfrm>
            <a:off x="6091238" y="2119313"/>
            <a:ext cx="11445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NUMAs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3496" name="Oval 12"/>
          <p:cNvSpPr>
            <a:spLocks noChangeArrowheads="1"/>
          </p:cNvSpPr>
          <p:nvPr/>
        </p:nvSpPr>
        <p:spPr bwMode="auto">
          <a:xfrm>
            <a:off x="6643688" y="20240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63497" name="Line 13"/>
          <p:cNvSpPr>
            <a:spLocks noChangeShapeType="1"/>
          </p:cNvSpPr>
          <p:nvPr/>
        </p:nvSpPr>
        <p:spPr bwMode="auto">
          <a:xfrm>
            <a:off x="6677025" y="1824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Text Box 11"/>
          <p:cNvSpPr txBox="1">
            <a:spLocks noChangeArrowheads="1"/>
          </p:cNvSpPr>
          <p:nvPr/>
        </p:nvSpPr>
        <p:spPr bwMode="auto">
          <a:xfrm>
            <a:off x="384175" y="2808288"/>
            <a:ext cx="36941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</a:pPr>
            <a:r>
              <a:rPr lang="en-US" altLang="en-US" sz="1200" dirty="0" smtClean="0">
                <a:latin typeface="Verdana" pitchFamily="34" charset="0"/>
              </a:rPr>
              <a:t>All </a:t>
            </a:r>
            <a:r>
              <a:rPr lang="en-US" altLang="en-US" sz="1200" dirty="0">
                <a:latin typeface="Verdana" pitchFamily="34" charset="0"/>
              </a:rPr>
              <a:t>processors share the same memory space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and all processors access memory by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   the same access mechanism</a:t>
            </a:r>
            <a:r>
              <a:rPr lang="en-US" altLang="en-US" sz="1200" dirty="0"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(e.g. by the same FSB or by individual FSBs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and an MCH</a:t>
            </a:r>
            <a:r>
              <a:rPr lang="en-US" altLang="en-US" sz="1200" dirty="0" smtClean="0">
                <a:latin typeface="Verdana" pitchFamily="34" charset="0"/>
              </a:rPr>
              <a:t>.</a:t>
            </a:r>
            <a:endParaRPr lang="en-US" altLang="en-US" sz="1200" dirty="0">
              <a:solidFill>
                <a:srgbClr val="0033CC"/>
              </a:solidFill>
              <a:latin typeface="Verdana" pitchFamily="34" charset="0"/>
            </a:endParaRPr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4370388" y="2809875"/>
            <a:ext cx="42800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eaLnBrk="1" hangingPunct="1">
              <a:spcBef>
                <a:spcPct val="0"/>
              </a:spcBef>
              <a:buFont typeface="Verdana" panose="020B0604030504040204" pitchFamily="34" charset="0"/>
              <a:buChar char="•"/>
            </a:pPr>
            <a:r>
              <a:rPr lang="en-US" altLang="en-US" sz="1200" dirty="0">
                <a:latin typeface="Verdana" pitchFamily="34" charset="0"/>
              </a:rPr>
              <a:t> </a:t>
            </a:r>
            <a:r>
              <a:rPr lang="en-US" altLang="en-US" sz="1200" dirty="0" smtClean="0">
                <a:latin typeface="Verdana" pitchFamily="34" charset="0"/>
              </a:rPr>
              <a:t>All processors share the same memory space, but</a:t>
            </a:r>
            <a:endParaRPr lang="en-US" altLang="en-US" sz="12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    </a:t>
            </a:r>
            <a:r>
              <a:rPr lang="en-US" altLang="en-US" sz="1200" dirty="0" smtClean="0"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each processor is allocated a </a:t>
            </a: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particular part of the </a:t>
            </a:r>
            <a:endParaRPr lang="en-US" altLang="en-US" sz="1200" dirty="0" smtClean="0">
              <a:solidFill>
                <a:srgbClr val="0070C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     memory space</a:t>
            </a:r>
            <a:r>
              <a:rPr lang="en-US" altLang="en-US" sz="1200" dirty="0" smtClean="0">
                <a:latin typeface="Verdana" pitchFamily="34" charset="0"/>
              </a:rPr>
              <a:t>,  called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local </a:t>
            </a: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memory space</a:t>
            </a:r>
            <a:r>
              <a:rPr lang="en-US" altLang="en-US" sz="1200" dirty="0">
                <a:latin typeface="Verdana" pitchFamily="34" charset="0"/>
              </a:rPr>
              <a:t>, </a:t>
            </a:r>
            <a:endParaRPr lang="en-US" altLang="en-US" sz="12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 </a:t>
            </a:r>
            <a:r>
              <a:rPr lang="en-US" altLang="en-US" sz="1200" dirty="0" smtClean="0">
                <a:latin typeface="Verdana" pitchFamily="34" charset="0"/>
              </a:rPr>
              <a:t>     whereas  </a:t>
            </a:r>
            <a:r>
              <a:rPr lang="en-US" altLang="en-US" sz="1200" dirty="0" smtClean="0">
                <a:solidFill>
                  <a:srgbClr val="0070C0"/>
                </a:solidFill>
                <a:latin typeface="Verdana" pitchFamily="34" charset="0"/>
              </a:rPr>
              <a:t>the rest </a:t>
            </a:r>
            <a:r>
              <a:rPr lang="en-US" altLang="en-US" sz="1200" dirty="0" smtClean="0">
                <a:latin typeface="Verdana" pitchFamily="34" charset="0"/>
              </a:rPr>
              <a:t>is considered as the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remote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     memory spaces.</a:t>
            </a:r>
            <a:endParaRPr lang="en-US" altLang="en-US" sz="12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3500" name="AutoShape 38"/>
          <p:cNvSpPr>
            <a:spLocks noChangeArrowheads="1"/>
          </p:cNvSpPr>
          <p:nvPr/>
        </p:nvSpPr>
        <p:spPr bwMode="auto">
          <a:xfrm>
            <a:off x="4130675" y="2260600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/>
          </a:p>
        </p:txBody>
      </p:sp>
      <p:sp>
        <p:nvSpPr>
          <p:cNvPr id="63501" name="Text Box 4"/>
          <p:cNvSpPr txBox="1">
            <a:spLocks noChangeArrowheads="1"/>
          </p:cNvSpPr>
          <p:nvPr/>
        </p:nvSpPr>
        <p:spPr bwMode="auto">
          <a:xfrm>
            <a:off x="1841500" y="1155700"/>
            <a:ext cx="5502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Multiprocessor server platforms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 classified according to their memory architecture</a:t>
            </a:r>
            <a:endParaRPr lang="hu-HU" altLang="en-US" sz="1200" b="1">
              <a:latin typeface="Verdana" pitchFamily="34" charset="0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298450" y="674688"/>
            <a:ext cx="60261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chemeClr val="accent2"/>
                </a:solidFill>
                <a:latin typeface="Verdana" pitchFamily="34" charset="0"/>
              </a:rPr>
              <a:t>Main features of SMP-type and NUMA-type server platforms </a:t>
            </a:r>
          </a:p>
        </p:txBody>
      </p:sp>
      <p:sp>
        <p:nvSpPr>
          <p:cNvPr id="63503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Multiprocessor server platforms classified according to their memory arch.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98575" y="3694836"/>
            <a:ext cx="381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sz="1200" dirty="0"/>
              <a:t>Consequently, </a:t>
            </a:r>
            <a:r>
              <a:rPr lang="en-US" sz="1200" dirty="0">
                <a:solidFill>
                  <a:srgbClr val="0070C0"/>
                </a:solidFill>
              </a:rPr>
              <a:t>all processors access memory</a:t>
            </a:r>
          </a:p>
          <a:p>
            <a:r>
              <a:rPr lang="en-US" sz="1200" dirty="0">
                <a:solidFill>
                  <a:srgbClr val="0070C0"/>
                </a:solidFill>
              </a:rPr>
              <a:t>     basically  with the same latency</a:t>
            </a:r>
            <a:r>
              <a:rPr lang="en-US" sz="1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5388" y="3735743"/>
            <a:ext cx="4807726" cy="1842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/>
              <a:t>The </a:t>
            </a:r>
            <a:r>
              <a:rPr lang="en-US" altLang="en-US" sz="1200" dirty="0">
                <a:solidFill>
                  <a:srgbClr val="FF0000"/>
                </a:solidFill>
              </a:rPr>
              <a:t>local part </a:t>
            </a:r>
            <a:r>
              <a:rPr lang="en-US" altLang="en-US" sz="1200" dirty="0"/>
              <a:t>of the main memory can be accessed</a:t>
            </a:r>
          </a:p>
          <a:p>
            <a:r>
              <a:rPr lang="en-US" altLang="en-US" sz="1200" dirty="0"/>
              <a:t>     </a:t>
            </a:r>
            <a:r>
              <a:rPr lang="en-US" altLang="en-US" sz="1200" dirty="0" smtClean="0"/>
              <a:t> by </a:t>
            </a:r>
            <a:r>
              <a:rPr lang="en-US" altLang="en-US" sz="1200" dirty="0"/>
              <a:t>each processor immediately,  e.g. </a:t>
            </a:r>
            <a:r>
              <a:rPr lang="en-US" altLang="en-US" sz="1200" dirty="0" smtClean="0"/>
              <a:t>via </a:t>
            </a:r>
            <a:r>
              <a:rPr lang="en-US" altLang="en-US" sz="1200" dirty="0"/>
              <a:t>their private</a:t>
            </a:r>
          </a:p>
          <a:p>
            <a:pPr>
              <a:spcAft>
                <a:spcPct val="20000"/>
              </a:spcAft>
            </a:pPr>
            <a:r>
              <a:rPr lang="en-US" altLang="en-US" sz="1200" dirty="0"/>
              <a:t>     </a:t>
            </a:r>
            <a:r>
              <a:rPr lang="en-US" altLang="en-US" sz="1200" dirty="0" smtClean="0"/>
              <a:t> on-die </a:t>
            </a:r>
            <a:r>
              <a:rPr lang="en-US" altLang="en-US" sz="1200" dirty="0"/>
              <a:t>memory controller,</a:t>
            </a:r>
          </a:p>
          <a:p>
            <a:r>
              <a:rPr lang="en-US" altLang="en-US" sz="1200" dirty="0"/>
              <a:t>    </a:t>
            </a:r>
            <a:r>
              <a:rPr lang="en-US" altLang="en-US" sz="1200" dirty="0" smtClean="0"/>
              <a:t>  </a:t>
            </a:r>
            <a:r>
              <a:rPr lang="en-US" altLang="en-US" sz="1200" dirty="0"/>
              <a:t>whereas </a:t>
            </a:r>
            <a:r>
              <a:rPr lang="en-US" altLang="en-US" sz="1200" dirty="0" smtClean="0">
                <a:solidFill>
                  <a:srgbClr val="FF0000"/>
                </a:solidFill>
              </a:rPr>
              <a:t>remote </a:t>
            </a:r>
            <a:r>
              <a:rPr lang="en-US" altLang="en-US" sz="1200" dirty="0">
                <a:solidFill>
                  <a:srgbClr val="FF0000"/>
                </a:solidFill>
              </a:rPr>
              <a:t>parts </a:t>
            </a:r>
            <a:r>
              <a:rPr lang="en-US" altLang="en-US" sz="1200" dirty="0"/>
              <a:t>of the main memory will be</a:t>
            </a:r>
          </a:p>
          <a:p>
            <a:r>
              <a:rPr lang="en-US" altLang="en-US" sz="1200" dirty="0"/>
              <a:t>    </a:t>
            </a:r>
            <a:r>
              <a:rPr lang="en-US" altLang="en-US" sz="1200" dirty="0" smtClean="0"/>
              <a:t>  </a:t>
            </a:r>
            <a:r>
              <a:rPr lang="en-US" altLang="en-US" sz="1200" dirty="0"/>
              <a:t>accessed </a:t>
            </a:r>
            <a:r>
              <a:rPr lang="en-US" altLang="en-US" sz="1200" dirty="0" smtClean="0"/>
              <a:t>via the processor owing the requested</a:t>
            </a:r>
          </a:p>
          <a:p>
            <a:pPr>
              <a:spcAft>
                <a:spcPts val="400"/>
              </a:spcAft>
            </a:pPr>
            <a:r>
              <a:rPr lang="en-US" altLang="en-US" sz="1200" dirty="0"/>
              <a:t> </a:t>
            </a:r>
            <a:r>
              <a:rPr lang="en-US" altLang="en-US" sz="1200" dirty="0" smtClean="0"/>
              <a:t>     memory part.</a:t>
            </a:r>
          </a:p>
          <a:p>
            <a:pPr marL="171450" indent="-171450">
              <a:buFont typeface="Verdana" panose="020B0604030504040204" pitchFamily="34" charset="0"/>
              <a:buChar char="•"/>
            </a:pPr>
            <a:r>
              <a:rPr lang="en-US" altLang="en-US" sz="1200" dirty="0" smtClean="0"/>
              <a:t> </a:t>
            </a:r>
            <a:r>
              <a:rPr lang="en-US" altLang="en-US" sz="1200" dirty="0"/>
              <a:t>Consequently, </a:t>
            </a:r>
            <a:r>
              <a:rPr lang="en-US" altLang="en-US" sz="1200" dirty="0">
                <a:solidFill>
                  <a:srgbClr val="0033CC"/>
                </a:solidFill>
              </a:rPr>
              <a:t>processors access their local memory</a:t>
            </a:r>
          </a:p>
          <a:p>
            <a:r>
              <a:rPr lang="en-US" altLang="en-US" sz="1200" dirty="0">
                <a:solidFill>
                  <a:srgbClr val="0033CC"/>
                </a:solidFill>
              </a:rPr>
              <a:t>    </a:t>
            </a:r>
            <a:r>
              <a:rPr lang="en-US" altLang="en-US" sz="1200" dirty="0" smtClean="0">
                <a:solidFill>
                  <a:srgbClr val="0033CC"/>
                </a:solidFill>
              </a:rPr>
              <a:t>  </a:t>
            </a:r>
            <a:r>
              <a:rPr lang="en-US" altLang="en-US" sz="1200" dirty="0">
                <a:solidFill>
                  <a:srgbClr val="0033CC"/>
                </a:solidFill>
              </a:rPr>
              <a:t>space in significantly shorter latency than</a:t>
            </a:r>
          </a:p>
          <a:p>
            <a:r>
              <a:rPr lang="en-US" altLang="en-US" sz="1200" dirty="0">
                <a:solidFill>
                  <a:srgbClr val="0033CC"/>
                </a:solidFill>
              </a:rPr>
              <a:t>    </a:t>
            </a:r>
            <a:r>
              <a:rPr lang="en-US" altLang="en-US" sz="1200" dirty="0" smtClean="0">
                <a:solidFill>
                  <a:srgbClr val="0033CC"/>
                </a:solidFill>
              </a:rPr>
              <a:t>  </a:t>
            </a:r>
            <a:r>
              <a:rPr lang="en-US" altLang="en-US" sz="1200" dirty="0">
                <a:solidFill>
                  <a:srgbClr val="0033CC"/>
                </a:solidFill>
              </a:rPr>
              <a:t>memory spaces remote to them</a:t>
            </a:r>
            <a:r>
              <a:rPr lang="en-US" altLang="en-US" sz="1200" dirty="0" smtClean="0">
                <a:solidFill>
                  <a:srgbClr val="0033CC"/>
                </a:solidFill>
              </a:rPr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47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2125390"/>
            <a:ext cx="9239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9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20835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chemeClr val="bg1"/>
                </a:solidFill>
                <a:latin typeface="Verdana" pitchFamily="34" charset="0"/>
              </a:rPr>
              <a:t>Intel’s high performance MP </a:t>
            </a:r>
            <a:r>
              <a:rPr lang="en-US" altLang="en-US" sz="1900" dirty="0">
                <a:solidFill>
                  <a:schemeClr val="bg1"/>
                </a:solidFill>
                <a:latin typeface="Verdana" pitchFamily="34" charset="0"/>
              </a:rPr>
              <a:t>platforms</a:t>
            </a: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1111250" y="1968498"/>
            <a:ext cx="7521575" cy="658182"/>
            <a:chOff x="699" y="1638"/>
            <a:chExt cx="4448" cy="296"/>
          </a:xfrm>
        </p:grpSpPr>
        <p:sp>
          <p:nvSpPr>
            <p:cNvPr id="12085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1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Introduction to Intel’ s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high performance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 multicore 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MP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servers and 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6" name="Text Box 6"/>
            <p:cNvSpPr txBox="1">
              <a:spLocks noChangeArrowheads="1"/>
            </p:cNvSpPr>
            <p:nvPr/>
          </p:nvSpPr>
          <p:spPr bwMode="auto">
            <a:xfrm>
              <a:off x="699" y="168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37" name="Group 7"/>
          <p:cNvGrpSpPr>
            <a:grpSpLocks/>
          </p:cNvGrpSpPr>
          <p:nvPr/>
        </p:nvGrpSpPr>
        <p:grpSpPr bwMode="auto">
          <a:xfrm>
            <a:off x="1108075" y="2695575"/>
            <a:ext cx="7524750" cy="581025"/>
            <a:chOff x="699" y="1638"/>
            <a:chExt cx="4448" cy="366"/>
          </a:xfrm>
        </p:grpSpPr>
        <p:sp>
          <p:nvSpPr>
            <p:cNvPr id="12085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2.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Evolution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of Intel’s high performance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      multicore 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MP server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platforms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54" name="Text Box 9"/>
            <p:cNvSpPr txBox="1">
              <a:spLocks noChangeArrowheads="1"/>
            </p:cNvSpPr>
            <p:nvPr/>
          </p:nvSpPr>
          <p:spPr bwMode="auto">
            <a:xfrm>
              <a:off x="699" y="171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0" name="Group 16"/>
          <p:cNvGrpSpPr>
            <a:grpSpLocks/>
          </p:cNvGrpSpPr>
          <p:nvPr/>
        </p:nvGrpSpPr>
        <p:grpSpPr bwMode="auto">
          <a:xfrm>
            <a:off x="1103313" y="4391031"/>
            <a:ext cx="7529512" cy="422276"/>
            <a:chOff x="699" y="1632"/>
            <a:chExt cx="4448" cy="266"/>
          </a:xfrm>
        </p:grpSpPr>
        <p:sp>
          <p:nvSpPr>
            <p:cNvPr id="120847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5.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References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8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1" name="Group 10"/>
          <p:cNvGrpSpPr>
            <a:grpSpLocks/>
          </p:cNvGrpSpPr>
          <p:nvPr/>
        </p:nvGrpSpPr>
        <p:grpSpPr bwMode="auto">
          <a:xfrm>
            <a:off x="1111250" y="3336925"/>
            <a:ext cx="7521575" cy="463550"/>
            <a:chOff x="699" y="1638"/>
            <a:chExt cx="4448" cy="292"/>
          </a:xfrm>
        </p:grpSpPr>
        <p:sp>
          <p:nvSpPr>
            <p:cNvPr id="120845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3.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1: The </a:t>
              </a:r>
              <a:r>
                <a:rPr lang="en-US" altLang="en-US" sz="1900" dirty="0" err="1">
                  <a:solidFill>
                    <a:schemeClr val="bg1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6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120842" name="Group 13"/>
          <p:cNvGrpSpPr>
            <a:grpSpLocks/>
          </p:cNvGrpSpPr>
          <p:nvPr/>
        </p:nvGrpSpPr>
        <p:grpSpPr bwMode="auto">
          <a:xfrm>
            <a:off x="1108075" y="3878263"/>
            <a:ext cx="7524750" cy="463550"/>
            <a:chOff x="699" y="1638"/>
            <a:chExt cx="4448" cy="292"/>
          </a:xfrm>
        </p:grpSpPr>
        <p:sp>
          <p:nvSpPr>
            <p:cNvPr id="120843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4.</a:t>
              </a:r>
              <a:r>
                <a:rPr lang="hu-HU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Example 2: The </a:t>
              </a:r>
              <a:r>
                <a:rPr lang="en-US" altLang="en-US" sz="1900" dirty="0" err="1" smtClean="0">
                  <a:solidFill>
                    <a:schemeClr val="bg1"/>
                  </a:solidFill>
                  <a:latin typeface="Verdana" pitchFamily="34" charset="0"/>
                </a:rPr>
                <a:t>Purley</a:t>
              </a:r>
              <a:r>
                <a:rPr lang="en-US" altLang="en-US" sz="1900" dirty="0" smtClean="0">
                  <a:solidFill>
                    <a:schemeClr val="bg1"/>
                  </a:solidFill>
                  <a:latin typeface="Verdana" pitchFamily="34" charset="0"/>
                </a:rPr>
                <a:t> platform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20844" name="Text Box 15"/>
            <p:cNvSpPr txBox="1">
              <a:spLocks noChangeArrowheads="1"/>
            </p:cNvSpPr>
            <p:nvPr/>
          </p:nvSpPr>
          <p:spPr bwMode="auto">
            <a:xfrm>
              <a:off x="699" y="1640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8"/>
          <p:cNvSpPr txBox="1">
            <a:spLocks noChangeArrowheads="1"/>
          </p:cNvSpPr>
          <p:nvPr/>
        </p:nvSpPr>
        <p:spPr bwMode="auto">
          <a:xfrm>
            <a:off x="285750" y="665163"/>
            <a:ext cx="549669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Example of measured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read latencies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</a:t>
            </a:r>
            <a:r>
              <a:rPr lang="en-US" altLang="en-US" sz="1400" dirty="0">
                <a:latin typeface="Verdana" pitchFamily="34" charset="0"/>
              </a:rPr>
              <a:t>[73]</a:t>
            </a:r>
          </a:p>
        </p:txBody>
      </p:sp>
      <p:sp>
        <p:nvSpPr>
          <p:cNvPr id="68611" name="Text Box 20"/>
          <p:cNvSpPr txBox="1">
            <a:spLocks noChangeArrowheads="1"/>
          </p:cNvSpPr>
          <p:nvPr/>
        </p:nvSpPr>
        <p:spPr bwMode="auto">
          <a:xfrm>
            <a:off x="304800" y="1000125"/>
            <a:ext cx="88201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Read latencies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depend on whether referenced data is kept in the own or remote main memory space.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98700" y="1930400"/>
            <a:ext cx="5840413" cy="3948113"/>
            <a:chOff x="2298700" y="1930400"/>
            <a:chExt cx="5840413" cy="3948113"/>
          </a:xfrm>
        </p:grpSpPr>
        <p:pic>
          <p:nvPicPr>
            <p:cNvPr id="68612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6" b="13773"/>
            <a:stretch>
              <a:fillRect/>
            </a:stretch>
          </p:blipFill>
          <p:spPr bwMode="auto">
            <a:xfrm>
              <a:off x="2298700" y="1930400"/>
              <a:ext cx="5840413" cy="3948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13" name="Line 22"/>
            <p:cNvSpPr>
              <a:spLocks noChangeShapeType="1"/>
            </p:cNvSpPr>
            <p:nvPr/>
          </p:nvSpPr>
          <p:spPr bwMode="auto">
            <a:xfrm flipH="1">
              <a:off x="2768242" y="3174821"/>
              <a:ext cx="1270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8614" name="Line 23"/>
            <p:cNvSpPr>
              <a:spLocks noChangeShapeType="1"/>
            </p:cNvSpPr>
            <p:nvPr/>
          </p:nvSpPr>
          <p:spPr bwMode="auto">
            <a:xfrm>
              <a:off x="3739971" y="3892371"/>
              <a:ext cx="0" cy="1778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8615" name="Line 30"/>
            <p:cNvSpPr>
              <a:spLocks noChangeShapeType="1"/>
            </p:cNvSpPr>
            <p:nvPr/>
          </p:nvSpPr>
          <p:spPr bwMode="auto">
            <a:xfrm>
              <a:off x="2666821" y="4723863"/>
              <a:ext cx="0" cy="285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8616" name="Line 31"/>
            <p:cNvSpPr>
              <a:spLocks noChangeShapeType="1"/>
            </p:cNvSpPr>
            <p:nvPr/>
          </p:nvSpPr>
          <p:spPr bwMode="auto">
            <a:xfrm>
              <a:off x="3098442" y="4102100"/>
              <a:ext cx="0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8617" name="Line 32"/>
            <p:cNvSpPr>
              <a:spLocks noChangeShapeType="1"/>
            </p:cNvSpPr>
            <p:nvPr/>
          </p:nvSpPr>
          <p:spPr bwMode="auto">
            <a:xfrm>
              <a:off x="3098442" y="4082692"/>
              <a:ext cx="6286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68618" name="Text Box 36"/>
          <p:cNvSpPr txBox="1">
            <a:spLocks noChangeArrowheads="1"/>
          </p:cNvSpPr>
          <p:nvPr/>
        </p:nvSpPr>
        <p:spPr bwMode="auto">
          <a:xfrm>
            <a:off x="323850" y="1512888"/>
            <a:ext cx="811472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a)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own memory space</a:t>
            </a:r>
          </a:p>
        </p:txBody>
      </p:sp>
      <p:sp>
        <p:nvSpPr>
          <p:cNvPr id="68619" name="Text Box 37"/>
          <p:cNvSpPr txBox="1">
            <a:spLocks noChangeArrowheads="1"/>
          </p:cNvSpPr>
          <p:nvPr/>
        </p:nvSpPr>
        <p:spPr bwMode="auto">
          <a:xfrm>
            <a:off x="425450" y="3100388"/>
            <a:ext cx="1628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Read latency:</a:t>
            </a:r>
            <a:r>
              <a:rPr lang="en-US" altLang="en-US" sz="1200">
                <a:latin typeface="Verdana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65.1 ns (190 cycles)</a:t>
            </a:r>
          </a:p>
        </p:txBody>
      </p:sp>
      <p:sp>
        <p:nvSpPr>
          <p:cNvPr id="68620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Multiprocessor server platforms classified according to their memory arch. 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246063" y="2987899"/>
            <a:ext cx="2052637" cy="65682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1206500"/>
            <a:ext cx="5840413" cy="3948113"/>
            <a:chOff x="1066800" y="1206500"/>
            <a:chExt cx="5840413" cy="3948113"/>
          </a:xfrm>
        </p:grpSpPr>
        <p:pic>
          <p:nvPicPr>
            <p:cNvPr id="696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6" b="13773"/>
            <a:stretch>
              <a:fillRect/>
            </a:stretch>
          </p:blipFill>
          <p:spPr bwMode="auto">
            <a:xfrm>
              <a:off x="1066800" y="1206500"/>
              <a:ext cx="5840413" cy="3948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635" name="Line 6"/>
            <p:cNvSpPr>
              <a:spLocks noChangeShapeType="1"/>
            </p:cNvSpPr>
            <p:nvPr/>
          </p:nvSpPr>
          <p:spPr bwMode="auto">
            <a:xfrm flipH="1">
              <a:off x="1549221" y="2463800"/>
              <a:ext cx="1270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36" name="Line 7"/>
            <p:cNvSpPr>
              <a:spLocks noChangeShapeType="1"/>
            </p:cNvSpPr>
            <p:nvPr/>
          </p:nvSpPr>
          <p:spPr bwMode="auto">
            <a:xfrm>
              <a:off x="2508071" y="3168471"/>
              <a:ext cx="0" cy="1778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37" name="Line 8"/>
            <p:cNvSpPr>
              <a:spLocks noChangeShapeType="1"/>
            </p:cNvSpPr>
            <p:nvPr/>
          </p:nvSpPr>
          <p:spPr bwMode="auto">
            <a:xfrm>
              <a:off x="2520950" y="3378200"/>
              <a:ext cx="6921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38" name="Line 10"/>
            <p:cNvSpPr>
              <a:spLocks noChangeShapeType="1"/>
            </p:cNvSpPr>
            <p:nvPr/>
          </p:nvSpPr>
          <p:spPr bwMode="auto">
            <a:xfrm flipH="1">
              <a:off x="4838700" y="3358792"/>
              <a:ext cx="685800" cy="6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39" name="Line 11"/>
            <p:cNvSpPr>
              <a:spLocks noChangeShapeType="1"/>
            </p:cNvSpPr>
            <p:nvPr/>
          </p:nvSpPr>
          <p:spPr bwMode="auto">
            <a:xfrm>
              <a:off x="4825821" y="3384550"/>
              <a:ext cx="0" cy="1841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0" name="Line 12"/>
            <p:cNvSpPr>
              <a:spLocks noChangeShapeType="1"/>
            </p:cNvSpPr>
            <p:nvPr/>
          </p:nvSpPr>
          <p:spPr bwMode="auto">
            <a:xfrm>
              <a:off x="3727450" y="3790950"/>
              <a:ext cx="584200" cy="6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1" name="Line 13"/>
            <p:cNvSpPr>
              <a:spLocks noChangeShapeType="1"/>
            </p:cNvSpPr>
            <p:nvPr/>
          </p:nvSpPr>
          <p:spPr bwMode="auto">
            <a:xfrm>
              <a:off x="3193871" y="3378200"/>
              <a:ext cx="0" cy="1968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2" name="Line 16"/>
            <p:cNvSpPr>
              <a:spLocks noChangeShapeType="1"/>
            </p:cNvSpPr>
            <p:nvPr/>
          </p:nvSpPr>
          <p:spPr bwMode="auto">
            <a:xfrm>
              <a:off x="1879421" y="3378200"/>
              <a:ext cx="0" cy="1905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3" name="Line 17"/>
            <p:cNvSpPr>
              <a:spLocks noChangeShapeType="1"/>
            </p:cNvSpPr>
            <p:nvPr/>
          </p:nvSpPr>
          <p:spPr bwMode="auto">
            <a:xfrm>
              <a:off x="1892300" y="3358792"/>
              <a:ext cx="62865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4" name="Line 18"/>
            <p:cNvSpPr>
              <a:spLocks noChangeShapeType="1"/>
            </p:cNvSpPr>
            <p:nvPr/>
          </p:nvSpPr>
          <p:spPr bwMode="auto">
            <a:xfrm>
              <a:off x="5735638" y="4040188"/>
              <a:ext cx="0" cy="285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5" name="Line 19"/>
            <p:cNvSpPr>
              <a:spLocks noChangeShapeType="1"/>
            </p:cNvSpPr>
            <p:nvPr/>
          </p:nvSpPr>
          <p:spPr bwMode="auto">
            <a:xfrm flipV="1">
              <a:off x="5507038" y="3366909"/>
              <a:ext cx="647700" cy="63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9646" name="Line 20"/>
            <p:cNvSpPr>
              <a:spLocks noChangeShapeType="1"/>
            </p:cNvSpPr>
            <p:nvPr/>
          </p:nvSpPr>
          <p:spPr bwMode="auto">
            <a:xfrm>
              <a:off x="6135330" y="3373438"/>
              <a:ext cx="0" cy="1968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</p:grpSp>
      <p:sp>
        <p:nvSpPr>
          <p:cNvPr id="69647" name="Text Box 21"/>
          <p:cNvSpPr txBox="1">
            <a:spLocks noChangeArrowheads="1"/>
          </p:cNvSpPr>
          <p:nvPr/>
        </p:nvSpPr>
        <p:spPr bwMode="auto">
          <a:xfrm>
            <a:off x="285750" y="674688"/>
            <a:ext cx="88488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3300"/>
                </a:solidFill>
                <a:latin typeface="Verdana" pitchFamily="34" charset="0"/>
              </a:rPr>
              <a:t>b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) Read latency of </a:t>
            </a:r>
            <a:r>
              <a:rPr lang="en-US" altLang="en-US" sz="1400" dirty="0" err="1">
                <a:solidFill>
                  <a:srgbClr val="FF0000"/>
                </a:solidFill>
                <a:latin typeface="Verdana" pitchFamily="34" charset="0"/>
              </a:rPr>
              <a:t>uncached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data when referenced data is kept in the remote memory space </a:t>
            </a:r>
            <a:r>
              <a:rPr lang="en-US" altLang="en-US" sz="1400" dirty="0">
                <a:latin typeface="Verdana" pitchFamily="34" charset="0"/>
              </a:rPr>
              <a:t>[73]</a:t>
            </a:r>
          </a:p>
        </p:txBody>
      </p:sp>
      <p:sp>
        <p:nvSpPr>
          <p:cNvPr id="69648" name="Text Box 22"/>
          <p:cNvSpPr txBox="1">
            <a:spLocks noChangeArrowheads="1"/>
          </p:cNvSpPr>
          <p:nvPr/>
        </p:nvSpPr>
        <p:spPr bwMode="auto">
          <a:xfrm>
            <a:off x="7183438" y="3127375"/>
            <a:ext cx="1698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Verdana" pitchFamily="34" charset="0"/>
              </a:rPr>
              <a:t>Read latency: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Verdana" pitchFamily="34" charset="0"/>
              </a:rPr>
              <a:t> 106 ns (~310 cycles)</a:t>
            </a:r>
          </a:p>
        </p:txBody>
      </p:sp>
      <p:sp>
        <p:nvSpPr>
          <p:cNvPr id="69649" name="Text Box 23"/>
          <p:cNvSpPr txBox="1">
            <a:spLocks noChangeArrowheads="1"/>
          </p:cNvSpPr>
          <p:nvPr/>
        </p:nvSpPr>
        <p:spPr bwMode="auto">
          <a:xfrm>
            <a:off x="323850" y="5335588"/>
            <a:ext cx="81005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Read latency is increased now by 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inter-processor access penalty </a:t>
            </a:r>
            <a:r>
              <a:rPr lang="en-US" altLang="en-US" sz="1400" dirty="0">
                <a:latin typeface="Verdana" pitchFamily="34" charset="0"/>
              </a:rPr>
              <a:t>of 41 ns in this case.</a:t>
            </a:r>
          </a:p>
        </p:txBody>
      </p:sp>
      <p:sp>
        <p:nvSpPr>
          <p:cNvPr id="69650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en-US" altLang="en-US" sz="1600" dirty="0" smtClean="0"/>
              <a:t>4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Multiprocessor server platforms classified according to their memory arch. (</a:t>
            </a:r>
            <a:r>
              <a:rPr lang="hu-HU" altLang="en-US" sz="1600" dirty="0"/>
              <a:t>4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19" name="Oval 18"/>
          <p:cNvSpPr/>
          <p:nvPr/>
        </p:nvSpPr>
        <p:spPr bwMode="auto">
          <a:xfrm>
            <a:off x="7047271" y="3039415"/>
            <a:ext cx="2052637" cy="65682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18936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1.5 Platforms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classified according to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chips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constituting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chipset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590550" y="2207341"/>
            <a:ext cx="26685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Three-chip implementation</a:t>
            </a: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1231900" y="1181816"/>
            <a:ext cx="67373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Implementation of platforms</a:t>
            </a: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 classified according to the number of chips constituting the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</a:rPr>
              <a:t>chipset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0" name="Text Box 4"/>
          <p:cNvSpPr txBox="1">
            <a:spLocks noChangeArrowheads="1"/>
          </p:cNvSpPr>
          <p:nvPr/>
        </p:nvSpPr>
        <p:spPr bwMode="auto">
          <a:xfrm>
            <a:off x="5684838" y="2208929"/>
            <a:ext cx="27701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Two-chip implementation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05000" y="1683466"/>
            <a:ext cx="4799013" cy="490538"/>
            <a:chOff x="1905000" y="1683466"/>
            <a:chExt cx="4799013" cy="490538"/>
          </a:xfrm>
        </p:grpSpPr>
        <p:sp>
          <p:nvSpPr>
            <p:cNvPr id="110595" name="Line 8"/>
            <p:cNvSpPr>
              <a:spLocks noChangeShapeType="1"/>
            </p:cNvSpPr>
            <p:nvPr/>
          </p:nvSpPr>
          <p:spPr bwMode="auto">
            <a:xfrm>
              <a:off x="4584700" y="1683466"/>
              <a:ext cx="0" cy="217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6" name="Line 10"/>
            <p:cNvSpPr>
              <a:spLocks noChangeShapeType="1"/>
            </p:cNvSpPr>
            <p:nvPr/>
          </p:nvSpPr>
          <p:spPr bwMode="auto">
            <a:xfrm flipV="1">
              <a:off x="1949450" y="1918416"/>
              <a:ext cx="4733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7" name="Oval 12"/>
            <p:cNvSpPr>
              <a:spLocks noChangeArrowheads="1"/>
            </p:cNvSpPr>
            <p:nvPr/>
          </p:nvSpPr>
          <p:spPr bwMode="auto">
            <a:xfrm>
              <a:off x="1905000" y="211209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598" name="Line 13"/>
            <p:cNvSpPr>
              <a:spLocks noChangeShapeType="1"/>
            </p:cNvSpPr>
            <p:nvPr/>
          </p:nvSpPr>
          <p:spPr bwMode="auto">
            <a:xfrm>
              <a:off x="1938338" y="1912066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601" name="Oval 12"/>
            <p:cNvSpPr>
              <a:spLocks noChangeArrowheads="1"/>
            </p:cNvSpPr>
            <p:nvPr/>
          </p:nvSpPr>
          <p:spPr bwMode="auto">
            <a:xfrm>
              <a:off x="6643688" y="2113679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0602" name="Line 13"/>
            <p:cNvSpPr>
              <a:spLocks noChangeShapeType="1"/>
            </p:cNvSpPr>
            <p:nvPr/>
          </p:nvSpPr>
          <p:spPr bwMode="auto">
            <a:xfrm>
              <a:off x="6677025" y="1913654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0603" name="AutoShape 38"/>
          <p:cNvSpPr>
            <a:spLocks noChangeArrowheads="1"/>
          </p:cNvSpPr>
          <p:nvPr/>
        </p:nvSpPr>
        <p:spPr bwMode="auto">
          <a:xfrm>
            <a:off x="4387808" y="2245267"/>
            <a:ext cx="393700" cy="88900"/>
          </a:xfrm>
          <a:prstGeom prst="rightArrow">
            <a:avLst>
              <a:gd name="adj1" fmla="val 50000"/>
              <a:gd name="adj2" fmla="val 110714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800">
              <a:solidFill>
                <a:srgbClr val="000000"/>
              </a:solidFill>
            </a:endParaRPr>
          </a:p>
        </p:txBody>
      </p:sp>
      <p:sp>
        <p:nvSpPr>
          <p:cNvPr id="110604" name="Text Box 14"/>
          <p:cNvSpPr txBox="1">
            <a:spLocks noChangeArrowheads="1"/>
          </p:cNvSpPr>
          <p:nvPr/>
        </p:nvSpPr>
        <p:spPr bwMode="auto">
          <a:xfrm>
            <a:off x="643088" y="2670676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three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 types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(processors/MCH/ICH)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5" name="Text Box 15"/>
          <p:cNvSpPr txBox="1">
            <a:spLocks noChangeArrowheads="1"/>
          </p:cNvSpPr>
          <p:nvPr/>
        </p:nvSpPr>
        <p:spPr bwMode="auto">
          <a:xfrm>
            <a:off x="5613598" y="2672263"/>
            <a:ext cx="259526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The system architecture consists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basically of two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chip types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(processors/PCH)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7" name="Text Box 18"/>
          <p:cNvSpPr txBox="1">
            <a:spLocks noChangeArrowheads="1"/>
          </p:cNvSpPr>
          <p:nvPr/>
        </p:nvSpPr>
        <p:spPr bwMode="auto">
          <a:xfrm>
            <a:off x="288925" y="665163"/>
            <a:ext cx="786593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1.5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Classification of platforms according to the number of chips constituting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      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chipset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10608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hu-HU" altLang="en-US" sz="1600" dirty="0"/>
              <a:t>5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chipset (1)</a:t>
            </a:r>
            <a:endParaRPr lang="hu-HU" alt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15152" y="3311958"/>
            <a:ext cx="285366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Truland</a:t>
            </a:r>
            <a:r>
              <a:rPr lang="en-US" sz="1200" i="1" dirty="0" smtClean="0"/>
              <a:t> platform (2005/2006)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Caneland</a:t>
            </a:r>
            <a:r>
              <a:rPr lang="en-US" sz="1200" i="1" dirty="0" smtClean="0"/>
              <a:t> platform (2007/2008)</a:t>
            </a:r>
          </a:p>
          <a:p>
            <a:pPr>
              <a:spcAft>
                <a:spcPts val="200"/>
              </a:spcAft>
            </a:pPr>
            <a:r>
              <a:rPr lang="en-US" sz="1200" i="1" dirty="0" smtClean="0"/>
              <a:t>Boxboro-EX platform (2010/2011)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615181" y="3320678"/>
            <a:ext cx="2653290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200" i="1" dirty="0" err="1" smtClean="0"/>
              <a:t>Brickland</a:t>
            </a:r>
            <a:r>
              <a:rPr lang="en-US" sz="1200" i="1" dirty="0" smtClean="0"/>
              <a:t> platform (2014/2015)</a:t>
            </a:r>
          </a:p>
          <a:p>
            <a:pPr>
              <a:spcAft>
                <a:spcPts val="200"/>
              </a:spcAft>
            </a:pPr>
            <a:r>
              <a:rPr lang="en-US" sz="1200" i="1" dirty="0" err="1" smtClean="0"/>
              <a:t>Purley</a:t>
            </a:r>
            <a:r>
              <a:rPr lang="en-US" sz="1200" i="1" dirty="0" smtClean="0"/>
              <a:t> platform (2017?)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959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0" grpId="0"/>
      <p:bldP spid="110603" grpId="0" animBg="1"/>
      <p:bldP spid="110605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1992468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195918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chemeClr val="bg1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281393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441856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556031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568731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568731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568731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3960069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035331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467256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733831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730656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735418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735418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856193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848256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557743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046568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2965606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78145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78145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135468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02910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02910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2902106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481543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3799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3799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659343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63076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63076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414868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567393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latin typeface="Verdana" pitchFamily="34" charset="0"/>
              </a:rPr>
              <a:t>Westmere</a:t>
            </a:r>
            <a:r>
              <a:rPr lang="en-US" altLang="en-US" sz="1100" dirty="0" smtClean="0">
                <a:latin typeface="Verdana" pitchFamily="34" charset="0"/>
              </a:rPr>
              <a:t>-EX: up to DDR3-1333</a:t>
            </a:r>
            <a:endParaRPr lang="hu-HU" altLang="en-US" sz="1100" dirty="0"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327431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1828956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74799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5638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56384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1917856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81149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81149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68449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255993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1496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14963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429031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40045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40045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184556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344893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32131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75116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5670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56701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1921031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81466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81466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689256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27186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1655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16550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444906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416331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416331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200431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614893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064031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298306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7989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79891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152931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04656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04656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2921156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54186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4355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435506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713318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686331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686331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470431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676422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églalap 60"/>
          <p:cNvSpPr/>
          <p:nvPr/>
        </p:nvSpPr>
        <p:spPr>
          <a:xfrm>
            <a:off x="3751263" y="5189693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chemeClr val="bg1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792990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861081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ESI</a:t>
            </a:r>
            <a:endParaRPr lang="hu-HU" altLang="en-US" sz="1000"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667406"/>
            <a:ext cx="3260725" cy="118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SMI: </a:t>
            </a:r>
            <a:r>
              <a:rPr lang="en-US" altLang="en-US" sz="1100" dirty="0" smtClean="0"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 (Serial </a:t>
            </a:r>
            <a:r>
              <a:rPr lang="en-US" altLang="en-US" sz="1100" dirty="0">
                <a:latin typeface="Verdana" pitchFamily="34" charset="0"/>
              </a:rPr>
              <a:t>link between the processor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and the SMB)</a:t>
            </a:r>
            <a:endParaRPr lang="en-US" altLang="en-US" sz="11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       SMB</a:t>
            </a:r>
            <a:r>
              <a:rPr lang="en-US" altLang="en-US" sz="1100" dirty="0"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       </a:t>
            </a:r>
            <a:r>
              <a:rPr lang="en-US" altLang="en-US" sz="1100" dirty="0" smtClean="0">
                <a:latin typeface="Verdana" pitchFamily="34" charset="0"/>
              </a:rPr>
              <a:t>  (Performs conversion between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serial SMI and the parallel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          DDR3 DIMM interfaces)</a:t>
            </a:r>
            <a:endParaRPr lang="en-US" altLang="en-US" sz="1100" dirty="0"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659218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097243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016281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8321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83213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186143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07978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07978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1952781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600481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4941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49411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773518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74494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74494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529043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3903818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330731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249768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06561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06561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419631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31326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31326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18626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833968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727606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72760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007006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3978431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397843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762531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517931"/>
            <a:ext cx="0" cy="142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494118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494118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494118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833718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049618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656168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058443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649818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649818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243418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2659218"/>
            <a:ext cx="1576387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13118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032156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8480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84800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163918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09565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09565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1970243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590956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48459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48459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763993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7354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73541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519518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3959381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32318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251356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06720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06720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383118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314856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31485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189443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860956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75459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754593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032406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00541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00541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814918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675218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687918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68791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059268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59500" y="3218018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475068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475068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83219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049618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049868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051456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584714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of a 3-chip platform: The Boxboro-EX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Nehalem-EX/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524531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156325" y="5846918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297143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332068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1994056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149756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149756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338418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96988" y="6216806"/>
            <a:ext cx="630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Verdana" pitchFamily="34" charset="0"/>
              </a:rPr>
              <a:t>Nehalem-EX aimed  Boxboro-EX MP server platform (for up to 10 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785" y="5233900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 DIMMs/memory channel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125" y="4983318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 x QPI up to 6.4 GT/s</a:t>
            </a:r>
            <a:endParaRPr lang="en-US" sz="1100" dirty="0"/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413405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497543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36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497161" y="4275293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/>
              <a:t>PCIe</a:t>
            </a:r>
            <a:endParaRPr lang="en-US" sz="1100" dirty="0" smtClean="0"/>
          </a:p>
          <a:p>
            <a:pPr algn="ctr"/>
            <a:r>
              <a:rPr lang="en-US" sz="1100" dirty="0" smtClean="0"/>
              <a:t>2.0</a:t>
            </a:r>
            <a:endParaRPr lang="en-US" sz="1100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3502819" y="4083922"/>
            <a:ext cx="1855071" cy="182353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3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hu-HU" altLang="en-US" sz="1600" dirty="0"/>
              <a:t>5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chipset (</a:t>
            </a:r>
            <a:r>
              <a:rPr lang="hu-HU" altLang="en-US" sz="1600" dirty="0" smtClean="0"/>
              <a:t>2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4217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 Box 177"/>
          <p:cNvSpPr txBox="1">
            <a:spLocks noChangeArrowheads="1"/>
          </p:cNvSpPr>
          <p:nvPr/>
        </p:nvSpPr>
        <p:spPr bwMode="auto">
          <a:xfrm>
            <a:off x="194726" y="586994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Example of a 2-chip platform: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-EX 4S server platform supporting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Ivy Bridge-EX/Haswell-EX/Broadwell-EX processors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44" name="Rectangle 2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600" dirty="0" smtClean="0"/>
              <a:t>1.</a:t>
            </a:r>
            <a:r>
              <a:rPr lang="hu-HU" altLang="en-US" sz="1600" dirty="0"/>
              <a:t>5</a:t>
            </a:r>
            <a:r>
              <a:rPr lang="hu-HU" altLang="en-US" sz="1600" dirty="0" smtClean="0"/>
              <a:t> </a:t>
            </a:r>
            <a:r>
              <a:rPr lang="en-US" altLang="en-US" sz="1600" dirty="0" smtClean="0"/>
              <a:t>Platforms classified according to the number of chips constituting the chipset (</a:t>
            </a:r>
            <a:r>
              <a:rPr lang="hu-HU" altLang="en-US" sz="1600" dirty="0" smtClean="0"/>
              <a:t>3</a:t>
            </a:r>
            <a:r>
              <a:rPr lang="en-US" altLang="en-US" sz="1600" dirty="0" smtClean="0"/>
              <a:t>)</a:t>
            </a:r>
            <a:endParaRPr lang="hu-HU" altLang="en-US" sz="1600" dirty="0" smtClean="0"/>
          </a:p>
        </p:txBody>
      </p:sp>
      <p:sp>
        <p:nvSpPr>
          <p:cNvPr id="245" name="Text Box 179"/>
          <p:cNvSpPr txBox="1">
            <a:spLocks noChangeArrowheads="1"/>
          </p:cNvSpPr>
          <p:nvPr/>
        </p:nvSpPr>
        <p:spPr bwMode="auto">
          <a:xfrm>
            <a:off x="3527425" y="6256094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247" name="TextBox 3"/>
          <p:cNvSpPr txBox="1">
            <a:spLocks noChangeArrowheads="1"/>
          </p:cNvSpPr>
          <p:nvPr/>
        </p:nvSpPr>
        <p:spPr bwMode="auto">
          <a:xfrm>
            <a:off x="3463925" y="5264150"/>
            <a:ext cx="187904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QPI 1.1: Up to 9.6 </a:t>
            </a:r>
            <a:r>
              <a:rPr lang="en-US" altLang="en-US" sz="1100" dirty="0"/>
              <a:t>GT/s</a:t>
            </a:r>
          </a:p>
        </p:txBody>
      </p:sp>
      <p:cxnSp>
        <p:nvCxnSpPr>
          <p:cNvPr id="248" name="Egyenes összekötő 108"/>
          <p:cNvCxnSpPr/>
          <p:nvPr/>
        </p:nvCxnSpPr>
        <p:spPr>
          <a:xfrm flipH="1" flipV="1">
            <a:off x="4200663" y="2326867"/>
            <a:ext cx="576126" cy="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Egyenes összekötő 112"/>
          <p:cNvCxnSpPr/>
          <p:nvPr/>
        </p:nvCxnSpPr>
        <p:spPr>
          <a:xfrm rot="10800000">
            <a:off x="4222750" y="3500692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Egyenes összekötő 113"/>
          <p:cNvCxnSpPr/>
          <p:nvPr/>
        </p:nvCxnSpPr>
        <p:spPr>
          <a:xfrm rot="10800000">
            <a:off x="4222750" y="2614867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Egyenes összekötő 115"/>
          <p:cNvCxnSpPr/>
          <p:nvPr/>
        </p:nvCxnSpPr>
        <p:spPr>
          <a:xfrm rot="10800000" flipV="1">
            <a:off x="4222750" y="2627567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Egyenes összekötő 118"/>
          <p:cNvCxnSpPr>
            <a:cxnSpLocks noChangeShapeType="1"/>
          </p:cNvCxnSpPr>
          <p:nvPr/>
        </p:nvCxnSpPr>
        <p:spPr bwMode="auto">
          <a:xfrm flipH="1" flipV="1">
            <a:off x="3480663" y="2614867"/>
            <a:ext cx="726" cy="58446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3" name="Egyenes összekötő 119"/>
          <p:cNvCxnSpPr>
            <a:cxnSpLocks noChangeShapeType="1"/>
          </p:cNvCxnSpPr>
          <p:nvPr/>
        </p:nvCxnSpPr>
        <p:spPr bwMode="auto">
          <a:xfrm flipV="1">
            <a:off x="5519738" y="2627567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4" name="Szövegdoboz 70"/>
          <p:cNvSpPr txBox="1">
            <a:spLocks noChangeArrowheads="1"/>
          </p:cNvSpPr>
          <p:nvPr/>
        </p:nvSpPr>
        <p:spPr bwMode="auto">
          <a:xfrm>
            <a:off x="4257881" y="1865567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255" name="Szövegdoboz 70"/>
          <p:cNvSpPr txBox="1">
            <a:spLocks noChangeArrowheads="1"/>
          </p:cNvSpPr>
          <p:nvPr/>
        </p:nvSpPr>
        <p:spPr bwMode="auto">
          <a:xfrm>
            <a:off x="4245181" y="3576892"/>
            <a:ext cx="4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endParaRPr lang="en-US" altLang="en-US" sz="1000" dirty="0" smtClean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256" name="Szövegdoboz 70"/>
          <p:cNvSpPr txBox="1">
            <a:spLocks noChangeArrowheads="1"/>
          </p:cNvSpPr>
          <p:nvPr/>
        </p:nvSpPr>
        <p:spPr bwMode="auto">
          <a:xfrm>
            <a:off x="5508394" y="2792667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257" name="Szövegdoboz 70"/>
          <p:cNvSpPr txBox="1">
            <a:spLocks noChangeArrowheads="1"/>
          </p:cNvSpPr>
          <p:nvPr/>
        </p:nvSpPr>
        <p:spPr bwMode="auto">
          <a:xfrm>
            <a:off x="2804881" y="2789492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258" name="Szövegdoboz 70"/>
          <p:cNvSpPr txBox="1">
            <a:spLocks noChangeArrowheads="1"/>
          </p:cNvSpPr>
          <p:nvPr/>
        </p:nvSpPr>
        <p:spPr bwMode="auto">
          <a:xfrm>
            <a:off x="3784369" y="27942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sp>
        <p:nvSpPr>
          <p:cNvPr id="259" name="Szövegdoboz 70"/>
          <p:cNvSpPr txBox="1">
            <a:spLocks noChangeArrowheads="1"/>
          </p:cNvSpPr>
          <p:nvPr/>
        </p:nvSpPr>
        <p:spPr bwMode="auto">
          <a:xfrm>
            <a:off x="4570181" y="2794254"/>
            <a:ext cx="6719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QPI</a:t>
            </a:r>
            <a:r>
              <a:rPr lang="en-US" altLang="en-US" sz="1000" dirty="0" smtClean="0">
                <a:latin typeface="Verdana" pitchFamily="34" charset="0"/>
              </a:rPr>
              <a:t> 1.1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260" name="Egyenes összekötő 130"/>
          <p:cNvCxnSpPr/>
          <p:nvPr/>
        </p:nvCxnSpPr>
        <p:spPr>
          <a:xfrm rot="10800000" flipH="1" flipV="1">
            <a:off x="2409825" y="36165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Egyenes összekötő 131"/>
          <p:cNvCxnSpPr/>
          <p:nvPr/>
        </p:nvCxnSpPr>
        <p:spPr>
          <a:xfrm rot="10800000" flipH="1" flipV="1">
            <a:off x="2409825" y="3105404"/>
            <a:ext cx="263525" cy="63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Egyenes összekötő 145"/>
          <p:cNvCxnSpPr/>
          <p:nvPr/>
        </p:nvCxnSpPr>
        <p:spPr>
          <a:xfrm rot="10800000" flipH="1">
            <a:off x="1502017" y="3018504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églalap 146"/>
          <p:cNvSpPr/>
          <p:nvPr/>
        </p:nvSpPr>
        <p:spPr>
          <a:xfrm flipH="1">
            <a:off x="1658603" y="28402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64" name="Téglalap 147"/>
          <p:cNvSpPr/>
          <p:nvPr/>
        </p:nvSpPr>
        <p:spPr>
          <a:xfrm flipH="1">
            <a:off x="1571290" y="284029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65" name="Egyenes összekötő 150"/>
          <p:cNvCxnSpPr/>
          <p:nvPr/>
        </p:nvCxnSpPr>
        <p:spPr>
          <a:xfrm rot="10800000" flipH="1">
            <a:off x="1507955" y="3194304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églalap 151"/>
          <p:cNvSpPr/>
          <p:nvPr/>
        </p:nvSpPr>
        <p:spPr>
          <a:xfrm flipH="1">
            <a:off x="1658603" y="30879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67" name="Téglalap 152"/>
          <p:cNvSpPr/>
          <p:nvPr/>
        </p:nvSpPr>
        <p:spPr>
          <a:xfrm flipH="1">
            <a:off x="1571290" y="3087942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68" name="Téglalap 155"/>
          <p:cNvSpPr/>
          <p:nvPr/>
        </p:nvSpPr>
        <p:spPr>
          <a:xfrm flipH="1">
            <a:off x="1897063" y="2960942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69" name="Egyenes összekötő 156"/>
          <p:cNvCxnSpPr/>
          <p:nvPr/>
        </p:nvCxnSpPr>
        <p:spPr>
          <a:xfrm rot="10800000" flipH="1">
            <a:off x="1502017" y="3540379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églalap 157"/>
          <p:cNvSpPr/>
          <p:nvPr/>
        </p:nvSpPr>
        <p:spPr>
          <a:xfrm flipH="1">
            <a:off x="1658603" y="3438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71" name="Téglalap 158"/>
          <p:cNvSpPr/>
          <p:nvPr/>
        </p:nvSpPr>
        <p:spPr>
          <a:xfrm flipH="1">
            <a:off x="1571290" y="34387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72" name="Egyenes összekötő 161"/>
          <p:cNvCxnSpPr/>
          <p:nvPr/>
        </p:nvCxnSpPr>
        <p:spPr>
          <a:xfrm rot="10800000" flipH="1">
            <a:off x="1502017" y="3718179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églalap 162"/>
          <p:cNvSpPr/>
          <p:nvPr/>
        </p:nvSpPr>
        <p:spPr>
          <a:xfrm flipH="1">
            <a:off x="1658603" y="36896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74" name="Téglalap 163"/>
          <p:cNvSpPr/>
          <p:nvPr/>
        </p:nvSpPr>
        <p:spPr>
          <a:xfrm flipH="1">
            <a:off x="1571290" y="36896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75" name="Téglalap 166"/>
          <p:cNvSpPr/>
          <p:nvPr/>
        </p:nvSpPr>
        <p:spPr>
          <a:xfrm flipH="1">
            <a:off x="1897063" y="3473704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76" name="Egyenes összekötő 130"/>
          <p:cNvCxnSpPr/>
          <p:nvPr/>
        </p:nvCxnSpPr>
        <p:spPr>
          <a:xfrm rot="10800000" flipH="1" flipV="1">
            <a:off x="2436813" y="2386267"/>
            <a:ext cx="35083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Egyenes összekötő 131"/>
          <p:cNvCxnSpPr/>
          <p:nvPr/>
        </p:nvCxnSpPr>
        <p:spPr>
          <a:xfrm rot="10800000" flipH="1" flipV="1">
            <a:off x="2436813" y="1887792"/>
            <a:ext cx="236537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Egyenes összekötő 145"/>
          <p:cNvCxnSpPr/>
          <p:nvPr/>
        </p:nvCxnSpPr>
        <p:spPr>
          <a:xfrm rot="10800000" flipH="1">
            <a:off x="1525769" y="1806829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églalap 146"/>
          <p:cNvSpPr/>
          <p:nvPr/>
        </p:nvSpPr>
        <p:spPr>
          <a:xfrm flipH="1">
            <a:off x="1667210" y="16226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80" name="Téglalap 147"/>
          <p:cNvSpPr/>
          <p:nvPr/>
        </p:nvSpPr>
        <p:spPr>
          <a:xfrm flipH="1">
            <a:off x="1579898" y="16226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81" name="Egyenes összekötő 150"/>
          <p:cNvCxnSpPr/>
          <p:nvPr/>
        </p:nvCxnSpPr>
        <p:spPr>
          <a:xfrm rot="10800000" flipH="1">
            <a:off x="1525769" y="1976692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2" name="Téglalap 151"/>
          <p:cNvSpPr/>
          <p:nvPr/>
        </p:nvSpPr>
        <p:spPr>
          <a:xfrm flipH="1">
            <a:off x="1667210" y="187032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83" name="Téglalap 152"/>
          <p:cNvSpPr/>
          <p:nvPr/>
        </p:nvSpPr>
        <p:spPr>
          <a:xfrm flipH="1">
            <a:off x="1579898" y="187032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84" name="Téglalap 155"/>
          <p:cNvSpPr/>
          <p:nvPr/>
        </p:nvSpPr>
        <p:spPr>
          <a:xfrm flipH="1">
            <a:off x="1924050" y="1743329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85" name="Egyenes összekötő 156"/>
          <p:cNvCxnSpPr/>
          <p:nvPr/>
        </p:nvCxnSpPr>
        <p:spPr>
          <a:xfrm rot="10800000" flipH="1">
            <a:off x="1525769" y="2314829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églalap 157"/>
          <p:cNvSpPr/>
          <p:nvPr/>
        </p:nvSpPr>
        <p:spPr>
          <a:xfrm flipH="1">
            <a:off x="1667210" y="22084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87" name="Téglalap 158"/>
          <p:cNvSpPr/>
          <p:nvPr/>
        </p:nvSpPr>
        <p:spPr>
          <a:xfrm flipH="1">
            <a:off x="1579898" y="22084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88" name="Egyenes összekötő 161"/>
          <p:cNvCxnSpPr/>
          <p:nvPr/>
        </p:nvCxnSpPr>
        <p:spPr>
          <a:xfrm rot="10800000" flipH="1">
            <a:off x="1525769" y="2487867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Téglalap 162"/>
          <p:cNvSpPr/>
          <p:nvPr/>
        </p:nvSpPr>
        <p:spPr>
          <a:xfrm flipH="1">
            <a:off x="1667210" y="245929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90" name="Téglalap 163"/>
          <p:cNvSpPr/>
          <p:nvPr/>
        </p:nvSpPr>
        <p:spPr>
          <a:xfrm flipH="1">
            <a:off x="1579898" y="245929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91" name="Téglalap 166"/>
          <p:cNvSpPr/>
          <p:nvPr/>
        </p:nvSpPr>
        <p:spPr>
          <a:xfrm flipH="1">
            <a:off x="1924050" y="2243392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292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037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3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8909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4" name="Egyenes összekötő 172"/>
          <p:cNvCxnSpPr>
            <a:cxnSpLocks noChangeShapeType="1"/>
          </p:cNvCxnSpPr>
          <p:nvPr/>
        </p:nvCxnSpPr>
        <p:spPr bwMode="auto">
          <a:xfrm rot="10800000">
            <a:off x="6955008" y="18100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5" name="Téglalap 173"/>
          <p:cNvSpPr>
            <a:spLocks noChangeArrowheads="1"/>
          </p:cNvSpPr>
          <p:nvPr/>
        </p:nvSpPr>
        <p:spPr bwMode="auto">
          <a:xfrm>
            <a:off x="7212013" y="16258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6" name="Téglalap 174"/>
          <p:cNvSpPr>
            <a:spLocks noChangeArrowheads="1"/>
          </p:cNvSpPr>
          <p:nvPr/>
        </p:nvSpPr>
        <p:spPr bwMode="auto">
          <a:xfrm>
            <a:off x="7297738" y="16258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297" name="Egyenes összekötő 177"/>
          <p:cNvCxnSpPr>
            <a:cxnSpLocks noChangeShapeType="1"/>
          </p:cNvCxnSpPr>
          <p:nvPr/>
        </p:nvCxnSpPr>
        <p:spPr bwMode="auto">
          <a:xfrm rot="10800000">
            <a:off x="6955008" y="1979867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8" name="Téglalap 178"/>
          <p:cNvSpPr>
            <a:spLocks noChangeArrowheads="1"/>
          </p:cNvSpPr>
          <p:nvPr/>
        </p:nvSpPr>
        <p:spPr bwMode="auto">
          <a:xfrm>
            <a:off x="7212013" y="18735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99" name="Téglalap 179"/>
          <p:cNvSpPr>
            <a:spLocks noChangeArrowheads="1"/>
          </p:cNvSpPr>
          <p:nvPr/>
        </p:nvSpPr>
        <p:spPr bwMode="auto">
          <a:xfrm>
            <a:off x="7297738" y="18735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0" name="Téglalap 182"/>
          <p:cNvSpPr>
            <a:spLocks noChangeArrowheads="1"/>
          </p:cNvSpPr>
          <p:nvPr/>
        </p:nvSpPr>
        <p:spPr bwMode="auto">
          <a:xfrm>
            <a:off x="6362700" y="17480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01" name="Egyenes összekötő 183"/>
          <p:cNvCxnSpPr>
            <a:cxnSpLocks noChangeShapeType="1"/>
          </p:cNvCxnSpPr>
          <p:nvPr/>
        </p:nvCxnSpPr>
        <p:spPr bwMode="auto">
          <a:xfrm rot="10800000">
            <a:off x="6970883" y="23307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2" name="Téglalap 184"/>
          <p:cNvSpPr>
            <a:spLocks noChangeArrowheads="1"/>
          </p:cNvSpPr>
          <p:nvPr/>
        </p:nvSpPr>
        <p:spPr bwMode="auto">
          <a:xfrm>
            <a:off x="7212013" y="2224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3" name="Téglalap 185"/>
          <p:cNvSpPr>
            <a:spLocks noChangeArrowheads="1"/>
          </p:cNvSpPr>
          <p:nvPr/>
        </p:nvSpPr>
        <p:spPr bwMode="auto">
          <a:xfrm>
            <a:off x="7297738" y="22243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04" name="Egyenes összekötő 188"/>
          <p:cNvCxnSpPr>
            <a:cxnSpLocks noChangeShapeType="1"/>
          </p:cNvCxnSpPr>
          <p:nvPr/>
        </p:nvCxnSpPr>
        <p:spPr bwMode="auto">
          <a:xfrm rot="10800000">
            <a:off x="6949070" y="2503742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5" name="Téglalap 189"/>
          <p:cNvSpPr>
            <a:spLocks noChangeArrowheads="1"/>
          </p:cNvSpPr>
          <p:nvPr/>
        </p:nvSpPr>
        <p:spPr bwMode="auto">
          <a:xfrm>
            <a:off x="7212013" y="24751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6" name="Téglalap 190"/>
          <p:cNvSpPr>
            <a:spLocks noChangeArrowheads="1"/>
          </p:cNvSpPr>
          <p:nvPr/>
        </p:nvSpPr>
        <p:spPr bwMode="auto">
          <a:xfrm>
            <a:off x="7297738" y="24751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07" name="Téglalap 193"/>
          <p:cNvSpPr>
            <a:spLocks noChangeArrowheads="1"/>
          </p:cNvSpPr>
          <p:nvPr/>
        </p:nvSpPr>
        <p:spPr bwMode="auto">
          <a:xfrm>
            <a:off x="6362700" y="22592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0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3673729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22867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0" name="Egyenes összekötő 172"/>
          <p:cNvCxnSpPr>
            <a:cxnSpLocks noChangeShapeType="1"/>
          </p:cNvCxnSpPr>
          <p:nvPr/>
        </p:nvCxnSpPr>
        <p:spPr bwMode="auto">
          <a:xfrm rot="10800000">
            <a:off x="6955008" y="3041904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" name="Téglalap 173"/>
          <p:cNvSpPr>
            <a:spLocks noChangeArrowheads="1"/>
          </p:cNvSpPr>
          <p:nvPr/>
        </p:nvSpPr>
        <p:spPr bwMode="auto">
          <a:xfrm>
            <a:off x="7212013" y="28577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2" name="Téglalap 174"/>
          <p:cNvSpPr>
            <a:spLocks noChangeArrowheads="1"/>
          </p:cNvSpPr>
          <p:nvPr/>
        </p:nvSpPr>
        <p:spPr bwMode="auto">
          <a:xfrm>
            <a:off x="7297738" y="28577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13" name="Egyenes összekötő 177"/>
          <p:cNvCxnSpPr>
            <a:cxnSpLocks noChangeShapeType="1"/>
          </p:cNvCxnSpPr>
          <p:nvPr/>
        </p:nvCxnSpPr>
        <p:spPr bwMode="auto">
          <a:xfrm rot="10800000">
            <a:off x="6955008" y="3211767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4" name="Téglalap 178"/>
          <p:cNvSpPr>
            <a:spLocks noChangeArrowheads="1"/>
          </p:cNvSpPr>
          <p:nvPr/>
        </p:nvSpPr>
        <p:spPr bwMode="auto">
          <a:xfrm>
            <a:off x="7212013" y="310540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5" name="Téglalap 179"/>
          <p:cNvSpPr>
            <a:spLocks noChangeArrowheads="1"/>
          </p:cNvSpPr>
          <p:nvPr/>
        </p:nvSpPr>
        <p:spPr bwMode="auto">
          <a:xfrm>
            <a:off x="7297738" y="31054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6" name="Téglalap 182"/>
          <p:cNvSpPr>
            <a:spLocks noChangeArrowheads="1"/>
          </p:cNvSpPr>
          <p:nvPr/>
        </p:nvSpPr>
        <p:spPr bwMode="auto">
          <a:xfrm>
            <a:off x="6362700" y="2979992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17" name="Egyenes összekötő 183"/>
          <p:cNvCxnSpPr>
            <a:cxnSpLocks noChangeShapeType="1"/>
          </p:cNvCxnSpPr>
          <p:nvPr/>
        </p:nvCxnSpPr>
        <p:spPr bwMode="auto">
          <a:xfrm rot="10800000">
            <a:off x="6970883" y="3600704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8" name="Téglalap 184"/>
          <p:cNvSpPr>
            <a:spLocks noChangeArrowheads="1"/>
          </p:cNvSpPr>
          <p:nvPr/>
        </p:nvSpPr>
        <p:spPr bwMode="auto">
          <a:xfrm>
            <a:off x="7212013" y="34943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19" name="Téglalap 185"/>
          <p:cNvSpPr>
            <a:spLocks noChangeArrowheads="1"/>
          </p:cNvSpPr>
          <p:nvPr/>
        </p:nvSpPr>
        <p:spPr bwMode="auto">
          <a:xfrm>
            <a:off x="7297738" y="349434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20" name="Egyenes összekötő 188"/>
          <p:cNvCxnSpPr>
            <a:cxnSpLocks noChangeShapeType="1"/>
          </p:cNvCxnSpPr>
          <p:nvPr/>
        </p:nvCxnSpPr>
        <p:spPr bwMode="auto">
          <a:xfrm rot="10800000">
            <a:off x="6955008" y="37721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1" name="Téglalap 189"/>
          <p:cNvSpPr>
            <a:spLocks noChangeArrowheads="1"/>
          </p:cNvSpPr>
          <p:nvPr/>
        </p:nvSpPr>
        <p:spPr bwMode="auto">
          <a:xfrm>
            <a:off x="7212013" y="3745167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2" name="Téglalap 190"/>
          <p:cNvSpPr>
            <a:spLocks noChangeArrowheads="1"/>
          </p:cNvSpPr>
          <p:nvPr/>
        </p:nvSpPr>
        <p:spPr bwMode="auto">
          <a:xfrm>
            <a:off x="7297738" y="374516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23" name="Téglalap 193"/>
          <p:cNvSpPr>
            <a:spLocks noChangeArrowheads="1"/>
          </p:cNvSpPr>
          <p:nvPr/>
        </p:nvSpPr>
        <p:spPr bwMode="auto">
          <a:xfrm>
            <a:off x="6362700" y="3529267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24" name="Egyenes összekötő 130"/>
          <p:cNvCxnSpPr/>
          <p:nvPr/>
        </p:nvCxnSpPr>
        <p:spPr>
          <a:xfrm rot="10800000" flipH="1" flipV="1">
            <a:off x="1193800" y="2718054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Egyenes összekötő 131"/>
          <p:cNvCxnSpPr/>
          <p:nvPr/>
        </p:nvCxnSpPr>
        <p:spPr>
          <a:xfrm rot="10800000" flipH="1" flipV="1">
            <a:off x="1193800" y="2156079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Egyenes összekötő 145"/>
          <p:cNvCxnSpPr/>
          <p:nvPr/>
        </p:nvCxnSpPr>
        <p:spPr>
          <a:xfrm rot="10800000" flipH="1">
            <a:off x="270881" y="2075117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églalap 146"/>
          <p:cNvSpPr/>
          <p:nvPr/>
        </p:nvSpPr>
        <p:spPr>
          <a:xfrm flipH="1">
            <a:off x="433388" y="18909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28" name="Téglalap 147"/>
          <p:cNvSpPr/>
          <p:nvPr/>
        </p:nvSpPr>
        <p:spPr>
          <a:xfrm flipH="1">
            <a:off x="346075" y="189096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29" name="Egyenes összekötő 150"/>
          <p:cNvCxnSpPr/>
          <p:nvPr/>
        </p:nvCxnSpPr>
        <p:spPr>
          <a:xfrm rot="10800000" flipH="1">
            <a:off x="270881" y="2244979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Téglalap 151"/>
          <p:cNvSpPr/>
          <p:nvPr/>
        </p:nvSpPr>
        <p:spPr>
          <a:xfrm flipH="1">
            <a:off x="433388" y="213861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1" name="Téglalap 152"/>
          <p:cNvSpPr/>
          <p:nvPr/>
        </p:nvSpPr>
        <p:spPr>
          <a:xfrm flipH="1">
            <a:off x="346075" y="2138617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2" name="Téglalap 155"/>
          <p:cNvSpPr/>
          <p:nvPr/>
        </p:nvSpPr>
        <p:spPr>
          <a:xfrm flipH="1">
            <a:off x="681038" y="2011617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33" name="Egyenes összekötő 156"/>
          <p:cNvCxnSpPr/>
          <p:nvPr/>
        </p:nvCxnSpPr>
        <p:spPr>
          <a:xfrm rot="10800000" flipH="1">
            <a:off x="270881" y="2659317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Téglalap 157"/>
          <p:cNvSpPr/>
          <p:nvPr/>
        </p:nvSpPr>
        <p:spPr>
          <a:xfrm flipH="1">
            <a:off x="433388" y="25529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5" name="Téglalap 158"/>
          <p:cNvSpPr/>
          <p:nvPr/>
        </p:nvSpPr>
        <p:spPr>
          <a:xfrm flipH="1">
            <a:off x="346075" y="25529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36" name="Egyenes összekötő 161"/>
          <p:cNvCxnSpPr/>
          <p:nvPr/>
        </p:nvCxnSpPr>
        <p:spPr>
          <a:xfrm rot="10800000" flipH="1">
            <a:off x="270881" y="2832354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églalap 162"/>
          <p:cNvSpPr/>
          <p:nvPr/>
        </p:nvSpPr>
        <p:spPr>
          <a:xfrm flipH="1">
            <a:off x="433388" y="2803779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8" name="Téglalap 163"/>
          <p:cNvSpPr/>
          <p:nvPr/>
        </p:nvSpPr>
        <p:spPr>
          <a:xfrm flipH="1">
            <a:off x="346075" y="28037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39" name="Téglalap 166"/>
          <p:cNvSpPr/>
          <p:nvPr/>
        </p:nvSpPr>
        <p:spPr>
          <a:xfrm flipH="1">
            <a:off x="681038" y="2587879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40" name="Egyenes összekötő 130"/>
          <p:cNvCxnSpPr/>
          <p:nvPr/>
        </p:nvCxnSpPr>
        <p:spPr>
          <a:xfrm rot="10800000" flipH="1" flipV="1">
            <a:off x="1195388" y="3962654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Egyenes összekötő 131"/>
          <p:cNvCxnSpPr/>
          <p:nvPr/>
        </p:nvCxnSpPr>
        <p:spPr>
          <a:xfrm rot="10800000" flipH="1" flipV="1">
            <a:off x="1195388" y="3389567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Egyenes összekötő 145"/>
          <p:cNvCxnSpPr/>
          <p:nvPr/>
        </p:nvCxnSpPr>
        <p:spPr>
          <a:xfrm rot="10800000" flipH="1">
            <a:off x="272468" y="3308604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Téglalap 146"/>
          <p:cNvSpPr/>
          <p:nvPr/>
        </p:nvSpPr>
        <p:spPr>
          <a:xfrm flipH="1">
            <a:off x="434975" y="312445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44" name="Téglalap 147"/>
          <p:cNvSpPr/>
          <p:nvPr/>
        </p:nvSpPr>
        <p:spPr>
          <a:xfrm flipH="1">
            <a:off x="347663" y="31244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45" name="Egyenes összekötő 150"/>
          <p:cNvCxnSpPr/>
          <p:nvPr/>
        </p:nvCxnSpPr>
        <p:spPr>
          <a:xfrm rot="10800000" flipH="1">
            <a:off x="272468" y="3478467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églalap 151"/>
          <p:cNvSpPr/>
          <p:nvPr/>
        </p:nvSpPr>
        <p:spPr>
          <a:xfrm flipH="1">
            <a:off x="434975" y="3372104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47" name="Téglalap 152"/>
          <p:cNvSpPr/>
          <p:nvPr/>
        </p:nvSpPr>
        <p:spPr>
          <a:xfrm flipH="1">
            <a:off x="347663" y="33721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48" name="Téglalap 155"/>
          <p:cNvSpPr/>
          <p:nvPr/>
        </p:nvSpPr>
        <p:spPr>
          <a:xfrm flipH="1">
            <a:off x="682625" y="3245104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49" name="Egyenes összekötő 156"/>
          <p:cNvCxnSpPr/>
          <p:nvPr/>
        </p:nvCxnSpPr>
        <p:spPr>
          <a:xfrm rot="10800000" flipH="1">
            <a:off x="272468" y="3892804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églalap 157"/>
          <p:cNvSpPr/>
          <p:nvPr/>
        </p:nvSpPr>
        <p:spPr>
          <a:xfrm flipH="1">
            <a:off x="434975" y="3786442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51" name="Téglalap 158"/>
          <p:cNvSpPr/>
          <p:nvPr/>
        </p:nvSpPr>
        <p:spPr>
          <a:xfrm flipH="1">
            <a:off x="347663" y="3786442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352" name="Egyenes összekötő 161"/>
          <p:cNvCxnSpPr/>
          <p:nvPr/>
        </p:nvCxnSpPr>
        <p:spPr>
          <a:xfrm rot="10800000" flipH="1">
            <a:off x="272468" y="4065842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Téglalap 162"/>
          <p:cNvSpPr/>
          <p:nvPr/>
        </p:nvSpPr>
        <p:spPr>
          <a:xfrm flipH="1">
            <a:off x="434975" y="4037267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54" name="Téglalap 163"/>
          <p:cNvSpPr/>
          <p:nvPr/>
        </p:nvSpPr>
        <p:spPr>
          <a:xfrm flipH="1">
            <a:off x="347663" y="4037267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355" name="Téglalap 166"/>
          <p:cNvSpPr/>
          <p:nvPr/>
        </p:nvSpPr>
        <p:spPr>
          <a:xfrm flipH="1">
            <a:off x="682625" y="3821367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56" name="Line 123"/>
          <p:cNvSpPr>
            <a:spLocks noChangeShapeType="1"/>
          </p:cNvSpPr>
          <p:nvPr/>
        </p:nvSpPr>
        <p:spPr bwMode="auto">
          <a:xfrm flipV="1">
            <a:off x="2681288" y="2553791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" name="Line 124"/>
          <p:cNvSpPr>
            <a:spLocks noChangeShapeType="1"/>
          </p:cNvSpPr>
          <p:nvPr/>
        </p:nvSpPr>
        <p:spPr bwMode="auto">
          <a:xfrm>
            <a:off x="2706688" y="25529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" name="Line 125"/>
          <p:cNvSpPr>
            <a:spLocks noChangeShapeType="1"/>
          </p:cNvSpPr>
          <p:nvPr/>
        </p:nvSpPr>
        <p:spPr bwMode="auto">
          <a:xfrm>
            <a:off x="2706688" y="25529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9" name="Line 126"/>
          <p:cNvSpPr>
            <a:spLocks noChangeShapeType="1"/>
          </p:cNvSpPr>
          <p:nvPr/>
        </p:nvSpPr>
        <p:spPr bwMode="auto">
          <a:xfrm>
            <a:off x="2687638" y="2552954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0" name="Line 127"/>
          <p:cNvSpPr>
            <a:spLocks noChangeShapeType="1"/>
          </p:cNvSpPr>
          <p:nvPr/>
        </p:nvSpPr>
        <p:spPr bwMode="auto">
          <a:xfrm>
            <a:off x="2687638" y="1901744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" name="Line 128"/>
          <p:cNvSpPr>
            <a:spLocks noChangeShapeType="1"/>
          </p:cNvSpPr>
          <p:nvPr/>
        </p:nvSpPr>
        <p:spPr bwMode="auto">
          <a:xfrm>
            <a:off x="2687638" y="21084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2" name="Line 130"/>
          <p:cNvSpPr>
            <a:spLocks noChangeShapeType="1"/>
          </p:cNvSpPr>
          <p:nvPr/>
        </p:nvSpPr>
        <p:spPr bwMode="auto">
          <a:xfrm>
            <a:off x="2687638" y="3114594"/>
            <a:ext cx="0" cy="18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3" name="Line 133"/>
          <p:cNvSpPr>
            <a:spLocks noChangeShapeType="1"/>
          </p:cNvSpPr>
          <p:nvPr/>
        </p:nvSpPr>
        <p:spPr bwMode="auto">
          <a:xfrm>
            <a:off x="2687638" y="33022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3639" y="2718054"/>
            <a:ext cx="15480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171954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6" name="Egyenes összekötő 172"/>
          <p:cNvCxnSpPr>
            <a:cxnSpLocks noChangeShapeType="1"/>
          </p:cNvCxnSpPr>
          <p:nvPr/>
        </p:nvCxnSpPr>
        <p:spPr bwMode="auto">
          <a:xfrm rot="10800000">
            <a:off x="8314671" y="20909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7" name="Téglalap 173"/>
          <p:cNvSpPr>
            <a:spLocks noChangeArrowheads="1"/>
          </p:cNvSpPr>
          <p:nvPr/>
        </p:nvSpPr>
        <p:spPr bwMode="auto">
          <a:xfrm>
            <a:off x="8559800" y="19068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68" name="Téglalap 174"/>
          <p:cNvSpPr>
            <a:spLocks noChangeArrowheads="1"/>
          </p:cNvSpPr>
          <p:nvPr/>
        </p:nvSpPr>
        <p:spPr bwMode="auto">
          <a:xfrm>
            <a:off x="8645525" y="19068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69" name="Egyenes összekötő 177"/>
          <p:cNvCxnSpPr>
            <a:cxnSpLocks noChangeShapeType="1"/>
          </p:cNvCxnSpPr>
          <p:nvPr/>
        </p:nvCxnSpPr>
        <p:spPr bwMode="auto">
          <a:xfrm rot="10800000">
            <a:off x="8314671" y="2222754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0" name="Téglalap 178"/>
          <p:cNvSpPr>
            <a:spLocks noChangeArrowheads="1"/>
          </p:cNvSpPr>
          <p:nvPr/>
        </p:nvSpPr>
        <p:spPr bwMode="auto">
          <a:xfrm>
            <a:off x="8559800" y="21544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1" name="Téglalap 179"/>
          <p:cNvSpPr>
            <a:spLocks noChangeArrowheads="1"/>
          </p:cNvSpPr>
          <p:nvPr/>
        </p:nvSpPr>
        <p:spPr bwMode="auto">
          <a:xfrm>
            <a:off x="8645525" y="21544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2" name="Téglalap 182"/>
          <p:cNvSpPr>
            <a:spLocks noChangeArrowheads="1"/>
          </p:cNvSpPr>
          <p:nvPr/>
        </p:nvSpPr>
        <p:spPr bwMode="auto">
          <a:xfrm>
            <a:off x="7710488" y="20290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73" name="Egyenes összekötő 183"/>
          <p:cNvCxnSpPr>
            <a:cxnSpLocks noChangeShapeType="1"/>
          </p:cNvCxnSpPr>
          <p:nvPr/>
        </p:nvCxnSpPr>
        <p:spPr bwMode="auto">
          <a:xfrm rot="10800000">
            <a:off x="8324608" y="26497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4" name="Téglalap 184"/>
          <p:cNvSpPr>
            <a:spLocks noChangeArrowheads="1"/>
          </p:cNvSpPr>
          <p:nvPr/>
        </p:nvSpPr>
        <p:spPr bwMode="auto">
          <a:xfrm>
            <a:off x="8559800" y="25434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5" name="Téglalap 185"/>
          <p:cNvSpPr>
            <a:spLocks noChangeArrowheads="1"/>
          </p:cNvSpPr>
          <p:nvPr/>
        </p:nvSpPr>
        <p:spPr bwMode="auto">
          <a:xfrm>
            <a:off x="8645525" y="25434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76" name="Egyenes összekötő 188"/>
          <p:cNvCxnSpPr>
            <a:cxnSpLocks noChangeShapeType="1"/>
          </p:cNvCxnSpPr>
          <p:nvPr/>
        </p:nvCxnSpPr>
        <p:spPr bwMode="auto">
          <a:xfrm rot="10800000">
            <a:off x="8308733" y="2822829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7" name="Téglalap 189"/>
          <p:cNvSpPr>
            <a:spLocks noChangeArrowheads="1"/>
          </p:cNvSpPr>
          <p:nvPr/>
        </p:nvSpPr>
        <p:spPr bwMode="auto">
          <a:xfrm>
            <a:off x="8559800" y="2794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8" name="Téglalap 190"/>
          <p:cNvSpPr>
            <a:spLocks noChangeArrowheads="1"/>
          </p:cNvSpPr>
          <p:nvPr/>
        </p:nvSpPr>
        <p:spPr bwMode="auto">
          <a:xfrm>
            <a:off x="8645525" y="27942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79" name="Téglalap 193"/>
          <p:cNvSpPr>
            <a:spLocks noChangeArrowheads="1"/>
          </p:cNvSpPr>
          <p:nvPr/>
        </p:nvSpPr>
        <p:spPr bwMode="auto">
          <a:xfrm>
            <a:off x="7710488" y="25783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80" name="Egyenes összekötő 170"/>
          <p:cNvCxnSpPr>
            <a:cxnSpLocks noChangeShapeType="1"/>
          </p:cNvCxnSpPr>
          <p:nvPr/>
        </p:nvCxnSpPr>
        <p:spPr bwMode="auto">
          <a:xfrm rot="10800000" flipV="1">
            <a:off x="6282823" y="4018217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1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391154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2" name="Egyenes összekötő 172"/>
          <p:cNvCxnSpPr>
            <a:cxnSpLocks noChangeShapeType="1"/>
          </p:cNvCxnSpPr>
          <p:nvPr/>
        </p:nvCxnSpPr>
        <p:spPr bwMode="auto">
          <a:xfrm rot="10800000">
            <a:off x="8314671" y="3310192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3" name="Téglalap 173"/>
          <p:cNvSpPr>
            <a:spLocks noChangeArrowheads="1"/>
          </p:cNvSpPr>
          <p:nvPr/>
        </p:nvSpPr>
        <p:spPr bwMode="auto">
          <a:xfrm>
            <a:off x="8559800" y="312604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84" name="Téglalap 174"/>
          <p:cNvSpPr>
            <a:spLocks noChangeArrowheads="1"/>
          </p:cNvSpPr>
          <p:nvPr/>
        </p:nvSpPr>
        <p:spPr bwMode="auto">
          <a:xfrm>
            <a:off x="8645525" y="312604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85" name="Egyenes összekötő 177"/>
          <p:cNvCxnSpPr>
            <a:cxnSpLocks noChangeShapeType="1"/>
          </p:cNvCxnSpPr>
          <p:nvPr/>
        </p:nvCxnSpPr>
        <p:spPr bwMode="auto">
          <a:xfrm rot="10800000">
            <a:off x="8308733" y="3441954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6" name="Téglalap 178"/>
          <p:cNvSpPr>
            <a:spLocks noChangeArrowheads="1"/>
          </p:cNvSpPr>
          <p:nvPr/>
        </p:nvSpPr>
        <p:spPr bwMode="auto">
          <a:xfrm>
            <a:off x="8559800" y="3373692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87" name="Téglalap 179"/>
          <p:cNvSpPr>
            <a:spLocks noChangeArrowheads="1"/>
          </p:cNvSpPr>
          <p:nvPr/>
        </p:nvSpPr>
        <p:spPr bwMode="auto">
          <a:xfrm>
            <a:off x="8645525" y="3373692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88" name="Téglalap 182"/>
          <p:cNvSpPr>
            <a:spLocks noChangeArrowheads="1"/>
          </p:cNvSpPr>
          <p:nvPr/>
        </p:nvSpPr>
        <p:spPr bwMode="auto">
          <a:xfrm>
            <a:off x="7710488" y="3248279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389" name="Egyenes összekötő 183"/>
          <p:cNvCxnSpPr>
            <a:cxnSpLocks noChangeShapeType="1"/>
          </p:cNvCxnSpPr>
          <p:nvPr/>
        </p:nvCxnSpPr>
        <p:spPr bwMode="auto">
          <a:xfrm rot="10800000">
            <a:off x="8330546" y="3919792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0" name="Téglalap 184"/>
          <p:cNvSpPr>
            <a:spLocks noChangeArrowheads="1"/>
          </p:cNvSpPr>
          <p:nvPr/>
        </p:nvSpPr>
        <p:spPr bwMode="auto">
          <a:xfrm>
            <a:off x="8559800" y="3813429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91" name="Téglalap 185"/>
          <p:cNvSpPr>
            <a:spLocks noChangeArrowheads="1"/>
          </p:cNvSpPr>
          <p:nvPr/>
        </p:nvSpPr>
        <p:spPr bwMode="auto">
          <a:xfrm>
            <a:off x="8645525" y="3813429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cxnSp>
        <p:nvCxnSpPr>
          <p:cNvPr id="392" name="Egyenes összekötő 188"/>
          <p:cNvCxnSpPr>
            <a:cxnSpLocks noChangeShapeType="1"/>
          </p:cNvCxnSpPr>
          <p:nvPr/>
        </p:nvCxnSpPr>
        <p:spPr bwMode="auto">
          <a:xfrm rot="10800000">
            <a:off x="8314671" y="4091242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3" name="Téglalap 189"/>
          <p:cNvSpPr>
            <a:spLocks noChangeArrowheads="1"/>
          </p:cNvSpPr>
          <p:nvPr/>
        </p:nvSpPr>
        <p:spPr bwMode="auto">
          <a:xfrm>
            <a:off x="8559800" y="4064254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94" name="Téglalap 190"/>
          <p:cNvSpPr>
            <a:spLocks noChangeArrowheads="1"/>
          </p:cNvSpPr>
          <p:nvPr/>
        </p:nvSpPr>
        <p:spPr bwMode="auto">
          <a:xfrm>
            <a:off x="8645525" y="40642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95" name="Téglalap 193"/>
          <p:cNvSpPr>
            <a:spLocks noChangeArrowheads="1"/>
          </p:cNvSpPr>
          <p:nvPr/>
        </p:nvSpPr>
        <p:spPr bwMode="auto">
          <a:xfrm>
            <a:off x="7710488" y="3873754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96" name="Line 166"/>
          <p:cNvSpPr>
            <a:spLocks noChangeShapeType="1"/>
          </p:cNvSpPr>
          <p:nvPr/>
        </p:nvSpPr>
        <p:spPr bwMode="auto">
          <a:xfrm flipV="1">
            <a:off x="6283325" y="3747839"/>
            <a:ext cx="0" cy="2700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" name="Line 167"/>
          <p:cNvSpPr>
            <a:spLocks noChangeShapeType="1"/>
          </p:cNvSpPr>
          <p:nvPr/>
        </p:nvSpPr>
        <p:spPr bwMode="auto">
          <a:xfrm>
            <a:off x="6283325" y="37467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8" name="Line 168"/>
          <p:cNvSpPr>
            <a:spLocks noChangeShapeType="1"/>
          </p:cNvSpPr>
          <p:nvPr/>
        </p:nvSpPr>
        <p:spPr bwMode="auto">
          <a:xfrm flipH="1">
            <a:off x="6146800" y="3746754"/>
            <a:ext cx="1365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" name="Line 169"/>
          <p:cNvSpPr>
            <a:spLocks noChangeShapeType="1"/>
          </p:cNvSpPr>
          <p:nvPr/>
        </p:nvSpPr>
        <p:spPr bwMode="auto">
          <a:xfrm>
            <a:off x="6283325" y="3118104"/>
            <a:ext cx="0" cy="1587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" name="Line 170"/>
          <p:cNvSpPr>
            <a:spLocks noChangeShapeType="1"/>
          </p:cNvSpPr>
          <p:nvPr/>
        </p:nvSpPr>
        <p:spPr bwMode="auto">
          <a:xfrm flipH="1">
            <a:off x="6131929" y="3276854"/>
            <a:ext cx="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1" name="Line 171"/>
          <p:cNvSpPr>
            <a:spLocks noChangeShapeType="1"/>
          </p:cNvSpPr>
          <p:nvPr/>
        </p:nvSpPr>
        <p:spPr bwMode="auto">
          <a:xfrm flipV="1">
            <a:off x="6283325" y="2533904"/>
            <a:ext cx="0" cy="184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" name="Line 172"/>
          <p:cNvSpPr>
            <a:spLocks noChangeShapeType="1"/>
          </p:cNvSpPr>
          <p:nvPr/>
        </p:nvSpPr>
        <p:spPr bwMode="auto">
          <a:xfrm flipH="1">
            <a:off x="6165850" y="2533904"/>
            <a:ext cx="11747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3" name="Line 173"/>
          <p:cNvSpPr>
            <a:spLocks noChangeShapeType="1"/>
          </p:cNvSpPr>
          <p:nvPr/>
        </p:nvSpPr>
        <p:spPr bwMode="auto">
          <a:xfrm>
            <a:off x="6283325" y="1887209"/>
            <a:ext cx="0" cy="2222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4" name="Line 174"/>
          <p:cNvSpPr>
            <a:spLocks noChangeShapeType="1"/>
          </p:cNvSpPr>
          <p:nvPr/>
        </p:nvSpPr>
        <p:spPr bwMode="auto">
          <a:xfrm flipH="1">
            <a:off x="6159500" y="2108454"/>
            <a:ext cx="1238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" name="Text Box 175"/>
          <p:cNvSpPr txBox="1">
            <a:spLocks noChangeArrowheads="1"/>
          </p:cNvSpPr>
          <p:nvPr/>
        </p:nvSpPr>
        <p:spPr bwMode="auto">
          <a:xfrm>
            <a:off x="2183882" y="1276604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406" name="Text Box 176"/>
          <p:cNvSpPr txBox="1">
            <a:spLocks noChangeArrowheads="1"/>
          </p:cNvSpPr>
          <p:nvPr/>
        </p:nvSpPr>
        <p:spPr bwMode="auto">
          <a:xfrm>
            <a:off x="6067849" y="1278192"/>
            <a:ext cx="80021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2x4 </a:t>
            </a:r>
            <a:r>
              <a:rPr lang="en-US" altLang="en-US" sz="1000" dirty="0" smtClean="0">
                <a:latin typeface="Verdana" pitchFamily="34" charset="0"/>
              </a:rPr>
              <a:t>SMI2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channels</a:t>
            </a:r>
          </a:p>
        </p:txBody>
      </p:sp>
      <p:sp>
        <p:nvSpPr>
          <p:cNvPr id="407" name="Rectangle 180"/>
          <p:cNvSpPr>
            <a:spLocks noChangeArrowheads="1"/>
          </p:cNvSpPr>
          <p:nvPr/>
        </p:nvSpPr>
        <p:spPr bwMode="auto">
          <a:xfrm>
            <a:off x="2946960" y="1227189"/>
            <a:ext cx="3130861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v2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v3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/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v4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(Ivy Bridge-EX/Haswell-EX/Broadwell-EX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08" name="Téglalap 3"/>
          <p:cNvSpPr>
            <a:spLocks noChangeArrowheads="1"/>
          </p:cNvSpPr>
          <p:nvPr/>
        </p:nvSpPr>
        <p:spPr bwMode="auto">
          <a:xfrm>
            <a:off x="4714875" y="20528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" name="Téglalap 3"/>
          <p:cNvSpPr>
            <a:spLocks noChangeArrowheads="1"/>
          </p:cNvSpPr>
          <p:nvPr/>
        </p:nvSpPr>
        <p:spPr bwMode="auto">
          <a:xfrm>
            <a:off x="2771775" y="32085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0" name="Téglalap 3"/>
          <p:cNvSpPr>
            <a:spLocks noChangeArrowheads="1"/>
          </p:cNvSpPr>
          <p:nvPr/>
        </p:nvSpPr>
        <p:spPr bwMode="auto">
          <a:xfrm>
            <a:off x="4689475" y="3208592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endParaRPr lang="en-US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 smtClean="0">
              <a:solidFill>
                <a:schemeClr val="bg1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11" name="Téglalap 174"/>
          <p:cNvSpPr>
            <a:spLocks noChangeArrowheads="1"/>
          </p:cNvSpPr>
          <p:nvPr/>
        </p:nvSpPr>
        <p:spPr bwMode="auto">
          <a:xfrm>
            <a:off x="8738545" y="19048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2" name="Téglalap 179"/>
          <p:cNvSpPr>
            <a:spLocks noChangeArrowheads="1"/>
          </p:cNvSpPr>
          <p:nvPr/>
        </p:nvSpPr>
        <p:spPr bwMode="auto">
          <a:xfrm>
            <a:off x="8738545" y="21525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3" name="Téglalap 185"/>
          <p:cNvSpPr>
            <a:spLocks noChangeArrowheads="1"/>
          </p:cNvSpPr>
          <p:nvPr/>
        </p:nvSpPr>
        <p:spPr bwMode="auto">
          <a:xfrm>
            <a:off x="8738545" y="25414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4" name="Téglalap 190"/>
          <p:cNvSpPr>
            <a:spLocks noChangeArrowheads="1"/>
          </p:cNvSpPr>
          <p:nvPr/>
        </p:nvSpPr>
        <p:spPr bwMode="auto">
          <a:xfrm>
            <a:off x="8738545" y="27922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5" name="Téglalap 174"/>
          <p:cNvSpPr>
            <a:spLocks noChangeArrowheads="1"/>
          </p:cNvSpPr>
          <p:nvPr/>
        </p:nvSpPr>
        <p:spPr bwMode="auto">
          <a:xfrm>
            <a:off x="8738545" y="312405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6" name="Téglalap 179"/>
          <p:cNvSpPr>
            <a:spLocks noChangeArrowheads="1"/>
          </p:cNvSpPr>
          <p:nvPr/>
        </p:nvSpPr>
        <p:spPr bwMode="auto">
          <a:xfrm>
            <a:off x="8738545" y="3371704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7" name="Téglalap 185"/>
          <p:cNvSpPr>
            <a:spLocks noChangeArrowheads="1"/>
          </p:cNvSpPr>
          <p:nvPr/>
        </p:nvSpPr>
        <p:spPr bwMode="auto">
          <a:xfrm>
            <a:off x="8738545" y="3811441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8" name="Téglalap 190"/>
          <p:cNvSpPr>
            <a:spLocks noChangeArrowheads="1"/>
          </p:cNvSpPr>
          <p:nvPr/>
        </p:nvSpPr>
        <p:spPr bwMode="auto">
          <a:xfrm>
            <a:off x="8738545" y="4062266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19" name="Téglalap 174"/>
          <p:cNvSpPr>
            <a:spLocks noChangeArrowheads="1"/>
          </p:cNvSpPr>
          <p:nvPr/>
        </p:nvSpPr>
        <p:spPr bwMode="auto">
          <a:xfrm>
            <a:off x="7390758" y="16298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0" name="Téglalap 179"/>
          <p:cNvSpPr>
            <a:spLocks noChangeArrowheads="1"/>
          </p:cNvSpPr>
          <p:nvPr/>
        </p:nvSpPr>
        <p:spPr bwMode="auto">
          <a:xfrm>
            <a:off x="7390758" y="18774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1" name="Téglalap 185"/>
          <p:cNvSpPr>
            <a:spLocks noChangeArrowheads="1"/>
          </p:cNvSpPr>
          <p:nvPr/>
        </p:nvSpPr>
        <p:spPr bwMode="auto">
          <a:xfrm>
            <a:off x="7390758" y="22282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2" name="Téglalap 190"/>
          <p:cNvSpPr>
            <a:spLocks noChangeArrowheads="1"/>
          </p:cNvSpPr>
          <p:nvPr/>
        </p:nvSpPr>
        <p:spPr bwMode="auto">
          <a:xfrm>
            <a:off x="7390758" y="24791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3" name="Téglalap 174"/>
          <p:cNvSpPr>
            <a:spLocks noChangeArrowheads="1"/>
          </p:cNvSpPr>
          <p:nvPr/>
        </p:nvSpPr>
        <p:spPr bwMode="auto">
          <a:xfrm>
            <a:off x="7390758" y="286170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4" name="Téglalap 179"/>
          <p:cNvSpPr>
            <a:spLocks noChangeArrowheads="1"/>
          </p:cNvSpPr>
          <p:nvPr/>
        </p:nvSpPr>
        <p:spPr bwMode="auto">
          <a:xfrm>
            <a:off x="7390758" y="3109354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5" name="Téglalap 185"/>
          <p:cNvSpPr>
            <a:spLocks noChangeArrowheads="1"/>
          </p:cNvSpPr>
          <p:nvPr/>
        </p:nvSpPr>
        <p:spPr bwMode="auto">
          <a:xfrm>
            <a:off x="7390758" y="3498292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6" name="Téglalap 190"/>
          <p:cNvSpPr>
            <a:spLocks noChangeArrowheads="1"/>
          </p:cNvSpPr>
          <p:nvPr/>
        </p:nvSpPr>
        <p:spPr bwMode="auto">
          <a:xfrm>
            <a:off x="7390758" y="3749117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27" name="Téglalap 147"/>
          <p:cNvSpPr/>
          <p:nvPr/>
        </p:nvSpPr>
        <p:spPr>
          <a:xfrm flipH="1">
            <a:off x="1480232" y="283830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8" name="Téglalap 152"/>
          <p:cNvSpPr/>
          <p:nvPr/>
        </p:nvSpPr>
        <p:spPr>
          <a:xfrm flipH="1">
            <a:off x="1480232" y="3085954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29" name="Téglalap 158"/>
          <p:cNvSpPr/>
          <p:nvPr/>
        </p:nvSpPr>
        <p:spPr>
          <a:xfrm flipH="1">
            <a:off x="1480232" y="34367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0" name="Téglalap 163"/>
          <p:cNvSpPr/>
          <p:nvPr/>
        </p:nvSpPr>
        <p:spPr>
          <a:xfrm flipH="1">
            <a:off x="1480232" y="368761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1" name="Téglalap 147"/>
          <p:cNvSpPr/>
          <p:nvPr/>
        </p:nvSpPr>
        <p:spPr>
          <a:xfrm flipH="1">
            <a:off x="1488840" y="162069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2" name="Téglalap 152"/>
          <p:cNvSpPr/>
          <p:nvPr/>
        </p:nvSpPr>
        <p:spPr>
          <a:xfrm flipH="1">
            <a:off x="1488840" y="1868341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3" name="Téglalap 158"/>
          <p:cNvSpPr/>
          <p:nvPr/>
        </p:nvSpPr>
        <p:spPr>
          <a:xfrm flipH="1">
            <a:off x="1488840" y="22064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4" name="Téglalap 163"/>
          <p:cNvSpPr/>
          <p:nvPr/>
        </p:nvSpPr>
        <p:spPr>
          <a:xfrm flipH="1">
            <a:off x="1488840" y="245730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5" name="Téglalap 147"/>
          <p:cNvSpPr/>
          <p:nvPr/>
        </p:nvSpPr>
        <p:spPr>
          <a:xfrm flipH="1">
            <a:off x="243141" y="188897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6" name="Téglalap 152"/>
          <p:cNvSpPr/>
          <p:nvPr/>
        </p:nvSpPr>
        <p:spPr>
          <a:xfrm flipH="1">
            <a:off x="243141" y="2136629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7" name="Téglalap 158"/>
          <p:cNvSpPr/>
          <p:nvPr/>
        </p:nvSpPr>
        <p:spPr>
          <a:xfrm flipH="1">
            <a:off x="243141" y="2550966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8" name="Téglalap 163"/>
          <p:cNvSpPr/>
          <p:nvPr/>
        </p:nvSpPr>
        <p:spPr>
          <a:xfrm flipH="1">
            <a:off x="243141" y="2801791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39" name="Téglalap 147"/>
          <p:cNvSpPr/>
          <p:nvPr/>
        </p:nvSpPr>
        <p:spPr>
          <a:xfrm flipH="1">
            <a:off x="244729" y="312246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0" name="Téglalap 152"/>
          <p:cNvSpPr/>
          <p:nvPr/>
        </p:nvSpPr>
        <p:spPr>
          <a:xfrm flipH="1">
            <a:off x="244729" y="3370116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1" name="Téglalap 158"/>
          <p:cNvSpPr/>
          <p:nvPr/>
        </p:nvSpPr>
        <p:spPr>
          <a:xfrm flipH="1">
            <a:off x="244729" y="3784454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2" name="Téglalap 163"/>
          <p:cNvSpPr/>
          <p:nvPr/>
        </p:nvSpPr>
        <p:spPr>
          <a:xfrm flipH="1">
            <a:off x="244729" y="4035279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43" name="Téglalap 3"/>
          <p:cNvSpPr>
            <a:spLocks noChangeArrowheads="1"/>
          </p:cNvSpPr>
          <p:nvPr/>
        </p:nvSpPr>
        <p:spPr bwMode="auto">
          <a:xfrm>
            <a:off x="2760663" y="2038867"/>
            <a:ext cx="1440000" cy="5760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Haswell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-EX 18C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44" name="Text Box 90"/>
          <p:cNvSpPr txBox="1">
            <a:spLocks noChangeArrowheads="1"/>
          </p:cNvSpPr>
          <p:nvPr/>
        </p:nvSpPr>
        <p:spPr bwMode="auto">
          <a:xfrm>
            <a:off x="5584594" y="4991690"/>
            <a:ext cx="3572106" cy="181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64-bit VMSE data link between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SMB: Scalable Memory Buffer</a:t>
            </a:r>
          </a:p>
          <a:p>
            <a:pPr algn="ctr" eaLnBrk="1" hangingPunct="1"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(C112/C114: Jordan Creek 2)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 </a:t>
            </a: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DDR3/DDR4 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C112:  2 DIMMs/channel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C114: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445" name="Szövegdoboz 31"/>
          <p:cNvSpPr txBox="1">
            <a:spLocks noChangeArrowheads="1"/>
          </p:cNvSpPr>
          <p:nvPr/>
        </p:nvSpPr>
        <p:spPr bwMode="auto">
          <a:xfrm>
            <a:off x="5621756" y="4372229"/>
            <a:ext cx="34460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3-1600 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in both performance and lockstep modes and</a:t>
            </a: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up to </a:t>
            </a:r>
            <a:r>
              <a:rPr lang="hu-HU" altLang="en-US" sz="1100" dirty="0" smtClean="0">
                <a:latin typeface="Verdana" pitchFamily="34" charset="0"/>
              </a:rPr>
              <a:t>DDR</a:t>
            </a:r>
            <a:r>
              <a:rPr lang="en-US" altLang="en-US" sz="1100" dirty="0" smtClean="0">
                <a:latin typeface="Verdana" pitchFamily="34" charset="0"/>
              </a:rPr>
              <a:t>4-1866 in lockstep mode</a:t>
            </a:r>
            <a:endParaRPr lang="hu-HU" altLang="en-US" sz="1100" dirty="0">
              <a:latin typeface="Verdana" pitchFamily="34" charset="0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3089162" y="152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447" name="TextBox 446"/>
          <p:cNvSpPr txBox="1"/>
          <p:nvPr/>
        </p:nvSpPr>
        <p:spPr>
          <a:xfrm>
            <a:off x="3127608" y="17856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448" name="Up-Down Arrow 447"/>
          <p:cNvSpPr/>
          <p:nvPr/>
        </p:nvSpPr>
        <p:spPr bwMode="auto">
          <a:xfrm>
            <a:off x="3417647" y="17904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235462" y="15394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450" name="TextBox 449"/>
          <p:cNvSpPr txBox="1"/>
          <p:nvPr/>
        </p:nvSpPr>
        <p:spPr>
          <a:xfrm>
            <a:off x="5273908" y="17983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451" name="Up-Down Arrow 450"/>
          <p:cNvSpPr/>
          <p:nvPr/>
        </p:nvSpPr>
        <p:spPr bwMode="auto">
          <a:xfrm>
            <a:off x="5563947" y="18031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52" name="Téglalap 53"/>
          <p:cNvSpPr>
            <a:spLocks noChangeArrowheads="1"/>
          </p:cNvSpPr>
          <p:nvPr/>
        </p:nvSpPr>
        <p:spPr bwMode="auto">
          <a:xfrm>
            <a:off x="2755900" y="4394454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C602J PCH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n-US" altLang="en-US" sz="1100" dirty="0" err="1" smtClean="0">
                <a:solidFill>
                  <a:schemeClr val="bg1"/>
                </a:solidFill>
                <a:latin typeface="Verdana" pitchFamily="34" charset="0"/>
              </a:rPr>
              <a:t>Patsburg</a:t>
            </a: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J) </a:t>
            </a:r>
            <a:endParaRPr lang="hu-HU" altLang="en-US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453" name="Egyenes összekötő 121"/>
          <p:cNvCxnSpPr/>
          <p:nvPr/>
        </p:nvCxnSpPr>
        <p:spPr>
          <a:xfrm rot="5400000" flipH="1" flipV="1">
            <a:off x="3153162" y="4132129"/>
            <a:ext cx="6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4" name="Szövegdoboz 70"/>
          <p:cNvSpPr txBox="1">
            <a:spLocks noChangeArrowheads="1"/>
          </p:cNvSpPr>
          <p:nvPr/>
        </p:nvSpPr>
        <p:spPr bwMode="auto">
          <a:xfrm>
            <a:off x="3432498" y="3902329"/>
            <a:ext cx="72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DMI2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</a:t>
            </a:r>
            <a:r>
              <a:rPr lang="en-US" altLang="en-US" sz="1000" dirty="0" smtClean="0">
                <a:latin typeface="Verdana" pitchFamily="34" charset="0"/>
              </a:rPr>
              <a:t>xPCIe2</a:t>
            </a:r>
            <a:endParaRPr lang="hu-HU" altLang="en-US" sz="1000" dirty="0">
              <a:latin typeface="Verdana" pitchFamily="34" charset="0"/>
            </a:endParaRPr>
          </a:p>
        </p:txBody>
      </p:sp>
      <p:cxnSp>
        <p:nvCxnSpPr>
          <p:cNvPr id="455" name="Egyenes összekötő 130"/>
          <p:cNvCxnSpPr/>
          <p:nvPr/>
        </p:nvCxnSpPr>
        <p:spPr>
          <a:xfrm rot="10800000" flipH="1" flipV="1">
            <a:off x="2409825" y="3616579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Line 129"/>
          <p:cNvSpPr>
            <a:spLocks noChangeShapeType="1"/>
          </p:cNvSpPr>
          <p:nvPr/>
        </p:nvSpPr>
        <p:spPr bwMode="auto">
          <a:xfrm>
            <a:off x="2687638" y="3715004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" name="Line 131"/>
          <p:cNvSpPr>
            <a:spLocks noChangeShapeType="1"/>
          </p:cNvSpPr>
          <p:nvPr/>
        </p:nvSpPr>
        <p:spPr bwMode="auto">
          <a:xfrm>
            <a:off x="2687638" y="3708654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8" name="Line 132"/>
          <p:cNvSpPr>
            <a:spLocks noChangeShapeType="1"/>
          </p:cNvSpPr>
          <p:nvPr/>
        </p:nvSpPr>
        <p:spPr bwMode="auto">
          <a:xfrm>
            <a:off x="2687638" y="3708654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" name="Rectangle 178"/>
          <p:cNvSpPr>
            <a:spLocks noChangeArrowheads="1"/>
          </p:cNvSpPr>
          <p:nvPr/>
        </p:nvSpPr>
        <p:spPr bwMode="auto">
          <a:xfrm>
            <a:off x="3960813" y="4723067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460" name="TextBox 459"/>
          <p:cNvSpPr txBox="1"/>
          <p:nvPr/>
        </p:nvSpPr>
        <p:spPr>
          <a:xfrm>
            <a:off x="5121162" y="40667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461" name="TextBox 460"/>
          <p:cNvSpPr txBox="1"/>
          <p:nvPr/>
        </p:nvSpPr>
        <p:spPr>
          <a:xfrm>
            <a:off x="4664308" y="39192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  <p:sp>
        <p:nvSpPr>
          <p:cNvPr id="462" name="Up-Down Arrow 461"/>
          <p:cNvSpPr/>
          <p:nvPr/>
        </p:nvSpPr>
        <p:spPr bwMode="auto">
          <a:xfrm>
            <a:off x="5449647" y="38097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2657362" y="4028639"/>
            <a:ext cx="7906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PCIe</a:t>
            </a:r>
            <a:r>
              <a:rPr lang="en-US" sz="1100" dirty="0" smtClean="0"/>
              <a:t> 3.0</a:t>
            </a:r>
            <a:endParaRPr lang="en-US" sz="1100" dirty="0"/>
          </a:p>
        </p:txBody>
      </p:sp>
      <p:sp>
        <p:nvSpPr>
          <p:cNvPr id="464" name="Up-Down Arrow 463"/>
          <p:cNvSpPr/>
          <p:nvPr/>
        </p:nvSpPr>
        <p:spPr bwMode="auto">
          <a:xfrm>
            <a:off x="3277947" y="3809777"/>
            <a:ext cx="124619" cy="252000"/>
          </a:xfrm>
          <a:prstGeom prst="upDownArrow">
            <a:avLst/>
          </a:prstGeom>
          <a:solidFill>
            <a:srgbClr val="FF0000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2987908" y="3792264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399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schemes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Intel’s servers </a:t>
            </a: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282575" y="665163"/>
            <a:ext cx="389529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1.6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Naming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schemes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Intel’s servers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304574" y="986102"/>
            <a:ext cx="80516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In 2005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Intel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discontinued their previous naming scheme emphasizing clock frequency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  like Xeon 2.8 GHz DP or Xeon 2.0 GHz MP, and introduced an AMD like naming scheme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  as follows: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1049" y="2606939"/>
            <a:ext cx="21732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9000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3" name="Oval 7"/>
          <p:cNvSpPr>
            <a:spLocks noChangeArrowheads="1"/>
          </p:cNvSpPr>
          <p:nvPr/>
        </p:nvSpPr>
        <p:spPr bwMode="auto">
          <a:xfrm>
            <a:off x="7540399" y="249898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4" name="Line 8"/>
          <p:cNvSpPr>
            <a:spLocks noChangeShapeType="1"/>
          </p:cNvSpPr>
          <p:nvPr/>
        </p:nvSpPr>
        <p:spPr bwMode="auto">
          <a:xfrm>
            <a:off x="4339999" y="2083064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5" name="Line 10"/>
          <p:cNvSpPr>
            <a:spLocks noChangeShapeType="1"/>
          </p:cNvSpPr>
          <p:nvPr/>
        </p:nvSpPr>
        <p:spPr bwMode="auto">
          <a:xfrm flipV="1">
            <a:off x="1120549" y="2311664"/>
            <a:ext cx="645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6" name="Line 11"/>
          <p:cNvSpPr>
            <a:spLocks noChangeShapeType="1"/>
          </p:cNvSpPr>
          <p:nvPr/>
        </p:nvSpPr>
        <p:spPr bwMode="auto">
          <a:xfrm flipH="1">
            <a:off x="7578499" y="2306902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7" name="Oval 12"/>
          <p:cNvSpPr>
            <a:spLocks noChangeArrowheads="1"/>
          </p:cNvSpPr>
          <p:nvPr/>
        </p:nvSpPr>
        <p:spPr bwMode="auto">
          <a:xfrm>
            <a:off x="1088799" y="251168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698" name="Line 13"/>
          <p:cNvSpPr>
            <a:spLocks noChangeShapeType="1"/>
          </p:cNvSpPr>
          <p:nvPr/>
        </p:nvSpPr>
        <p:spPr bwMode="auto">
          <a:xfrm>
            <a:off x="1122137" y="231166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699" name="Text Box 4"/>
          <p:cNvSpPr txBox="1">
            <a:spLocks noChangeArrowheads="1"/>
          </p:cNvSpPr>
          <p:nvPr/>
        </p:nvSpPr>
        <p:spPr bwMode="auto">
          <a:xfrm>
            <a:off x="2752499" y="1771914"/>
            <a:ext cx="3181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Intel’s recent naming scheme of servers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0" name="Text Box 4"/>
          <p:cNvSpPr txBox="1">
            <a:spLocks noChangeArrowheads="1"/>
          </p:cNvSpPr>
          <p:nvPr/>
        </p:nvSpPr>
        <p:spPr bwMode="auto">
          <a:xfrm>
            <a:off x="6386287" y="2608527"/>
            <a:ext cx="23685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3000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1" name="Text Box 4"/>
          <p:cNvSpPr txBox="1">
            <a:spLocks noChangeArrowheads="1"/>
          </p:cNvSpPr>
          <p:nvPr/>
        </p:nvSpPr>
        <p:spPr bwMode="auto">
          <a:xfrm>
            <a:off x="4486049" y="2583127"/>
            <a:ext cx="19272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</a:rPr>
              <a:t>5000 series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2" name="Oval 12"/>
          <p:cNvSpPr>
            <a:spLocks noChangeArrowheads="1"/>
          </p:cNvSpPr>
          <p:nvPr/>
        </p:nvSpPr>
        <p:spPr bwMode="auto">
          <a:xfrm>
            <a:off x="5376637" y="24815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3" name="Text Box 16"/>
          <p:cNvSpPr txBox="1">
            <a:spLocks noChangeArrowheads="1"/>
          </p:cNvSpPr>
          <p:nvPr/>
        </p:nvSpPr>
        <p:spPr bwMode="auto">
          <a:xfrm>
            <a:off x="6890240" y="3020895"/>
            <a:ext cx="1379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UP server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4" name="Text Box 17"/>
          <p:cNvSpPr txBox="1">
            <a:spLocks noChangeArrowheads="1"/>
          </p:cNvSpPr>
          <p:nvPr/>
        </p:nvSpPr>
        <p:spPr bwMode="auto">
          <a:xfrm>
            <a:off x="432111" y="3008195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Itanium lines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of processors</a:t>
            </a:r>
          </a:p>
        </p:txBody>
      </p:sp>
      <p:sp>
        <p:nvSpPr>
          <p:cNvPr id="114705" name="Text Box 4"/>
          <p:cNvSpPr txBox="1">
            <a:spLocks noChangeArrowheads="1"/>
          </p:cNvSpPr>
          <p:nvPr/>
        </p:nvSpPr>
        <p:spPr bwMode="auto">
          <a:xfrm>
            <a:off x="2138137" y="2608527"/>
            <a:ext cx="21732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7000 series</a:t>
            </a:r>
            <a:endParaRPr lang="hu-HU" altLang="en-US" sz="12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6" name="Oval 12"/>
          <p:cNvSpPr>
            <a:spLocks noChangeArrowheads="1"/>
          </p:cNvSpPr>
          <p:nvPr/>
        </p:nvSpPr>
        <p:spPr bwMode="auto">
          <a:xfrm>
            <a:off x="3185887" y="25132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4707" name="Line 13"/>
          <p:cNvSpPr>
            <a:spLocks noChangeShapeType="1"/>
          </p:cNvSpPr>
          <p:nvPr/>
        </p:nvSpPr>
        <p:spPr bwMode="auto">
          <a:xfrm>
            <a:off x="3219224" y="2313252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08" name="Text Box 21"/>
          <p:cNvSpPr txBox="1">
            <a:spLocks noChangeArrowheads="1"/>
          </p:cNvSpPr>
          <p:nvPr/>
        </p:nvSpPr>
        <p:spPr bwMode="auto">
          <a:xfrm>
            <a:off x="2493737" y="3009783"/>
            <a:ext cx="137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MP </a:t>
            </a:r>
            <a:r>
              <a:rPr lang="en-US" altLang="en-US" sz="1200" dirty="0" smtClean="0">
                <a:solidFill>
                  <a:srgbClr val="FF0000"/>
                </a:solidFill>
                <a:latin typeface="Verdana" pitchFamily="34" charset="0"/>
              </a:rPr>
              <a:t>server (4S)</a:t>
            </a:r>
            <a:endParaRPr lang="en-US" altLang="en-US" sz="1200" dirty="0">
              <a:solidFill>
                <a:srgbClr val="FF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09" name="Line 13"/>
          <p:cNvSpPr>
            <a:spLocks noChangeShapeType="1"/>
          </p:cNvSpPr>
          <p:nvPr/>
        </p:nvSpPr>
        <p:spPr bwMode="auto">
          <a:xfrm>
            <a:off x="5417912" y="2302139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4710" name="Text Box 23"/>
          <p:cNvSpPr txBox="1">
            <a:spLocks noChangeArrowheads="1"/>
          </p:cNvSpPr>
          <p:nvPr/>
        </p:nvSpPr>
        <p:spPr bwMode="auto">
          <a:xfrm>
            <a:off x="4701512" y="3011370"/>
            <a:ext cx="1391728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DP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server (2S)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 processor lines</a:t>
            </a:r>
          </a:p>
        </p:txBody>
      </p:sp>
      <p:sp>
        <p:nvSpPr>
          <p:cNvPr id="11471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hu-HU" altLang="en-US" dirty="0"/>
              <a:t>6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servers (1)</a:t>
            </a:r>
            <a:endParaRPr lang="hu-HU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01947" y="3794247"/>
            <a:ext cx="8143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Accordingly, Intel’s subsequent </a:t>
            </a:r>
            <a:r>
              <a:rPr lang="en-US" dirty="0" smtClean="0">
                <a:solidFill>
                  <a:srgbClr val="FF0000"/>
                </a:solidFill>
              </a:rPr>
              <a:t>MP server processor lines </a:t>
            </a:r>
            <a:r>
              <a:rPr lang="en-US" dirty="0" smtClean="0"/>
              <a:t>were designated as follows:</a:t>
            </a:r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89592"/>
              </p:ext>
            </p:extLst>
          </p:nvPr>
        </p:nvGraphicFramePr>
        <p:xfrm>
          <a:off x="1493949" y="4314422"/>
          <a:ext cx="5808373" cy="209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20"/>
                <a:gridCol w="1967770"/>
                <a:gridCol w="2394983"/>
              </a:tblGrid>
              <a:tr h="4250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Line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Processor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Based 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7000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Paxville</a:t>
                      </a:r>
                      <a:r>
                        <a:rPr lang="en-US" sz="1200" dirty="0" smtClean="0">
                          <a:latin typeface="+mj-lt"/>
                        </a:rPr>
                        <a:t>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7100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Tulsa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Pentium 4 Prescott MP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>
                          <a:latin typeface="+mj-lt"/>
                        </a:rPr>
                        <a:t>7</a:t>
                      </a:r>
                      <a:r>
                        <a:rPr lang="en-US" sz="1200" dirty="0" smtClean="0">
                          <a:latin typeface="+mj-lt"/>
                        </a:rPr>
                        <a:t>2</a:t>
                      </a:r>
                      <a:r>
                        <a:rPr lang="hu-HU" sz="1200" dirty="0" smtClean="0">
                          <a:latin typeface="+mj-lt"/>
                        </a:rPr>
                        <a:t>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DC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7300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Tigerton QC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Core 2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7400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Dunnington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Penryn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  <a:tr h="2778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7500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latin typeface="+mj-lt"/>
                        </a:rPr>
                        <a:t>Beckton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+mj-lt"/>
                        </a:rPr>
                        <a:t>Nehalem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93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1.6 </a:t>
            </a:r>
            <a:r>
              <a:rPr lang="en-US" altLang="en-US" dirty="0"/>
              <a:t>Naming scheme of Intel’s servers </a:t>
            </a:r>
            <a:r>
              <a:rPr lang="en-US" altLang="en-US" dirty="0" smtClean="0"/>
              <a:t>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" y="4052998"/>
            <a:ext cx="6583149" cy="789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Product </a:t>
            </a:r>
            <a:r>
              <a:rPr lang="en-US" dirty="0" smtClean="0">
                <a:solidFill>
                  <a:srgbClr val="FF0000"/>
                </a:solidFill>
              </a:rPr>
              <a:t>line</a:t>
            </a:r>
            <a:r>
              <a:rPr lang="en-US" dirty="0" smtClean="0"/>
              <a:t>: E3</a:t>
            </a:r>
            <a:r>
              <a:rPr lang="en-US" dirty="0"/>
              <a:t>, </a:t>
            </a:r>
            <a:r>
              <a:rPr lang="en-US" dirty="0" smtClean="0"/>
              <a:t>E5 or E7.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Wayness</a:t>
            </a:r>
            <a:r>
              <a:rPr lang="en-US" dirty="0"/>
              <a:t>: </a:t>
            </a:r>
            <a:r>
              <a:rPr lang="en-US" dirty="0" smtClean="0"/>
              <a:t>How </a:t>
            </a:r>
            <a:r>
              <a:rPr lang="en-US" dirty="0"/>
              <a:t>many processors are natively supported in a system</a:t>
            </a:r>
            <a:endParaRPr lang="en-US" dirty="0" smtClean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Socket type</a:t>
            </a:r>
            <a:r>
              <a:rPr lang="en-US" dirty="0" smtClean="0"/>
              <a:t>: Signifies </a:t>
            </a:r>
            <a:r>
              <a:rPr lang="en-US" dirty="0"/>
              <a:t>processor </a:t>
            </a:r>
            <a:r>
              <a:rPr lang="en-US" dirty="0" smtClean="0"/>
              <a:t>capability,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669" y="5583669"/>
            <a:ext cx="4133696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     </a:t>
            </a:r>
            <a:r>
              <a:rPr lang="en-US" dirty="0" err="1" smtClean="0"/>
              <a:t>Westmere</a:t>
            </a:r>
            <a:r>
              <a:rPr lang="en-US" dirty="0" smtClean="0"/>
              <a:t> (without version number)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v2: Ivy Bridge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v3: Haswell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v4: Broadwell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4661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scheme of Intel’s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506" y="930093"/>
            <a:ext cx="779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smtClean="0">
                <a:solidFill>
                  <a:srgbClr val="0070C0"/>
                </a:solidFill>
              </a:rPr>
              <a:t>4/2011 Intel renewed their naming scheme </a:t>
            </a:r>
            <a:r>
              <a:rPr lang="en-US" dirty="0" smtClean="0"/>
              <a:t>for their whole processor offering.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his results in the following new naming scheme for servers: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1398" y="4806774"/>
            <a:ext cx="322716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e.g. 8: high </a:t>
            </a:r>
            <a:r>
              <a:rPr lang="en-US" dirty="0" smtClean="0"/>
              <a:t>performance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6: effective performance etc</a:t>
            </a:r>
            <a:r>
              <a:rPr lang="en-US" dirty="0" smtClean="0"/>
              <a:t>..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202" y="5299458"/>
            <a:ext cx="8898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Version</a:t>
            </a:r>
            <a:r>
              <a:rPr lang="en-US" dirty="0"/>
              <a:t>: Xeon processors with a common version number share a common microarchitecture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1363" y="3707024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new Xeon naming scheme [127]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7985" y="1510659"/>
            <a:ext cx="7431200" cy="2097516"/>
            <a:chOff x="507985" y="1634229"/>
            <a:chExt cx="7431200" cy="2097516"/>
          </a:xfrm>
        </p:grpSpPr>
        <p:pic>
          <p:nvPicPr>
            <p:cNvPr id="148482" name="Picture 2" descr="New Number Construct- Detailed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85" y="1634229"/>
              <a:ext cx="7431200" cy="2097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 bwMode="auto">
            <a:xfrm>
              <a:off x="741398" y="1634229"/>
              <a:ext cx="3981291" cy="31813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9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1.6 </a:t>
            </a:r>
            <a:r>
              <a:rPr lang="en-US" altLang="en-US" dirty="0"/>
              <a:t>Naming scheme of Intel’s servers </a:t>
            </a:r>
            <a:r>
              <a:rPr lang="en-US" altLang="en-US" dirty="0" smtClean="0"/>
              <a:t>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548" y="633984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" y="941896"/>
            <a:ext cx="8606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designation of the server generations v2, v3 etc. does not coincides with the designation</a:t>
            </a:r>
          </a:p>
          <a:p>
            <a:r>
              <a:rPr lang="en-US" dirty="0" smtClean="0"/>
              <a:t>  of the microarchitectures, as follows: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784753"/>
              </p:ext>
            </p:extLst>
          </p:nvPr>
        </p:nvGraphicFramePr>
        <p:xfrm>
          <a:off x="1353312" y="1873766"/>
          <a:ext cx="6339840" cy="233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280"/>
                <a:gridCol w="2113280"/>
                <a:gridCol w="2113280"/>
              </a:tblGrid>
              <a:tr h="44120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Microarchitecture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Architecture generation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Server </a:t>
                      </a:r>
                      <a:r>
                        <a:rPr lang="en-US" sz="1300" baseline="0" dirty="0" smtClean="0"/>
                        <a:t> generation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Westmere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(without designation)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/>
                        <a:t>Sandy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2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Ivy Bridge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3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v2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Haswell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4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v3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Broadwell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5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v4</a:t>
                      </a:r>
                      <a:endParaRPr lang="en-US" sz="1300" dirty="0"/>
                    </a:p>
                  </a:txBody>
                  <a:tcPr anchor="ctr"/>
                </a:tc>
              </a:tr>
              <a:tr h="31576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Skylake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Gen. 6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/>
                        <a:t>v5</a:t>
                      </a:r>
                      <a:endParaRPr lang="en-US" sz="13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1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Intel’s high performance MP platforms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656" y="624355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414" y="946327"/>
            <a:ext cx="90399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material presented in these slides is </a:t>
            </a:r>
            <a:r>
              <a:rPr lang="en-US" dirty="0" smtClean="0">
                <a:solidFill>
                  <a:srgbClr val="0070C0"/>
                </a:solidFill>
              </a:rPr>
              <a:t>restricted to Intel’s </a:t>
            </a:r>
            <a:r>
              <a:rPr lang="en-US" dirty="0" smtClean="0">
                <a:solidFill>
                  <a:srgbClr val="FF0000"/>
                </a:solidFill>
              </a:rPr>
              <a:t>multicore MP servers and platforms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emerged along with the 3. core of the Pentium 4 family (called Prescott) about 2005.</a:t>
            </a:r>
          </a:p>
          <a:p>
            <a:r>
              <a:rPr lang="en-US" dirty="0" smtClean="0"/>
              <a:t>Accordingly, previous systems are not covered.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651210" y="1769662"/>
            <a:ext cx="1704313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endParaRPr lang="en-US" altLang="en-US" sz="11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(LGA1150)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Mobiles and desktops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4 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i3/i5/i7 designations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610705" y="1769662"/>
            <a:ext cx="1981633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 end desktops (HED)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8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i7 designation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flipH="1">
            <a:off x="4516120" y="1343332"/>
            <a:ext cx="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543049" y="1504549"/>
            <a:ext cx="6355591" cy="312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3626121" y="1514379"/>
            <a:ext cx="0" cy="1748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1544871" y="1504651"/>
            <a:ext cx="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1505183" y="163800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581671" y="163631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697013" y="1093387"/>
            <a:ext cx="168507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b="1" dirty="0">
                <a:solidFill>
                  <a:srgbClr val="000000"/>
                </a:solidFill>
                <a:latin typeface="Verdana" pitchFamily="34" charset="0"/>
              </a:rPr>
              <a:t>family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16120" y="1772455"/>
            <a:ext cx="2108725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-EP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(LGA2011)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Effective performance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780785" y="1524107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742685" y="166063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002270" y="1769280"/>
            <a:ext cx="1759804" cy="10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b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100" b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(LG2011)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High-end </a:t>
            </a: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erformance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servers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Up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18 cores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7895465" y="1535769"/>
            <a:ext cx="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7857365" y="1672294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2059" y="2892426"/>
            <a:ext cx="7873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b="1" i="1" dirty="0">
                <a:solidFill>
                  <a:srgbClr val="FF0000"/>
                </a:solidFill>
                <a:cs typeface="Arial" charset="0"/>
              </a:rPr>
              <a:t>Servers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6309" y="3154522"/>
            <a:ext cx="108074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 err="1">
                <a:solidFill>
                  <a:srgbClr val="004AEB"/>
                </a:solidFill>
              </a:rPr>
              <a:t>Microservers</a:t>
            </a:r>
            <a:endParaRPr lang="en-US" altLang="en-US" sz="1100" i="1" dirty="0">
              <a:solidFill>
                <a:srgbClr val="004AEB"/>
              </a:solidFill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82034" y="3417647"/>
            <a:ext cx="44149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E3-1275L/1265L v3, 4C+G,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E3-1240L/1230L/1220L v3, 2C/4C,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HT, 6/2013 and 5/2014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11759" y="3832467"/>
            <a:ext cx="9637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UP Servers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68909" y="4073785"/>
            <a:ext cx="38555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E3-12x5/12x6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4C+G,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E3-12x0/12x1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4C,      HT,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6/2013 and 5/2014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4572000" y="4710665"/>
            <a:ext cx="22589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  E5-16xx v3,  4/6/8, 9/2014</a:t>
            </a:r>
            <a:endParaRPr lang="en-US" altLang="en-US" sz="11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91829" y="4594682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100" i="1" dirty="0">
                <a:solidFill>
                  <a:srgbClr val="004AEB"/>
                </a:solidFill>
              </a:rPr>
              <a:t>Workstations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309356" y="4954722"/>
            <a:ext cx="982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DP-Servers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04594" y="5667897"/>
            <a:ext cx="993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4AEB"/>
                </a:solidFill>
                <a:latin typeface="Verdana" pitchFamily="34" charset="0"/>
              </a:rPr>
              <a:t>MP-Servers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31940" y="5168795"/>
            <a:ext cx="34756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E5-26xx v3,  4/6/8/10/12/14/16/18C,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9/2014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4164368" y="5899827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 E5-46xx v3,  6/10/12/14/16/18C, 6/2015</a:t>
            </a:r>
            <a:endParaRPr lang="en-US" sz="1100" dirty="0"/>
          </a:p>
        </p:txBody>
      </p:sp>
      <p:sp>
        <p:nvSpPr>
          <p:cNvPr id="30" name="TextBox 29"/>
          <p:cNvSpPr txBox="1"/>
          <p:nvPr/>
        </p:nvSpPr>
        <p:spPr>
          <a:xfrm>
            <a:off x="6417205" y="6124852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E7-48xx v3, 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8/10/12/</a:t>
            </a:r>
            <a:r>
              <a:rPr lang="en-US" altLang="en-US" sz="1100" i="1" dirty="0" err="1" smtClean="0">
                <a:solidFill>
                  <a:srgbClr val="000000"/>
                </a:solidFill>
                <a:cs typeface="Arial" charset="0"/>
              </a:rPr>
              <a:t>14C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, 5/2015</a:t>
            </a:r>
          </a:p>
          <a:p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E7-88xx </a:t>
            </a:r>
            <a:r>
              <a:rPr lang="en-US" altLang="en-US" sz="1100" i="1" dirty="0">
                <a:solidFill>
                  <a:srgbClr val="000000"/>
                </a:solidFill>
                <a:cs typeface="Arial" charset="0"/>
              </a:rPr>
              <a:t>v3,  4/10/16/18C, </a:t>
            </a:r>
            <a:r>
              <a:rPr lang="en-US" altLang="en-US" sz="1100" i="1" dirty="0" smtClean="0">
                <a:solidFill>
                  <a:srgbClr val="000000"/>
                </a:solidFill>
                <a:cs typeface="Arial" charset="0"/>
              </a:rPr>
              <a:t>5/2015</a:t>
            </a:r>
            <a:endParaRPr lang="en-US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91614" y="618184"/>
            <a:ext cx="5404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Example: Server product lines of the Haswell family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3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hu-HU" altLang="en-US" dirty="0"/>
              <a:t>6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servers (4)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290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6063" y="991673"/>
            <a:ext cx="831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Accordingly, </a:t>
            </a:r>
            <a:r>
              <a:rPr lang="en-US" dirty="0" smtClean="0">
                <a:solidFill>
                  <a:srgbClr val="0070C0"/>
                </a:solidFill>
              </a:rPr>
              <a:t>beginning with the </a:t>
            </a:r>
            <a:r>
              <a:rPr lang="en-US" dirty="0" err="1" smtClean="0">
                <a:solidFill>
                  <a:srgbClr val="0070C0"/>
                </a:solidFill>
              </a:rPr>
              <a:t>Westmere</a:t>
            </a:r>
            <a:r>
              <a:rPr lang="en-US" dirty="0" smtClean="0">
                <a:solidFill>
                  <a:srgbClr val="0070C0"/>
                </a:solidFill>
              </a:rPr>
              <a:t>-EX line </a:t>
            </a:r>
            <a:r>
              <a:rPr lang="en-US" dirty="0" smtClean="0"/>
              <a:t>Intel’s </a:t>
            </a:r>
            <a:r>
              <a:rPr lang="en-US" dirty="0" smtClean="0">
                <a:solidFill>
                  <a:srgbClr val="FF0000"/>
                </a:solidFill>
              </a:rPr>
              <a:t>high-end 4S/</a:t>
            </a:r>
            <a:r>
              <a:rPr lang="en-US" dirty="0" err="1" smtClean="0">
                <a:solidFill>
                  <a:srgbClr val="FF0000"/>
                </a:solidFill>
              </a:rPr>
              <a:t>8S</a:t>
            </a:r>
            <a:r>
              <a:rPr lang="en-US" dirty="0" smtClean="0">
                <a:solidFill>
                  <a:srgbClr val="FF0000"/>
                </a:solidFill>
              </a:rPr>
              <a:t> server lines </a:t>
            </a:r>
            <a:r>
              <a:rPr lang="en-US" dirty="0" smtClean="0"/>
              <a:t>are </a:t>
            </a:r>
          </a:p>
          <a:p>
            <a:r>
              <a:rPr lang="en-US" dirty="0" smtClean="0"/>
              <a:t>designated as follows: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8408" y="1636510"/>
            <a:ext cx="3379451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E7</a:t>
            </a:r>
            <a:r>
              <a:rPr lang="en-US" dirty="0"/>
              <a:t>-4800 (</a:t>
            </a:r>
            <a:r>
              <a:rPr lang="en-US" dirty="0" err="1"/>
              <a:t>Westmere</a:t>
            </a:r>
            <a:r>
              <a:rPr lang="en-US" dirty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E7</a:t>
            </a:r>
            <a:r>
              <a:rPr lang="en-US" dirty="0"/>
              <a:t>-4800 </a:t>
            </a:r>
            <a:r>
              <a:rPr lang="en-US" dirty="0" err="1"/>
              <a:t>v2</a:t>
            </a:r>
            <a:r>
              <a:rPr lang="en-US" dirty="0"/>
              <a:t> (Ivy Bridge-EX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E7</a:t>
            </a:r>
            <a:r>
              <a:rPr lang="en-US" dirty="0"/>
              <a:t>-4800 </a:t>
            </a:r>
            <a:r>
              <a:rPr lang="en-US" dirty="0" err="1"/>
              <a:t>v3</a:t>
            </a:r>
            <a:r>
              <a:rPr lang="en-US" dirty="0"/>
              <a:t> (Haswell-EX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E7</a:t>
            </a:r>
            <a:r>
              <a:rPr lang="en-US" dirty="0"/>
              <a:t>-4800 </a:t>
            </a:r>
            <a:r>
              <a:rPr lang="en-US" dirty="0" err="1"/>
              <a:t>v4</a:t>
            </a:r>
            <a:r>
              <a:rPr lang="en-US" dirty="0"/>
              <a:t> (Broadwell-EX line)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656" y="621001"/>
            <a:ext cx="5921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Renewed naming of Intel’s high-end MP (4S/</a:t>
            </a:r>
            <a:r>
              <a:rPr lang="en-US" b="1" dirty="0" err="1" smtClean="0">
                <a:solidFill>
                  <a:schemeClr val="accent6"/>
                </a:solidFill>
              </a:rPr>
              <a:t>8S</a:t>
            </a:r>
            <a:r>
              <a:rPr lang="en-US" b="1" dirty="0" smtClean="0">
                <a:solidFill>
                  <a:schemeClr val="accent6"/>
                </a:solidFill>
              </a:rPr>
              <a:t>) servers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9" name="Rectangle 2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dirty="0" smtClean="0"/>
              <a:t>1.</a:t>
            </a:r>
            <a:r>
              <a:rPr lang="hu-HU" altLang="en-US" dirty="0"/>
              <a:t>6</a:t>
            </a:r>
            <a:r>
              <a:rPr lang="hu-HU" altLang="en-US" dirty="0" smtClean="0"/>
              <a:t> </a:t>
            </a:r>
            <a:r>
              <a:rPr lang="en-US" altLang="en-US" dirty="0" smtClean="0"/>
              <a:t>Naming scheme of Intel’s servers (5)</a:t>
            </a:r>
            <a:endParaRPr lang="hu-HU" alt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833715" y="1660120"/>
            <a:ext cx="3379451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-8800 </a:t>
            </a:r>
            <a:r>
              <a:rPr lang="en-US" dirty="0"/>
              <a:t>(</a:t>
            </a:r>
            <a:r>
              <a:rPr lang="en-US" dirty="0" err="1"/>
              <a:t>Westmere</a:t>
            </a:r>
            <a:r>
              <a:rPr lang="en-US" dirty="0"/>
              <a:t>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-8800 </a:t>
            </a:r>
            <a:r>
              <a:rPr lang="en-US" dirty="0" err="1"/>
              <a:t>v2</a:t>
            </a:r>
            <a:r>
              <a:rPr lang="en-US" dirty="0"/>
              <a:t> (Ivy Bridge-EX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-8800 </a:t>
            </a:r>
            <a:r>
              <a:rPr lang="en-US" dirty="0" err="1"/>
              <a:t>v3</a:t>
            </a:r>
            <a:r>
              <a:rPr lang="en-US" dirty="0"/>
              <a:t> (Haswell-EX line)</a:t>
            </a:r>
          </a:p>
          <a:p>
            <a:pPr marL="285750" indent="-285750">
              <a:lnSpc>
                <a:spcPts val="17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E7</a:t>
            </a:r>
            <a:r>
              <a:rPr lang="en-US" dirty="0" smtClean="0"/>
              <a:t>-8800 </a:t>
            </a:r>
            <a:r>
              <a:rPr lang="en-US" dirty="0" err="1"/>
              <a:t>v4</a:t>
            </a:r>
            <a:r>
              <a:rPr lang="en-US" dirty="0"/>
              <a:t> (Broadwell-EX line)</a:t>
            </a:r>
          </a:p>
        </p:txBody>
      </p:sp>
    </p:spTree>
    <p:extLst>
      <p:ext uri="{BB962C8B-B14F-4D97-AF65-F5344CB8AC3E}">
        <p14:creationId xmlns:p14="http://schemas.microsoft.com/office/powerpoint/2010/main" val="18762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744694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high performance multicore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MP servers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and 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 smtClean="0"/>
              <a:t>1.7 </a:t>
            </a:r>
            <a:r>
              <a:rPr lang="en-US" altLang="en-US" sz="1700" dirty="0" smtClean="0"/>
              <a:t>Overview of Intel’s high performance multicore MP servers and platforms </a:t>
            </a:r>
            <a:r>
              <a:rPr lang="hu-HU" altLang="en-US" sz="1700" dirty="0" smtClean="0"/>
              <a:t>(1)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193675" y="619125"/>
            <a:ext cx="84016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1.7 Overview of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Intel’s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high performance multicore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MP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servers and platforms -1</a:t>
            </a:r>
            <a:endParaRPr lang="en-US" altLang="en-US" sz="1400" b="1" dirty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46050" y="1880541"/>
            <a:ext cx="2173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Truland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 </a:t>
            </a:r>
            <a:r>
              <a:rPr lang="en-US" altLang="en-US" sz="1200" dirty="0" smtClean="0">
                <a:latin typeface="Verdana" pitchFamily="34" charset="0"/>
              </a:rPr>
              <a:t>(2005)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(</a:t>
            </a:r>
            <a:r>
              <a:rPr lang="en-US" altLang="en-US" sz="1200" dirty="0" smtClean="0">
                <a:latin typeface="Verdana" pitchFamily="34" charset="0"/>
              </a:rPr>
              <a:t>90/65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6642100" y="17983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4841128" y="1356666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1225551" y="1585266"/>
            <a:ext cx="7124174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1"/>
          <p:cNvSpPr>
            <a:spLocks noChangeShapeType="1"/>
          </p:cNvSpPr>
          <p:nvPr/>
        </p:nvSpPr>
        <p:spPr bwMode="auto">
          <a:xfrm flipH="1">
            <a:off x="6680200" y="1606262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1193800" y="178529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1227138" y="1585266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26067" y="1108330"/>
            <a:ext cx="66167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Verdana" pitchFamily="34" charset="0"/>
              </a:rPr>
              <a:t>Intel’s </a:t>
            </a:r>
            <a:r>
              <a:rPr lang="en-US" altLang="en-US" sz="1200" b="1" dirty="0" smtClean="0">
                <a:latin typeface="Verdana" pitchFamily="34" charset="0"/>
              </a:rPr>
              <a:t>high performance multicore </a:t>
            </a:r>
            <a:r>
              <a:rPr lang="en-US" altLang="en-US" sz="1200" b="1" dirty="0">
                <a:latin typeface="Verdana" pitchFamily="34" charset="0"/>
              </a:rPr>
              <a:t>MP server platforms</a:t>
            </a:r>
            <a:endParaRPr lang="hu-HU" altLang="en-US" sz="1200" b="1" dirty="0">
              <a:latin typeface="Verdana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487988" y="1882129"/>
            <a:ext cx="2368550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Brickland</a:t>
            </a:r>
            <a:r>
              <a:rPr lang="en-US" altLang="en-US" sz="1200" b="1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(2014)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(22/14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3781425" y="185672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smtClean="0">
                <a:latin typeface="Verdana" pitchFamily="34" charset="0"/>
              </a:rPr>
              <a:t>Boxboro-EX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(2010)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(45/32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7" name="Oval 12"/>
          <p:cNvSpPr>
            <a:spLocks noChangeArrowheads="1"/>
          </p:cNvSpPr>
          <p:nvPr/>
        </p:nvSpPr>
        <p:spPr bwMode="auto">
          <a:xfrm>
            <a:off x="4808538" y="178052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1938338" y="1882129"/>
            <a:ext cx="2173287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Caneland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(2007)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(65/45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2986088" y="178687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3019425" y="158685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4849813" y="160114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456488" y="1920229"/>
            <a:ext cx="1839912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b="1" dirty="0" err="1" smtClean="0">
                <a:latin typeface="Verdana" pitchFamily="34" charset="0"/>
              </a:rPr>
              <a:t>Purley</a:t>
            </a:r>
            <a:endParaRPr lang="en-US" altLang="en-US" sz="12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(2017?)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(14 nm)</a:t>
            </a:r>
            <a:endParaRPr lang="hu-HU" altLang="en-US" sz="1200" dirty="0">
              <a:latin typeface="Verdana" pitchFamily="34" charset="0"/>
            </a:endParaRP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auto">
          <a:xfrm>
            <a:off x="8305800" y="181069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flipH="1">
            <a:off x="8343900" y="1618604"/>
            <a:ext cx="1588" cy="188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87237" y="2650791"/>
            <a:ext cx="2173288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Pentium 4 </a:t>
            </a:r>
            <a:r>
              <a:rPr lang="en-US" altLang="en-US" sz="1200" dirty="0" smtClean="0">
                <a:latin typeface="Verdana" pitchFamily="34" charset="0"/>
              </a:rPr>
              <a:t>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5529175" y="2652379"/>
            <a:ext cx="2368550" cy="83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Ivy Bridge-EX/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Haswell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Broadwell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22612" y="2626979"/>
            <a:ext cx="2046288" cy="6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Nehalem-EX/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 </a:t>
            </a:r>
            <a:r>
              <a:rPr lang="en-US" altLang="en-US" sz="1200" dirty="0" err="1" smtClean="0">
                <a:latin typeface="Verdana" pitchFamily="34" charset="0"/>
              </a:rPr>
              <a:t>Westmere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1979525" y="2652379"/>
            <a:ext cx="2173287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>
                <a:latin typeface="Verdana" pitchFamily="34" charset="0"/>
              </a:rPr>
              <a:t>Core </a:t>
            </a:r>
            <a:r>
              <a:rPr lang="en-US" altLang="en-US" sz="1200" dirty="0" smtClean="0">
                <a:latin typeface="Verdana" pitchFamily="34" charset="0"/>
              </a:rPr>
              <a:t>2 Xeon MP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7497675" y="2690479"/>
            <a:ext cx="1839912" cy="45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1690688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2212975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2735263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325755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3714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4171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46291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5086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err="1" smtClean="0">
                <a:latin typeface="Verdana" pitchFamily="34" charset="0"/>
              </a:rPr>
              <a:t>Skylake</a:t>
            </a:r>
            <a:r>
              <a:rPr lang="en-US" altLang="en-US" sz="1200" dirty="0" smtClean="0">
                <a:latin typeface="Verdana" pitchFamily="34" charset="0"/>
              </a:rPr>
              <a:t>-EX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200" dirty="0" smtClean="0">
                <a:latin typeface="Verdana" pitchFamily="34" charset="0"/>
              </a:rPr>
              <a:t> based</a:t>
            </a:r>
            <a:endParaRPr lang="en-US" altLang="en-US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228756"/>
              </p:ext>
            </p:extLst>
          </p:nvPr>
        </p:nvGraphicFramePr>
        <p:xfrm>
          <a:off x="60960" y="1220807"/>
          <a:ext cx="9015502" cy="5375471"/>
        </p:xfrm>
        <a:graphic>
          <a:graphicData uri="http://schemas.openxmlformats.org/drawingml/2006/table">
            <a:tbl>
              <a:tblPr/>
              <a:tblGrid>
                <a:gridCol w="1120140"/>
                <a:gridCol w="1369060"/>
                <a:gridCol w="825500"/>
                <a:gridCol w="800100"/>
                <a:gridCol w="2242046"/>
                <a:gridCol w="665574"/>
                <a:gridCol w="1184857"/>
                <a:gridCol w="808225"/>
              </a:tblGrid>
              <a:tr h="4519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performance 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MP server </a:t>
                      </a: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195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356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78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4770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195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(Boxboro)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537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49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2/2014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v2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v3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740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E7-4800 v4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4010" y="616464"/>
            <a:ext cx="8148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>
                <a:solidFill>
                  <a:schemeClr val="accent2"/>
                </a:solidFill>
              </a:rPr>
              <a:t>Overview of Intel’s high performance multicore </a:t>
            </a:r>
            <a:r>
              <a:rPr lang="en-US" altLang="en-US" b="1" dirty="0" smtClean="0">
                <a:solidFill>
                  <a:schemeClr val="accent2"/>
                </a:solidFill>
              </a:rPr>
              <a:t>4S </a:t>
            </a:r>
            <a:r>
              <a:rPr lang="en-US" altLang="en-US" b="1" dirty="0">
                <a:solidFill>
                  <a:schemeClr val="accent2"/>
                </a:solidFill>
              </a:rPr>
              <a:t>servers and platforms </a:t>
            </a:r>
            <a:r>
              <a:rPr lang="en-US" altLang="en-US" b="1" dirty="0" smtClean="0">
                <a:solidFill>
                  <a:schemeClr val="accent2"/>
                </a:solidFill>
              </a:rPr>
              <a:t>-2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700" kern="0" dirty="0" smtClean="0"/>
              <a:t>1.7 </a:t>
            </a:r>
            <a:r>
              <a:rPr lang="en-US" altLang="en-US" sz="1700" kern="0" dirty="0" smtClean="0"/>
              <a:t>Overview of Intel’s high performance multicore MP servers and platforms </a:t>
            </a:r>
            <a:r>
              <a:rPr lang="hu-HU" altLang="en-US" sz="1700" kern="0" dirty="0" smtClean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4447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" b="19957"/>
          <a:stretch>
            <a:fillRect/>
          </a:stretch>
        </p:blipFill>
        <p:spPr bwMode="auto">
          <a:xfrm>
            <a:off x="0" y="1235410"/>
            <a:ext cx="91440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4" name="Text Box 8"/>
          <p:cNvSpPr txBox="1">
            <a:spLocks noChangeArrowheads="1"/>
          </p:cNvSpPr>
          <p:nvPr/>
        </p:nvSpPr>
        <p:spPr bwMode="auto">
          <a:xfrm>
            <a:off x="298450" y="674688"/>
            <a:ext cx="57650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Remark: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Intel’s transfer to 64-bit ISA in their server lines </a:t>
            </a:r>
            <a:r>
              <a:rPr lang="en-US" altLang="en-US" sz="1400" dirty="0">
                <a:latin typeface="Verdana" pitchFamily="34" charset="0"/>
              </a:rPr>
              <a:t>[97]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sz="1700" dirty="0" smtClean="0"/>
              <a:t>1.7 </a:t>
            </a:r>
            <a:r>
              <a:rPr lang="en-US" altLang="en-US" sz="1700" dirty="0" smtClean="0"/>
              <a:t>Overview of Intel’s high performance multicore MP servers and platforms </a:t>
            </a:r>
            <a:r>
              <a:rPr lang="hu-HU" altLang="en-US" sz="1700" dirty="0" smtClean="0"/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9839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73181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Evolution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Intel’s high performance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multicore MP server platforms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9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520354"/>
              </p:ext>
            </p:extLst>
          </p:nvPr>
        </p:nvGraphicFramePr>
        <p:xfrm>
          <a:off x="60959" y="1368557"/>
          <a:ext cx="9005252" cy="5397090"/>
        </p:xfrm>
        <a:graphic>
          <a:graphicData uri="http://schemas.openxmlformats.org/drawingml/2006/table">
            <a:tbl>
              <a:tblPr/>
              <a:tblGrid>
                <a:gridCol w="1066841"/>
                <a:gridCol w="1419529"/>
                <a:gridCol w="824562"/>
                <a:gridCol w="799190"/>
                <a:gridCol w="2239497"/>
                <a:gridCol w="676022"/>
                <a:gridCol w="1097177"/>
                <a:gridCol w="882434"/>
              </a:tblGrid>
              <a:tr h="452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Platform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performance 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MP server </a:t>
                      </a: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262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5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87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124998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696" y="928031"/>
            <a:ext cx="6402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Intel’s high performance multicore 4S platforms -- Overview</a:t>
            </a:r>
            <a:endParaRPr lang="en-US" b="1" dirty="0">
              <a:solidFill>
                <a:srgbClr val="2D2D8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352" y="582443"/>
            <a:ext cx="7519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D2D8A"/>
                </a:solidFill>
              </a:rPr>
              <a:t>2. </a:t>
            </a:r>
            <a:r>
              <a:rPr lang="en-US" b="1" dirty="0">
                <a:solidFill>
                  <a:srgbClr val="2D2D8A"/>
                </a:solidFill>
              </a:rPr>
              <a:t>Evolution of Intel’s high </a:t>
            </a:r>
            <a:r>
              <a:rPr lang="en-US" b="1" dirty="0" smtClean="0">
                <a:solidFill>
                  <a:srgbClr val="2D2D8A"/>
                </a:solidFill>
              </a:rPr>
              <a:t>performance  multicore MP </a:t>
            </a:r>
            <a:r>
              <a:rPr lang="en-US" b="1" dirty="0">
                <a:solidFill>
                  <a:srgbClr val="2D2D8A"/>
                </a:solidFill>
              </a:rPr>
              <a:t>server </a:t>
            </a:r>
            <a:r>
              <a:rPr lang="en-US" b="1" dirty="0" smtClean="0">
                <a:solidFill>
                  <a:srgbClr val="2D2D8A"/>
                </a:solidFill>
              </a:rPr>
              <a:t>platforms </a:t>
            </a:r>
            <a:endParaRPr lang="en-US" b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939533"/>
              </p:ext>
            </p:extLst>
          </p:nvPr>
        </p:nvGraphicFramePr>
        <p:xfrm>
          <a:off x="60959" y="1214009"/>
          <a:ext cx="9005252" cy="5397090"/>
        </p:xfrm>
        <a:graphic>
          <a:graphicData uri="http://schemas.openxmlformats.org/drawingml/2006/table">
            <a:tbl>
              <a:tblPr/>
              <a:tblGrid>
                <a:gridCol w="1066841"/>
                <a:gridCol w="1419529"/>
                <a:gridCol w="824562"/>
                <a:gridCol w="799190"/>
                <a:gridCol w="2239497"/>
                <a:gridCol w="676022"/>
                <a:gridCol w="1097177"/>
                <a:gridCol w="882434"/>
              </a:tblGrid>
              <a:tr h="4526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Intro.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performance 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MP server </a:t>
                      </a:r>
                      <a:r>
                        <a:rPr kumimoji="0" lang="hu-HU" alt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line</a:t>
                      </a:r>
                      <a:r>
                        <a:rPr kumimoji="0" lang="hu-HU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count</a:t>
                      </a:r>
                      <a:endParaRPr kumimoji="0" lang="hu-HU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Chipset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Proc.</a:t>
                      </a:r>
                    </a:p>
                    <a:p>
                      <a:pPr algn="ctr"/>
                      <a:r>
                        <a:rPr lang="en-US" sz="1100" b="1" dirty="0" smtClean="0"/>
                        <a:t>socket</a:t>
                      </a:r>
                      <a:endParaRPr lang="en-US" sz="1100" b="1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45262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Truland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Prescott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3/2005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 Pentium 4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(Potomac)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 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90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11/2005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Paxville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MP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E8501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56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Pentium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Presc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7100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Tulsa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2x1C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Caneland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Core2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7200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DC)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7300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Tigerton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QC)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2x2C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Clarksboro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631x/632x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ESB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604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1872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Penryn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/200</a:t>
                      </a:r>
                      <a:r>
                        <a:rPr kumimoji="0" lang="en-US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endParaRPr kumimoji="0" lang="hu-HU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7400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Dunnington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526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Boxboro-EX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3/2010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7500 (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Beckton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Nehalem-EX)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7500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ICH10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1567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62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4/2011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  <a:tab pos="2155825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E7-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00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Westmere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  <a:tab pos="2155825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5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Sandy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Bidge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Brickland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00213" algn="r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Ivy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Bridge</a:t>
                      </a: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	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11/2012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76213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v2 (Ivy Bridge-EX)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97485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C602J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Patsburg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J)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LGA 2011-1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Haswell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5/2015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v3 (Haswell-EX)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40134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Broadwell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hu-HU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6/2016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E7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-8800 v4 (Broadwell-EX)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24C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87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Purley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       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00213" algn="r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2017??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n.a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. (</a:t>
                      </a: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Skylake</a:t>
                      </a: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-EX)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6213" algn="l"/>
                        </a:tabLst>
                      </a:pPr>
                      <a:r>
                        <a:rPr kumimoji="0" lang="en-US" alt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28C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Lewisburg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974850" algn="l"/>
                        </a:tabLst>
                      </a:pPr>
                      <a:r>
                        <a:rPr kumimoji="0" lang="en-US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Socket P</a:t>
                      </a:r>
                      <a:endParaRPr kumimoji="0" lang="hu-HU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124998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135" y="586183"/>
            <a:ext cx="5835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  <a:cs typeface="+mn-cs"/>
              </a:rPr>
              <a:t>a) The rate of rising core counts in Intel's MP servers -1</a:t>
            </a:r>
            <a:endParaRPr lang="en-US" b="1" dirty="0">
              <a:solidFill>
                <a:srgbClr val="2D2D8A"/>
              </a:solidFill>
              <a:latin typeface="Verdan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19057" y="1210876"/>
            <a:ext cx="651444" cy="539279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1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3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3967" y="1255194"/>
            <a:ext cx="7903478" cy="5189141"/>
            <a:chOff x="116505" y="1144253"/>
            <a:chExt cx="7903478" cy="5189141"/>
          </a:xfrm>
        </p:grpSpPr>
        <p:grpSp>
          <p:nvGrpSpPr>
            <p:cNvPr id="4" name="Group 3"/>
            <p:cNvGrpSpPr/>
            <p:nvPr/>
          </p:nvGrpSpPr>
          <p:grpSpPr>
            <a:xfrm>
              <a:off x="116505" y="1144253"/>
              <a:ext cx="7903478" cy="5189141"/>
              <a:chOff x="116505" y="1144253"/>
              <a:chExt cx="7903478" cy="5189141"/>
            </a:xfrm>
          </p:grpSpPr>
          <p:cxnSp>
            <p:nvCxnSpPr>
              <p:cNvPr id="16" name="Egyenes összekötő nyíllal 4"/>
              <p:cNvCxnSpPr>
                <a:endCxn id="30" idx="2"/>
              </p:cNvCxnSpPr>
              <p:nvPr/>
            </p:nvCxnSpPr>
            <p:spPr>
              <a:xfrm flipH="1" flipV="1">
                <a:off x="603904" y="1518714"/>
                <a:ext cx="76" cy="45999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gyenes összekötő nyíllal 6"/>
              <p:cNvCxnSpPr/>
              <p:nvPr/>
            </p:nvCxnSpPr>
            <p:spPr>
              <a:xfrm flipV="1">
                <a:off x="544790" y="5978825"/>
                <a:ext cx="7020000" cy="335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gyenes összekötő 11"/>
              <p:cNvCxnSpPr/>
              <p:nvPr/>
            </p:nvCxnSpPr>
            <p:spPr>
              <a:xfrm>
                <a:off x="1155886" y="5916137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2"/>
              <p:cNvCxnSpPr/>
              <p:nvPr/>
            </p:nvCxnSpPr>
            <p:spPr>
              <a:xfrm>
                <a:off x="1703881" y="59148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gyenes összekötő 13"/>
              <p:cNvCxnSpPr/>
              <p:nvPr/>
            </p:nvCxnSpPr>
            <p:spPr>
              <a:xfrm>
                <a:off x="2253087" y="5914238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14"/>
              <p:cNvCxnSpPr/>
              <p:nvPr/>
            </p:nvCxnSpPr>
            <p:spPr>
              <a:xfrm>
                <a:off x="2801082" y="5912949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15"/>
              <p:cNvCxnSpPr/>
              <p:nvPr/>
            </p:nvCxnSpPr>
            <p:spPr>
              <a:xfrm>
                <a:off x="335513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16"/>
              <p:cNvCxnSpPr/>
              <p:nvPr/>
            </p:nvCxnSpPr>
            <p:spPr>
              <a:xfrm>
                <a:off x="390312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17"/>
              <p:cNvCxnSpPr/>
              <p:nvPr/>
            </p:nvCxnSpPr>
            <p:spPr>
              <a:xfrm>
                <a:off x="445233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18"/>
              <p:cNvCxnSpPr/>
              <p:nvPr/>
            </p:nvCxnSpPr>
            <p:spPr>
              <a:xfrm>
                <a:off x="500032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19"/>
              <p:cNvCxnSpPr/>
              <p:nvPr/>
            </p:nvCxnSpPr>
            <p:spPr>
              <a:xfrm>
                <a:off x="5550501" y="5920570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0"/>
              <p:cNvCxnSpPr/>
              <p:nvPr/>
            </p:nvCxnSpPr>
            <p:spPr>
              <a:xfrm>
                <a:off x="6098496" y="59192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1"/>
              <p:cNvCxnSpPr/>
              <p:nvPr/>
            </p:nvCxnSpPr>
            <p:spPr>
              <a:xfrm>
                <a:off x="6647702" y="5918671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2"/>
              <p:cNvCxnSpPr/>
              <p:nvPr/>
            </p:nvCxnSpPr>
            <p:spPr>
              <a:xfrm>
                <a:off x="7195697" y="5917382"/>
                <a:ext cx="0" cy="1723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zövegdoboz 27"/>
              <p:cNvSpPr txBox="1"/>
              <p:nvPr/>
            </p:nvSpPr>
            <p:spPr>
              <a:xfrm>
                <a:off x="258296" y="1144253"/>
                <a:ext cx="69121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ts val="11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Core</a:t>
                </a:r>
                <a:b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count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1" name="Szövegdoboz 28"/>
              <p:cNvSpPr txBox="1"/>
              <p:nvPr/>
            </p:nvSpPr>
            <p:spPr>
              <a:xfrm>
                <a:off x="1132028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2" name="Szövegdoboz 29"/>
              <p:cNvSpPr txBox="1"/>
              <p:nvPr/>
            </p:nvSpPr>
            <p:spPr>
              <a:xfrm>
                <a:off x="2232959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2008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3" name="Szövegdoboz 30"/>
              <p:cNvSpPr txBox="1"/>
              <p:nvPr/>
            </p:nvSpPr>
            <p:spPr>
              <a:xfrm>
                <a:off x="3341046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2010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4" name="Szövegdoboz 31"/>
              <p:cNvSpPr txBox="1"/>
              <p:nvPr/>
            </p:nvSpPr>
            <p:spPr>
              <a:xfrm>
                <a:off x="4429442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2012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5" name="Szövegdoboz 32"/>
              <p:cNvSpPr txBox="1"/>
              <p:nvPr/>
            </p:nvSpPr>
            <p:spPr>
              <a:xfrm>
                <a:off x="5532051" y="6035813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2014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6" name="Szövegdoboz 33"/>
              <p:cNvSpPr txBox="1"/>
              <p:nvPr/>
            </p:nvSpPr>
            <p:spPr>
              <a:xfrm>
                <a:off x="6630135" y="6041006"/>
                <a:ext cx="60785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2016</a:t>
                </a:r>
                <a:endParaRPr lang="hu-HU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7" name="Szövegdoboz 34"/>
              <p:cNvSpPr txBox="1"/>
              <p:nvPr/>
            </p:nvSpPr>
            <p:spPr>
              <a:xfrm>
                <a:off x="7407315" y="6017571"/>
                <a:ext cx="61266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Year</a:t>
                </a:r>
                <a:endParaRPr lang="hu-HU" sz="12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38" name="Szövegdoboz 46"/>
              <p:cNvSpPr txBox="1"/>
              <p:nvPr/>
            </p:nvSpPr>
            <p:spPr>
              <a:xfrm>
                <a:off x="654039" y="4446958"/>
                <a:ext cx="74090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7000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(90 nm)</a:t>
                </a:r>
              </a:p>
            </p:txBody>
          </p:sp>
          <p:sp>
            <p:nvSpPr>
              <p:cNvPr id="39" name="Szövegdoboz 56"/>
              <p:cNvSpPr txBox="1"/>
              <p:nvPr/>
            </p:nvSpPr>
            <p:spPr>
              <a:xfrm>
                <a:off x="1691680" y="3789040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7300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(65 nm)</a:t>
                </a:r>
              </a:p>
            </p:txBody>
          </p:sp>
          <p:sp>
            <p:nvSpPr>
              <p:cNvPr id="40" name="Szövegdoboz 57"/>
              <p:cNvSpPr txBox="1"/>
              <p:nvPr/>
            </p:nvSpPr>
            <p:spPr>
              <a:xfrm>
                <a:off x="2276745" y="3474005"/>
                <a:ext cx="769763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7400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1" name="Szövegdoboz 58"/>
              <p:cNvSpPr txBox="1"/>
              <p:nvPr/>
            </p:nvSpPr>
            <p:spPr>
              <a:xfrm>
                <a:off x="2861810" y="3110045"/>
                <a:ext cx="1176924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Nehalem-EX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(45 nm)</a:t>
                </a:r>
              </a:p>
            </p:txBody>
          </p:sp>
          <p:sp>
            <p:nvSpPr>
              <p:cNvPr id="42" name="Szövegdoboz 59"/>
              <p:cNvSpPr txBox="1"/>
              <p:nvPr/>
            </p:nvSpPr>
            <p:spPr>
              <a:xfrm>
                <a:off x="3473913" y="2753925"/>
                <a:ext cx="1278107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Westmere-EX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(32 nm)</a:t>
                </a:r>
              </a:p>
            </p:txBody>
          </p:sp>
          <p:sp>
            <p:nvSpPr>
              <p:cNvPr id="43" name="Szövegdoboz 60"/>
              <p:cNvSpPr txBox="1"/>
              <p:nvPr/>
            </p:nvSpPr>
            <p:spPr>
              <a:xfrm>
                <a:off x="4970549" y="2254950"/>
                <a:ext cx="1311641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Ivy-Bridge-EX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(22 nm)</a:t>
                </a:r>
              </a:p>
            </p:txBody>
          </p:sp>
          <p:sp>
            <p:nvSpPr>
              <p:cNvPr id="44" name="Szövegdoboz 61"/>
              <p:cNvSpPr txBox="1"/>
              <p:nvPr/>
            </p:nvSpPr>
            <p:spPr>
              <a:xfrm>
                <a:off x="6282190" y="1808820"/>
                <a:ext cx="1255472" cy="453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Broadwell-EX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(14 nm)</a:t>
                </a:r>
              </a:p>
            </p:txBody>
          </p:sp>
          <p:sp>
            <p:nvSpPr>
              <p:cNvPr id="45" name="Rectangle 44"/>
              <p:cNvSpPr>
                <a:spLocks noChangeArrowheads="1"/>
              </p:cNvSpPr>
              <p:nvPr/>
            </p:nvSpPr>
            <p:spPr bwMode="auto">
              <a:xfrm>
                <a:off x="4887644" y="2812271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4060454" y="3330342"/>
                <a:ext cx="44613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3444447" y="358676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2617218" y="3829104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2075886" y="4339496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055176" y="5159773"/>
                <a:ext cx="33518" cy="18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*</a:t>
                </a:r>
                <a:endParaRPr lang="en-US" sz="125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1" name="Szövegdoboz 35"/>
              <p:cNvSpPr txBox="1"/>
              <p:nvPr/>
            </p:nvSpPr>
            <p:spPr>
              <a:xfrm>
                <a:off x="171937" y="5057605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52" name="Szövegdoboz 36"/>
              <p:cNvSpPr txBox="1"/>
              <p:nvPr/>
            </p:nvSpPr>
            <p:spPr>
              <a:xfrm>
                <a:off x="169444" y="4271697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4</a:t>
                </a:r>
              </a:p>
            </p:txBody>
          </p:sp>
          <p:sp>
            <p:nvSpPr>
              <p:cNvPr id="53" name="Szövegdoboz 37"/>
              <p:cNvSpPr txBox="1"/>
              <p:nvPr/>
            </p:nvSpPr>
            <p:spPr>
              <a:xfrm>
                <a:off x="174783" y="3463659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</a:p>
            </p:txBody>
          </p:sp>
          <p:sp>
            <p:nvSpPr>
              <p:cNvPr id="54" name="Szövegdoboz 38"/>
              <p:cNvSpPr txBox="1"/>
              <p:nvPr/>
            </p:nvSpPr>
            <p:spPr>
              <a:xfrm>
                <a:off x="117853" y="259655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16</a:t>
                </a:r>
              </a:p>
            </p:txBody>
          </p:sp>
          <p:sp>
            <p:nvSpPr>
              <p:cNvPr id="55" name="Szövegdoboz 39"/>
              <p:cNvSpPr txBox="1"/>
              <p:nvPr/>
            </p:nvSpPr>
            <p:spPr>
              <a:xfrm>
                <a:off x="119836" y="1847816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32</a:t>
                </a:r>
              </a:p>
            </p:txBody>
          </p:sp>
          <p:cxnSp>
            <p:nvCxnSpPr>
              <p:cNvPr id="56" name="Egyenes összekötő 40"/>
              <p:cNvCxnSpPr/>
              <p:nvPr/>
            </p:nvCxnSpPr>
            <p:spPr>
              <a:xfrm rot="5400000">
                <a:off x="589312" y="4318466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Egyenes összekötő 41"/>
              <p:cNvCxnSpPr/>
              <p:nvPr/>
            </p:nvCxnSpPr>
            <p:spPr>
              <a:xfrm rot="5400000">
                <a:off x="596656" y="191020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Egyenes összekötő 43"/>
              <p:cNvCxnSpPr/>
              <p:nvPr/>
            </p:nvCxnSpPr>
            <p:spPr>
              <a:xfrm rot="5400000">
                <a:off x="603211" y="2679772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Szövegdoboz 47"/>
              <p:cNvSpPr txBox="1"/>
              <p:nvPr/>
            </p:nvSpPr>
            <p:spPr>
              <a:xfrm>
                <a:off x="117853" y="2163733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24</a:t>
                </a:r>
              </a:p>
            </p:txBody>
          </p:sp>
          <p:sp>
            <p:nvSpPr>
              <p:cNvPr id="60" name="Szövegdoboz 52"/>
              <p:cNvSpPr txBox="1"/>
              <p:nvPr/>
            </p:nvSpPr>
            <p:spPr>
              <a:xfrm>
                <a:off x="121760" y="322154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</a:p>
            </p:txBody>
          </p:sp>
          <p:cxnSp>
            <p:nvCxnSpPr>
              <p:cNvPr id="61" name="Egyenes összekötő 53"/>
              <p:cNvCxnSpPr/>
              <p:nvPr/>
            </p:nvCxnSpPr>
            <p:spPr>
              <a:xfrm rot="5400000">
                <a:off x="589924" y="354020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Egyenes összekötő 54"/>
              <p:cNvCxnSpPr/>
              <p:nvPr/>
            </p:nvCxnSpPr>
            <p:spPr>
              <a:xfrm rot="5400000">
                <a:off x="590616" y="222558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Egyenes összekötő 55"/>
              <p:cNvCxnSpPr/>
              <p:nvPr/>
            </p:nvCxnSpPr>
            <p:spPr>
              <a:xfrm rot="5400000">
                <a:off x="587316" y="5114754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gyenes összekötő 71"/>
              <p:cNvCxnSpPr/>
              <p:nvPr/>
            </p:nvCxnSpPr>
            <p:spPr>
              <a:xfrm rot="5400000">
                <a:off x="589312" y="3289610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Egyenes összekötő 74"/>
              <p:cNvCxnSpPr/>
              <p:nvPr/>
            </p:nvCxnSpPr>
            <p:spPr>
              <a:xfrm rot="5400000">
                <a:off x="587351" y="3837143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Szövegdoboz 75"/>
              <p:cNvSpPr txBox="1"/>
              <p:nvPr/>
            </p:nvSpPr>
            <p:spPr>
              <a:xfrm>
                <a:off x="174783" y="3803841"/>
                <a:ext cx="29046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hu-HU" sz="125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67" name="Egyenes összekötő 76"/>
              <p:cNvCxnSpPr/>
              <p:nvPr/>
            </p:nvCxnSpPr>
            <p:spPr>
              <a:xfrm rot="5400000">
                <a:off x="594849" y="2769231"/>
                <a:ext cx="0" cy="1647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Szövegdoboz 77"/>
              <p:cNvSpPr txBox="1"/>
              <p:nvPr/>
            </p:nvSpPr>
            <p:spPr>
              <a:xfrm>
                <a:off x="116505" y="2776572"/>
                <a:ext cx="3962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250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15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487503" y="272535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7245" y="216886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Arial"/>
                  <a:cs typeface="+mn-cs"/>
                </a:rPr>
                <a:t>*</a:t>
              </a:r>
              <a:endParaRPr lang="en-US" sz="1800" dirty="0">
                <a:solidFill>
                  <a:srgbClr val="000000"/>
                </a:solidFill>
                <a:latin typeface="Arial"/>
                <a:cs typeface="+mn-cs"/>
              </a:endParaRPr>
            </a:p>
          </p:txBody>
        </p:sp>
        <p:cxnSp>
          <p:nvCxnSpPr>
            <p:cNvPr id="9" name="Straight Connector 8"/>
            <p:cNvCxnSpPr>
              <a:stCxn id="50" idx="1"/>
            </p:cNvCxnSpPr>
            <p:nvPr/>
          </p:nvCxnSpPr>
          <p:spPr>
            <a:xfrm flipV="1">
              <a:off x="1055176" y="1251084"/>
              <a:ext cx="4732409" cy="4000513"/>
            </a:xfrm>
            <a:prstGeom prst="line">
              <a:avLst/>
            </a:prstGeom>
            <a:ln>
              <a:solidFill>
                <a:srgbClr val="004AEB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212929" y="2992063"/>
              <a:ext cx="1260000" cy="288000"/>
              <a:chOff x="5212929" y="3172543"/>
              <a:chExt cx="1260000" cy="2880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 rot="20383141">
                <a:off x="5212929" y="3172543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5" name="Szövegdoboz 69"/>
              <p:cNvSpPr txBox="1"/>
              <p:nvPr/>
            </p:nvSpPr>
            <p:spPr>
              <a:xfrm rot="20348621">
                <a:off x="5312369" y="3187920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~2x/4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 rot="21136769">
              <a:off x="1802725" y="4497237"/>
              <a:ext cx="1264793" cy="328078"/>
              <a:chOff x="4991289" y="3263636"/>
              <a:chExt cx="1264793" cy="328078"/>
            </a:xfrm>
          </p:grpSpPr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 rot="19832685">
                <a:off x="4991289" y="3303714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50">
                  <a:solidFill>
                    <a:srgbClr val="000000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3" name="Szövegdoboz 69"/>
              <p:cNvSpPr txBox="1"/>
              <p:nvPr/>
            </p:nvSpPr>
            <p:spPr>
              <a:xfrm rot="19852946">
                <a:off x="5117629" y="3263636"/>
                <a:ext cx="113845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1050" b="1" dirty="0" smtClean="0">
                    <a:solidFill>
                      <a:srgbClr val="0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~2x/2 years</a:t>
                </a:r>
                <a:endParaRPr lang="hu-HU" sz="105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204135" y="586183"/>
            <a:ext cx="5963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  <a:cs typeface="+mn-cs"/>
              </a:rPr>
              <a:t>a) The rate of rising core counts in Intel's MP servers -2</a:t>
            </a:r>
            <a:endParaRPr lang="en-US" b="1" dirty="0">
              <a:solidFill>
                <a:srgbClr val="2D2D8A"/>
              </a:solidFill>
              <a:latin typeface="Verdana"/>
              <a:cs typeface="+mn-cs"/>
            </a:endParaRPr>
          </a:p>
        </p:txBody>
      </p:sp>
      <p:sp>
        <p:nvSpPr>
          <p:cNvPr id="70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/>
          </a:p>
        </p:txBody>
      </p:sp>
      <p:cxnSp>
        <p:nvCxnSpPr>
          <p:cNvPr id="71" name="Straight Connector 70"/>
          <p:cNvCxnSpPr>
            <a:stCxn id="48" idx="3"/>
            <a:endCxn id="50" idx="1"/>
          </p:cNvCxnSpPr>
          <p:nvPr/>
        </p:nvCxnSpPr>
        <p:spPr bwMode="auto">
          <a:xfrm flipH="1">
            <a:off x="1612638" y="4031869"/>
            <a:ext cx="1595560" cy="133066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Connector 73"/>
          <p:cNvCxnSpPr/>
          <p:nvPr/>
        </p:nvCxnSpPr>
        <p:spPr bwMode="auto">
          <a:xfrm flipH="1">
            <a:off x="3208199" y="2347710"/>
            <a:ext cx="4426590" cy="1684159"/>
          </a:xfrm>
          <a:prstGeom prst="line">
            <a:avLst/>
          </a:prstGeom>
          <a:noFill/>
          <a:ln w="19050" cap="flat" cmpd="sng" algn="ctr">
            <a:solidFill>
              <a:srgbClr val="004A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1958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615950" y="774522"/>
            <a:ext cx="7851775" cy="744118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Introduction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Intel’s high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performance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MP servers 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500063" y="1833525"/>
            <a:ext cx="7967662" cy="463550"/>
            <a:chOff x="705" y="1638"/>
            <a:chExt cx="4442" cy="292"/>
          </a:xfrm>
        </p:grpSpPr>
        <p:sp>
          <p:nvSpPr>
            <p:cNvPr id="4302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worldwide 4S (4 Socket) server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market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43029" name="Text Box 6"/>
            <p:cNvSpPr txBox="1">
              <a:spLocks noChangeArrowheads="1"/>
            </p:cNvSpPr>
            <p:nvPr/>
          </p:nvSpPr>
          <p:spPr bwMode="auto">
            <a:xfrm>
              <a:off x="705" y="1648"/>
              <a:ext cx="2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43012" name="AutoShape 8"/>
          <p:cNvSpPr>
            <a:spLocks noChangeArrowheads="1"/>
          </p:cNvSpPr>
          <p:nvPr/>
        </p:nvSpPr>
        <p:spPr bwMode="auto">
          <a:xfrm>
            <a:off x="938213" y="2349462"/>
            <a:ext cx="7529512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</a:t>
            </a:r>
          </a:p>
        </p:txBody>
      </p:sp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496888" y="2365337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4" name="AutoShape 11"/>
          <p:cNvSpPr>
            <a:spLocks noChangeArrowheads="1"/>
          </p:cNvSpPr>
          <p:nvPr/>
        </p:nvSpPr>
        <p:spPr bwMode="auto">
          <a:xfrm>
            <a:off x="941388" y="2863812"/>
            <a:ext cx="7526337" cy="7048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Server platforms 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number of processors supported</a:t>
            </a: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500063" y="3001925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6" name="AutoShape 14"/>
          <p:cNvSpPr>
            <a:spLocks noChangeArrowheads="1"/>
          </p:cNvSpPr>
          <p:nvPr/>
        </p:nvSpPr>
        <p:spPr bwMode="auto">
          <a:xfrm>
            <a:off x="938213" y="3621050"/>
            <a:ext cx="7529512" cy="6667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Multiprocessor server platforms classified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according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to their memory architecture</a:t>
            </a:r>
          </a:p>
        </p:txBody>
      </p:sp>
      <p:sp>
        <p:nvSpPr>
          <p:cNvPr id="43017" name="Text Box 15"/>
          <p:cNvSpPr txBox="1">
            <a:spLocks noChangeArrowheads="1"/>
          </p:cNvSpPr>
          <p:nvPr/>
        </p:nvSpPr>
        <p:spPr bwMode="auto">
          <a:xfrm>
            <a:off x="496888" y="3719475"/>
            <a:ext cx="4111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8" name="AutoShape 17"/>
          <p:cNvSpPr>
            <a:spLocks noChangeArrowheads="1"/>
          </p:cNvSpPr>
          <p:nvPr/>
        </p:nvSpPr>
        <p:spPr bwMode="auto">
          <a:xfrm>
            <a:off x="933450" y="4352256"/>
            <a:ext cx="7534275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Platforms classified according 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      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number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chips constituting the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chipset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19" name="Text Box 18"/>
          <p:cNvSpPr txBox="1">
            <a:spLocks noChangeArrowheads="1"/>
          </p:cNvSpPr>
          <p:nvPr/>
        </p:nvSpPr>
        <p:spPr bwMode="auto">
          <a:xfrm>
            <a:off x="493713" y="4464969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43022" name="AutoShape 5"/>
          <p:cNvSpPr>
            <a:spLocks noChangeArrowheads="1"/>
          </p:cNvSpPr>
          <p:nvPr/>
        </p:nvSpPr>
        <p:spPr bwMode="auto">
          <a:xfrm>
            <a:off x="939799" y="5082007"/>
            <a:ext cx="7527925" cy="4635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Naming scheme of Intel’s servers</a:t>
            </a:r>
          </a:p>
        </p:txBody>
      </p:sp>
      <p:sp>
        <p:nvSpPr>
          <p:cNvPr id="43023" name="Text Box 6"/>
          <p:cNvSpPr txBox="1">
            <a:spLocks noChangeArrowheads="1"/>
          </p:cNvSpPr>
          <p:nvPr/>
        </p:nvSpPr>
        <p:spPr bwMode="auto">
          <a:xfrm>
            <a:off x="476250" y="5091532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>
            <a:off x="939800" y="5586492"/>
            <a:ext cx="7537450" cy="6794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9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Overview of Intel’s high performance multicore </a:t>
            </a:r>
            <a:endParaRPr lang="en-US" altLang="en-US" sz="19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       MP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servers and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04444" y="5699205"/>
            <a:ext cx="411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hu-HU" altLang="en-US" sz="19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en-US" altLang="en-US" sz="190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359017"/>
            <a:ext cx="5535613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5" name="Text Box 5"/>
          <p:cNvSpPr txBox="1">
            <a:spLocks noChangeArrowheads="1"/>
          </p:cNvSpPr>
          <p:nvPr/>
        </p:nvSpPr>
        <p:spPr bwMode="auto">
          <a:xfrm>
            <a:off x="171450" y="2001955"/>
            <a:ext cx="1474788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Thermal sensors</a:t>
            </a:r>
          </a:p>
        </p:txBody>
      </p:sp>
      <p:sp>
        <p:nvSpPr>
          <p:cNvPr id="166916" name="Text Box 9"/>
          <p:cNvSpPr txBox="1">
            <a:spLocks noChangeArrowheads="1"/>
          </p:cNvSpPr>
          <p:nvPr/>
        </p:nvSpPr>
        <p:spPr bwMode="auto">
          <a:xfrm rot="10800000">
            <a:off x="3455988" y="1822567"/>
            <a:ext cx="21272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2 cores</a:t>
            </a:r>
          </a:p>
        </p:txBody>
      </p:sp>
      <p:sp>
        <p:nvSpPr>
          <p:cNvPr id="166917" name="Text Box 10"/>
          <p:cNvSpPr txBox="1">
            <a:spLocks noChangeArrowheads="1"/>
          </p:cNvSpPr>
          <p:nvPr/>
        </p:nvSpPr>
        <p:spPr bwMode="auto">
          <a:xfrm rot="10800000">
            <a:off x="6505575" y="1824155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2 cores</a:t>
            </a:r>
          </a:p>
        </p:txBody>
      </p:sp>
      <p:sp>
        <p:nvSpPr>
          <p:cNvPr id="166918" name="Text Box 11"/>
          <p:cNvSpPr txBox="1">
            <a:spLocks noChangeArrowheads="1"/>
          </p:cNvSpPr>
          <p:nvPr/>
        </p:nvSpPr>
        <p:spPr bwMode="auto">
          <a:xfrm rot="10800000">
            <a:off x="6480175" y="4719755"/>
            <a:ext cx="2127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2 cores</a:t>
            </a:r>
          </a:p>
        </p:txBody>
      </p:sp>
      <p:sp>
        <p:nvSpPr>
          <p:cNvPr id="166919" name="Text Box 12"/>
          <p:cNvSpPr txBox="1">
            <a:spLocks noChangeArrowheads="1"/>
          </p:cNvSpPr>
          <p:nvPr/>
        </p:nvSpPr>
        <p:spPr bwMode="auto">
          <a:xfrm rot="-5400000">
            <a:off x="1917700" y="2114667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4 MB LLC</a:t>
            </a:r>
          </a:p>
        </p:txBody>
      </p:sp>
      <p:sp>
        <p:nvSpPr>
          <p:cNvPr id="166920" name="Text Box 13"/>
          <p:cNvSpPr txBox="1">
            <a:spLocks noChangeArrowheads="1"/>
          </p:cNvSpPr>
          <p:nvPr/>
        </p:nvSpPr>
        <p:spPr bwMode="auto">
          <a:xfrm rot="-5400000">
            <a:off x="1919288" y="4808655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4 MB LLC</a:t>
            </a:r>
          </a:p>
        </p:txBody>
      </p:sp>
      <p:sp>
        <p:nvSpPr>
          <p:cNvPr id="166921" name="Text Box 14"/>
          <p:cNvSpPr txBox="1">
            <a:spLocks noChangeArrowheads="1"/>
          </p:cNvSpPr>
          <p:nvPr/>
        </p:nvSpPr>
        <p:spPr bwMode="auto">
          <a:xfrm>
            <a:off x="3494088" y="4859455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4 MB LLC</a:t>
            </a:r>
          </a:p>
        </p:txBody>
      </p:sp>
      <p:sp>
        <p:nvSpPr>
          <p:cNvPr id="166922" name="Text Box 15"/>
          <p:cNvSpPr txBox="1">
            <a:spLocks noChangeArrowheads="1"/>
          </p:cNvSpPr>
          <p:nvPr/>
        </p:nvSpPr>
        <p:spPr bwMode="auto">
          <a:xfrm>
            <a:off x="3495675" y="5508742"/>
            <a:ext cx="9048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4 MB LLC</a:t>
            </a:r>
          </a:p>
        </p:txBody>
      </p:sp>
      <p:sp>
        <p:nvSpPr>
          <p:cNvPr id="166923" name="Text Box 16"/>
          <p:cNvSpPr txBox="1">
            <a:spLocks noChangeArrowheads="1"/>
          </p:cNvSpPr>
          <p:nvPr/>
        </p:nvSpPr>
        <p:spPr bwMode="auto">
          <a:xfrm rot="10800000">
            <a:off x="4560888" y="1716205"/>
            <a:ext cx="212725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3 MB MLC</a:t>
            </a:r>
          </a:p>
        </p:txBody>
      </p:sp>
      <p:sp>
        <p:nvSpPr>
          <p:cNvPr id="166924" name="Text Box 17"/>
          <p:cNvSpPr txBox="1">
            <a:spLocks noChangeArrowheads="1"/>
          </p:cNvSpPr>
          <p:nvPr/>
        </p:nvSpPr>
        <p:spPr bwMode="auto">
          <a:xfrm rot="10800000">
            <a:off x="5299075" y="1711442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3 MB MLC</a:t>
            </a:r>
          </a:p>
        </p:txBody>
      </p:sp>
      <p:sp>
        <p:nvSpPr>
          <p:cNvPr id="166925" name="Text Box 18"/>
          <p:cNvSpPr txBox="1">
            <a:spLocks noChangeArrowheads="1"/>
          </p:cNvSpPr>
          <p:nvPr/>
        </p:nvSpPr>
        <p:spPr bwMode="auto">
          <a:xfrm rot="10800000">
            <a:off x="5280025" y="4581642"/>
            <a:ext cx="212725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3 MB MLC</a:t>
            </a:r>
          </a:p>
        </p:txBody>
      </p:sp>
      <p:sp>
        <p:nvSpPr>
          <p:cNvPr id="166926" name="Text Box 19"/>
          <p:cNvSpPr txBox="1">
            <a:spLocks noChangeArrowheads="1"/>
          </p:cNvSpPr>
          <p:nvPr/>
        </p:nvSpPr>
        <p:spPr bwMode="auto">
          <a:xfrm>
            <a:off x="2222500" y="3373555"/>
            <a:ext cx="4683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Tags</a:t>
            </a:r>
          </a:p>
        </p:txBody>
      </p:sp>
      <p:sp>
        <p:nvSpPr>
          <p:cNvPr id="166927" name="Text Box 20"/>
          <p:cNvSpPr txBox="1">
            <a:spLocks noChangeArrowheads="1"/>
          </p:cNvSpPr>
          <p:nvPr/>
        </p:nvSpPr>
        <p:spPr bwMode="auto">
          <a:xfrm>
            <a:off x="3221038" y="3375142"/>
            <a:ext cx="468312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Tags</a:t>
            </a:r>
          </a:p>
        </p:txBody>
      </p:sp>
      <p:sp>
        <p:nvSpPr>
          <p:cNvPr id="166928" name="Text Box 21"/>
          <p:cNvSpPr txBox="1">
            <a:spLocks noChangeArrowheads="1"/>
          </p:cNvSpPr>
          <p:nvPr/>
        </p:nvSpPr>
        <p:spPr bwMode="auto">
          <a:xfrm>
            <a:off x="3708400" y="4338755"/>
            <a:ext cx="89376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Data pad</a:t>
            </a:r>
          </a:p>
        </p:txBody>
      </p:sp>
      <p:sp>
        <p:nvSpPr>
          <p:cNvPr id="166929" name="Text Box 22"/>
          <p:cNvSpPr txBox="1">
            <a:spLocks noChangeArrowheads="1"/>
          </p:cNvSpPr>
          <p:nvPr/>
        </p:nvSpPr>
        <p:spPr bwMode="auto">
          <a:xfrm>
            <a:off x="4573588" y="3171942"/>
            <a:ext cx="12287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400" b="1">
                <a:solidFill>
                  <a:srgbClr val="FFFFFF"/>
                </a:solidFill>
                <a:latin typeface="Verdana" pitchFamily="34" charset="0"/>
                <a:cs typeface="+mn-cs"/>
              </a:rPr>
              <a:t>Address pad</a:t>
            </a:r>
          </a:p>
        </p:txBody>
      </p:sp>
      <p:sp>
        <p:nvSpPr>
          <p:cNvPr id="166931" name="Text Box 26"/>
          <p:cNvSpPr txBox="1">
            <a:spLocks noChangeArrowheads="1"/>
          </p:cNvSpPr>
          <p:nvPr/>
        </p:nvSpPr>
        <p:spPr bwMode="auto">
          <a:xfrm>
            <a:off x="1980995" y="6534345"/>
            <a:ext cx="59213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99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Figure: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Die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plot of the Xeon 7400 MP (</a:t>
            </a:r>
            <a:r>
              <a:rPr lang="en-US" altLang="en-US" sz="1400" dirty="0" err="1">
                <a:solidFill>
                  <a:srgbClr val="000000"/>
                </a:solidFill>
                <a:latin typeface="Verdana" pitchFamily="34" charset="0"/>
                <a:cs typeface="+mn-cs"/>
              </a:rPr>
              <a:t>Dunnington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  <a:cs typeface="+mn-cs"/>
              </a:rPr>
              <a:t>)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[</a:t>
            </a:r>
            <a:r>
              <a:rPr lang="hu-HU" altLang="en-US" sz="14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215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1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25905" y="582967"/>
            <a:ext cx="9102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  <a:cs typeface="+mn-cs"/>
              </a:rPr>
              <a:t>The reason why the rate of rising core counts slowed down: Optimisation in  utilizing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  <a:cs typeface="+mn-cs"/>
              </a:rPr>
              <a:t>   the die area</a:t>
            </a:r>
            <a:r>
              <a:rPr lang="en-US" b="1" dirty="0" smtClean="0">
                <a:solidFill>
                  <a:srgbClr val="2D2D8A"/>
                </a:solidFill>
                <a:latin typeface="Verdana"/>
                <a:cs typeface="+mn-cs"/>
              </a:rPr>
              <a:t> for both </a:t>
            </a:r>
            <a:r>
              <a:rPr lang="hu-HU" b="1" dirty="0" smtClean="0">
                <a:solidFill>
                  <a:srgbClr val="2D2D8A"/>
                </a:solidFill>
                <a:latin typeface="Verdana"/>
                <a:cs typeface="+mn-cs"/>
              </a:rPr>
              <a:t>cores and caches  </a:t>
            </a:r>
            <a:endParaRPr lang="en-US" b="1" dirty="0">
              <a:solidFill>
                <a:srgbClr val="2D2D8A"/>
              </a:solidFill>
              <a:latin typeface="Verdan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5272" y="3701642"/>
            <a:ext cx="1547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300" dirty="0" smtClean="0">
                <a:solidFill>
                  <a:srgbClr val="000000"/>
                </a:solidFill>
                <a:latin typeface="Verdana"/>
                <a:cs typeface="+mn-cs"/>
              </a:rPr>
              <a:t>8 MB L3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300" dirty="0" smtClean="0">
                <a:solidFill>
                  <a:srgbClr val="000000"/>
                </a:solidFill>
                <a:latin typeface="Verdana"/>
                <a:cs typeface="+mn-cs"/>
              </a:rPr>
              <a:t>3 MB L2/2 cores</a:t>
            </a:r>
            <a:endParaRPr lang="en-US" sz="1300" dirty="0">
              <a:solidFill>
                <a:srgbClr val="000000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9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8429" y="908720"/>
            <a:ext cx="8409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The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 core count of MP servers </a:t>
            </a:r>
            <a:r>
              <a:rPr lang="hu-HU" dirty="0" smtClean="0">
                <a:solidFill>
                  <a:srgbClr val="0070C0"/>
                </a:solidFill>
                <a:latin typeface="Verdana"/>
                <a:cs typeface="+mn-cs"/>
              </a:rPr>
              <a:t>rose up to about 6 cores </a:t>
            </a:r>
            <a:r>
              <a:rPr lang="en-US" dirty="0" smtClean="0">
                <a:solidFill>
                  <a:srgbClr val="0070C0"/>
                </a:solidFill>
                <a:latin typeface="Verdana"/>
                <a:cs typeface="+mn-cs"/>
              </a:rPr>
              <a:t>more or less according to Moore’s</a:t>
            </a:r>
            <a:endParaRPr lang="hu-HU" dirty="0" smtClean="0">
              <a:solidFill>
                <a:srgbClr val="0070C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srgbClr val="0070C0"/>
                </a:solidFill>
                <a:latin typeface="Verdana"/>
                <a:cs typeface="+mn-cs"/>
              </a:rPr>
              <a:t>  </a:t>
            </a:r>
            <a:r>
              <a:rPr lang="en-US" dirty="0" smtClean="0">
                <a:solidFill>
                  <a:srgbClr val="0070C0"/>
                </a:solidFill>
                <a:latin typeface="Verdana"/>
                <a:cs typeface="+mn-cs"/>
              </a:rPr>
              <a:t> rule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, </a:t>
            </a:r>
            <a:r>
              <a:rPr lang="hu-HU" dirty="0" smtClean="0">
                <a:solidFill>
                  <a:srgbClr val="0070C0"/>
                </a:solidFill>
                <a:latin typeface="Verdana"/>
                <a:cs typeface="+mn-cs"/>
              </a:rPr>
              <a:t>thereafter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 the growth rate slowed down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to doubling about </a:t>
            </a:r>
            <a:r>
              <a:rPr lang="hu-HU" dirty="0" smtClean="0">
                <a:solidFill>
                  <a:srgbClr val="0070C0"/>
                </a:solidFill>
                <a:latin typeface="Verdana"/>
                <a:cs typeface="+mn-cs"/>
              </a:rPr>
              <a:t>every four years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Verdana"/>
                <a:cs typeface="+mn-cs"/>
              </a:rPr>
              <a:t>due to the silicon area demand of the introduced </a:t>
            </a:r>
            <a:r>
              <a:rPr lang="en-US" dirty="0" err="1" smtClean="0">
                <a:solidFill>
                  <a:srgbClr val="FF0000"/>
                </a:solidFill>
                <a:latin typeface="Verdana"/>
                <a:cs typeface="+mn-cs"/>
              </a:rPr>
              <a:t>L3</a:t>
            </a:r>
            <a:r>
              <a:rPr lang="en-US" dirty="0" smtClean="0">
                <a:solidFill>
                  <a:srgbClr val="FF0000"/>
                </a:solidFill>
                <a:latin typeface="Verdana"/>
                <a:cs typeface="+mn-cs"/>
              </a:rPr>
              <a:t> caches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, 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as indicated in the previous </a:t>
            </a:r>
            <a:endParaRPr lang="en-US" dirty="0" smtClean="0">
              <a:solidFill>
                <a:srgbClr val="000000"/>
              </a:solidFill>
              <a:latin typeface="Verdan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Verdan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  <a:cs typeface="+mn-cs"/>
              </a:rPr>
              <a:t>  </a:t>
            </a:r>
            <a:r>
              <a:rPr lang="hu-HU" dirty="0" smtClean="0">
                <a:solidFill>
                  <a:srgbClr val="000000"/>
                </a:solidFill>
                <a:latin typeface="Verdana"/>
                <a:cs typeface="+mn-cs"/>
              </a:rPr>
              <a:t>Figure.</a:t>
            </a:r>
            <a:endParaRPr lang="en-US" dirty="0" smtClean="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878" y="583637"/>
            <a:ext cx="5835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  <a:cs typeface="+mn-cs"/>
              </a:rPr>
              <a:t>a) The rate of rising core counts in Intel's MP servers -3</a:t>
            </a:r>
            <a:endParaRPr lang="en-US" b="1" dirty="0">
              <a:solidFill>
                <a:srgbClr val="2D2D8A"/>
              </a:solidFill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9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808647"/>
              </p:ext>
            </p:extLst>
          </p:nvPr>
        </p:nvGraphicFramePr>
        <p:xfrm>
          <a:off x="148487" y="1120723"/>
          <a:ext cx="8869679" cy="5684034"/>
        </p:xfrm>
        <a:graphic>
          <a:graphicData uri="http://schemas.openxmlformats.org/drawingml/2006/table">
            <a:tbl>
              <a:tblPr firstRow="1" firstCol="1" bandRow="1"/>
              <a:tblGrid>
                <a:gridCol w="910487"/>
                <a:gridCol w="1019702"/>
                <a:gridCol w="827224"/>
                <a:gridCol w="1369451"/>
                <a:gridCol w="1020308"/>
                <a:gridCol w="873181"/>
                <a:gridCol w="1378706"/>
                <a:gridCol w="1470620"/>
              </a:tblGrid>
              <a:tr h="695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 topology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Date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of intro.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Processor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Technology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Core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count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up to)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No. </a:t>
                      </a: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and speed of memory channels/socket</a:t>
                      </a: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Kind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connecting memory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Socket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7886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Truland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w/dual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Pentium 4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(Potomac)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DDR2-400/socket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 (IMI) via MCH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7000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Paxville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7100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Tulsa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52463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Caneland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w/Quad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7200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DC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DDR2-667/socket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(FB-DIMM)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</a:t>
                      </a:r>
                      <a:r>
                        <a:rPr lang="en-US" sz="95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 FB-DIMM channels via MCH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429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7300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QC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9/2008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7400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Dunnington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Penryn)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463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Boxboro-EX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3/2010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Nehalem-EX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(Xeon 7500/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Beckton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DDR3-1067/socket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(SMI) 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processor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1567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Westmere-EX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800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32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91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Brickland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Ivy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Bridge-EX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800 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v2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15C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DDR3-1600/socket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parallel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(SMI2)/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processor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LGA-2011-1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5/2015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Haswell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-8800 v3)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18C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DDR4-1866/socket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115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6/2016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Broadwell-EX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E7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-8800 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v4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14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24C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8x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DDR4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-1866/socket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172933" y="1107844"/>
            <a:ext cx="1350150" cy="56969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10" y="578402"/>
            <a:ext cx="7074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</a:rPr>
              <a:t>b) The rate of rising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memory transfer rates in Intel’s MP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servers -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1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898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/>
          <p:cNvGrpSpPr/>
          <p:nvPr/>
        </p:nvGrpSpPr>
        <p:grpSpPr>
          <a:xfrm>
            <a:off x="264220" y="1088740"/>
            <a:ext cx="8618149" cy="4857236"/>
            <a:chOff x="264220" y="1178750"/>
            <a:chExt cx="8618149" cy="485723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62576" y="378413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07175" y="310108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294394" y="3653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091685" y="2703514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64220" y="1178750"/>
              <a:ext cx="1101487" cy="405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Transfer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 </a:t>
              </a:r>
              <a:r>
                <a:rPr lang="hu-HU" sz="1000" b="1" dirty="0" err="1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rate</a:t>
              </a: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/>
              </a:r>
              <a:b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Verdana"/>
                  <a:ea typeface="Times New Roman"/>
                  <a:cs typeface="Times New Roman"/>
                </a:rPr>
                <a:t>(MT/s)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5" name="Line 7"/>
            <p:cNvCxnSpPr/>
            <p:nvPr/>
          </p:nvCxnSpPr>
          <p:spPr bwMode="auto">
            <a:xfrm flipV="1">
              <a:off x="817262" y="1628800"/>
              <a:ext cx="0" cy="4068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26537" y="5192033"/>
              <a:ext cx="31628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</a:t>
              </a:r>
              <a:endParaRPr lang="en-US" sz="18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47251" y="4687373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73678" y="3399353"/>
              <a:ext cx="330427" cy="311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532440" y="5589391"/>
              <a:ext cx="349929" cy="18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Year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217832" y="5792699"/>
              <a:ext cx="320956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075681" y="5792699"/>
              <a:ext cx="319135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05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330740" y="5803830"/>
              <a:ext cx="453773" cy="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01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762064" y="5792699"/>
              <a:ext cx="319058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02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2616566" y="5792699"/>
              <a:ext cx="319101" cy="24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04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539639" y="5792699"/>
              <a:ext cx="2551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06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022013" y="5786173"/>
              <a:ext cx="241024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07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484761" y="5792699"/>
              <a:ext cx="225008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08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394389" y="2876344"/>
              <a:ext cx="396499" cy="209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25271" y="1989955"/>
              <a:ext cx="409714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</a:t>
              </a: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60476" y="4118709"/>
              <a:ext cx="359159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22486" y="2307288"/>
              <a:ext cx="409715" cy="23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2" name="Line 3"/>
            <p:cNvCxnSpPr/>
            <p:nvPr/>
          </p:nvCxnSpPr>
          <p:spPr bwMode="auto">
            <a:xfrm>
              <a:off x="676551" y="2955072"/>
              <a:ext cx="780212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Line 58"/>
            <p:cNvCxnSpPr/>
            <p:nvPr/>
          </p:nvCxnSpPr>
          <p:spPr bwMode="auto">
            <a:xfrm>
              <a:off x="737974" y="3493600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Line 59"/>
            <p:cNvCxnSpPr/>
            <p:nvPr/>
          </p:nvCxnSpPr>
          <p:spPr bwMode="auto">
            <a:xfrm flipV="1">
              <a:off x="737974" y="2070940"/>
              <a:ext cx="7746140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61"/>
            <p:cNvCxnSpPr/>
            <p:nvPr/>
          </p:nvCxnSpPr>
          <p:spPr bwMode="auto">
            <a:xfrm flipV="1">
              <a:off x="737974" y="4777781"/>
              <a:ext cx="7763249" cy="277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62"/>
            <p:cNvCxnSpPr/>
            <p:nvPr/>
          </p:nvCxnSpPr>
          <p:spPr bwMode="auto">
            <a:xfrm>
              <a:off x="751188" y="5316309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63"/>
            <p:cNvCxnSpPr/>
            <p:nvPr/>
          </p:nvCxnSpPr>
          <p:spPr bwMode="auto">
            <a:xfrm>
              <a:off x="737974" y="4218541"/>
              <a:ext cx="776324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64"/>
            <p:cNvCxnSpPr/>
            <p:nvPr/>
          </p:nvCxnSpPr>
          <p:spPr bwMode="auto">
            <a:xfrm>
              <a:off x="724759" y="2395832"/>
              <a:ext cx="7753916" cy="83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9" name="Csoportba foglalás 2"/>
            <p:cNvGrpSpPr/>
            <p:nvPr/>
          </p:nvGrpSpPr>
          <p:grpSpPr>
            <a:xfrm>
              <a:off x="1736685" y="2521999"/>
              <a:ext cx="1076752" cy="366940"/>
              <a:chOff x="3608153" y="489026"/>
              <a:chExt cx="1063968" cy="209550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3608153" y="489026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3811928" y="541431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2*/4 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444876" y="3028556"/>
              <a:ext cx="566474" cy="400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533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2919091" y="2843935"/>
              <a:ext cx="572789" cy="4603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667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317346" y="2650105"/>
              <a:ext cx="624584" cy="411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DDR2</a:t>
              </a:r>
              <a:b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</a:b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6057165" y="211957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600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990815" y="5792699"/>
              <a:ext cx="248921" cy="24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09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5917514" y="5813412"/>
              <a:ext cx="217939" cy="21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11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5408689" y="5792814"/>
              <a:ext cx="350496" cy="205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2010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6440109" y="5792699"/>
              <a:ext cx="229436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12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6930513" y="5792699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7891846" y="5792699"/>
              <a:ext cx="235549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5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5030889" y="306896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1067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71765" y="5792699"/>
              <a:ext cx="384862" cy="242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2000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56" name="Szövegdoboz 79"/>
            <p:cNvSpPr txBox="1"/>
            <p:nvPr/>
          </p:nvSpPr>
          <p:spPr>
            <a:xfrm>
              <a:off x="764403" y="5378447"/>
              <a:ext cx="130357" cy="2155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Symbol"/>
                </a:rPr>
                <a:t></a:t>
              </a:r>
              <a:endParaRPr lang="en-US" sz="120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63" name="Line 15"/>
            <p:cNvCxnSpPr/>
            <p:nvPr/>
          </p:nvCxnSpPr>
          <p:spPr bwMode="auto">
            <a:xfrm flipV="1">
              <a:off x="294341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Line 18"/>
            <p:cNvCxnSpPr/>
            <p:nvPr/>
          </p:nvCxnSpPr>
          <p:spPr bwMode="auto">
            <a:xfrm flipV="1">
              <a:off x="338357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Line 19"/>
            <p:cNvCxnSpPr/>
            <p:nvPr/>
          </p:nvCxnSpPr>
          <p:spPr bwMode="auto">
            <a:xfrm flipV="1">
              <a:off x="3867746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Line 20"/>
            <p:cNvCxnSpPr/>
            <p:nvPr/>
          </p:nvCxnSpPr>
          <p:spPr bwMode="auto">
            <a:xfrm flipV="1">
              <a:off x="160826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Line 22"/>
            <p:cNvCxnSpPr/>
            <p:nvPr/>
          </p:nvCxnSpPr>
          <p:spPr bwMode="auto">
            <a:xfrm flipV="1">
              <a:off x="2048423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Line 23"/>
            <p:cNvCxnSpPr/>
            <p:nvPr/>
          </p:nvCxnSpPr>
          <p:spPr bwMode="auto">
            <a:xfrm flipV="1">
              <a:off x="2488582" y="5689276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Line 66"/>
            <p:cNvCxnSpPr/>
            <p:nvPr/>
          </p:nvCxnSpPr>
          <p:spPr bwMode="auto">
            <a:xfrm flipV="1">
              <a:off x="4351921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Line 67"/>
            <p:cNvCxnSpPr/>
            <p:nvPr/>
          </p:nvCxnSpPr>
          <p:spPr bwMode="auto">
            <a:xfrm flipV="1">
              <a:off x="4850767" y="5686522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8"/>
            <p:cNvCxnSpPr/>
            <p:nvPr/>
          </p:nvCxnSpPr>
          <p:spPr bwMode="auto">
            <a:xfrm flipV="1">
              <a:off x="529092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Line 19"/>
            <p:cNvCxnSpPr/>
            <p:nvPr/>
          </p:nvCxnSpPr>
          <p:spPr bwMode="auto">
            <a:xfrm flipV="1">
              <a:off x="5789771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Line 66"/>
            <p:cNvCxnSpPr/>
            <p:nvPr/>
          </p:nvCxnSpPr>
          <p:spPr bwMode="auto">
            <a:xfrm flipV="1">
              <a:off x="6273946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Line 67"/>
            <p:cNvCxnSpPr/>
            <p:nvPr/>
          </p:nvCxnSpPr>
          <p:spPr bwMode="auto">
            <a:xfrm flipV="1">
              <a:off x="6772792" y="5683768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Line 18"/>
            <p:cNvCxnSpPr/>
            <p:nvPr/>
          </p:nvCxnSpPr>
          <p:spPr bwMode="auto">
            <a:xfrm flipV="1">
              <a:off x="7256967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Line 19"/>
            <p:cNvCxnSpPr/>
            <p:nvPr/>
          </p:nvCxnSpPr>
          <p:spPr bwMode="auto">
            <a:xfrm flipV="1">
              <a:off x="7755814" y="5685787"/>
              <a:ext cx="0" cy="616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Line 59"/>
            <p:cNvCxnSpPr/>
            <p:nvPr/>
          </p:nvCxnSpPr>
          <p:spPr bwMode="auto">
            <a:xfrm flipV="1">
              <a:off x="817262" y="5668423"/>
              <a:ext cx="7625168" cy="208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Line 19"/>
            <p:cNvCxnSpPr/>
            <p:nvPr/>
          </p:nvCxnSpPr>
          <p:spPr bwMode="auto">
            <a:xfrm flipV="1">
              <a:off x="8231617" y="5682450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Line 19"/>
            <p:cNvCxnSpPr/>
            <p:nvPr/>
          </p:nvCxnSpPr>
          <p:spPr bwMode="auto">
            <a:xfrm flipV="1">
              <a:off x="1195396" y="5688958"/>
              <a:ext cx="0" cy="694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7421085" y="5785935"/>
              <a:ext cx="254531" cy="24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4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3102030" y="3236583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4097900" y="2886929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4760859" y="2367930"/>
              <a:ext cx="711241" cy="526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7970236" y="244004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7620396" y="1958600"/>
              <a:ext cx="777029" cy="46672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DDR4/2133</a:t>
              </a:r>
              <a:endPara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DDR3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/</a:t>
              </a:r>
              <a:r>
                <a:rPr lang="hu-HU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1</a:t>
              </a:r>
              <a:r>
                <a:rPr lang="en-US" sz="1000" b="1" dirty="0" smtClean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866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6436331" y="2563430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06555" y="3432595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8039485" y="2340316"/>
              <a:ext cx="58481" cy="2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700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*</a:t>
              </a:r>
              <a:endParaRPr lang="en-US" sz="12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V="1">
              <a:off x="4127141" y="2393820"/>
              <a:ext cx="3941585" cy="5466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1736685" y="3328696"/>
              <a:ext cx="503154" cy="460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DDR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hu-HU" sz="1000" b="1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333</a:t>
              </a:r>
              <a:endParaRPr lang="en-US" sz="1800" dirty="0">
                <a:solidFill>
                  <a:srgbClr val="000000"/>
                </a:solidFill>
                <a:latin typeface="Times New Roman"/>
                <a:ea typeface="Times New Roman"/>
              </a:endParaRPr>
            </a:p>
          </p:txBody>
        </p:sp>
        <p:grpSp>
          <p:nvGrpSpPr>
            <p:cNvPr id="173" name="Csoportba foglalás 2"/>
            <p:cNvGrpSpPr/>
            <p:nvPr/>
          </p:nvGrpSpPr>
          <p:grpSpPr>
            <a:xfrm>
              <a:off x="5967157" y="2978945"/>
              <a:ext cx="1065627" cy="366939"/>
              <a:chOff x="4097336" y="1285770"/>
              <a:chExt cx="1052975" cy="209550"/>
            </a:xfrm>
          </p:grpSpPr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>
                <a:off x="4097336" y="1285770"/>
                <a:ext cx="1052975" cy="20955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800">
                  <a:solidFill>
                    <a:srgbClr val="000000"/>
                  </a:solidFill>
                  <a:latin typeface="Verdana"/>
                </a:endParaRPr>
              </a:p>
            </p:txBody>
          </p:sp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>
                <a:off x="4259966" y="1334237"/>
                <a:ext cx="860193" cy="131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u-HU" sz="900" b="1" dirty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~ 2</a:t>
                </a:r>
                <a:r>
                  <a:rPr lang="hu-HU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*/</a:t>
                </a:r>
                <a:r>
                  <a:rPr lang="en-US" sz="900" b="1" dirty="0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8  </a:t>
                </a:r>
                <a:r>
                  <a:rPr lang="hu-HU" sz="900" b="1" dirty="0" err="1" smtClean="0">
                    <a:solidFill>
                      <a:srgbClr val="E30500"/>
                    </a:solidFill>
                    <a:latin typeface="Times New Roman"/>
                    <a:ea typeface="Times New Roman"/>
                    <a:cs typeface="Times New Roman"/>
                  </a:rPr>
                  <a:t>years</a:t>
                </a:r>
                <a:endParaRPr lang="en-US" sz="1600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1329909" y="3383995"/>
            <a:ext cx="548696" cy="49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266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4157446" y="1696030"/>
            <a:ext cx="2484784" cy="11246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1510" y="578402"/>
            <a:ext cx="694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</a:rPr>
              <a:t>b) The rate of rising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memory transfer rates in Intel’s MP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servers -2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5598" y="351055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000000"/>
                </a:solidFill>
                <a:latin typeface="Verdana"/>
              </a:rPr>
              <a:t>x</a:t>
            </a:r>
            <a:endParaRPr lang="en-US" sz="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100070" y="3113965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000000"/>
                </a:solidFill>
                <a:latin typeface="Verdana"/>
              </a:rPr>
              <a:t>x</a:t>
            </a:r>
            <a:endParaRPr lang="en-US" sz="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98775" y="2744400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000000"/>
                </a:solidFill>
                <a:latin typeface="Verdana"/>
              </a:rPr>
              <a:t>x</a:t>
            </a:r>
            <a:endParaRPr lang="en-US" sz="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67645" y="2395581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000000"/>
                </a:solidFill>
                <a:latin typeface="Verdana"/>
              </a:rPr>
              <a:t>x</a:t>
            </a:r>
            <a:endParaRPr lang="en-US" sz="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21155" y="2303432"/>
            <a:ext cx="2183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 smtClean="0">
                <a:solidFill>
                  <a:srgbClr val="000000"/>
                </a:solidFill>
                <a:latin typeface="Verdana"/>
              </a:rPr>
              <a:t>x</a:t>
            </a:r>
            <a:endParaRPr lang="en-US" sz="600" dirty="0">
              <a:solidFill>
                <a:srgbClr val="000000"/>
              </a:solidFill>
              <a:latin typeface="Verdan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60000" flipV="1">
            <a:off x="3038460" y="2836733"/>
            <a:ext cx="2260315" cy="77375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292080" y="2405822"/>
            <a:ext cx="2628000" cy="4429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5330749" y="1997177"/>
            <a:ext cx="2490406" cy="84958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>
            <a:spLocks noChangeArrowheads="1"/>
          </p:cNvSpPr>
          <p:nvPr/>
        </p:nvSpPr>
        <p:spPr bwMode="auto">
          <a:xfrm>
            <a:off x="1616769" y="3882702"/>
            <a:ext cx="58481" cy="2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7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</a:t>
            </a:r>
            <a:endParaRPr lang="en-US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2645984" y="3658310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2" name="Rectangle 111"/>
          <p:cNvSpPr>
            <a:spLocks noChangeArrowheads="1"/>
          </p:cNvSpPr>
          <p:nvPr/>
        </p:nvSpPr>
        <p:spPr bwMode="auto">
          <a:xfrm>
            <a:off x="3954206" y="3328696"/>
            <a:ext cx="572789" cy="4603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DDR2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667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6990326" y="2610806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600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4" name="Rectangle 113"/>
          <p:cNvSpPr>
            <a:spLocks noChangeArrowheads="1"/>
          </p:cNvSpPr>
          <p:nvPr/>
        </p:nvSpPr>
        <p:spPr bwMode="auto">
          <a:xfrm>
            <a:off x="7677345" y="2478655"/>
            <a:ext cx="777029" cy="46672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1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866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28" name="Rectangle 127"/>
          <p:cNvSpPr>
            <a:spLocks noChangeArrowheads="1"/>
          </p:cNvSpPr>
          <p:nvPr/>
        </p:nvSpPr>
        <p:spPr bwMode="auto">
          <a:xfrm>
            <a:off x="1947461" y="3102814"/>
            <a:ext cx="755886" cy="461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400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34" name="Rectangle 133"/>
          <p:cNvSpPr>
            <a:spLocks noChangeArrowheads="1"/>
          </p:cNvSpPr>
          <p:nvPr/>
        </p:nvSpPr>
        <p:spPr bwMode="auto">
          <a:xfrm>
            <a:off x="3761910" y="2362553"/>
            <a:ext cx="711241" cy="5263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DDR3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1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1067</a:t>
            </a:r>
            <a:endParaRPr lang="en-US" sz="1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 rot="120000" flipV="1">
            <a:off x="1642357" y="2796919"/>
            <a:ext cx="2484784" cy="11246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221680" y="383404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BBE0E3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DT </a:t>
            </a:r>
            <a:endParaRPr lang="en-US" sz="1200" b="1" dirty="0">
              <a:solidFill>
                <a:srgbClr val="BBE0E3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366755" y="3647056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MP </a:t>
            </a:r>
            <a:endParaRPr lang="en-US" sz="1200" b="1" dirty="0">
              <a:solidFill>
                <a:srgbClr val="FF0000"/>
              </a:solidFill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505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094" y="934478"/>
            <a:ext cx="868231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Verdana"/>
              </a:rPr>
              <a:t>In the course of the evolution of MP servers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memory transfer rate rose slower than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hu-HU" dirty="0">
                <a:solidFill>
                  <a:srgbClr val="0070C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     core count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for DDR2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memories it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doubled roughly every four years.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Verdana"/>
              </a:rPr>
              <a:t>But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after DDR3 memory emerged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the growth rate of memory transfer speed slowed down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to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doubling rougly every eight years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due to the higher complexity of this technology,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as the next Figure shows.    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578402"/>
            <a:ext cx="700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</a:rPr>
              <a:t>b) The rate of rising memory transfer rates in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MP servers -3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55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212" y="908720"/>
            <a:ext cx="8525283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Verdana"/>
              </a:rPr>
              <a:t>We point out that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the requested memory bandwidth of a platform based on a multicore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FF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     processor needs to be proportional with the core count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, since every core may run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   independently from each other.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Verdana"/>
              </a:rPr>
              <a:t>Since the memory transfer rate raises slower than the core count, the 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resulting memory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2D2D8A"/>
                </a:solidFill>
                <a:latin typeface="Verdana"/>
              </a:rPr>
              <a:t>    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bandwidth deficiency needs to be compensated by increasing the number of memory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FF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     channels provided by the MP platform.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93685"/>
            <a:ext cx="4039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</a:rPr>
              <a:t>c) The inherent widening memory gap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258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258" y="944723"/>
            <a:ext cx="9408409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srgbClr val="000000"/>
                </a:solidFill>
                <a:latin typeface="Verdana"/>
              </a:rPr>
              <a:t>     It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can be shown that an </a:t>
            </a:r>
            <a:r>
              <a:rPr lang="hu-HU" dirty="0">
                <a:solidFill>
                  <a:srgbClr val="FF0000"/>
                </a:solidFill>
                <a:latin typeface="Verdana"/>
              </a:rPr>
              <a:t>n-core MP server needs to have approximately </a:t>
            </a:r>
            <a:r>
              <a:rPr lang="en-US" dirty="0">
                <a:solidFill>
                  <a:srgbClr val="FF0000"/>
                </a:solidFill>
              </a:rPr>
              <a:t>√</a:t>
            </a:r>
            <a:r>
              <a:rPr lang="hu-HU" dirty="0">
                <a:solidFill>
                  <a:srgbClr val="FF0000"/>
                </a:solidFill>
              </a:rPr>
              <a:t>2 x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√</a:t>
            </a:r>
            <a:r>
              <a:rPr lang="hu-HU" dirty="0">
                <a:solidFill>
                  <a:srgbClr val="FF0000"/>
                </a:solidFill>
                <a:latin typeface="Verdana"/>
              </a:rPr>
              <a:t>n memory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channels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hu-HU" dirty="0" smtClean="0">
                <a:solidFill>
                  <a:srgbClr val="FF0000"/>
                </a:solidFill>
                <a:latin typeface="Verdana"/>
              </a:rPr>
              <a:t>per socket </a:t>
            </a:r>
            <a:r>
              <a:rPr lang="hu-HU" dirty="0" smtClean="0">
                <a:solidFill>
                  <a:srgbClr val="0070C0"/>
                </a:solidFill>
                <a:latin typeface="Verdana"/>
              </a:rPr>
              <a:t>for </a:t>
            </a:r>
            <a:r>
              <a:rPr lang="hu-HU" dirty="0">
                <a:solidFill>
                  <a:srgbClr val="0070C0"/>
                </a:solidFill>
                <a:latin typeface="Verdana"/>
              </a:rPr>
              <a:t>preserving the per core memory bandwidth over server generations.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This is the reason why t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number of memory channels rose rapidly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from 1 per socket 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to 8 per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socket</a:t>
            </a:r>
            <a:r>
              <a:rPr lang="hu-HU" dirty="0" smtClean="0">
                <a:solidFill>
                  <a:srgbClr val="000000"/>
                </a:solidFill>
                <a:latin typeface="Verdana"/>
              </a:rPr>
              <a:t>.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515" y="583637"/>
            <a:ext cx="673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</a:rPr>
              <a:t>d) The need for more memory channels for higher core counts -1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6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901529"/>
              </p:ext>
            </p:extLst>
          </p:nvPr>
        </p:nvGraphicFramePr>
        <p:xfrm>
          <a:off x="251519" y="1223755"/>
          <a:ext cx="8685966" cy="5595550"/>
        </p:xfrm>
        <a:graphic>
          <a:graphicData uri="http://schemas.openxmlformats.org/drawingml/2006/table">
            <a:tbl>
              <a:tblPr firstRow="1" firstCol="1" bandRow="1"/>
              <a:tblGrid>
                <a:gridCol w="891629"/>
                <a:gridCol w="998582"/>
                <a:gridCol w="810090"/>
                <a:gridCol w="1341086"/>
                <a:gridCol w="999174"/>
                <a:gridCol w="855095"/>
                <a:gridCol w="1350150"/>
                <a:gridCol w="1440160"/>
              </a:tblGrid>
              <a:tr h="7659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Platform topology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Date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of intro.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Processor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Technology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Core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count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up to)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No. </a:t>
                      </a: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and speed of memory channels/socket</a:t>
                      </a: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Kind of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connecting memory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b="1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Socket</a:t>
                      </a:r>
                      <a:endParaRPr lang="en-US" sz="950" b="1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48177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Truland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w/dual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Pentium 4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(Potomac)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DDR2-400/socket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 (IMI) via MCH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7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11/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7000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Paxville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MP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90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2x1C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37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2006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7100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Tulsa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D5"/>
                    </a:solidFill>
                  </a:tcPr>
                </a:tc>
              </a:tr>
              <a:tr h="50602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Caneland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SMP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w/Quad FSBs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7200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DC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DDR2-667/socket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(FB-DIMM)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</a:t>
                      </a:r>
                      <a:r>
                        <a:rPr lang="en-US" sz="950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 FB-DIMM channels via MCH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604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23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7300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Tigerton QC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(Core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2x2C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06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9/2008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Xeon 7400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Dunnington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Penryn)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6C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50602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Boxboro-EX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3/2010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Nehalem-EX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(Xeon 7500/ 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Beckton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45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8C</a:t>
                      </a:r>
                      <a:endParaRPr lang="en-US" sz="95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DDR3-1067/socket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serial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(SMI) 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processor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 1567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7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4/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Westmere-EX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800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32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10C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95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Brickland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NUMA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fully connect.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2014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Ivy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</a:t>
                      </a:r>
                      <a:r>
                        <a:rPr lang="hu-HU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Bridge-EX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E7-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800 </a:t>
                      </a: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v2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15C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 DDR3-1600/socket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4 parallel channels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(SMI2)/</a:t>
                      </a:r>
                      <a:r>
                        <a:rPr lang="hu-HU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processor</a:t>
                      </a:r>
                      <a:endParaRPr lang="en-US" sz="950" dirty="0" smtClean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LGA-2011-1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  <a:tr h="37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5/2015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Haswell</a:t>
                      </a:r>
                      <a:r>
                        <a:rPr lang="en-US" sz="950" dirty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-EX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E7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-8800 v3)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22 nm 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18C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8x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Times New Roman"/>
                        </a:rPr>
                        <a:t>DDR4-1866/socket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8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6/2016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Broadwell-EX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(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E7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-8800 </a:t>
                      </a: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v4</a:t>
                      </a: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)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14 nm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50" dirty="0" err="1" smtClean="0">
                          <a:solidFill>
                            <a:srgbClr val="000000"/>
                          </a:solidFill>
                          <a:effectLst/>
                          <a:latin typeface="Verdana"/>
                          <a:ea typeface="Verdana"/>
                          <a:cs typeface="Verdana"/>
                        </a:rPr>
                        <a:t>24C</a:t>
                      </a: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50" dirty="0">
                        <a:solidFill>
                          <a:srgbClr val="000000"/>
                        </a:solidFill>
                        <a:effectLst/>
                        <a:latin typeface="Verdana"/>
                        <a:ea typeface="Verdana"/>
                        <a:cs typeface="Verdana"/>
                      </a:endParaRPr>
                    </a:p>
                  </a:txBody>
                  <a:tcPr marL="46832" marR="468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6147175" y="1223755"/>
            <a:ext cx="1350150" cy="557897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6515" y="583637"/>
            <a:ext cx="6867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rgbClr val="2D2D8A"/>
                </a:solidFill>
                <a:latin typeface="Verdana"/>
              </a:rPr>
              <a:t>d) The need for more memory channels for higher core counts -2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4937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464" y="939936"/>
            <a:ext cx="8667750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Providing </a:t>
            </a:r>
            <a:r>
              <a:rPr lang="en-US" dirty="0">
                <a:solidFill>
                  <a:srgbClr val="FF0000"/>
                </a:solidFill>
              </a:rPr>
              <a:t>enough </a:t>
            </a:r>
            <a:r>
              <a:rPr lang="en-US" dirty="0" smtClean="0">
                <a:solidFill>
                  <a:srgbClr val="FF0000"/>
                </a:solidFill>
              </a:rPr>
              <a:t>memory bandwidth </a:t>
            </a:r>
            <a:r>
              <a:rPr lang="en-US" dirty="0" smtClean="0"/>
              <a:t>is </a:t>
            </a:r>
            <a:r>
              <a:rPr lang="en-US" dirty="0" smtClean="0">
                <a:solidFill>
                  <a:srgbClr val="0070C0"/>
                </a:solidFill>
              </a:rPr>
              <a:t>one of the  </a:t>
            </a:r>
            <a:r>
              <a:rPr lang="en-US" dirty="0">
                <a:solidFill>
                  <a:srgbClr val="0070C0"/>
                </a:solidFill>
              </a:rPr>
              <a:t>key </a:t>
            </a:r>
            <a:r>
              <a:rPr lang="en-US" dirty="0" smtClean="0">
                <a:solidFill>
                  <a:srgbClr val="0070C0"/>
                </a:solidFill>
              </a:rPr>
              <a:t>challenges in designing processor platforms since multicores emerged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caused by the fact that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902" y="1687982"/>
            <a:ext cx="803907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0"/>
              </a:spcAft>
              <a:buAutoNum type="alphaLcParenR"/>
            </a:pPr>
            <a:r>
              <a:rPr lang="en-US" dirty="0" smtClean="0"/>
              <a:t>the </a:t>
            </a:r>
            <a:r>
              <a:rPr lang="en-US" dirty="0">
                <a:solidFill>
                  <a:srgbClr val="0070C0"/>
                </a:solidFill>
              </a:rPr>
              <a:t>total memory bandwidth </a:t>
            </a:r>
            <a:r>
              <a:rPr lang="en-US" dirty="0" smtClean="0">
                <a:solidFill>
                  <a:srgbClr val="0070C0"/>
                </a:solidFill>
              </a:rPr>
              <a:t>need of a multicore multiprocessor platform multiplies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 with both </a:t>
            </a:r>
            <a:r>
              <a:rPr lang="en-US" dirty="0">
                <a:solidFill>
                  <a:srgbClr val="0070C0"/>
                </a:solidFill>
              </a:rPr>
              <a:t>the processor count and the core count </a:t>
            </a:r>
            <a:r>
              <a:rPr lang="en-US" dirty="0" smtClean="0"/>
              <a:t>[</a:t>
            </a:r>
            <a:r>
              <a:rPr lang="hu-HU" dirty="0" smtClean="0"/>
              <a:t>99</a:t>
            </a:r>
            <a:r>
              <a:rPr lang="en-US" dirty="0" smtClean="0"/>
              <a:t>],</a:t>
            </a:r>
            <a:endParaRPr lang="en-US" dirty="0"/>
          </a:p>
          <a:p>
            <a:r>
              <a:rPr lang="en-US" dirty="0" smtClean="0"/>
              <a:t>b)   but assuming the same processor count, </a:t>
            </a:r>
            <a:r>
              <a:rPr lang="en-US" dirty="0" smtClean="0">
                <a:solidFill>
                  <a:srgbClr val="FF0000"/>
                </a:solidFill>
              </a:rPr>
              <a:t>with time a widening gap arises between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core count and memory speed.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5263" y="584546"/>
            <a:ext cx="8008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</a:t>
            </a:r>
            <a:r>
              <a:rPr lang="en-US" b="1" dirty="0" smtClean="0">
                <a:solidFill>
                  <a:schemeClr val="accent6"/>
                </a:solidFill>
              </a:rPr>
              <a:t>of </a:t>
            </a:r>
            <a:r>
              <a:rPr lang="en-US" b="1" dirty="0">
                <a:solidFill>
                  <a:schemeClr val="accent6"/>
                </a:solidFill>
              </a:rPr>
              <a:t>the evolution of memory subsystems in MP </a:t>
            </a:r>
            <a:r>
              <a:rPr lang="en-US" b="1" dirty="0" smtClean="0">
                <a:solidFill>
                  <a:schemeClr val="accent6"/>
                </a:solidFill>
              </a:rPr>
              <a:t>servers -1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9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088" y="1003417"/>
            <a:ext cx="8697911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Then </a:t>
            </a:r>
            <a:r>
              <a:rPr lang="en-US" dirty="0">
                <a:solidFill>
                  <a:srgbClr val="0070C0"/>
                </a:solidFill>
              </a:rPr>
              <a:t>while the core </a:t>
            </a:r>
            <a:r>
              <a:rPr lang="en-US" dirty="0" smtClean="0">
                <a:solidFill>
                  <a:srgbClr val="0070C0"/>
                </a:solidFill>
              </a:rPr>
              <a:t>count raises at a higher rate then the memory speed </a:t>
            </a: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bandwidth </a:t>
            </a:r>
            <a:r>
              <a:rPr lang="en-US" dirty="0" smtClean="0">
                <a:solidFill>
                  <a:srgbClr val="FF0000"/>
                </a:solidFill>
              </a:rPr>
              <a:t>deficit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needs </a:t>
            </a:r>
            <a:r>
              <a:rPr lang="en-US" dirty="0">
                <a:solidFill>
                  <a:srgbClr val="FF0000"/>
                </a:solidFill>
              </a:rPr>
              <a:t>to be compensated by implementing </a:t>
            </a:r>
            <a:r>
              <a:rPr lang="en-US" dirty="0" smtClean="0">
                <a:solidFill>
                  <a:srgbClr val="FF0000"/>
                </a:solidFill>
              </a:rPr>
              <a:t> appropriately more </a:t>
            </a:r>
            <a:r>
              <a:rPr lang="en-US" dirty="0">
                <a:solidFill>
                  <a:srgbClr val="FF0000"/>
                </a:solidFill>
              </a:rPr>
              <a:t>memory </a:t>
            </a:r>
            <a:r>
              <a:rPr lang="en-US" dirty="0" smtClean="0">
                <a:solidFill>
                  <a:srgbClr val="FF0000"/>
                </a:solidFill>
              </a:rPr>
              <a:t>channels,</a:t>
            </a:r>
            <a:r>
              <a:rPr lang="en-US" dirty="0" smtClean="0"/>
              <a:t> </a:t>
            </a:r>
            <a:r>
              <a:rPr lang="en-US" dirty="0"/>
              <a:t>if </a:t>
            </a:r>
            <a:r>
              <a:rPr lang="en-US" dirty="0" smtClean="0"/>
              <a:t>the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same per core memory </a:t>
            </a:r>
            <a:r>
              <a:rPr lang="en-US" dirty="0"/>
              <a:t>bandwidth should be provided.</a:t>
            </a:r>
          </a:p>
          <a:p>
            <a:pPr>
              <a:spcAft>
                <a:spcPts val="600"/>
              </a:spcAft>
            </a:pPr>
            <a:r>
              <a:rPr lang="en-US" dirty="0"/>
              <a:t>Here we assume that the width of the memory channels remains unchanged.  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182563" y="584546"/>
            <a:ext cx="80089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driving force for the evolution of memory subsystems in MP </a:t>
            </a:r>
            <a:r>
              <a:rPr lang="en-US" b="1" dirty="0" smtClean="0">
                <a:solidFill>
                  <a:schemeClr val="accent6"/>
                </a:solidFill>
              </a:rPr>
              <a:t>servers -2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2096082"/>
            <a:ext cx="8151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c) The number of feasible memory channels is however severely limited typically to two</a:t>
            </a:r>
          </a:p>
          <a:p>
            <a:r>
              <a:rPr lang="en-US" dirty="0" smtClean="0"/>
              <a:t>      </a:t>
            </a:r>
            <a:r>
              <a:rPr lang="en-US" dirty="0" smtClean="0">
                <a:solidFill>
                  <a:srgbClr val="0070C0"/>
                </a:solidFill>
              </a:rPr>
              <a:t>when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high speed memory </a:t>
            </a:r>
            <a:r>
              <a:rPr lang="en-US" dirty="0" smtClean="0"/>
              <a:t>(e.g. DDR2/3/4) is attached in </a:t>
            </a:r>
            <a:r>
              <a:rPr lang="en-US" dirty="0">
                <a:solidFill>
                  <a:srgbClr val="0070C0"/>
                </a:solidFill>
              </a:rPr>
              <a:t>the traditional way</a:t>
            </a:r>
            <a:r>
              <a:rPr lang="en-US" dirty="0"/>
              <a:t>, that </a:t>
            </a:r>
            <a:r>
              <a:rPr lang="en-US" dirty="0" smtClean="0"/>
              <a:t>is</a:t>
            </a:r>
          </a:p>
          <a:p>
            <a:r>
              <a:rPr lang="en-US" dirty="0" smtClean="0"/>
              <a:t>      </a:t>
            </a:r>
            <a:r>
              <a:rPr lang="en-US" dirty="0"/>
              <a:t>by parallel DRAM channels via the MCH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4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.1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worldwide 4S (4 Socket) server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market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6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5"/>
          <p:cNvSpPr txBox="1">
            <a:spLocks noChangeArrowheads="1"/>
          </p:cNvSpPr>
          <p:nvPr/>
        </p:nvSpPr>
        <p:spPr bwMode="auto">
          <a:xfrm>
            <a:off x="269875" y="907334"/>
            <a:ext cx="859652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I</a:t>
            </a:r>
            <a:r>
              <a:rPr lang="en-US" altLang="en-US" sz="1400" dirty="0" smtClean="0">
                <a:solidFill>
                  <a:srgbClr val="0070C0"/>
                </a:solidFill>
                <a:latin typeface="Verdana" pitchFamily="34" charset="0"/>
              </a:rPr>
              <a:t>ntel’s first generation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MP servers </a:t>
            </a:r>
            <a:r>
              <a:rPr lang="en-US" altLang="en-US" sz="1400" dirty="0">
                <a:latin typeface="Verdana" pitchFamily="34" charset="0"/>
              </a:rPr>
              <a:t>made use of </a:t>
            </a:r>
            <a:r>
              <a:rPr lang="en-US" altLang="en-US" sz="1400" dirty="0" smtClean="0">
                <a:latin typeface="Verdana" pitchFamily="34" charset="0"/>
              </a:rPr>
              <a:t>an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SMP (Symmetric Multiprocessor)</a:t>
            </a:r>
            <a:r>
              <a:rPr lang="en-US" altLang="en-US" sz="1400" dirty="0" smtClean="0"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topology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 while using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only a </a:t>
            </a:r>
            <a:r>
              <a:rPr lang="en-US" altLang="en-US" sz="1400" dirty="0" smtClean="0">
                <a:solidFill>
                  <a:srgbClr val="FF0000"/>
                </a:solidFill>
                <a:latin typeface="Verdana" pitchFamily="34" charset="0"/>
              </a:rPr>
              <a:t>single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FSB</a:t>
            </a:r>
            <a:r>
              <a:rPr lang="en-US" altLang="en-US" sz="1400" dirty="0">
                <a:latin typeface="Verdana" pitchFamily="34" charset="0"/>
              </a:rPr>
              <a:t> that connects all 4 single core processors to the MCH </a:t>
            </a:r>
            <a:endParaRPr lang="en-US" altLang="en-US" sz="1400" dirty="0" smtClean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 (North Bridge), and provided only two memory channels, </a:t>
            </a:r>
            <a:r>
              <a:rPr lang="en-US" altLang="en-US" sz="1400" dirty="0">
                <a:latin typeface="Verdana" pitchFamily="34" charset="0"/>
              </a:rPr>
              <a:t>as </a:t>
            </a:r>
            <a:r>
              <a:rPr lang="en-US" altLang="en-US" sz="1400" dirty="0" smtClean="0">
                <a:latin typeface="Verdana" pitchFamily="34" charset="0"/>
              </a:rPr>
              <a:t>shown </a:t>
            </a:r>
            <a:r>
              <a:rPr lang="en-US" altLang="en-US" sz="1400" dirty="0">
                <a:latin typeface="Verdana" pitchFamily="34" charset="0"/>
              </a:rPr>
              <a:t>below.  </a:t>
            </a:r>
          </a:p>
        </p:txBody>
      </p:sp>
      <p:sp>
        <p:nvSpPr>
          <p:cNvPr id="150572" name="Text Box 46"/>
          <p:cNvSpPr txBox="1">
            <a:spLocks noChangeArrowheads="1"/>
          </p:cNvSpPr>
          <p:nvPr/>
        </p:nvSpPr>
        <p:spPr bwMode="auto">
          <a:xfrm>
            <a:off x="1025525" y="5276850"/>
            <a:ext cx="708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tabLst>
                <a:tab pos="3594100" algn="l"/>
                <a:tab pos="3771900" algn="l"/>
              </a:tabLst>
            </a:pPr>
            <a:r>
              <a:rPr lang="en-US" altLang="en-US" sz="1400" dirty="0" smtClean="0">
                <a:latin typeface="Verdana" pitchFamily="34" charset="0"/>
              </a:rPr>
              <a:t>Figure: Pentium </a:t>
            </a:r>
            <a:r>
              <a:rPr lang="en-US" altLang="en-US" sz="1400" dirty="0">
                <a:latin typeface="Verdana" pitchFamily="34" charset="0"/>
              </a:rPr>
              <a:t>4 MP aimed MP server platform </a:t>
            </a:r>
            <a:r>
              <a:rPr lang="en-US" altLang="en-US" sz="1400" dirty="0" smtClean="0">
                <a:latin typeface="Verdana" pitchFamily="34" charset="0"/>
              </a:rPr>
              <a:t>for </a:t>
            </a:r>
            <a:r>
              <a:rPr lang="en-US" altLang="en-US" sz="1400" dirty="0">
                <a:latin typeface="Verdana" pitchFamily="34" charset="0"/>
              </a:rPr>
              <a:t>single core </a:t>
            </a:r>
            <a:r>
              <a:rPr lang="en-US" altLang="en-US" sz="1400" dirty="0" smtClean="0">
                <a:latin typeface="Verdana" pitchFamily="34" charset="0"/>
              </a:rPr>
              <a:t>processors</a:t>
            </a:r>
            <a:endParaRPr lang="en-US" altLang="en-US" sz="1400" dirty="0"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59038" y="2055813"/>
            <a:ext cx="4329112" cy="2860675"/>
            <a:chOff x="2484438" y="2055813"/>
            <a:chExt cx="4329112" cy="2860675"/>
          </a:xfrm>
        </p:grpSpPr>
        <p:cxnSp>
          <p:nvCxnSpPr>
            <p:cNvPr id="11" name="Egyenes összekötő 10"/>
            <p:cNvCxnSpPr/>
            <p:nvPr/>
          </p:nvCxnSpPr>
          <p:spPr>
            <a:xfrm rot="5400000" flipH="1" flipV="1">
              <a:off x="2736056" y="28122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églalap 3"/>
            <p:cNvSpPr>
              <a:spLocks noChangeArrowheads="1"/>
            </p:cNvSpPr>
            <p:nvPr/>
          </p:nvSpPr>
          <p:spPr bwMode="auto">
            <a:xfrm>
              <a:off x="24844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7" name="Téglalap 6"/>
            <p:cNvSpPr>
              <a:spLocks noChangeArrowheads="1"/>
            </p:cNvSpPr>
            <p:nvPr/>
          </p:nvSpPr>
          <p:spPr bwMode="auto">
            <a:xfrm>
              <a:off x="3563938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cxnSp>
          <p:nvCxnSpPr>
            <p:cNvPr id="9" name="Egyenes összekötő 8"/>
            <p:cNvCxnSpPr/>
            <p:nvPr/>
          </p:nvCxnSpPr>
          <p:spPr>
            <a:xfrm>
              <a:off x="2916238" y="2992438"/>
              <a:ext cx="33115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rot="16200000" flipV="1">
              <a:off x="3851275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 rot="16200000" flipV="1">
              <a:off x="50038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16"/>
            <p:cNvCxnSpPr/>
            <p:nvPr/>
          </p:nvCxnSpPr>
          <p:spPr>
            <a:xfrm rot="16200000" flipV="1">
              <a:off x="6083300" y="28479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>
              <a:stCxn id="19" idx="0"/>
            </p:cNvCxnSpPr>
            <p:nvPr/>
          </p:nvCxnSpPr>
          <p:spPr>
            <a:xfrm rot="16200000" flipV="1">
              <a:off x="4401344" y="3163094"/>
              <a:ext cx="34131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/>
            <p:cNvCxnSpPr/>
            <p:nvPr/>
          </p:nvCxnSpPr>
          <p:spPr>
            <a:xfrm rot="16200000" flipV="1">
              <a:off x="4356100" y="412432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 rot="10800000">
              <a:off x="5260975" y="34702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27"/>
            <p:cNvSpPr/>
            <p:nvPr/>
          </p:nvSpPr>
          <p:spPr>
            <a:xfrm>
              <a:off x="5607050" y="33591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>
              <a:off x="5692775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0" name="Téglalap 29"/>
            <p:cNvSpPr/>
            <p:nvPr/>
          </p:nvSpPr>
          <p:spPr>
            <a:xfrm>
              <a:off x="5778500" y="33591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1" name="Téglalap 30"/>
            <p:cNvSpPr/>
            <p:nvPr/>
          </p:nvSpPr>
          <p:spPr>
            <a:xfrm>
              <a:off x="5862638" y="335915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3" name="Egyenes összekötő 32"/>
            <p:cNvCxnSpPr/>
            <p:nvPr/>
          </p:nvCxnSpPr>
          <p:spPr>
            <a:xfrm rot="10800000">
              <a:off x="5260975" y="3770313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églalap 33"/>
            <p:cNvSpPr/>
            <p:nvPr/>
          </p:nvSpPr>
          <p:spPr>
            <a:xfrm>
              <a:off x="5607050" y="36655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5" name="Téglalap 34"/>
            <p:cNvSpPr/>
            <p:nvPr/>
          </p:nvSpPr>
          <p:spPr>
            <a:xfrm>
              <a:off x="5692775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6" name="Téglalap 35"/>
            <p:cNvSpPr/>
            <p:nvPr/>
          </p:nvSpPr>
          <p:spPr>
            <a:xfrm>
              <a:off x="5778500" y="36655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7" name="Téglalap 36"/>
            <p:cNvSpPr/>
            <p:nvPr/>
          </p:nvSpPr>
          <p:spPr>
            <a:xfrm>
              <a:off x="5862638" y="36655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4" name="Téglalap 53"/>
            <p:cNvSpPr/>
            <p:nvPr/>
          </p:nvSpPr>
          <p:spPr>
            <a:xfrm>
              <a:off x="3851275" y="4340225"/>
              <a:ext cx="1439863" cy="576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0552" name="Szövegdoboz 70"/>
            <p:cNvSpPr txBox="1">
              <a:spLocks noChangeArrowheads="1"/>
            </p:cNvSpPr>
            <p:nvPr/>
          </p:nvSpPr>
          <p:spPr bwMode="auto">
            <a:xfrm>
              <a:off x="4572000" y="3044825"/>
              <a:ext cx="4333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latin typeface="Verdana" pitchFamily="34" charset="0"/>
                </a:rPr>
                <a:t>FSB</a:t>
              </a:r>
            </a:p>
          </p:txBody>
        </p:sp>
        <p:sp>
          <p:nvSpPr>
            <p:cNvPr id="59" name="Téglalap 58"/>
            <p:cNvSpPr>
              <a:spLocks noChangeArrowheads="1"/>
            </p:cNvSpPr>
            <p:nvPr/>
          </p:nvSpPr>
          <p:spPr bwMode="auto">
            <a:xfrm>
              <a:off x="47164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60" name="Téglalap 59"/>
            <p:cNvSpPr>
              <a:spLocks noChangeArrowheads="1"/>
            </p:cNvSpPr>
            <p:nvPr/>
          </p:nvSpPr>
          <p:spPr bwMode="auto">
            <a:xfrm>
              <a:off x="5795963" y="2055813"/>
              <a:ext cx="863600" cy="6477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chemeClr val="bg1"/>
                  </a:solidFill>
                  <a:cs typeface="+mn-cs"/>
                </a:rPr>
                <a:t>Xeon</a:t>
              </a: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 MP</a:t>
              </a:r>
              <a:r>
                <a:rPr lang="hu-HU" sz="1100" baseline="30000" dirty="0">
                  <a:solidFill>
                    <a:schemeClr val="bg1"/>
                  </a:solidFill>
                  <a:cs typeface="+mn-cs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chemeClr val="bg1"/>
                  </a:solidFill>
                  <a:cs typeface="+mn-cs"/>
                </a:rPr>
                <a:t>SC</a:t>
              </a:r>
            </a:p>
          </p:txBody>
        </p:sp>
        <p:sp>
          <p:nvSpPr>
            <p:cNvPr id="150555" name="Text Box 29"/>
            <p:cNvSpPr txBox="1">
              <a:spLocks noChangeArrowheads="1"/>
            </p:cNvSpPr>
            <p:nvPr/>
          </p:nvSpPr>
          <p:spPr bwMode="auto">
            <a:xfrm>
              <a:off x="4327525" y="4502150"/>
              <a:ext cx="49725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ICH</a:t>
              </a:r>
            </a:p>
          </p:txBody>
        </p:sp>
        <p:sp>
          <p:nvSpPr>
            <p:cNvPr id="19" name="Téglalap 18"/>
            <p:cNvSpPr/>
            <p:nvPr/>
          </p:nvSpPr>
          <p:spPr>
            <a:xfrm>
              <a:off x="3852863" y="3333750"/>
              <a:ext cx="1439862" cy="5762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smtClean="0">
                  <a:solidFill>
                    <a:schemeClr val="bg1"/>
                  </a:solidFill>
                  <a:latin typeface="Verdana" pitchFamily="34" charset="0"/>
                </a:rPr>
                <a:t>NB</a:t>
              </a:r>
              <a:endParaRPr lang="hu-HU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0567" name="Text Box 41"/>
            <p:cNvSpPr txBox="1">
              <a:spLocks noChangeArrowheads="1"/>
            </p:cNvSpPr>
            <p:nvPr/>
          </p:nvSpPr>
          <p:spPr bwMode="auto">
            <a:xfrm>
              <a:off x="4537075" y="4006850"/>
              <a:ext cx="882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HI 1.5</a:t>
              </a:r>
            </a:p>
          </p:txBody>
        </p:sp>
        <p:sp>
          <p:nvSpPr>
            <p:cNvPr id="150568" name="Text Box 42"/>
            <p:cNvSpPr txBox="1">
              <a:spLocks noChangeArrowheads="1"/>
            </p:cNvSpPr>
            <p:nvPr/>
          </p:nvSpPr>
          <p:spPr bwMode="auto">
            <a:xfrm>
              <a:off x="5559425" y="4540250"/>
              <a:ext cx="12350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HI 1.5 266 MB/s</a:t>
              </a:r>
            </a:p>
          </p:txBody>
        </p:sp>
        <p:sp>
          <p:nvSpPr>
            <p:cNvPr id="150570" name="Text Box 44"/>
            <p:cNvSpPr txBox="1">
              <a:spLocks noChangeArrowheads="1"/>
            </p:cNvSpPr>
            <p:nvPr/>
          </p:nvSpPr>
          <p:spPr bwMode="auto">
            <a:xfrm>
              <a:off x="5446713" y="3995738"/>
              <a:ext cx="13668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Verdana" pitchFamily="34" charset="0"/>
                </a:rPr>
                <a:t>E.g. DDR-200/266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60372" y="3042596"/>
              <a:ext cx="10855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E.g. 400 MT/s</a:t>
              </a:r>
              <a:endParaRPr lang="en-US" sz="1000" dirty="0"/>
            </a:p>
          </p:txBody>
        </p:sp>
      </p:grpSp>
      <p:sp>
        <p:nvSpPr>
          <p:cNvPr id="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3480" y="579226"/>
            <a:ext cx="841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Example: Connecting memory in a Pentium 4-based single core Xeon MP platform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" y="1171977"/>
            <a:ext cx="8529637" cy="55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80" y="580325"/>
            <a:ext cx="6171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Example for Intel’s early Pentium 4 based server MP </a:t>
            </a:r>
            <a:r>
              <a:rPr lang="en-US" dirty="0" smtClean="0"/>
              <a:t>[</a:t>
            </a:r>
            <a:r>
              <a:rPr lang="hu-HU" dirty="0" smtClean="0"/>
              <a:t>101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307180" y="4368800"/>
            <a:ext cx="2385219" cy="5588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7879" y="944622"/>
            <a:ext cx="9014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If </a:t>
            </a:r>
            <a:r>
              <a:rPr lang="en-US" dirty="0">
                <a:solidFill>
                  <a:srgbClr val="0070C0"/>
                </a:solidFill>
              </a:rPr>
              <a:t>high speed </a:t>
            </a:r>
            <a:r>
              <a:rPr lang="en-US" dirty="0"/>
              <a:t>(e.g. DDR2/3/4) </a:t>
            </a:r>
            <a:r>
              <a:rPr lang="en-US" dirty="0">
                <a:solidFill>
                  <a:srgbClr val="0070C0"/>
                </a:solidFill>
              </a:rPr>
              <a:t>DIMMs</a:t>
            </a:r>
            <a:r>
              <a:rPr lang="en-US" dirty="0"/>
              <a:t> are connected </a:t>
            </a:r>
            <a:r>
              <a:rPr lang="en-US" dirty="0">
                <a:solidFill>
                  <a:srgbClr val="0070C0"/>
                </a:solidFill>
              </a:rPr>
              <a:t>via the MCH </a:t>
            </a:r>
            <a:r>
              <a:rPr lang="en-US" dirty="0"/>
              <a:t>to a platform </a:t>
            </a:r>
            <a:r>
              <a:rPr lang="en-US" dirty="0" smtClean="0">
                <a:solidFill>
                  <a:srgbClr val="0070C0"/>
                </a:solidFill>
              </a:rPr>
              <a:t>by standard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</a:t>
            </a:r>
            <a:r>
              <a:rPr lang="en-US" dirty="0">
                <a:solidFill>
                  <a:srgbClr val="0070C0"/>
                </a:solidFill>
              </a:rPr>
              <a:t>parallel </a:t>
            </a:r>
            <a:r>
              <a:rPr lang="en-US" dirty="0" smtClean="0">
                <a:solidFill>
                  <a:srgbClr val="0070C0"/>
                </a:solidFill>
              </a:rPr>
              <a:t>memory buses, </a:t>
            </a:r>
            <a:r>
              <a:rPr lang="en-US" dirty="0">
                <a:solidFill>
                  <a:srgbClr val="0070C0"/>
                </a:solidFill>
              </a:rPr>
              <a:t>a large number of cupper traces are </a:t>
            </a:r>
            <a:r>
              <a:rPr lang="en-US" dirty="0" smtClean="0">
                <a:solidFill>
                  <a:srgbClr val="0070C0"/>
                </a:solidFill>
              </a:rPr>
              <a:t>needed </a:t>
            </a:r>
            <a:r>
              <a:rPr lang="en-US" dirty="0" smtClean="0"/>
              <a:t> on </a:t>
            </a:r>
            <a:r>
              <a:rPr lang="en-US" dirty="0"/>
              <a:t>the </a:t>
            </a:r>
            <a:r>
              <a:rPr lang="en-US" dirty="0" smtClean="0"/>
              <a:t>mainboard, e.g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240 </a:t>
            </a:r>
            <a:r>
              <a:rPr lang="en-US" dirty="0"/>
              <a:t>traces for DDR2/DDR3 DIMMs or 284 lines for DDR4 </a:t>
            </a:r>
            <a:r>
              <a:rPr lang="en-US" dirty="0" smtClean="0"/>
              <a:t>DIMMs, to connect the MCH to the</a:t>
            </a:r>
          </a:p>
          <a:p>
            <a:r>
              <a:rPr lang="en-US" dirty="0"/>
              <a:t> </a:t>
            </a:r>
            <a:r>
              <a:rPr lang="en-US" dirty="0" smtClean="0"/>
              <a:t>     DIMM sockets,  as shown in the next Figure.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563" y="579781"/>
            <a:ext cx="6963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Why the number of memory channels is typically limited to two ?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86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3" name="Text Box 11"/>
          <p:cNvSpPr txBox="1">
            <a:spLocks noChangeArrowheads="1"/>
          </p:cNvSpPr>
          <p:nvPr/>
        </p:nvSpPr>
        <p:spPr bwMode="auto">
          <a:xfrm>
            <a:off x="207963" y="1110228"/>
            <a:ext cx="1800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All </a:t>
            </a:r>
            <a:r>
              <a:rPr lang="en-US" altLang="en-US" dirty="0" smtClean="0">
                <a:solidFill>
                  <a:schemeClr val="tx1"/>
                </a:solidFill>
              </a:rPr>
              <a:t>these </a:t>
            </a:r>
            <a:r>
              <a:rPr lang="hu-HU" altLang="en-US" dirty="0" smtClean="0">
                <a:solidFill>
                  <a:schemeClr val="tx1"/>
                </a:solidFill>
              </a:rPr>
              <a:t>DIMM</a:t>
            </a:r>
            <a:r>
              <a:rPr lang="en-US" altLang="en-US" dirty="0" smtClean="0">
                <a:solidFill>
                  <a:schemeClr val="tx1"/>
                </a:solidFill>
              </a:rPr>
              <a:t>s</a:t>
            </a: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  are</a:t>
            </a:r>
            <a:r>
              <a:rPr lang="en-US" altLang="en-US" dirty="0" smtClean="0"/>
              <a:t> </a:t>
            </a:r>
            <a:r>
              <a:rPr lang="hu-HU" altLang="en-US" dirty="0">
                <a:solidFill>
                  <a:srgbClr val="0070C0"/>
                </a:solidFill>
              </a:rPr>
              <a:t>8-</a:t>
            </a:r>
            <a:r>
              <a:rPr lang="en-US" altLang="en-US" dirty="0">
                <a:solidFill>
                  <a:srgbClr val="0070C0"/>
                </a:solidFill>
              </a:rPr>
              <a:t>b</a:t>
            </a:r>
            <a:r>
              <a:rPr lang="hu-HU" altLang="en-US" dirty="0" err="1">
                <a:solidFill>
                  <a:srgbClr val="0070C0"/>
                </a:solidFill>
              </a:rPr>
              <a:t>yte</a:t>
            </a:r>
            <a:r>
              <a:rPr lang="hu-HU" altLang="en-US" dirty="0">
                <a:solidFill>
                  <a:srgbClr val="0070C0"/>
                </a:solidFill>
              </a:rPr>
              <a:t> </a:t>
            </a:r>
            <a:r>
              <a:rPr lang="hu-HU" altLang="en-US" dirty="0" err="1">
                <a:solidFill>
                  <a:srgbClr val="0070C0"/>
                </a:solidFill>
              </a:rPr>
              <a:t>wide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195263" y="583696"/>
            <a:ext cx="255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rgbClr val="0000FF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FF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Pin counts of SDRAM to</a:t>
            </a:r>
          </a:p>
          <a:p>
            <a:pPr eaLnBrk="1" hangingPunct="1"/>
            <a:r>
              <a:rPr lang="en-US" altLang="en-US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DDR</a:t>
            </a:r>
            <a:r>
              <a:rPr lang="hu-HU" altLang="en-US" b="1" dirty="0">
                <a:solidFill>
                  <a:schemeClr val="accent2"/>
                </a:solidFill>
                <a:latin typeface="Arial" charset="0"/>
                <a:cs typeface="Times New Roman" pitchFamily="18" charset="0"/>
              </a:rPr>
              <a:t>4</a:t>
            </a:r>
            <a:r>
              <a:rPr lang="en-US" altLang="en-US" b="1" dirty="0">
                <a:solidFill>
                  <a:schemeClr val="accent2"/>
                </a:solidFill>
                <a:cs typeface="Times New Roman" pitchFamily="18" charset="0"/>
              </a:rPr>
              <a:t> DIMMs</a:t>
            </a:r>
          </a:p>
        </p:txBody>
      </p:sp>
      <p:pic>
        <p:nvPicPr>
          <p:cNvPr id="315407" name="Picture 15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4054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5413" name="Group 21"/>
          <p:cNvGrpSpPr>
            <a:grpSpLocks/>
          </p:cNvGrpSpPr>
          <p:nvPr/>
        </p:nvGrpSpPr>
        <p:grpSpPr bwMode="auto">
          <a:xfrm>
            <a:off x="2378075" y="1065213"/>
            <a:ext cx="6677025" cy="5230812"/>
            <a:chOff x="1498" y="503"/>
            <a:chExt cx="4206" cy="3295"/>
          </a:xfrm>
        </p:grpSpPr>
        <p:sp>
          <p:nvSpPr>
            <p:cNvPr id="315395" name="Text Box 3"/>
            <p:cNvSpPr txBox="1">
              <a:spLocks noChangeArrowheads="1"/>
            </p:cNvSpPr>
            <p:nvPr/>
          </p:nvSpPr>
          <p:spPr bwMode="auto">
            <a:xfrm>
              <a:off x="1498" y="503"/>
              <a:ext cx="52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</a:rPr>
                <a:t>SDRAM</a:t>
              </a:r>
              <a:endParaRPr lang="hu-HU" altLang="en-US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/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(SDR)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396" name="Text Box 4"/>
            <p:cNvSpPr txBox="1">
              <a:spLocks noChangeArrowheads="1"/>
            </p:cNvSpPr>
            <p:nvPr/>
          </p:nvSpPr>
          <p:spPr bwMode="auto">
            <a:xfrm>
              <a:off x="1511" y="1235"/>
              <a:ext cx="3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>
              <a:off x="1503" y="205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DDR2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503" y="2812"/>
              <a:ext cx="4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DDR3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5152" y="57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168-pin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5152" y="1235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184-pin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315401" name="Text Box 9"/>
            <p:cNvSpPr txBox="1">
              <a:spLocks noChangeArrowheads="1"/>
            </p:cNvSpPr>
            <p:nvPr/>
          </p:nvSpPr>
          <p:spPr bwMode="auto">
            <a:xfrm>
              <a:off x="5112" y="2067"/>
              <a:ext cx="5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240- pin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5402" name="Text Box 10"/>
            <p:cNvSpPr txBox="1">
              <a:spLocks noChangeArrowheads="1"/>
            </p:cNvSpPr>
            <p:nvPr/>
          </p:nvSpPr>
          <p:spPr bwMode="auto">
            <a:xfrm>
              <a:off x="5152" y="2828"/>
              <a:ext cx="5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240-pin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315408" name="Text Box 6"/>
            <p:cNvSpPr txBox="1">
              <a:spLocks noChangeArrowheads="1"/>
            </p:cNvSpPr>
            <p:nvPr/>
          </p:nvSpPr>
          <p:spPr bwMode="auto">
            <a:xfrm>
              <a:off x="1511" y="3606"/>
              <a:ext cx="4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 dirty="0">
                  <a:solidFill>
                    <a:schemeClr val="tx1"/>
                  </a:solidFill>
                </a:rPr>
                <a:t>DDR</a:t>
              </a:r>
              <a:r>
                <a:rPr lang="hu-HU" altLang="en-US" dirty="0">
                  <a:solidFill>
                    <a:schemeClr val="tx1"/>
                  </a:solidFill>
                  <a:latin typeface="Arial" charset="0"/>
                </a:rPr>
                <a:t>4</a:t>
              </a:r>
              <a:endParaRPr lang="en-US" altLang="en-US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5409" name="Text Box 10"/>
            <p:cNvSpPr txBox="1">
              <a:spLocks noChangeArrowheads="1"/>
            </p:cNvSpPr>
            <p:nvPr/>
          </p:nvSpPr>
          <p:spPr bwMode="auto">
            <a:xfrm>
              <a:off x="5152" y="3606"/>
              <a:ext cx="53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FF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FF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hu-HU" altLang="en-US">
                  <a:solidFill>
                    <a:schemeClr val="tx1"/>
                  </a:solidFill>
                </a:rPr>
                <a:t>2</a:t>
              </a:r>
              <a:r>
                <a:rPr lang="hu-HU" altLang="en-US">
                  <a:solidFill>
                    <a:schemeClr val="tx1"/>
                  </a:solidFill>
                  <a:latin typeface="Arial" charset="0"/>
                </a:rPr>
                <a:t>84</a:t>
              </a:r>
              <a:r>
                <a:rPr lang="hu-HU" altLang="en-US">
                  <a:solidFill>
                    <a:schemeClr val="tx1"/>
                  </a:solidFill>
                </a:rPr>
                <a:t>-pin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5410" name="Picture 2" descr="dram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658813"/>
            <a:ext cx="4537075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11" name="Picture 19" descr="ddr4-2400-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80038"/>
            <a:ext cx="4906963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altLang="en-US" sz="1800" kern="0" smtClean="0"/>
              <a:t>2.1 </a:t>
            </a:r>
            <a:r>
              <a:rPr lang="en-US" altLang="en-US" sz="1800" kern="0" smtClean="0"/>
              <a:t>Overview of the Truland MP platform </a:t>
            </a:r>
            <a:r>
              <a:rPr lang="hu-HU" altLang="en-US" sz="1800" kern="0" smtClean="0"/>
              <a:t>(1)</a:t>
            </a:r>
            <a:endParaRPr lang="hu-HU" altLang="en-US" sz="1800" kern="0" dirty="0" smtClean="0"/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82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889" y="923418"/>
            <a:ext cx="889793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For implementing more than two memory channels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smaller and denser cupper traces 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dirty="0">
                <a:solidFill>
                  <a:srgbClr val="0070C0"/>
                </a:solidFill>
              </a:rPr>
              <a:t>       would be required </a:t>
            </a:r>
            <a:r>
              <a:rPr lang="en-US" dirty="0"/>
              <a:t>on the mainboard due to space limitations.</a:t>
            </a:r>
          </a:p>
          <a:p>
            <a:r>
              <a:rPr lang="en-US" dirty="0"/>
              <a:t>     This however, </a:t>
            </a:r>
            <a:r>
              <a:rPr lang="en-US" dirty="0">
                <a:solidFill>
                  <a:srgbClr val="0070C0"/>
                </a:solidFill>
              </a:rPr>
              <a:t>would cause higher </a:t>
            </a:r>
            <a:r>
              <a:rPr lang="en-US" dirty="0" err="1">
                <a:solidFill>
                  <a:srgbClr val="0070C0"/>
                </a:solidFill>
              </a:rPr>
              <a:t>ohmic</a:t>
            </a:r>
            <a:r>
              <a:rPr lang="en-US" dirty="0">
                <a:solidFill>
                  <a:srgbClr val="0070C0"/>
                </a:solidFill>
              </a:rPr>
              <a:t> resistance and coupling capacitance, which </a:t>
            </a:r>
          </a:p>
          <a:p>
            <a:r>
              <a:rPr lang="en-US" dirty="0">
                <a:solidFill>
                  <a:srgbClr val="0070C0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would end up in longer rise and fall times</a:t>
            </a:r>
            <a:r>
              <a:rPr lang="en-US" dirty="0">
                <a:solidFill>
                  <a:srgbClr val="0070C0"/>
                </a:solidFill>
              </a:rPr>
              <a:t>, i.e. it would prevent the platform from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      maintaining the desired high DRAM </a:t>
            </a:r>
            <a:r>
              <a:rPr lang="en-US" dirty="0" smtClean="0">
                <a:solidFill>
                  <a:srgbClr val="0070C0"/>
                </a:solidFill>
              </a:rPr>
              <a:t>transfer rate</a:t>
            </a:r>
            <a:r>
              <a:rPr lang="hu-HU" dirty="0" smtClean="0">
                <a:solidFill>
                  <a:srgbClr val="0070C0"/>
                </a:solidFill>
              </a:rPr>
              <a:t>, </a:t>
            </a:r>
            <a:r>
              <a:rPr lang="hu-HU" dirty="0" smtClean="0"/>
              <a:t>as indicated next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19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579781"/>
            <a:ext cx="6981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Why the number of memory channels is typically limited to two? -2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89286" y="1545329"/>
                <a:ext cx="2035365" cy="31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𝑉𝑖𝑛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hu-H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(1−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286" y="1545329"/>
                <a:ext cx="2035365" cy="315792"/>
              </a:xfrm>
              <a:prstGeom prst="rect">
                <a:avLst/>
              </a:prstGeom>
              <a:blipFill rotWithShape="0">
                <a:blip r:embed="rId2"/>
                <a:stretch>
                  <a:fillRect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𝑤𝑖𝑡h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hu-HU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93" y="1848242"/>
                <a:ext cx="1385571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69578" y="1293029"/>
            <a:ext cx="2381250" cy="1333500"/>
            <a:chOff x="1969578" y="1679399"/>
            <a:chExt cx="2381250" cy="1333500"/>
          </a:xfrm>
        </p:grpSpPr>
        <p:pic>
          <p:nvPicPr>
            <p:cNvPr id="2050" name="Picture 2" descr="https://upload.wikimedia.org/wikipedia/commons/thumb/e/e0/RC_Series_Filter_%28with_V%26I_Labels%29.svg/250px-RC_Series_Filter_%28with_V%26I_Labels%29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578" y="1679399"/>
              <a:ext cx="2381250" cy="133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2202288" y="1679399"/>
              <a:ext cx="914400" cy="26531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022769" y="2175764"/>
            <a:ext cx="1136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For Vin = 1V:</a:t>
            </a:r>
            <a:endParaRPr lang="en-US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74260" y="2496224"/>
                <a:ext cx="1432123" cy="315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𝑉𝑐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=1−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hu-H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260" y="2496224"/>
                <a:ext cx="1432123" cy="3157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9068" y="874204"/>
            <a:ext cx="8600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Modeling the temporal behavior of raising the voltage on DIMM traces by a serial RC network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189" y="577992"/>
            <a:ext cx="87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Remark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125" y="3127287"/>
            <a:ext cx="608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Figure: The circuit model and the related expression for Vc [135]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5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52327" y="1349863"/>
            <a:ext cx="6210867" cy="4222870"/>
            <a:chOff x="1052327" y="1349863"/>
            <a:chExt cx="6210867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2327" y="1349863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247457" cy="22345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6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189068" y="583654"/>
            <a:ext cx="873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modelling DIMM traces </a:t>
            </a:r>
            <a:endParaRPr lang="en-US" b="1" dirty="0">
              <a:solidFill>
                <a:srgbClr val="2D2D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hu-HU" sz="1100" dirty="0" smtClean="0">
                    <a:solidFill>
                      <a:srgbClr val="000000"/>
                    </a:solidFill>
                    <a:latin typeface="Verdana"/>
                  </a:rPr>
                  <a:t> = R * C</a:t>
                </a:r>
                <a:endParaRPr lang="en-US" sz="1100" dirty="0">
                  <a:solidFill>
                    <a:srgbClr val="000000"/>
                  </a:solidFill>
                  <a:latin typeface="Verdana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425" y="5741838"/>
                <a:ext cx="848309" cy="261610"/>
              </a:xfrm>
              <a:prstGeom prst="rect">
                <a:avLst/>
              </a:prstGeom>
              <a:blipFill rotWithShape="0">
                <a:blip r:embed="rId5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9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22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46" y="1047750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"/>
          <a:stretch/>
        </p:blipFill>
        <p:spPr>
          <a:xfrm>
            <a:off x="3440004" y="1047750"/>
            <a:ext cx="4557777" cy="476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068947" y="931839"/>
            <a:ext cx="7521262" cy="92271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068" y="583654"/>
            <a:ext cx="848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2D2D8A"/>
                </a:solidFill>
              </a:rPr>
              <a:t>Raising the voltage on a capacitor of a serial RC network that models DIMM traces</a:t>
            </a:r>
          </a:p>
          <a:p>
            <a:r>
              <a:rPr lang="hu-HU" b="1" dirty="0">
                <a:solidFill>
                  <a:srgbClr val="2D2D8A"/>
                </a:solidFill>
              </a:rPr>
              <a:t> </a:t>
            </a:r>
            <a:r>
              <a:rPr lang="hu-HU" b="1" dirty="0" smtClean="0">
                <a:solidFill>
                  <a:srgbClr val="2D2D8A"/>
                </a:solidFill>
              </a:rPr>
              <a:t> while </a:t>
            </a:r>
            <a:r>
              <a:rPr lang="el-GR" b="1" dirty="0" smtClean="0">
                <a:solidFill>
                  <a:srgbClr val="2D2D8A"/>
                </a:solidFill>
              </a:rPr>
              <a:t>τ</a:t>
            </a:r>
            <a:r>
              <a:rPr lang="hu-HU" b="1" dirty="0" smtClean="0">
                <a:solidFill>
                  <a:srgbClr val="2D2D8A"/>
                </a:solidFill>
              </a:rPr>
              <a:t> is doubled</a:t>
            </a:r>
            <a:endParaRPr lang="en-US" b="1" dirty="0">
              <a:solidFill>
                <a:srgbClr val="2D2D8A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6617" y="1440008"/>
            <a:ext cx="8516182" cy="4821020"/>
            <a:chOff x="-16617" y="1710467"/>
            <a:chExt cx="8516182" cy="48210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6146" y="2318195"/>
                  <a:ext cx="1247457" cy="22345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51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𝑉𝑐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=1− 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hu-HU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1883" y="4131967"/>
                  <a:ext cx="1322798" cy="22345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843" t="-2703"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-16617" y="1710467"/>
              <a:ext cx="9877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Vc</a:t>
              </a:r>
            </a:p>
            <a:p>
              <a:pPr algn="ctr"/>
              <a:r>
                <a:rPr lang="hu-HU" sz="1100" dirty="0" smtClean="0">
                  <a:solidFill>
                    <a:srgbClr val="000000"/>
                  </a:solidFill>
                </a:rPr>
                <a:t>(Vin = 1 V)</a:t>
              </a:r>
              <a:endParaRPr lang="en-US" sz="10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hu-HU" sz="1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13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537" y="5615191"/>
                  <a:ext cx="476028" cy="29238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hu-HU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a14:m>
                  <a:r>
                    <a:rPr lang="hu-HU" sz="1100" dirty="0" smtClean="0">
                      <a:solidFill>
                        <a:srgbClr val="000000"/>
                      </a:solidFill>
                      <a:latin typeface="Verdana"/>
                    </a:rPr>
                    <a:t> = R * C</a:t>
                  </a:r>
                  <a:endParaRPr lang="en-US" sz="1100" dirty="0">
                    <a:solidFill>
                      <a:srgbClr val="000000"/>
                    </a:solidFill>
                    <a:latin typeface="Verdana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41" y="6269877"/>
                  <a:ext cx="848309" cy="2616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2326" b="-1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130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889" y="883226"/>
            <a:ext cx="8897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Longer rise and fall times, however would prevent maintaining the target memory transfer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a consequence, </a:t>
            </a:r>
            <a:r>
              <a:rPr lang="en-US" dirty="0" smtClean="0">
                <a:solidFill>
                  <a:srgbClr val="0070C0"/>
                </a:solidFill>
              </a:rPr>
              <a:t>using high speed </a:t>
            </a:r>
            <a:r>
              <a:rPr lang="en-US" dirty="0" smtClean="0"/>
              <a:t>(e.g. </a:t>
            </a:r>
            <a:r>
              <a:rPr lang="en-US" dirty="0" err="1" smtClean="0"/>
              <a:t>DDR2</a:t>
            </a:r>
            <a:r>
              <a:rPr lang="en-US" dirty="0" smtClean="0"/>
              <a:t>/3/4) memory and </a:t>
            </a:r>
            <a:r>
              <a:rPr lang="en-US" dirty="0" smtClean="0">
                <a:solidFill>
                  <a:srgbClr val="0070C0"/>
                </a:solidFill>
              </a:rPr>
              <a:t>connecting memory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centrally to the </a:t>
            </a:r>
            <a:r>
              <a:rPr lang="en-US" dirty="0" err="1" smtClean="0">
                <a:solidFill>
                  <a:srgbClr val="0070C0"/>
                </a:solidFill>
              </a:rPr>
              <a:t>MCH</a:t>
            </a:r>
            <a:r>
              <a:rPr lang="en-US" dirty="0" smtClean="0">
                <a:solidFill>
                  <a:srgbClr val="0070C0"/>
                </a:solidFill>
              </a:rPr>
              <a:t> via the standard parallel memory interface </a:t>
            </a:r>
            <a:r>
              <a:rPr lang="en-US" dirty="0">
                <a:solidFill>
                  <a:srgbClr val="FF0000"/>
                </a:solidFill>
              </a:rPr>
              <a:t>limits the number </a:t>
            </a:r>
            <a:r>
              <a:rPr lang="en-US" dirty="0" smtClean="0">
                <a:solidFill>
                  <a:srgbClr val="FF0000"/>
                </a:solidFill>
              </a:rPr>
              <a:t>of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memory channels more or less to </a:t>
            </a:r>
            <a:r>
              <a:rPr lang="en-US" dirty="0" smtClean="0">
                <a:solidFill>
                  <a:srgbClr val="FF0000"/>
                </a:solidFill>
              </a:rPr>
              <a:t>two.</a:t>
            </a:r>
            <a:endParaRPr lang="en-US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579781"/>
            <a:ext cx="7092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Why the number of memory channels is typically limited to two? -3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8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23b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579781"/>
            <a:ext cx="6923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Approaches for raising the number of memory channels in servers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858" y="897926"/>
            <a:ext cx="8074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memory bandwidth </a:t>
            </a:r>
            <a:r>
              <a:rPr lang="en-US" dirty="0">
                <a:solidFill>
                  <a:srgbClr val="0070C0"/>
                </a:solidFill>
              </a:rPr>
              <a:t>bottleneck can be remedied in two orthogonal ways</a:t>
            </a:r>
            <a:r>
              <a:rPr lang="en-US" dirty="0" smtClean="0"/>
              <a:t>, as follows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dirty="0" smtClean="0"/>
              <a:t>1.1 </a:t>
            </a:r>
            <a:r>
              <a:rPr lang="en-US" altLang="en-US" dirty="0" smtClean="0"/>
              <a:t>The worldwide 4S (4 Socket) server market </a:t>
            </a:r>
            <a:r>
              <a:rPr lang="hu-HU" altLang="en-US" dirty="0" smtClean="0"/>
              <a:t>(1)</a:t>
            </a:r>
            <a:endParaRPr lang="en-US" altLang="en-US" dirty="0" smtClean="0"/>
          </a:p>
        </p:txBody>
      </p:sp>
      <p:pic>
        <p:nvPicPr>
          <p:cNvPr id="45059" name="Picture 2" descr="http://images.anandtech.com/doci/9193/RiscVsx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19969" r="-1322" b="3721"/>
          <a:stretch/>
        </p:blipFill>
        <p:spPr bwMode="auto">
          <a:xfrm>
            <a:off x="180300" y="1506826"/>
            <a:ext cx="8885913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364" y="618184"/>
            <a:ext cx="8820150" cy="5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 Introduction to Intel’s high performance multicore MP servers and platforms</a:t>
            </a:r>
          </a:p>
          <a:p>
            <a:pPr>
              <a:spcAft>
                <a:spcPct val="35000"/>
              </a:spcAft>
            </a:pPr>
            <a:r>
              <a:rPr lang="en-US" altLang="en-US" b="1" dirty="0">
                <a:solidFill>
                  <a:srgbClr val="333399"/>
                </a:solidFill>
              </a:rPr>
              <a:t>1.1 The worldwide </a:t>
            </a:r>
            <a:r>
              <a:rPr lang="en-US" altLang="en-US" b="1" dirty="0" smtClean="0">
                <a:solidFill>
                  <a:srgbClr val="333399"/>
                </a:solidFill>
              </a:rPr>
              <a:t>4S (4 Socket) server</a:t>
            </a:r>
            <a:r>
              <a:rPr lang="hu-HU" altLang="en-US" b="1" dirty="0" smtClean="0">
                <a:solidFill>
                  <a:srgbClr val="333399"/>
                </a:solidFill>
              </a:rPr>
              <a:t> </a:t>
            </a:r>
            <a:r>
              <a:rPr lang="en-US" altLang="en-US" b="1" dirty="0">
                <a:solidFill>
                  <a:srgbClr val="333399"/>
                </a:solidFill>
              </a:rPr>
              <a:t>market </a:t>
            </a:r>
            <a:r>
              <a:rPr lang="en-US" altLang="en-US" dirty="0">
                <a:solidFill>
                  <a:srgbClr val="000000"/>
                </a:solidFill>
              </a:rPr>
              <a:t>[</a:t>
            </a:r>
            <a:r>
              <a:rPr lang="hu-HU" altLang="en-US" dirty="0">
                <a:solidFill>
                  <a:srgbClr val="000000"/>
                </a:solidFill>
              </a:rPr>
              <a:t>52</a:t>
            </a:r>
            <a:r>
              <a:rPr lang="en-US" altLang="en-US" dirty="0" smtClean="0">
                <a:solidFill>
                  <a:srgbClr val="000000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89000" y="2442601"/>
            <a:ext cx="3454207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MCH (Memory Control Hub)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Line 8"/>
          <p:cNvCxnSpPr/>
          <p:nvPr/>
        </p:nvCxnSpPr>
        <p:spPr bwMode="auto">
          <a:xfrm>
            <a:off x="4707015" y="2027772"/>
            <a:ext cx="0" cy="825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Line 13"/>
          <p:cNvCxnSpPr/>
          <p:nvPr/>
        </p:nvCxnSpPr>
        <p:spPr bwMode="auto">
          <a:xfrm flipH="1">
            <a:off x="2825429" y="2125751"/>
            <a:ext cx="1882623" cy="2083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61457" y="1742661"/>
            <a:ext cx="6059522" cy="2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Choosing the connection point of the memory</a:t>
            </a:r>
            <a:endParaRPr lang="en-US" sz="12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094754" y="2439626"/>
            <a:ext cx="3231538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 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the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64645" y="3066849"/>
            <a:ext cx="2872740" cy="1035685"/>
            <a:chOff x="0" y="-104775"/>
            <a:chExt cx="2872740" cy="1035685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1704975" y="95250"/>
              <a:ext cx="1167765" cy="548005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Text Box 1260"/>
            <p:cNvSpPr txBox="1">
              <a:spLocks noChangeArrowheads="1"/>
            </p:cNvSpPr>
            <p:nvPr/>
          </p:nvSpPr>
          <p:spPr bwMode="auto">
            <a:xfrm>
              <a:off x="1776449" y="209550"/>
              <a:ext cx="8787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b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églalap 49"/>
            <p:cNvSpPr>
              <a:spLocks noChangeArrowheads="1"/>
            </p:cNvSpPr>
            <p:nvPr/>
          </p:nvSpPr>
          <p:spPr bwMode="auto">
            <a:xfrm>
              <a:off x="0" y="161925"/>
              <a:ext cx="1323975" cy="37084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Processor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AutoShape 1262"/>
            <p:cNvSpPr>
              <a:spLocks noChangeArrowheads="1"/>
            </p:cNvSpPr>
            <p:nvPr/>
          </p:nvSpPr>
          <p:spPr bwMode="auto">
            <a:xfrm>
              <a:off x="1323975" y="342900"/>
              <a:ext cx="421640" cy="58420"/>
            </a:xfrm>
            <a:prstGeom prst="leftRightArrow">
              <a:avLst>
                <a:gd name="adj1" fmla="val 50000"/>
                <a:gd name="adj2" fmla="val 144348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Line 1269"/>
            <p:cNvCxnSpPr>
              <a:cxnSpLocks noChangeShapeType="1"/>
            </p:cNvCxnSpPr>
            <p:nvPr/>
          </p:nvCxnSpPr>
          <p:spPr bwMode="auto">
            <a:xfrm flipH="1">
              <a:off x="1552575" y="-104775"/>
              <a:ext cx="10160" cy="103568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1290646" y="3547544"/>
            <a:ext cx="2895335" cy="1034415"/>
            <a:chOff x="0" y="-47625"/>
            <a:chExt cx="2895335" cy="1034415"/>
          </a:xfrm>
        </p:grpSpPr>
        <p:sp>
          <p:nvSpPr>
            <p:cNvPr id="17" name="Téglalap 46"/>
            <p:cNvSpPr>
              <a:spLocks noChangeArrowheads="1"/>
            </p:cNvSpPr>
            <p:nvPr/>
          </p:nvSpPr>
          <p:spPr bwMode="auto">
            <a:xfrm>
              <a:off x="0" y="218440"/>
              <a:ext cx="1314450" cy="369570"/>
            </a:xfrm>
            <a:prstGeom prst="rect">
              <a:avLst/>
            </a:prstGeom>
            <a:solidFill>
              <a:srgbClr val="558ED5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300"/>
                </a:spcAft>
              </a:pPr>
              <a:r>
                <a:rPr lang="hu-HU" sz="1200" kern="120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MCH</a:t>
              </a:r>
              <a:endParaRPr lang="en-US" sz="120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1727570" y="155575"/>
              <a:ext cx="1167765" cy="546100"/>
            </a:xfrm>
            <a:custGeom>
              <a:avLst/>
              <a:gdLst>
                <a:gd name="T0" fmla="*/ 214 w 1298"/>
                <a:gd name="T1" fmla="*/ 176 h 797"/>
                <a:gd name="T2" fmla="*/ 206 w 1298"/>
                <a:gd name="T3" fmla="*/ 152 h 797"/>
                <a:gd name="T4" fmla="*/ 230 w 1298"/>
                <a:gd name="T5" fmla="*/ 136 h 797"/>
                <a:gd name="T6" fmla="*/ 254 w 1298"/>
                <a:gd name="T7" fmla="*/ 112 h 797"/>
                <a:gd name="T8" fmla="*/ 398 w 1298"/>
                <a:gd name="T9" fmla="*/ 56 h 797"/>
                <a:gd name="T10" fmla="*/ 518 w 1298"/>
                <a:gd name="T11" fmla="*/ 0 h 797"/>
                <a:gd name="T12" fmla="*/ 902 w 1298"/>
                <a:gd name="T13" fmla="*/ 24 h 797"/>
                <a:gd name="T14" fmla="*/ 926 w 1298"/>
                <a:gd name="T15" fmla="*/ 72 h 797"/>
                <a:gd name="T16" fmla="*/ 998 w 1298"/>
                <a:gd name="T17" fmla="*/ 112 h 797"/>
                <a:gd name="T18" fmla="*/ 1110 w 1298"/>
                <a:gd name="T19" fmla="*/ 200 h 797"/>
                <a:gd name="T20" fmla="*/ 1230 w 1298"/>
                <a:gd name="T21" fmla="*/ 280 h 797"/>
                <a:gd name="T22" fmla="*/ 1190 w 1298"/>
                <a:gd name="T23" fmla="*/ 528 h 797"/>
                <a:gd name="T24" fmla="*/ 1158 w 1298"/>
                <a:gd name="T25" fmla="*/ 592 h 797"/>
                <a:gd name="T26" fmla="*/ 1126 w 1298"/>
                <a:gd name="T27" fmla="*/ 640 h 797"/>
                <a:gd name="T28" fmla="*/ 982 w 1298"/>
                <a:gd name="T29" fmla="*/ 736 h 797"/>
                <a:gd name="T30" fmla="*/ 934 w 1298"/>
                <a:gd name="T31" fmla="*/ 760 h 797"/>
                <a:gd name="T32" fmla="*/ 814 w 1298"/>
                <a:gd name="T33" fmla="*/ 776 h 797"/>
                <a:gd name="T34" fmla="*/ 638 w 1298"/>
                <a:gd name="T35" fmla="*/ 768 h 797"/>
                <a:gd name="T36" fmla="*/ 590 w 1298"/>
                <a:gd name="T37" fmla="*/ 752 h 797"/>
                <a:gd name="T38" fmla="*/ 542 w 1298"/>
                <a:gd name="T39" fmla="*/ 720 h 797"/>
                <a:gd name="T40" fmla="*/ 198 w 1298"/>
                <a:gd name="T41" fmla="*/ 648 h 797"/>
                <a:gd name="T42" fmla="*/ 142 w 1298"/>
                <a:gd name="T43" fmla="*/ 552 h 797"/>
                <a:gd name="T44" fmla="*/ 70 w 1298"/>
                <a:gd name="T45" fmla="*/ 520 h 797"/>
                <a:gd name="T46" fmla="*/ 38 w 1298"/>
                <a:gd name="T47" fmla="*/ 304 h 797"/>
                <a:gd name="T48" fmla="*/ 70 w 1298"/>
                <a:gd name="T49" fmla="*/ 216 h 797"/>
                <a:gd name="T50" fmla="*/ 126 w 1298"/>
                <a:gd name="T51" fmla="*/ 208 h 797"/>
                <a:gd name="T52" fmla="*/ 214 w 1298"/>
                <a:gd name="T53" fmla="*/ 176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Text Box 1257"/>
            <p:cNvSpPr txBox="1">
              <a:spLocks noChangeArrowheads="1"/>
            </p:cNvSpPr>
            <p:nvPr/>
          </p:nvSpPr>
          <p:spPr bwMode="auto">
            <a:xfrm>
              <a:off x="1830424" y="296545"/>
              <a:ext cx="878767" cy="28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upright="1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2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AutoShape 1258"/>
            <p:cNvSpPr>
              <a:spLocks noChangeArrowheads="1"/>
            </p:cNvSpPr>
            <p:nvPr/>
          </p:nvSpPr>
          <p:spPr bwMode="auto">
            <a:xfrm>
              <a:off x="1320937" y="397510"/>
              <a:ext cx="421640" cy="59690"/>
            </a:xfrm>
            <a:prstGeom prst="leftRightArrow">
              <a:avLst>
                <a:gd name="adj1" fmla="val 50000"/>
                <a:gd name="adj2" fmla="val 141277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none" lIns="91440" tIns="45720" rIns="91440" bIns="45720" anchor="ctr" anchorCtr="0" upright="1">
              <a:noAutofit/>
            </a:bodyPr>
            <a:lstStyle/>
            <a:p>
              <a:endParaRPr lang="en-US"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Line 1264"/>
            <p:cNvCxnSpPr>
              <a:cxnSpLocks noChangeShapeType="1"/>
            </p:cNvCxnSpPr>
            <p:nvPr/>
          </p:nvCxnSpPr>
          <p:spPr bwMode="auto">
            <a:xfrm flipH="1">
              <a:off x="1513840" y="-47625"/>
              <a:ext cx="10160" cy="1034415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Right Arrow 12"/>
          <p:cNvSpPr/>
          <p:nvPr/>
        </p:nvSpPr>
        <p:spPr>
          <a:xfrm>
            <a:off x="4098327" y="3520363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Line 13"/>
          <p:cNvCxnSpPr/>
          <p:nvPr/>
        </p:nvCxnSpPr>
        <p:spPr bwMode="auto">
          <a:xfrm>
            <a:off x="4706938" y="2125751"/>
            <a:ext cx="2019833" cy="22646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églalap 49"/>
          <p:cNvSpPr>
            <a:spLocks noChangeArrowheads="1"/>
          </p:cNvSpPr>
          <p:nvPr/>
        </p:nvSpPr>
        <p:spPr bwMode="auto">
          <a:xfrm>
            <a:off x="1287970" y="3206549"/>
            <a:ext cx="1323975" cy="370840"/>
          </a:xfrm>
          <a:prstGeom prst="rect">
            <a:avLst/>
          </a:prstGeom>
          <a:solidFill>
            <a:srgbClr val="33CC33"/>
          </a:solidFill>
          <a:ln w="6350" algn="ctr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Straight Connector 28"/>
          <p:cNvCxnSpPr>
            <a:stCxn id="27" idx="2"/>
            <a:endCxn id="17" idx="0"/>
          </p:cNvCxnSpPr>
          <p:nvPr/>
        </p:nvCxnSpPr>
        <p:spPr bwMode="auto">
          <a:xfrm flipH="1">
            <a:off x="1947871" y="3577389"/>
            <a:ext cx="2087" cy="2362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ounded Rectangle 2"/>
          <p:cNvSpPr/>
          <p:nvPr/>
        </p:nvSpPr>
        <p:spPr bwMode="auto">
          <a:xfrm>
            <a:off x="4628590" y="2353701"/>
            <a:ext cx="4251493" cy="327436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781321" y="2322070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686571" y="2312545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7938" y="4654638"/>
            <a:ext cx="4322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This</a:t>
            </a:r>
            <a:r>
              <a:rPr lang="hu-HU" sz="1200" dirty="0" smtClean="0"/>
              <a:t> is </a:t>
            </a:r>
            <a:r>
              <a:rPr lang="en-US" sz="1200" dirty="0" smtClean="0"/>
              <a:t>a per processor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err="1" smtClean="0"/>
              <a:t>provid</a:t>
            </a:r>
            <a:r>
              <a:rPr lang="hu-HU" sz="1200" dirty="0" smtClean="0"/>
              <a:t>es</a:t>
            </a:r>
            <a:r>
              <a:rPr lang="en-US" sz="1200" dirty="0" smtClean="0"/>
              <a:t> an inherent scaling </a:t>
            </a:r>
          </a:p>
          <a:p>
            <a:pPr algn="ctr"/>
            <a:r>
              <a:rPr lang="en-US" sz="1200" dirty="0" smtClean="0"/>
              <a:t>of the memory bandwidth with the processor count.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893617" y="4641938"/>
            <a:ext cx="3535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This is a central connection of </a:t>
            </a:r>
            <a:r>
              <a:rPr lang="hu-HU" sz="1200" dirty="0" smtClean="0"/>
              <a:t>the </a:t>
            </a:r>
            <a:r>
              <a:rPr lang="en-US" sz="1200" dirty="0" smtClean="0"/>
              <a:t>memory</a:t>
            </a:r>
            <a:r>
              <a:rPr lang="hu-HU" sz="1200" dirty="0" smtClean="0"/>
              <a:t>.</a:t>
            </a:r>
            <a:endParaRPr lang="en-US" sz="1200" dirty="0" smtClean="0"/>
          </a:p>
          <a:p>
            <a:pPr algn="ctr"/>
            <a:r>
              <a:rPr lang="hu-HU" sz="1200" dirty="0" smtClean="0"/>
              <a:t>It </a:t>
            </a:r>
            <a:r>
              <a:rPr lang="en-US" sz="1200" dirty="0" smtClean="0"/>
              <a:t>cause</a:t>
            </a:r>
            <a:r>
              <a:rPr lang="hu-HU" sz="1200" dirty="0" smtClean="0"/>
              <a:t>s</a:t>
            </a:r>
            <a:r>
              <a:rPr lang="en-US" sz="1200" dirty="0" smtClean="0"/>
              <a:t> severe bandwidth imitations</a:t>
            </a:r>
          </a:p>
          <a:p>
            <a:pPr algn="ctr"/>
            <a:r>
              <a:rPr lang="hu-HU" sz="1200" dirty="0" smtClean="0"/>
              <a:t>for multiprocessor configurations, like </a:t>
            </a:r>
          </a:p>
          <a:p>
            <a:pPr algn="ctr"/>
            <a:r>
              <a:rPr lang="en-US" sz="1200" dirty="0" smtClean="0"/>
              <a:t> MP configurations.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77800" y="586348"/>
            <a:ext cx="5796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a) C</a:t>
            </a:r>
            <a:r>
              <a:rPr lang="hu-HU" b="1" dirty="0" smtClean="0">
                <a:solidFill>
                  <a:schemeClr val="accent6"/>
                </a:solidFill>
              </a:rPr>
              <a:t>onnecting memory </a:t>
            </a:r>
            <a:r>
              <a:rPr lang="en-US" b="1" dirty="0" smtClean="0">
                <a:solidFill>
                  <a:schemeClr val="accent6"/>
                </a:solidFill>
              </a:rPr>
              <a:t>immediately to</a:t>
            </a:r>
            <a:r>
              <a:rPr lang="hu-HU" b="1" dirty="0" smtClean="0">
                <a:solidFill>
                  <a:schemeClr val="accent6"/>
                </a:solidFill>
              </a:rPr>
              <a:t> the processor(s)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705" y="939410"/>
            <a:ext cx="816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"</a:t>
            </a:r>
            <a:r>
              <a:rPr lang="en-US" dirty="0" smtClean="0">
                <a:solidFill>
                  <a:srgbClr val="0070C0"/>
                </a:solidFill>
              </a:rPr>
              <a:t>Choosing the</a:t>
            </a:r>
            <a:r>
              <a:rPr lang="hu-HU" dirty="0" smtClean="0">
                <a:solidFill>
                  <a:srgbClr val="0070C0"/>
                </a:solidFill>
              </a:rPr>
              <a:t> connection point of the memory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2365" y="5791200"/>
            <a:ext cx="7964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hu-HU" dirty="0"/>
              <a:t>of the design aspect of </a:t>
            </a:r>
            <a:r>
              <a:rPr lang="hu-HU" dirty="0" smtClean="0"/>
              <a:t>Choice </a:t>
            </a:r>
            <a:r>
              <a:rPr lang="hu-HU" dirty="0"/>
              <a:t>of the connection point of the </a:t>
            </a:r>
            <a:r>
              <a:rPr lang="hu-HU" dirty="0" smtClean="0"/>
              <a:t>memory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5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237050"/>
            <a:ext cx="59245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563" y="580539"/>
            <a:ext cx="856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Example for connecting memory immediately to the processors in Intel's Nehalem-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based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DP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server architecture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[138]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  <a:cs typeface="Times New Roman" pitchFamily="18" charset="0"/>
              </a:rPr>
              <a:t>-1 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err="1" smtClean="0">
                <a:solidFill>
                  <a:srgbClr val="FFFFFF"/>
                </a:solidFill>
                <a:latin typeface="Verdana" pitchFamily="34" charset="0"/>
              </a:rPr>
              <a:t>24b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4279006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68" y="4516378"/>
            <a:ext cx="6700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First generation Nehalem (</a:t>
            </a:r>
            <a:r>
              <a:rPr lang="en-US" sz="1400" dirty="0" smtClean="0">
                <a:latin typeface="+mj-lt"/>
              </a:rPr>
              <a:t>Bloomfield) </a:t>
            </a:r>
            <a:r>
              <a:rPr lang="en-US" sz="1400" dirty="0" smtClean="0">
                <a:latin typeface="+mj-lt"/>
              </a:rPr>
              <a:t>supports only DP configurations.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32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157712" y="1665672"/>
            <a:ext cx="8912142" cy="1921532"/>
            <a:chOff x="281282" y="1031734"/>
            <a:chExt cx="8912142" cy="1921532"/>
          </a:xfrm>
        </p:grpSpPr>
        <p:sp>
          <p:nvSpPr>
            <p:cNvPr id="67" name="Text Box 1784"/>
            <p:cNvSpPr txBox="1">
              <a:spLocks noChangeArrowheads="1"/>
            </p:cNvSpPr>
            <p:nvPr/>
          </p:nvSpPr>
          <p:spPr bwMode="auto">
            <a:xfrm>
              <a:off x="2139655" y="1031734"/>
              <a:ext cx="4866532" cy="314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100" b="1" dirty="0" smtClean="0"/>
                <a:t>Choosing the interface between the MC and the DIMMs</a:t>
              </a:r>
              <a:endParaRPr lang="en-US" sz="1100" b="1" dirty="0"/>
            </a:p>
          </p:txBody>
        </p:sp>
        <p:sp>
          <p:nvSpPr>
            <p:cNvPr id="68" name="Text Box 1785"/>
            <p:cNvSpPr txBox="1">
              <a:spLocks noChangeArrowheads="1"/>
            </p:cNvSpPr>
            <p:nvPr/>
          </p:nvSpPr>
          <p:spPr bwMode="auto">
            <a:xfrm>
              <a:off x="383060" y="1664566"/>
              <a:ext cx="3351326" cy="637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1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standard DRAM </a:t>
              </a:r>
              <a:r>
                <a:rPr lang="en-US" sz="11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0"/>
                </a:spcAft>
              </a:pPr>
              <a:r>
                <a:rPr lang="en-US" sz="11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 </a:t>
              </a:r>
              <a:endParaRPr lang="en-US" sz="1100" b="1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Text Box 1786"/>
            <p:cNvSpPr txBox="1">
              <a:spLocks noChangeArrowheads="1"/>
            </p:cNvSpPr>
            <p:nvPr/>
          </p:nvSpPr>
          <p:spPr bwMode="auto">
            <a:xfrm>
              <a:off x="3876496" y="1684751"/>
              <a:ext cx="5316928" cy="730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Use low line </a:t>
              </a:r>
              <a:r>
                <a:rPr lang="en-US" sz="11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count </a:t>
              </a:r>
              <a:r>
                <a:rPr lang="en-US" sz="11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interfaces</a:t>
              </a:r>
            </a:p>
            <a:p>
              <a:pPr algn="ctr">
                <a:spcAft>
                  <a:spcPts val="100"/>
                </a:spcAft>
              </a:pPr>
              <a:r>
                <a:rPr lang="en-US" sz="11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between the MCs and the DIMMs</a:t>
              </a:r>
              <a:endParaRPr lang="en-US" sz="11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0" name="Line 1788"/>
            <p:cNvCxnSpPr/>
            <p:nvPr/>
          </p:nvCxnSpPr>
          <p:spPr bwMode="auto">
            <a:xfrm flipH="1">
              <a:off x="2201669" y="1346057"/>
              <a:ext cx="2314425" cy="2962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Line 1790"/>
            <p:cNvCxnSpPr/>
            <p:nvPr/>
          </p:nvCxnSpPr>
          <p:spPr bwMode="auto">
            <a:xfrm>
              <a:off x="4522681" y="1346057"/>
              <a:ext cx="1999184" cy="2639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791"/>
            <p:cNvSpPr txBox="1">
              <a:spLocks noChangeArrowheads="1"/>
            </p:cNvSpPr>
            <p:nvPr/>
          </p:nvSpPr>
          <p:spPr bwMode="auto">
            <a:xfrm>
              <a:off x="281282" y="2141331"/>
              <a:ext cx="3753520" cy="811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100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 one or more memory controllers directly by standard DRAM interfaces.</a:t>
              </a:r>
            </a:p>
            <a:p>
              <a:pPr algn="ctr">
                <a:spcAft>
                  <a:spcPts val="300"/>
                </a:spcAft>
              </a:pPr>
              <a:r>
                <a:rPr lang="en-US" sz="11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The number of memory channels is limited due to spatial and electrical constraints typically to two.</a:t>
              </a:r>
              <a:r>
                <a:rPr lang="en-US" sz="1100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US" sz="1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Text Box 1791"/>
            <p:cNvSpPr txBox="1">
              <a:spLocks noChangeArrowheads="1"/>
            </p:cNvSpPr>
            <p:nvPr/>
          </p:nvSpPr>
          <p:spPr bwMode="auto">
            <a:xfrm>
              <a:off x="4526995" y="2145022"/>
              <a:ext cx="4050450" cy="80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63094" tIns="31547" rIns="63094" bIns="31547" upright="1">
              <a:noAutofit/>
            </a:bodyPr>
            <a:lstStyle/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DIMMs are connected to one or more memory controllers via low line count interfaces and interface converters, called memory extension buffers (MBs)</a:t>
              </a:r>
            </a:p>
            <a:p>
              <a:pPr algn="ctr">
                <a:spcAft>
                  <a:spcPts val="100"/>
                </a:spcAft>
              </a:pPr>
              <a:r>
                <a:rPr lang="en-US" sz="1100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in order to connect more than two memory channels</a:t>
              </a:r>
              <a:endParaRPr lang="en-US" sz="1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2192151" y="1616372"/>
              <a:ext cx="49773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6514866" y="1584098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93464" y="3930871"/>
            <a:ext cx="1517483" cy="976313"/>
            <a:chOff x="5793464" y="3453792"/>
            <a:chExt cx="1517483" cy="976313"/>
          </a:xfrm>
        </p:grpSpPr>
        <p:cxnSp>
          <p:nvCxnSpPr>
            <p:cNvPr id="31" name="Egyenes összekötő 170"/>
            <p:cNvCxnSpPr/>
            <p:nvPr/>
          </p:nvCxnSpPr>
          <p:spPr bwMode="auto">
            <a:xfrm rot="10800000" flipV="1">
              <a:off x="5793464" y="4142767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2" name="Egyenes összekötő 171"/>
            <p:cNvCxnSpPr/>
            <p:nvPr/>
          </p:nvCxnSpPr>
          <p:spPr bwMode="auto">
            <a:xfrm rot="10800000" flipV="1">
              <a:off x="5793464" y="3718905"/>
              <a:ext cx="35083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3" name="Egyenes összekötő 172"/>
            <p:cNvCxnSpPr/>
            <p:nvPr/>
          </p:nvCxnSpPr>
          <p:spPr bwMode="auto">
            <a:xfrm rot="10800000">
              <a:off x="6646438" y="36379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4" name="Téglalap 173"/>
            <p:cNvSpPr/>
            <p:nvPr/>
          </p:nvSpPr>
          <p:spPr bwMode="auto">
            <a:xfrm>
              <a:off x="7093459" y="345379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églalap 174"/>
            <p:cNvSpPr/>
            <p:nvPr/>
          </p:nvSpPr>
          <p:spPr bwMode="auto">
            <a:xfrm>
              <a:off x="7179185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églalap 175"/>
            <p:cNvSpPr/>
            <p:nvPr/>
          </p:nvSpPr>
          <p:spPr bwMode="auto">
            <a:xfrm>
              <a:off x="7264910" y="345379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8" name="Egyenes összekötő 177"/>
            <p:cNvCxnSpPr/>
            <p:nvPr/>
          </p:nvCxnSpPr>
          <p:spPr bwMode="auto">
            <a:xfrm rot="10800000">
              <a:off x="6640500" y="3807805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9" name="Téglalap 178"/>
            <p:cNvSpPr/>
            <p:nvPr/>
          </p:nvSpPr>
          <p:spPr bwMode="auto">
            <a:xfrm>
              <a:off x="7093459" y="3701442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églalap 179"/>
            <p:cNvSpPr/>
            <p:nvPr/>
          </p:nvSpPr>
          <p:spPr bwMode="auto">
            <a:xfrm>
              <a:off x="7179185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églalap 180"/>
            <p:cNvSpPr/>
            <p:nvPr/>
          </p:nvSpPr>
          <p:spPr bwMode="auto">
            <a:xfrm>
              <a:off x="7264910" y="3701442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églalap 182"/>
            <p:cNvSpPr/>
            <p:nvPr/>
          </p:nvSpPr>
          <p:spPr bwMode="auto">
            <a:xfrm>
              <a:off x="6170005" y="3576030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44" name="Egyenes összekötő 183"/>
            <p:cNvCxnSpPr/>
            <p:nvPr/>
          </p:nvCxnSpPr>
          <p:spPr bwMode="auto">
            <a:xfrm rot="10800000">
              <a:off x="6644500" y="4069742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5" name="Téglalap 184"/>
            <p:cNvSpPr/>
            <p:nvPr/>
          </p:nvSpPr>
          <p:spPr bwMode="auto">
            <a:xfrm>
              <a:off x="7093459" y="3963380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églalap 185"/>
            <p:cNvSpPr/>
            <p:nvPr/>
          </p:nvSpPr>
          <p:spPr bwMode="auto">
            <a:xfrm>
              <a:off x="7179185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Téglalap 186"/>
            <p:cNvSpPr/>
            <p:nvPr/>
          </p:nvSpPr>
          <p:spPr bwMode="auto">
            <a:xfrm>
              <a:off x="7264910" y="3963380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Egyenes összekötő 188"/>
            <p:cNvCxnSpPr/>
            <p:nvPr/>
          </p:nvCxnSpPr>
          <p:spPr bwMode="auto">
            <a:xfrm rot="10800000">
              <a:off x="6640500" y="4242780"/>
              <a:ext cx="6477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0" name="Téglalap 189"/>
            <p:cNvSpPr/>
            <p:nvPr/>
          </p:nvSpPr>
          <p:spPr bwMode="auto">
            <a:xfrm>
              <a:off x="7093459" y="4214205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églalap 190"/>
            <p:cNvSpPr/>
            <p:nvPr/>
          </p:nvSpPr>
          <p:spPr bwMode="auto">
            <a:xfrm>
              <a:off x="7179185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églalap 191"/>
            <p:cNvSpPr/>
            <p:nvPr/>
          </p:nvSpPr>
          <p:spPr bwMode="auto">
            <a:xfrm>
              <a:off x="7264910" y="4214205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églalap 193"/>
            <p:cNvSpPr/>
            <p:nvPr/>
          </p:nvSpPr>
          <p:spPr bwMode="auto">
            <a:xfrm>
              <a:off x="6170005" y="3998305"/>
              <a:ext cx="647700" cy="287337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MB</a:t>
              </a:r>
              <a:endParaRPr kumimoji="0" lang="hu-HU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4623553" y="4195337"/>
            <a:ext cx="1255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MC in</a:t>
            </a:r>
          </a:p>
          <a:p>
            <a:pPr algn="ctr"/>
            <a:r>
              <a:rPr lang="en-US" sz="1100" dirty="0" smtClean="0"/>
              <a:t>MCH/processor</a:t>
            </a:r>
            <a:endParaRPr lang="en-US" sz="1100" dirty="0"/>
          </a:p>
        </p:txBody>
      </p:sp>
      <p:sp>
        <p:nvSpPr>
          <p:cNvPr id="81" name="TextBox 80"/>
          <p:cNvSpPr txBox="1"/>
          <p:nvPr/>
        </p:nvSpPr>
        <p:spPr>
          <a:xfrm>
            <a:off x="6311506" y="5047227"/>
            <a:ext cx="1305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Standard DRAM</a:t>
            </a:r>
          </a:p>
          <a:p>
            <a:pPr algn="ctr"/>
            <a:r>
              <a:rPr lang="en-US" sz="1100" dirty="0" smtClean="0"/>
              <a:t>interface</a:t>
            </a:r>
            <a:endParaRPr lang="en-US" sz="1100" dirty="0"/>
          </a:p>
        </p:txBody>
      </p:sp>
      <p:sp>
        <p:nvSpPr>
          <p:cNvPr id="82" name="TextBox 81"/>
          <p:cNvSpPr txBox="1"/>
          <p:nvPr/>
        </p:nvSpPr>
        <p:spPr>
          <a:xfrm>
            <a:off x="5013486" y="5034870"/>
            <a:ext cx="12073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Low line count</a:t>
            </a:r>
          </a:p>
          <a:p>
            <a:pPr algn="ctr"/>
            <a:r>
              <a:rPr lang="en-US" sz="1100" dirty="0" smtClean="0"/>
              <a:t>interface</a:t>
            </a:r>
            <a:endParaRPr lang="en-US" sz="1100" dirty="0"/>
          </a:p>
        </p:txBody>
      </p:sp>
      <p:cxnSp>
        <p:nvCxnSpPr>
          <p:cNvPr id="84" name="Straight Arrow Connector 83"/>
          <p:cNvCxnSpPr/>
          <p:nvPr/>
        </p:nvCxnSpPr>
        <p:spPr bwMode="auto">
          <a:xfrm flipV="1">
            <a:off x="5604819" y="4715998"/>
            <a:ext cx="188961" cy="28800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6956564" y="4762164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631908" y="4203578"/>
            <a:ext cx="1255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MC in</a:t>
            </a:r>
          </a:p>
          <a:p>
            <a:pPr algn="ctr"/>
            <a:r>
              <a:rPr lang="en-US" sz="1100" dirty="0" smtClean="0"/>
              <a:t>MCH/processor</a:t>
            </a:r>
            <a:endParaRPr lang="en-US" sz="1100" dirty="0"/>
          </a:p>
        </p:txBody>
      </p:sp>
      <p:sp>
        <p:nvSpPr>
          <p:cNvPr id="80" name="TextBox 79"/>
          <p:cNvSpPr txBox="1"/>
          <p:nvPr/>
        </p:nvSpPr>
        <p:spPr>
          <a:xfrm>
            <a:off x="1491942" y="4882470"/>
            <a:ext cx="13051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Standard DRAM</a:t>
            </a:r>
          </a:p>
          <a:p>
            <a:pPr algn="ctr"/>
            <a:r>
              <a:rPr lang="en-US" sz="1100" dirty="0" smtClean="0"/>
              <a:t>interface</a:t>
            </a:r>
            <a:endParaRPr lang="en-US" sz="1100" dirty="0"/>
          </a:p>
        </p:txBody>
      </p:sp>
      <p:cxnSp>
        <p:nvCxnSpPr>
          <p:cNvPr id="90" name="Straight Arrow Connector 89"/>
          <p:cNvCxnSpPr/>
          <p:nvPr/>
        </p:nvCxnSpPr>
        <p:spPr bwMode="auto">
          <a:xfrm flipV="1">
            <a:off x="2095804" y="4568568"/>
            <a:ext cx="0" cy="323392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1986296" y="3807301"/>
            <a:ext cx="846093" cy="801305"/>
            <a:chOff x="2303796" y="3012722"/>
            <a:chExt cx="846093" cy="801305"/>
          </a:xfrm>
        </p:grpSpPr>
        <p:cxnSp>
          <p:nvCxnSpPr>
            <p:cNvPr id="56" name="Egyenes összekötő 172"/>
            <p:cNvCxnSpPr/>
            <p:nvPr/>
          </p:nvCxnSpPr>
          <p:spPr bwMode="auto">
            <a:xfrm rot="10800000">
              <a:off x="2303796" y="3534627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7" name="Téglalap 173"/>
            <p:cNvSpPr/>
            <p:nvPr/>
          </p:nvSpPr>
          <p:spPr bwMode="auto">
            <a:xfrm>
              <a:off x="2649055" y="335047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églalap 174"/>
            <p:cNvSpPr/>
            <p:nvPr/>
          </p:nvSpPr>
          <p:spPr bwMode="auto">
            <a:xfrm>
              <a:off x="2734781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églalap 175"/>
            <p:cNvSpPr/>
            <p:nvPr/>
          </p:nvSpPr>
          <p:spPr bwMode="auto">
            <a:xfrm>
              <a:off x="2820506" y="335047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Egyenes összekötő 177"/>
            <p:cNvCxnSpPr/>
            <p:nvPr/>
          </p:nvCxnSpPr>
          <p:spPr bwMode="auto">
            <a:xfrm rot="10800000">
              <a:off x="2303796" y="3704490"/>
              <a:ext cx="540000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2" name="Téglalap 178"/>
            <p:cNvSpPr/>
            <p:nvPr/>
          </p:nvSpPr>
          <p:spPr bwMode="auto">
            <a:xfrm>
              <a:off x="2649055" y="3598127"/>
              <a:ext cx="44450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églalap 179"/>
            <p:cNvSpPr/>
            <p:nvPr/>
          </p:nvSpPr>
          <p:spPr bwMode="auto">
            <a:xfrm>
              <a:off x="2734781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églalap 180"/>
            <p:cNvSpPr/>
            <p:nvPr/>
          </p:nvSpPr>
          <p:spPr bwMode="auto">
            <a:xfrm>
              <a:off x="2820506" y="3598127"/>
              <a:ext cx="46037" cy="215900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dirty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85925" y="3012722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DIMMs</a:t>
              </a:r>
              <a:endParaRPr lang="en-US" sz="1100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6874070" y="3616345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DIMMs</a:t>
            </a:r>
            <a:endParaRPr lang="en-US" sz="1100" dirty="0"/>
          </a:p>
        </p:txBody>
      </p:sp>
      <p:sp>
        <p:nvSpPr>
          <p:cNvPr id="83" name="Right Arrow 82"/>
          <p:cNvSpPr/>
          <p:nvPr/>
        </p:nvSpPr>
        <p:spPr>
          <a:xfrm>
            <a:off x="3543107" y="4381656"/>
            <a:ext cx="396000" cy="779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4392524" y="2271372"/>
            <a:ext cx="4097927" cy="33119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759" y="579553"/>
            <a:ext cx="6684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b) </a:t>
            </a:r>
            <a:r>
              <a:rPr lang="hu-HU" b="1" dirty="0" smtClean="0">
                <a:solidFill>
                  <a:schemeClr val="accent6"/>
                </a:solidFill>
              </a:rPr>
              <a:t>Use </a:t>
            </a:r>
            <a:r>
              <a:rPr lang="hu-HU" b="1" dirty="0" smtClean="0">
                <a:solidFill>
                  <a:schemeClr val="accent6"/>
                </a:solidFill>
              </a:rPr>
              <a:t>low line count interfaces between the MCs and the DIMMs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27705" y="939410"/>
            <a:ext cx="915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 is one option of the design aspect of </a:t>
            </a:r>
            <a:r>
              <a:rPr lang="hu-HU" dirty="0" smtClean="0">
                <a:solidFill>
                  <a:srgbClr val="0070C0"/>
                </a:solidFill>
              </a:rPr>
              <a:t>"Cho</a:t>
            </a:r>
            <a:r>
              <a:rPr lang="en-US" dirty="0" err="1" smtClean="0">
                <a:solidFill>
                  <a:srgbClr val="0070C0"/>
                </a:solidFill>
              </a:rPr>
              <a:t>osing</a:t>
            </a:r>
            <a:r>
              <a:rPr lang="hu-HU" dirty="0" smtClean="0">
                <a:solidFill>
                  <a:srgbClr val="0070C0"/>
                </a:solidFill>
              </a:rPr>
              <a:t> the interface between the MCs and the DIMMs</a:t>
            </a:r>
            <a:r>
              <a:rPr lang="hu-HU" dirty="0" smtClean="0"/>
              <a:t>", </a:t>
            </a:r>
          </a:p>
          <a:p>
            <a:r>
              <a:rPr lang="hu-HU" dirty="0"/>
              <a:t> </a:t>
            </a:r>
            <a:r>
              <a:rPr lang="hu-HU" dirty="0" smtClean="0"/>
              <a:t> as seen below.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18053" y="5791200"/>
            <a:ext cx="874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Figure: Options </a:t>
            </a:r>
            <a:r>
              <a:rPr lang="hu-HU" dirty="0"/>
              <a:t>of the design aspect of </a:t>
            </a:r>
            <a:r>
              <a:rPr lang="hu-HU" dirty="0" smtClean="0"/>
              <a:t>Choice </a:t>
            </a:r>
            <a:r>
              <a:rPr lang="hu-HU" dirty="0"/>
              <a:t>of the </a:t>
            </a:r>
            <a:r>
              <a:rPr lang="hu-HU" dirty="0" smtClean="0"/>
              <a:t>interface between the MC and the DIMMs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25b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563" y="579781"/>
            <a:ext cx="7274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Summing up the options to remedy the memory bandwidth </a:t>
            </a:r>
            <a:r>
              <a:rPr lang="en-US" b="1" dirty="0" smtClean="0">
                <a:solidFill>
                  <a:schemeClr val="accent6"/>
                </a:solidFill>
              </a:rPr>
              <a:t>bottleneck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077" y="1187493"/>
            <a:ext cx="828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either </a:t>
            </a:r>
            <a:r>
              <a:rPr lang="en-US" dirty="0">
                <a:solidFill>
                  <a:srgbClr val="FF0000"/>
                </a:solidFill>
              </a:rPr>
              <a:t>by </a:t>
            </a:r>
            <a:r>
              <a:rPr lang="en-US" dirty="0" smtClean="0">
                <a:solidFill>
                  <a:srgbClr val="FF0000"/>
                </a:solidFill>
              </a:rPr>
              <a:t>connecting memory </a:t>
            </a:r>
            <a:r>
              <a:rPr lang="en-US" dirty="0">
                <a:solidFill>
                  <a:srgbClr val="FF0000"/>
                </a:solidFill>
              </a:rPr>
              <a:t>immediately to the </a:t>
            </a:r>
            <a:r>
              <a:rPr lang="en-US" dirty="0" smtClean="0">
                <a:solidFill>
                  <a:srgbClr val="FF0000"/>
                </a:solidFill>
              </a:rPr>
              <a:t>processor</a:t>
            </a:r>
            <a:r>
              <a:rPr lang="hu-HU" dirty="0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rather than to the </a:t>
            </a:r>
            <a:r>
              <a:rPr lang="en-US" dirty="0" smtClean="0"/>
              <a:t>MCH,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4858" y="938118"/>
            <a:ext cx="779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There are two approaches to remedy the </a:t>
            </a:r>
            <a:r>
              <a:rPr lang="en-US" dirty="0" smtClean="0">
                <a:solidFill>
                  <a:srgbClr val="0070C0"/>
                </a:solidFill>
              </a:rPr>
              <a:t>memory bandwidth </a:t>
            </a:r>
            <a:r>
              <a:rPr lang="en-US" dirty="0" smtClean="0">
                <a:solidFill>
                  <a:srgbClr val="0070C0"/>
                </a:solidFill>
              </a:rPr>
              <a:t>bottleneck, as follows:</a:t>
            </a:r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6255" y="4584608"/>
            <a:ext cx="2740815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 the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Line 13"/>
          <p:cNvCxnSpPr/>
          <p:nvPr/>
        </p:nvCxnSpPr>
        <p:spPr bwMode="auto">
          <a:xfrm flipH="1">
            <a:off x="1755050" y="4237595"/>
            <a:ext cx="2141858" cy="27404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552765" y="4632433"/>
            <a:ext cx="331765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  <a:r>
              <a:rPr lang="hu-HU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low </a:t>
            </a:r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line </a:t>
            </a:r>
            <a:r>
              <a:rPr lang="en-US" sz="1200" b="1" dirty="0">
                <a:ea typeface="Verdana" panose="020B0604030504040204" pitchFamily="34" charset="0"/>
                <a:cs typeface="Verdana" panose="020B0604030504040204" pitchFamily="34" charset="0"/>
              </a:rPr>
              <a:t>count interfaces</a:t>
            </a:r>
          </a:p>
          <a:p>
            <a:pPr algn="ctr"/>
            <a:r>
              <a:rPr lang="en-US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between the MC and the DIMMs</a:t>
            </a:r>
            <a:endParaRPr lang="en-US" sz="1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/>
          <p:nvPr/>
        </p:nvCxnSpPr>
        <p:spPr bwMode="auto">
          <a:xfrm>
            <a:off x="3896908" y="4237595"/>
            <a:ext cx="2267483" cy="29219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3190" y="3923617"/>
            <a:ext cx="5950130" cy="4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Approaches for raising the number of memory channels in servers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10181" y="2343896"/>
            <a:ext cx="2205364" cy="1103401"/>
            <a:chOff x="4589425" y="3865751"/>
            <a:chExt cx="2205364" cy="1103401"/>
          </a:xfrm>
        </p:grpSpPr>
        <p:sp>
          <p:nvSpPr>
            <p:cNvPr id="14" name="TextBox 13"/>
            <p:cNvSpPr txBox="1"/>
            <p:nvPr/>
          </p:nvSpPr>
          <p:spPr>
            <a:xfrm>
              <a:off x="6130825" y="3894034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DIMMs</a:t>
              </a:r>
              <a:endParaRPr lang="en-US" sz="1100" dirty="0"/>
            </a:p>
          </p:txBody>
        </p:sp>
        <p:cxnSp>
          <p:nvCxnSpPr>
            <p:cNvPr id="15" name="Egyenes összekötő 172"/>
            <p:cNvCxnSpPr/>
            <p:nvPr/>
          </p:nvCxnSpPr>
          <p:spPr bwMode="auto">
            <a:xfrm rot="10800000">
              <a:off x="5682641" y="4555203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6" name="Téglalap 173"/>
            <p:cNvSpPr/>
            <p:nvPr/>
          </p:nvSpPr>
          <p:spPr bwMode="auto">
            <a:xfrm>
              <a:off x="6325661" y="4328702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églalap 174"/>
            <p:cNvSpPr/>
            <p:nvPr/>
          </p:nvSpPr>
          <p:spPr bwMode="auto">
            <a:xfrm>
              <a:off x="6449850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églalap 175"/>
            <p:cNvSpPr/>
            <p:nvPr/>
          </p:nvSpPr>
          <p:spPr bwMode="auto">
            <a:xfrm>
              <a:off x="6574038" y="4328702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Egyenes összekötő 177"/>
            <p:cNvCxnSpPr/>
            <p:nvPr/>
          </p:nvCxnSpPr>
          <p:spPr bwMode="auto">
            <a:xfrm rot="10800000">
              <a:off x="5669762" y="4764131"/>
              <a:ext cx="938308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0" name="Téglalap 178"/>
            <p:cNvSpPr/>
            <p:nvPr/>
          </p:nvSpPr>
          <p:spPr bwMode="auto">
            <a:xfrm>
              <a:off x="6325661" y="4703600"/>
              <a:ext cx="64394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églalap 179"/>
            <p:cNvSpPr/>
            <p:nvPr/>
          </p:nvSpPr>
          <p:spPr bwMode="auto">
            <a:xfrm>
              <a:off x="6449850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églalap 180"/>
            <p:cNvSpPr/>
            <p:nvPr/>
          </p:nvSpPr>
          <p:spPr bwMode="auto">
            <a:xfrm>
              <a:off x="6574038" y="4703600"/>
              <a:ext cx="66693" cy="26555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>
                <a:ln w="6350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25" y="3865751"/>
              <a:ext cx="1328737" cy="987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Down Arrow 23"/>
          <p:cNvSpPr/>
          <p:nvPr/>
        </p:nvSpPr>
        <p:spPr bwMode="auto">
          <a:xfrm>
            <a:off x="3860394" y="3536197"/>
            <a:ext cx="72000" cy="324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608" y="1455309"/>
            <a:ext cx="792396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 using low line count interfaces between the memory controller and the </a:t>
            </a:r>
            <a:r>
              <a:rPr lang="en-US" dirty="0" err="1">
                <a:solidFill>
                  <a:srgbClr val="FF0000"/>
                </a:solidFill>
              </a:rPr>
              <a:t>DIMMs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r>
              <a:rPr lang="en-US" dirty="0"/>
              <a:t>        as indicated in the next Figure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26)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808" y="1280856"/>
            <a:ext cx="4364114" cy="513405"/>
            <a:chOff x="2443330" y="1728449"/>
            <a:chExt cx="4364114" cy="51340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443330" y="1728449"/>
              <a:ext cx="4364114" cy="35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265" indent="-342265"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Choosing the connection point of the 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Line 8"/>
            <p:cNvCxnSpPr/>
            <p:nvPr/>
          </p:nvCxnSpPr>
          <p:spPr bwMode="auto">
            <a:xfrm>
              <a:off x="4623703" y="1974434"/>
              <a:ext cx="0" cy="82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Line 13"/>
            <p:cNvCxnSpPr/>
            <p:nvPr/>
          </p:nvCxnSpPr>
          <p:spPr bwMode="auto">
            <a:xfrm flipH="1">
              <a:off x="3333510" y="2057019"/>
              <a:ext cx="1289296" cy="1588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13"/>
            <p:cNvCxnSpPr/>
            <p:nvPr/>
          </p:nvCxnSpPr>
          <p:spPr bwMode="auto">
            <a:xfrm>
              <a:off x="4622805" y="2057020"/>
              <a:ext cx="1276191" cy="1329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881691" y="2177263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303501" y="21899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39359" y="1853556"/>
            <a:ext cx="207422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MCH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990246" y="1835284"/>
            <a:ext cx="3444901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 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-5963" y="3294488"/>
            <a:ext cx="3740764" cy="1842372"/>
            <a:chOff x="3355676" y="3288558"/>
            <a:chExt cx="3740764" cy="1842372"/>
          </a:xfrm>
        </p:grpSpPr>
        <p:sp>
          <p:nvSpPr>
            <p:cNvPr id="16" name="Text Box 1785"/>
            <p:cNvSpPr txBox="1">
              <a:spLocks noChangeArrowheads="1"/>
            </p:cNvSpPr>
            <p:nvPr/>
          </p:nvSpPr>
          <p:spPr bwMode="auto">
            <a:xfrm>
              <a:off x="4821805" y="4134260"/>
              <a:ext cx="2274635" cy="996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vert270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Use standard DRAM interfaces between the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MCs and the DIMMs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Line 1788"/>
            <p:cNvCxnSpPr/>
            <p:nvPr/>
          </p:nvCxnSpPr>
          <p:spPr bwMode="auto">
            <a:xfrm flipH="1">
              <a:off x="3787180" y="3799557"/>
              <a:ext cx="1067395" cy="2475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790"/>
            <p:cNvCxnSpPr/>
            <p:nvPr/>
          </p:nvCxnSpPr>
          <p:spPr bwMode="auto">
            <a:xfrm>
              <a:off x="4854575" y="3799955"/>
              <a:ext cx="1092200" cy="2471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19792" y="40314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52828" y="4038996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5676" y="3288558"/>
              <a:ext cx="307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Choosing the interface </a:t>
              </a:r>
            </a:p>
            <a:p>
              <a:pPr algn="ctr"/>
              <a:r>
                <a:rPr lang="en-US" sz="1200" b="1" dirty="0" smtClean="0"/>
                <a:t>between the MCs and the DIMMs </a:t>
              </a:r>
              <a:endParaRPr lang="en-US" sz="1200" b="1" dirty="0"/>
            </a:p>
          </p:txBody>
        </p:sp>
      </p:grpSp>
      <p:sp>
        <p:nvSpPr>
          <p:cNvPr id="25" name="Text Box 1786"/>
          <p:cNvSpPr txBox="1">
            <a:spLocks noChangeArrowheads="1"/>
          </p:cNvSpPr>
          <p:nvPr/>
        </p:nvSpPr>
        <p:spPr bwMode="auto">
          <a:xfrm rot="16200000">
            <a:off x="1059831" y="5193202"/>
            <a:ext cx="2239639" cy="8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vert270" wrap="square" lIns="63094" tIns="31547" rIns="63094" bIns="31547" upright="1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low line count interfaces between the MCs and the DIMMs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92629" y="5108728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3234488" y="5625026"/>
            <a:ext cx="166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543300" y="3214532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Traditional</a:t>
            </a:r>
          </a:p>
          <a:p>
            <a:pPr algn="ctr"/>
            <a:r>
              <a:rPr lang="en-US" i="1" dirty="0" smtClean="0"/>
              <a:t> </a:t>
            </a:r>
            <a:r>
              <a:rPr lang="en-US" sz="1200" i="1" dirty="0" smtClean="0"/>
              <a:t>solution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72083" y="5096028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04144" y="5625026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743200" y="2476063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768600" y="4495363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781300" y="6565463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2743200" y="2487457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5382866" y="2487457"/>
            <a:ext cx="8284" cy="40909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886700" y="2487457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Down Arrow 46"/>
          <p:cNvSpPr/>
          <p:nvPr/>
        </p:nvSpPr>
        <p:spPr bwMode="auto">
          <a:xfrm>
            <a:off x="4080117" y="4218849"/>
            <a:ext cx="72000" cy="540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5113579" y="5532292"/>
            <a:ext cx="576000" cy="90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" y="583696"/>
            <a:ext cx="896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connecting memory in Intel’s multicore MP platforms</a:t>
            </a:r>
            <a:r>
              <a:rPr lang="hu-HU" b="1" dirty="0" smtClean="0">
                <a:solidFill>
                  <a:schemeClr val="accent6"/>
                </a:solidFill>
              </a:rPr>
              <a:t> shown in the related</a:t>
            </a:r>
          </a:p>
          <a:p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 design space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7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err="1" smtClean="0">
                <a:solidFill>
                  <a:srgbClr val="FFFFFF"/>
                </a:solidFill>
                <a:latin typeface="Verdana" pitchFamily="34" charset="0"/>
              </a:rPr>
              <a:t>26b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00808" y="1280856"/>
            <a:ext cx="4364114" cy="513405"/>
            <a:chOff x="2443330" y="1728449"/>
            <a:chExt cx="4364114" cy="51340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2443330" y="1728449"/>
              <a:ext cx="4364114" cy="35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265" indent="-342265" algn="ctr">
                <a:spcAft>
                  <a:spcPts val="10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Choosing the connection point of the memory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Line 8"/>
            <p:cNvCxnSpPr/>
            <p:nvPr/>
          </p:nvCxnSpPr>
          <p:spPr bwMode="auto">
            <a:xfrm>
              <a:off x="4623703" y="1974434"/>
              <a:ext cx="0" cy="825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Line 13"/>
            <p:cNvCxnSpPr/>
            <p:nvPr/>
          </p:nvCxnSpPr>
          <p:spPr bwMode="auto">
            <a:xfrm flipH="1">
              <a:off x="3333510" y="2057019"/>
              <a:ext cx="1289296" cy="1588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Line 13"/>
            <p:cNvCxnSpPr/>
            <p:nvPr/>
          </p:nvCxnSpPr>
          <p:spPr bwMode="auto">
            <a:xfrm>
              <a:off x="4622805" y="2057020"/>
              <a:ext cx="1276191" cy="1329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5881691" y="2177263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303501" y="21899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039359" y="1853556"/>
            <a:ext cx="207422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memory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the MCH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990246" y="1835284"/>
            <a:ext cx="3444901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</a:t>
            </a:r>
            <a:r>
              <a:rPr lang="hu-HU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memory immediately 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>
              <a:spcAft>
                <a:spcPts val="3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</a:t>
            </a: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processor(s)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-5963" y="3294488"/>
            <a:ext cx="3740764" cy="1842372"/>
            <a:chOff x="3355676" y="3288558"/>
            <a:chExt cx="3740764" cy="1842372"/>
          </a:xfrm>
        </p:grpSpPr>
        <p:sp>
          <p:nvSpPr>
            <p:cNvPr id="16" name="Text Box 1785"/>
            <p:cNvSpPr txBox="1">
              <a:spLocks noChangeArrowheads="1"/>
            </p:cNvSpPr>
            <p:nvPr/>
          </p:nvSpPr>
          <p:spPr bwMode="auto">
            <a:xfrm>
              <a:off x="4821805" y="4134260"/>
              <a:ext cx="2274635" cy="996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vert270" wrap="square" lIns="63094" tIns="31547" rIns="63094" bIns="31547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Use standard DRAM interfaces between the</a:t>
              </a:r>
            </a:p>
            <a:p>
              <a:pPr algn="ctr"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MCs and the DIMMs</a:t>
              </a:r>
              <a:endPara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Line 1788"/>
            <p:cNvCxnSpPr/>
            <p:nvPr/>
          </p:nvCxnSpPr>
          <p:spPr bwMode="auto">
            <a:xfrm flipH="1">
              <a:off x="3787180" y="3799557"/>
              <a:ext cx="1067395" cy="2475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Line 1790"/>
            <p:cNvCxnSpPr/>
            <p:nvPr/>
          </p:nvCxnSpPr>
          <p:spPr bwMode="auto">
            <a:xfrm>
              <a:off x="4854575" y="3799955"/>
              <a:ext cx="1092200" cy="2471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919792" y="4031462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752828" y="4038996"/>
              <a:ext cx="57239" cy="5189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55676" y="3288558"/>
              <a:ext cx="3073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Choosing the interface </a:t>
              </a:r>
            </a:p>
            <a:p>
              <a:pPr algn="ctr"/>
              <a:r>
                <a:rPr lang="en-US" sz="1200" b="1" dirty="0" smtClean="0"/>
                <a:t>between the MCs and the DIMMs </a:t>
              </a:r>
              <a:endParaRPr lang="en-US" sz="1200" b="1" dirty="0"/>
            </a:p>
          </p:txBody>
        </p:sp>
      </p:grpSp>
      <p:sp>
        <p:nvSpPr>
          <p:cNvPr id="25" name="Text Box 1786"/>
          <p:cNvSpPr txBox="1">
            <a:spLocks noChangeArrowheads="1"/>
          </p:cNvSpPr>
          <p:nvPr/>
        </p:nvSpPr>
        <p:spPr bwMode="auto">
          <a:xfrm rot="16200000">
            <a:off x="1059831" y="5193202"/>
            <a:ext cx="2239639" cy="8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vert270" wrap="square" lIns="63094" tIns="31547" rIns="63094" bIns="31547" upright="1">
            <a:noAutofit/>
          </a:bodyPr>
          <a:lstStyle/>
          <a:p>
            <a:pPr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low line count interfaces between the MCs and the DIMMs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18387" y="4838269"/>
            <a:ext cx="175721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>
              <a:spcAft>
                <a:spcPts val="200"/>
              </a:spcAft>
            </a:pPr>
            <a:r>
              <a:rPr lang="en-US" sz="1200" i="1" dirty="0" smtClean="0"/>
              <a:t>(2005/2006</a:t>
            </a:r>
            <a:r>
              <a:rPr lang="en-US" sz="1200" i="1" dirty="0" smtClean="0"/>
              <a:t>)</a:t>
            </a:r>
          </a:p>
          <a:p>
            <a:pPr algn="ctr"/>
            <a:r>
              <a:rPr lang="en-US" sz="1200" i="1" dirty="0" smtClean="0">
                <a:solidFill>
                  <a:srgbClr val="0070C0"/>
                </a:solidFill>
              </a:rPr>
              <a:t>(Serial custom: IMI)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4488" y="5779574"/>
            <a:ext cx="166584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 platform</a:t>
            </a:r>
          </a:p>
          <a:p>
            <a:pPr algn="ctr">
              <a:spcAft>
                <a:spcPts val="200"/>
              </a:spcAft>
            </a:pPr>
            <a:r>
              <a:rPr lang="en-US" sz="1200" dirty="0" smtClean="0"/>
              <a:t>(2007/2008</a:t>
            </a:r>
            <a:r>
              <a:rPr lang="en-US" sz="1200" dirty="0" smtClean="0"/>
              <a:t>)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(Serial FB-</a:t>
            </a:r>
            <a:r>
              <a:rPr lang="en-US" sz="1200" dirty="0" err="1" smtClean="0">
                <a:solidFill>
                  <a:srgbClr val="0070C0"/>
                </a:solidFill>
              </a:rPr>
              <a:t>DIMM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43300" y="3214532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Traditional</a:t>
            </a:r>
          </a:p>
          <a:p>
            <a:pPr algn="ctr"/>
            <a:r>
              <a:rPr lang="en-US" i="1" dirty="0" smtClean="0"/>
              <a:t> </a:t>
            </a:r>
            <a:r>
              <a:rPr lang="en-US" sz="1200" i="1" dirty="0" smtClean="0"/>
              <a:t>solution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72083" y="4864206"/>
            <a:ext cx="180530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>
              <a:spcAft>
                <a:spcPts val="200"/>
              </a:spcAft>
            </a:pPr>
            <a:r>
              <a:rPr lang="en-US" sz="1200" i="1" dirty="0" smtClean="0"/>
              <a:t>(2010/2011</a:t>
            </a:r>
            <a:r>
              <a:rPr lang="en-US" sz="1200" i="1" dirty="0" smtClean="0"/>
              <a:t>)</a:t>
            </a:r>
          </a:p>
          <a:p>
            <a:pPr algn="ctr"/>
            <a:r>
              <a:rPr lang="en-US" sz="1200" i="1" dirty="0" smtClean="0">
                <a:solidFill>
                  <a:srgbClr val="0070C0"/>
                </a:solidFill>
              </a:rPr>
              <a:t>(Serial custom: </a:t>
            </a:r>
            <a:r>
              <a:rPr lang="en-US" sz="1200" i="1" dirty="0" err="1" smtClean="0">
                <a:solidFill>
                  <a:srgbClr val="0070C0"/>
                </a:solidFill>
              </a:rPr>
              <a:t>SMI</a:t>
            </a:r>
            <a:r>
              <a:rPr lang="en-US" sz="1200" i="1" dirty="0" smtClean="0">
                <a:solidFill>
                  <a:srgbClr val="0070C0"/>
                </a:solidFill>
              </a:rPr>
              <a:t>)</a:t>
            </a:r>
            <a:endParaRPr lang="en-US" sz="1200" i="1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98191" y="5818211"/>
            <a:ext cx="2018438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>
              <a:spcAft>
                <a:spcPts val="200"/>
              </a:spcAft>
            </a:pPr>
            <a:r>
              <a:rPr lang="en-US" sz="1200" dirty="0" smtClean="0"/>
              <a:t>(2014/2015</a:t>
            </a:r>
            <a:r>
              <a:rPr lang="en-US" sz="1200" dirty="0" smtClean="0"/>
              <a:t>)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(Parallel custom: </a:t>
            </a:r>
            <a:r>
              <a:rPr lang="en-US" sz="1200" dirty="0" err="1" smtClean="0">
                <a:solidFill>
                  <a:srgbClr val="0070C0"/>
                </a:solidFill>
              </a:rPr>
              <a:t>SMI2</a:t>
            </a:r>
            <a:r>
              <a:rPr lang="en-US" sz="1200" dirty="0" smtClean="0">
                <a:solidFill>
                  <a:srgbClr val="0070C0"/>
                </a:solidFill>
              </a:rPr>
              <a:t>)</a:t>
            </a:r>
            <a:endParaRPr lang="en-US" sz="1200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2743200" y="2476063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768600" y="4495363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781300" y="6565463"/>
            <a:ext cx="5113532" cy="9754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2743200" y="2487457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/>
          <p:cNvCxnSpPr/>
          <p:nvPr/>
        </p:nvCxnSpPr>
        <p:spPr bwMode="auto">
          <a:xfrm>
            <a:off x="5382866" y="2487457"/>
            <a:ext cx="8284" cy="4090988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7886700" y="2487457"/>
            <a:ext cx="0" cy="4078006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Down Arrow 46"/>
          <p:cNvSpPr/>
          <p:nvPr/>
        </p:nvSpPr>
        <p:spPr bwMode="auto">
          <a:xfrm>
            <a:off x="4080117" y="4218849"/>
            <a:ext cx="72000" cy="5400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5113579" y="5532292"/>
            <a:ext cx="576000" cy="90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" y="583696"/>
            <a:ext cx="896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connecting memory in Intel’s multicore MP platforms</a:t>
            </a:r>
            <a:r>
              <a:rPr lang="hu-HU" b="1" dirty="0" smtClean="0">
                <a:solidFill>
                  <a:schemeClr val="accent6"/>
                </a:solidFill>
              </a:rPr>
              <a:t> shown in the related</a:t>
            </a:r>
          </a:p>
          <a:p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 design space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4052211" y="5517467"/>
            <a:ext cx="72000" cy="2286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>
            <a:off x="6574321" y="5528198"/>
            <a:ext cx="72000" cy="228600"/>
          </a:xfrm>
          <a:prstGeom prst="down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558" y="579950"/>
            <a:ext cx="8807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Assessing the number of memory channels required to compensate the memory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bandwidth gap arising due the fact that core count rises faster than memory speed 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485" y="1189106"/>
            <a:ext cx="8661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stated before, </a:t>
            </a:r>
            <a:r>
              <a:rPr lang="en-US" dirty="0">
                <a:solidFill>
                  <a:srgbClr val="0070C0"/>
                </a:solidFill>
              </a:rPr>
              <a:t>in MP servers the core count is raising </a:t>
            </a:r>
            <a:r>
              <a:rPr lang="en-US" dirty="0" smtClean="0">
                <a:solidFill>
                  <a:srgbClr val="0070C0"/>
                </a:solidFill>
              </a:rPr>
              <a:t>faster than memory speed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If the arising bandwidth deficit should be compensated by raising the number of memory</a:t>
            </a:r>
          </a:p>
          <a:p>
            <a:r>
              <a:rPr lang="en-US" dirty="0">
                <a:solidFill>
                  <a:srgbClr val="FF0000"/>
                </a:solidFill>
              </a:rPr>
              <a:t>      channels</a:t>
            </a:r>
            <a:r>
              <a:rPr lang="en-US" dirty="0"/>
              <a:t>, assuming otherwise unchanged platform conditions, like clock speed, width of </a:t>
            </a:r>
          </a:p>
          <a:p>
            <a:pPr>
              <a:spcAft>
                <a:spcPts val="600"/>
              </a:spcAft>
            </a:pPr>
            <a:r>
              <a:rPr lang="en-US" dirty="0"/>
              <a:t>      the memory channels etc</a:t>
            </a:r>
            <a:r>
              <a:rPr lang="en-US" dirty="0" smtClean="0"/>
              <a:t>., </a:t>
            </a:r>
            <a:r>
              <a:rPr lang="en-US" dirty="0">
                <a:solidFill>
                  <a:srgbClr val="FF0000"/>
                </a:solidFill>
              </a:rPr>
              <a:t>a scaling rule can be formulated </a:t>
            </a:r>
            <a:r>
              <a:rPr lang="en-US" dirty="0"/>
              <a:t>as follows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3771900" y="3125304"/>
            <a:ext cx="1914170" cy="7747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4888" y="3303778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M</a:t>
            </a:r>
            <a:r>
              <a:rPr lang="en-US" dirty="0"/>
              <a:t> ~  </a:t>
            </a:r>
            <a:r>
              <a:rPr lang="en-US" dirty="0" smtClean="0"/>
              <a:t>√</a:t>
            </a:r>
            <a:r>
              <a:rPr lang="hu-HU" dirty="0" smtClean="0"/>
              <a:t>2 x </a:t>
            </a:r>
            <a:r>
              <a:rPr lang="en-US" dirty="0" smtClean="0"/>
              <a:t>√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.</a:t>
            </a:r>
            <a:r>
              <a:rPr lang="en-US" baseline="-25000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2503" y="2167267"/>
            <a:ext cx="8662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>
                <a:solidFill>
                  <a:srgbClr val="0070C0"/>
                </a:solidFill>
              </a:rPr>
              <a:t>an up to date MP platform </a:t>
            </a:r>
            <a:r>
              <a:rPr lang="en-US" dirty="0" smtClean="0"/>
              <a:t>with as </a:t>
            </a:r>
            <a:r>
              <a:rPr lang="en-US" dirty="0"/>
              <a:t>many cores as feasible and using available high </a:t>
            </a:r>
            <a:r>
              <a:rPr lang="en-US" dirty="0" smtClean="0"/>
              <a:t>speed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/>
              <a:t>memory, </a:t>
            </a:r>
            <a:r>
              <a:rPr lang="en-US" dirty="0">
                <a:solidFill>
                  <a:srgbClr val="0070C0"/>
                </a:solidFill>
              </a:rPr>
              <a:t>will </a:t>
            </a:r>
            <a:r>
              <a:rPr lang="en-US" dirty="0" smtClean="0">
                <a:solidFill>
                  <a:srgbClr val="0070C0"/>
                </a:solidFill>
              </a:rPr>
              <a:t>be scaled linearly in </a:t>
            </a:r>
            <a:r>
              <a:rPr lang="en-US" dirty="0">
                <a:solidFill>
                  <a:srgbClr val="0070C0"/>
                </a:solidFill>
              </a:rPr>
              <a:t>respect to the core count (</a:t>
            </a:r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aseline="-25000" dirty="0" err="1">
                <a:solidFill>
                  <a:srgbClr val="0070C0"/>
                </a:solidFill>
              </a:rPr>
              <a:t>C</a:t>
            </a:r>
            <a:r>
              <a:rPr lang="en-US" dirty="0">
                <a:solidFill>
                  <a:srgbClr val="0070C0"/>
                </a:solidFill>
              </a:rPr>
              <a:t>) if the number of </a:t>
            </a:r>
            <a:r>
              <a:rPr lang="en-US" dirty="0" smtClean="0">
                <a:solidFill>
                  <a:srgbClr val="0070C0"/>
                </a:solidFill>
              </a:rPr>
              <a:t>memory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channels per </a:t>
            </a:r>
            <a:r>
              <a:rPr lang="en-US" dirty="0">
                <a:solidFill>
                  <a:srgbClr val="0070C0"/>
                </a:solidFill>
              </a:rPr>
              <a:t>socket (</a:t>
            </a:r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aseline="-25000" dirty="0" err="1">
                <a:solidFill>
                  <a:srgbClr val="0070C0"/>
                </a:solidFill>
              </a:rPr>
              <a:t>M</a:t>
            </a:r>
            <a:r>
              <a:rPr lang="en-US" dirty="0">
                <a:solidFill>
                  <a:srgbClr val="0070C0"/>
                </a:solidFill>
              </a:rPr>
              <a:t>) </a:t>
            </a:r>
            <a:r>
              <a:rPr lang="en-US" dirty="0" smtClean="0">
                <a:solidFill>
                  <a:srgbClr val="0070C0"/>
                </a:solidFill>
              </a:rPr>
              <a:t>amount</a:t>
            </a:r>
            <a:r>
              <a:rPr lang="hu-HU" dirty="0" smtClean="0">
                <a:solidFill>
                  <a:srgbClr val="0070C0"/>
                </a:solidFill>
              </a:rPr>
              <a:t>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768" y="582108"/>
            <a:ext cx="837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Expected number of memory channels 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M</a:t>
            </a:r>
            <a:r>
              <a:rPr lang="en-US" b="1" dirty="0">
                <a:solidFill>
                  <a:schemeClr val="accent6"/>
                </a:solidFill>
              </a:rPr>
              <a:t>/socket) for </a:t>
            </a:r>
            <a:r>
              <a:rPr lang="en-US" b="1" dirty="0" smtClean="0">
                <a:solidFill>
                  <a:schemeClr val="accent6"/>
                </a:solidFill>
              </a:rPr>
              <a:t>different core counts </a:t>
            </a:r>
            <a:r>
              <a:rPr lang="en-US" b="1" dirty="0">
                <a:solidFill>
                  <a:schemeClr val="accent6"/>
                </a:solidFill>
              </a:rPr>
              <a:t>(</a:t>
            </a:r>
            <a:r>
              <a:rPr lang="en-US" b="1" dirty="0" err="1">
                <a:solidFill>
                  <a:schemeClr val="accent6"/>
                </a:solidFill>
              </a:rPr>
              <a:t>n</a:t>
            </a:r>
            <a:r>
              <a:rPr lang="en-US" b="1" baseline="-25000" dirty="0" err="1">
                <a:solidFill>
                  <a:schemeClr val="accent6"/>
                </a:solidFill>
              </a:rPr>
              <a:t>C</a:t>
            </a:r>
            <a:r>
              <a:rPr lang="en-US" b="1" dirty="0">
                <a:solidFill>
                  <a:schemeClr val="accent6"/>
                </a:solidFill>
              </a:rPr>
              <a:t>) 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  arising from the </a:t>
            </a:r>
            <a:r>
              <a:rPr lang="en-US" b="1" dirty="0">
                <a:solidFill>
                  <a:schemeClr val="accent6"/>
                </a:solidFill>
              </a:rPr>
              <a:t>scaling rule of memory </a:t>
            </a:r>
            <a:r>
              <a:rPr lang="en-US" b="1" dirty="0" smtClean="0">
                <a:solidFill>
                  <a:schemeClr val="accent6"/>
                </a:solidFill>
              </a:rPr>
              <a:t>channels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56819"/>
              </p:ext>
            </p:extLst>
          </p:nvPr>
        </p:nvGraphicFramePr>
        <p:xfrm>
          <a:off x="3164111" y="1442983"/>
          <a:ext cx="2501301" cy="5220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039"/>
                <a:gridCol w="1539262"/>
              </a:tblGrid>
              <a:tr h="433575">
                <a:tc>
                  <a:txBody>
                    <a:bodyPr/>
                    <a:lstStyle/>
                    <a:p>
                      <a:pPr algn="ctr"/>
                      <a:r>
                        <a:rPr lang="en-US" sz="1250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en-US" sz="125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</a:t>
                      </a:r>
                      <a:r>
                        <a:rPr lang="en-US" sz="1250" baseline="-250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</a:t>
                      </a:r>
                      <a:r>
                        <a:rPr lang="hu-HU" sz="12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(t)</a:t>
                      </a:r>
                      <a:endParaRPr lang="hu-HU" sz="125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4.5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16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5.6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en-US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6.9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9.8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64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11.3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  <a:tr h="341929"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  <a:endParaRPr lang="en-US" sz="125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5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12.0</a:t>
                      </a:r>
                      <a:endParaRPr lang="en-US" sz="125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29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613" y="579456"/>
            <a:ext cx="4400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FSB bottleneck in SMP configurations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3213" y="1003300"/>
            <a:ext cx="88665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In early SMP configurations </a:t>
            </a:r>
            <a:r>
              <a:rPr lang="en-US" dirty="0" smtClean="0"/>
              <a:t>(e.g. in first Pentium 4 based single core (SC) Xeon based systems)</a:t>
            </a:r>
          </a:p>
          <a:p>
            <a:r>
              <a:rPr lang="en-US" dirty="0"/>
              <a:t> </a:t>
            </a:r>
            <a:r>
              <a:rPr lang="en-US" dirty="0" smtClean="0"/>
              <a:t> there is a </a:t>
            </a:r>
            <a:r>
              <a:rPr lang="en-US" dirty="0" smtClean="0">
                <a:solidFill>
                  <a:srgbClr val="0070C0"/>
                </a:solidFill>
              </a:rPr>
              <a:t>single FSB </a:t>
            </a:r>
            <a:r>
              <a:rPr lang="en-US" dirty="0" smtClean="0"/>
              <a:t>that interconnects the four processors with the NB (Northbridge),</a:t>
            </a:r>
          </a:p>
          <a:p>
            <a:r>
              <a:rPr lang="en-US" dirty="0"/>
              <a:t> </a:t>
            </a:r>
            <a:r>
              <a:rPr lang="en-US" dirty="0" smtClean="0"/>
              <a:t>  as seen.</a:t>
            </a:r>
            <a:endParaRPr lang="en-US" dirty="0"/>
          </a:p>
        </p:txBody>
      </p:sp>
      <p:cxnSp>
        <p:nvCxnSpPr>
          <p:cNvPr id="6" name="Egyenes összekötő 10"/>
          <p:cNvCxnSpPr/>
          <p:nvPr/>
        </p:nvCxnSpPr>
        <p:spPr>
          <a:xfrm rot="5400000" flipH="1" flipV="1">
            <a:off x="2736056" y="25328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3"/>
          <p:cNvSpPr>
            <a:spLocks noChangeArrowheads="1"/>
          </p:cNvSpPr>
          <p:nvPr/>
        </p:nvSpPr>
        <p:spPr bwMode="auto">
          <a:xfrm>
            <a:off x="2484438" y="177641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8" name="Téglalap 6"/>
          <p:cNvSpPr>
            <a:spLocks noChangeArrowheads="1"/>
          </p:cNvSpPr>
          <p:nvPr/>
        </p:nvSpPr>
        <p:spPr bwMode="auto">
          <a:xfrm>
            <a:off x="3563938" y="177641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2916238" y="2713038"/>
            <a:ext cx="3311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12"/>
          <p:cNvCxnSpPr/>
          <p:nvPr/>
        </p:nvCxnSpPr>
        <p:spPr>
          <a:xfrm rot="16200000" flipV="1">
            <a:off x="3851275" y="25685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5"/>
          <p:cNvCxnSpPr/>
          <p:nvPr/>
        </p:nvCxnSpPr>
        <p:spPr>
          <a:xfrm rot="16200000" flipV="1">
            <a:off x="5003800" y="25685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6"/>
          <p:cNvCxnSpPr/>
          <p:nvPr/>
        </p:nvCxnSpPr>
        <p:spPr>
          <a:xfrm rot="16200000" flipV="1">
            <a:off x="6083300" y="25685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9"/>
          <p:cNvCxnSpPr>
            <a:stCxn id="30" idx="0"/>
          </p:cNvCxnSpPr>
          <p:nvPr/>
        </p:nvCxnSpPr>
        <p:spPr>
          <a:xfrm rot="16200000" flipV="1">
            <a:off x="4401344" y="2883694"/>
            <a:ext cx="341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22"/>
          <p:cNvCxnSpPr/>
          <p:nvPr/>
        </p:nvCxnSpPr>
        <p:spPr>
          <a:xfrm rot="16200000" flipV="1">
            <a:off x="4356100" y="384492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25"/>
          <p:cNvCxnSpPr/>
          <p:nvPr/>
        </p:nvCxnSpPr>
        <p:spPr>
          <a:xfrm rot="10800000">
            <a:off x="5260975" y="31908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27"/>
          <p:cNvSpPr/>
          <p:nvPr/>
        </p:nvSpPr>
        <p:spPr>
          <a:xfrm>
            <a:off x="5607050" y="3079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7" name="Téglalap 28"/>
          <p:cNvSpPr/>
          <p:nvPr/>
        </p:nvSpPr>
        <p:spPr>
          <a:xfrm>
            <a:off x="5692775" y="3079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8" name="Téglalap 29"/>
          <p:cNvSpPr/>
          <p:nvPr/>
        </p:nvSpPr>
        <p:spPr>
          <a:xfrm>
            <a:off x="5778500" y="3079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19" name="Téglalap 30"/>
          <p:cNvSpPr/>
          <p:nvPr/>
        </p:nvSpPr>
        <p:spPr>
          <a:xfrm>
            <a:off x="5862638" y="3079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cxnSp>
        <p:nvCxnSpPr>
          <p:cNvPr id="20" name="Egyenes összekötő 32"/>
          <p:cNvCxnSpPr/>
          <p:nvPr/>
        </p:nvCxnSpPr>
        <p:spPr>
          <a:xfrm rot="10800000">
            <a:off x="5260975" y="3490913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33"/>
          <p:cNvSpPr/>
          <p:nvPr/>
        </p:nvSpPr>
        <p:spPr>
          <a:xfrm>
            <a:off x="5607050" y="3386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2" name="Téglalap 34"/>
          <p:cNvSpPr/>
          <p:nvPr/>
        </p:nvSpPr>
        <p:spPr>
          <a:xfrm>
            <a:off x="5692775" y="3386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3" name="Téglalap 35"/>
          <p:cNvSpPr/>
          <p:nvPr/>
        </p:nvSpPr>
        <p:spPr>
          <a:xfrm>
            <a:off x="5778500" y="3386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4" name="Téglalap 36"/>
          <p:cNvSpPr/>
          <p:nvPr/>
        </p:nvSpPr>
        <p:spPr>
          <a:xfrm>
            <a:off x="5862638" y="3386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25" name="Téglalap 53"/>
          <p:cNvSpPr/>
          <p:nvPr/>
        </p:nvSpPr>
        <p:spPr>
          <a:xfrm>
            <a:off x="3851275" y="40608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6" name="Szövegdoboz 70"/>
          <p:cNvSpPr txBox="1">
            <a:spLocks noChangeArrowheads="1"/>
          </p:cNvSpPr>
          <p:nvPr/>
        </p:nvSpPr>
        <p:spPr bwMode="auto">
          <a:xfrm>
            <a:off x="4572000" y="2765425"/>
            <a:ext cx="433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latin typeface="Verdana" pitchFamily="34" charset="0"/>
              </a:rPr>
              <a:t>FSB</a:t>
            </a:r>
          </a:p>
        </p:txBody>
      </p:sp>
      <p:sp>
        <p:nvSpPr>
          <p:cNvPr id="27" name="Téglalap 58"/>
          <p:cNvSpPr>
            <a:spLocks noChangeArrowheads="1"/>
          </p:cNvSpPr>
          <p:nvPr/>
        </p:nvSpPr>
        <p:spPr bwMode="auto">
          <a:xfrm>
            <a:off x="4716463" y="177641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8" name="Téglalap 59"/>
          <p:cNvSpPr>
            <a:spLocks noChangeArrowheads="1"/>
          </p:cNvSpPr>
          <p:nvPr/>
        </p:nvSpPr>
        <p:spPr bwMode="auto">
          <a:xfrm>
            <a:off x="5795963" y="1776413"/>
            <a:ext cx="863600" cy="6477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chemeClr val="bg1"/>
                </a:solidFill>
                <a:cs typeface="+mn-cs"/>
              </a:rPr>
              <a:t>Xeon</a:t>
            </a:r>
            <a:r>
              <a:rPr lang="hu-HU" sz="1100" dirty="0">
                <a:solidFill>
                  <a:schemeClr val="bg1"/>
                </a:solidFill>
                <a:cs typeface="+mn-cs"/>
              </a:rPr>
              <a:t> MP</a:t>
            </a:r>
            <a:r>
              <a:rPr lang="hu-HU" sz="1100" baseline="30000" dirty="0">
                <a:solidFill>
                  <a:schemeClr val="bg1"/>
                </a:solidFill>
                <a:cs typeface="+mn-cs"/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chemeClr val="bg1"/>
                </a:solidFill>
                <a:cs typeface="+mn-cs"/>
              </a:rPr>
              <a:t>SC</a:t>
            </a: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4327525" y="4222750"/>
            <a:ext cx="4972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chemeClr val="bg1"/>
                </a:solidFill>
                <a:latin typeface="Verdana" pitchFamily="34" charset="0"/>
              </a:rPr>
              <a:t>ICH</a:t>
            </a:r>
          </a:p>
        </p:txBody>
      </p:sp>
      <p:sp>
        <p:nvSpPr>
          <p:cNvPr id="30" name="Téglalap 18"/>
          <p:cNvSpPr/>
          <p:nvPr/>
        </p:nvSpPr>
        <p:spPr>
          <a:xfrm>
            <a:off x="3852863" y="3054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smtClean="0">
                <a:solidFill>
                  <a:schemeClr val="bg1"/>
                </a:solidFill>
                <a:latin typeface="Verdana" pitchFamily="34" charset="0"/>
              </a:rPr>
              <a:t>NB</a:t>
            </a:r>
            <a:endParaRPr lang="hu-HU" sz="11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537075" y="3727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Verdana" pitchFamily="34" charset="0"/>
              </a:rPr>
              <a:t>E.g. HI 1.5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5559425" y="42608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HI 1.5 266 MB/s</a:t>
            </a: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5446713" y="3716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E.g. DDR-200/266</a:t>
            </a:r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581025" y="4997450"/>
            <a:ext cx="835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Verdana" pitchFamily="34" charset="0"/>
              </a:rPr>
              <a:t>Figure: Pentium </a:t>
            </a:r>
            <a:r>
              <a:rPr lang="en-US" altLang="en-US" sz="1400" dirty="0">
                <a:latin typeface="Verdana" pitchFamily="34" charset="0"/>
              </a:rPr>
              <a:t>4 MP aimed MP server platform (for single core processors)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60372" y="2763196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E.g. 400 MT/s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" y="5473700"/>
            <a:ext cx="848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the bandwidth data on the Figure demonstrate, in the example </a:t>
            </a:r>
            <a:r>
              <a:rPr lang="en-US" dirty="0" smtClean="0">
                <a:solidFill>
                  <a:srgbClr val="0070C0"/>
                </a:solidFill>
              </a:rPr>
              <a:t>there is already the FSB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that limits the overall memory bandwidth.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261100" y="2581276"/>
            <a:ext cx="2590800" cy="10334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61100" y="2778125"/>
            <a:ext cx="1249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Up to 3.2 GB/s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61100" y="3222625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Up to 2 x 8 x 0.266 = 4.26 GB/s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313" y="947756"/>
            <a:ext cx="8856655" cy="1005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Obviously</a:t>
            </a:r>
            <a:r>
              <a:rPr lang="en-US" dirty="0" smtClean="0">
                <a:solidFill>
                  <a:srgbClr val="0070C0"/>
                </a:solidFill>
              </a:rPr>
              <a:t>, in SMP configurations with higher core count and memory speeds, a single FSB 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may severely limit memory bandwidth and thus performance. </a:t>
            </a:r>
          </a:p>
          <a:p>
            <a:r>
              <a:rPr lang="en-US" dirty="0" smtClean="0"/>
              <a:t>This FSB caused bandwidth bottleneck may </a:t>
            </a:r>
            <a:r>
              <a:rPr lang="en-US" dirty="0" smtClean="0">
                <a:solidFill>
                  <a:srgbClr val="0070C0"/>
                </a:solidFill>
              </a:rPr>
              <a:t>resolved by using more than one FSB</a:t>
            </a:r>
            <a:r>
              <a:rPr lang="en-US" dirty="0" smtClean="0"/>
              <a:t>, as indicated</a:t>
            </a:r>
          </a:p>
          <a:p>
            <a:r>
              <a:rPr lang="en-US" dirty="0"/>
              <a:t> </a:t>
            </a:r>
            <a:r>
              <a:rPr lang="en-US" dirty="0" smtClean="0"/>
              <a:t> in the subsequent Figures.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913" y="579456"/>
            <a:ext cx="5846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Resolving the FSB bottleneck in SMP configurations -1 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/>
              <a:t>1.1 </a:t>
            </a:r>
            <a:r>
              <a:rPr lang="en-US" altLang="en-US" dirty="0"/>
              <a:t>The worldwide 4S (4 Socket) server market </a:t>
            </a:r>
            <a:r>
              <a:rPr lang="hu-HU" altLang="en-US" dirty="0" smtClean="0"/>
              <a:t>(2)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060075"/>
              </p:ext>
            </p:extLst>
          </p:nvPr>
        </p:nvGraphicFramePr>
        <p:xfrm>
          <a:off x="1232261" y="1527726"/>
          <a:ext cx="7539935" cy="4079509"/>
        </p:xfrm>
        <a:graphic>
          <a:graphicData uri="http://schemas.openxmlformats.org/drawingml/2006/table">
            <a:tbl>
              <a:tblPr/>
              <a:tblGrid>
                <a:gridCol w="1256656"/>
                <a:gridCol w="1651607"/>
                <a:gridCol w="1902935"/>
                <a:gridCol w="2728737"/>
              </a:tblGrid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Vendor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1Q16 Revenue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 Market Share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 dirty="0">
                          <a:effectLst/>
                          <a:latin typeface="+mj-lt"/>
                        </a:rPr>
                        <a:t>1Q16/1Q15 </a:t>
                      </a:r>
                      <a:endParaRPr lang="hu-HU" sz="1400" b="1" dirty="0" smtClean="0">
                        <a:effectLst/>
                        <a:latin typeface="+mj-lt"/>
                      </a:endParaRPr>
                    </a:p>
                    <a:p>
                      <a:pPr fontAlgn="t"/>
                      <a:r>
                        <a:rPr lang="en-US" sz="1400" b="1" dirty="0" smtClean="0">
                          <a:effectLst/>
                          <a:latin typeface="+mj-lt"/>
                        </a:rPr>
                        <a:t>Revenue 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Growth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+mj-lt"/>
                        </a:rPr>
                        <a:t>1. </a:t>
                      </a:r>
                      <a:r>
                        <a:rPr lang="en-US" sz="1400" dirty="0" smtClean="0">
                          <a:effectLst/>
                          <a:latin typeface="+mj-lt"/>
                        </a:rPr>
                        <a:t>HP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$3,306.8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26.7%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2. Dell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$2,267.8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-1.8%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3. IBM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$1,139.5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9.2%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-32.9%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Lenovo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$871.2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-8.6%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4. Cisco *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$850.2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6.9%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-4.5%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8038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ODM Direct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$863.8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7.0%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-11.0%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Others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$3,082.4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24.9%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  <a:latin typeface="+mj-lt"/>
                        </a:rPr>
                        <a:t>9.0%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6259"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Total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$12,382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100%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b="1">
                          <a:effectLst/>
                          <a:latin typeface="+mj-lt"/>
                        </a:rPr>
                        <a:t>-3.6%</a:t>
                      </a:r>
                      <a:endParaRPr lang="en-US" sz="1400">
                        <a:effectLst/>
                        <a:latin typeface="+mj-lt"/>
                      </a:endParaRP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4480">
                <a:tc gridSpan="4"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  <a:latin typeface="+mj-lt"/>
                        </a:rPr>
                        <a:t>IDC's Worldwide Quarterly Server Tracker, June 2016</a:t>
                      </a:r>
                    </a:p>
                  </a:txBody>
                  <a:tcPr marL="36891" marR="36891" marT="26351" marB="2635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76189" y="631063"/>
            <a:ext cx="897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Top 5 </a:t>
            </a:r>
            <a:r>
              <a:rPr lang="hu-HU" b="1" dirty="0" smtClean="0">
                <a:solidFill>
                  <a:schemeClr val="accent6"/>
                </a:solidFill>
              </a:rPr>
              <a:t>w</a:t>
            </a:r>
            <a:r>
              <a:rPr lang="en-US" b="1" dirty="0" err="1" smtClean="0">
                <a:solidFill>
                  <a:schemeClr val="accent6"/>
                </a:solidFill>
              </a:rPr>
              <a:t>orldwide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erver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>
                <a:solidFill>
                  <a:schemeClr val="accent6"/>
                </a:solidFill>
              </a:rPr>
              <a:t>s</a:t>
            </a:r>
            <a:r>
              <a:rPr lang="en-US" b="1" dirty="0" err="1" smtClean="0">
                <a:solidFill>
                  <a:schemeClr val="accent6"/>
                </a:solidFill>
              </a:rPr>
              <a:t>ystems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v</a:t>
            </a:r>
            <a:r>
              <a:rPr lang="en-US" b="1" dirty="0" err="1" smtClean="0">
                <a:solidFill>
                  <a:schemeClr val="accent6"/>
                </a:solidFill>
              </a:rPr>
              <a:t>endor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r</a:t>
            </a:r>
            <a:r>
              <a:rPr lang="en-US" b="1" dirty="0" err="1" smtClean="0">
                <a:solidFill>
                  <a:schemeClr val="accent6"/>
                </a:solidFill>
              </a:rPr>
              <a:t>evenue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, </a:t>
            </a:r>
            <a:r>
              <a:rPr lang="hu-HU" b="1" dirty="0" smtClean="0">
                <a:solidFill>
                  <a:schemeClr val="accent6"/>
                </a:solidFill>
              </a:rPr>
              <a:t>m</a:t>
            </a:r>
            <a:r>
              <a:rPr lang="en-US" b="1" dirty="0" err="1" smtClean="0">
                <a:solidFill>
                  <a:schemeClr val="accent6"/>
                </a:solidFill>
              </a:rPr>
              <a:t>arket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s</a:t>
            </a:r>
            <a:r>
              <a:rPr lang="en-US" b="1" dirty="0" smtClean="0">
                <a:solidFill>
                  <a:schemeClr val="accent6"/>
                </a:solidFill>
              </a:rPr>
              <a:t>hare</a:t>
            </a:r>
            <a:r>
              <a:rPr lang="hu-HU" b="1" dirty="0" smtClean="0">
                <a:solidFill>
                  <a:schemeClr val="accent6"/>
                </a:solidFill>
              </a:rPr>
              <a:t>s and growth, Q1 2016,</a:t>
            </a:r>
          </a:p>
          <a:p>
            <a:r>
              <a:rPr lang="hu-HU" b="1" dirty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en-US" b="1" dirty="0">
                <a:solidFill>
                  <a:schemeClr val="accent6"/>
                </a:solidFill>
              </a:rPr>
              <a:t> </a:t>
            </a:r>
            <a:r>
              <a:rPr lang="en-US" dirty="0">
                <a:solidFill>
                  <a:schemeClr val="accent6"/>
                </a:solidFill>
              </a:rPr>
              <a:t>(Revenues are in </a:t>
            </a:r>
            <a:r>
              <a:rPr lang="en-US" dirty="0" smtClean="0">
                <a:solidFill>
                  <a:schemeClr val="accent6"/>
                </a:solidFill>
              </a:rPr>
              <a:t>Millions</a:t>
            </a:r>
            <a:r>
              <a:rPr lang="hu-HU" dirty="0" smtClean="0">
                <a:solidFill>
                  <a:schemeClr val="accent6"/>
                </a:solidFill>
              </a:rPr>
              <a:t> USD</a:t>
            </a:r>
            <a:r>
              <a:rPr lang="en-US" dirty="0" smtClean="0">
                <a:solidFill>
                  <a:schemeClr val="accent6"/>
                </a:solidFill>
              </a:rPr>
              <a:t>)</a:t>
            </a:r>
            <a:r>
              <a:rPr lang="hu-HU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[137]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0938" y="6117465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HPE: HP Enterprise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251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597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611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502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063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2952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2952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363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259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259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3883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069716" y="2663825"/>
            <a:ext cx="11961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 (400 MT/s)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044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cxnSp>
        <p:nvCxnSpPr>
          <p:cNvPr id="290842" name="Egyenes összekötő 25"/>
          <p:cNvCxnSpPr>
            <a:cxnSpLocks noChangeShapeType="1"/>
          </p:cNvCxnSpPr>
          <p:nvPr/>
        </p:nvCxnSpPr>
        <p:spPr bwMode="auto">
          <a:xfrm flipH="1">
            <a:off x="823913" y="30591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églalap 27"/>
          <p:cNvSpPr/>
          <p:nvPr/>
        </p:nvSpPr>
        <p:spPr>
          <a:xfrm>
            <a:off x="776288" y="2941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" name="Téglalap 28"/>
          <p:cNvSpPr/>
          <p:nvPr/>
        </p:nvSpPr>
        <p:spPr>
          <a:xfrm>
            <a:off x="862013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" name="Téglalap 29"/>
          <p:cNvSpPr/>
          <p:nvPr/>
        </p:nvSpPr>
        <p:spPr>
          <a:xfrm>
            <a:off x="947738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Téglalap 30"/>
          <p:cNvSpPr/>
          <p:nvPr/>
        </p:nvSpPr>
        <p:spPr>
          <a:xfrm>
            <a:off x="1031875" y="29416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47" name="Egyenes összekötő 32"/>
          <p:cNvCxnSpPr>
            <a:cxnSpLocks noChangeShapeType="1"/>
          </p:cNvCxnSpPr>
          <p:nvPr/>
        </p:nvCxnSpPr>
        <p:spPr bwMode="auto">
          <a:xfrm flipH="1">
            <a:off x="836613" y="3352800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églalap 33"/>
          <p:cNvSpPr/>
          <p:nvPr/>
        </p:nvSpPr>
        <p:spPr>
          <a:xfrm>
            <a:off x="776288" y="32480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34"/>
          <p:cNvSpPr/>
          <p:nvPr/>
        </p:nvSpPr>
        <p:spPr>
          <a:xfrm>
            <a:off x="862013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" name="Téglalap 35"/>
          <p:cNvSpPr/>
          <p:nvPr/>
        </p:nvSpPr>
        <p:spPr>
          <a:xfrm>
            <a:off x="947738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36"/>
          <p:cNvSpPr/>
          <p:nvPr/>
        </p:nvSpPr>
        <p:spPr>
          <a:xfrm>
            <a:off x="1031875" y="324802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1363663" y="2927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600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286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5" name="Text Box 41"/>
          <p:cNvSpPr txBox="1">
            <a:spLocks noChangeArrowheads="1"/>
          </p:cNvSpPr>
          <p:nvPr/>
        </p:nvSpPr>
        <p:spPr bwMode="auto">
          <a:xfrm>
            <a:off x="174625" y="3613150"/>
            <a:ext cx="1366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957513" y="3589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100079" y="4819650"/>
            <a:ext cx="3201517" cy="63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48690" y="4819650"/>
            <a:ext cx="353013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Pentium 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MP 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94250" y="2705100"/>
            <a:ext cx="4260850" cy="1752600"/>
            <a:chOff x="4794250" y="2705100"/>
            <a:chExt cx="4260850" cy="1752600"/>
          </a:xfrm>
        </p:grpSpPr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5826125" y="3444875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5826125" y="3022600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églalap 141"/>
            <p:cNvSpPr/>
            <p:nvPr/>
          </p:nvSpPr>
          <p:spPr>
            <a:xfrm>
              <a:off x="6161088" y="2941638"/>
              <a:ext cx="1439862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8500</a:t>
              </a:r>
              <a:r>
                <a:rPr lang="en-US" altLang="en-US" sz="1100" baseline="30000" smtClean="0">
                  <a:solidFill>
                    <a:srgbClr val="FFFFFF"/>
                  </a:solidFill>
                  <a:latin typeface="Verdana" pitchFamily="34" charset="0"/>
                </a:rPr>
                <a:t>1</a:t>
              </a: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/8501</a:t>
              </a:r>
            </a:p>
          </p:txBody>
        </p:sp>
        <p:cxnSp>
          <p:nvCxnSpPr>
            <p:cNvPr id="143" name="Egyenes összekötő 142"/>
            <p:cNvCxnSpPr/>
            <p:nvPr/>
          </p:nvCxnSpPr>
          <p:spPr>
            <a:xfrm rot="5400000" flipH="1" flipV="1">
              <a:off x="6699250" y="3698875"/>
              <a:ext cx="36353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églalap 143"/>
            <p:cNvSpPr/>
            <p:nvPr/>
          </p:nvSpPr>
          <p:spPr>
            <a:xfrm>
              <a:off x="6161088" y="38814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ICH5</a:t>
              </a:r>
            </a:p>
          </p:txBody>
        </p:sp>
        <p:cxnSp>
          <p:nvCxnSpPr>
            <p:cNvPr id="146" name="Egyenes összekötő 145"/>
            <p:cNvCxnSpPr/>
            <p:nvPr/>
          </p:nvCxnSpPr>
          <p:spPr>
            <a:xfrm rot="10800000" flipH="1">
              <a:off x="4808538" y="29416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5065713" y="27574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4978400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49" name="Téglalap 148"/>
            <p:cNvSpPr/>
            <p:nvPr/>
          </p:nvSpPr>
          <p:spPr>
            <a:xfrm flipH="1">
              <a:off x="4892675" y="27574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0" name="Téglalap 149"/>
            <p:cNvSpPr/>
            <p:nvPr/>
          </p:nvSpPr>
          <p:spPr>
            <a:xfrm flipH="1">
              <a:off x="4795838" y="275748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4808538" y="3111500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5065713" y="300513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4978400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4" name="Téglalap 153"/>
            <p:cNvSpPr/>
            <p:nvPr/>
          </p:nvSpPr>
          <p:spPr>
            <a:xfrm flipH="1">
              <a:off x="4892675" y="300513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5" name="Téglalap 154"/>
            <p:cNvSpPr/>
            <p:nvPr/>
          </p:nvSpPr>
          <p:spPr>
            <a:xfrm flipH="1">
              <a:off x="4795838" y="2979738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5313363" y="2878138"/>
              <a:ext cx="647700" cy="2889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4794250" y="3373438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5065713" y="3267075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4978400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0" name="Téglalap 159"/>
            <p:cNvSpPr/>
            <p:nvPr/>
          </p:nvSpPr>
          <p:spPr>
            <a:xfrm flipH="1">
              <a:off x="4892675" y="3267075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1" name="Téglalap 160"/>
            <p:cNvSpPr/>
            <p:nvPr/>
          </p:nvSpPr>
          <p:spPr>
            <a:xfrm flipH="1">
              <a:off x="4795838" y="3241675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4808538" y="3546475"/>
              <a:ext cx="6477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5065713" y="3517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4978400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5" name="Téglalap 164"/>
            <p:cNvSpPr/>
            <p:nvPr/>
          </p:nvSpPr>
          <p:spPr>
            <a:xfrm flipH="1">
              <a:off x="4892675" y="3517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6" name="Téglalap 165"/>
            <p:cNvSpPr/>
            <p:nvPr/>
          </p:nvSpPr>
          <p:spPr>
            <a:xfrm flipH="1">
              <a:off x="4795838" y="3492500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5313363" y="3302000"/>
              <a:ext cx="647700" cy="28733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90890" name="Szövegdoboz 31"/>
            <p:cNvSpPr txBox="1">
              <a:spLocks noChangeArrowheads="1"/>
            </p:cNvSpPr>
            <p:nvPr/>
          </p:nvSpPr>
          <p:spPr bwMode="auto">
            <a:xfrm>
              <a:off x="5014913" y="3832225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grpSp>
          <p:nvGrpSpPr>
            <p:cNvPr id="290892" name="Csoportba foglalás 135"/>
            <p:cNvGrpSpPr>
              <a:grpSpLocks/>
            </p:cNvGrpSpPr>
            <p:nvPr/>
          </p:nvGrpSpPr>
          <p:grpSpPr bwMode="auto">
            <a:xfrm flipH="1">
              <a:off x="7602538" y="2774950"/>
              <a:ext cx="1382712" cy="976313"/>
              <a:chOff x="4845164" y="3676774"/>
              <a:chExt cx="1383020" cy="976238"/>
            </a:xfrm>
          </p:grpSpPr>
          <p:cxnSp>
            <p:nvCxnSpPr>
              <p:cNvPr id="171" name="Egyenes összekötő 170"/>
              <p:cNvCxnSpPr/>
              <p:nvPr/>
            </p:nvCxnSpPr>
            <p:spPr>
              <a:xfrm rot="10800000" flipH="1" flipV="1">
                <a:off x="5877269" y="4365696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Egyenes összekötő 171"/>
              <p:cNvCxnSpPr/>
              <p:nvPr/>
            </p:nvCxnSpPr>
            <p:spPr>
              <a:xfrm rot="10800000" flipH="1" flipV="1">
                <a:off x="5877269" y="3941867"/>
                <a:ext cx="350915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Egyenes összekötő 172"/>
              <p:cNvCxnSpPr/>
              <p:nvPr/>
            </p:nvCxnSpPr>
            <p:spPr>
              <a:xfrm rot="10800000" flipH="1">
                <a:off x="4861043" y="386091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Téglalap 173"/>
              <p:cNvSpPr/>
              <p:nvPr/>
            </p:nvSpPr>
            <p:spPr>
              <a:xfrm flipH="1">
                <a:off x="5118275" y="3676774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Téglalap 174"/>
              <p:cNvSpPr/>
              <p:nvPr/>
            </p:nvSpPr>
            <p:spPr>
              <a:xfrm flipH="1">
                <a:off x="5030942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Téglalap 175"/>
              <p:cNvSpPr/>
              <p:nvPr/>
            </p:nvSpPr>
            <p:spPr>
              <a:xfrm flipH="1">
                <a:off x="4945198" y="3676774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Téglalap 176"/>
              <p:cNvSpPr/>
              <p:nvPr/>
            </p:nvSpPr>
            <p:spPr>
              <a:xfrm flipH="1">
                <a:off x="4861043" y="3676774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8" name="Egyenes összekötő 177"/>
              <p:cNvCxnSpPr/>
              <p:nvPr/>
            </p:nvCxnSpPr>
            <p:spPr>
              <a:xfrm rot="10800000" flipH="1">
                <a:off x="4861043" y="4030760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églalap 178"/>
              <p:cNvSpPr/>
              <p:nvPr/>
            </p:nvSpPr>
            <p:spPr>
              <a:xfrm flipH="1">
                <a:off x="5118275" y="3924405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Téglalap 179"/>
              <p:cNvSpPr/>
              <p:nvPr/>
            </p:nvSpPr>
            <p:spPr>
              <a:xfrm flipH="1">
                <a:off x="5030942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Téglalap 180"/>
              <p:cNvSpPr/>
              <p:nvPr/>
            </p:nvSpPr>
            <p:spPr>
              <a:xfrm flipH="1">
                <a:off x="4945198" y="3924405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Téglalap 181"/>
              <p:cNvSpPr/>
              <p:nvPr/>
            </p:nvSpPr>
            <p:spPr>
              <a:xfrm flipH="1">
                <a:off x="4861043" y="3924405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Téglalap 182"/>
              <p:cNvSpPr/>
              <p:nvPr/>
            </p:nvSpPr>
            <p:spPr>
              <a:xfrm flipH="1">
                <a:off x="5364392" y="3799003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  <p:cxnSp>
            <p:nvCxnSpPr>
              <p:cNvPr id="184" name="Egyenes összekötő 183"/>
              <p:cNvCxnSpPr/>
              <p:nvPr/>
            </p:nvCxnSpPr>
            <p:spPr>
              <a:xfrm rot="10800000" flipH="1">
                <a:off x="4845164" y="4292677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églalap 184"/>
              <p:cNvSpPr/>
              <p:nvPr/>
            </p:nvSpPr>
            <p:spPr>
              <a:xfrm flipH="1">
                <a:off x="5118275" y="4186323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Téglalap 185"/>
              <p:cNvSpPr/>
              <p:nvPr/>
            </p:nvSpPr>
            <p:spPr>
              <a:xfrm flipH="1">
                <a:off x="5030942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Téglalap 186"/>
              <p:cNvSpPr/>
              <p:nvPr/>
            </p:nvSpPr>
            <p:spPr>
              <a:xfrm flipH="1">
                <a:off x="4945198" y="4186323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Téglalap 187"/>
              <p:cNvSpPr/>
              <p:nvPr/>
            </p:nvSpPr>
            <p:spPr>
              <a:xfrm flipH="1">
                <a:off x="4861043" y="4186323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9" name="Egyenes összekötő 188"/>
              <p:cNvCxnSpPr/>
              <p:nvPr/>
            </p:nvCxnSpPr>
            <p:spPr>
              <a:xfrm rot="10800000" flipH="1">
                <a:off x="4861043" y="4465701"/>
                <a:ext cx="647844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églalap 189"/>
              <p:cNvSpPr/>
              <p:nvPr/>
            </p:nvSpPr>
            <p:spPr>
              <a:xfrm flipH="1">
                <a:off x="5118275" y="4437129"/>
                <a:ext cx="44460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Téglalap 190"/>
              <p:cNvSpPr/>
              <p:nvPr/>
            </p:nvSpPr>
            <p:spPr>
              <a:xfrm flipH="1">
                <a:off x="5030942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Téglalap 191"/>
              <p:cNvSpPr/>
              <p:nvPr/>
            </p:nvSpPr>
            <p:spPr>
              <a:xfrm flipH="1">
                <a:off x="4945198" y="4437129"/>
                <a:ext cx="46048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Téglalap 192"/>
              <p:cNvSpPr/>
              <p:nvPr/>
            </p:nvSpPr>
            <p:spPr>
              <a:xfrm flipH="1">
                <a:off x="4861043" y="4437129"/>
                <a:ext cx="46047" cy="2158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800">
                  <a:ln w="6350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Téglalap 193"/>
              <p:cNvSpPr/>
              <p:nvPr/>
            </p:nvSpPr>
            <p:spPr>
              <a:xfrm flipH="1">
                <a:off x="5364392" y="4221245"/>
                <a:ext cx="647844" cy="28731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defRPr/>
                </a:pPr>
                <a:r>
                  <a:rPr lang="hu-HU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XM</a:t>
                </a:r>
                <a:r>
                  <a:rPr lang="en-US" altLang="en-US" sz="1100" smtClean="0">
                    <a:solidFill>
                      <a:srgbClr val="FFFFFF"/>
                    </a:solidFill>
                    <a:latin typeface="Verdana" pitchFamily="34" charset="0"/>
                  </a:rPr>
                  <a:t>B</a:t>
                </a:r>
                <a:endParaRPr lang="hu-HU" altLang="en-US" sz="1100" smtClean="0">
                  <a:solidFill>
                    <a:srgbClr val="FFFFFF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290893" name="Text Box 103"/>
            <p:cNvSpPr txBox="1">
              <a:spLocks noChangeArrowheads="1"/>
            </p:cNvSpPr>
            <p:nvPr/>
          </p:nvSpPr>
          <p:spPr bwMode="auto">
            <a:xfrm>
              <a:off x="6897688" y="3600450"/>
              <a:ext cx="58578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HI 1.5</a:t>
              </a:r>
            </a:p>
          </p:txBody>
        </p:sp>
        <p:sp>
          <p:nvSpPr>
            <p:cNvPr id="290894" name="Szövegdoboz 31"/>
            <p:cNvSpPr txBox="1">
              <a:spLocks noChangeArrowheads="1"/>
            </p:cNvSpPr>
            <p:nvPr/>
          </p:nvSpPr>
          <p:spPr bwMode="auto">
            <a:xfrm>
              <a:off x="7747000" y="3846513"/>
              <a:ext cx="10699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-266/333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DDR2</a:t>
              </a: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-400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0907" name="Text Box 117"/>
            <p:cNvSpPr txBox="1">
              <a:spLocks noChangeArrowheads="1"/>
            </p:cNvSpPr>
            <p:nvPr/>
          </p:nvSpPr>
          <p:spPr bwMode="auto">
            <a:xfrm>
              <a:off x="8559800" y="2705100"/>
              <a:ext cx="4953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200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85738" y="581044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dual FSBs in dual 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MP 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31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794250" y="1117600"/>
            <a:ext cx="4271963" cy="1692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24" name="Group 123"/>
          <p:cNvGrpSpPr/>
          <p:nvPr/>
        </p:nvGrpSpPr>
        <p:grpSpPr>
          <a:xfrm>
            <a:off x="4872038" y="1308100"/>
            <a:ext cx="3938587" cy="1747838"/>
            <a:chOff x="4872038" y="1308100"/>
            <a:chExt cx="3938587" cy="1747838"/>
          </a:xfrm>
        </p:grpSpPr>
        <p:cxnSp>
          <p:nvCxnSpPr>
            <p:cNvPr id="125" name="Egyenes összekötő 137"/>
            <p:cNvCxnSpPr/>
            <p:nvPr/>
          </p:nvCxnSpPr>
          <p:spPr>
            <a:xfrm rot="5400000" flipH="1" flipV="1">
              <a:off x="5188743" y="24439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36"/>
            <p:cNvCxnSpPr/>
            <p:nvPr/>
          </p:nvCxnSpPr>
          <p:spPr>
            <a:xfrm flipV="1">
              <a:off x="5368925" y="2624138"/>
              <a:ext cx="10096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Egyenes összekötő 138"/>
            <p:cNvCxnSpPr/>
            <p:nvPr/>
          </p:nvCxnSpPr>
          <p:spPr>
            <a:xfrm rot="16200000" flipV="1">
              <a:off x="6016625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gyenes összekötő 139"/>
            <p:cNvCxnSpPr/>
            <p:nvPr/>
          </p:nvCxnSpPr>
          <p:spPr>
            <a:xfrm rot="16200000" flipV="1">
              <a:off x="7024687" y="2695576"/>
              <a:ext cx="7207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gyenes összekötő 140"/>
            <p:cNvCxnSpPr/>
            <p:nvPr/>
          </p:nvCxnSpPr>
          <p:spPr>
            <a:xfrm rot="16200000" flipV="1">
              <a:off x="8248650" y="24796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gyenes összekötő 144"/>
            <p:cNvCxnSpPr/>
            <p:nvPr/>
          </p:nvCxnSpPr>
          <p:spPr>
            <a:xfrm>
              <a:off x="7386638" y="2624138"/>
              <a:ext cx="10080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Szövegdoboz 70"/>
            <p:cNvSpPr txBox="1">
              <a:spLocks noChangeArrowheads="1"/>
            </p:cNvSpPr>
            <p:nvPr/>
          </p:nvSpPr>
          <p:spPr bwMode="auto">
            <a:xfrm>
              <a:off x="6430416" y="2386013"/>
              <a:ext cx="9012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 up to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(800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4" name="Rectangle 105"/>
            <p:cNvSpPr>
              <a:spLocks noChangeArrowheads="1"/>
            </p:cNvSpPr>
            <p:nvPr/>
          </p:nvSpPr>
          <p:spPr bwMode="auto">
            <a:xfrm>
              <a:off x="6357938" y="1308100"/>
              <a:ext cx="12382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7000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hu-HU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Paxville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MP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 2x1C </a:t>
              </a:r>
            </a:p>
          </p:txBody>
        </p:sp>
        <p:sp>
          <p:nvSpPr>
            <p:cNvPr id="135" name="Rectangle 106"/>
            <p:cNvSpPr>
              <a:spLocks noChangeArrowheads="1"/>
            </p:cNvSpPr>
            <p:nvPr/>
          </p:nvSpPr>
          <p:spPr bwMode="auto">
            <a:xfrm>
              <a:off x="7880350" y="1308100"/>
              <a:ext cx="69056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7100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(Tulsa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) 2C</a:t>
              </a:r>
            </a:p>
          </p:txBody>
        </p:sp>
        <p:sp>
          <p:nvSpPr>
            <p:cNvPr id="136" name="Rectangle 107"/>
            <p:cNvSpPr>
              <a:spLocks noChangeArrowheads="1"/>
            </p:cNvSpPr>
            <p:nvPr/>
          </p:nvSpPr>
          <p:spPr bwMode="auto">
            <a:xfrm>
              <a:off x="5348288" y="1308100"/>
              <a:ext cx="877887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Xeon MP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(P</a:t>
              </a:r>
              <a:r>
                <a:rPr lang="en-US" altLang="en-US" sz="1000" i="1" dirty="0" err="1">
                  <a:solidFill>
                    <a:srgbClr val="000000"/>
                  </a:solidFill>
                  <a:latin typeface="Verdana" pitchFamily="34" charset="0"/>
                </a:rPr>
                <a:t>otomac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en-US" altLang="en-US" sz="1000" i="1" dirty="0">
                  <a:solidFill>
                    <a:srgbClr val="000000"/>
                  </a:solidFill>
                  <a:latin typeface="Verdana" pitchFamily="34" charset="0"/>
                </a:rPr>
                <a:t>1</a:t>
              </a:r>
              <a:r>
                <a:rPr lang="hu-HU" altLang="en-US" sz="1000" i="1" dirty="0">
                  <a:solidFill>
                    <a:srgbClr val="000000"/>
                  </a:solidFill>
                  <a:latin typeface="Verdana" pitchFamily="34" charset="0"/>
                </a:rPr>
                <a:t>C</a:t>
              </a:r>
              <a:endParaRPr lang="en-US" altLang="en-US" sz="1000" i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8" name="Text Box 108"/>
            <p:cNvSpPr txBox="1">
              <a:spLocks noChangeArrowheads="1"/>
            </p:cNvSpPr>
            <p:nvPr/>
          </p:nvSpPr>
          <p:spPr bwMode="auto">
            <a:xfrm>
              <a:off x="6218238" y="1327150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69" name="Text Box 109"/>
            <p:cNvSpPr txBox="1">
              <a:spLocks noChangeArrowheads="1"/>
            </p:cNvSpPr>
            <p:nvPr/>
          </p:nvSpPr>
          <p:spPr bwMode="auto">
            <a:xfrm>
              <a:off x="7642225" y="1328738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170" name="Téglalap 132"/>
            <p:cNvSpPr>
              <a:spLocks noChangeArrowheads="1"/>
            </p:cNvSpPr>
            <p:nvPr/>
          </p:nvSpPr>
          <p:spPr bwMode="auto">
            <a:xfrm>
              <a:off x="4872038" y="1758950"/>
              <a:ext cx="9271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Xeon MP 1C/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5" name="Téglalap 132"/>
            <p:cNvSpPr>
              <a:spLocks noChangeArrowheads="1"/>
            </p:cNvSpPr>
            <p:nvPr/>
          </p:nvSpPr>
          <p:spPr bwMode="auto">
            <a:xfrm>
              <a:off x="58769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Xeon MP 1C/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6" name="Téglalap 132"/>
            <p:cNvSpPr>
              <a:spLocks noChangeArrowheads="1"/>
            </p:cNvSpPr>
            <p:nvPr/>
          </p:nvSpPr>
          <p:spPr bwMode="auto">
            <a:xfrm>
              <a:off x="68802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Xeon MP 1C/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7" name="Téglalap 132"/>
            <p:cNvSpPr>
              <a:spLocks noChangeArrowheads="1"/>
            </p:cNvSpPr>
            <p:nvPr/>
          </p:nvSpPr>
          <p:spPr bwMode="auto">
            <a:xfrm>
              <a:off x="7883525" y="1760538"/>
              <a:ext cx="927100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Pentium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b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Xeon MP 1C/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  <a:r>
                <a:rPr lang="en-US" altLang="en-US" sz="1100">
                  <a:solidFill>
                    <a:srgbClr val="FFFFFF"/>
                  </a:solidFill>
                  <a:latin typeface="Verdana" pitchFamily="34" charset="0"/>
                </a:rPr>
                <a:t>x1</a:t>
              </a:r>
              <a:r>
                <a:rPr lang="hu-HU" altLang="en-US" sz="1100">
                  <a:solidFill>
                    <a:srgbClr val="FFFFFF"/>
                  </a:solidFill>
                  <a:latin typeface="Verdana" pitchFamily="34" charset="0"/>
                </a:rPr>
                <a:t>C</a:t>
              </a:r>
            </a:p>
          </p:txBody>
        </p:sp>
        <p:sp>
          <p:nvSpPr>
            <p:cNvPr id="198" name="Oval 116"/>
            <p:cNvSpPr>
              <a:spLocks noChangeArrowheads="1"/>
            </p:cNvSpPr>
            <p:nvPr/>
          </p:nvSpPr>
          <p:spPr bwMode="auto">
            <a:xfrm>
              <a:off x="5041900" y="2413000"/>
              <a:ext cx="3619500" cy="4064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07247" y="5609999"/>
            <a:ext cx="455765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baseline="30000" dirty="0" smtClean="0"/>
              <a:t>1</a:t>
            </a:r>
            <a:r>
              <a:rPr lang="hu-HU" sz="1050" dirty="0" smtClean="0"/>
              <a:t>The 8500 MCH support only667 MT/sFSB speeds and is used in</a:t>
            </a:r>
          </a:p>
          <a:p>
            <a:r>
              <a:rPr lang="hu-HU" sz="1050" dirty="0"/>
              <a:t> </a:t>
            </a:r>
            <a:r>
              <a:rPr lang="hu-HU" sz="1050" dirty="0" smtClean="0"/>
              <a:t>  single core configurations whereas the  8501 supports already</a:t>
            </a:r>
          </a:p>
          <a:p>
            <a:r>
              <a:rPr lang="hu-HU" sz="1050"/>
              <a:t> </a:t>
            </a:r>
            <a:r>
              <a:rPr lang="hu-HU" sz="1050" smtClean="0"/>
              <a:t>  800 MT/s and is </a:t>
            </a:r>
            <a:r>
              <a:rPr lang="hu-HU" sz="1050" dirty="0" smtClean="0"/>
              <a:t>used for dual core configurations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034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Egyenes összekötő 137"/>
          <p:cNvCxnSpPr/>
          <p:nvPr/>
        </p:nvCxnSpPr>
        <p:spPr>
          <a:xfrm rot="5400000" flipH="1" flipV="1">
            <a:off x="578643" y="26090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1216025" y="36099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1877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7892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8606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6447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31067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8639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40465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7892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31067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29225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29225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29225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2766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1702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1702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1702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30432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5385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4321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4321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4321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7115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6830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6830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6830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4671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361950" y="39973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1820316" y="2640013"/>
            <a:ext cx="90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FSB</a:t>
            </a:r>
            <a:endParaRPr lang="en-US" altLang="en-US" sz="1000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(800 MT/s)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29400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4925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7655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40116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4097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2x1C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4097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4097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otomac)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4287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4303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1393825" y="64325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667779" y="49212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996318" y="4922838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662488" y="56197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4 </a:t>
            </a: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PCIe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860425" y="56594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19240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19256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22963" y="2927350"/>
            <a:ext cx="3190875" cy="1695450"/>
            <a:chOff x="5922963" y="3028950"/>
            <a:chExt cx="3190875" cy="1695450"/>
          </a:xfrm>
        </p:grpSpPr>
        <p:cxnSp>
          <p:nvCxnSpPr>
            <p:cNvPr id="201" name="Egyenes összekötő 200"/>
            <p:cNvCxnSpPr/>
            <p:nvPr/>
          </p:nvCxnSpPr>
          <p:spPr>
            <a:xfrm rot="10800000" flipH="1">
              <a:off x="7624763" y="3859213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Egyenes összekötő 201"/>
            <p:cNvCxnSpPr/>
            <p:nvPr/>
          </p:nvCxnSpPr>
          <p:spPr>
            <a:xfrm flipV="1">
              <a:off x="7335838" y="371475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Egyenes összekötő 202"/>
            <p:cNvCxnSpPr/>
            <p:nvPr/>
          </p:nvCxnSpPr>
          <p:spPr>
            <a:xfrm rot="16200000" flipH="1">
              <a:off x="7552531" y="3786982"/>
              <a:ext cx="144463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gyenes összekötő 125"/>
            <p:cNvCxnSpPr/>
            <p:nvPr/>
          </p:nvCxnSpPr>
          <p:spPr>
            <a:xfrm rot="10800000">
              <a:off x="7335838" y="3279775"/>
              <a:ext cx="2159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gyenes összekötő 46"/>
            <p:cNvCxnSpPr/>
            <p:nvPr/>
          </p:nvCxnSpPr>
          <p:spPr>
            <a:xfrm rot="16200000" flipV="1">
              <a:off x="6427788" y="3927475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7820025" y="313690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44"/>
            <p:cNvSpPr/>
            <p:nvPr/>
          </p:nvSpPr>
          <p:spPr>
            <a:xfrm>
              <a:off x="5924550" y="3208338"/>
              <a:ext cx="1439863" cy="57626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7300</a:t>
              </a:r>
            </a:p>
          </p:txBody>
        </p:sp>
        <p:sp>
          <p:nvSpPr>
            <p:cNvPr id="61" name="Téglalap 60"/>
            <p:cNvSpPr/>
            <p:nvPr/>
          </p:nvSpPr>
          <p:spPr>
            <a:xfrm>
              <a:off x="5922963" y="4148138"/>
              <a:ext cx="1439862" cy="57626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631xESB/</a:t>
              </a:r>
              <a:b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</a:br>
              <a:r>
                <a:rPr lang="hu-HU" sz="1100" dirty="0">
                  <a:solidFill>
                    <a:srgbClr val="FFFFFF"/>
                  </a:solidFill>
                  <a:latin typeface="Verdana" pitchFamily="34" charset="0"/>
                </a:rPr>
                <a:t>632xESB</a:t>
              </a:r>
            </a:p>
          </p:txBody>
        </p:sp>
        <p:cxnSp>
          <p:nvCxnSpPr>
            <p:cNvPr id="56" name="Egyenes összekötő 55"/>
            <p:cNvCxnSpPr>
              <a:stCxn id="58" idx="3"/>
            </p:cNvCxnSpPr>
            <p:nvPr/>
          </p:nvCxnSpPr>
          <p:spPr>
            <a:xfrm flipH="1" flipV="1">
              <a:off x="7551738" y="3136900"/>
              <a:ext cx="28892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églalap 56"/>
            <p:cNvSpPr/>
            <p:nvPr/>
          </p:nvSpPr>
          <p:spPr>
            <a:xfrm>
              <a:off x="7708900" y="302895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58" name="Téglalap 57"/>
            <p:cNvSpPr/>
            <p:nvPr/>
          </p:nvSpPr>
          <p:spPr>
            <a:xfrm>
              <a:off x="7794625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60" name="Téglalap 59"/>
            <p:cNvSpPr/>
            <p:nvPr/>
          </p:nvSpPr>
          <p:spPr>
            <a:xfrm>
              <a:off x="8108950" y="302895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91867" name="Szövegdoboz 31"/>
            <p:cNvSpPr txBox="1">
              <a:spLocks noChangeArrowheads="1"/>
            </p:cNvSpPr>
            <p:nvPr/>
          </p:nvSpPr>
          <p:spPr bwMode="auto">
            <a:xfrm>
              <a:off x="8267700" y="3213100"/>
              <a:ext cx="84613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up to</a:t>
              </a:r>
              <a:endParaRPr lang="en-US" altLang="en-US" sz="110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 8 DIMMs</a:t>
              </a:r>
            </a:p>
          </p:txBody>
        </p:sp>
        <p:cxnSp>
          <p:nvCxnSpPr>
            <p:cNvPr id="115" name="Egyenes összekötő 114"/>
            <p:cNvCxnSpPr/>
            <p:nvPr/>
          </p:nvCxnSpPr>
          <p:spPr>
            <a:xfrm rot="10800000">
              <a:off x="7820025" y="3371850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>
              <a:stCxn id="118" idx="3"/>
            </p:cNvCxnSpPr>
            <p:nvPr/>
          </p:nvCxnSpPr>
          <p:spPr>
            <a:xfrm flipH="1">
              <a:off x="7362825" y="3371850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églalap 116"/>
            <p:cNvSpPr/>
            <p:nvPr/>
          </p:nvSpPr>
          <p:spPr>
            <a:xfrm>
              <a:off x="7708900" y="3263900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8" name="Téglalap 117"/>
            <p:cNvSpPr/>
            <p:nvPr/>
          </p:nvSpPr>
          <p:spPr>
            <a:xfrm>
              <a:off x="7794625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19" name="Téglalap 118"/>
            <p:cNvSpPr/>
            <p:nvPr/>
          </p:nvSpPr>
          <p:spPr>
            <a:xfrm>
              <a:off x="8108950" y="3263900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0" name="Egyenes összekötő 119"/>
            <p:cNvCxnSpPr/>
            <p:nvPr/>
          </p:nvCxnSpPr>
          <p:spPr>
            <a:xfrm rot="10800000">
              <a:off x="7820025" y="3614738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Egyenes összekötő 120"/>
            <p:cNvCxnSpPr>
              <a:stCxn id="123" idx="3"/>
            </p:cNvCxnSpPr>
            <p:nvPr/>
          </p:nvCxnSpPr>
          <p:spPr>
            <a:xfrm flipH="1">
              <a:off x="7362825" y="3614738"/>
              <a:ext cx="477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églalap 121"/>
            <p:cNvSpPr/>
            <p:nvPr/>
          </p:nvSpPr>
          <p:spPr>
            <a:xfrm>
              <a:off x="7708900" y="35067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3" name="Téglalap 122"/>
            <p:cNvSpPr/>
            <p:nvPr/>
          </p:nvSpPr>
          <p:spPr>
            <a:xfrm>
              <a:off x="7794625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4" name="Téglalap 123"/>
            <p:cNvSpPr/>
            <p:nvPr/>
          </p:nvSpPr>
          <p:spPr>
            <a:xfrm>
              <a:off x="8108950" y="35067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25" name="Egyenes összekötő 124"/>
            <p:cNvCxnSpPr/>
            <p:nvPr/>
          </p:nvCxnSpPr>
          <p:spPr>
            <a:xfrm rot="10800000">
              <a:off x="7820025" y="3857625"/>
              <a:ext cx="334963" cy="0"/>
            </a:xfrm>
            <a:prstGeom prst="line">
              <a:avLst/>
            </a:prstGeom>
            <a:ln w="3175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églalap 126"/>
            <p:cNvSpPr/>
            <p:nvPr/>
          </p:nvSpPr>
          <p:spPr>
            <a:xfrm>
              <a:off x="7708900" y="3748088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8" name="Téglalap 127"/>
            <p:cNvSpPr/>
            <p:nvPr/>
          </p:nvSpPr>
          <p:spPr>
            <a:xfrm>
              <a:off x="7794625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29" name="Téglalap 128"/>
            <p:cNvSpPr/>
            <p:nvPr/>
          </p:nvSpPr>
          <p:spPr>
            <a:xfrm>
              <a:off x="8108950" y="3748088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98" name="Egyenes összekötő 197"/>
            <p:cNvCxnSpPr/>
            <p:nvPr/>
          </p:nvCxnSpPr>
          <p:spPr>
            <a:xfrm rot="5400000">
              <a:off x="7480300" y="3208338"/>
              <a:ext cx="14287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918" name="Szövegdoboz 31"/>
            <p:cNvSpPr txBox="1">
              <a:spLocks noChangeArrowheads="1"/>
            </p:cNvSpPr>
            <p:nvPr/>
          </p:nvSpPr>
          <p:spPr bwMode="auto">
            <a:xfrm>
              <a:off x="6664325" y="3836988"/>
              <a:ext cx="4064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ESI</a:t>
              </a:r>
            </a:p>
          </p:txBody>
        </p:sp>
        <p:sp>
          <p:nvSpPr>
            <p:cNvPr id="291923" name="Szövegdoboz 31"/>
            <p:cNvSpPr txBox="1">
              <a:spLocks noChangeArrowheads="1"/>
            </p:cNvSpPr>
            <p:nvPr/>
          </p:nvSpPr>
          <p:spPr bwMode="auto">
            <a:xfrm>
              <a:off x="7585075" y="4176713"/>
              <a:ext cx="1246188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FBDIMM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DDR</a:t>
              </a: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2-533/667</a:t>
              </a:r>
              <a:endParaRPr lang="hu-HU" altLang="en-US" sz="11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1946" name="Oval 132"/>
            <p:cNvSpPr>
              <a:spLocks noChangeArrowheads="1"/>
            </p:cNvSpPr>
            <p:nvPr/>
          </p:nvSpPr>
          <p:spPr bwMode="auto">
            <a:xfrm>
              <a:off x="6438900" y="3797300"/>
              <a:ext cx="825500" cy="3048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4" name="Text Box 121"/>
          <p:cNvSpPr txBox="1">
            <a:spLocks noChangeArrowheads="1"/>
          </p:cNvSpPr>
          <p:nvPr/>
        </p:nvSpPr>
        <p:spPr bwMode="auto">
          <a:xfrm>
            <a:off x="173038" y="581044"/>
            <a:ext cx="8894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Resolving the FSB bottleneck by using quad FSBs in up to 6 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MP 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platforms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4313238" y="1220788"/>
            <a:ext cx="4668837" cy="1908000"/>
          </a:xfrm>
          <a:prstGeom prst="roundRect">
            <a:avLst/>
          </a:prstGeom>
          <a:solidFill>
            <a:srgbClr val="EAEAEA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>
            <a:off x="4365625" y="1408113"/>
            <a:ext cx="4557713" cy="1812925"/>
            <a:chOff x="4365625" y="1509713"/>
            <a:chExt cx="4557713" cy="1812925"/>
          </a:xfrm>
        </p:grpSpPr>
        <p:cxnSp>
          <p:nvCxnSpPr>
            <p:cNvPr id="169" name="Egyenes összekötő 107"/>
            <p:cNvCxnSpPr/>
            <p:nvPr/>
          </p:nvCxnSpPr>
          <p:spPr>
            <a:xfrm rot="16200000" flipV="1">
              <a:off x="5844474" y="2961482"/>
              <a:ext cx="72072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Egyenes összekötő 40"/>
            <p:cNvCxnSpPr/>
            <p:nvPr/>
          </p:nvCxnSpPr>
          <p:spPr>
            <a:xfrm rot="5400000" flipH="1" flipV="1">
              <a:off x="4952206" y="2710657"/>
              <a:ext cx="3603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Egyenes összekötő 108"/>
            <p:cNvCxnSpPr/>
            <p:nvPr/>
          </p:nvCxnSpPr>
          <p:spPr>
            <a:xfrm rot="16200000" flipV="1">
              <a:off x="6761873" y="2898775"/>
              <a:ext cx="611188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églalap 26"/>
            <p:cNvSpPr>
              <a:spLocks noChangeArrowheads="1"/>
            </p:cNvSpPr>
            <p:nvPr/>
          </p:nvSpPr>
          <p:spPr bwMode="auto">
            <a:xfrm>
              <a:off x="4365625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7" name="Téglalap 31"/>
            <p:cNvSpPr>
              <a:spLocks noChangeArrowheads="1"/>
            </p:cNvSpPr>
            <p:nvPr/>
          </p:nvSpPr>
          <p:spPr bwMode="auto">
            <a:xfrm>
              <a:off x="6684963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199" name="Téglalap 37"/>
            <p:cNvSpPr>
              <a:spLocks noChangeArrowheads="1"/>
            </p:cNvSpPr>
            <p:nvPr/>
          </p:nvSpPr>
          <p:spPr bwMode="auto">
            <a:xfrm>
              <a:off x="7843838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sp>
          <p:nvSpPr>
            <p:cNvPr id="200" name="Téglalap 38"/>
            <p:cNvSpPr>
              <a:spLocks noChangeArrowheads="1"/>
            </p:cNvSpPr>
            <p:nvPr/>
          </p:nvSpPr>
          <p:spPr bwMode="auto">
            <a:xfrm>
              <a:off x="5524500" y="2025650"/>
              <a:ext cx="1079500" cy="576263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>
                  <a:solidFill>
                    <a:srgbClr val="FFFFFF"/>
                  </a:solidFill>
                </a:rPr>
                <a:t>Core2 (2C/4C)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100" dirty="0" err="1">
                  <a:solidFill>
                    <a:srgbClr val="FFFFFF"/>
                  </a:solidFill>
                </a:rPr>
                <a:t>Penryn</a:t>
              </a:r>
              <a:r>
                <a:rPr lang="hu-HU" sz="1100" dirty="0">
                  <a:solidFill>
                    <a:srgbClr val="FFFFFF"/>
                  </a:solidFill>
                </a:rPr>
                <a:t> (6C)</a:t>
              </a:r>
            </a:p>
          </p:txBody>
        </p:sp>
        <p:cxnSp>
          <p:nvCxnSpPr>
            <p:cNvPr id="204" name="Egyenes összekötő 39"/>
            <p:cNvCxnSpPr/>
            <p:nvPr/>
          </p:nvCxnSpPr>
          <p:spPr>
            <a:xfrm flipV="1">
              <a:off x="5132388" y="2890838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Egyenes összekötő 41"/>
            <p:cNvCxnSpPr/>
            <p:nvPr/>
          </p:nvCxnSpPr>
          <p:spPr>
            <a:xfrm rot="5400000" flipH="1" flipV="1">
              <a:off x="5870630" y="3070226"/>
              <a:ext cx="3587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Egyenes összekötő 42"/>
            <p:cNvCxnSpPr/>
            <p:nvPr/>
          </p:nvCxnSpPr>
          <p:spPr>
            <a:xfrm rot="5400000" flipH="1" flipV="1">
              <a:off x="7012997" y="3106738"/>
              <a:ext cx="4318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Egyenes összekötő 43"/>
            <p:cNvCxnSpPr/>
            <p:nvPr/>
          </p:nvCxnSpPr>
          <p:spPr>
            <a:xfrm rot="16200000" flipV="1">
              <a:off x="8017136" y="2746376"/>
              <a:ext cx="2889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Egyenes összekötő 61"/>
            <p:cNvCxnSpPr/>
            <p:nvPr/>
          </p:nvCxnSpPr>
          <p:spPr>
            <a:xfrm>
              <a:off x="7223873" y="2890838"/>
              <a:ext cx="93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Szövegdoboz 70"/>
            <p:cNvSpPr txBox="1">
              <a:spLocks noChangeArrowheads="1"/>
            </p:cNvSpPr>
            <p:nvPr/>
          </p:nvSpPr>
          <p:spPr bwMode="auto">
            <a:xfrm>
              <a:off x="6139500" y="2746375"/>
              <a:ext cx="98296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FSB</a:t>
              </a:r>
              <a:endParaRPr lang="en-US" altLang="en-US" sz="1000" dirty="0" smtClean="0">
                <a:solidFill>
                  <a:srgbClr val="000000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solidFill>
                    <a:srgbClr val="000000"/>
                  </a:solidFill>
                  <a:latin typeface="Verdana" pitchFamily="34" charset="0"/>
                </a:rPr>
                <a:t>(1066 MT/s)</a:t>
              </a:r>
              <a:endParaRPr lang="hu-HU" altLang="en-US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0" name="Rectangle 116"/>
            <p:cNvSpPr>
              <a:spLocks noChangeArrowheads="1"/>
            </p:cNvSpPr>
            <p:nvPr/>
          </p:nvSpPr>
          <p:spPr bwMode="auto">
            <a:xfrm>
              <a:off x="4641850" y="1509713"/>
              <a:ext cx="124618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7200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 DC)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1x2C</a:t>
              </a:r>
            </a:p>
          </p:txBody>
        </p:sp>
        <p:sp>
          <p:nvSpPr>
            <p:cNvPr id="211" name="Rectangle 117"/>
            <p:cNvSpPr>
              <a:spLocks noChangeArrowheads="1"/>
            </p:cNvSpPr>
            <p:nvPr/>
          </p:nvSpPr>
          <p:spPr bwMode="auto">
            <a:xfrm>
              <a:off x="6097588" y="1519238"/>
              <a:ext cx="12493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7300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(Tigerton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 QC) 2x2C</a:t>
              </a:r>
            </a:p>
          </p:txBody>
        </p:sp>
        <p:sp>
          <p:nvSpPr>
            <p:cNvPr id="212" name="Rectangle 118"/>
            <p:cNvSpPr>
              <a:spLocks noChangeArrowheads="1"/>
            </p:cNvSpPr>
            <p:nvPr/>
          </p:nvSpPr>
          <p:spPr bwMode="auto">
            <a:xfrm>
              <a:off x="7531100" y="1519238"/>
              <a:ext cx="1073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Xeon 7400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(</a:t>
              </a:r>
              <a:r>
                <a:rPr lang="en-US" altLang="en-US" sz="1000" i="1">
                  <a:solidFill>
                    <a:srgbClr val="000000"/>
                  </a:solidFill>
                  <a:latin typeface="Verdana" pitchFamily="34" charset="0"/>
                </a:rPr>
                <a:t>Dunnington 6C</a:t>
              </a:r>
              <a:r>
                <a:rPr lang="hu-HU" altLang="en-US" sz="1000" i="1">
                  <a:solidFill>
                    <a:srgbClr val="000000"/>
                  </a:solidFill>
                  <a:latin typeface="Verdana" pitchFamily="34" charset="0"/>
                </a:rPr>
                <a:t>)</a:t>
              </a:r>
              <a:endParaRPr lang="en-US" altLang="en-US" sz="1000" i="1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13" name="Text Box 119"/>
            <p:cNvSpPr txBox="1">
              <a:spLocks noChangeArrowheads="1"/>
            </p:cNvSpPr>
            <p:nvPr/>
          </p:nvSpPr>
          <p:spPr bwMode="auto">
            <a:xfrm>
              <a:off x="59166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4" name="Text Box 120"/>
            <p:cNvSpPr txBox="1">
              <a:spLocks noChangeArrowheads="1"/>
            </p:cNvSpPr>
            <p:nvPr/>
          </p:nvSpPr>
          <p:spPr bwMode="auto">
            <a:xfrm>
              <a:off x="7364413" y="1533525"/>
              <a:ext cx="2413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/</a:t>
              </a:r>
            </a:p>
          </p:txBody>
        </p:sp>
        <p:sp>
          <p:nvSpPr>
            <p:cNvPr id="215" name="Oval 130"/>
            <p:cNvSpPr>
              <a:spLocks noChangeArrowheads="1"/>
            </p:cNvSpPr>
            <p:nvPr/>
          </p:nvSpPr>
          <p:spPr bwMode="auto">
            <a:xfrm>
              <a:off x="4864100" y="2654299"/>
              <a:ext cx="3657600" cy="53816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93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464358"/>
              </p:ext>
            </p:extLst>
          </p:nvPr>
        </p:nvGraphicFramePr>
        <p:xfrm>
          <a:off x="101603" y="1055687"/>
          <a:ext cx="8937622" cy="5790343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270650"/>
                <a:gridCol w="1076452"/>
                <a:gridCol w="1025525"/>
              </a:tblGrid>
              <a:tr h="645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No./kind of the links to mem. buffers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of mem. 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mem. buffer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No. /speed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mem. channels (up to)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8424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4 serial 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IMI channels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from  MCH</a:t>
                      </a: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050" dirty="0" smtClean="0">
                          <a:latin typeface="+mj-lt"/>
                        </a:rPr>
                        <a:t>to XMBs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XMB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DDR2-800/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socket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34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800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FB-DIMM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from MCH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AMBs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AMB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DDR2-667/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</a:tr>
              <a:tr h="5038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8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8424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serial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SMI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DDR3-1067/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00322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 parallel SMI2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to 4 SMBs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 memory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channels/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DDR3-1600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(IWB)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DDR4-1866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(HSW)/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socket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-8800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1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??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68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 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DDR4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-2666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mem. speed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0025" y="578933"/>
            <a:ext cx="770114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2D2D8A"/>
                </a:solidFill>
                <a:latin typeface="Verdana"/>
              </a:rPr>
              <a:t>Evolution of Intel’s high performance MP platforms – Memory architecture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51500" y="1054100"/>
            <a:ext cx="3389313" cy="58039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0818" name="Egyenes összekötő 10"/>
          <p:cNvCxnSpPr>
            <a:cxnSpLocks noChangeShapeType="1"/>
          </p:cNvCxnSpPr>
          <p:nvPr/>
        </p:nvCxnSpPr>
        <p:spPr bwMode="auto">
          <a:xfrm flipV="1">
            <a:off x="554038" y="2251075"/>
            <a:ext cx="0" cy="360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églalap 3"/>
          <p:cNvSpPr>
            <a:spLocks noChangeArrowheads="1"/>
          </p:cNvSpPr>
          <p:nvPr/>
        </p:nvSpPr>
        <p:spPr bwMode="auto">
          <a:xfrm>
            <a:off x="1476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7" name="Téglalap 6"/>
          <p:cNvSpPr>
            <a:spLocks noChangeArrowheads="1"/>
          </p:cNvSpPr>
          <p:nvPr/>
        </p:nvSpPr>
        <p:spPr bwMode="auto">
          <a:xfrm>
            <a:off x="1125538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cxnSp>
        <p:nvCxnSpPr>
          <p:cNvPr id="9" name="Egyenes összekötő 8"/>
          <p:cNvCxnSpPr/>
          <p:nvPr/>
        </p:nvCxnSpPr>
        <p:spPr>
          <a:xfrm>
            <a:off x="547688" y="2597150"/>
            <a:ext cx="301307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822" name="Egyenes összekötő 12"/>
          <p:cNvCxnSpPr>
            <a:cxnSpLocks noChangeShapeType="1"/>
          </p:cNvCxnSpPr>
          <p:nvPr/>
        </p:nvCxnSpPr>
        <p:spPr bwMode="auto">
          <a:xfrm flipV="1">
            <a:off x="1506538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3" name="Egyenes összekötő 15"/>
          <p:cNvCxnSpPr>
            <a:cxnSpLocks noChangeShapeType="1"/>
          </p:cNvCxnSpPr>
          <p:nvPr/>
        </p:nvCxnSpPr>
        <p:spPr bwMode="auto">
          <a:xfrm flipV="1">
            <a:off x="25701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4" name="Egyenes összekötő 16"/>
          <p:cNvCxnSpPr>
            <a:cxnSpLocks noChangeShapeType="1"/>
          </p:cNvCxnSpPr>
          <p:nvPr/>
        </p:nvCxnSpPr>
        <p:spPr bwMode="auto">
          <a:xfrm flipV="1">
            <a:off x="3548063" y="2322513"/>
            <a:ext cx="0" cy="288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5" name="Egyenes összekötő 19"/>
          <p:cNvCxnSpPr>
            <a:cxnSpLocks noChangeShapeType="1"/>
          </p:cNvCxnSpPr>
          <p:nvPr/>
        </p:nvCxnSpPr>
        <p:spPr bwMode="auto">
          <a:xfrm flipV="1">
            <a:off x="2082800" y="2611438"/>
            <a:ext cx="0" cy="341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6" name="Egyenes összekötő 22"/>
          <p:cNvCxnSpPr>
            <a:cxnSpLocks noChangeShapeType="1"/>
          </p:cNvCxnSpPr>
          <p:nvPr/>
        </p:nvCxnSpPr>
        <p:spPr bwMode="auto">
          <a:xfrm flipV="1">
            <a:off x="2082800" y="3502025"/>
            <a:ext cx="0" cy="431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0827" name="Egyenes összekötő 25"/>
          <p:cNvCxnSpPr>
            <a:cxnSpLocks noChangeShapeType="1"/>
          </p:cNvCxnSpPr>
          <p:nvPr/>
        </p:nvCxnSpPr>
        <p:spPr bwMode="auto">
          <a:xfrm flipH="1">
            <a:off x="2771775" y="3063875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églalap 27"/>
          <p:cNvSpPr/>
          <p:nvPr/>
        </p:nvSpPr>
        <p:spPr>
          <a:xfrm>
            <a:off x="3117850" y="29527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203575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289300" y="29527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373438" y="29527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32" name="Egyenes összekötő 32"/>
          <p:cNvCxnSpPr>
            <a:cxnSpLocks noChangeShapeType="1"/>
          </p:cNvCxnSpPr>
          <p:nvPr/>
        </p:nvCxnSpPr>
        <p:spPr bwMode="auto">
          <a:xfrm flipH="1">
            <a:off x="2771775" y="33639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églalap 33"/>
          <p:cNvSpPr/>
          <p:nvPr/>
        </p:nvSpPr>
        <p:spPr>
          <a:xfrm>
            <a:off x="3117850" y="3259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5" name="Téglalap 34"/>
          <p:cNvSpPr/>
          <p:nvPr/>
        </p:nvSpPr>
        <p:spPr>
          <a:xfrm>
            <a:off x="3203575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6" name="Téglalap 35"/>
          <p:cNvSpPr/>
          <p:nvPr/>
        </p:nvSpPr>
        <p:spPr>
          <a:xfrm>
            <a:off x="3289300" y="3259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7" name="Téglalap 36"/>
          <p:cNvSpPr/>
          <p:nvPr/>
        </p:nvSpPr>
        <p:spPr>
          <a:xfrm>
            <a:off x="3373438" y="32591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4" name="Téglalap 53"/>
          <p:cNvSpPr/>
          <p:nvPr/>
        </p:nvSpPr>
        <p:spPr>
          <a:xfrm>
            <a:off x="1362075" y="3883025"/>
            <a:ext cx="1439863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38" name="Szövegdoboz 70"/>
          <p:cNvSpPr txBox="1">
            <a:spLocks noChangeArrowheads="1"/>
          </p:cNvSpPr>
          <p:nvPr/>
        </p:nvSpPr>
        <p:spPr bwMode="auto">
          <a:xfrm>
            <a:off x="2082800" y="2663825"/>
            <a:ext cx="4333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59" name="Téglalap 58"/>
          <p:cNvSpPr>
            <a:spLocks noChangeArrowheads="1"/>
          </p:cNvSpPr>
          <p:nvPr/>
        </p:nvSpPr>
        <p:spPr bwMode="auto">
          <a:xfrm>
            <a:off x="21129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60" name="Téglalap 59"/>
          <p:cNvSpPr>
            <a:spLocks noChangeArrowheads="1"/>
          </p:cNvSpPr>
          <p:nvPr/>
        </p:nvSpPr>
        <p:spPr bwMode="auto">
          <a:xfrm>
            <a:off x="3090863" y="1758950"/>
            <a:ext cx="863600" cy="57150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Xeon</a:t>
            </a:r>
            <a:r>
              <a:rPr lang="hu-HU" sz="1100" dirty="0">
                <a:solidFill>
                  <a:srgbClr val="FFFFFF"/>
                </a:solidFill>
              </a:rPr>
              <a:t> MP</a:t>
            </a:r>
            <a:r>
              <a:rPr lang="hu-HU" sz="1100" baseline="30000" dirty="0">
                <a:solidFill>
                  <a:srgbClr val="FFFFFF"/>
                </a:solidFill>
              </a:rPr>
              <a:t>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SC</a:t>
            </a:r>
          </a:p>
        </p:txBody>
      </p:sp>
      <p:sp>
        <p:nvSpPr>
          <p:cNvPr id="290841" name="Text Box 27"/>
          <p:cNvSpPr txBox="1">
            <a:spLocks noChangeArrowheads="1"/>
          </p:cNvSpPr>
          <p:nvPr/>
        </p:nvSpPr>
        <p:spPr bwMode="auto">
          <a:xfrm>
            <a:off x="1495425" y="4044950"/>
            <a:ext cx="11779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Preceding ICH</a:t>
            </a:r>
          </a:p>
        </p:txBody>
      </p:sp>
      <p:cxnSp>
        <p:nvCxnSpPr>
          <p:cNvPr id="290842" name="Egyenes összekötő 25"/>
          <p:cNvCxnSpPr>
            <a:cxnSpLocks noChangeShapeType="1"/>
          </p:cNvCxnSpPr>
          <p:nvPr/>
        </p:nvCxnSpPr>
        <p:spPr bwMode="auto">
          <a:xfrm flipH="1">
            <a:off x="823913" y="3059113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églalap 27"/>
          <p:cNvSpPr/>
          <p:nvPr/>
        </p:nvSpPr>
        <p:spPr>
          <a:xfrm>
            <a:off x="776288" y="2941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" name="Téglalap 28"/>
          <p:cNvSpPr/>
          <p:nvPr/>
        </p:nvSpPr>
        <p:spPr>
          <a:xfrm>
            <a:off x="862013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" name="Téglalap 29"/>
          <p:cNvSpPr/>
          <p:nvPr/>
        </p:nvSpPr>
        <p:spPr>
          <a:xfrm>
            <a:off x="947738" y="2941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Téglalap 30"/>
          <p:cNvSpPr/>
          <p:nvPr/>
        </p:nvSpPr>
        <p:spPr>
          <a:xfrm>
            <a:off x="1031875" y="29416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290847" name="Egyenes összekötő 32"/>
          <p:cNvCxnSpPr>
            <a:cxnSpLocks noChangeShapeType="1"/>
          </p:cNvCxnSpPr>
          <p:nvPr/>
        </p:nvCxnSpPr>
        <p:spPr bwMode="auto">
          <a:xfrm flipH="1">
            <a:off x="836613" y="3352800"/>
            <a:ext cx="6477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églalap 33"/>
          <p:cNvSpPr/>
          <p:nvPr/>
        </p:nvSpPr>
        <p:spPr>
          <a:xfrm>
            <a:off x="776288" y="32480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34"/>
          <p:cNvSpPr/>
          <p:nvPr/>
        </p:nvSpPr>
        <p:spPr>
          <a:xfrm>
            <a:off x="862013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" name="Téglalap 35"/>
          <p:cNvSpPr/>
          <p:nvPr/>
        </p:nvSpPr>
        <p:spPr>
          <a:xfrm>
            <a:off x="947738" y="32480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36"/>
          <p:cNvSpPr/>
          <p:nvPr/>
        </p:nvSpPr>
        <p:spPr>
          <a:xfrm>
            <a:off x="1031875" y="324802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1363663" y="2927350"/>
            <a:ext cx="1439862" cy="5762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Preceding</a:t>
            </a: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sz="1100" dirty="0" err="1">
                <a:solidFill>
                  <a:srgbClr val="FFFFFF"/>
                </a:solidFill>
                <a:latin typeface="Verdana" pitchFamily="34" charset="0"/>
              </a:rPr>
              <a:t>NBs</a:t>
            </a:r>
            <a:endParaRPr lang="hu-HU" sz="11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53" name="Text Box 39"/>
          <p:cNvSpPr txBox="1">
            <a:spLocks noChangeArrowheads="1"/>
          </p:cNvSpPr>
          <p:nvPr/>
        </p:nvSpPr>
        <p:spPr bwMode="auto">
          <a:xfrm>
            <a:off x="2047875" y="3600450"/>
            <a:ext cx="882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HI 1.5</a:t>
            </a:r>
          </a:p>
        </p:txBody>
      </p:sp>
      <p:sp>
        <p:nvSpPr>
          <p:cNvPr id="290854" name="Text Box 40"/>
          <p:cNvSpPr txBox="1">
            <a:spLocks noChangeArrowheads="1"/>
          </p:cNvSpPr>
          <p:nvPr/>
        </p:nvSpPr>
        <p:spPr bwMode="auto">
          <a:xfrm>
            <a:off x="3298825" y="4286250"/>
            <a:ext cx="1235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1.5 266 MB/s</a:t>
            </a:r>
          </a:p>
        </p:txBody>
      </p:sp>
      <p:sp>
        <p:nvSpPr>
          <p:cNvPr id="290855" name="Text Box 41"/>
          <p:cNvSpPr txBox="1">
            <a:spLocks noChangeArrowheads="1"/>
          </p:cNvSpPr>
          <p:nvPr/>
        </p:nvSpPr>
        <p:spPr bwMode="auto">
          <a:xfrm>
            <a:off x="174625" y="3613150"/>
            <a:ext cx="1366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sp>
        <p:nvSpPr>
          <p:cNvPr id="290856" name="Text Box 42"/>
          <p:cNvSpPr txBox="1">
            <a:spLocks noChangeArrowheads="1"/>
          </p:cNvSpPr>
          <p:nvPr/>
        </p:nvSpPr>
        <p:spPr bwMode="auto">
          <a:xfrm>
            <a:off x="2957513" y="3589338"/>
            <a:ext cx="1366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E.g. DDR-200/266</a:t>
            </a:r>
          </a:p>
        </p:txBody>
      </p:sp>
      <p:cxnSp>
        <p:nvCxnSpPr>
          <p:cNvPr id="138" name="Egyenes összekötő 137"/>
          <p:cNvCxnSpPr/>
          <p:nvPr/>
        </p:nvCxnSpPr>
        <p:spPr>
          <a:xfrm rot="5400000" flipH="1" flipV="1">
            <a:off x="5188743" y="24439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gyenes összekötő 130"/>
          <p:cNvCxnSpPr/>
          <p:nvPr/>
        </p:nvCxnSpPr>
        <p:spPr>
          <a:xfrm rot="10800000" flipH="1" flipV="1">
            <a:off x="5826125" y="34448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5826125" y="30226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5368925" y="26241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6016625" y="26955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7024687" y="26955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8248650" y="24796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6161088" y="29416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6699250" y="36988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6161088" y="38814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7386638" y="26241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4808538" y="29416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5065713" y="2757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4978400" y="2757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4892675" y="2757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4795838" y="27574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4808538" y="31115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5065713" y="3005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4978400" y="3005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4892675" y="3005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4795838" y="29797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5313363" y="28781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4794250" y="33734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5065713" y="32670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4978400" y="32670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4892675" y="32670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4795838" y="32416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4808538" y="35464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5065713" y="35179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4978400" y="3517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4892675" y="3517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4795838" y="34925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5313363" y="33020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0890" name="Szövegdoboz 31"/>
          <p:cNvSpPr txBox="1">
            <a:spLocks noChangeArrowheads="1"/>
          </p:cNvSpPr>
          <p:nvPr/>
        </p:nvSpPr>
        <p:spPr bwMode="auto">
          <a:xfrm>
            <a:off x="5014913" y="3832225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1" name="Szövegdoboz 70"/>
          <p:cNvSpPr txBox="1">
            <a:spLocks noChangeArrowheads="1"/>
          </p:cNvSpPr>
          <p:nvPr/>
        </p:nvSpPr>
        <p:spPr bwMode="auto">
          <a:xfrm>
            <a:off x="6664325" y="2525713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0892" name="Csoportba foglalás 135"/>
          <p:cNvGrpSpPr>
            <a:grpSpLocks/>
          </p:cNvGrpSpPr>
          <p:nvPr/>
        </p:nvGrpSpPr>
        <p:grpSpPr bwMode="auto">
          <a:xfrm flipH="1">
            <a:off x="7602538" y="27749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sp>
        <p:nvSpPr>
          <p:cNvPr id="290893" name="Text Box 103"/>
          <p:cNvSpPr txBox="1">
            <a:spLocks noChangeArrowheads="1"/>
          </p:cNvSpPr>
          <p:nvPr/>
        </p:nvSpPr>
        <p:spPr bwMode="auto">
          <a:xfrm>
            <a:off x="6897688" y="36004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0894" name="Szövegdoboz 31"/>
          <p:cNvSpPr txBox="1">
            <a:spLocks noChangeArrowheads="1"/>
          </p:cNvSpPr>
          <p:nvPr/>
        </p:nvSpPr>
        <p:spPr bwMode="auto">
          <a:xfrm>
            <a:off x="7747000" y="3846513"/>
            <a:ext cx="106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5" name="Rectangle 105"/>
          <p:cNvSpPr>
            <a:spLocks noChangeArrowheads="1"/>
          </p:cNvSpPr>
          <p:nvPr/>
        </p:nvSpPr>
        <p:spPr bwMode="auto">
          <a:xfrm>
            <a:off x="6434138" y="12446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2x1C </a:t>
            </a:r>
          </a:p>
        </p:txBody>
      </p:sp>
      <p:sp>
        <p:nvSpPr>
          <p:cNvPr id="290896" name="Rectangle 106"/>
          <p:cNvSpPr>
            <a:spLocks noChangeArrowheads="1"/>
          </p:cNvSpPr>
          <p:nvPr/>
        </p:nvSpPr>
        <p:spPr bwMode="auto">
          <a:xfrm>
            <a:off x="7880350" y="12446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0897" name="Rectangle 107"/>
          <p:cNvSpPr>
            <a:spLocks noChangeArrowheads="1"/>
          </p:cNvSpPr>
          <p:nvPr/>
        </p:nvSpPr>
        <p:spPr bwMode="auto">
          <a:xfrm>
            <a:off x="5399088" y="12446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otomac)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898" name="Text Box 108"/>
          <p:cNvSpPr txBox="1">
            <a:spLocks noChangeArrowheads="1"/>
          </p:cNvSpPr>
          <p:nvPr/>
        </p:nvSpPr>
        <p:spPr bwMode="auto">
          <a:xfrm>
            <a:off x="6256338" y="12636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899" name="Text Box 109"/>
          <p:cNvSpPr txBox="1">
            <a:spLocks noChangeArrowheads="1"/>
          </p:cNvSpPr>
          <p:nvPr/>
        </p:nvSpPr>
        <p:spPr bwMode="auto">
          <a:xfrm>
            <a:off x="7642225" y="12652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0900" name="Text Box 110"/>
          <p:cNvSpPr txBox="1">
            <a:spLocks noChangeArrowheads="1"/>
          </p:cNvSpPr>
          <p:nvPr/>
        </p:nvSpPr>
        <p:spPr bwMode="auto">
          <a:xfrm>
            <a:off x="5100079" y="47561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1" name="Téglalap 132"/>
          <p:cNvSpPr>
            <a:spLocks noChangeArrowheads="1"/>
          </p:cNvSpPr>
          <p:nvPr/>
        </p:nvSpPr>
        <p:spPr bwMode="auto">
          <a:xfrm>
            <a:off x="4872038" y="17589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2" name="Téglalap 132"/>
          <p:cNvSpPr>
            <a:spLocks noChangeArrowheads="1"/>
          </p:cNvSpPr>
          <p:nvPr/>
        </p:nvSpPr>
        <p:spPr bwMode="auto">
          <a:xfrm>
            <a:off x="5876925" y="1760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3" name="Téglalap 132"/>
          <p:cNvSpPr>
            <a:spLocks noChangeArrowheads="1"/>
          </p:cNvSpPr>
          <p:nvPr/>
        </p:nvSpPr>
        <p:spPr bwMode="auto">
          <a:xfrm>
            <a:off x="6880225" y="1760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4" name="Téglalap 132"/>
          <p:cNvSpPr>
            <a:spLocks noChangeArrowheads="1"/>
          </p:cNvSpPr>
          <p:nvPr/>
        </p:nvSpPr>
        <p:spPr bwMode="auto">
          <a:xfrm>
            <a:off x="7883525" y="17605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0905" name="Text Box 115"/>
          <p:cNvSpPr txBox="1">
            <a:spLocks noChangeArrowheads="1"/>
          </p:cNvSpPr>
          <p:nvPr/>
        </p:nvSpPr>
        <p:spPr bwMode="auto">
          <a:xfrm>
            <a:off x="348690" y="4756150"/>
            <a:ext cx="3530134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Previous Pentium 4 MP aimed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MP server platform (for single core processors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(2004 and before)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6" name="Oval 116"/>
          <p:cNvSpPr>
            <a:spLocks noChangeArrowheads="1"/>
          </p:cNvSpPr>
          <p:nvPr/>
        </p:nvSpPr>
        <p:spPr bwMode="auto">
          <a:xfrm>
            <a:off x="5041900" y="2413000"/>
            <a:ext cx="3619500" cy="4064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7" name="Text Box 117"/>
          <p:cNvSpPr txBox="1">
            <a:spLocks noChangeArrowheads="1"/>
          </p:cNvSpPr>
          <p:nvPr/>
        </p:nvSpPr>
        <p:spPr bwMode="auto">
          <a:xfrm>
            <a:off x="8559800" y="2705100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8" name="Oval 118"/>
          <p:cNvSpPr>
            <a:spLocks noChangeArrowheads="1"/>
          </p:cNvSpPr>
          <p:nvPr/>
        </p:nvSpPr>
        <p:spPr bwMode="auto">
          <a:xfrm>
            <a:off x="4572000" y="2565400"/>
            <a:ext cx="1589088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09" name="Oval 119"/>
          <p:cNvSpPr>
            <a:spLocks noChangeArrowheads="1"/>
          </p:cNvSpPr>
          <p:nvPr/>
        </p:nvSpPr>
        <p:spPr bwMode="auto">
          <a:xfrm>
            <a:off x="7602538" y="2566988"/>
            <a:ext cx="1495425" cy="1333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0" name="AutoShape 120"/>
          <p:cNvSpPr>
            <a:spLocks noChangeArrowheads="1"/>
          </p:cNvSpPr>
          <p:nvPr/>
        </p:nvSpPr>
        <p:spPr bwMode="auto">
          <a:xfrm>
            <a:off x="3898900" y="32004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0911" name="Text Box 121"/>
          <p:cNvSpPr txBox="1">
            <a:spLocks noChangeArrowheads="1"/>
          </p:cNvSpPr>
          <p:nvPr/>
        </p:nvSpPr>
        <p:spPr bwMode="auto">
          <a:xfrm>
            <a:off x="173038" y="581044"/>
            <a:ext cx="88947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AutoNum type="alphaLcParenR"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single core MP server platforms to dual core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MP server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      (called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</a:rPr>
              <a:t>Truland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MP server platform)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122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99944" y="3624263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62044" y="3636963"/>
            <a:ext cx="4010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IMI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" y="5422900"/>
            <a:ext cx="801213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dirty="0" smtClean="0">
                <a:solidFill>
                  <a:srgbClr val="FF0000"/>
                </a:solidFill>
              </a:rPr>
              <a:t>IMI (Independent Memory Interface): </a:t>
            </a:r>
            <a:r>
              <a:rPr lang="en-US" sz="1100" dirty="0" smtClean="0"/>
              <a:t>Low line count (70 signal lines) serial interface vs. DDR2 with 240 pins.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XMB: </a:t>
            </a:r>
            <a:r>
              <a:rPr lang="en-US" sz="1100" dirty="0" err="1" smtClean="0">
                <a:solidFill>
                  <a:srgbClr val="FF0000"/>
                </a:solidFill>
              </a:rPr>
              <a:t>eXternal</a:t>
            </a:r>
            <a:r>
              <a:rPr lang="en-US" sz="1100" dirty="0" smtClean="0">
                <a:solidFill>
                  <a:srgbClr val="FF0000"/>
                </a:solidFill>
              </a:rPr>
              <a:t> Memory Bridge</a:t>
            </a:r>
          </a:p>
        </p:txBody>
      </p:sp>
    </p:spTree>
    <p:extLst>
      <p:ext uri="{BB962C8B-B14F-4D97-AF65-F5344CB8AC3E}">
        <p14:creationId xmlns:p14="http://schemas.microsoft.com/office/powerpoint/2010/main" val="30448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Egyenes összekötő 107"/>
          <p:cNvCxnSpPr/>
          <p:nvPr/>
        </p:nvCxnSpPr>
        <p:spPr>
          <a:xfrm rot="16200000" flipV="1">
            <a:off x="5995194" y="2707482"/>
            <a:ext cx="7207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gyenes összekötő 200"/>
          <p:cNvCxnSpPr/>
          <p:nvPr/>
        </p:nvCxnSpPr>
        <p:spPr>
          <a:xfrm rot="10800000" flipH="1">
            <a:off x="7624763" y="360521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Egyenes összekötő 201"/>
          <p:cNvCxnSpPr/>
          <p:nvPr/>
        </p:nvCxnSpPr>
        <p:spPr>
          <a:xfrm flipV="1">
            <a:off x="7335838" y="3460750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gyenes összekötő 202"/>
          <p:cNvCxnSpPr/>
          <p:nvPr/>
        </p:nvCxnSpPr>
        <p:spPr>
          <a:xfrm rot="16200000" flipH="1">
            <a:off x="7552531" y="3532982"/>
            <a:ext cx="14446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Egyenes összekötő 125"/>
          <p:cNvCxnSpPr/>
          <p:nvPr/>
        </p:nvCxnSpPr>
        <p:spPr>
          <a:xfrm rot="10800000">
            <a:off x="7335838" y="3025775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 rot="16200000" flipV="1">
            <a:off x="6427788" y="3673475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5400000" flipH="1" flipV="1">
            <a:off x="4952206" y="24566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gyenes összekötő 137"/>
          <p:cNvCxnSpPr/>
          <p:nvPr/>
        </p:nvCxnSpPr>
        <p:spPr>
          <a:xfrm rot="5400000" flipH="1" flipV="1">
            <a:off x="578643" y="2456657"/>
            <a:ext cx="3603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7820025" y="2882900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gyenes összekötő 108"/>
          <p:cNvCxnSpPr/>
          <p:nvPr/>
        </p:nvCxnSpPr>
        <p:spPr>
          <a:xfrm rot="16200000" flipV="1">
            <a:off x="6626225" y="2644775"/>
            <a:ext cx="6111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>
            <a:spLocks noChangeArrowheads="1"/>
          </p:cNvSpPr>
          <p:nvPr/>
        </p:nvSpPr>
        <p:spPr bwMode="auto">
          <a:xfrm>
            <a:off x="4365625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2" name="Téglalap 31"/>
          <p:cNvSpPr>
            <a:spLocks noChangeArrowheads="1"/>
          </p:cNvSpPr>
          <p:nvPr/>
        </p:nvSpPr>
        <p:spPr bwMode="auto">
          <a:xfrm>
            <a:off x="6684963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8" name="Téglalap 37"/>
          <p:cNvSpPr>
            <a:spLocks noChangeArrowheads="1"/>
          </p:cNvSpPr>
          <p:nvPr/>
        </p:nvSpPr>
        <p:spPr bwMode="auto">
          <a:xfrm>
            <a:off x="7843838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sp>
        <p:nvSpPr>
          <p:cNvPr id="39" name="Téglalap 38"/>
          <p:cNvSpPr>
            <a:spLocks noChangeArrowheads="1"/>
          </p:cNvSpPr>
          <p:nvPr/>
        </p:nvSpPr>
        <p:spPr bwMode="auto">
          <a:xfrm>
            <a:off x="5524500" y="1771650"/>
            <a:ext cx="10795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</a:rPr>
              <a:t>Core2 (2C/4C)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 err="1">
                <a:solidFill>
                  <a:srgbClr val="FFFFFF"/>
                </a:solidFill>
              </a:rPr>
              <a:t>Penryn</a:t>
            </a:r>
            <a:r>
              <a:rPr lang="hu-HU" sz="1100" dirty="0">
                <a:solidFill>
                  <a:srgbClr val="FFFFFF"/>
                </a:solidFill>
              </a:rPr>
              <a:t> (6C)</a:t>
            </a:r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5132388" y="2636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 flipH="1" flipV="1">
            <a:off x="5961062" y="2816226"/>
            <a:ext cx="358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5400000" flipH="1" flipV="1">
            <a:off x="6932613" y="2852738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 rot="16200000" flipV="1">
            <a:off x="8012112" y="24923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44"/>
          <p:cNvSpPr/>
          <p:nvPr/>
        </p:nvSpPr>
        <p:spPr>
          <a:xfrm>
            <a:off x="5924550" y="2954338"/>
            <a:ext cx="1439863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7300</a:t>
            </a:r>
          </a:p>
        </p:txBody>
      </p:sp>
      <p:sp>
        <p:nvSpPr>
          <p:cNvPr id="61" name="Téglalap 60"/>
          <p:cNvSpPr/>
          <p:nvPr/>
        </p:nvSpPr>
        <p:spPr>
          <a:xfrm>
            <a:off x="5922963" y="38941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631xESB/</a:t>
            </a:r>
            <a:br>
              <a:rPr lang="hu-HU" sz="110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632xESB</a:t>
            </a:r>
          </a:p>
        </p:txBody>
      </p:sp>
      <p:cxnSp>
        <p:nvCxnSpPr>
          <p:cNvPr id="62" name="Egyenes összekötő 61"/>
          <p:cNvCxnSpPr/>
          <p:nvPr/>
        </p:nvCxnSpPr>
        <p:spPr>
          <a:xfrm>
            <a:off x="7148513" y="2636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>
            <a:stCxn id="58" idx="3"/>
          </p:cNvCxnSpPr>
          <p:nvPr/>
        </p:nvCxnSpPr>
        <p:spPr>
          <a:xfrm flipH="1" flipV="1">
            <a:off x="7551738" y="2882900"/>
            <a:ext cx="28892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églalap 56"/>
          <p:cNvSpPr/>
          <p:nvPr/>
        </p:nvSpPr>
        <p:spPr>
          <a:xfrm>
            <a:off x="7708900" y="27749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7794625" y="27749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59"/>
          <p:cNvSpPr/>
          <p:nvPr/>
        </p:nvSpPr>
        <p:spPr>
          <a:xfrm>
            <a:off x="8108950" y="27749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91867" name="Szövegdoboz 31"/>
          <p:cNvSpPr txBox="1">
            <a:spLocks noChangeArrowheads="1"/>
          </p:cNvSpPr>
          <p:nvPr/>
        </p:nvSpPr>
        <p:spPr bwMode="auto">
          <a:xfrm>
            <a:off x="8267700" y="2959100"/>
            <a:ext cx="8461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up to</a:t>
            </a:r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 8 DIMMs</a:t>
            </a:r>
          </a:p>
        </p:txBody>
      </p:sp>
      <p:cxnSp>
        <p:nvCxnSpPr>
          <p:cNvPr id="115" name="Egyenes összekötő 114"/>
          <p:cNvCxnSpPr/>
          <p:nvPr/>
        </p:nvCxnSpPr>
        <p:spPr>
          <a:xfrm rot="10800000">
            <a:off x="7820025" y="3117850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>
            <a:stCxn id="118" idx="3"/>
          </p:cNvCxnSpPr>
          <p:nvPr/>
        </p:nvCxnSpPr>
        <p:spPr>
          <a:xfrm flipH="1">
            <a:off x="7362825" y="3117850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églalap 116"/>
          <p:cNvSpPr/>
          <p:nvPr/>
        </p:nvSpPr>
        <p:spPr>
          <a:xfrm>
            <a:off x="7708900" y="30099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8" name="Téglalap 117"/>
          <p:cNvSpPr/>
          <p:nvPr/>
        </p:nvSpPr>
        <p:spPr>
          <a:xfrm>
            <a:off x="7794625" y="3009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9" name="Téglalap 118"/>
          <p:cNvSpPr/>
          <p:nvPr/>
        </p:nvSpPr>
        <p:spPr>
          <a:xfrm>
            <a:off x="8108950" y="30099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0" name="Egyenes összekötő 119"/>
          <p:cNvCxnSpPr/>
          <p:nvPr/>
        </p:nvCxnSpPr>
        <p:spPr>
          <a:xfrm rot="10800000">
            <a:off x="7820025" y="3360738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gyenes összekötő 120"/>
          <p:cNvCxnSpPr>
            <a:stCxn id="123" idx="3"/>
          </p:cNvCxnSpPr>
          <p:nvPr/>
        </p:nvCxnSpPr>
        <p:spPr>
          <a:xfrm flipH="1">
            <a:off x="7362825" y="3360738"/>
            <a:ext cx="477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églalap 121"/>
          <p:cNvSpPr/>
          <p:nvPr/>
        </p:nvSpPr>
        <p:spPr>
          <a:xfrm>
            <a:off x="7708900" y="32527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3" name="Téglalap 122"/>
          <p:cNvSpPr/>
          <p:nvPr/>
        </p:nvSpPr>
        <p:spPr>
          <a:xfrm>
            <a:off x="7794625" y="32527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4" name="Téglalap 123"/>
          <p:cNvSpPr/>
          <p:nvPr/>
        </p:nvSpPr>
        <p:spPr>
          <a:xfrm>
            <a:off x="8108950" y="32527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25" name="Egyenes összekötő 124"/>
          <p:cNvCxnSpPr/>
          <p:nvPr/>
        </p:nvCxnSpPr>
        <p:spPr>
          <a:xfrm rot="10800000">
            <a:off x="7820025" y="3603625"/>
            <a:ext cx="334963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églalap 126"/>
          <p:cNvSpPr/>
          <p:nvPr/>
        </p:nvSpPr>
        <p:spPr>
          <a:xfrm>
            <a:off x="7708900" y="34940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8" name="Téglalap 127"/>
          <p:cNvSpPr/>
          <p:nvPr/>
        </p:nvSpPr>
        <p:spPr>
          <a:xfrm>
            <a:off x="7794625" y="34940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9" name="Téglalap 128"/>
          <p:cNvSpPr/>
          <p:nvPr/>
        </p:nvSpPr>
        <p:spPr>
          <a:xfrm>
            <a:off x="8108950" y="34940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1216025" y="3457575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1216025" y="3035300"/>
            <a:ext cx="35083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gyenes összekötő 136"/>
          <p:cNvCxnSpPr/>
          <p:nvPr/>
        </p:nvCxnSpPr>
        <p:spPr>
          <a:xfrm flipV="1">
            <a:off x="758825" y="2636838"/>
            <a:ext cx="10096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Egyenes összekötő 138"/>
          <p:cNvCxnSpPr/>
          <p:nvPr/>
        </p:nvCxnSpPr>
        <p:spPr>
          <a:xfrm rot="16200000" flipV="1">
            <a:off x="1406525" y="27082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gyenes összekötő 139"/>
          <p:cNvCxnSpPr/>
          <p:nvPr/>
        </p:nvCxnSpPr>
        <p:spPr>
          <a:xfrm rot="16200000" flipV="1">
            <a:off x="2414587" y="2708276"/>
            <a:ext cx="7207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Egyenes összekötő 140"/>
          <p:cNvCxnSpPr/>
          <p:nvPr/>
        </p:nvCxnSpPr>
        <p:spPr>
          <a:xfrm rot="16200000" flipV="1">
            <a:off x="3638550" y="2492376"/>
            <a:ext cx="2889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églalap 141"/>
          <p:cNvSpPr/>
          <p:nvPr/>
        </p:nvSpPr>
        <p:spPr>
          <a:xfrm>
            <a:off x="1550988" y="2954338"/>
            <a:ext cx="1439862" cy="5762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8500</a:t>
            </a:r>
            <a:r>
              <a:rPr lang="en-US" altLang="en-US" sz="1100" baseline="30000" smtClean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/8501</a:t>
            </a:r>
          </a:p>
        </p:txBody>
      </p:sp>
      <p:cxnSp>
        <p:nvCxnSpPr>
          <p:cNvPr id="143" name="Egyenes összekötő 142"/>
          <p:cNvCxnSpPr/>
          <p:nvPr/>
        </p:nvCxnSpPr>
        <p:spPr>
          <a:xfrm rot="5400000" flipH="1" flipV="1">
            <a:off x="2089150" y="3711575"/>
            <a:ext cx="36353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églalap 143"/>
          <p:cNvSpPr/>
          <p:nvPr/>
        </p:nvSpPr>
        <p:spPr>
          <a:xfrm>
            <a:off x="1550988" y="3894138"/>
            <a:ext cx="1439862" cy="5762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100" dirty="0">
                <a:solidFill>
                  <a:srgbClr val="FFFFFF"/>
                </a:solidFill>
                <a:latin typeface="Verdana" pitchFamily="34" charset="0"/>
              </a:rPr>
              <a:t>ICH5</a:t>
            </a:r>
          </a:p>
        </p:txBody>
      </p:sp>
      <p:cxnSp>
        <p:nvCxnSpPr>
          <p:cNvPr id="145" name="Egyenes összekötő 144"/>
          <p:cNvCxnSpPr/>
          <p:nvPr/>
        </p:nvCxnSpPr>
        <p:spPr>
          <a:xfrm>
            <a:off x="2776538" y="2636838"/>
            <a:ext cx="10080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98438" y="29543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455613" y="27701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368300" y="27701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9" name="Téglalap 148"/>
          <p:cNvSpPr/>
          <p:nvPr/>
        </p:nvSpPr>
        <p:spPr>
          <a:xfrm flipH="1">
            <a:off x="282575" y="27701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0" name="Téglalap 149"/>
          <p:cNvSpPr/>
          <p:nvPr/>
        </p:nvSpPr>
        <p:spPr>
          <a:xfrm flipH="1">
            <a:off x="198438" y="27701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98438" y="3124200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455613" y="30178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368300" y="30178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4" name="Téglalap 153"/>
          <p:cNvSpPr/>
          <p:nvPr/>
        </p:nvSpPr>
        <p:spPr>
          <a:xfrm flipH="1">
            <a:off x="282575" y="30178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5" name="Téglalap 154"/>
          <p:cNvSpPr/>
          <p:nvPr/>
        </p:nvSpPr>
        <p:spPr>
          <a:xfrm flipH="1">
            <a:off x="198438" y="30178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703263" y="2890838"/>
            <a:ext cx="647700" cy="2889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84150" y="3386138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455613" y="32797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368300" y="32797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0" name="Téglalap 159"/>
          <p:cNvSpPr/>
          <p:nvPr/>
        </p:nvSpPr>
        <p:spPr>
          <a:xfrm flipH="1">
            <a:off x="282575" y="32797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1" name="Téglalap 160"/>
          <p:cNvSpPr/>
          <p:nvPr/>
        </p:nvSpPr>
        <p:spPr>
          <a:xfrm flipH="1">
            <a:off x="198438" y="32797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98438" y="3559175"/>
            <a:ext cx="6477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455613" y="35306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368300" y="35306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5" name="Téglalap 164"/>
          <p:cNvSpPr/>
          <p:nvPr/>
        </p:nvSpPr>
        <p:spPr>
          <a:xfrm flipH="1">
            <a:off x="282575" y="35306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6" name="Téglalap 165"/>
          <p:cNvSpPr/>
          <p:nvPr/>
        </p:nvSpPr>
        <p:spPr>
          <a:xfrm flipH="1">
            <a:off x="198438" y="35306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703263" y="3314700"/>
            <a:ext cx="6477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XM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1914" name="Szövegdoboz 31"/>
          <p:cNvSpPr txBox="1">
            <a:spLocks noChangeArrowheads="1"/>
          </p:cNvSpPr>
          <p:nvPr/>
        </p:nvSpPr>
        <p:spPr bwMode="auto">
          <a:xfrm>
            <a:off x="361950" y="3844925"/>
            <a:ext cx="11572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15" name="Szövegdoboz 70"/>
          <p:cNvSpPr txBox="1">
            <a:spLocks noChangeArrowheads="1"/>
          </p:cNvSpPr>
          <p:nvPr/>
        </p:nvSpPr>
        <p:spPr bwMode="auto">
          <a:xfrm>
            <a:off x="2054225" y="2538413"/>
            <a:ext cx="433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grpSp>
        <p:nvGrpSpPr>
          <p:cNvPr id="291916" name="Csoportba foglalás 135"/>
          <p:cNvGrpSpPr>
            <a:grpSpLocks/>
          </p:cNvGrpSpPr>
          <p:nvPr/>
        </p:nvGrpSpPr>
        <p:grpSpPr bwMode="auto">
          <a:xfrm flipH="1">
            <a:off x="2992438" y="2787650"/>
            <a:ext cx="1382712" cy="976313"/>
            <a:chOff x="4845164" y="3676774"/>
            <a:chExt cx="1383020" cy="976238"/>
          </a:xfrm>
        </p:grpSpPr>
        <p:cxnSp>
          <p:nvCxnSpPr>
            <p:cNvPr id="171" name="Egyenes összekötő 170"/>
            <p:cNvCxnSpPr/>
            <p:nvPr/>
          </p:nvCxnSpPr>
          <p:spPr>
            <a:xfrm rot="10800000" flipH="1" flipV="1">
              <a:off x="5877269" y="4365696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Egyenes összekötő 171"/>
            <p:cNvCxnSpPr/>
            <p:nvPr/>
          </p:nvCxnSpPr>
          <p:spPr>
            <a:xfrm rot="10800000" flipH="1" flipV="1">
              <a:off x="5877269" y="3941867"/>
              <a:ext cx="35091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Egyenes összekötő 172"/>
            <p:cNvCxnSpPr/>
            <p:nvPr/>
          </p:nvCxnSpPr>
          <p:spPr>
            <a:xfrm rot="10800000" flipH="1">
              <a:off x="4861043" y="386091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églalap 173"/>
            <p:cNvSpPr/>
            <p:nvPr/>
          </p:nvSpPr>
          <p:spPr>
            <a:xfrm flipH="1">
              <a:off x="5118275" y="3676774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5" name="Téglalap 174"/>
            <p:cNvSpPr/>
            <p:nvPr/>
          </p:nvSpPr>
          <p:spPr>
            <a:xfrm flipH="1">
              <a:off x="5030942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6" name="Téglalap 175"/>
            <p:cNvSpPr/>
            <p:nvPr/>
          </p:nvSpPr>
          <p:spPr>
            <a:xfrm flipH="1">
              <a:off x="4945198" y="3676774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77" name="Téglalap 176"/>
            <p:cNvSpPr/>
            <p:nvPr/>
          </p:nvSpPr>
          <p:spPr>
            <a:xfrm flipH="1">
              <a:off x="4861043" y="3676774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78" name="Egyenes összekötő 177"/>
            <p:cNvCxnSpPr/>
            <p:nvPr/>
          </p:nvCxnSpPr>
          <p:spPr>
            <a:xfrm rot="10800000" flipH="1">
              <a:off x="4861043" y="4030760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églalap 178"/>
            <p:cNvSpPr/>
            <p:nvPr/>
          </p:nvSpPr>
          <p:spPr>
            <a:xfrm flipH="1">
              <a:off x="5118275" y="3924405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0" name="Téglalap 179"/>
            <p:cNvSpPr/>
            <p:nvPr/>
          </p:nvSpPr>
          <p:spPr>
            <a:xfrm flipH="1">
              <a:off x="5030942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1" name="Téglalap 180"/>
            <p:cNvSpPr/>
            <p:nvPr/>
          </p:nvSpPr>
          <p:spPr>
            <a:xfrm flipH="1">
              <a:off x="4945198" y="3924405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2" name="Téglalap 181"/>
            <p:cNvSpPr/>
            <p:nvPr/>
          </p:nvSpPr>
          <p:spPr>
            <a:xfrm flipH="1">
              <a:off x="4861043" y="3924405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3" name="Téglalap 182"/>
            <p:cNvSpPr/>
            <p:nvPr/>
          </p:nvSpPr>
          <p:spPr>
            <a:xfrm flipH="1">
              <a:off x="5364392" y="3799003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cxnSp>
          <p:nvCxnSpPr>
            <p:cNvPr id="184" name="Egyenes összekötő 183"/>
            <p:cNvCxnSpPr/>
            <p:nvPr/>
          </p:nvCxnSpPr>
          <p:spPr>
            <a:xfrm rot="10800000" flipH="1">
              <a:off x="4845164" y="4292677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églalap 184"/>
            <p:cNvSpPr/>
            <p:nvPr/>
          </p:nvSpPr>
          <p:spPr>
            <a:xfrm flipH="1">
              <a:off x="5118275" y="4186323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6" name="Téglalap 185"/>
            <p:cNvSpPr/>
            <p:nvPr/>
          </p:nvSpPr>
          <p:spPr>
            <a:xfrm flipH="1">
              <a:off x="5030942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7" name="Téglalap 186"/>
            <p:cNvSpPr/>
            <p:nvPr/>
          </p:nvSpPr>
          <p:spPr>
            <a:xfrm flipH="1">
              <a:off x="4945198" y="4186323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88" name="Téglalap 187"/>
            <p:cNvSpPr/>
            <p:nvPr/>
          </p:nvSpPr>
          <p:spPr>
            <a:xfrm flipH="1">
              <a:off x="4861043" y="4186323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189" name="Egyenes összekötő 188"/>
            <p:cNvCxnSpPr/>
            <p:nvPr/>
          </p:nvCxnSpPr>
          <p:spPr>
            <a:xfrm rot="10800000" flipH="1">
              <a:off x="4861043" y="4465701"/>
              <a:ext cx="6478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églalap 189"/>
            <p:cNvSpPr/>
            <p:nvPr/>
          </p:nvSpPr>
          <p:spPr>
            <a:xfrm flipH="1">
              <a:off x="5118275" y="4437129"/>
              <a:ext cx="44460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1" name="Téglalap 190"/>
            <p:cNvSpPr/>
            <p:nvPr/>
          </p:nvSpPr>
          <p:spPr>
            <a:xfrm flipH="1">
              <a:off x="5030942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2" name="Téglalap 191"/>
            <p:cNvSpPr/>
            <p:nvPr/>
          </p:nvSpPr>
          <p:spPr>
            <a:xfrm flipH="1">
              <a:off x="4945198" y="4437129"/>
              <a:ext cx="46048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3" name="Téglalap 192"/>
            <p:cNvSpPr/>
            <p:nvPr/>
          </p:nvSpPr>
          <p:spPr>
            <a:xfrm flipH="1">
              <a:off x="4861043" y="4437129"/>
              <a:ext cx="46047" cy="2158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94" name="Téglalap 193"/>
            <p:cNvSpPr/>
            <p:nvPr/>
          </p:nvSpPr>
          <p:spPr>
            <a:xfrm flipH="1">
              <a:off x="5364392" y="4221245"/>
              <a:ext cx="647844" cy="28731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hu-HU" altLang="en-US" sz="1100" smtClean="0">
                  <a:solidFill>
                    <a:srgbClr val="FFFFFF"/>
                  </a:solidFill>
                  <a:latin typeface="Verdana" pitchFamily="34" charset="0"/>
                </a:rPr>
                <a:t>XM</a:t>
              </a:r>
              <a:r>
                <a:rPr lang="en-US" altLang="en-US" sz="1100" smtClean="0">
                  <a:solidFill>
                    <a:srgbClr val="FFFFFF"/>
                  </a:solidFill>
                  <a:latin typeface="Verdana" pitchFamily="34" charset="0"/>
                </a:rPr>
                <a:t>B</a:t>
              </a:r>
              <a:endParaRPr lang="hu-HU" altLang="en-US" sz="110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cxnSp>
        <p:nvCxnSpPr>
          <p:cNvPr id="198" name="Egyenes összekötő 197"/>
          <p:cNvCxnSpPr/>
          <p:nvPr/>
        </p:nvCxnSpPr>
        <p:spPr>
          <a:xfrm rot="5400000">
            <a:off x="7480300" y="2954338"/>
            <a:ext cx="1428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918" name="Szövegdoboz 31"/>
          <p:cNvSpPr txBox="1">
            <a:spLocks noChangeArrowheads="1"/>
          </p:cNvSpPr>
          <p:nvPr/>
        </p:nvSpPr>
        <p:spPr bwMode="auto">
          <a:xfrm>
            <a:off x="6664325" y="3582988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</a:p>
        </p:txBody>
      </p:sp>
      <p:sp>
        <p:nvSpPr>
          <p:cNvPr id="291919" name="Szövegdoboz 70"/>
          <p:cNvSpPr txBox="1">
            <a:spLocks noChangeArrowheads="1"/>
          </p:cNvSpPr>
          <p:nvPr/>
        </p:nvSpPr>
        <p:spPr bwMode="auto">
          <a:xfrm>
            <a:off x="6399213" y="2555875"/>
            <a:ext cx="433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FSB</a:t>
            </a:r>
          </a:p>
        </p:txBody>
      </p:sp>
      <p:sp>
        <p:nvSpPr>
          <p:cNvPr id="291920" name="AutoShape 106"/>
          <p:cNvSpPr>
            <a:spLocks noChangeArrowheads="1"/>
          </p:cNvSpPr>
          <p:nvPr/>
        </p:nvSpPr>
        <p:spPr bwMode="auto">
          <a:xfrm>
            <a:off x="4724400" y="3340100"/>
            <a:ext cx="431800" cy="88900"/>
          </a:xfrm>
          <a:prstGeom prst="rightArrow">
            <a:avLst>
              <a:gd name="adj1" fmla="val 50000"/>
              <a:gd name="adj2" fmla="val 121429"/>
            </a:avLst>
          </a:prstGeom>
          <a:solidFill>
            <a:srgbClr val="FF0000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1" name="Text Box 107"/>
          <p:cNvSpPr txBox="1">
            <a:spLocks noChangeArrowheads="1"/>
          </p:cNvSpPr>
          <p:nvPr/>
        </p:nvSpPr>
        <p:spPr bwMode="auto">
          <a:xfrm>
            <a:off x="2287588" y="3613150"/>
            <a:ext cx="5857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HI 1.5</a:t>
            </a:r>
          </a:p>
        </p:txBody>
      </p:sp>
      <p:sp>
        <p:nvSpPr>
          <p:cNvPr id="291922" name="Szövegdoboz 31"/>
          <p:cNvSpPr txBox="1">
            <a:spLocks noChangeArrowheads="1"/>
          </p:cNvSpPr>
          <p:nvPr/>
        </p:nvSpPr>
        <p:spPr bwMode="auto">
          <a:xfrm>
            <a:off x="3094038" y="3859213"/>
            <a:ext cx="11572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-266/333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DDR2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-400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3" name="Szövegdoboz 31"/>
          <p:cNvSpPr txBox="1">
            <a:spLocks noChangeArrowheads="1"/>
          </p:cNvSpPr>
          <p:nvPr/>
        </p:nvSpPr>
        <p:spPr bwMode="auto">
          <a:xfrm>
            <a:off x="7585075" y="3922713"/>
            <a:ext cx="12461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FBDIMM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2-533/667</a:t>
            </a:r>
            <a:endParaRPr lang="hu-HU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4" name="Rectangle 110"/>
          <p:cNvSpPr>
            <a:spLocks noChangeArrowheads="1"/>
          </p:cNvSpPr>
          <p:nvPr/>
        </p:nvSpPr>
        <p:spPr bwMode="auto">
          <a:xfrm>
            <a:off x="1824038" y="1257300"/>
            <a:ext cx="1238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Paxville MP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2x1C </a:t>
            </a:r>
          </a:p>
        </p:txBody>
      </p:sp>
      <p:sp>
        <p:nvSpPr>
          <p:cNvPr id="291925" name="Rectangle 111"/>
          <p:cNvSpPr>
            <a:spLocks noChangeArrowheads="1"/>
          </p:cNvSpPr>
          <p:nvPr/>
        </p:nvSpPr>
        <p:spPr bwMode="auto">
          <a:xfrm>
            <a:off x="3270250" y="1257300"/>
            <a:ext cx="690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7100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(Tulsa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) 2C</a:t>
            </a:r>
          </a:p>
        </p:txBody>
      </p:sp>
      <p:sp>
        <p:nvSpPr>
          <p:cNvPr id="291926" name="Rectangle 112"/>
          <p:cNvSpPr>
            <a:spLocks noChangeArrowheads="1"/>
          </p:cNvSpPr>
          <p:nvPr/>
        </p:nvSpPr>
        <p:spPr bwMode="auto">
          <a:xfrm>
            <a:off x="788988" y="1257300"/>
            <a:ext cx="877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MP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(P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otomac)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27" name="Text Box 113"/>
          <p:cNvSpPr txBox="1">
            <a:spLocks noChangeArrowheads="1"/>
          </p:cNvSpPr>
          <p:nvPr/>
        </p:nvSpPr>
        <p:spPr bwMode="auto">
          <a:xfrm>
            <a:off x="1646238" y="1276350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8" name="Text Box 114"/>
          <p:cNvSpPr txBox="1">
            <a:spLocks noChangeArrowheads="1"/>
          </p:cNvSpPr>
          <p:nvPr/>
        </p:nvSpPr>
        <p:spPr bwMode="auto">
          <a:xfrm>
            <a:off x="3032125" y="1277938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29" name="Text Box 115"/>
          <p:cNvSpPr txBox="1">
            <a:spLocks noChangeArrowheads="1"/>
          </p:cNvSpPr>
          <p:nvPr/>
        </p:nvSpPr>
        <p:spPr bwMode="auto">
          <a:xfrm>
            <a:off x="987425" y="6267450"/>
            <a:ext cx="71215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aseline="3000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The E8500 MCH supports an FSB of 667 MT/s and consequently only the SC Xeon MP (Potomac) </a:t>
            </a:r>
          </a:p>
        </p:txBody>
      </p:sp>
      <p:sp>
        <p:nvSpPr>
          <p:cNvPr id="291930" name="Rectangle 116"/>
          <p:cNvSpPr>
            <a:spLocks noChangeArrowheads="1"/>
          </p:cNvSpPr>
          <p:nvPr/>
        </p:nvSpPr>
        <p:spPr bwMode="auto">
          <a:xfrm>
            <a:off x="4641850" y="1255713"/>
            <a:ext cx="1246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 DC)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1x2C</a:t>
            </a:r>
          </a:p>
        </p:txBody>
      </p:sp>
      <p:sp>
        <p:nvSpPr>
          <p:cNvPr id="291931" name="Rectangle 117"/>
          <p:cNvSpPr>
            <a:spLocks noChangeArrowheads="1"/>
          </p:cNvSpPr>
          <p:nvPr/>
        </p:nvSpPr>
        <p:spPr bwMode="auto">
          <a:xfrm>
            <a:off x="6097588" y="1265238"/>
            <a:ext cx="1249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7300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(Tigerton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 QC) 2x2C</a:t>
            </a:r>
          </a:p>
        </p:txBody>
      </p:sp>
      <p:sp>
        <p:nvSpPr>
          <p:cNvPr id="291932" name="Rectangle 118"/>
          <p:cNvSpPr>
            <a:spLocks noChangeArrowheads="1"/>
          </p:cNvSpPr>
          <p:nvPr/>
        </p:nvSpPr>
        <p:spPr bwMode="auto">
          <a:xfrm>
            <a:off x="7531100" y="1265238"/>
            <a:ext cx="1073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Xeon 7400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>
                <a:solidFill>
                  <a:srgbClr val="000000"/>
                </a:solidFill>
                <a:latin typeface="Verdana" pitchFamily="34" charset="0"/>
              </a:rPr>
              <a:t>Dunnington 6C</a:t>
            </a:r>
            <a:r>
              <a:rPr lang="hu-HU" altLang="en-US" sz="10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3" name="Text Box 119"/>
          <p:cNvSpPr txBox="1">
            <a:spLocks noChangeArrowheads="1"/>
          </p:cNvSpPr>
          <p:nvPr/>
        </p:nvSpPr>
        <p:spPr bwMode="auto">
          <a:xfrm>
            <a:off x="5916613" y="1279525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4" name="Text Box 120"/>
          <p:cNvSpPr txBox="1">
            <a:spLocks noChangeArrowheads="1"/>
          </p:cNvSpPr>
          <p:nvPr/>
        </p:nvSpPr>
        <p:spPr bwMode="auto">
          <a:xfrm>
            <a:off x="7364413" y="1279525"/>
            <a:ext cx="24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291935" name="Text Box 121"/>
          <p:cNvSpPr txBox="1">
            <a:spLocks noChangeArrowheads="1"/>
          </p:cNvSpPr>
          <p:nvPr/>
        </p:nvSpPr>
        <p:spPr bwMode="auto">
          <a:xfrm>
            <a:off x="489979" y="4819650"/>
            <a:ext cx="3201517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90 nm Pentium 4 Prescott MP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Truland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2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(2006)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6" name="Text Box 122"/>
          <p:cNvSpPr txBox="1">
            <a:spLocks noChangeArrowheads="1"/>
          </p:cNvSpPr>
          <p:nvPr/>
        </p:nvSpPr>
        <p:spPr bwMode="auto">
          <a:xfrm>
            <a:off x="4729618" y="4821238"/>
            <a:ext cx="3320140" cy="6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Core 2 aimed </a:t>
            </a:r>
          </a:p>
          <a:p>
            <a:pPr algn="ctr" eaLnBrk="1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100" dirty="0" err="1">
                <a:solidFill>
                  <a:srgbClr val="000000"/>
                </a:solidFill>
                <a:latin typeface="Verdana" pitchFamily="34" charset="0"/>
              </a:rPr>
              <a:t>Caneland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MP server platform (for up to 6 C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(2007)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37" name="Text Box 123"/>
          <p:cNvSpPr txBox="1">
            <a:spLocks noChangeArrowheads="1"/>
          </p:cNvSpPr>
          <p:nvPr/>
        </p:nvSpPr>
        <p:spPr bwMode="auto">
          <a:xfrm>
            <a:off x="4814888" y="5467350"/>
            <a:ext cx="41671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ESI: Enterprise System Interface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4 PCIe lanes, 0.25 GB/s per lane (like the DMI interface,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providing 1 GB/s transfer rate in each direction)</a:t>
            </a:r>
          </a:p>
        </p:txBody>
      </p:sp>
      <p:sp>
        <p:nvSpPr>
          <p:cNvPr id="291938" name="Text Box 124"/>
          <p:cNvSpPr txBox="1">
            <a:spLocks noChangeArrowheads="1"/>
          </p:cNvSpPr>
          <p:nvPr/>
        </p:nvSpPr>
        <p:spPr bwMode="auto">
          <a:xfrm>
            <a:off x="1190625" y="5507038"/>
            <a:ext cx="24114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HI 1.5 (Hub Interface 1.5)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8 bit wide, 66 MHz clock, QDR,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266 MB/s peak transfer rate</a:t>
            </a:r>
          </a:p>
        </p:txBody>
      </p:sp>
      <p:sp>
        <p:nvSpPr>
          <p:cNvPr id="291939" name="Téglalap 132"/>
          <p:cNvSpPr>
            <a:spLocks noChangeArrowheads="1"/>
          </p:cNvSpPr>
          <p:nvPr/>
        </p:nvSpPr>
        <p:spPr bwMode="auto">
          <a:xfrm>
            <a:off x="261938" y="1771650"/>
            <a:ext cx="927100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0" name="Téglalap 132"/>
          <p:cNvSpPr>
            <a:spLocks noChangeArrowheads="1"/>
          </p:cNvSpPr>
          <p:nvPr/>
        </p:nvSpPr>
        <p:spPr bwMode="auto">
          <a:xfrm>
            <a:off x="1266825" y="1773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1" name="Téglalap 132"/>
          <p:cNvSpPr>
            <a:spLocks noChangeArrowheads="1"/>
          </p:cNvSpPr>
          <p:nvPr/>
        </p:nvSpPr>
        <p:spPr bwMode="auto">
          <a:xfrm>
            <a:off x="2270125" y="1773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2" name="Téglalap 132"/>
          <p:cNvSpPr>
            <a:spLocks noChangeArrowheads="1"/>
          </p:cNvSpPr>
          <p:nvPr/>
        </p:nvSpPr>
        <p:spPr bwMode="auto">
          <a:xfrm>
            <a:off x="3273425" y="1773238"/>
            <a:ext cx="927100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Pentium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4</a:t>
            </a:r>
            <a:br>
              <a:rPr lang="hu-HU" altLang="en-US" sz="1100">
                <a:solidFill>
                  <a:srgbClr val="FFFFFF"/>
                </a:solidFill>
                <a:latin typeface="Verdana" pitchFamily="34" charset="0"/>
              </a:rPr>
            </a:b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Xeon MP 1C/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x1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291943" name="Text Box 129"/>
          <p:cNvSpPr txBox="1">
            <a:spLocks noChangeArrowheads="1"/>
          </p:cNvSpPr>
          <p:nvPr/>
        </p:nvSpPr>
        <p:spPr bwMode="auto">
          <a:xfrm>
            <a:off x="173038" y="581044"/>
            <a:ext cx="88947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b) Evolution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of dual core MP server platform to up to 6 core MP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platform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     (called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</a:rPr>
              <a:t>Caneland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MP server platform)</a:t>
            </a:r>
            <a:endParaRPr lang="en-US" altLang="en-US" sz="1400" b="1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291944" name="Oval 130"/>
          <p:cNvSpPr>
            <a:spLocks noChangeArrowheads="1"/>
          </p:cNvSpPr>
          <p:nvPr/>
        </p:nvSpPr>
        <p:spPr bwMode="auto">
          <a:xfrm>
            <a:off x="4864100" y="2413000"/>
            <a:ext cx="3657600" cy="4445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5" name="Oval 131"/>
          <p:cNvSpPr>
            <a:spLocks noChangeArrowheads="1"/>
          </p:cNvSpPr>
          <p:nvPr/>
        </p:nvSpPr>
        <p:spPr bwMode="auto">
          <a:xfrm>
            <a:off x="7010400" y="2679700"/>
            <a:ext cx="2133600" cy="2032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91946" name="Oval 132"/>
          <p:cNvSpPr>
            <a:spLocks noChangeArrowheads="1"/>
          </p:cNvSpPr>
          <p:nvPr/>
        </p:nvSpPr>
        <p:spPr bwMode="auto">
          <a:xfrm>
            <a:off x="6438900" y="3543300"/>
            <a:ext cx="8255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3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6481" y="587584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A brief introduction to FB-DIMM memories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950" y="919887"/>
            <a:ext cx="836498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FB-DIMM memories </a:t>
            </a:r>
            <a:r>
              <a:rPr lang="en-US" dirty="0"/>
              <a:t>were </a:t>
            </a:r>
            <a:r>
              <a:rPr lang="en-US" dirty="0" smtClean="0">
                <a:solidFill>
                  <a:srgbClr val="0070C0"/>
                </a:solidFill>
              </a:rPr>
              <a:t>standardized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introduced</a:t>
            </a:r>
            <a:r>
              <a:rPr lang="en-US" dirty="0" smtClean="0"/>
              <a:t> </a:t>
            </a:r>
            <a:r>
              <a:rPr lang="en-US" dirty="0"/>
              <a:t>in the </a:t>
            </a:r>
            <a:r>
              <a:rPr lang="en-US" dirty="0">
                <a:solidFill>
                  <a:srgbClr val="0070C0"/>
                </a:solidFill>
              </a:rPr>
              <a:t>2006/2007</a:t>
            </a:r>
            <a:r>
              <a:rPr lang="en-US" dirty="0"/>
              <a:t> timeframe 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They supported </a:t>
            </a:r>
            <a:r>
              <a:rPr lang="en-US" dirty="0"/>
              <a:t>DDR2 </a:t>
            </a:r>
            <a:r>
              <a:rPr lang="en-US" dirty="0" smtClean="0"/>
              <a:t>memories </a:t>
            </a:r>
            <a:r>
              <a:rPr lang="en-US" dirty="0">
                <a:solidFill>
                  <a:srgbClr val="0070C0"/>
                </a:solidFill>
              </a:rPr>
              <a:t>up to DDR2-667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FB-DIMMs connect the MC and the DIMMs via </a:t>
            </a:r>
            <a:r>
              <a:rPr lang="en-US" dirty="0" smtClean="0">
                <a:solidFill>
                  <a:srgbClr val="0070C0"/>
                </a:solidFill>
              </a:rPr>
              <a:t>low line count serial buses </a:t>
            </a:r>
            <a:r>
              <a:rPr lang="en-US" dirty="0" smtClean="0"/>
              <a:t>whereby the 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memory buffers </a:t>
            </a:r>
            <a:r>
              <a:rPr lang="en-US" dirty="0" smtClean="0"/>
              <a:t>providing serial/parallel conversion to the DIMMs are </a:t>
            </a:r>
            <a:r>
              <a:rPr lang="en-US" dirty="0" smtClean="0">
                <a:solidFill>
                  <a:srgbClr val="FF0000"/>
                </a:solidFill>
              </a:rPr>
              <a:t>placed onto the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DIMMs</a:t>
            </a:r>
            <a:r>
              <a:rPr lang="en-US" dirty="0" smtClean="0"/>
              <a:t>, as shown in the next Figure.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44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581913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-1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37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07904"/>
            <a:ext cx="8812797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standardized FB-DIMM technology supports </a:t>
            </a: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cascaded connection of </a:t>
            </a:r>
            <a:r>
              <a:rPr lang="en-US" dirty="0" smtClean="0">
                <a:solidFill>
                  <a:srgbClr val="0070C0"/>
                </a:solidFill>
              </a:rPr>
              <a:t>up to 8 FB-DIMMs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to </a:t>
            </a:r>
            <a:r>
              <a:rPr lang="en-US" dirty="0"/>
              <a:t>a </a:t>
            </a:r>
            <a:r>
              <a:rPr lang="en-US" dirty="0" smtClean="0"/>
              <a:t>memory controller </a:t>
            </a:r>
            <a:r>
              <a:rPr lang="en-US" dirty="0"/>
              <a:t>by a </a:t>
            </a:r>
            <a:r>
              <a:rPr lang="en-US" dirty="0" smtClean="0">
                <a:solidFill>
                  <a:srgbClr val="0070C0"/>
                </a:solidFill>
              </a:rPr>
              <a:t>packet based, bidirectional, point-to-point link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link make use of </a:t>
            </a:r>
            <a:r>
              <a:rPr lang="en-US" dirty="0" smtClean="0">
                <a:solidFill>
                  <a:srgbClr val="0070C0"/>
                </a:solidFill>
              </a:rPr>
              <a:t>differential signaling</a:t>
            </a:r>
            <a:r>
              <a:rPr lang="en-US" dirty="0" smtClean="0"/>
              <a:t> and includes </a:t>
            </a:r>
            <a:r>
              <a:rPr lang="en-US" dirty="0">
                <a:solidFill>
                  <a:srgbClr val="0070C0"/>
                </a:solidFill>
              </a:rPr>
              <a:t>14 read/10 write lanes</a:t>
            </a:r>
            <a:r>
              <a:rPr lang="en-US" dirty="0"/>
              <a:t>, as </a:t>
            </a:r>
            <a:r>
              <a:rPr lang="en-US" dirty="0" smtClean="0"/>
              <a:t>indicated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in the </a:t>
            </a:r>
            <a:r>
              <a:rPr lang="en-US" dirty="0" smtClean="0"/>
              <a:t>next Figure.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38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003" y="581913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-2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VDS Electrical Inter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268760"/>
            <a:ext cx="7328573" cy="167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1450" y="585830"/>
            <a:ext cx="404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Principle of differential signaling </a:t>
            </a:r>
            <a:r>
              <a:rPr lang="en-US" sz="1400" dirty="0" smtClean="0">
                <a:latin typeface="+mj-lt"/>
              </a:rPr>
              <a:t>[170]</a:t>
            </a:r>
            <a:endParaRPr lang="en-US" sz="14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91980" y="2528900"/>
            <a:ext cx="2025225" cy="18002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err="1" smtClean="0">
                <a:solidFill>
                  <a:srgbClr val="FFFFFF"/>
                </a:solidFill>
                <a:latin typeface="Verdana" pitchFamily="34" charset="0"/>
              </a:rPr>
              <a:t>38b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sz="18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0898"/>
            <a:ext cx="7239000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59075" y="6132186"/>
            <a:ext cx="42363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dirty="0" err="1">
                <a:latin typeface="+mj-lt"/>
              </a:rPr>
              <a:t>Figure</a:t>
            </a:r>
            <a:r>
              <a:rPr lang="hu-HU" altLang="en-US" dirty="0">
                <a:latin typeface="+mj-lt"/>
              </a:rPr>
              <a:t>: FB-DIMM </a:t>
            </a:r>
            <a:r>
              <a:rPr lang="hu-HU" altLang="en-US" dirty="0" err="1">
                <a:latin typeface="+mj-lt"/>
              </a:rPr>
              <a:t>memory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err="1">
                <a:latin typeface="+mj-lt"/>
              </a:rPr>
              <a:t>architecture</a:t>
            </a:r>
            <a:r>
              <a:rPr lang="hu-HU" altLang="en-US" dirty="0">
                <a:latin typeface="+mj-lt"/>
              </a:rPr>
              <a:t> </a:t>
            </a:r>
            <a:r>
              <a:rPr lang="hu-HU" altLang="en-US" dirty="0" smtClean="0">
                <a:latin typeface="+mj-lt"/>
              </a:rPr>
              <a:t>[102]</a:t>
            </a:r>
            <a:endParaRPr lang="en-US" altLang="en-US" dirty="0">
              <a:latin typeface="+mj-lt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03325" y="504321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en-US" alt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03" y="581913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-3 </a:t>
            </a:r>
            <a:r>
              <a:rPr lang="en-US" dirty="0" smtClean="0"/>
              <a:t>[</a:t>
            </a:r>
            <a:r>
              <a:rPr lang="hu-HU" dirty="0" smtClean="0"/>
              <a:t>102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39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AutoShape 3"/>
          <p:cNvSpPr>
            <a:spLocks noChangeArrowheads="1"/>
          </p:cNvSpPr>
          <p:nvPr/>
        </p:nvSpPr>
        <p:spPr bwMode="auto">
          <a:xfrm>
            <a:off x="381000" y="981075"/>
            <a:ext cx="8532813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1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The platform concept </a:t>
            </a:r>
          </a:p>
        </p:txBody>
      </p:sp>
    </p:spTree>
    <p:extLst>
      <p:ext uri="{BB962C8B-B14F-4D97-AF65-F5344CB8AC3E}">
        <p14:creationId xmlns:p14="http://schemas.microsoft.com/office/powerpoint/2010/main" val="17039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063" y="924312"/>
            <a:ext cx="8975727" cy="1715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14  </a:t>
            </a:r>
            <a:r>
              <a:rPr lang="en-US" dirty="0" smtClean="0">
                <a:solidFill>
                  <a:srgbClr val="FF0000"/>
                </a:solidFill>
              </a:rPr>
              <a:t>inbound lanes </a:t>
            </a:r>
            <a:r>
              <a:rPr lang="en-US" dirty="0" smtClean="0"/>
              <a:t>carry </a:t>
            </a:r>
            <a:r>
              <a:rPr lang="en-US" dirty="0" smtClean="0">
                <a:solidFill>
                  <a:srgbClr val="0070C0"/>
                </a:solidFill>
              </a:rPr>
              <a:t>data from the memory </a:t>
            </a:r>
            <a:r>
              <a:rPr lang="en-US" dirty="0" smtClean="0"/>
              <a:t>to the memory controller whereas the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10 </a:t>
            </a:r>
            <a:r>
              <a:rPr lang="en-US" dirty="0" smtClean="0">
                <a:solidFill>
                  <a:srgbClr val="FF0000"/>
                </a:solidFill>
              </a:rPr>
              <a:t>outbound lanes </a:t>
            </a:r>
            <a:r>
              <a:rPr lang="en-US" dirty="0" smtClean="0"/>
              <a:t>transfer </a:t>
            </a:r>
            <a:r>
              <a:rPr lang="en-US" dirty="0" smtClean="0">
                <a:solidFill>
                  <a:srgbClr val="0070C0"/>
                </a:solidFill>
              </a:rPr>
              <a:t>commands and data </a:t>
            </a:r>
            <a:r>
              <a:rPr lang="en-US" dirty="0" smtClean="0"/>
              <a:t>from the memory controller to the memory.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70C0"/>
                </a:solidFill>
              </a:rPr>
              <a:t>transfer rate is 6 times the transfer rate of the memory</a:t>
            </a:r>
            <a:r>
              <a:rPr lang="en-US" dirty="0" smtClean="0"/>
              <a:t>, i.e. 6x667=4 MT/s over the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differential lines.</a:t>
            </a:r>
          </a:p>
          <a:p>
            <a:r>
              <a:rPr lang="en-US" dirty="0" smtClean="0"/>
              <a:t>Data and commands, transferred in </a:t>
            </a:r>
            <a:r>
              <a:rPr lang="en-US" dirty="0" smtClean="0">
                <a:solidFill>
                  <a:srgbClr val="0070C0"/>
                </a:solidFill>
              </a:rPr>
              <a:t>12 cycles, from one frame</a:t>
            </a:r>
            <a:r>
              <a:rPr lang="en-US" dirty="0" smtClean="0"/>
              <a:t>, that is an inbound frame includes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12x14=168 bit whereas an outbound frame has 12x10=120 bits. </a:t>
            </a:r>
          </a:p>
          <a:p>
            <a:r>
              <a:rPr lang="en-US" dirty="0" smtClean="0"/>
              <a:t>For more information we refer to the literature, e.g. [</a:t>
            </a:r>
            <a:r>
              <a:rPr lang="hu-HU" dirty="0" smtClean="0"/>
              <a:t>103</a:t>
            </a:r>
            <a:r>
              <a:rPr lang="en-US" dirty="0" smtClean="0"/>
              <a:t>].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003" y="581913"/>
            <a:ext cx="602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Layout of an FB-DIMM based memory subsystem -4 </a:t>
            </a:r>
            <a:r>
              <a:rPr lang="en-US" dirty="0" smtClean="0"/>
              <a:t>[</a:t>
            </a:r>
            <a:r>
              <a:rPr lang="hu-HU" dirty="0" smtClean="0"/>
              <a:t>103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6481" y="587584"/>
            <a:ext cx="9110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Reasoning </a:t>
            </a:r>
            <a:r>
              <a:rPr lang="en-US" b="1" dirty="0" smtClean="0">
                <a:solidFill>
                  <a:schemeClr val="accent6"/>
                </a:solidFill>
              </a:rPr>
              <a:t>for using FB-DIMM memory in the </a:t>
            </a:r>
            <a:r>
              <a:rPr lang="en-US" b="1" dirty="0" err="1" smtClean="0">
                <a:solidFill>
                  <a:schemeClr val="accent6"/>
                </a:solidFill>
              </a:rPr>
              <a:t>Caneland</a:t>
            </a:r>
            <a:r>
              <a:rPr lang="en-US" b="1" dirty="0" smtClean="0">
                <a:solidFill>
                  <a:schemeClr val="accent6"/>
                </a:solidFill>
              </a:rPr>
              <a:t> platform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700" y="1050511"/>
            <a:ext cx="8970917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FB-DIMMs need only a fraction of the lines compared to standard DDR2 DIMMs,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0070C0"/>
                </a:solidFill>
              </a:rPr>
              <a:t>significantly more memory channels </a:t>
            </a:r>
            <a:r>
              <a:rPr lang="en-US" dirty="0" smtClean="0"/>
              <a:t>(e.g. 6 channels) may be connected to the MCH than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in case of high pin count DDR2 DIMMs.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Furthermore, due to the cascaded interconnection of the FB-DIMMs (with repeater</a:t>
            </a:r>
          </a:p>
          <a:p>
            <a:r>
              <a:rPr lang="en-US" dirty="0"/>
              <a:t> </a:t>
            </a:r>
            <a:r>
              <a:rPr lang="en-US" dirty="0" smtClean="0"/>
              <a:t>     functionality), </a:t>
            </a:r>
            <a:r>
              <a:rPr lang="en-US" dirty="0" smtClean="0">
                <a:solidFill>
                  <a:srgbClr val="0070C0"/>
                </a:solidFill>
              </a:rPr>
              <a:t>up to 8 DIMMs may be interconnected to a single DIMM channel </a:t>
            </a:r>
            <a:r>
              <a:rPr lang="en-US" dirty="0" smtClean="0"/>
              <a:t>instead of </a:t>
            </a:r>
          </a:p>
          <a:p>
            <a:pPr>
              <a:spcAft>
                <a:spcPts val="400"/>
              </a:spcAft>
            </a:pPr>
            <a:r>
              <a:rPr lang="en-US" dirty="0"/>
              <a:t> </a:t>
            </a:r>
            <a:r>
              <a:rPr lang="en-US" dirty="0" smtClean="0"/>
              <a:t>     two or three as typical for standard DDR2 memory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results in </a:t>
            </a:r>
            <a:r>
              <a:rPr lang="en-US" dirty="0" smtClean="0">
                <a:solidFill>
                  <a:srgbClr val="FF0000"/>
                </a:solidFill>
              </a:rPr>
              <a:t>considerably more memory bandwidth and memory size by reduced mainboard</a:t>
            </a:r>
          </a:p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complexity.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  <a:r>
              <a:rPr lang="en-US" dirty="0" smtClean="0"/>
              <a:t>these benefits </a:t>
            </a:r>
            <a:r>
              <a:rPr lang="en-US" dirty="0">
                <a:solidFill>
                  <a:srgbClr val="0070C0"/>
                </a:solidFill>
              </a:rPr>
              <a:t>Intel decided to use </a:t>
            </a:r>
            <a:r>
              <a:rPr lang="en-US" dirty="0" smtClean="0">
                <a:solidFill>
                  <a:srgbClr val="0070C0"/>
                </a:solidFill>
              </a:rPr>
              <a:t>FB-DIMM-667 </a:t>
            </a:r>
            <a:r>
              <a:rPr lang="en-US" dirty="0">
                <a:solidFill>
                  <a:srgbClr val="0070C0"/>
                </a:solidFill>
              </a:rPr>
              <a:t>memory in their </a:t>
            </a:r>
            <a:r>
              <a:rPr lang="en-US" dirty="0" smtClean="0">
                <a:solidFill>
                  <a:srgbClr val="0070C0"/>
                </a:solidFill>
              </a:rPr>
              <a:t>server </a:t>
            </a:r>
            <a:r>
              <a:rPr lang="en-US" dirty="0">
                <a:solidFill>
                  <a:srgbClr val="0070C0"/>
                </a:solidFill>
              </a:rPr>
              <a:t>platforms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  first in </a:t>
            </a:r>
            <a:r>
              <a:rPr lang="en-US" dirty="0"/>
              <a:t>their </a:t>
            </a:r>
            <a:r>
              <a:rPr lang="en-US" dirty="0" smtClean="0"/>
              <a:t>DP </a:t>
            </a:r>
            <a:r>
              <a:rPr lang="en-US" dirty="0"/>
              <a:t>platforms already in 2006 followed by the </a:t>
            </a:r>
            <a:r>
              <a:rPr lang="en-US" dirty="0" err="1"/>
              <a:t>Caneland</a:t>
            </a:r>
            <a:r>
              <a:rPr lang="en-US" dirty="0"/>
              <a:t> MP platform in 2007,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as discussed before.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églalap 3"/>
          <p:cNvSpPr>
            <a:spLocks noChangeArrowheads="1"/>
          </p:cNvSpPr>
          <p:nvPr/>
        </p:nvSpPr>
        <p:spPr bwMode="auto">
          <a:xfrm>
            <a:off x="2782888" y="2095500"/>
            <a:ext cx="1439862" cy="576263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299" name="Téglalap 53"/>
          <p:cNvSpPr>
            <a:spLocks noChangeArrowheads="1"/>
          </p:cNvSpPr>
          <p:nvPr/>
        </p:nvSpPr>
        <p:spPr bwMode="auto">
          <a:xfrm>
            <a:off x="3721100" y="4298950"/>
            <a:ext cx="1439863" cy="576263"/>
          </a:xfrm>
          <a:prstGeom prst="rect">
            <a:avLst/>
          </a:prstGeom>
          <a:solidFill>
            <a:srgbClr val="3366FF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 7500 </a:t>
            </a:r>
            <a:r>
              <a:rPr lang="hu-HU" altLang="en-US" sz="1100">
                <a:solidFill>
                  <a:srgbClr val="FFFFFF"/>
                </a:solidFill>
                <a:latin typeface="Verdana" pitchFamily="34" charset="0"/>
              </a:rPr>
              <a:t>IOH</a:t>
            </a:r>
          </a:p>
        </p:txBody>
      </p:sp>
      <p:cxnSp>
        <p:nvCxnSpPr>
          <p:cNvPr id="109" name="Egyenes összekötő 108"/>
          <p:cNvCxnSpPr>
            <a:endCxn id="183298" idx="3"/>
          </p:cNvCxnSpPr>
          <p:nvPr/>
        </p:nvCxnSpPr>
        <p:spPr>
          <a:xfrm rot="10800000">
            <a:off x="4222750" y="2384425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gyenes összekötő 112"/>
          <p:cNvCxnSpPr/>
          <p:nvPr/>
        </p:nvCxnSpPr>
        <p:spPr>
          <a:xfrm rot="10800000">
            <a:off x="4222750" y="3544888"/>
            <a:ext cx="5762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Egyenes összekötő 113"/>
          <p:cNvCxnSpPr/>
          <p:nvPr/>
        </p:nvCxnSpPr>
        <p:spPr>
          <a:xfrm rot="10800000">
            <a:off x="4222750" y="2659063"/>
            <a:ext cx="576263" cy="62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gyenes összekötő 115"/>
          <p:cNvCxnSpPr/>
          <p:nvPr/>
        </p:nvCxnSpPr>
        <p:spPr>
          <a:xfrm rot="10800000" flipV="1">
            <a:off x="4222750" y="2671763"/>
            <a:ext cx="5635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304" name="Egyenes összekötő 118"/>
          <p:cNvCxnSpPr>
            <a:cxnSpLocks noChangeShapeType="1"/>
            <a:endCxn id="183298" idx="2"/>
          </p:cNvCxnSpPr>
          <p:nvPr/>
        </p:nvCxnSpPr>
        <p:spPr bwMode="auto">
          <a:xfrm flipV="1">
            <a:off x="3503613" y="267176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05" name="Egyenes összekötő 119"/>
          <p:cNvCxnSpPr>
            <a:cxnSpLocks noChangeShapeType="1"/>
          </p:cNvCxnSpPr>
          <p:nvPr/>
        </p:nvCxnSpPr>
        <p:spPr bwMode="auto">
          <a:xfrm flipV="1">
            <a:off x="5519738" y="2671763"/>
            <a:ext cx="0" cy="584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Egyenes összekötő 121"/>
          <p:cNvCxnSpPr/>
          <p:nvPr/>
        </p:nvCxnSpPr>
        <p:spPr>
          <a:xfrm rot="5400000" flipH="1" flipV="1">
            <a:off x="4664075" y="4063101"/>
            <a:ext cx="485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307" name="Szövegdoboz 70"/>
          <p:cNvSpPr txBox="1">
            <a:spLocks noChangeArrowheads="1"/>
          </p:cNvSpPr>
          <p:nvPr/>
        </p:nvSpPr>
        <p:spPr bwMode="auto">
          <a:xfrm>
            <a:off x="4257675" y="2138363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8" name="Szövegdoboz 70"/>
          <p:cNvSpPr txBox="1">
            <a:spLocks noChangeArrowheads="1"/>
          </p:cNvSpPr>
          <p:nvPr/>
        </p:nvSpPr>
        <p:spPr bwMode="auto">
          <a:xfrm>
            <a:off x="4244975" y="3570288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09" name="Szövegdoboz 70"/>
          <p:cNvSpPr txBox="1">
            <a:spLocks noChangeArrowheads="1"/>
          </p:cNvSpPr>
          <p:nvPr/>
        </p:nvSpPr>
        <p:spPr bwMode="auto">
          <a:xfrm>
            <a:off x="5534025" y="2836863"/>
            <a:ext cx="417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0" name="Szövegdoboz 70"/>
          <p:cNvSpPr txBox="1">
            <a:spLocks noChangeArrowheads="1"/>
          </p:cNvSpPr>
          <p:nvPr/>
        </p:nvSpPr>
        <p:spPr bwMode="auto">
          <a:xfrm>
            <a:off x="3071813" y="2833688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1" name="Szövegdoboz 70"/>
          <p:cNvSpPr txBox="1">
            <a:spLocks noChangeArrowheads="1"/>
          </p:cNvSpPr>
          <p:nvPr/>
        </p:nvSpPr>
        <p:spPr bwMode="auto">
          <a:xfrm>
            <a:off x="3949700" y="2838450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2" name="Szövegdoboz 70"/>
          <p:cNvSpPr txBox="1">
            <a:spLocks noChangeArrowheads="1"/>
          </p:cNvSpPr>
          <p:nvPr/>
        </p:nvSpPr>
        <p:spPr bwMode="auto">
          <a:xfrm>
            <a:off x="4697413" y="2838450"/>
            <a:ext cx="417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3" name="Szövegdoboz 70"/>
          <p:cNvSpPr txBox="1">
            <a:spLocks noChangeArrowheads="1"/>
          </p:cNvSpPr>
          <p:nvPr/>
        </p:nvSpPr>
        <p:spPr bwMode="auto">
          <a:xfrm>
            <a:off x="4968875" y="3959225"/>
            <a:ext cx="4175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sp>
        <p:nvSpPr>
          <p:cNvPr id="183314" name="Szövegdoboz 70"/>
          <p:cNvSpPr txBox="1">
            <a:spLocks noChangeArrowheads="1"/>
          </p:cNvSpPr>
          <p:nvPr/>
        </p:nvSpPr>
        <p:spPr bwMode="auto">
          <a:xfrm>
            <a:off x="3560763" y="3951288"/>
            <a:ext cx="4175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>
                <a:solidFill>
                  <a:srgbClr val="000000"/>
                </a:solidFill>
                <a:latin typeface="Verdana" pitchFamily="34" charset="0"/>
              </a:rPr>
              <a:t>QPI</a:t>
            </a:r>
          </a:p>
        </p:txBody>
      </p:sp>
      <p:cxnSp>
        <p:nvCxnSpPr>
          <p:cNvPr id="131" name="Egyenes összekötő 130"/>
          <p:cNvCxnSpPr/>
          <p:nvPr/>
        </p:nvCxnSpPr>
        <p:spPr>
          <a:xfrm rot="10800000" flipH="1" flipV="1">
            <a:off x="2409825" y="3660775"/>
            <a:ext cx="3508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gyenes összekötő 131"/>
          <p:cNvCxnSpPr/>
          <p:nvPr/>
        </p:nvCxnSpPr>
        <p:spPr>
          <a:xfrm rot="10800000" flipH="1" flipV="1">
            <a:off x="2409825" y="3149600"/>
            <a:ext cx="263525" cy="635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gyenes összekötő 145"/>
          <p:cNvCxnSpPr/>
          <p:nvPr/>
        </p:nvCxnSpPr>
        <p:spPr>
          <a:xfrm rot="10800000" flipH="1">
            <a:off x="1597025" y="3068638"/>
            <a:ext cx="442913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églalap 146"/>
          <p:cNvSpPr/>
          <p:nvPr/>
        </p:nvSpPr>
        <p:spPr>
          <a:xfrm flipH="1">
            <a:off x="1649413" y="2884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8" name="Téglalap 147"/>
          <p:cNvSpPr/>
          <p:nvPr/>
        </p:nvSpPr>
        <p:spPr>
          <a:xfrm flipH="1">
            <a:off x="1562100" y="288448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1" name="Egyenes összekötő 150"/>
          <p:cNvCxnSpPr/>
          <p:nvPr/>
        </p:nvCxnSpPr>
        <p:spPr>
          <a:xfrm rot="10800000" flipH="1">
            <a:off x="1597025" y="3238500"/>
            <a:ext cx="4429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églalap 151"/>
          <p:cNvSpPr/>
          <p:nvPr/>
        </p:nvSpPr>
        <p:spPr>
          <a:xfrm flipH="1">
            <a:off x="1649413" y="31321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3" name="Téglalap 152"/>
          <p:cNvSpPr/>
          <p:nvPr/>
        </p:nvSpPr>
        <p:spPr>
          <a:xfrm flipH="1">
            <a:off x="1562100" y="3132138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6" name="Téglalap 155"/>
          <p:cNvSpPr/>
          <p:nvPr/>
        </p:nvSpPr>
        <p:spPr>
          <a:xfrm flipH="1">
            <a:off x="1897063" y="3005138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7" name="Egyenes összekötő 156"/>
          <p:cNvCxnSpPr/>
          <p:nvPr/>
        </p:nvCxnSpPr>
        <p:spPr>
          <a:xfrm rot="10800000" flipH="1">
            <a:off x="1597025" y="3584575"/>
            <a:ext cx="428625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églalap 157"/>
          <p:cNvSpPr/>
          <p:nvPr/>
        </p:nvSpPr>
        <p:spPr>
          <a:xfrm flipH="1">
            <a:off x="1649413" y="34829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59" name="Téglalap 158"/>
          <p:cNvSpPr/>
          <p:nvPr/>
        </p:nvSpPr>
        <p:spPr>
          <a:xfrm flipH="1">
            <a:off x="1562100" y="34829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62" name="Egyenes összekötő 161"/>
          <p:cNvCxnSpPr/>
          <p:nvPr/>
        </p:nvCxnSpPr>
        <p:spPr>
          <a:xfrm rot="10800000" flipH="1">
            <a:off x="1597025" y="3762375"/>
            <a:ext cx="442913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églalap 162"/>
          <p:cNvSpPr/>
          <p:nvPr/>
        </p:nvSpPr>
        <p:spPr>
          <a:xfrm flipH="1">
            <a:off x="1649413" y="37338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4" name="Téglalap 163"/>
          <p:cNvSpPr/>
          <p:nvPr/>
        </p:nvSpPr>
        <p:spPr>
          <a:xfrm flipH="1">
            <a:off x="1562100" y="373380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7" name="Téglalap 166"/>
          <p:cNvSpPr/>
          <p:nvPr/>
        </p:nvSpPr>
        <p:spPr>
          <a:xfrm flipH="1">
            <a:off x="1897063" y="3517900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31" name="Szövegdoboz 31"/>
          <p:cNvSpPr txBox="1">
            <a:spLocks noChangeArrowheads="1"/>
          </p:cNvSpPr>
          <p:nvPr/>
        </p:nvSpPr>
        <p:spPr bwMode="auto">
          <a:xfrm>
            <a:off x="331382" y="4670425"/>
            <a:ext cx="251383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Nehalem-EX:   up to </a:t>
            </a:r>
            <a:r>
              <a:rPr lang="hu-HU" altLang="en-US" sz="1100" dirty="0" smtClean="0">
                <a:solidFill>
                  <a:srgbClr val="000000"/>
                </a:solidFill>
                <a:latin typeface="Verdana" pitchFamily="34" charset="0"/>
              </a:rPr>
              <a:t>DDR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3-1067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err="1" smtClean="0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-EX: up to DDR3-1333</a:t>
            </a:r>
            <a:endParaRPr lang="hu-HU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2" name="Egyenes összekötő 130"/>
          <p:cNvCxnSpPr/>
          <p:nvPr/>
        </p:nvCxnSpPr>
        <p:spPr>
          <a:xfrm rot="10800000" flipH="1" flipV="1">
            <a:off x="2436813" y="2430463"/>
            <a:ext cx="350837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131"/>
          <p:cNvCxnSpPr/>
          <p:nvPr/>
        </p:nvCxnSpPr>
        <p:spPr>
          <a:xfrm rot="10800000" flipH="1" flipV="1">
            <a:off x="2436813" y="1931988"/>
            <a:ext cx="236537" cy="476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45"/>
          <p:cNvCxnSpPr/>
          <p:nvPr/>
        </p:nvCxnSpPr>
        <p:spPr>
          <a:xfrm rot="10800000" flipH="1">
            <a:off x="1597025" y="1851025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146"/>
          <p:cNvSpPr/>
          <p:nvPr/>
        </p:nvSpPr>
        <p:spPr>
          <a:xfrm flipH="1">
            <a:off x="1676400" y="16668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7" name="Téglalap 147"/>
          <p:cNvSpPr/>
          <p:nvPr/>
        </p:nvSpPr>
        <p:spPr>
          <a:xfrm flipH="1">
            <a:off x="1589088" y="166687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8" name="Egyenes összekötő 150"/>
          <p:cNvCxnSpPr/>
          <p:nvPr/>
        </p:nvCxnSpPr>
        <p:spPr>
          <a:xfrm rot="10800000" flipH="1">
            <a:off x="1597025" y="2020888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151"/>
          <p:cNvSpPr/>
          <p:nvPr/>
        </p:nvSpPr>
        <p:spPr>
          <a:xfrm flipH="1">
            <a:off x="1676400" y="191452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0" name="Téglalap 152"/>
          <p:cNvSpPr/>
          <p:nvPr/>
        </p:nvSpPr>
        <p:spPr>
          <a:xfrm flipH="1">
            <a:off x="1589088" y="1914525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Téglalap 155"/>
          <p:cNvSpPr/>
          <p:nvPr/>
        </p:nvSpPr>
        <p:spPr>
          <a:xfrm flipH="1">
            <a:off x="1924050" y="1787525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2" name="Egyenes összekötő 156"/>
          <p:cNvCxnSpPr/>
          <p:nvPr/>
        </p:nvCxnSpPr>
        <p:spPr>
          <a:xfrm rot="10800000" flipH="1">
            <a:off x="1597025" y="2359025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57"/>
          <p:cNvSpPr/>
          <p:nvPr/>
        </p:nvSpPr>
        <p:spPr>
          <a:xfrm flipH="1">
            <a:off x="1676400" y="22526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4" name="Téglalap 158"/>
          <p:cNvSpPr/>
          <p:nvPr/>
        </p:nvSpPr>
        <p:spPr>
          <a:xfrm flipH="1">
            <a:off x="1589088" y="225266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5" name="Egyenes összekötő 161"/>
          <p:cNvCxnSpPr/>
          <p:nvPr/>
        </p:nvCxnSpPr>
        <p:spPr>
          <a:xfrm rot="10800000" flipH="1">
            <a:off x="1597025" y="2532063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62"/>
          <p:cNvSpPr/>
          <p:nvPr/>
        </p:nvSpPr>
        <p:spPr>
          <a:xfrm flipH="1">
            <a:off x="1676400" y="250348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7" name="Téglalap 163"/>
          <p:cNvSpPr/>
          <p:nvPr/>
        </p:nvSpPr>
        <p:spPr>
          <a:xfrm flipH="1">
            <a:off x="1589088" y="250348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8" name="Téglalap 166"/>
          <p:cNvSpPr/>
          <p:nvPr/>
        </p:nvSpPr>
        <p:spPr>
          <a:xfrm flipH="1">
            <a:off x="1924050" y="2287588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dirty="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48" name="Egyenes összekötő 170"/>
          <p:cNvCxnSpPr>
            <a:cxnSpLocks noChangeShapeType="1"/>
          </p:cNvCxnSpPr>
          <p:nvPr/>
        </p:nvCxnSpPr>
        <p:spPr bwMode="auto">
          <a:xfrm rot="10800000" flipV="1">
            <a:off x="6161088" y="244792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49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193516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50" name="Egyenes összekötő 172"/>
          <p:cNvCxnSpPr>
            <a:cxnSpLocks noChangeShapeType="1"/>
          </p:cNvCxnSpPr>
          <p:nvPr/>
        </p:nvCxnSpPr>
        <p:spPr bwMode="auto">
          <a:xfrm rot="10800000">
            <a:off x="6865938" y="185420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" name="Téglalap 173"/>
          <p:cNvSpPr>
            <a:spLocks noChangeArrowheads="1"/>
          </p:cNvSpPr>
          <p:nvPr/>
        </p:nvSpPr>
        <p:spPr bwMode="auto">
          <a:xfrm>
            <a:off x="7212013" y="16700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75" name="Téglalap 174"/>
          <p:cNvSpPr>
            <a:spLocks noChangeArrowheads="1"/>
          </p:cNvSpPr>
          <p:nvPr/>
        </p:nvSpPr>
        <p:spPr bwMode="auto">
          <a:xfrm>
            <a:off x="7297738" y="167005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53" name="Egyenes összekötő 177"/>
          <p:cNvCxnSpPr>
            <a:cxnSpLocks noChangeShapeType="1"/>
          </p:cNvCxnSpPr>
          <p:nvPr/>
        </p:nvCxnSpPr>
        <p:spPr bwMode="auto">
          <a:xfrm rot="10800000">
            <a:off x="6865938" y="2024063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9" name="Téglalap 178"/>
          <p:cNvSpPr>
            <a:spLocks noChangeArrowheads="1"/>
          </p:cNvSpPr>
          <p:nvPr/>
        </p:nvSpPr>
        <p:spPr bwMode="auto">
          <a:xfrm>
            <a:off x="7212013" y="191770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0" name="Téglalap 179"/>
          <p:cNvSpPr>
            <a:spLocks noChangeArrowheads="1"/>
          </p:cNvSpPr>
          <p:nvPr/>
        </p:nvSpPr>
        <p:spPr bwMode="auto">
          <a:xfrm>
            <a:off x="7297738" y="191770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56" name="Téglalap 182"/>
          <p:cNvSpPr>
            <a:spLocks noChangeArrowheads="1"/>
          </p:cNvSpPr>
          <p:nvPr/>
        </p:nvSpPr>
        <p:spPr bwMode="auto">
          <a:xfrm>
            <a:off x="6362700" y="179228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57" name="Egyenes összekötő 183"/>
          <p:cNvCxnSpPr>
            <a:cxnSpLocks noChangeShapeType="1"/>
          </p:cNvCxnSpPr>
          <p:nvPr/>
        </p:nvCxnSpPr>
        <p:spPr bwMode="auto">
          <a:xfrm rot="10800000">
            <a:off x="6881813" y="237490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5" name="Téglalap 184"/>
          <p:cNvSpPr>
            <a:spLocks noChangeArrowheads="1"/>
          </p:cNvSpPr>
          <p:nvPr/>
        </p:nvSpPr>
        <p:spPr bwMode="auto">
          <a:xfrm>
            <a:off x="7212013" y="22685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Téglalap 185"/>
          <p:cNvSpPr>
            <a:spLocks noChangeArrowheads="1"/>
          </p:cNvSpPr>
          <p:nvPr/>
        </p:nvSpPr>
        <p:spPr bwMode="auto">
          <a:xfrm>
            <a:off x="7297738" y="226853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0" name="Egyenes összekötő 188"/>
          <p:cNvCxnSpPr>
            <a:cxnSpLocks noChangeShapeType="1"/>
          </p:cNvCxnSpPr>
          <p:nvPr/>
        </p:nvCxnSpPr>
        <p:spPr bwMode="auto">
          <a:xfrm rot="10800000">
            <a:off x="6865938" y="2547938"/>
            <a:ext cx="457200" cy="4762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Téglalap 189"/>
          <p:cNvSpPr>
            <a:spLocks noChangeArrowheads="1"/>
          </p:cNvSpPr>
          <p:nvPr/>
        </p:nvSpPr>
        <p:spPr bwMode="auto">
          <a:xfrm>
            <a:off x="7212013" y="251936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Téglalap 190"/>
          <p:cNvSpPr>
            <a:spLocks noChangeArrowheads="1"/>
          </p:cNvSpPr>
          <p:nvPr/>
        </p:nvSpPr>
        <p:spPr bwMode="auto">
          <a:xfrm>
            <a:off x="7297738" y="251936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63" name="Téglalap 193"/>
          <p:cNvSpPr>
            <a:spLocks noChangeArrowheads="1"/>
          </p:cNvSpPr>
          <p:nvPr/>
        </p:nvSpPr>
        <p:spPr bwMode="auto">
          <a:xfrm>
            <a:off x="6362700" y="230346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64" name="Egyenes összekötő 170"/>
          <p:cNvCxnSpPr>
            <a:cxnSpLocks noChangeShapeType="1"/>
          </p:cNvCxnSpPr>
          <p:nvPr/>
        </p:nvCxnSpPr>
        <p:spPr bwMode="auto">
          <a:xfrm rot="10800000" flipV="1">
            <a:off x="6137338" y="3717925"/>
            <a:ext cx="35083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5" name="Egyenes összekötő 171"/>
          <p:cNvCxnSpPr>
            <a:cxnSpLocks noChangeShapeType="1"/>
          </p:cNvCxnSpPr>
          <p:nvPr/>
        </p:nvCxnSpPr>
        <p:spPr bwMode="auto">
          <a:xfrm rot="10800000" flipV="1">
            <a:off x="6283325" y="3167063"/>
            <a:ext cx="228600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366" name="Egyenes összekötő 172"/>
          <p:cNvCxnSpPr>
            <a:cxnSpLocks noChangeShapeType="1"/>
          </p:cNvCxnSpPr>
          <p:nvPr/>
        </p:nvCxnSpPr>
        <p:spPr bwMode="auto">
          <a:xfrm rot="10800000">
            <a:off x="6865938" y="3086100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Téglalap 173"/>
          <p:cNvSpPr>
            <a:spLocks noChangeArrowheads="1"/>
          </p:cNvSpPr>
          <p:nvPr/>
        </p:nvSpPr>
        <p:spPr bwMode="auto">
          <a:xfrm>
            <a:off x="7212013" y="29019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églalap 174"/>
          <p:cNvSpPr>
            <a:spLocks noChangeArrowheads="1"/>
          </p:cNvSpPr>
          <p:nvPr/>
        </p:nvSpPr>
        <p:spPr bwMode="auto">
          <a:xfrm>
            <a:off x="7297738" y="290195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69" name="Egyenes összekötő 177"/>
          <p:cNvCxnSpPr>
            <a:cxnSpLocks noChangeShapeType="1"/>
          </p:cNvCxnSpPr>
          <p:nvPr/>
        </p:nvCxnSpPr>
        <p:spPr bwMode="auto">
          <a:xfrm rot="10800000">
            <a:off x="6865938" y="3255963"/>
            <a:ext cx="457200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églalap 178"/>
          <p:cNvSpPr>
            <a:spLocks noChangeArrowheads="1"/>
          </p:cNvSpPr>
          <p:nvPr/>
        </p:nvSpPr>
        <p:spPr bwMode="auto">
          <a:xfrm>
            <a:off x="7212013" y="314960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églalap 179"/>
          <p:cNvSpPr>
            <a:spLocks noChangeArrowheads="1"/>
          </p:cNvSpPr>
          <p:nvPr/>
        </p:nvSpPr>
        <p:spPr bwMode="auto">
          <a:xfrm>
            <a:off x="7297738" y="3149600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2" name="Téglalap 182"/>
          <p:cNvSpPr>
            <a:spLocks noChangeArrowheads="1"/>
          </p:cNvSpPr>
          <p:nvPr/>
        </p:nvSpPr>
        <p:spPr bwMode="auto">
          <a:xfrm>
            <a:off x="6362700" y="3024188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373" name="Egyenes összekötő 183"/>
          <p:cNvCxnSpPr>
            <a:cxnSpLocks noChangeShapeType="1"/>
          </p:cNvCxnSpPr>
          <p:nvPr/>
        </p:nvCxnSpPr>
        <p:spPr bwMode="auto">
          <a:xfrm rot="10800000">
            <a:off x="6881813" y="3644900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églalap 184"/>
          <p:cNvSpPr>
            <a:spLocks noChangeArrowheads="1"/>
          </p:cNvSpPr>
          <p:nvPr/>
        </p:nvSpPr>
        <p:spPr bwMode="auto">
          <a:xfrm>
            <a:off x="7212013" y="35385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églalap 185"/>
          <p:cNvSpPr>
            <a:spLocks noChangeArrowheads="1"/>
          </p:cNvSpPr>
          <p:nvPr/>
        </p:nvSpPr>
        <p:spPr bwMode="auto">
          <a:xfrm>
            <a:off x="7297738" y="3538538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376" name="Egyenes összekötő 188"/>
          <p:cNvCxnSpPr>
            <a:cxnSpLocks noChangeShapeType="1"/>
          </p:cNvCxnSpPr>
          <p:nvPr/>
        </p:nvCxnSpPr>
        <p:spPr bwMode="auto">
          <a:xfrm rot="10800000">
            <a:off x="6865938" y="381635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églalap 189"/>
          <p:cNvSpPr>
            <a:spLocks noChangeArrowheads="1"/>
          </p:cNvSpPr>
          <p:nvPr/>
        </p:nvSpPr>
        <p:spPr bwMode="auto">
          <a:xfrm>
            <a:off x="7212013" y="3789363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Téglalap 190"/>
          <p:cNvSpPr>
            <a:spLocks noChangeArrowheads="1"/>
          </p:cNvSpPr>
          <p:nvPr/>
        </p:nvSpPr>
        <p:spPr bwMode="auto">
          <a:xfrm>
            <a:off x="7297738" y="3789363"/>
            <a:ext cx="46037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379" name="Téglalap 193"/>
          <p:cNvSpPr>
            <a:spLocks noChangeArrowheads="1"/>
          </p:cNvSpPr>
          <p:nvPr/>
        </p:nvSpPr>
        <p:spPr bwMode="auto">
          <a:xfrm>
            <a:off x="6362700" y="3573463"/>
            <a:ext cx="647700" cy="287337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0" name="Line 85"/>
          <p:cNvSpPr>
            <a:spLocks noChangeShapeType="1"/>
          </p:cNvSpPr>
          <p:nvPr/>
        </p:nvSpPr>
        <p:spPr bwMode="auto">
          <a:xfrm>
            <a:off x="4068763" y="3779454"/>
            <a:ext cx="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" name="Téglalap 60"/>
          <p:cNvSpPr/>
          <p:nvPr/>
        </p:nvSpPr>
        <p:spPr>
          <a:xfrm>
            <a:off x="3751263" y="5292725"/>
            <a:ext cx="1439862" cy="57626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en-US" sz="1100" smtClean="0">
                <a:solidFill>
                  <a:srgbClr val="FFFFFF"/>
                </a:solidFill>
                <a:latin typeface="Verdana" pitchFamily="34" charset="0"/>
              </a:rPr>
              <a:t>ICH</a:t>
            </a: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10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382" name="Line 87"/>
          <p:cNvSpPr>
            <a:spLocks noChangeShapeType="1"/>
          </p:cNvSpPr>
          <p:nvPr/>
        </p:nvSpPr>
        <p:spPr bwMode="auto">
          <a:xfrm>
            <a:off x="4486275" y="4896022"/>
            <a:ext cx="0" cy="39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83" name="Szövegdoboz 70"/>
          <p:cNvSpPr txBox="1">
            <a:spLocks noChangeArrowheads="1"/>
          </p:cNvSpPr>
          <p:nvPr/>
        </p:nvSpPr>
        <p:spPr bwMode="auto">
          <a:xfrm>
            <a:off x="4505325" y="4964113"/>
            <a:ext cx="406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ESI</a:t>
            </a:r>
            <a:endParaRPr lang="hu-HU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385" name="Text Box 90"/>
          <p:cNvSpPr txBox="1">
            <a:spLocks noChangeArrowheads="1"/>
          </p:cNvSpPr>
          <p:nvPr/>
        </p:nvSpPr>
        <p:spPr bwMode="auto">
          <a:xfrm>
            <a:off x="5718175" y="4770438"/>
            <a:ext cx="3260725" cy="124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SMI: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Scalable Memory Interface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 (Serial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link between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the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processor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and the SMB)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(Differential signaling, ~25 lanes)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      SMB</a:t>
            </a: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: Scalable Memory 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        </a:t>
            </a:r>
            <a:r>
              <a:rPr lang="en-US" altLang="en-US" sz="1100" dirty="0" smtClean="0">
                <a:solidFill>
                  <a:srgbClr val="000000"/>
                </a:solidFill>
                <a:latin typeface="Verdana" pitchFamily="34" charset="0"/>
              </a:rPr>
              <a:t>  (Conversion between the serial SMI and the parallel DDR3 DIMM interfaces)</a:t>
            </a:r>
            <a:endParaRPr lang="en-US" altLang="en-US" sz="1100" dirty="0">
              <a:solidFill>
                <a:srgbClr val="000000"/>
              </a:solidFill>
              <a:latin typeface="Verdana" pitchFamily="34" charset="0"/>
            </a:endParaRPr>
          </a:p>
        </p:txBody>
      </p:sp>
      <p:cxnSp>
        <p:nvCxnSpPr>
          <p:cNvPr id="35" name="Egyenes összekötő 130"/>
          <p:cNvCxnSpPr/>
          <p:nvPr/>
        </p:nvCxnSpPr>
        <p:spPr>
          <a:xfrm rot="10800000" flipH="1" flipV="1">
            <a:off x="1193800" y="2762250"/>
            <a:ext cx="1479550" cy="127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131"/>
          <p:cNvCxnSpPr/>
          <p:nvPr/>
        </p:nvCxnSpPr>
        <p:spPr>
          <a:xfrm rot="10800000" flipH="1" flipV="1">
            <a:off x="1193800" y="2200275"/>
            <a:ext cx="1582738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145"/>
          <p:cNvCxnSpPr/>
          <p:nvPr/>
        </p:nvCxnSpPr>
        <p:spPr>
          <a:xfrm rot="10800000" flipH="1">
            <a:off x="354013" y="2119313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églalap 146"/>
          <p:cNvSpPr/>
          <p:nvPr/>
        </p:nvSpPr>
        <p:spPr>
          <a:xfrm flipH="1">
            <a:off x="433388" y="19351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39" name="Téglalap 147"/>
          <p:cNvSpPr/>
          <p:nvPr/>
        </p:nvSpPr>
        <p:spPr>
          <a:xfrm flipH="1">
            <a:off x="346075" y="193516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0" name="Egyenes összekötő 150"/>
          <p:cNvCxnSpPr/>
          <p:nvPr/>
        </p:nvCxnSpPr>
        <p:spPr>
          <a:xfrm rot="10800000" flipH="1">
            <a:off x="354013" y="2289175"/>
            <a:ext cx="469900" cy="476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151"/>
          <p:cNvSpPr/>
          <p:nvPr/>
        </p:nvSpPr>
        <p:spPr>
          <a:xfrm flipH="1">
            <a:off x="433388" y="218281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2" name="Téglalap 152"/>
          <p:cNvSpPr/>
          <p:nvPr/>
        </p:nvSpPr>
        <p:spPr>
          <a:xfrm flipH="1">
            <a:off x="346075" y="2182813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3" name="Téglalap 155"/>
          <p:cNvSpPr/>
          <p:nvPr/>
        </p:nvSpPr>
        <p:spPr>
          <a:xfrm flipH="1">
            <a:off x="681038" y="2055813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44" name="Egyenes összekötő 156"/>
          <p:cNvCxnSpPr/>
          <p:nvPr/>
        </p:nvCxnSpPr>
        <p:spPr>
          <a:xfrm rot="10800000" flipH="1">
            <a:off x="354013" y="2703513"/>
            <a:ext cx="455612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157"/>
          <p:cNvSpPr/>
          <p:nvPr/>
        </p:nvSpPr>
        <p:spPr>
          <a:xfrm flipH="1">
            <a:off x="433388" y="25971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6" name="Téglalap 158"/>
          <p:cNvSpPr/>
          <p:nvPr/>
        </p:nvSpPr>
        <p:spPr>
          <a:xfrm flipH="1">
            <a:off x="346075" y="2597150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47" name="Egyenes összekötő 161"/>
          <p:cNvCxnSpPr/>
          <p:nvPr/>
        </p:nvCxnSpPr>
        <p:spPr>
          <a:xfrm rot="10800000" flipH="1">
            <a:off x="354013" y="2876550"/>
            <a:ext cx="469900" cy="793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églalap 162"/>
          <p:cNvSpPr/>
          <p:nvPr/>
        </p:nvSpPr>
        <p:spPr>
          <a:xfrm flipH="1">
            <a:off x="433388" y="2847975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9" name="Téglalap 163"/>
          <p:cNvSpPr/>
          <p:nvPr/>
        </p:nvSpPr>
        <p:spPr>
          <a:xfrm flipH="1">
            <a:off x="346075" y="2847975"/>
            <a:ext cx="46038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0" name="Téglalap 166"/>
          <p:cNvSpPr/>
          <p:nvPr/>
        </p:nvSpPr>
        <p:spPr>
          <a:xfrm flipH="1">
            <a:off x="681038" y="2632075"/>
            <a:ext cx="647700" cy="287338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51" name="Egyenes összekötő 130"/>
          <p:cNvCxnSpPr/>
          <p:nvPr/>
        </p:nvCxnSpPr>
        <p:spPr>
          <a:xfrm rot="10800000" flipH="1" flipV="1">
            <a:off x="1195388" y="4006850"/>
            <a:ext cx="1477962" cy="158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131"/>
          <p:cNvCxnSpPr/>
          <p:nvPr/>
        </p:nvCxnSpPr>
        <p:spPr>
          <a:xfrm rot="10800000" flipH="1" flipV="1">
            <a:off x="1195388" y="3433763"/>
            <a:ext cx="1592262" cy="158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145"/>
          <p:cNvCxnSpPr/>
          <p:nvPr/>
        </p:nvCxnSpPr>
        <p:spPr>
          <a:xfrm rot="10800000" flipH="1">
            <a:off x="355600" y="3352800"/>
            <a:ext cx="469900" cy="31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églalap 146"/>
          <p:cNvSpPr/>
          <p:nvPr/>
        </p:nvSpPr>
        <p:spPr>
          <a:xfrm flipH="1">
            <a:off x="434975" y="316865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6" name="Téglalap 147"/>
          <p:cNvSpPr/>
          <p:nvPr/>
        </p:nvSpPr>
        <p:spPr>
          <a:xfrm flipH="1">
            <a:off x="347663" y="316865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57" name="Egyenes összekötő 150"/>
          <p:cNvCxnSpPr/>
          <p:nvPr/>
        </p:nvCxnSpPr>
        <p:spPr>
          <a:xfrm rot="10800000" flipH="1">
            <a:off x="355600" y="3522663"/>
            <a:ext cx="469900" cy="4762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151"/>
          <p:cNvSpPr/>
          <p:nvPr/>
        </p:nvSpPr>
        <p:spPr>
          <a:xfrm flipH="1">
            <a:off x="434975" y="3416300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59" name="Téglalap 152"/>
          <p:cNvSpPr/>
          <p:nvPr/>
        </p:nvSpPr>
        <p:spPr>
          <a:xfrm flipH="1">
            <a:off x="347663" y="3416300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60" name="Téglalap 155"/>
          <p:cNvSpPr/>
          <p:nvPr/>
        </p:nvSpPr>
        <p:spPr>
          <a:xfrm flipH="1">
            <a:off x="682625" y="3289300"/>
            <a:ext cx="647700" cy="288925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62" name="Egyenes összekötő 156"/>
          <p:cNvCxnSpPr/>
          <p:nvPr/>
        </p:nvCxnSpPr>
        <p:spPr>
          <a:xfrm rot="10800000" flipH="1">
            <a:off x="355600" y="3937000"/>
            <a:ext cx="455613" cy="952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églalap 157"/>
          <p:cNvSpPr/>
          <p:nvPr/>
        </p:nvSpPr>
        <p:spPr>
          <a:xfrm flipH="1">
            <a:off x="434975" y="3830638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0" name="Téglalap 158"/>
          <p:cNvSpPr/>
          <p:nvPr/>
        </p:nvSpPr>
        <p:spPr>
          <a:xfrm flipH="1">
            <a:off x="347663" y="3830638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cxnSp>
        <p:nvCxnSpPr>
          <p:cNvPr id="1320961" name="Egyenes összekötő 161"/>
          <p:cNvCxnSpPr/>
          <p:nvPr/>
        </p:nvCxnSpPr>
        <p:spPr>
          <a:xfrm rot="10800000" flipH="1">
            <a:off x="355600" y="4110038"/>
            <a:ext cx="469900" cy="79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0962" name="Téglalap 162"/>
          <p:cNvSpPr/>
          <p:nvPr/>
        </p:nvSpPr>
        <p:spPr>
          <a:xfrm flipH="1">
            <a:off x="434975" y="4081463"/>
            <a:ext cx="44450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3" name="Téglalap 163"/>
          <p:cNvSpPr/>
          <p:nvPr/>
        </p:nvSpPr>
        <p:spPr>
          <a:xfrm flipH="1">
            <a:off x="347663" y="4081463"/>
            <a:ext cx="46037" cy="215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320964" name="Téglalap 166"/>
          <p:cNvSpPr/>
          <p:nvPr/>
        </p:nvSpPr>
        <p:spPr>
          <a:xfrm flipH="1">
            <a:off x="682625" y="3865563"/>
            <a:ext cx="647700" cy="287337"/>
          </a:xfrm>
          <a:prstGeom prst="rect">
            <a:avLst/>
          </a:prstGeom>
          <a:solidFill>
            <a:srgbClr val="8EB4E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altLang="en-US" sz="1100" smtClean="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18" name="Line 123"/>
          <p:cNvSpPr>
            <a:spLocks noChangeShapeType="1"/>
          </p:cNvSpPr>
          <p:nvPr/>
        </p:nvSpPr>
        <p:spPr bwMode="auto">
          <a:xfrm flipV="1">
            <a:off x="2681288" y="2620963"/>
            <a:ext cx="0" cy="1428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19" name="Line 124"/>
          <p:cNvSpPr>
            <a:spLocks noChangeShapeType="1"/>
          </p:cNvSpPr>
          <p:nvPr/>
        </p:nvSpPr>
        <p:spPr bwMode="auto">
          <a:xfrm>
            <a:off x="2706688" y="259715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0" name="Line 125"/>
          <p:cNvSpPr>
            <a:spLocks noChangeShapeType="1"/>
          </p:cNvSpPr>
          <p:nvPr/>
        </p:nvSpPr>
        <p:spPr bwMode="auto">
          <a:xfrm>
            <a:off x="2706688" y="259715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1" name="Line 126"/>
          <p:cNvSpPr>
            <a:spLocks noChangeShapeType="1"/>
          </p:cNvSpPr>
          <p:nvPr/>
        </p:nvSpPr>
        <p:spPr bwMode="auto">
          <a:xfrm>
            <a:off x="2687638" y="2597150"/>
            <a:ext cx="952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2" name="Line 127"/>
          <p:cNvSpPr>
            <a:spLocks noChangeShapeType="1"/>
          </p:cNvSpPr>
          <p:nvPr/>
        </p:nvSpPr>
        <p:spPr bwMode="auto">
          <a:xfrm>
            <a:off x="2687638" y="1936750"/>
            <a:ext cx="0" cy="1968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3" name="Line 128"/>
          <p:cNvSpPr>
            <a:spLocks noChangeShapeType="1"/>
          </p:cNvSpPr>
          <p:nvPr/>
        </p:nvSpPr>
        <p:spPr bwMode="auto">
          <a:xfrm>
            <a:off x="2687638" y="215265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4" name="Line 129"/>
          <p:cNvSpPr>
            <a:spLocks noChangeShapeType="1"/>
          </p:cNvSpPr>
          <p:nvPr/>
        </p:nvSpPr>
        <p:spPr bwMode="auto">
          <a:xfrm>
            <a:off x="2687638" y="3759200"/>
            <a:ext cx="0" cy="2476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5" name="Line 130"/>
          <p:cNvSpPr>
            <a:spLocks noChangeShapeType="1"/>
          </p:cNvSpPr>
          <p:nvPr/>
        </p:nvSpPr>
        <p:spPr bwMode="auto">
          <a:xfrm>
            <a:off x="2687638" y="3161475"/>
            <a:ext cx="0" cy="1651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6" name="Line 131"/>
          <p:cNvSpPr>
            <a:spLocks noChangeShapeType="1"/>
          </p:cNvSpPr>
          <p:nvPr/>
        </p:nvSpPr>
        <p:spPr bwMode="auto">
          <a:xfrm>
            <a:off x="2687638" y="3752850"/>
            <a:ext cx="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7" name="Line 132"/>
          <p:cNvSpPr>
            <a:spLocks noChangeShapeType="1"/>
          </p:cNvSpPr>
          <p:nvPr/>
        </p:nvSpPr>
        <p:spPr bwMode="auto">
          <a:xfrm>
            <a:off x="2687638" y="375285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28" name="Line 133"/>
          <p:cNvSpPr>
            <a:spLocks noChangeShapeType="1"/>
          </p:cNvSpPr>
          <p:nvPr/>
        </p:nvSpPr>
        <p:spPr bwMode="auto">
          <a:xfrm>
            <a:off x="2687638" y="3346450"/>
            <a:ext cx="825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83429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2762250"/>
            <a:ext cx="1576387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0" name="Egyenes összekötő 171"/>
          <p:cNvCxnSpPr>
            <a:cxnSpLocks noChangeShapeType="1"/>
          </p:cNvCxnSpPr>
          <p:nvPr/>
        </p:nvCxnSpPr>
        <p:spPr bwMode="auto">
          <a:xfrm rot="10800000" flipV="1">
            <a:off x="6154738" y="2216150"/>
            <a:ext cx="1690687" cy="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31" name="Egyenes összekötő 172"/>
          <p:cNvCxnSpPr>
            <a:cxnSpLocks noChangeShapeType="1"/>
          </p:cNvCxnSpPr>
          <p:nvPr/>
        </p:nvCxnSpPr>
        <p:spPr bwMode="auto">
          <a:xfrm rot="10800000">
            <a:off x="8213725" y="213518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68" name="Téglalap 173"/>
          <p:cNvSpPr>
            <a:spLocks noChangeArrowheads="1"/>
          </p:cNvSpPr>
          <p:nvPr/>
        </p:nvSpPr>
        <p:spPr bwMode="auto">
          <a:xfrm>
            <a:off x="8559800" y="19510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69" name="Téglalap 174"/>
          <p:cNvSpPr>
            <a:spLocks noChangeArrowheads="1"/>
          </p:cNvSpPr>
          <p:nvPr/>
        </p:nvSpPr>
        <p:spPr bwMode="auto">
          <a:xfrm>
            <a:off x="8645525" y="195103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34" name="Egyenes összekötő 177"/>
          <p:cNvCxnSpPr>
            <a:cxnSpLocks noChangeShapeType="1"/>
          </p:cNvCxnSpPr>
          <p:nvPr/>
        </p:nvCxnSpPr>
        <p:spPr bwMode="auto">
          <a:xfrm rot="10800000">
            <a:off x="8213725" y="2266950"/>
            <a:ext cx="457200" cy="158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71" name="Téglalap 178"/>
          <p:cNvSpPr>
            <a:spLocks noChangeArrowheads="1"/>
          </p:cNvSpPr>
          <p:nvPr/>
        </p:nvSpPr>
        <p:spPr bwMode="auto">
          <a:xfrm>
            <a:off x="8559800" y="219868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0" name="Téglalap 179"/>
          <p:cNvSpPr>
            <a:spLocks noChangeArrowheads="1"/>
          </p:cNvSpPr>
          <p:nvPr/>
        </p:nvSpPr>
        <p:spPr bwMode="auto">
          <a:xfrm>
            <a:off x="8645525" y="219868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37" name="Téglalap 182"/>
          <p:cNvSpPr>
            <a:spLocks noChangeArrowheads="1"/>
          </p:cNvSpPr>
          <p:nvPr/>
        </p:nvSpPr>
        <p:spPr bwMode="auto">
          <a:xfrm>
            <a:off x="7710488" y="207327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38" name="Egyenes összekötő 183"/>
          <p:cNvCxnSpPr>
            <a:cxnSpLocks noChangeShapeType="1"/>
          </p:cNvCxnSpPr>
          <p:nvPr/>
        </p:nvCxnSpPr>
        <p:spPr bwMode="auto">
          <a:xfrm rot="10800000">
            <a:off x="8229600" y="269398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3" name="Téglalap 184"/>
          <p:cNvSpPr>
            <a:spLocks noChangeArrowheads="1"/>
          </p:cNvSpPr>
          <p:nvPr/>
        </p:nvSpPr>
        <p:spPr bwMode="auto">
          <a:xfrm>
            <a:off x="8559800" y="258762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4" name="Téglalap 185"/>
          <p:cNvSpPr>
            <a:spLocks noChangeArrowheads="1"/>
          </p:cNvSpPr>
          <p:nvPr/>
        </p:nvSpPr>
        <p:spPr bwMode="auto">
          <a:xfrm>
            <a:off x="8645525" y="258762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41" name="Egyenes összekötő 188"/>
          <p:cNvCxnSpPr>
            <a:cxnSpLocks noChangeShapeType="1"/>
          </p:cNvCxnSpPr>
          <p:nvPr/>
        </p:nvCxnSpPr>
        <p:spPr bwMode="auto">
          <a:xfrm rot="10800000">
            <a:off x="8213725" y="2867025"/>
            <a:ext cx="457200" cy="4763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86" name="Téglalap 189"/>
          <p:cNvSpPr>
            <a:spLocks noChangeArrowheads="1"/>
          </p:cNvSpPr>
          <p:nvPr/>
        </p:nvSpPr>
        <p:spPr bwMode="auto">
          <a:xfrm>
            <a:off x="8559800" y="28384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87" name="Téglalap 190"/>
          <p:cNvSpPr>
            <a:spLocks noChangeArrowheads="1"/>
          </p:cNvSpPr>
          <p:nvPr/>
        </p:nvSpPr>
        <p:spPr bwMode="auto">
          <a:xfrm>
            <a:off x="8645525" y="283845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44" name="Téglalap 193"/>
          <p:cNvSpPr>
            <a:spLocks noChangeArrowheads="1"/>
          </p:cNvSpPr>
          <p:nvPr/>
        </p:nvSpPr>
        <p:spPr bwMode="auto">
          <a:xfrm>
            <a:off x="7710488" y="262255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45" name="Egyenes összekötő 170"/>
          <p:cNvCxnSpPr>
            <a:cxnSpLocks noChangeShapeType="1"/>
          </p:cNvCxnSpPr>
          <p:nvPr/>
        </p:nvCxnSpPr>
        <p:spPr bwMode="auto">
          <a:xfrm rot="10800000" flipV="1">
            <a:off x="6269038" y="4062413"/>
            <a:ext cx="1576387" cy="793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6" name="Egyenes összekötő 171"/>
          <p:cNvCxnSpPr>
            <a:cxnSpLocks noChangeShapeType="1"/>
          </p:cNvCxnSpPr>
          <p:nvPr/>
        </p:nvCxnSpPr>
        <p:spPr bwMode="auto">
          <a:xfrm rot="10800000" flipV="1">
            <a:off x="6138863" y="3435350"/>
            <a:ext cx="1706562" cy="1270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447" name="Egyenes összekötő 172"/>
          <p:cNvCxnSpPr>
            <a:cxnSpLocks noChangeShapeType="1"/>
          </p:cNvCxnSpPr>
          <p:nvPr/>
        </p:nvCxnSpPr>
        <p:spPr bwMode="auto">
          <a:xfrm rot="10800000">
            <a:off x="8213725" y="3354388"/>
            <a:ext cx="457200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2" name="Téglalap 173"/>
          <p:cNvSpPr>
            <a:spLocks noChangeArrowheads="1"/>
          </p:cNvSpPr>
          <p:nvPr/>
        </p:nvSpPr>
        <p:spPr bwMode="auto">
          <a:xfrm>
            <a:off x="8559800" y="317023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3" name="Téglalap 174"/>
          <p:cNvSpPr>
            <a:spLocks noChangeArrowheads="1"/>
          </p:cNvSpPr>
          <p:nvPr/>
        </p:nvSpPr>
        <p:spPr bwMode="auto">
          <a:xfrm>
            <a:off x="8645525" y="317023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0" name="Egyenes összekötő 177"/>
          <p:cNvCxnSpPr>
            <a:cxnSpLocks noChangeShapeType="1"/>
          </p:cNvCxnSpPr>
          <p:nvPr/>
        </p:nvCxnSpPr>
        <p:spPr bwMode="auto">
          <a:xfrm rot="10800000">
            <a:off x="8213725" y="3486150"/>
            <a:ext cx="457200" cy="7938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0995" name="Téglalap 178"/>
          <p:cNvSpPr>
            <a:spLocks noChangeArrowheads="1"/>
          </p:cNvSpPr>
          <p:nvPr/>
        </p:nvSpPr>
        <p:spPr bwMode="auto">
          <a:xfrm>
            <a:off x="8559800" y="3417888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0997" name="Téglalap 179"/>
          <p:cNvSpPr>
            <a:spLocks noChangeArrowheads="1"/>
          </p:cNvSpPr>
          <p:nvPr/>
        </p:nvSpPr>
        <p:spPr bwMode="auto">
          <a:xfrm>
            <a:off x="8645525" y="3417888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53" name="Téglalap 182"/>
          <p:cNvSpPr>
            <a:spLocks noChangeArrowheads="1"/>
          </p:cNvSpPr>
          <p:nvPr/>
        </p:nvSpPr>
        <p:spPr bwMode="auto">
          <a:xfrm>
            <a:off x="7710488" y="3292475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83454" name="Egyenes összekötő 183"/>
          <p:cNvCxnSpPr>
            <a:cxnSpLocks noChangeShapeType="1"/>
          </p:cNvCxnSpPr>
          <p:nvPr/>
        </p:nvCxnSpPr>
        <p:spPr bwMode="auto">
          <a:xfrm rot="10800000">
            <a:off x="8229600" y="3963988"/>
            <a:ext cx="441325" cy="6350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0" name="Téglalap 184"/>
          <p:cNvSpPr>
            <a:spLocks noChangeArrowheads="1"/>
          </p:cNvSpPr>
          <p:nvPr/>
        </p:nvSpPr>
        <p:spPr bwMode="auto">
          <a:xfrm>
            <a:off x="8559800" y="3857625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1" name="Téglalap 185"/>
          <p:cNvSpPr>
            <a:spLocks noChangeArrowheads="1"/>
          </p:cNvSpPr>
          <p:nvPr/>
        </p:nvSpPr>
        <p:spPr bwMode="auto">
          <a:xfrm>
            <a:off x="8645525" y="3857625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3457" name="Egyenes összekötő 188"/>
          <p:cNvCxnSpPr>
            <a:cxnSpLocks noChangeShapeType="1"/>
          </p:cNvCxnSpPr>
          <p:nvPr/>
        </p:nvCxnSpPr>
        <p:spPr bwMode="auto">
          <a:xfrm rot="10800000">
            <a:off x="8213725" y="4135438"/>
            <a:ext cx="457200" cy="1587"/>
          </a:xfrm>
          <a:prstGeom prst="line">
            <a:avLst/>
          </a:prstGeom>
          <a:noFill/>
          <a:ln w="31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21003" name="Téglalap 189"/>
          <p:cNvSpPr>
            <a:spLocks noChangeArrowheads="1"/>
          </p:cNvSpPr>
          <p:nvPr/>
        </p:nvSpPr>
        <p:spPr bwMode="auto">
          <a:xfrm>
            <a:off x="8559800" y="4108450"/>
            <a:ext cx="44450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1004" name="Téglalap 190"/>
          <p:cNvSpPr>
            <a:spLocks noChangeArrowheads="1"/>
          </p:cNvSpPr>
          <p:nvPr/>
        </p:nvSpPr>
        <p:spPr bwMode="auto">
          <a:xfrm>
            <a:off x="8645525" y="4108450"/>
            <a:ext cx="46038" cy="215900"/>
          </a:xfrm>
          <a:prstGeom prst="rect">
            <a:avLst/>
          </a:prstGeom>
          <a:solidFill>
            <a:srgbClr val="B9CDE5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800">
              <a:ln w="6350">
                <a:solidFill>
                  <a:srgbClr val="000000"/>
                </a:solidFill>
                <a:prstDash val="solid"/>
              </a:ln>
              <a:solidFill>
                <a:srgbClr val="FFFFFF"/>
              </a:solidFill>
              <a:latin typeface="Arial"/>
            </a:endParaRPr>
          </a:p>
        </p:txBody>
      </p:sp>
      <p:sp>
        <p:nvSpPr>
          <p:cNvPr id="183460" name="Téglalap 193"/>
          <p:cNvSpPr>
            <a:spLocks noChangeArrowheads="1"/>
          </p:cNvSpPr>
          <p:nvPr/>
        </p:nvSpPr>
        <p:spPr bwMode="auto">
          <a:xfrm>
            <a:off x="7710488" y="3917950"/>
            <a:ext cx="647700" cy="287338"/>
          </a:xfrm>
          <a:prstGeom prst="rect">
            <a:avLst/>
          </a:prstGeom>
          <a:solidFill>
            <a:srgbClr val="8EB4E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SMB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61" name="Line 166"/>
          <p:cNvSpPr>
            <a:spLocks noChangeShapeType="1"/>
          </p:cNvSpPr>
          <p:nvPr/>
        </p:nvSpPr>
        <p:spPr bwMode="auto">
          <a:xfrm flipV="1">
            <a:off x="6283325" y="3778250"/>
            <a:ext cx="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2" name="Line 167"/>
          <p:cNvSpPr>
            <a:spLocks noChangeShapeType="1"/>
          </p:cNvSpPr>
          <p:nvPr/>
        </p:nvSpPr>
        <p:spPr bwMode="auto">
          <a:xfrm>
            <a:off x="6283325" y="3790950"/>
            <a:ext cx="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3" name="Line 168"/>
          <p:cNvSpPr>
            <a:spLocks noChangeShapeType="1"/>
          </p:cNvSpPr>
          <p:nvPr/>
        </p:nvSpPr>
        <p:spPr bwMode="auto">
          <a:xfrm flipH="1">
            <a:off x="6146800" y="379095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4" name="Line 169"/>
          <p:cNvSpPr>
            <a:spLocks noChangeShapeType="1"/>
          </p:cNvSpPr>
          <p:nvPr/>
        </p:nvSpPr>
        <p:spPr bwMode="auto">
          <a:xfrm>
            <a:off x="6283325" y="3162300"/>
            <a:ext cx="0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5" name="Line 170"/>
          <p:cNvSpPr>
            <a:spLocks noChangeShapeType="1"/>
          </p:cNvSpPr>
          <p:nvPr/>
        </p:nvSpPr>
        <p:spPr bwMode="auto">
          <a:xfrm flipH="1">
            <a:off x="6159500" y="3321050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6" name="Line 171"/>
          <p:cNvSpPr>
            <a:spLocks noChangeShapeType="1"/>
          </p:cNvSpPr>
          <p:nvPr/>
        </p:nvSpPr>
        <p:spPr bwMode="auto">
          <a:xfrm flipV="1">
            <a:off x="6283325" y="2578100"/>
            <a:ext cx="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7" name="Line 172"/>
          <p:cNvSpPr>
            <a:spLocks noChangeShapeType="1"/>
          </p:cNvSpPr>
          <p:nvPr/>
        </p:nvSpPr>
        <p:spPr bwMode="auto">
          <a:xfrm flipH="1">
            <a:off x="6165850" y="2578100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8" name="Line 173"/>
          <p:cNvSpPr>
            <a:spLocks noChangeShapeType="1"/>
          </p:cNvSpPr>
          <p:nvPr/>
        </p:nvSpPr>
        <p:spPr bwMode="auto">
          <a:xfrm>
            <a:off x="6283325" y="19352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69" name="Line 174"/>
          <p:cNvSpPr>
            <a:spLocks noChangeShapeType="1"/>
          </p:cNvSpPr>
          <p:nvPr/>
        </p:nvSpPr>
        <p:spPr bwMode="auto">
          <a:xfrm flipH="1">
            <a:off x="6159500" y="2152650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470" name="Text Box 175"/>
          <p:cNvSpPr txBox="1">
            <a:spLocks noChangeArrowheads="1"/>
          </p:cNvSpPr>
          <p:nvPr/>
        </p:nvSpPr>
        <p:spPr bwMode="auto">
          <a:xfrm>
            <a:off x="2265363" y="4152900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1" name="Text Box 176"/>
          <p:cNvSpPr txBox="1">
            <a:spLocks noChangeArrowheads="1"/>
          </p:cNvSpPr>
          <p:nvPr/>
        </p:nvSpPr>
        <p:spPr bwMode="auto">
          <a:xfrm>
            <a:off x="5865813" y="4154488"/>
            <a:ext cx="792162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2x4 SMI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Verdana" pitchFamily="34" charset="0"/>
              </a:rPr>
              <a:t> channels</a:t>
            </a:r>
          </a:p>
        </p:txBody>
      </p:sp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185738" y="586348"/>
            <a:ext cx="889476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c) Main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enhancements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of the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Nehalem-EX/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Verdana" pitchFamily="34" charset="0"/>
              </a:rPr>
              <a:t>Westmere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-EX 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aimed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up to 10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core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  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 Boxboro-EX 4S </a:t>
            </a:r>
            <a:r>
              <a:rPr lang="en-US" altLang="en-US" sz="1400" b="1" dirty="0" smtClean="0">
                <a:solidFill>
                  <a:srgbClr val="333399"/>
                </a:solidFill>
                <a:latin typeface="Verdana" pitchFamily="34" charset="0"/>
              </a:rPr>
              <a:t>server platform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(assuming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an IOH)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73" name="Rectangle 178"/>
          <p:cNvSpPr>
            <a:spLocks noChangeArrowheads="1"/>
          </p:cNvSpPr>
          <p:nvPr/>
        </p:nvSpPr>
        <p:spPr bwMode="auto">
          <a:xfrm>
            <a:off x="4926013" y="4627563"/>
            <a:ext cx="219075" cy="227012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ME</a:t>
            </a: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6219825" y="5988050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000000"/>
                </a:solidFill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3046413" y="1400175"/>
            <a:ext cx="13985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Xeon 7500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Nehalem-EX</a:t>
            </a:r>
            <a:r>
              <a:rPr lang="hu-HU" altLang="en-US" sz="1100" i="1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>
                <a:solidFill>
                  <a:srgbClr val="000000"/>
                </a:solidFill>
                <a:latin typeface="Verdana" pitchFamily="34" charset="0"/>
              </a:rPr>
              <a:t>(Becton) 8C</a:t>
            </a:r>
          </a:p>
        </p:txBody>
      </p:sp>
      <p:sp>
        <p:nvSpPr>
          <p:cNvPr id="183476" name="Rectangle 181"/>
          <p:cNvSpPr>
            <a:spLocks noChangeArrowheads="1"/>
          </p:cNvSpPr>
          <p:nvPr/>
        </p:nvSpPr>
        <p:spPr bwMode="auto">
          <a:xfrm>
            <a:off x="4565650" y="1435100"/>
            <a:ext cx="1409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E7-4800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>
                <a:solidFill>
                  <a:srgbClr val="000000"/>
                </a:solidFill>
                <a:latin typeface="Verdana" pitchFamily="34" charset="0"/>
              </a:rPr>
              <a:t>Westmere</a:t>
            </a:r>
            <a:r>
              <a:rPr lang="en-US" altLang="en-US" sz="1100" i="1" dirty="0">
                <a:solidFill>
                  <a:srgbClr val="000000"/>
                </a:solidFill>
                <a:latin typeface="Verdana" pitchFamily="34" charset="0"/>
              </a:rPr>
              <a:t>-EX) 10C</a:t>
            </a:r>
          </a:p>
        </p:txBody>
      </p:sp>
      <p:sp>
        <p:nvSpPr>
          <p:cNvPr id="183477" name="Téglalap 3"/>
          <p:cNvSpPr>
            <a:spLocks noChangeArrowheads="1"/>
          </p:cNvSpPr>
          <p:nvPr/>
        </p:nvSpPr>
        <p:spPr bwMode="auto">
          <a:xfrm>
            <a:off x="4714875" y="209708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8" name="Téglalap 3"/>
          <p:cNvSpPr>
            <a:spLocks noChangeArrowheads="1"/>
          </p:cNvSpPr>
          <p:nvPr/>
        </p:nvSpPr>
        <p:spPr bwMode="auto">
          <a:xfrm>
            <a:off x="2771775" y="325278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79" name="Téglalap 3"/>
          <p:cNvSpPr>
            <a:spLocks noChangeArrowheads="1"/>
          </p:cNvSpPr>
          <p:nvPr/>
        </p:nvSpPr>
        <p:spPr bwMode="auto">
          <a:xfrm>
            <a:off x="4689475" y="3252788"/>
            <a:ext cx="1439863" cy="576262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Nehalem-EX 8C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Westmere-EX 10C</a:t>
            </a:r>
            <a:endParaRPr lang="hu-HU" altLang="en-US" sz="110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83480" name="Text Box 185"/>
          <p:cNvSpPr txBox="1">
            <a:spLocks noChangeArrowheads="1"/>
          </p:cNvSpPr>
          <p:nvPr/>
        </p:nvSpPr>
        <p:spPr bwMode="auto">
          <a:xfrm>
            <a:off x="4341813" y="1441450"/>
            <a:ext cx="24765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t>/</a:t>
            </a:r>
          </a:p>
        </p:txBody>
      </p:sp>
      <p:sp>
        <p:nvSpPr>
          <p:cNvPr id="183481" name="Text Box 186"/>
          <p:cNvSpPr txBox="1">
            <a:spLocks noChangeArrowheads="1"/>
          </p:cNvSpPr>
          <p:nvPr/>
        </p:nvSpPr>
        <p:spPr bwMode="auto">
          <a:xfrm>
            <a:off x="1237264" y="6319838"/>
            <a:ext cx="6421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Nehalem-EX aimed 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Boxboro-EX 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MP server platform (for up to 10 C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(2010/2011)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785" y="5336932"/>
            <a:ext cx="20553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2 DIMMs/memory channel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125" y="5086350"/>
            <a:ext cx="1794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4 x QPI up to 6.4 GT/s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>
            <a:off x="5155406" y="4516437"/>
            <a:ext cx="360000" cy="126000"/>
          </a:xfrm>
          <a:prstGeom prst="left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306" y="4600575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36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7161" y="4378325"/>
            <a:ext cx="5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0000"/>
                </a:solidFill>
              </a:rPr>
              <a:t>PCIe</a:t>
            </a:r>
            <a:endParaRPr lang="en-US" sz="1100" dirty="0" smtClean="0">
              <a:solidFill>
                <a:srgbClr val="000000"/>
              </a:solidFill>
            </a:endParaRPr>
          </a:p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2.0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2" name="Oval 188"/>
          <p:cNvSpPr>
            <a:spLocks noChangeArrowheads="1"/>
          </p:cNvSpPr>
          <p:nvPr/>
        </p:nvSpPr>
        <p:spPr bwMode="auto">
          <a:xfrm>
            <a:off x="0" y="1434026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3" name="Oval 188"/>
          <p:cNvSpPr>
            <a:spLocks noChangeArrowheads="1"/>
          </p:cNvSpPr>
          <p:nvPr/>
        </p:nvSpPr>
        <p:spPr bwMode="auto">
          <a:xfrm>
            <a:off x="5767644" y="1444757"/>
            <a:ext cx="3162300" cy="3071299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4" name="Oval 190"/>
          <p:cNvSpPr>
            <a:spLocks noChangeArrowheads="1"/>
          </p:cNvSpPr>
          <p:nvPr/>
        </p:nvSpPr>
        <p:spPr bwMode="auto">
          <a:xfrm>
            <a:off x="2781300" y="1955800"/>
            <a:ext cx="3619500" cy="2374900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088" y="579456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Returning </a:t>
            </a:r>
            <a:r>
              <a:rPr lang="en-US" b="1" dirty="0">
                <a:solidFill>
                  <a:schemeClr val="accent6"/>
                </a:solidFill>
              </a:rPr>
              <a:t>to </a:t>
            </a:r>
            <a:r>
              <a:rPr lang="en-US" b="1" dirty="0" smtClean="0">
                <a:solidFill>
                  <a:schemeClr val="accent6"/>
                </a:solidFill>
              </a:rPr>
              <a:t>the stand </a:t>
            </a:r>
            <a:r>
              <a:rPr lang="en-US" b="1" dirty="0">
                <a:solidFill>
                  <a:schemeClr val="accent6"/>
                </a:solidFill>
              </a:rPr>
              <a:t>alone memory buffer </a:t>
            </a:r>
            <a:r>
              <a:rPr lang="en-US" b="1" dirty="0" smtClean="0">
                <a:solidFill>
                  <a:schemeClr val="accent6"/>
                </a:solidFill>
              </a:rPr>
              <a:t>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MP platform from using FB-DIMMs -1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12" y="1206500"/>
            <a:ext cx="8967787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FB-DIMM memories </a:t>
            </a:r>
            <a:r>
              <a:rPr lang="en-US" dirty="0" smtClean="0"/>
              <a:t>were introduced in the 2006/2007 timeframe and supported DDR2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memories </a:t>
            </a:r>
            <a:r>
              <a:rPr lang="en-US" dirty="0" smtClean="0">
                <a:solidFill>
                  <a:srgbClr val="0070C0"/>
                </a:solidFill>
              </a:rPr>
              <a:t>up to DDR2-667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inherent drawbacks of FB-DIMM memories, such as higher dissipation caused by the</a:t>
            </a:r>
          </a:p>
          <a:p>
            <a:r>
              <a:rPr lang="en-US" dirty="0"/>
              <a:t> </a:t>
            </a:r>
            <a:r>
              <a:rPr lang="en-US" dirty="0" smtClean="0"/>
              <a:t>      DA/AD conversions, longer access time due to the cascaded nature of accessing the DIMMs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and higher price, </a:t>
            </a:r>
            <a:r>
              <a:rPr lang="en-US" dirty="0" smtClean="0">
                <a:solidFill>
                  <a:srgbClr val="0070C0"/>
                </a:solidFill>
              </a:rPr>
              <a:t>FB-DIMMs reached only a small market share</a:t>
            </a:r>
            <a:r>
              <a:rPr lang="en-US" dirty="0" smtClean="0"/>
              <a:t>. </a:t>
            </a:r>
          </a:p>
          <a:p>
            <a:r>
              <a:rPr lang="en-US" dirty="0"/>
              <a:t> </a:t>
            </a:r>
            <a:r>
              <a:rPr lang="en-US" dirty="0" smtClean="0"/>
              <a:t>    This was the reason why memory </a:t>
            </a:r>
            <a:r>
              <a:rPr lang="en-US" dirty="0">
                <a:solidFill>
                  <a:srgbClr val="0070C0"/>
                </a:solidFill>
              </a:rPr>
              <a:t>vendors were reluctant to </a:t>
            </a:r>
            <a:r>
              <a:rPr lang="en-US" dirty="0" smtClean="0">
                <a:solidFill>
                  <a:srgbClr val="0070C0"/>
                </a:solidFill>
              </a:rPr>
              <a:t>develop </a:t>
            </a:r>
            <a:r>
              <a:rPr lang="en-US" dirty="0">
                <a:solidFill>
                  <a:srgbClr val="0070C0"/>
                </a:solidFill>
              </a:rPr>
              <a:t>DDR3-based </a:t>
            </a:r>
            <a:r>
              <a:rPr lang="en-US" dirty="0" smtClean="0">
                <a:solidFill>
                  <a:srgbClr val="0070C0"/>
                </a:solidFill>
              </a:rPr>
              <a:t>FB-DIMM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/>
              <a:t>memory </a:t>
            </a:r>
            <a:r>
              <a:rPr lang="en-US" dirty="0" smtClean="0"/>
              <a:t>modules and why </a:t>
            </a:r>
            <a:r>
              <a:rPr lang="en-US" dirty="0" smtClean="0">
                <a:solidFill>
                  <a:srgbClr val="0070C0"/>
                </a:solidFill>
              </a:rPr>
              <a:t>Intel was forced to move </a:t>
            </a:r>
            <a:r>
              <a:rPr lang="en-US" dirty="0">
                <a:solidFill>
                  <a:srgbClr val="0070C0"/>
                </a:solidFill>
              </a:rPr>
              <a:t>back to custom </a:t>
            </a:r>
            <a:r>
              <a:rPr lang="en-US" dirty="0" smtClean="0">
                <a:solidFill>
                  <a:srgbClr val="0070C0"/>
                </a:solidFill>
              </a:rPr>
              <a:t>DDR3 DIMMs</a:t>
            </a:r>
            <a:r>
              <a:rPr lang="en-US" dirty="0" smtClean="0"/>
              <a:t> in their 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Boxboro-EX platform.</a:t>
            </a:r>
          </a:p>
          <a:p>
            <a:pPr>
              <a:spcAft>
                <a:spcPts val="300"/>
              </a:spcAft>
            </a:pPr>
            <a:endParaRPr lang="en-US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43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629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33625" y="1414368"/>
            <a:ext cx="4476749" cy="3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265" indent="-342265" algn="ctr">
              <a:spcAft>
                <a:spcPts val="10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memory extension buffers MBs)</a:t>
            </a:r>
            <a:endParaRPr lang="en-US" sz="12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90650" y="2224496"/>
            <a:ext cx="3082330" cy="4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stand alone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mounted on the mainboard or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on a riser card</a:t>
            </a:r>
          </a:p>
        </p:txBody>
      </p:sp>
      <p:cxnSp>
        <p:nvCxnSpPr>
          <p:cNvPr id="8" name="Line 8"/>
          <p:cNvCxnSpPr/>
          <p:nvPr/>
        </p:nvCxnSpPr>
        <p:spPr bwMode="auto">
          <a:xfrm>
            <a:off x="4584853" y="1776102"/>
            <a:ext cx="0" cy="144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Line 13"/>
          <p:cNvCxnSpPr>
            <a:endCxn id="13" idx="7"/>
          </p:cNvCxnSpPr>
          <p:nvPr/>
        </p:nvCxnSpPr>
        <p:spPr bwMode="auto">
          <a:xfrm flipH="1">
            <a:off x="2965099" y="1929326"/>
            <a:ext cx="1630714" cy="1922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901979" y="2257022"/>
            <a:ext cx="2594195" cy="5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58522" tIns="29261" rIns="58522" bIns="29261" anchor="t" anchorCtr="0">
            <a:noAutofit/>
          </a:bodyPr>
          <a:lstStyle/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Implementing MBs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immediately on the DIMM</a:t>
            </a:r>
          </a:p>
          <a:p>
            <a:pPr marL="342265" indent="-342265" algn="ctr">
              <a:lnSpc>
                <a:spcPts val="1200"/>
              </a:lnSpc>
              <a:spcAft>
                <a:spcPts val="0"/>
              </a:spcAft>
            </a:pPr>
            <a:r>
              <a:rPr lang="en-US" sz="1200" b="1" dirty="0" smtClean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(called FB-DIMMs)</a:t>
            </a:r>
            <a:endParaRPr lang="en-US" sz="1200" dirty="0">
              <a:solidFill>
                <a:srgbClr val="000000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1" name="Line 13"/>
          <p:cNvCxnSpPr>
            <a:endCxn id="12" idx="2"/>
          </p:cNvCxnSpPr>
          <p:nvPr/>
        </p:nvCxnSpPr>
        <p:spPr bwMode="auto">
          <a:xfrm>
            <a:off x="4577463" y="1929326"/>
            <a:ext cx="1602679" cy="2102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180142" y="21136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916242" y="2114006"/>
            <a:ext cx="57239" cy="51892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1785"/>
          <p:cNvSpPr txBox="1">
            <a:spLocks noChangeArrowheads="1"/>
          </p:cNvSpPr>
          <p:nvPr/>
        </p:nvSpPr>
        <p:spPr bwMode="auto">
          <a:xfrm>
            <a:off x="4134072" y="3066054"/>
            <a:ext cx="3529700" cy="35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63094" tIns="31547" rIns="63094" bIns="31547" upright="1">
            <a:noAutofit/>
          </a:bodyPr>
          <a:lstStyle/>
          <a:p>
            <a:endParaRPr lang="en-US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6929" y="311364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err="1" smtClean="0"/>
              <a:t>Truland</a:t>
            </a:r>
            <a:r>
              <a:rPr lang="en-US" sz="1200" i="1" dirty="0" smtClean="0"/>
              <a:t> MP platform</a:t>
            </a:r>
          </a:p>
          <a:p>
            <a:pPr algn="ctr"/>
            <a:r>
              <a:rPr lang="en-US" sz="1200" i="1" dirty="0" smtClean="0"/>
              <a:t>(2005/2006)</a:t>
            </a:r>
            <a:endParaRPr lang="en-US" sz="12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08039" y="3477538"/>
            <a:ext cx="161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Caneland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(2007/2008)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050983" y="3901040"/>
            <a:ext cx="1805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 smtClean="0"/>
              <a:t>Boxboro-EX platform</a:t>
            </a:r>
          </a:p>
          <a:p>
            <a:pPr algn="ctr"/>
            <a:r>
              <a:rPr lang="en-US" sz="1200" i="1" dirty="0" smtClean="0"/>
              <a:t>(2010/2011)</a:t>
            </a:r>
            <a:endParaRPr lang="en-US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83044" y="4455438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Brickland</a:t>
            </a:r>
            <a:r>
              <a:rPr lang="en-US" sz="1200" dirty="0" smtClean="0"/>
              <a:t> platform</a:t>
            </a:r>
          </a:p>
          <a:p>
            <a:pPr algn="ctr"/>
            <a:r>
              <a:rPr lang="en-US" sz="1200" dirty="0" smtClean="0"/>
              <a:t>(2014/2015)</a:t>
            </a:r>
            <a:endParaRPr lang="en-US" sz="1200" dirty="0"/>
          </a:p>
        </p:txBody>
      </p:sp>
      <p:sp>
        <p:nvSpPr>
          <p:cNvPr id="19" name="Right Arrow 18"/>
          <p:cNvSpPr/>
          <p:nvPr/>
        </p:nvSpPr>
        <p:spPr bwMode="auto">
          <a:xfrm rot="648995">
            <a:off x="3767463" y="3482100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9881920">
            <a:off x="3755449" y="4045721"/>
            <a:ext cx="1620000" cy="54000"/>
          </a:xfrm>
          <a:prstGeom prst="rightArrow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47726" y="5104880"/>
            <a:ext cx="5647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Intel’s implementation of memory extension buffers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44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77800" y="579456"/>
            <a:ext cx="8182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Returning to the stand alone memory buffer implementation in the Boxboro-EX</a:t>
            </a:r>
          </a:p>
          <a:p>
            <a:r>
              <a:rPr lang="en-US" b="1" dirty="0">
                <a:solidFill>
                  <a:schemeClr val="accent6"/>
                </a:solidFill>
              </a:rPr>
              <a:t>  MP platform from using FB-DIMMs </a:t>
            </a:r>
            <a:r>
              <a:rPr lang="en-US" b="1" dirty="0" smtClean="0">
                <a:solidFill>
                  <a:schemeClr val="accent6"/>
                </a:solidFill>
              </a:rPr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72" name="Text Box 177"/>
          <p:cNvSpPr txBox="1">
            <a:spLocks noChangeArrowheads="1"/>
          </p:cNvSpPr>
          <p:nvPr/>
        </p:nvSpPr>
        <p:spPr bwMode="auto">
          <a:xfrm>
            <a:off x="84138" y="576300"/>
            <a:ext cx="9161462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d) Main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enhancement of the up to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24C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183474" name="Text Box 179"/>
          <p:cNvSpPr txBox="1">
            <a:spLocks noChangeArrowheads="1"/>
          </p:cNvSpPr>
          <p:nvPr/>
        </p:nvSpPr>
        <p:spPr bwMode="auto">
          <a:xfrm>
            <a:off x="3463925" y="6126430"/>
            <a:ext cx="193516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ME: Management Engine</a:t>
            </a:r>
          </a:p>
        </p:txBody>
      </p:sp>
      <p:sp>
        <p:nvSpPr>
          <p:cNvPr id="183475" name="Rectangle 180"/>
          <p:cNvSpPr>
            <a:spLocks noChangeArrowheads="1"/>
          </p:cNvSpPr>
          <p:nvPr/>
        </p:nvSpPr>
        <p:spPr bwMode="auto">
          <a:xfrm>
            <a:off x="2869778" y="986094"/>
            <a:ext cx="3652981" cy="45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v2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 / 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v3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 / 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v4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 /  (Haswell-EX)     (Broadwell-EX)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      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15C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                  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18C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                 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24C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3483" name="TextBox 3"/>
          <p:cNvSpPr txBox="1">
            <a:spLocks noChangeArrowheads="1"/>
          </p:cNvSpPr>
          <p:nvPr/>
        </p:nvSpPr>
        <p:spPr bwMode="auto">
          <a:xfrm>
            <a:off x="3641725" y="5568950"/>
            <a:ext cx="17940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1100" dirty="0" smtClean="0"/>
              <a:t>3 x QPI up to 8.0 </a:t>
            </a:r>
            <a:r>
              <a:rPr lang="en-US" altLang="en-US" sz="1100" dirty="0"/>
              <a:t>GT/s</a:t>
            </a:r>
          </a:p>
        </p:txBody>
      </p:sp>
      <p:sp>
        <p:nvSpPr>
          <p:cNvPr id="187" name="Text Box 90"/>
          <p:cNvSpPr txBox="1">
            <a:spLocks noChangeArrowheads="1"/>
          </p:cNvSpPr>
          <p:nvPr/>
        </p:nvSpPr>
        <p:spPr bwMode="auto">
          <a:xfrm>
            <a:off x="5473701" y="5029790"/>
            <a:ext cx="3765212" cy="177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1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SMI2: Scalable Memory Interface 2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(Parallel 64 bit VMSE data link </a:t>
            </a:r>
            <a:r>
              <a:rPr lang="en-US" altLang="en-US" sz="1100" dirty="0">
                <a:latin typeface="Verdana" pitchFamily="34" charset="0"/>
              </a:rPr>
              <a:t>between </a:t>
            </a:r>
            <a:endParaRPr lang="en-US" altLang="en-US" sz="1100" dirty="0" smtClean="0"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 the </a:t>
            </a:r>
            <a:r>
              <a:rPr lang="en-US" altLang="en-US" sz="1100" dirty="0">
                <a:latin typeface="Verdana" pitchFamily="34" charset="0"/>
              </a:rPr>
              <a:t>processor </a:t>
            </a:r>
            <a:r>
              <a:rPr lang="en-US" altLang="en-US" sz="1100" dirty="0" smtClean="0">
                <a:latin typeface="Verdana" pitchFamily="34" charset="0"/>
              </a:rPr>
              <a:t>and the SMB)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latin typeface="Verdana" pitchFamily="34" charset="0"/>
              </a:rPr>
              <a:t>SMB: Scalable Memory </a:t>
            </a:r>
            <a:r>
              <a:rPr lang="en-US" altLang="en-US" sz="1100" dirty="0" smtClean="0">
                <a:latin typeface="Verdana" pitchFamily="34" charset="0"/>
              </a:rPr>
              <a:t>Buffer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(C102/C104: Jordan Creek)</a:t>
            </a:r>
            <a:endParaRPr lang="en-US" altLang="en-US" sz="11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(Performs conversion between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parallel SMI2 and the parallel </a:t>
            </a:r>
          </a:p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DDR3-DIMM interfaces)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C102: 2 DIMMs/channel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 smtClean="0">
                <a:latin typeface="Verdana" pitchFamily="34" charset="0"/>
              </a:rPr>
              <a:t>C104: 3 DIMMs/channel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2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45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-23024" y="1219200"/>
            <a:ext cx="9625511" cy="3815017"/>
            <a:chOff x="65617" y="1219200"/>
            <a:chExt cx="9408583" cy="3815017"/>
          </a:xfrm>
        </p:grpSpPr>
        <p:sp>
          <p:nvSpPr>
            <p:cNvPr id="183299" name="Téglalap 53"/>
            <p:cNvSpPr>
              <a:spLocks noChangeArrowheads="1"/>
            </p:cNvSpPr>
            <p:nvPr/>
          </p:nvSpPr>
          <p:spPr bwMode="auto">
            <a:xfrm>
              <a:off x="2755900" y="44579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9" name="Egyenes összekötő 108"/>
            <p:cNvCxnSpPr/>
            <p:nvPr/>
          </p:nvCxnSpPr>
          <p:spPr>
            <a:xfrm flipH="1" flipV="1">
              <a:off x="4200663" y="23903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112"/>
            <p:cNvCxnSpPr/>
            <p:nvPr/>
          </p:nvCxnSpPr>
          <p:spPr>
            <a:xfrm rot="10800000">
              <a:off x="4222750" y="35641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113"/>
            <p:cNvCxnSpPr/>
            <p:nvPr/>
          </p:nvCxnSpPr>
          <p:spPr>
            <a:xfrm flipH="1" flipV="1">
              <a:off x="4222750" y="2678367"/>
              <a:ext cx="492123" cy="6048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115"/>
            <p:cNvCxnSpPr/>
            <p:nvPr/>
          </p:nvCxnSpPr>
          <p:spPr>
            <a:xfrm flipH="1">
              <a:off x="4222750" y="2713292"/>
              <a:ext cx="492123" cy="5873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304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26783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05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26910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Egyenes összekötő 121"/>
            <p:cNvCxnSpPr/>
            <p:nvPr/>
          </p:nvCxnSpPr>
          <p:spPr>
            <a:xfrm rot="5400000" flipH="1" flipV="1">
              <a:off x="3153162" y="41956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307" name="Szövegdoboz 70"/>
            <p:cNvSpPr txBox="1">
              <a:spLocks noChangeArrowheads="1"/>
            </p:cNvSpPr>
            <p:nvPr/>
          </p:nvSpPr>
          <p:spPr bwMode="auto">
            <a:xfrm>
              <a:off x="4257881" y="2005267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83308" name="Szövegdoboz 70"/>
            <p:cNvSpPr txBox="1">
              <a:spLocks noChangeArrowheads="1"/>
            </p:cNvSpPr>
            <p:nvPr/>
          </p:nvSpPr>
          <p:spPr bwMode="auto">
            <a:xfrm>
              <a:off x="4245181" y="3589592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83309" name="Szövegdoboz 70"/>
            <p:cNvSpPr txBox="1">
              <a:spLocks noChangeArrowheads="1"/>
            </p:cNvSpPr>
            <p:nvPr/>
          </p:nvSpPr>
          <p:spPr bwMode="auto">
            <a:xfrm>
              <a:off x="5521094" y="28561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83310" name="Szövegdoboz 70"/>
            <p:cNvSpPr txBox="1">
              <a:spLocks noChangeArrowheads="1"/>
            </p:cNvSpPr>
            <p:nvPr/>
          </p:nvSpPr>
          <p:spPr bwMode="auto">
            <a:xfrm>
              <a:off x="2830281" y="28529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83311" name="Szövegdoboz 70"/>
            <p:cNvSpPr txBox="1">
              <a:spLocks noChangeArrowheads="1"/>
            </p:cNvSpPr>
            <p:nvPr/>
          </p:nvSpPr>
          <p:spPr bwMode="auto">
            <a:xfrm>
              <a:off x="3822469" y="28577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83312" name="Szövegdoboz 70"/>
            <p:cNvSpPr txBox="1">
              <a:spLocks noChangeArrowheads="1"/>
            </p:cNvSpPr>
            <p:nvPr/>
          </p:nvSpPr>
          <p:spPr bwMode="auto">
            <a:xfrm>
              <a:off x="4570181" y="28577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83313" name="Szövegdoboz 70"/>
            <p:cNvSpPr txBox="1">
              <a:spLocks noChangeArrowheads="1"/>
            </p:cNvSpPr>
            <p:nvPr/>
          </p:nvSpPr>
          <p:spPr bwMode="auto">
            <a:xfrm>
              <a:off x="3432498" y="39658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131" name="Egyenes összekötő 130"/>
            <p:cNvCxnSpPr/>
            <p:nvPr/>
          </p:nvCxnSpPr>
          <p:spPr>
            <a:xfrm rot="10800000" flipH="1" flipV="1">
              <a:off x="2409825" y="36800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Egyenes összekötő 131"/>
            <p:cNvCxnSpPr/>
            <p:nvPr/>
          </p:nvCxnSpPr>
          <p:spPr>
            <a:xfrm rot="10800000" flipH="1" flipV="1">
              <a:off x="2409825" y="31689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145"/>
            <p:cNvCxnSpPr/>
            <p:nvPr/>
          </p:nvCxnSpPr>
          <p:spPr>
            <a:xfrm rot="10800000" flipH="1">
              <a:off x="1502017" y="30820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églalap 146"/>
            <p:cNvSpPr/>
            <p:nvPr/>
          </p:nvSpPr>
          <p:spPr>
            <a:xfrm flipH="1">
              <a:off x="1658603" y="29037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8" name="Téglalap 147"/>
            <p:cNvSpPr/>
            <p:nvPr/>
          </p:nvSpPr>
          <p:spPr>
            <a:xfrm flipH="1">
              <a:off x="1571290" y="29037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1" name="Egyenes összekötő 150"/>
            <p:cNvCxnSpPr/>
            <p:nvPr/>
          </p:nvCxnSpPr>
          <p:spPr>
            <a:xfrm rot="10800000" flipH="1">
              <a:off x="1507955" y="32578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églalap 151"/>
            <p:cNvSpPr/>
            <p:nvPr/>
          </p:nvSpPr>
          <p:spPr>
            <a:xfrm flipH="1">
              <a:off x="1658603" y="31514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3" name="Téglalap 152"/>
            <p:cNvSpPr/>
            <p:nvPr/>
          </p:nvSpPr>
          <p:spPr>
            <a:xfrm flipH="1">
              <a:off x="1571290" y="31514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6" name="Téglalap 155"/>
            <p:cNvSpPr/>
            <p:nvPr/>
          </p:nvSpPr>
          <p:spPr>
            <a:xfrm flipH="1">
              <a:off x="1897063" y="30244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7" name="Egyenes összekötő 156"/>
            <p:cNvCxnSpPr/>
            <p:nvPr/>
          </p:nvCxnSpPr>
          <p:spPr>
            <a:xfrm rot="10800000" flipH="1">
              <a:off x="1502017" y="36038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églalap 157"/>
            <p:cNvSpPr/>
            <p:nvPr/>
          </p:nvSpPr>
          <p:spPr>
            <a:xfrm flipH="1">
              <a:off x="1658603" y="35022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59" name="Téglalap 158"/>
            <p:cNvSpPr/>
            <p:nvPr/>
          </p:nvSpPr>
          <p:spPr>
            <a:xfrm flipH="1">
              <a:off x="1571290" y="35022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62" name="Egyenes összekötő 161"/>
            <p:cNvCxnSpPr/>
            <p:nvPr/>
          </p:nvCxnSpPr>
          <p:spPr>
            <a:xfrm rot="10800000" flipH="1">
              <a:off x="1502017" y="37816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églalap 162"/>
            <p:cNvSpPr/>
            <p:nvPr/>
          </p:nvSpPr>
          <p:spPr>
            <a:xfrm flipH="1">
              <a:off x="1658603" y="37531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4" name="Téglalap 163"/>
            <p:cNvSpPr/>
            <p:nvPr/>
          </p:nvSpPr>
          <p:spPr>
            <a:xfrm flipH="1">
              <a:off x="1571290" y="37531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7" name="Téglalap 166"/>
            <p:cNvSpPr/>
            <p:nvPr/>
          </p:nvSpPr>
          <p:spPr>
            <a:xfrm flipH="1">
              <a:off x="1897063" y="35372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" name="Egyenes összekötő 130"/>
            <p:cNvCxnSpPr/>
            <p:nvPr/>
          </p:nvCxnSpPr>
          <p:spPr>
            <a:xfrm rot="10800000" flipH="1" flipV="1">
              <a:off x="2436813" y="24497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Egyenes összekötő 131"/>
            <p:cNvCxnSpPr/>
            <p:nvPr/>
          </p:nvCxnSpPr>
          <p:spPr>
            <a:xfrm rot="10800000" flipH="1" flipV="1">
              <a:off x="2436813" y="19512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45"/>
            <p:cNvCxnSpPr/>
            <p:nvPr/>
          </p:nvCxnSpPr>
          <p:spPr>
            <a:xfrm rot="10800000" flipH="1">
              <a:off x="1525769" y="18703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églalap 146"/>
            <p:cNvSpPr/>
            <p:nvPr/>
          </p:nvSpPr>
          <p:spPr>
            <a:xfrm flipH="1">
              <a:off x="1667210" y="16861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7" name="Téglalap 147"/>
            <p:cNvSpPr/>
            <p:nvPr/>
          </p:nvSpPr>
          <p:spPr>
            <a:xfrm flipH="1">
              <a:off x="1579898" y="16861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" name="Egyenes összekötő 150"/>
            <p:cNvCxnSpPr/>
            <p:nvPr/>
          </p:nvCxnSpPr>
          <p:spPr>
            <a:xfrm rot="10800000" flipH="1">
              <a:off x="1525769" y="20401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églalap 151"/>
            <p:cNvSpPr/>
            <p:nvPr/>
          </p:nvSpPr>
          <p:spPr>
            <a:xfrm flipH="1">
              <a:off x="1667210" y="19338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" name="Téglalap 152"/>
            <p:cNvSpPr/>
            <p:nvPr/>
          </p:nvSpPr>
          <p:spPr>
            <a:xfrm flipH="1">
              <a:off x="1579898" y="19338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" name="Téglalap 155"/>
            <p:cNvSpPr/>
            <p:nvPr/>
          </p:nvSpPr>
          <p:spPr>
            <a:xfrm flipH="1">
              <a:off x="1924050" y="18068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2" name="Egyenes összekötő 156"/>
            <p:cNvCxnSpPr/>
            <p:nvPr/>
          </p:nvCxnSpPr>
          <p:spPr>
            <a:xfrm rot="10800000" flipH="1">
              <a:off x="1525769" y="23783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églalap 157"/>
            <p:cNvSpPr/>
            <p:nvPr/>
          </p:nvSpPr>
          <p:spPr>
            <a:xfrm flipH="1">
              <a:off x="1667210" y="22719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4" name="Téglalap 158"/>
            <p:cNvSpPr/>
            <p:nvPr/>
          </p:nvSpPr>
          <p:spPr>
            <a:xfrm flipH="1">
              <a:off x="1579898" y="22719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5" name="Egyenes összekötő 161"/>
            <p:cNvCxnSpPr/>
            <p:nvPr/>
          </p:nvCxnSpPr>
          <p:spPr>
            <a:xfrm rot="10800000" flipH="1">
              <a:off x="1525769" y="25513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églalap 162"/>
            <p:cNvSpPr/>
            <p:nvPr/>
          </p:nvSpPr>
          <p:spPr>
            <a:xfrm flipH="1">
              <a:off x="1667210" y="25227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7" name="Téglalap 163"/>
            <p:cNvSpPr/>
            <p:nvPr/>
          </p:nvSpPr>
          <p:spPr>
            <a:xfrm flipH="1">
              <a:off x="1579898" y="25227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8" name="Téglalap 166"/>
            <p:cNvSpPr/>
            <p:nvPr/>
          </p:nvSpPr>
          <p:spPr>
            <a:xfrm flipH="1">
              <a:off x="1924050" y="23068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48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4672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49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19544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50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18735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4" name="Téglalap 173"/>
            <p:cNvSpPr>
              <a:spLocks noChangeArrowheads="1"/>
            </p:cNvSpPr>
            <p:nvPr/>
          </p:nvSpPr>
          <p:spPr bwMode="auto">
            <a:xfrm>
              <a:off x="7212013" y="16893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74"/>
            <p:cNvSpPr>
              <a:spLocks noChangeArrowheads="1"/>
            </p:cNvSpPr>
            <p:nvPr/>
          </p:nvSpPr>
          <p:spPr bwMode="auto">
            <a:xfrm>
              <a:off x="7297738" y="16893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53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20433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9" name="Téglalap 178"/>
            <p:cNvSpPr>
              <a:spLocks noChangeArrowheads="1"/>
            </p:cNvSpPr>
            <p:nvPr/>
          </p:nvSpPr>
          <p:spPr bwMode="auto">
            <a:xfrm>
              <a:off x="7212013" y="19370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79"/>
            <p:cNvSpPr>
              <a:spLocks noChangeArrowheads="1"/>
            </p:cNvSpPr>
            <p:nvPr/>
          </p:nvSpPr>
          <p:spPr bwMode="auto">
            <a:xfrm>
              <a:off x="7297738" y="19370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56" name="Téglalap 182"/>
            <p:cNvSpPr>
              <a:spLocks noChangeArrowheads="1"/>
            </p:cNvSpPr>
            <p:nvPr/>
          </p:nvSpPr>
          <p:spPr bwMode="auto">
            <a:xfrm>
              <a:off x="6362700" y="18115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57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3942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5" name="Téglalap 184"/>
            <p:cNvSpPr>
              <a:spLocks noChangeArrowheads="1"/>
            </p:cNvSpPr>
            <p:nvPr/>
          </p:nvSpPr>
          <p:spPr bwMode="auto">
            <a:xfrm>
              <a:off x="7212013" y="2287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85"/>
            <p:cNvSpPr>
              <a:spLocks noChangeArrowheads="1"/>
            </p:cNvSpPr>
            <p:nvPr/>
          </p:nvSpPr>
          <p:spPr bwMode="auto">
            <a:xfrm>
              <a:off x="7297738" y="22878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0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5672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0" name="Téglalap 189"/>
            <p:cNvSpPr>
              <a:spLocks noChangeArrowheads="1"/>
            </p:cNvSpPr>
            <p:nvPr/>
          </p:nvSpPr>
          <p:spPr bwMode="auto">
            <a:xfrm>
              <a:off x="7212013" y="25386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1" name="Téglalap 190"/>
            <p:cNvSpPr>
              <a:spLocks noChangeArrowheads="1"/>
            </p:cNvSpPr>
            <p:nvPr/>
          </p:nvSpPr>
          <p:spPr bwMode="auto">
            <a:xfrm>
              <a:off x="7297738" y="25386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63" name="Téglalap 193"/>
            <p:cNvSpPr>
              <a:spLocks noChangeArrowheads="1"/>
            </p:cNvSpPr>
            <p:nvPr/>
          </p:nvSpPr>
          <p:spPr bwMode="auto">
            <a:xfrm>
              <a:off x="6362700" y="23227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64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37372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5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1863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366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1054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églalap 173"/>
            <p:cNvSpPr>
              <a:spLocks noChangeArrowheads="1"/>
            </p:cNvSpPr>
            <p:nvPr/>
          </p:nvSpPr>
          <p:spPr bwMode="auto">
            <a:xfrm>
              <a:off x="7212013" y="29212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Téglalap 174"/>
            <p:cNvSpPr>
              <a:spLocks noChangeArrowheads="1"/>
            </p:cNvSpPr>
            <p:nvPr/>
          </p:nvSpPr>
          <p:spPr bwMode="auto">
            <a:xfrm>
              <a:off x="7297738" y="29212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69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2752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églalap 178"/>
            <p:cNvSpPr>
              <a:spLocks noChangeArrowheads="1"/>
            </p:cNvSpPr>
            <p:nvPr/>
          </p:nvSpPr>
          <p:spPr bwMode="auto">
            <a:xfrm>
              <a:off x="7212013" y="31689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Téglalap 179"/>
            <p:cNvSpPr>
              <a:spLocks noChangeArrowheads="1"/>
            </p:cNvSpPr>
            <p:nvPr/>
          </p:nvSpPr>
          <p:spPr bwMode="auto">
            <a:xfrm>
              <a:off x="7297738" y="31689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2" name="Téglalap 182"/>
            <p:cNvSpPr>
              <a:spLocks noChangeArrowheads="1"/>
            </p:cNvSpPr>
            <p:nvPr/>
          </p:nvSpPr>
          <p:spPr bwMode="auto">
            <a:xfrm>
              <a:off x="6362700" y="30434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373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36642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églalap 184"/>
            <p:cNvSpPr>
              <a:spLocks noChangeArrowheads="1"/>
            </p:cNvSpPr>
            <p:nvPr/>
          </p:nvSpPr>
          <p:spPr bwMode="auto">
            <a:xfrm>
              <a:off x="7212013" y="3557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Téglalap 185"/>
            <p:cNvSpPr>
              <a:spLocks noChangeArrowheads="1"/>
            </p:cNvSpPr>
            <p:nvPr/>
          </p:nvSpPr>
          <p:spPr bwMode="auto">
            <a:xfrm>
              <a:off x="7297738" y="35578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376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38356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Téglalap 189"/>
            <p:cNvSpPr>
              <a:spLocks noChangeArrowheads="1"/>
            </p:cNvSpPr>
            <p:nvPr/>
          </p:nvSpPr>
          <p:spPr bwMode="auto">
            <a:xfrm>
              <a:off x="7212013" y="38086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Téglalap 190"/>
            <p:cNvSpPr>
              <a:spLocks noChangeArrowheads="1"/>
            </p:cNvSpPr>
            <p:nvPr/>
          </p:nvSpPr>
          <p:spPr bwMode="auto">
            <a:xfrm>
              <a:off x="7297738" y="38086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379" name="Téglalap 193"/>
            <p:cNvSpPr>
              <a:spLocks noChangeArrowheads="1"/>
            </p:cNvSpPr>
            <p:nvPr/>
          </p:nvSpPr>
          <p:spPr bwMode="auto">
            <a:xfrm>
              <a:off x="6362700" y="35927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5" name="Egyenes összekötő 130"/>
            <p:cNvCxnSpPr/>
            <p:nvPr/>
          </p:nvCxnSpPr>
          <p:spPr>
            <a:xfrm rot="10800000" flipH="1" flipV="1">
              <a:off x="1193800" y="27815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31"/>
            <p:cNvCxnSpPr/>
            <p:nvPr/>
          </p:nvCxnSpPr>
          <p:spPr>
            <a:xfrm rot="10800000" flipH="1" flipV="1">
              <a:off x="1193800" y="22195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gyenes összekötő 145"/>
            <p:cNvCxnSpPr/>
            <p:nvPr/>
          </p:nvCxnSpPr>
          <p:spPr>
            <a:xfrm rot="10800000" flipH="1">
              <a:off x="270881" y="21386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églalap 146"/>
            <p:cNvSpPr/>
            <p:nvPr/>
          </p:nvSpPr>
          <p:spPr>
            <a:xfrm flipH="1">
              <a:off x="433388" y="19544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9" name="Téglalap 147"/>
            <p:cNvSpPr/>
            <p:nvPr/>
          </p:nvSpPr>
          <p:spPr>
            <a:xfrm flipH="1">
              <a:off x="346075" y="19544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0" name="Egyenes összekötő 150"/>
            <p:cNvCxnSpPr/>
            <p:nvPr/>
          </p:nvCxnSpPr>
          <p:spPr>
            <a:xfrm rot="10800000" flipH="1">
              <a:off x="270881" y="23084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églalap 151"/>
            <p:cNvSpPr/>
            <p:nvPr/>
          </p:nvSpPr>
          <p:spPr>
            <a:xfrm flipH="1">
              <a:off x="433388" y="22021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2"/>
            <p:cNvSpPr/>
            <p:nvPr/>
          </p:nvSpPr>
          <p:spPr>
            <a:xfrm flipH="1">
              <a:off x="346075" y="22021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3" name="Téglalap 155"/>
            <p:cNvSpPr/>
            <p:nvPr/>
          </p:nvSpPr>
          <p:spPr>
            <a:xfrm flipH="1">
              <a:off x="681038" y="20751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4" name="Egyenes összekötő 156"/>
            <p:cNvCxnSpPr/>
            <p:nvPr/>
          </p:nvCxnSpPr>
          <p:spPr>
            <a:xfrm rot="10800000" flipH="1">
              <a:off x="270881" y="27228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églalap 157"/>
            <p:cNvSpPr/>
            <p:nvPr/>
          </p:nvSpPr>
          <p:spPr>
            <a:xfrm flipH="1">
              <a:off x="433388" y="26164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6" name="Téglalap 158"/>
            <p:cNvSpPr/>
            <p:nvPr/>
          </p:nvSpPr>
          <p:spPr>
            <a:xfrm flipH="1">
              <a:off x="346075" y="26164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7" name="Egyenes összekötő 161"/>
            <p:cNvCxnSpPr/>
            <p:nvPr/>
          </p:nvCxnSpPr>
          <p:spPr>
            <a:xfrm rot="10800000" flipH="1">
              <a:off x="270881" y="28958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églalap 162"/>
            <p:cNvSpPr/>
            <p:nvPr/>
          </p:nvSpPr>
          <p:spPr>
            <a:xfrm flipH="1">
              <a:off x="433388" y="28672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3"/>
            <p:cNvSpPr/>
            <p:nvPr/>
          </p:nvSpPr>
          <p:spPr>
            <a:xfrm flipH="1">
              <a:off x="346075" y="28672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0" name="Téglalap 166"/>
            <p:cNvSpPr/>
            <p:nvPr/>
          </p:nvSpPr>
          <p:spPr>
            <a:xfrm flipH="1">
              <a:off x="681038" y="26513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1" name="Egyenes összekötő 130"/>
            <p:cNvCxnSpPr/>
            <p:nvPr/>
          </p:nvCxnSpPr>
          <p:spPr>
            <a:xfrm rot="10800000" flipH="1" flipV="1">
              <a:off x="1195388" y="40261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131"/>
            <p:cNvCxnSpPr/>
            <p:nvPr/>
          </p:nvCxnSpPr>
          <p:spPr>
            <a:xfrm rot="10800000" flipH="1" flipV="1">
              <a:off x="1195388" y="34530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145"/>
            <p:cNvCxnSpPr/>
            <p:nvPr/>
          </p:nvCxnSpPr>
          <p:spPr>
            <a:xfrm rot="10800000" flipH="1">
              <a:off x="272468" y="33721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églalap 146"/>
            <p:cNvSpPr/>
            <p:nvPr/>
          </p:nvSpPr>
          <p:spPr>
            <a:xfrm flipH="1">
              <a:off x="434975" y="31879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6" name="Téglalap 147"/>
            <p:cNvSpPr/>
            <p:nvPr/>
          </p:nvSpPr>
          <p:spPr>
            <a:xfrm flipH="1">
              <a:off x="347663" y="31879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57" name="Egyenes összekötő 150"/>
            <p:cNvCxnSpPr/>
            <p:nvPr/>
          </p:nvCxnSpPr>
          <p:spPr>
            <a:xfrm rot="10800000" flipH="1">
              <a:off x="272468" y="35419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églalap 151"/>
            <p:cNvSpPr/>
            <p:nvPr/>
          </p:nvSpPr>
          <p:spPr>
            <a:xfrm flipH="1">
              <a:off x="434975" y="34356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59" name="Téglalap 152"/>
            <p:cNvSpPr/>
            <p:nvPr/>
          </p:nvSpPr>
          <p:spPr>
            <a:xfrm flipH="1">
              <a:off x="347663" y="34356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60" name="Téglalap 155"/>
            <p:cNvSpPr/>
            <p:nvPr/>
          </p:nvSpPr>
          <p:spPr>
            <a:xfrm flipH="1">
              <a:off x="682625" y="33086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2" name="Egyenes összekötő 156"/>
            <p:cNvCxnSpPr/>
            <p:nvPr/>
          </p:nvCxnSpPr>
          <p:spPr>
            <a:xfrm rot="10800000" flipH="1">
              <a:off x="272468" y="39563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églalap 157"/>
            <p:cNvSpPr/>
            <p:nvPr/>
          </p:nvSpPr>
          <p:spPr>
            <a:xfrm flipH="1">
              <a:off x="434975" y="38499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0" name="Téglalap 158"/>
            <p:cNvSpPr/>
            <p:nvPr/>
          </p:nvSpPr>
          <p:spPr>
            <a:xfrm flipH="1">
              <a:off x="347663" y="38499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320961" name="Egyenes összekötő 161"/>
            <p:cNvCxnSpPr/>
            <p:nvPr/>
          </p:nvCxnSpPr>
          <p:spPr>
            <a:xfrm rot="10800000" flipH="1">
              <a:off x="272468" y="41293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0962" name="Téglalap 162"/>
            <p:cNvSpPr/>
            <p:nvPr/>
          </p:nvSpPr>
          <p:spPr>
            <a:xfrm flipH="1">
              <a:off x="434975" y="41007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3" name="Téglalap 163"/>
            <p:cNvSpPr/>
            <p:nvPr/>
          </p:nvSpPr>
          <p:spPr>
            <a:xfrm flipH="1">
              <a:off x="347663" y="41007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320964" name="Téglalap 166"/>
            <p:cNvSpPr/>
            <p:nvPr/>
          </p:nvSpPr>
          <p:spPr>
            <a:xfrm flipH="1">
              <a:off x="682625" y="38848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18" name="Line 123"/>
            <p:cNvSpPr>
              <a:spLocks noChangeShapeType="1"/>
            </p:cNvSpPr>
            <p:nvPr/>
          </p:nvSpPr>
          <p:spPr bwMode="auto">
            <a:xfrm flipV="1">
              <a:off x="2681288" y="26172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19" name="Line 124"/>
            <p:cNvSpPr>
              <a:spLocks noChangeShapeType="1"/>
            </p:cNvSpPr>
            <p:nvPr/>
          </p:nvSpPr>
          <p:spPr bwMode="auto">
            <a:xfrm>
              <a:off x="2706688" y="26164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0" name="Line 125"/>
            <p:cNvSpPr>
              <a:spLocks noChangeShapeType="1"/>
            </p:cNvSpPr>
            <p:nvPr/>
          </p:nvSpPr>
          <p:spPr bwMode="auto">
            <a:xfrm>
              <a:off x="2706688" y="26164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1" name="Line 126"/>
            <p:cNvSpPr>
              <a:spLocks noChangeShapeType="1"/>
            </p:cNvSpPr>
            <p:nvPr/>
          </p:nvSpPr>
          <p:spPr bwMode="auto">
            <a:xfrm>
              <a:off x="2687638" y="26164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2" name="Line 127"/>
            <p:cNvSpPr>
              <a:spLocks noChangeShapeType="1"/>
            </p:cNvSpPr>
            <p:nvPr/>
          </p:nvSpPr>
          <p:spPr bwMode="auto">
            <a:xfrm>
              <a:off x="2687638" y="19652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3" name="Line 128"/>
            <p:cNvSpPr>
              <a:spLocks noChangeShapeType="1"/>
            </p:cNvSpPr>
            <p:nvPr/>
          </p:nvSpPr>
          <p:spPr bwMode="auto">
            <a:xfrm>
              <a:off x="2687638" y="21719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4" name="Line 129"/>
            <p:cNvSpPr>
              <a:spLocks noChangeShapeType="1"/>
            </p:cNvSpPr>
            <p:nvPr/>
          </p:nvSpPr>
          <p:spPr bwMode="auto">
            <a:xfrm>
              <a:off x="2687638" y="37785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5" name="Line 130"/>
            <p:cNvSpPr>
              <a:spLocks noChangeShapeType="1"/>
            </p:cNvSpPr>
            <p:nvPr/>
          </p:nvSpPr>
          <p:spPr bwMode="auto">
            <a:xfrm>
              <a:off x="2687638" y="31780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6" name="Line 131"/>
            <p:cNvSpPr>
              <a:spLocks noChangeShapeType="1"/>
            </p:cNvSpPr>
            <p:nvPr/>
          </p:nvSpPr>
          <p:spPr bwMode="auto">
            <a:xfrm>
              <a:off x="2687638" y="37721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7" name="Line 132"/>
            <p:cNvSpPr>
              <a:spLocks noChangeShapeType="1"/>
            </p:cNvSpPr>
            <p:nvPr/>
          </p:nvSpPr>
          <p:spPr bwMode="auto">
            <a:xfrm>
              <a:off x="2687638" y="37721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28" name="Line 133"/>
            <p:cNvSpPr>
              <a:spLocks noChangeShapeType="1"/>
            </p:cNvSpPr>
            <p:nvPr/>
          </p:nvSpPr>
          <p:spPr bwMode="auto">
            <a:xfrm>
              <a:off x="2687638" y="33657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3429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27815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0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2354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31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1544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68" name="Téglalap 173"/>
            <p:cNvSpPr>
              <a:spLocks noChangeArrowheads="1"/>
            </p:cNvSpPr>
            <p:nvPr/>
          </p:nvSpPr>
          <p:spPr bwMode="auto">
            <a:xfrm>
              <a:off x="8559800" y="19703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69" name="Téglalap 174"/>
            <p:cNvSpPr>
              <a:spLocks noChangeArrowheads="1"/>
            </p:cNvSpPr>
            <p:nvPr/>
          </p:nvSpPr>
          <p:spPr bwMode="auto">
            <a:xfrm>
              <a:off x="8645525" y="19703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34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2862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71" name="Téglalap 178"/>
            <p:cNvSpPr>
              <a:spLocks noChangeArrowheads="1"/>
            </p:cNvSpPr>
            <p:nvPr/>
          </p:nvSpPr>
          <p:spPr bwMode="auto">
            <a:xfrm>
              <a:off x="8559800" y="22179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0" name="Téglalap 179"/>
            <p:cNvSpPr>
              <a:spLocks noChangeArrowheads="1"/>
            </p:cNvSpPr>
            <p:nvPr/>
          </p:nvSpPr>
          <p:spPr bwMode="auto">
            <a:xfrm>
              <a:off x="8645525" y="22179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37" name="Téglalap 182"/>
            <p:cNvSpPr>
              <a:spLocks noChangeArrowheads="1"/>
            </p:cNvSpPr>
            <p:nvPr/>
          </p:nvSpPr>
          <p:spPr bwMode="auto">
            <a:xfrm>
              <a:off x="7710488" y="20925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38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27132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3" name="Téglalap 184"/>
            <p:cNvSpPr>
              <a:spLocks noChangeArrowheads="1"/>
            </p:cNvSpPr>
            <p:nvPr/>
          </p:nvSpPr>
          <p:spPr bwMode="auto">
            <a:xfrm>
              <a:off x="8559800" y="26069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4" name="Téglalap 185"/>
            <p:cNvSpPr>
              <a:spLocks noChangeArrowheads="1"/>
            </p:cNvSpPr>
            <p:nvPr/>
          </p:nvSpPr>
          <p:spPr bwMode="auto">
            <a:xfrm>
              <a:off x="8645525" y="26069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41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28863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86" name="Téglalap 189"/>
            <p:cNvSpPr>
              <a:spLocks noChangeArrowheads="1"/>
            </p:cNvSpPr>
            <p:nvPr/>
          </p:nvSpPr>
          <p:spPr bwMode="auto">
            <a:xfrm>
              <a:off x="8559800" y="285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87" name="Téglalap 190"/>
            <p:cNvSpPr>
              <a:spLocks noChangeArrowheads="1"/>
            </p:cNvSpPr>
            <p:nvPr/>
          </p:nvSpPr>
          <p:spPr bwMode="auto">
            <a:xfrm>
              <a:off x="8645525" y="28577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44" name="Téglalap 193"/>
            <p:cNvSpPr>
              <a:spLocks noChangeArrowheads="1"/>
            </p:cNvSpPr>
            <p:nvPr/>
          </p:nvSpPr>
          <p:spPr bwMode="auto">
            <a:xfrm>
              <a:off x="7710488" y="26418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4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0817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4546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44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3736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2" name="Téglalap 173"/>
            <p:cNvSpPr>
              <a:spLocks noChangeArrowheads="1"/>
            </p:cNvSpPr>
            <p:nvPr/>
          </p:nvSpPr>
          <p:spPr bwMode="auto">
            <a:xfrm>
              <a:off x="8559800" y="31895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3" name="Téglalap 174"/>
            <p:cNvSpPr>
              <a:spLocks noChangeArrowheads="1"/>
            </p:cNvSpPr>
            <p:nvPr/>
          </p:nvSpPr>
          <p:spPr bwMode="auto">
            <a:xfrm>
              <a:off x="8645525" y="31895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5054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0995" name="Téglalap 178"/>
            <p:cNvSpPr>
              <a:spLocks noChangeArrowheads="1"/>
            </p:cNvSpPr>
            <p:nvPr/>
          </p:nvSpPr>
          <p:spPr bwMode="auto">
            <a:xfrm>
              <a:off x="8559800" y="34371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0997" name="Téglalap 179"/>
            <p:cNvSpPr>
              <a:spLocks noChangeArrowheads="1"/>
            </p:cNvSpPr>
            <p:nvPr/>
          </p:nvSpPr>
          <p:spPr bwMode="auto">
            <a:xfrm>
              <a:off x="8645525" y="34371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53" name="Téglalap 182"/>
            <p:cNvSpPr>
              <a:spLocks noChangeArrowheads="1"/>
            </p:cNvSpPr>
            <p:nvPr/>
          </p:nvSpPr>
          <p:spPr bwMode="auto">
            <a:xfrm>
              <a:off x="7710488" y="33117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8345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39832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0" name="Téglalap 184"/>
            <p:cNvSpPr>
              <a:spLocks noChangeArrowheads="1"/>
            </p:cNvSpPr>
            <p:nvPr/>
          </p:nvSpPr>
          <p:spPr bwMode="auto">
            <a:xfrm>
              <a:off x="8559800" y="38769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1" name="Téglalap 185"/>
            <p:cNvSpPr>
              <a:spLocks noChangeArrowheads="1"/>
            </p:cNvSpPr>
            <p:nvPr/>
          </p:nvSpPr>
          <p:spPr bwMode="auto">
            <a:xfrm>
              <a:off x="8645525" y="38769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8345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1547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21003" name="Téglalap 189"/>
            <p:cNvSpPr>
              <a:spLocks noChangeArrowheads="1"/>
            </p:cNvSpPr>
            <p:nvPr/>
          </p:nvSpPr>
          <p:spPr bwMode="auto">
            <a:xfrm>
              <a:off x="8559800" y="41277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1004" name="Téglalap 190"/>
            <p:cNvSpPr>
              <a:spLocks noChangeArrowheads="1"/>
            </p:cNvSpPr>
            <p:nvPr/>
          </p:nvSpPr>
          <p:spPr bwMode="auto">
            <a:xfrm>
              <a:off x="8645525" y="41277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460" name="Téglalap 193"/>
            <p:cNvSpPr>
              <a:spLocks noChangeArrowheads="1"/>
            </p:cNvSpPr>
            <p:nvPr/>
          </p:nvSpPr>
          <p:spPr bwMode="auto">
            <a:xfrm>
              <a:off x="7710488" y="39372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61" name="Line 166"/>
            <p:cNvSpPr>
              <a:spLocks noChangeShapeType="1"/>
            </p:cNvSpPr>
            <p:nvPr/>
          </p:nvSpPr>
          <p:spPr bwMode="auto">
            <a:xfrm flipV="1">
              <a:off x="6283325" y="38113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2" name="Line 167"/>
            <p:cNvSpPr>
              <a:spLocks noChangeShapeType="1"/>
            </p:cNvSpPr>
            <p:nvPr/>
          </p:nvSpPr>
          <p:spPr bwMode="auto">
            <a:xfrm>
              <a:off x="6283325" y="38102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3" name="Line 168"/>
            <p:cNvSpPr>
              <a:spLocks noChangeShapeType="1"/>
            </p:cNvSpPr>
            <p:nvPr/>
          </p:nvSpPr>
          <p:spPr bwMode="auto">
            <a:xfrm flipH="1">
              <a:off x="6146800" y="38102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4" name="Line 169"/>
            <p:cNvSpPr>
              <a:spLocks noChangeShapeType="1"/>
            </p:cNvSpPr>
            <p:nvPr/>
          </p:nvSpPr>
          <p:spPr bwMode="auto">
            <a:xfrm>
              <a:off x="6283325" y="31816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5" name="Line 170"/>
            <p:cNvSpPr>
              <a:spLocks noChangeShapeType="1"/>
            </p:cNvSpPr>
            <p:nvPr/>
          </p:nvSpPr>
          <p:spPr bwMode="auto">
            <a:xfrm flipH="1">
              <a:off x="6131929" y="33403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6" name="Line 171"/>
            <p:cNvSpPr>
              <a:spLocks noChangeShapeType="1"/>
            </p:cNvSpPr>
            <p:nvPr/>
          </p:nvSpPr>
          <p:spPr bwMode="auto">
            <a:xfrm flipV="1">
              <a:off x="6283325" y="25974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7" name="Line 172"/>
            <p:cNvSpPr>
              <a:spLocks noChangeShapeType="1"/>
            </p:cNvSpPr>
            <p:nvPr/>
          </p:nvSpPr>
          <p:spPr bwMode="auto">
            <a:xfrm flipH="1">
              <a:off x="6165850" y="25974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8" name="Line 173"/>
            <p:cNvSpPr>
              <a:spLocks noChangeShapeType="1"/>
            </p:cNvSpPr>
            <p:nvPr/>
          </p:nvSpPr>
          <p:spPr bwMode="auto">
            <a:xfrm>
              <a:off x="6283325" y="19507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69" name="Line 174"/>
            <p:cNvSpPr>
              <a:spLocks noChangeShapeType="1"/>
            </p:cNvSpPr>
            <p:nvPr/>
          </p:nvSpPr>
          <p:spPr bwMode="auto">
            <a:xfrm flipH="1">
              <a:off x="6159500" y="21719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470" name="Text Box 175"/>
            <p:cNvSpPr txBox="1">
              <a:spLocks noChangeArrowheads="1"/>
            </p:cNvSpPr>
            <p:nvPr/>
          </p:nvSpPr>
          <p:spPr bwMode="auto">
            <a:xfrm>
              <a:off x="2222519" y="1391620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1" name="Text Box 176"/>
            <p:cNvSpPr txBox="1">
              <a:spLocks noChangeArrowheads="1"/>
            </p:cNvSpPr>
            <p:nvPr/>
          </p:nvSpPr>
          <p:spPr bwMode="auto">
            <a:xfrm>
              <a:off x="5939059" y="1367450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83473" name="Rectangle 178"/>
            <p:cNvSpPr>
              <a:spLocks noChangeArrowheads="1"/>
            </p:cNvSpPr>
            <p:nvPr/>
          </p:nvSpPr>
          <p:spPr bwMode="auto">
            <a:xfrm>
              <a:off x="3960813" y="47865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83477" name="Téglalap 3"/>
            <p:cNvSpPr>
              <a:spLocks noChangeArrowheads="1"/>
            </p:cNvSpPr>
            <p:nvPr/>
          </p:nvSpPr>
          <p:spPr bwMode="auto">
            <a:xfrm>
              <a:off x="4714874" y="2116392"/>
              <a:ext cx="1447944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Bridge-EX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15C</a:t>
              </a: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Haswell-EX </a:t>
              </a:r>
              <a:r>
                <a:rPr lang="en-US" altLang="en-US" sz="1100" dirty="0" err="1">
                  <a:solidFill>
                    <a:schemeClr val="bg1"/>
                  </a:solidFill>
                  <a:latin typeface="Verdana" pitchFamily="34" charset="0"/>
                </a:rPr>
                <a:t>18C</a:t>
              </a:r>
              <a:endParaRPr lang="en-US" altLang="en-US" sz="1100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Broadwell-EX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24C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8" name="Téglalap 3"/>
            <p:cNvSpPr>
              <a:spLocks noChangeArrowheads="1"/>
            </p:cNvSpPr>
            <p:nvPr/>
          </p:nvSpPr>
          <p:spPr bwMode="auto">
            <a:xfrm>
              <a:off x="2771774" y="3272092"/>
              <a:ext cx="1447944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15C</a:t>
              </a: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Haswell-EX </a:t>
              </a:r>
              <a:r>
                <a:rPr lang="en-US" altLang="en-US" sz="1100" dirty="0" err="1">
                  <a:solidFill>
                    <a:schemeClr val="bg1"/>
                  </a:solidFill>
                  <a:latin typeface="Verdana" pitchFamily="34" charset="0"/>
                </a:rPr>
                <a:t>18C</a:t>
              </a:r>
              <a:endParaRPr lang="en-US" altLang="en-US" sz="1100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Broadwell-EX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24C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3479" name="Téglalap 3"/>
            <p:cNvSpPr>
              <a:spLocks noChangeArrowheads="1"/>
            </p:cNvSpPr>
            <p:nvPr/>
          </p:nvSpPr>
          <p:spPr bwMode="auto">
            <a:xfrm>
              <a:off x="4689474" y="3272092"/>
              <a:ext cx="1447944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15C</a:t>
              </a: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Haswell-EX </a:t>
              </a:r>
              <a:r>
                <a:rPr lang="en-US" altLang="en-US" sz="1100" dirty="0" err="1">
                  <a:solidFill>
                    <a:schemeClr val="bg1"/>
                  </a:solidFill>
                  <a:latin typeface="Verdana" pitchFamily="34" charset="0"/>
                </a:rPr>
                <a:t>18C</a:t>
              </a:r>
              <a:endParaRPr lang="en-US" altLang="en-US" sz="1100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Broadwell-EX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24C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88" name="Téglalap 174"/>
            <p:cNvSpPr>
              <a:spLocks noChangeArrowheads="1"/>
            </p:cNvSpPr>
            <p:nvPr/>
          </p:nvSpPr>
          <p:spPr bwMode="auto">
            <a:xfrm>
              <a:off x="8738545" y="19683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9" name="Téglalap 179"/>
            <p:cNvSpPr>
              <a:spLocks noChangeArrowheads="1"/>
            </p:cNvSpPr>
            <p:nvPr/>
          </p:nvSpPr>
          <p:spPr bwMode="auto">
            <a:xfrm>
              <a:off x="8738545" y="22160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2" name="Téglalap 185"/>
            <p:cNvSpPr>
              <a:spLocks noChangeArrowheads="1"/>
            </p:cNvSpPr>
            <p:nvPr/>
          </p:nvSpPr>
          <p:spPr bwMode="auto">
            <a:xfrm>
              <a:off x="8738545" y="26049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3" name="Téglalap 190"/>
            <p:cNvSpPr>
              <a:spLocks noChangeArrowheads="1"/>
            </p:cNvSpPr>
            <p:nvPr/>
          </p:nvSpPr>
          <p:spPr bwMode="auto">
            <a:xfrm>
              <a:off x="8738545" y="28557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4" name="Téglalap 174"/>
            <p:cNvSpPr>
              <a:spLocks noChangeArrowheads="1"/>
            </p:cNvSpPr>
            <p:nvPr/>
          </p:nvSpPr>
          <p:spPr bwMode="auto">
            <a:xfrm>
              <a:off x="8738545" y="31875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5" name="Téglalap 179"/>
            <p:cNvSpPr>
              <a:spLocks noChangeArrowheads="1"/>
            </p:cNvSpPr>
            <p:nvPr/>
          </p:nvSpPr>
          <p:spPr bwMode="auto">
            <a:xfrm>
              <a:off x="8738545" y="34352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6" name="Téglalap 185"/>
            <p:cNvSpPr>
              <a:spLocks noChangeArrowheads="1"/>
            </p:cNvSpPr>
            <p:nvPr/>
          </p:nvSpPr>
          <p:spPr bwMode="auto">
            <a:xfrm>
              <a:off x="8738545" y="38749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97" name="Téglalap 190"/>
            <p:cNvSpPr>
              <a:spLocks noChangeArrowheads="1"/>
            </p:cNvSpPr>
            <p:nvPr/>
          </p:nvSpPr>
          <p:spPr bwMode="auto">
            <a:xfrm>
              <a:off x="8738545" y="41257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06" name="Téglalap 174"/>
            <p:cNvSpPr>
              <a:spLocks noChangeArrowheads="1"/>
            </p:cNvSpPr>
            <p:nvPr/>
          </p:nvSpPr>
          <p:spPr bwMode="auto">
            <a:xfrm>
              <a:off x="7390758" y="16933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07" name="Téglalap 179"/>
            <p:cNvSpPr>
              <a:spLocks noChangeArrowheads="1"/>
            </p:cNvSpPr>
            <p:nvPr/>
          </p:nvSpPr>
          <p:spPr bwMode="auto">
            <a:xfrm>
              <a:off x="7390758" y="19409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08" name="Téglalap 185"/>
            <p:cNvSpPr>
              <a:spLocks noChangeArrowheads="1"/>
            </p:cNvSpPr>
            <p:nvPr/>
          </p:nvSpPr>
          <p:spPr bwMode="auto">
            <a:xfrm>
              <a:off x="7390758" y="22917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09" name="Téglalap 190"/>
            <p:cNvSpPr>
              <a:spLocks noChangeArrowheads="1"/>
            </p:cNvSpPr>
            <p:nvPr/>
          </p:nvSpPr>
          <p:spPr bwMode="auto">
            <a:xfrm>
              <a:off x="7390758" y="25426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10" name="Téglalap 174"/>
            <p:cNvSpPr>
              <a:spLocks noChangeArrowheads="1"/>
            </p:cNvSpPr>
            <p:nvPr/>
          </p:nvSpPr>
          <p:spPr bwMode="auto">
            <a:xfrm>
              <a:off x="7390758" y="29252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11" name="Téglalap 179"/>
            <p:cNvSpPr>
              <a:spLocks noChangeArrowheads="1"/>
            </p:cNvSpPr>
            <p:nvPr/>
          </p:nvSpPr>
          <p:spPr bwMode="auto">
            <a:xfrm>
              <a:off x="7390758" y="31728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12" name="Téglalap 185"/>
            <p:cNvSpPr>
              <a:spLocks noChangeArrowheads="1"/>
            </p:cNvSpPr>
            <p:nvPr/>
          </p:nvSpPr>
          <p:spPr bwMode="auto">
            <a:xfrm>
              <a:off x="7390758" y="35617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13" name="Téglalap 190"/>
            <p:cNvSpPr>
              <a:spLocks noChangeArrowheads="1"/>
            </p:cNvSpPr>
            <p:nvPr/>
          </p:nvSpPr>
          <p:spPr bwMode="auto">
            <a:xfrm>
              <a:off x="7390758" y="38126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214" name="Téglalap 147"/>
            <p:cNvSpPr/>
            <p:nvPr/>
          </p:nvSpPr>
          <p:spPr>
            <a:xfrm flipH="1">
              <a:off x="1480232" y="29018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5" name="Téglalap 152"/>
            <p:cNvSpPr/>
            <p:nvPr/>
          </p:nvSpPr>
          <p:spPr>
            <a:xfrm flipH="1">
              <a:off x="1480232" y="31494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6" name="Téglalap 158"/>
            <p:cNvSpPr/>
            <p:nvPr/>
          </p:nvSpPr>
          <p:spPr>
            <a:xfrm flipH="1">
              <a:off x="1480232" y="35002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7" name="Téglalap 163"/>
            <p:cNvSpPr/>
            <p:nvPr/>
          </p:nvSpPr>
          <p:spPr>
            <a:xfrm flipH="1">
              <a:off x="1480232" y="37511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8" name="Téglalap 147"/>
            <p:cNvSpPr/>
            <p:nvPr/>
          </p:nvSpPr>
          <p:spPr>
            <a:xfrm flipH="1">
              <a:off x="1488840" y="16841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19" name="Téglalap 152"/>
            <p:cNvSpPr/>
            <p:nvPr/>
          </p:nvSpPr>
          <p:spPr>
            <a:xfrm flipH="1">
              <a:off x="1488840" y="19318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0" name="Téglalap 158"/>
            <p:cNvSpPr/>
            <p:nvPr/>
          </p:nvSpPr>
          <p:spPr>
            <a:xfrm flipH="1">
              <a:off x="1488840" y="22699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1" name="Téglalap 163"/>
            <p:cNvSpPr/>
            <p:nvPr/>
          </p:nvSpPr>
          <p:spPr>
            <a:xfrm flipH="1">
              <a:off x="1488840" y="25208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2" name="Téglalap 147"/>
            <p:cNvSpPr/>
            <p:nvPr/>
          </p:nvSpPr>
          <p:spPr>
            <a:xfrm flipH="1">
              <a:off x="243141" y="19524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3" name="Téglalap 152"/>
            <p:cNvSpPr/>
            <p:nvPr/>
          </p:nvSpPr>
          <p:spPr>
            <a:xfrm flipH="1">
              <a:off x="243141" y="22001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4" name="Téglalap 158"/>
            <p:cNvSpPr/>
            <p:nvPr/>
          </p:nvSpPr>
          <p:spPr>
            <a:xfrm flipH="1">
              <a:off x="243141" y="26144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5" name="Téglalap 163"/>
            <p:cNvSpPr/>
            <p:nvPr/>
          </p:nvSpPr>
          <p:spPr>
            <a:xfrm flipH="1">
              <a:off x="243141" y="28652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6" name="Téglalap 147"/>
            <p:cNvSpPr/>
            <p:nvPr/>
          </p:nvSpPr>
          <p:spPr>
            <a:xfrm flipH="1">
              <a:off x="244729" y="31859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7" name="Téglalap 152"/>
            <p:cNvSpPr/>
            <p:nvPr/>
          </p:nvSpPr>
          <p:spPr>
            <a:xfrm flipH="1">
              <a:off x="244729" y="34336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8" name="Téglalap 158"/>
            <p:cNvSpPr/>
            <p:nvPr/>
          </p:nvSpPr>
          <p:spPr>
            <a:xfrm flipH="1">
              <a:off x="244729" y="38479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9" name="Téglalap 163"/>
            <p:cNvSpPr/>
            <p:nvPr/>
          </p:nvSpPr>
          <p:spPr>
            <a:xfrm flipH="1">
              <a:off x="244729" y="40987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30" name="Téglalap 3"/>
            <p:cNvSpPr>
              <a:spLocks noChangeArrowheads="1"/>
            </p:cNvSpPr>
            <p:nvPr/>
          </p:nvSpPr>
          <p:spPr bwMode="auto">
            <a:xfrm>
              <a:off x="2760662" y="2102367"/>
              <a:ext cx="1447944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Bridge-EX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15C</a:t>
              </a: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Haswell-EX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18C</a:t>
              </a: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Broadwell-EX 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24C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9162" y="15902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27608" y="18491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8" name="Up-Down Arrow 27"/>
            <p:cNvSpPr/>
            <p:nvPr/>
          </p:nvSpPr>
          <p:spPr bwMode="auto">
            <a:xfrm>
              <a:off x="3417647" y="18539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5235462" y="16029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5273908" y="18618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34" name="Up-Down Arrow 233"/>
            <p:cNvSpPr/>
            <p:nvPr/>
          </p:nvSpPr>
          <p:spPr bwMode="auto">
            <a:xfrm>
              <a:off x="5563947" y="18666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121162" y="41302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4664308" y="39827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37" name="Up-Down Arrow 236"/>
            <p:cNvSpPr/>
            <p:nvPr/>
          </p:nvSpPr>
          <p:spPr bwMode="auto">
            <a:xfrm>
              <a:off x="5449647" y="38732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2657362" y="40921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39" name="Up-Down Arrow 238"/>
            <p:cNvSpPr/>
            <p:nvPr/>
          </p:nvSpPr>
          <p:spPr bwMode="auto">
            <a:xfrm>
              <a:off x="3277947" y="38732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2987908" y="38557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31" name="Szövegdoboz 31"/>
            <p:cNvSpPr txBox="1">
              <a:spLocks noChangeArrowheads="1"/>
            </p:cNvSpPr>
            <p:nvPr/>
          </p:nvSpPr>
          <p:spPr bwMode="auto">
            <a:xfrm>
              <a:off x="5183162" y="4473829"/>
              <a:ext cx="42910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</a:t>
              </a:r>
              <a:r>
                <a:rPr lang="hu-HU" altLang="en-US" sz="1100" dirty="0" smtClean="0">
                  <a:latin typeface="Verdana" pitchFamily="34" charset="0"/>
                </a:rPr>
                <a:t>DDR</a:t>
              </a:r>
              <a:r>
                <a:rPr lang="en-US" altLang="en-US" sz="1100" dirty="0" smtClean="0">
                  <a:latin typeface="Verdana" pitchFamily="34" charset="0"/>
                </a:rPr>
                <a:t>3-1600 in lockstep mode and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latin typeface="Verdana" pitchFamily="34" charset="0"/>
                </a:rPr>
                <a:t>up to DDR3-1333 in independent channel mode</a:t>
              </a:r>
              <a:endParaRPr lang="hu-HU" altLang="en-US" sz="1100" dirty="0">
                <a:latin typeface="Verdana" pitchFamily="34" charset="0"/>
              </a:endParaRPr>
            </a:p>
          </p:txBody>
        </p:sp>
        <p:sp>
          <p:nvSpPr>
            <p:cNvPr id="242" name="Oval 188"/>
            <p:cNvSpPr>
              <a:spLocks noChangeArrowheads="1"/>
            </p:cNvSpPr>
            <p:nvPr/>
          </p:nvSpPr>
          <p:spPr bwMode="auto">
            <a:xfrm>
              <a:off x="65617" y="1219200"/>
              <a:ext cx="2690284" cy="354330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43" name="Oval 188"/>
            <p:cNvSpPr>
              <a:spLocks noChangeArrowheads="1"/>
            </p:cNvSpPr>
            <p:nvPr/>
          </p:nvSpPr>
          <p:spPr bwMode="auto">
            <a:xfrm>
              <a:off x="6134100" y="1219200"/>
              <a:ext cx="2817581" cy="3617373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44" name="Rounded Rectangle 243"/>
            <p:cNvSpPr/>
            <p:nvPr/>
          </p:nvSpPr>
          <p:spPr bwMode="auto">
            <a:xfrm>
              <a:off x="2735263" y="1818838"/>
              <a:ext cx="3411537" cy="2610601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8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262" y="583173"/>
            <a:ext cx="8897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Redesigned SMI </a:t>
            </a:r>
            <a:r>
              <a:rPr lang="en-US" b="1" dirty="0">
                <a:solidFill>
                  <a:schemeClr val="accent6"/>
                </a:solidFill>
              </a:rPr>
              <a:t>2 interface </a:t>
            </a:r>
            <a:r>
              <a:rPr lang="en-US" b="1" dirty="0" smtClean="0">
                <a:solidFill>
                  <a:schemeClr val="accent6"/>
                </a:solidFill>
              </a:rPr>
              <a:t>between the processor and the memory buffers </a:t>
            </a:r>
          </a:p>
          <a:p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   </a:t>
            </a:r>
            <a:r>
              <a:rPr lang="en-US" b="1" dirty="0" smtClean="0">
                <a:solidFill>
                  <a:schemeClr val="accent6"/>
                </a:solidFill>
              </a:rPr>
              <a:t>resulting </a:t>
            </a:r>
            <a:r>
              <a:rPr lang="en-US" b="1" dirty="0" smtClean="0">
                <a:solidFill>
                  <a:schemeClr val="accent6"/>
                </a:solidFill>
              </a:rPr>
              <a:t>in reduced </a:t>
            </a:r>
            <a:r>
              <a:rPr lang="en-US" b="1" dirty="0">
                <a:solidFill>
                  <a:schemeClr val="accent6"/>
                </a:solidFill>
              </a:rPr>
              <a:t>dissipation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63" y="1244600"/>
            <a:ext cx="9013750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SMI</a:t>
            </a:r>
            <a:r>
              <a:rPr lang="en-US" dirty="0" smtClean="0"/>
              <a:t> link of the Boxboro-EX platform was a </a:t>
            </a:r>
            <a:r>
              <a:rPr lang="en-US" dirty="0" smtClean="0">
                <a:solidFill>
                  <a:srgbClr val="0070C0"/>
                </a:solidFill>
              </a:rPr>
              <a:t>serial, packet based, differential link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including about </a:t>
            </a:r>
            <a:r>
              <a:rPr lang="en-US" dirty="0" smtClean="0">
                <a:solidFill>
                  <a:srgbClr val="0070C0"/>
                </a:solidFill>
              </a:rPr>
              <a:t>70 signal lines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By contrast, as far as the </a:t>
            </a:r>
            <a:r>
              <a:rPr lang="en-US" dirty="0" smtClean="0">
                <a:solidFill>
                  <a:srgbClr val="0070C0"/>
                </a:solidFill>
              </a:rPr>
              <a:t>data transfer </a:t>
            </a:r>
            <a:r>
              <a:rPr lang="en-US" dirty="0" smtClean="0"/>
              <a:t>is concerned, </a:t>
            </a:r>
            <a:r>
              <a:rPr lang="en-US" dirty="0" smtClean="0">
                <a:solidFill>
                  <a:srgbClr val="0070C0"/>
                </a:solidFill>
              </a:rPr>
              <a:t>with the SMI2 link Intel changed to</a:t>
            </a:r>
          </a:p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    64-bit parallel, bidirectional communication using single-ended voltage reference signals</a:t>
            </a:r>
            <a:r>
              <a:rPr lang="en-US" dirty="0" smtClean="0"/>
              <a:t>,</a:t>
            </a:r>
          </a:p>
          <a:p>
            <a:pPr>
              <a:spcAft>
                <a:spcPts val="300"/>
              </a:spcAft>
            </a:pPr>
            <a:r>
              <a:rPr lang="en-US" dirty="0"/>
              <a:t> </a:t>
            </a:r>
            <a:r>
              <a:rPr lang="en-US" dirty="0" smtClean="0"/>
              <a:t>      called </a:t>
            </a:r>
            <a:r>
              <a:rPr lang="en-US" dirty="0" smtClean="0">
                <a:solidFill>
                  <a:srgbClr val="FF0000"/>
                </a:solidFill>
              </a:rPr>
              <a:t>VMSE (Voltage Mode Single Ended) signaling</a:t>
            </a:r>
            <a:r>
              <a:rPr lang="en-US" dirty="0" smtClean="0"/>
              <a:t>.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SMI 2</a:t>
            </a:r>
            <a:r>
              <a:rPr lang="en-US" dirty="0" smtClean="0">
                <a:solidFill>
                  <a:srgbClr val="0070C0"/>
                </a:solidFill>
              </a:rPr>
              <a:t> requires altogether about 110 signal lines</a:t>
            </a:r>
            <a:r>
              <a:rPr lang="en-US" dirty="0" smtClean="0"/>
              <a:t>, that is </a:t>
            </a:r>
            <a:r>
              <a:rPr lang="en-US" dirty="0" smtClean="0">
                <a:solidFill>
                  <a:srgbClr val="0070C0"/>
                </a:solidFill>
              </a:rPr>
              <a:t>about 50 % more lines than SMI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reason for changing from serial transfer to parallel transfer in case of the data lines is</a:t>
            </a:r>
          </a:p>
          <a:p>
            <a:r>
              <a:rPr lang="en-US" dirty="0"/>
              <a:t> </a:t>
            </a:r>
            <a:r>
              <a:rPr lang="en-US" dirty="0" smtClean="0"/>
              <a:t>     presumably the fact, that in this case </a:t>
            </a:r>
            <a:r>
              <a:rPr lang="en-US" dirty="0" smtClean="0">
                <a:solidFill>
                  <a:srgbClr val="0070C0"/>
                </a:solidFill>
              </a:rPr>
              <a:t>AD/DA converting of data becomes superfluous</a:t>
            </a:r>
            <a:r>
              <a:rPr lang="en-US" dirty="0" smtClean="0"/>
              <a:t> and</a:t>
            </a:r>
          </a:p>
          <a:p>
            <a:r>
              <a:rPr lang="en-US" dirty="0"/>
              <a:t> </a:t>
            </a:r>
            <a:r>
              <a:rPr lang="en-US" dirty="0" smtClean="0"/>
              <a:t>     this results </a:t>
            </a:r>
            <a:r>
              <a:rPr lang="en-US" dirty="0" smtClean="0">
                <a:solidFill>
                  <a:srgbClr val="0070C0"/>
                </a:solidFill>
              </a:rPr>
              <a:t>in reduced dissipation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46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051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232181"/>
              </p:ext>
            </p:extLst>
          </p:nvPr>
        </p:nvGraphicFramePr>
        <p:xfrm>
          <a:off x="101603" y="1057884"/>
          <a:ext cx="8887968" cy="5681480"/>
        </p:xfrm>
        <a:graphic>
          <a:graphicData uri="http://schemas.openxmlformats.org/drawingml/2006/table">
            <a:tbl>
              <a:tblPr/>
              <a:tblGrid>
                <a:gridCol w="911628"/>
                <a:gridCol w="1098133"/>
                <a:gridCol w="746023"/>
                <a:gridCol w="1209072"/>
                <a:gridCol w="784611"/>
                <a:gridCol w="784611"/>
                <a:gridCol w="1797531"/>
                <a:gridCol w="1556359"/>
              </a:tblGrid>
              <a:tr h="6222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L2 cache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L3 cache</a:t>
                      </a:r>
                      <a:endParaRPr kumimoji="0" lang="hu-HU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479143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221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2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56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 MB L2/C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80169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--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5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---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801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 MB/C</a:t>
                      </a:r>
                      <a:endParaRPr lang="en-US" sz="105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16 MB</a:t>
                      </a:r>
                      <a:endParaRPr lang="en-US" sz="105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7914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194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¼ MB/C</a:t>
                      </a:r>
                      <a:endParaRPr lang="en-US" sz="1100" dirty="0"/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30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9E0FF"/>
                    </a:solidFill>
                  </a:tcPr>
                </a:tc>
              </a:tr>
              <a:tr h="385988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37.5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-8800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 smtClean="0"/>
                        <a:t>45</a:t>
                      </a:r>
                      <a:r>
                        <a:rPr lang="en-US" sz="1050" dirty="0" smtClean="0"/>
                        <a:t> MB</a:t>
                      </a:r>
                      <a:endParaRPr lang="en-US" sz="1050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94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-8800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v4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¼ MB/C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60 MB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n.a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63321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 performance MP platforms – Cache architectures 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47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158814"/>
              </p:ext>
            </p:extLst>
          </p:nvPr>
        </p:nvGraphicFramePr>
        <p:xfrm>
          <a:off x="128591" y="1043189"/>
          <a:ext cx="8937622" cy="5714741"/>
        </p:xfrm>
        <a:graphic>
          <a:graphicData uri="http://schemas.openxmlformats.org/drawingml/2006/table">
            <a:tbl>
              <a:tblPr/>
              <a:tblGrid>
                <a:gridCol w="916721"/>
                <a:gridCol w="1104268"/>
                <a:gridCol w="750191"/>
                <a:gridCol w="1215827"/>
                <a:gridCol w="788994"/>
                <a:gridCol w="788994"/>
                <a:gridCol w="1191402"/>
                <a:gridCol w="1155700"/>
                <a:gridCol w="1025525"/>
              </a:tblGrid>
              <a:tr h="6231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Platform topology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Date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of intro.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Processor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Techno-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logy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count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(up to)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FSB/QPI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IF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chipset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1C9FF"/>
                    </a:solidFill>
                  </a:tcPr>
                </a:tc>
              </a:tr>
              <a:tr h="47813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Truland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w/dual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3/2005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Pentium 4  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(Potomac)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667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HI1.5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(266 MB/s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bidirectional)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MCH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298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2005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7000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Paxville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MP)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90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2x1C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2xFSB</a:t>
                      </a:r>
                    </a:p>
                    <a:p>
                      <a:pPr algn="ctr"/>
                      <a:r>
                        <a:rPr lang="en-US" sz="1050" dirty="0" smtClean="0">
                          <a:latin typeface="+mj-lt"/>
                        </a:rPr>
                        <a:t>800 MT/s</a:t>
                      </a:r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365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8/</a:t>
                      </a: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2006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7100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Tulsa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AD5"/>
                    </a:solidFill>
                  </a:tcPr>
                </a:tc>
              </a:tr>
              <a:tr h="491717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Caneland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SMP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w/Quad FSBs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DC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4xFSB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1066 MT/s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ESI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lanes)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(1GB/s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endParaRPr kumimoji="0" lang="en-US" altLang="en-US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MCH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75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Tigerton QC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(Core 2)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2x2C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17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9/2008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Xeon 7400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Dunnington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(Penryn)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/>
                </a:tc>
              </a:tr>
              <a:tr h="47813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Boxboro-EX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3/2010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Nehalem-EX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(Xeon 7500/ 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Beckton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4xQPI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6.4 GT/s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(3 for NUMA)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QPI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(6.4 GB/s)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IOH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</a:tr>
              <a:tr h="319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Westmere-EX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10C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E0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+mj-lt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5271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Brickland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QPI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2/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2014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Ivy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Bridge-EX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(E7-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800 v2)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15C</a:t>
                      </a:r>
                      <a:endParaRPr kumimoji="0" lang="en-US" altLang="en-US" sz="10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8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DMI2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(2 GB/s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per direction)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 x </a:t>
                      </a:r>
                      <a:r>
                        <a:rPr kumimoji="0" lang="en-US" altLang="en-US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3.0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lanes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on the proc.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5/2015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Haswell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-8800 v3)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 nm 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9.6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6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6/2016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Broadwell-EX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E7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-8800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v4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22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24C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3xQPI 1.1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9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Purley</a:t>
                      </a:r>
                      <a:endParaRPr kumimoji="0" lang="en-US" altLang="en-US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NUMA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fully connect.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by UPI buses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Skylake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-EX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 nm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28C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3xUPI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10.4 GT/s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DMI3 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(4xPCIe 3.0)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(~ 4GB/s/dir.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48 x </a:t>
                      </a:r>
                      <a:r>
                        <a:rPr kumimoji="0" lang="en-US" alt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PCIe</a:t>
                      </a: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lanes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on the proc.</a:t>
                      </a:r>
                    </a:p>
                  </a:txBody>
                  <a:tcPr marL="46832" marR="468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550" y="619125"/>
            <a:ext cx="55867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 performance MP platforms – Connectivity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48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36" y="1017431"/>
            <a:ext cx="8796270" cy="5679583"/>
            <a:chOff x="77324" y="386661"/>
            <a:chExt cx="8635136" cy="6118079"/>
          </a:xfrm>
        </p:grpSpPr>
        <p:cxnSp>
          <p:nvCxnSpPr>
            <p:cNvPr id="17" name="Egyenes összekötő nyíllal 4"/>
            <p:cNvCxnSpPr/>
            <p:nvPr/>
          </p:nvCxnSpPr>
          <p:spPr>
            <a:xfrm flipH="1" flipV="1">
              <a:off x="846331" y="975131"/>
              <a:ext cx="76" cy="522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6"/>
            <p:cNvCxnSpPr/>
            <p:nvPr/>
          </p:nvCxnSpPr>
          <p:spPr>
            <a:xfrm flipV="1">
              <a:off x="1405405" y="6156167"/>
              <a:ext cx="6804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1"/>
            <p:cNvCxnSpPr/>
            <p:nvPr/>
          </p:nvCxnSpPr>
          <p:spPr>
            <a:xfrm>
              <a:off x="1398313" y="608748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2"/>
            <p:cNvCxnSpPr/>
            <p:nvPr/>
          </p:nvCxnSpPr>
          <p:spPr>
            <a:xfrm>
              <a:off x="1946308" y="60861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13"/>
            <p:cNvCxnSpPr/>
            <p:nvPr/>
          </p:nvCxnSpPr>
          <p:spPr>
            <a:xfrm>
              <a:off x="2495514" y="608558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3043509" y="608429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15"/>
            <p:cNvCxnSpPr/>
            <p:nvPr/>
          </p:nvCxnSpPr>
          <p:spPr>
            <a:xfrm>
              <a:off x="359755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16"/>
            <p:cNvCxnSpPr/>
            <p:nvPr/>
          </p:nvCxnSpPr>
          <p:spPr>
            <a:xfrm>
              <a:off x="414555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17"/>
            <p:cNvCxnSpPr/>
            <p:nvPr/>
          </p:nvCxnSpPr>
          <p:spPr>
            <a:xfrm>
              <a:off x="469475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18"/>
            <p:cNvCxnSpPr/>
            <p:nvPr/>
          </p:nvCxnSpPr>
          <p:spPr>
            <a:xfrm>
              <a:off x="524275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19"/>
            <p:cNvCxnSpPr/>
            <p:nvPr/>
          </p:nvCxnSpPr>
          <p:spPr>
            <a:xfrm>
              <a:off x="5792928" y="6091916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0"/>
            <p:cNvCxnSpPr/>
            <p:nvPr/>
          </p:nvCxnSpPr>
          <p:spPr>
            <a:xfrm>
              <a:off x="6340923" y="60906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21"/>
            <p:cNvCxnSpPr/>
            <p:nvPr/>
          </p:nvCxnSpPr>
          <p:spPr>
            <a:xfrm>
              <a:off x="6890129" y="6090017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22"/>
            <p:cNvCxnSpPr/>
            <p:nvPr/>
          </p:nvCxnSpPr>
          <p:spPr>
            <a:xfrm>
              <a:off x="7438124" y="608872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Szövegdoboz 27"/>
            <p:cNvSpPr txBox="1"/>
            <p:nvPr/>
          </p:nvSpPr>
          <p:spPr>
            <a:xfrm>
              <a:off x="77324" y="469402"/>
              <a:ext cx="2424446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spcAft>
                  <a:spcPts val="500"/>
                </a:spcAft>
              </a:pPr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ILP (rel. to Xeon 7200)</a:t>
              </a:r>
            </a:p>
            <a:p>
              <a:pPr algn="ctr">
                <a:lnSpc>
                  <a:spcPts val="1100"/>
                </a:lnSpc>
              </a:pPr>
              <a:r>
                <a:rPr lang="hu-HU" sz="1250" dirty="0" smtClean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 perf. (rel. to Xeon 7200)</a:t>
              </a:r>
              <a:endParaRPr lang="hu-HU" sz="125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Szövegdoboz 28"/>
            <p:cNvSpPr txBox="1"/>
            <p:nvPr/>
          </p:nvSpPr>
          <p:spPr>
            <a:xfrm>
              <a:off x="1374455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2006</a:t>
              </a:r>
              <a:endParaRPr lang="hu-HU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Szövegdoboz 29"/>
            <p:cNvSpPr txBox="1"/>
            <p:nvPr/>
          </p:nvSpPr>
          <p:spPr>
            <a:xfrm>
              <a:off x="2475386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2008</a:t>
              </a:r>
              <a:endParaRPr lang="hu-HU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Szövegdoboz 30"/>
            <p:cNvSpPr txBox="1"/>
            <p:nvPr/>
          </p:nvSpPr>
          <p:spPr>
            <a:xfrm>
              <a:off x="3583473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</a:t>
              </a:r>
              <a:endParaRPr lang="hu-HU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Szövegdoboz 31"/>
            <p:cNvSpPr txBox="1"/>
            <p:nvPr/>
          </p:nvSpPr>
          <p:spPr>
            <a:xfrm>
              <a:off x="4671869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  <a:endParaRPr lang="hu-HU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Szövegdoboz 32"/>
            <p:cNvSpPr txBox="1"/>
            <p:nvPr/>
          </p:nvSpPr>
          <p:spPr>
            <a:xfrm>
              <a:off x="5774478" y="6207159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  <a:endParaRPr lang="hu-HU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Szövegdoboz 33"/>
            <p:cNvSpPr txBox="1"/>
            <p:nvPr/>
          </p:nvSpPr>
          <p:spPr>
            <a:xfrm>
              <a:off x="6872562" y="6212352"/>
              <a:ext cx="60785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  <a:endParaRPr lang="hu-HU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Szövegdoboz 34"/>
            <p:cNvSpPr txBox="1"/>
            <p:nvPr/>
          </p:nvSpPr>
          <p:spPr>
            <a:xfrm>
              <a:off x="7649742" y="6188917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  <a:endParaRPr lang="hu-HU" sz="12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Szövegdoboz 56"/>
            <p:cNvSpPr txBox="1"/>
            <p:nvPr/>
          </p:nvSpPr>
          <p:spPr>
            <a:xfrm>
              <a:off x="1763385" y="4329100"/>
              <a:ext cx="1032748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7200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(65 nm), 2C</a:t>
              </a:r>
            </a:p>
          </p:txBody>
        </p:sp>
        <p:sp>
          <p:nvSpPr>
            <p:cNvPr id="41" name="Szövegdoboz 57"/>
            <p:cNvSpPr txBox="1"/>
            <p:nvPr/>
          </p:nvSpPr>
          <p:spPr>
            <a:xfrm>
              <a:off x="2394856" y="3834045"/>
              <a:ext cx="105201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Xeon 7400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6C</a:t>
              </a:r>
            </a:p>
          </p:txBody>
        </p:sp>
        <p:sp>
          <p:nvSpPr>
            <p:cNvPr id="42" name="Szövegdoboz 58"/>
            <p:cNvSpPr txBox="1"/>
            <p:nvPr/>
          </p:nvSpPr>
          <p:spPr>
            <a:xfrm>
              <a:off x="3104237" y="3362074"/>
              <a:ext cx="1176924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Nehalem-EX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(45 nm), 8C</a:t>
              </a:r>
            </a:p>
          </p:txBody>
        </p:sp>
        <p:sp>
          <p:nvSpPr>
            <p:cNvPr id="43" name="Szövegdoboz 59"/>
            <p:cNvSpPr txBox="1"/>
            <p:nvPr/>
          </p:nvSpPr>
          <p:spPr>
            <a:xfrm>
              <a:off x="3716340" y="2888940"/>
              <a:ext cx="1278107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Westmere-EX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(32 nm), 10C</a:t>
              </a:r>
            </a:p>
          </p:txBody>
        </p:sp>
        <p:sp>
          <p:nvSpPr>
            <p:cNvPr id="44" name="Szövegdoboz 60"/>
            <p:cNvSpPr txBox="1"/>
            <p:nvPr/>
          </p:nvSpPr>
          <p:spPr>
            <a:xfrm>
              <a:off x="4520499" y="2348880"/>
              <a:ext cx="1311641" cy="453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Ivy-Bridge-EX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15C</a:t>
              </a:r>
            </a:p>
          </p:txBody>
        </p:sp>
        <p:sp>
          <p:nvSpPr>
            <p:cNvPr id="45" name="Szövegdoboz 61"/>
            <p:cNvSpPr txBox="1"/>
            <p:nvPr/>
          </p:nvSpPr>
          <p:spPr>
            <a:xfrm>
              <a:off x="6524617" y="1119336"/>
              <a:ext cx="1249784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Broadwell-EX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(14 nm), </a:t>
              </a:r>
              <a:r>
                <a:rPr lang="en-US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</a:t>
              </a:r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5130071" y="191510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302881" y="4127451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3686874" y="4111623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855311" y="492294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328987" y="5019397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Szövegdoboz 35"/>
            <p:cNvSpPr txBox="1"/>
            <p:nvPr/>
          </p:nvSpPr>
          <p:spPr>
            <a:xfrm>
              <a:off x="316390" y="494116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cxnSp>
          <p:nvCxnSpPr>
            <p:cNvPr id="57" name="Egyenes összekötő 40"/>
            <p:cNvCxnSpPr/>
            <p:nvPr/>
          </p:nvCxnSpPr>
          <p:spPr>
            <a:xfrm rot="5400000">
              <a:off x="831739" y="376622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53"/>
            <p:cNvCxnSpPr/>
            <p:nvPr/>
          </p:nvCxnSpPr>
          <p:spPr>
            <a:xfrm rot="5400000">
              <a:off x="832351" y="249463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54"/>
            <p:cNvCxnSpPr/>
            <p:nvPr/>
          </p:nvCxnSpPr>
          <p:spPr>
            <a:xfrm rot="5400000">
              <a:off x="833043" y="121690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55"/>
            <p:cNvCxnSpPr/>
            <p:nvPr/>
          </p:nvCxnSpPr>
          <p:spPr>
            <a:xfrm rot="5400000">
              <a:off x="829743" y="440471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Egyenes összekötő 74"/>
            <p:cNvCxnSpPr/>
            <p:nvPr/>
          </p:nvCxnSpPr>
          <p:spPr>
            <a:xfrm rot="5400000">
              <a:off x="829778" y="313249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76"/>
            <p:cNvCxnSpPr/>
            <p:nvPr/>
          </p:nvCxnSpPr>
          <p:spPr>
            <a:xfrm rot="5400000">
              <a:off x="837276" y="185200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451208" y="21249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2348345" y="1789648"/>
              <a:ext cx="4841988" cy="33045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019672" y="165603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*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 rot="20721888">
              <a:off x="5367299" y="2833216"/>
              <a:ext cx="1276163" cy="304488"/>
              <a:chOff x="5269442" y="2739193"/>
              <a:chExt cx="1276163" cy="304488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 rot="20383141">
                <a:off x="5269442" y="2755681"/>
                <a:ext cx="1260000" cy="288000"/>
              </a:xfrm>
              <a:prstGeom prst="rect">
                <a:avLst/>
              </a:prstGeom>
              <a:solidFill>
                <a:srgbClr val="FFFFCC"/>
              </a:solidFill>
              <a:ln w="0">
                <a:solidFill>
                  <a:srgbClr val="E305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4" name="Szövegdoboz 69"/>
              <p:cNvSpPr txBox="1"/>
              <p:nvPr/>
            </p:nvSpPr>
            <p:spPr>
              <a:xfrm rot="20348621">
                <a:off x="5310972" y="2739193"/>
                <a:ext cx="123463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hu-HU" sz="105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~2x/12 years</a:t>
                </a:r>
                <a:endParaRPr lang="hu-HU" sz="105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74" name="Szövegdoboz 35"/>
            <p:cNvSpPr txBox="1"/>
            <p:nvPr/>
          </p:nvSpPr>
          <p:spPr>
            <a:xfrm>
              <a:off x="296525" y="434467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75" name="Szövegdoboz 35"/>
            <p:cNvSpPr txBox="1"/>
            <p:nvPr/>
          </p:nvSpPr>
          <p:spPr>
            <a:xfrm>
              <a:off x="296525" y="370973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76" name="Szövegdoboz 35"/>
            <p:cNvSpPr txBox="1"/>
            <p:nvPr/>
          </p:nvSpPr>
          <p:spPr>
            <a:xfrm>
              <a:off x="296525" y="307473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77" name="Szövegdoboz 35"/>
            <p:cNvSpPr txBox="1"/>
            <p:nvPr/>
          </p:nvSpPr>
          <p:spPr>
            <a:xfrm>
              <a:off x="296525" y="243493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78" name="Szövegdoboz 35"/>
            <p:cNvSpPr txBox="1"/>
            <p:nvPr/>
          </p:nvSpPr>
          <p:spPr>
            <a:xfrm>
              <a:off x="296525" y="179324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79" name="Szövegdoboz 35"/>
            <p:cNvSpPr txBox="1"/>
            <p:nvPr/>
          </p:nvSpPr>
          <p:spPr>
            <a:xfrm>
              <a:off x="299017" y="115581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5142596" y="2960949"/>
              <a:ext cx="4461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Szövegdoboz 61"/>
            <p:cNvSpPr txBox="1"/>
            <p:nvPr/>
          </p:nvSpPr>
          <p:spPr>
            <a:xfrm>
              <a:off x="5854442" y="1525627"/>
              <a:ext cx="1166382" cy="480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Haswell-EX</a:t>
              </a:r>
            </a:p>
            <a:p>
              <a:pPr algn="ctr"/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(22 nm), 1</a:t>
              </a:r>
              <a:r>
                <a:rPr lang="en-US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r>
                <a:rPr lang="hu-HU" sz="10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</a:p>
          </p:txBody>
        </p:sp>
        <p:sp>
          <p:nvSpPr>
            <p:cNvPr id="87" name="Szövegdoboz 35"/>
            <p:cNvSpPr txBox="1"/>
            <p:nvPr/>
          </p:nvSpPr>
          <p:spPr>
            <a:xfrm>
              <a:off x="8262410" y="435639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0.5</a:t>
              </a:r>
            </a:p>
          </p:txBody>
        </p:sp>
        <p:sp>
          <p:nvSpPr>
            <p:cNvPr id="88" name="Szövegdoboz 35"/>
            <p:cNvSpPr txBox="1"/>
            <p:nvPr/>
          </p:nvSpPr>
          <p:spPr>
            <a:xfrm>
              <a:off x="8262410" y="373318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89" name="Szövegdoboz 35"/>
            <p:cNvSpPr txBox="1"/>
            <p:nvPr/>
          </p:nvSpPr>
          <p:spPr>
            <a:xfrm>
              <a:off x="8262410" y="309817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90" name="Szövegdoboz 35"/>
            <p:cNvSpPr txBox="1"/>
            <p:nvPr/>
          </p:nvSpPr>
          <p:spPr>
            <a:xfrm>
              <a:off x="8262410" y="244665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2.0</a:t>
              </a:r>
            </a:p>
          </p:txBody>
        </p:sp>
        <p:sp>
          <p:nvSpPr>
            <p:cNvPr id="91" name="Szövegdoboz 35"/>
            <p:cNvSpPr txBox="1"/>
            <p:nvPr/>
          </p:nvSpPr>
          <p:spPr>
            <a:xfrm>
              <a:off x="8262410" y="17932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2.5</a:t>
              </a:r>
            </a:p>
          </p:txBody>
        </p:sp>
        <p:sp>
          <p:nvSpPr>
            <p:cNvPr id="92" name="Szövegdoboz 35"/>
            <p:cNvSpPr txBox="1"/>
            <p:nvPr/>
          </p:nvSpPr>
          <p:spPr>
            <a:xfrm>
              <a:off x="8264902" y="1167538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3.0</a:t>
              </a:r>
            </a:p>
          </p:txBody>
        </p:sp>
        <p:sp>
          <p:nvSpPr>
            <p:cNvPr id="94" name="Szövegdoboz 35"/>
            <p:cNvSpPr txBox="1"/>
            <p:nvPr/>
          </p:nvSpPr>
          <p:spPr>
            <a:xfrm>
              <a:off x="8264902" y="498617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0.0</a:t>
              </a:r>
            </a:p>
          </p:txBody>
        </p:sp>
        <p:cxnSp>
          <p:nvCxnSpPr>
            <p:cNvPr id="95" name="Egyenes összekötő nyíllal 4"/>
            <p:cNvCxnSpPr/>
            <p:nvPr/>
          </p:nvCxnSpPr>
          <p:spPr>
            <a:xfrm flipH="1" flipV="1">
              <a:off x="8099066" y="959909"/>
              <a:ext cx="76" cy="4140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40"/>
            <p:cNvCxnSpPr/>
            <p:nvPr/>
          </p:nvCxnSpPr>
          <p:spPr>
            <a:xfrm rot="5400000">
              <a:off x="8084474" y="3763450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53"/>
            <p:cNvCxnSpPr/>
            <p:nvPr/>
          </p:nvCxnSpPr>
          <p:spPr>
            <a:xfrm rot="5400000">
              <a:off x="8085086" y="249186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54"/>
            <p:cNvCxnSpPr/>
            <p:nvPr/>
          </p:nvCxnSpPr>
          <p:spPr>
            <a:xfrm rot="5400000">
              <a:off x="8085778" y="121413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55"/>
            <p:cNvCxnSpPr/>
            <p:nvPr/>
          </p:nvCxnSpPr>
          <p:spPr>
            <a:xfrm rot="5400000">
              <a:off x="8082478" y="4401949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74"/>
            <p:cNvCxnSpPr/>
            <p:nvPr/>
          </p:nvCxnSpPr>
          <p:spPr>
            <a:xfrm rot="5400000">
              <a:off x="8082513" y="3129723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gyenes összekötő 76"/>
            <p:cNvCxnSpPr/>
            <p:nvPr/>
          </p:nvCxnSpPr>
          <p:spPr>
            <a:xfrm rot="5400000">
              <a:off x="8090011" y="184923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2861810" y="5892865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2331586" y="5015839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4301734" y="4115728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994520" y="236937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060449" y="143077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450487" y="21952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211960" y="19165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581890" y="20689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71800" y="19227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31740" y="12943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*</a:t>
              </a:r>
              <a:endParaRPr lang="en-US" dirty="0"/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 flipV="1">
              <a:off x="2366963" y="1430779"/>
              <a:ext cx="554878" cy="6300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2921841" y="2060849"/>
              <a:ext cx="805309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3727150" y="2060849"/>
              <a:ext cx="621321" cy="134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4348471" y="1614573"/>
              <a:ext cx="826213" cy="454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5242754" y="1614573"/>
              <a:ext cx="1354471" cy="7213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597225" y="2335919"/>
              <a:ext cx="495055" cy="1583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5787135" y="3519010"/>
              <a:ext cx="2215671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b="1" dirty="0" smtClean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Single thread (ST)</a:t>
              </a:r>
            </a:p>
            <a:p>
              <a:pPr algn="ctr"/>
              <a:r>
                <a:rPr lang="hu-HU" sz="1250" b="1" dirty="0" smtClean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perf. rel. to Xeon 7200</a:t>
              </a:r>
              <a:endParaRPr lang="en-US" sz="125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29616" y="386661"/>
              <a:ext cx="11624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</a:p>
            <a:p>
              <a:pPr algn="ctr"/>
              <a:r>
                <a:rPr lang="hu-HU" sz="125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GHz</a:t>
              </a:r>
              <a:endParaRPr lang="en-US" sz="12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5" name="Egyenes összekötő 55"/>
            <p:cNvCxnSpPr/>
            <p:nvPr/>
          </p:nvCxnSpPr>
          <p:spPr>
            <a:xfrm rot="5400000">
              <a:off x="825387" y="5011796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55"/>
            <p:cNvCxnSpPr/>
            <p:nvPr/>
          </p:nvCxnSpPr>
          <p:spPr>
            <a:xfrm rot="5400000">
              <a:off x="828964" y="5641334"/>
              <a:ext cx="0" cy="164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Szövegdoboz 35"/>
            <p:cNvSpPr txBox="1"/>
            <p:nvPr/>
          </p:nvSpPr>
          <p:spPr>
            <a:xfrm>
              <a:off x="309588" y="55745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13" name="Szövegdoboz 35"/>
            <p:cNvSpPr txBox="1"/>
            <p:nvPr/>
          </p:nvSpPr>
          <p:spPr>
            <a:xfrm>
              <a:off x="309588" y="603756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693435" y="5740932"/>
              <a:ext cx="33518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4297529" y="5395544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5154184" y="347560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6572844" y="4483190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7134805" y="4497969"/>
              <a:ext cx="25183" cy="1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*</a:t>
              </a:r>
              <a:endParaRPr lang="en-US" sz="1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Straight Connector 10"/>
            <p:cNvCxnSpPr>
              <a:stCxn id="117" idx="3"/>
            </p:cNvCxnSpPr>
            <p:nvPr/>
          </p:nvCxnSpPr>
          <p:spPr>
            <a:xfrm>
              <a:off x="2365104" y="5107663"/>
              <a:ext cx="542549" cy="84856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915350" y="5812734"/>
              <a:ext cx="831625" cy="15193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119" idx="3"/>
              <a:endCxn id="120" idx="3"/>
            </p:cNvCxnSpPr>
            <p:nvPr/>
          </p:nvCxnSpPr>
          <p:spPr>
            <a:xfrm flipV="1">
              <a:off x="3726953" y="5487368"/>
              <a:ext cx="595759" cy="34538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128" idx="3"/>
              <a:endCxn id="120" idx="3"/>
            </p:cNvCxnSpPr>
            <p:nvPr/>
          </p:nvCxnSpPr>
          <p:spPr>
            <a:xfrm flipH="1">
              <a:off x="4322712" y="3567433"/>
              <a:ext cx="856655" cy="191993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179367" y="3542313"/>
              <a:ext cx="1418660" cy="100758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13099" y="4554918"/>
              <a:ext cx="561961" cy="147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52" idx="3"/>
            </p:cNvCxnSpPr>
            <p:nvPr/>
          </p:nvCxnSpPr>
          <p:spPr>
            <a:xfrm>
              <a:off x="763948" y="5083516"/>
              <a:ext cx="7335194" cy="83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222337" y="1704147"/>
              <a:ext cx="1284326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fmax (base)</a:t>
              </a:r>
              <a:endParaRPr lang="en-US" sz="125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19574928">
              <a:off x="3139467" y="3930678"/>
              <a:ext cx="210025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5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ILP rel. to Xeon 7200</a:t>
              </a:r>
              <a:endParaRPr lang="en-US" sz="125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9" name="Szövegdoboz 35"/>
            <p:cNvSpPr txBox="1"/>
            <p:nvPr/>
          </p:nvSpPr>
          <p:spPr>
            <a:xfrm>
              <a:off x="980317" y="4931979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1.0</a:t>
              </a:r>
            </a:p>
          </p:txBody>
        </p:sp>
        <p:sp>
          <p:nvSpPr>
            <p:cNvPr id="141" name="Szövegdoboz 35"/>
            <p:cNvSpPr txBox="1"/>
            <p:nvPr/>
          </p:nvSpPr>
          <p:spPr>
            <a:xfrm>
              <a:off x="960452" y="433548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1.1</a:t>
              </a:r>
            </a:p>
          </p:txBody>
        </p:sp>
        <p:sp>
          <p:nvSpPr>
            <p:cNvPr id="143" name="Szövegdoboz 35"/>
            <p:cNvSpPr txBox="1"/>
            <p:nvPr/>
          </p:nvSpPr>
          <p:spPr>
            <a:xfrm>
              <a:off x="960452" y="3700546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1.2</a:t>
              </a:r>
            </a:p>
          </p:txBody>
        </p:sp>
        <p:sp>
          <p:nvSpPr>
            <p:cNvPr id="144" name="Szövegdoboz 35"/>
            <p:cNvSpPr txBox="1"/>
            <p:nvPr/>
          </p:nvSpPr>
          <p:spPr>
            <a:xfrm>
              <a:off x="960452" y="3065541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1.3</a:t>
              </a:r>
            </a:p>
          </p:txBody>
        </p:sp>
        <p:sp>
          <p:nvSpPr>
            <p:cNvPr id="146" name="Szövegdoboz 35"/>
            <p:cNvSpPr txBox="1"/>
            <p:nvPr/>
          </p:nvSpPr>
          <p:spPr>
            <a:xfrm>
              <a:off x="960452" y="2425743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1.4</a:t>
              </a:r>
            </a:p>
          </p:txBody>
        </p:sp>
        <p:sp>
          <p:nvSpPr>
            <p:cNvPr id="148" name="Szövegdoboz 35"/>
            <p:cNvSpPr txBox="1"/>
            <p:nvPr/>
          </p:nvSpPr>
          <p:spPr>
            <a:xfrm>
              <a:off x="960452" y="1784050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1.5</a:t>
              </a:r>
            </a:p>
          </p:txBody>
        </p:sp>
        <p:sp>
          <p:nvSpPr>
            <p:cNvPr id="150" name="Szövegdoboz 35"/>
            <p:cNvSpPr txBox="1"/>
            <p:nvPr/>
          </p:nvSpPr>
          <p:spPr>
            <a:xfrm>
              <a:off x="962944" y="1146624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1.6</a:t>
              </a:r>
            </a:p>
          </p:txBody>
        </p:sp>
        <p:sp>
          <p:nvSpPr>
            <p:cNvPr id="152" name="Szövegdoboz 35"/>
            <p:cNvSpPr txBox="1"/>
            <p:nvPr/>
          </p:nvSpPr>
          <p:spPr>
            <a:xfrm>
              <a:off x="973515" y="556538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0.9</a:t>
              </a:r>
            </a:p>
          </p:txBody>
        </p:sp>
        <p:sp>
          <p:nvSpPr>
            <p:cNvPr id="154" name="Szövegdoboz 35"/>
            <p:cNvSpPr txBox="1"/>
            <p:nvPr/>
          </p:nvSpPr>
          <p:spPr>
            <a:xfrm>
              <a:off x="973515" y="6028377"/>
              <a:ext cx="447558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250" dirty="0" smtClean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0.8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49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09550" y="619125"/>
            <a:ext cx="886332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2D2D8A"/>
                </a:solidFill>
                <a:latin typeface="Verdana"/>
              </a:rPr>
              <a:t>Intel’s </a:t>
            </a:r>
            <a:r>
              <a:rPr lang="en-US" b="1" dirty="0" smtClean="0">
                <a:solidFill>
                  <a:srgbClr val="2D2D8A"/>
                </a:solidFill>
                <a:latin typeface="Verdana"/>
              </a:rPr>
              <a:t>high performance MP platforms – </a:t>
            </a:r>
            <a:r>
              <a:rPr lang="hu-HU" b="1" dirty="0" smtClean="0">
                <a:solidFill>
                  <a:srgbClr val="2D2D8A"/>
                </a:solidFill>
                <a:latin typeface="Verdana"/>
              </a:rPr>
              <a:t>Performance features (Source of data: Intel)</a:t>
            </a:r>
            <a:endParaRPr lang="en-US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69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8" name="Rectangle 11"/>
          <p:cNvSpPr>
            <a:spLocks noChangeArrowheads="1"/>
          </p:cNvSpPr>
          <p:nvPr/>
        </p:nvSpPr>
        <p:spPr bwMode="auto">
          <a:xfrm>
            <a:off x="323850" y="2209800"/>
            <a:ext cx="8629650" cy="114300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428625" y="5445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en-US" sz="1400">
              <a:latin typeface="Verdana" pitchFamily="34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87325" y="619125"/>
            <a:ext cx="268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1.2 The platform concept</a:t>
            </a: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323850" y="1030288"/>
            <a:ext cx="8960466" cy="68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notion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widely used in different segments of the IT industry </a:t>
            </a:r>
            <a:r>
              <a:rPr lang="en-US" altLang="en-US" sz="1400" dirty="0">
                <a:latin typeface="Verdana" pitchFamily="34" charset="0"/>
              </a:rPr>
              <a:t>e.g. by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400" dirty="0">
                <a:solidFill>
                  <a:srgbClr val="0000CC"/>
                </a:solidFill>
                <a:latin typeface="Verdana" pitchFamily="34" charset="0"/>
              </a:rPr>
              <a:t>   </a:t>
            </a:r>
            <a:r>
              <a:rPr lang="en-US" altLang="en-US" sz="1400" dirty="0">
                <a:latin typeface="Verdana" pitchFamily="34" charset="0"/>
              </a:rPr>
              <a:t>IC manufacturers, system providers or even by software suppliers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with different interpretations</a:t>
            </a:r>
            <a:r>
              <a:rPr lang="en-US" altLang="en-US" sz="1400" dirty="0" smtClean="0">
                <a:solidFill>
                  <a:srgbClr val="0033CC"/>
                </a:solidFill>
                <a:latin typeface="Verdana" pitchFamily="34" charset="0"/>
              </a:rPr>
              <a:t>.</a:t>
            </a:r>
            <a:endParaRPr lang="en-US" altLang="en-US" sz="1400" dirty="0"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Here we are focusing on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 concept as used by system providers</a:t>
            </a:r>
            <a:r>
              <a:rPr lang="en-US" altLang="en-US" sz="1400" dirty="0">
                <a:latin typeface="Verdana" pitchFamily="34" charset="0"/>
              </a:rPr>
              <a:t>, like Intel or AMD.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323850" y="2249488"/>
            <a:ext cx="805739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consists of the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main components of the system architecture</a:t>
            </a:r>
            <a:r>
              <a:rPr lang="en-US" altLang="en-US" sz="1400" dirty="0">
                <a:latin typeface="Verdana" pitchFamily="34" charset="0"/>
              </a:rPr>
              <a:t>, being typically</a:t>
            </a:r>
          </a:p>
        </p:txBody>
      </p:sp>
      <p:sp>
        <p:nvSpPr>
          <p:cNvPr id="46086" name="Text Box 9"/>
          <p:cNvSpPr txBox="1">
            <a:spLocks noChangeArrowheads="1"/>
          </p:cNvSpPr>
          <p:nvPr/>
        </p:nvSpPr>
        <p:spPr bwMode="auto">
          <a:xfrm>
            <a:off x="323850" y="1919288"/>
            <a:ext cx="376410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The platform concept of system providers</a:t>
            </a:r>
          </a:p>
        </p:txBody>
      </p:sp>
      <p:sp>
        <p:nvSpPr>
          <p:cNvPr id="46087" name="Text Box 10"/>
          <p:cNvSpPr txBox="1">
            <a:spLocks noChangeArrowheads="1"/>
          </p:cNvSpPr>
          <p:nvPr/>
        </p:nvSpPr>
        <p:spPr bwMode="auto">
          <a:xfrm>
            <a:off x="641350" y="2241550"/>
            <a:ext cx="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Verdana" pitchFamily="34" charset="0"/>
            </a:endParaRPr>
          </a:p>
        </p:txBody>
      </p:sp>
      <p:sp>
        <p:nvSpPr>
          <p:cNvPr id="46089" name="Text Box 12"/>
          <p:cNvSpPr txBox="1">
            <a:spLocks noChangeArrowheads="1"/>
          </p:cNvSpPr>
          <p:nvPr/>
        </p:nvSpPr>
        <p:spPr bwMode="auto">
          <a:xfrm>
            <a:off x="323850" y="3468688"/>
            <a:ext cx="69294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Remark</a:t>
            </a: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323850" y="3697288"/>
            <a:ext cx="719107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3607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Verdana" pitchFamily="34" charset="0"/>
              </a:rPr>
              <a:t>The designation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platform</a:t>
            </a:r>
            <a:r>
              <a:rPr lang="en-US" altLang="en-US" sz="1400" dirty="0">
                <a:latin typeface="Verdana" pitchFamily="34" charset="0"/>
              </a:rPr>
              <a:t> is often understood as the entire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system architecture</a:t>
            </a:r>
            <a:r>
              <a:rPr lang="en-US" altLang="en-US" sz="1400" dirty="0">
                <a:latin typeface="Verdana" pitchFamily="34" charset="0"/>
              </a:rPr>
              <a:t>.</a:t>
            </a:r>
          </a:p>
        </p:txBody>
      </p:sp>
      <p:sp>
        <p:nvSpPr>
          <p:cNvPr id="46092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mtClean="0"/>
              <a:t>1.</a:t>
            </a:r>
            <a:r>
              <a:rPr lang="en-US" altLang="en-US" smtClean="0"/>
              <a:t>2</a:t>
            </a:r>
            <a:r>
              <a:rPr lang="hu-HU" altLang="en-US" smtClean="0"/>
              <a:t> </a:t>
            </a:r>
            <a:r>
              <a:rPr lang="en-US" altLang="en-US" smtClean="0"/>
              <a:t>The platform concept (1)</a:t>
            </a:r>
            <a:endParaRPr lang="hu-HU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661988" y="2501900"/>
            <a:ext cx="4846198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the </a:t>
            </a:r>
            <a:r>
              <a:rPr lang="en-US" altLang="en-US" dirty="0">
                <a:solidFill>
                  <a:srgbClr val="0070C0"/>
                </a:solidFill>
              </a:rPr>
              <a:t>processor or </a:t>
            </a:r>
            <a:r>
              <a:rPr lang="en-US" altLang="en-US" dirty="0" smtClean="0">
                <a:solidFill>
                  <a:srgbClr val="0070C0"/>
                </a:solidFill>
              </a:rPr>
              <a:t>processors </a:t>
            </a:r>
            <a:r>
              <a:rPr lang="en-US" altLang="en-US" dirty="0" smtClean="0"/>
              <a:t>(in multiprocessors)</a:t>
            </a:r>
            <a:endParaRPr lang="en-US" altLang="en-US" dirty="0"/>
          </a:p>
          <a:p>
            <a:pPr marL="285750" indent="-285750">
              <a:spcAft>
                <a:spcPct val="25000"/>
              </a:spcAft>
              <a:buFont typeface="Arial" panose="020B0604020202020204" pitchFamily="34" charset="0"/>
              <a:buChar char="•"/>
            </a:pPr>
            <a:r>
              <a:rPr lang="en-US" altLang="en-US" dirty="0" smtClean="0"/>
              <a:t>the </a:t>
            </a:r>
            <a:r>
              <a:rPr lang="en-US" altLang="en-US" dirty="0"/>
              <a:t>related </a:t>
            </a:r>
            <a:r>
              <a:rPr lang="en-US" altLang="en-US" dirty="0">
                <a:solidFill>
                  <a:srgbClr val="0070C0"/>
                </a:solidFill>
              </a:rPr>
              <a:t>chipset </a:t>
            </a:r>
            <a:r>
              <a:rPr lang="en-US" altLang="en-US" dirty="0"/>
              <a:t>as well as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70C0"/>
                </a:solidFill>
              </a:rPr>
              <a:t>the interfaces </a:t>
            </a:r>
            <a:r>
              <a:rPr lang="en-US" altLang="en-US" dirty="0"/>
              <a:t>(buses) </a:t>
            </a:r>
            <a:r>
              <a:rPr lang="en-US" altLang="en-US" dirty="0" smtClean="0"/>
              <a:t>interconnecting </a:t>
            </a:r>
            <a:r>
              <a:rPr lang="en-US" altLang="en-US" dirty="0"/>
              <a:t>them</a:t>
            </a:r>
            <a:r>
              <a:rPr lang="en-US" alt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animBg="1"/>
      <p:bldP spid="46085" grpId="0"/>
      <p:bldP spid="46086" grpId="0"/>
      <p:bldP spid="46087" grpId="0"/>
      <p:bldP spid="46089" grpId="0"/>
      <p:bldP spid="46090" grpId="0"/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50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hu-HU" altLang="en-US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606"/>
          <a:stretch/>
        </p:blipFill>
        <p:spPr>
          <a:xfrm>
            <a:off x="1336661" y="1289927"/>
            <a:ext cx="6480342" cy="4776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831" y="631063"/>
            <a:ext cx="762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accent6"/>
                </a:solidFill>
              </a:rPr>
              <a:t>Supply voltage and max. transfer rate (speed) of major DRAM types [136]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63" y="6436794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smtClean="0"/>
              <a:t>www.samsung.com/semiconductor/global/file/insight/2015/11/DDR4_Brochure_Nov-15-0.pdf</a:t>
            </a:r>
            <a:r>
              <a:rPr lang="hu-HU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319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2</a:t>
            </a:r>
            <a:r>
              <a:rPr lang="hu-HU" altLang="en-US" dirty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Evolution of Intel’s high performance multicore MP server platforms 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51</a:t>
            </a:r>
            <a:r>
              <a:rPr lang="hu-HU" altLang="en-US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4854"/>
            <a:ext cx="9311426" cy="4585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863" y="6354325"/>
            <a:ext cx="6831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http://www.samsung.com/semiconductor/global/file/insight/2015/11/DDR4_Brochure_Nov-15-0.pdf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150938" y="2966532"/>
            <a:ext cx="5275620" cy="1343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25832" y="3262746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smtClean="0">
                <a:solidFill>
                  <a:srgbClr val="FF0000"/>
                </a:solidFill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</a:rPr>
              <a:t>2 x /6 y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863" y="578763"/>
            <a:ext cx="783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Evolution of memory transfer speeds in Samsung's DDR </a:t>
            </a:r>
            <a:r>
              <a:rPr lang="en-US" b="1" dirty="0" smtClean="0">
                <a:solidFill>
                  <a:schemeClr val="accent6"/>
                </a:solidFill>
              </a:rPr>
              <a:t>memory chips </a:t>
            </a:r>
            <a:r>
              <a:rPr lang="en-US" b="1" dirty="0" smtClean="0">
                <a:solidFill>
                  <a:schemeClr val="accent6"/>
                </a:solidFill>
              </a:rPr>
              <a:t>[]</a:t>
            </a: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AutoShape 3"/>
          <p:cNvSpPr>
            <a:spLocks noChangeArrowheads="1"/>
          </p:cNvSpPr>
          <p:nvPr/>
        </p:nvSpPr>
        <p:spPr bwMode="auto">
          <a:xfrm>
            <a:off x="768350" y="981075"/>
            <a:ext cx="7848600" cy="6207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 Example 1: The </a:t>
            </a:r>
            <a:r>
              <a:rPr lang="en-US" altLang="en-US" sz="1900" dirty="0" err="1" smtClean="0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 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916716" y="1989138"/>
            <a:ext cx="7700233" cy="463550"/>
            <a:chOff x="704" y="1638"/>
            <a:chExt cx="4443" cy="292"/>
          </a:xfrm>
        </p:grpSpPr>
        <p:sp>
          <p:nvSpPr>
            <p:cNvPr id="221198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Overview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</a:t>
              </a:r>
            </a:p>
          </p:txBody>
        </p:sp>
        <p:sp>
          <p:nvSpPr>
            <p:cNvPr id="221199" name="Text Box 6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89" name="Group 7"/>
          <p:cNvGrpSpPr>
            <a:grpSpLocks/>
          </p:cNvGrpSpPr>
          <p:nvPr/>
        </p:nvGrpSpPr>
        <p:grpSpPr bwMode="auto">
          <a:xfrm>
            <a:off x="913543" y="3231931"/>
            <a:ext cx="7703406" cy="463550"/>
            <a:chOff x="704" y="1638"/>
            <a:chExt cx="4443" cy="292"/>
          </a:xfrm>
        </p:grpSpPr>
        <p:sp>
          <p:nvSpPr>
            <p:cNvPr id="221196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Ivy Bridge-EX (E7-4800 v2) 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7" name="Text Box 9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0" name="Group 10"/>
          <p:cNvGrpSpPr>
            <a:grpSpLocks/>
          </p:cNvGrpSpPr>
          <p:nvPr/>
        </p:nvGrpSpPr>
        <p:grpSpPr bwMode="auto">
          <a:xfrm>
            <a:off x="916716" y="3771681"/>
            <a:ext cx="7700234" cy="463550"/>
            <a:chOff x="704" y="1638"/>
            <a:chExt cx="4443" cy="292"/>
          </a:xfrm>
        </p:grpSpPr>
        <p:sp>
          <p:nvSpPr>
            <p:cNvPr id="22119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4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Haswell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v3)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5" name="Text Box 12"/>
            <p:cNvSpPr txBox="1">
              <a:spLocks noChangeArrowheads="1"/>
            </p:cNvSpPr>
            <p:nvPr/>
          </p:nvSpPr>
          <p:spPr bwMode="auto">
            <a:xfrm>
              <a:off x="704" y="1648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221191" name="Group 13"/>
          <p:cNvGrpSpPr>
            <a:grpSpLocks/>
          </p:cNvGrpSpPr>
          <p:nvPr/>
        </p:nvGrpSpPr>
        <p:grpSpPr bwMode="auto">
          <a:xfrm>
            <a:off x="904875" y="4313019"/>
            <a:ext cx="7712530" cy="463550"/>
            <a:chOff x="699" y="1638"/>
            <a:chExt cx="4559" cy="292"/>
          </a:xfrm>
        </p:grpSpPr>
        <p:sp>
          <p:nvSpPr>
            <p:cNvPr id="221192" name="AutoShape 14"/>
            <p:cNvSpPr>
              <a:spLocks noChangeArrowheads="1"/>
            </p:cNvSpPr>
            <p:nvPr/>
          </p:nvSpPr>
          <p:spPr bwMode="auto">
            <a:xfrm>
              <a:off x="951" y="1638"/>
              <a:ext cx="4307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3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.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5</a:t>
              </a: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Broadwell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-EX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(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E7-4800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v4)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4S processor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line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21193" name="Text Box 15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906278" y="2517320"/>
            <a:ext cx="7700233" cy="665163"/>
            <a:chOff x="704" y="1638"/>
            <a:chExt cx="4443" cy="419"/>
          </a:xfrm>
        </p:grpSpPr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1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</a:t>
              </a:r>
              <a:endParaRPr lang="en-US" altLang="en-US" sz="1900" dirty="0" smtClean="0">
                <a:solidFill>
                  <a:srgbClr val="FFFFFF"/>
                </a:solidFill>
                <a:latin typeface="Verdana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3.2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Key innovations of the 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</a:rPr>
                <a:t>Brickland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 platform vs.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</a:rPr>
                <a:t>         the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previous Boxboro-EX platform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704" y="1712"/>
              <a:ext cx="23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3.1 Overview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of the</a:t>
            </a:r>
            <a:r>
              <a:rPr lang="hu-HU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/>
              <a:t>(</a:t>
            </a:r>
            <a:r>
              <a:rPr lang="en-US" altLang="en-US" dirty="0"/>
              <a:t>1</a:t>
            </a:r>
            <a:r>
              <a:rPr lang="hu-HU" altLang="en-US" dirty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780" y="585031"/>
            <a:ext cx="4230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3.1 </a:t>
            </a:r>
            <a:r>
              <a:rPr lang="en-US" b="1" dirty="0">
                <a:solidFill>
                  <a:schemeClr val="accent6"/>
                </a:solidFill>
              </a:rPr>
              <a:t>Overview of the </a:t>
            </a:r>
            <a:r>
              <a:rPr lang="en-US" b="1" dirty="0" err="1">
                <a:solidFill>
                  <a:schemeClr val="accent6"/>
                </a:solidFill>
              </a:rPr>
              <a:t>Brickland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263" y="842008"/>
            <a:ext cx="428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Positioning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</a:t>
            </a:r>
            <a:r>
              <a:rPr lang="en-US" dirty="0" smtClean="0"/>
              <a:t>[</a:t>
            </a:r>
            <a:r>
              <a:rPr lang="hu-HU" dirty="0" smtClean="0"/>
              <a:t>112</a:t>
            </a:r>
            <a:r>
              <a:rPr lang="en-US" dirty="0" smtClean="0"/>
              <a:t>]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5758" y="1164523"/>
            <a:ext cx="9065185" cy="5596885"/>
            <a:chOff x="79690" y="1446594"/>
            <a:chExt cx="8985495" cy="5314814"/>
          </a:xfrm>
        </p:grpSpPr>
        <p:pic>
          <p:nvPicPr>
            <p:cNvPr id="2050" name="Picture 2" descr="Intel Skylake Purley Roadmap Position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" b="6892"/>
            <a:stretch/>
          </p:blipFill>
          <p:spPr bwMode="auto">
            <a:xfrm>
              <a:off x="79690" y="1446594"/>
              <a:ext cx="8985495" cy="5314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 bwMode="auto">
            <a:xfrm>
              <a:off x="2807594" y="1461166"/>
              <a:ext cx="3580327" cy="343569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23273" y="1857548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Broadwell-EX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644600" y="1851014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Haswell-EX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1986" y="1851697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Ivy Bridge-EX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56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50316" y="2125219"/>
            <a:ext cx="993775" cy="324000"/>
          </a:xfrm>
          <a:prstGeom prst="rect">
            <a:avLst/>
          </a:prstGeom>
          <a:solidFill>
            <a:srgbClr val="CC99FF">
              <a:alpha val="43137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 E7-4800 v2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463291" y="2118870"/>
            <a:ext cx="1111250" cy="324000"/>
          </a:xfrm>
          <a:prstGeom prst="rect">
            <a:avLst/>
          </a:prstGeom>
          <a:solidFill>
            <a:srgbClr val="FF6600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v3</a:t>
            </a:r>
            <a:endParaRPr lang="hu-HU" altLang="en-US" sz="1000" b="1" dirty="0">
              <a:latin typeface="Verdana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755141" y="2026732"/>
            <a:ext cx="58738" cy="36513"/>
            <a:chOff x="3109" y="934"/>
            <a:chExt cx="37" cy="2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56311" y="1847345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15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753554" y="4969091"/>
            <a:ext cx="58737" cy="36513"/>
            <a:chOff x="3126" y="2002"/>
            <a:chExt cx="37" cy="23"/>
          </a:xfrm>
        </p:grpSpPr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H="1">
              <a:off x="3126" y="2002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3146" y="2002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551274" y="477047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000000"/>
                </a:solidFill>
                <a:latin typeface="Verdana" pitchFamily="34" charset="0"/>
              </a:rPr>
              <a:t>3</a:t>
            </a:r>
            <a:r>
              <a:rPr lang="hu-HU" altLang="en-US" sz="1000" dirty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188404" y="5050054"/>
            <a:ext cx="1333500" cy="233362"/>
          </a:xfrm>
          <a:prstGeom prst="parallelogram">
            <a:avLst>
              <a:gd name="adj" fmla="val 45863"/>
            </a:avLst>
          </a:prstGeom>
          <a:solidFill>
            <a:srgbClr val="CC99FF">
              <a:alpha val="41960"/>
            </a:srgbClr>
          </a:solidFill>
          <a:ln w="158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C602J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093840" y="2523682"/>
            <a:ext cx="12557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0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428349" y="2495107"/>
            <a:ext cx="11333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Haswell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14C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250316" y="1527269"/>
            <a:ext cx="993775" cy="246063"/>
          </a:xfrm>
          <a:prstGeom prst="roundRect">
            <a:avLst>
              <a:gd name="adj" fmla="val 50000"/>
            </a:avLst>
          </a:prstGeom>
          <a:solidFill>
            <a:srgbClr val="CC99FF">
              <a:alpha val="43137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err="1" smtClean="0">
                <a:solidFill>
                  <a:srgbClr val="000000"/>
                </a:solidFill>
                <a:latin typeface="Verdana" pitchFamily="34" charset="0"/>
              </a:rPr>
              <a:t>Brickland</a:t>
            </a:r>
            <a:endParaRPr lang="en-US" altLang="en-US" sz="1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535399" y="1268507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316575" y="5340566"/>
            <a:ext cx="74219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000" i="1" dirty="0" err="1" smtClean="0">
                <a:solidFill>
                  <a:srgbClr val="000000"/>
                </a:solidFill>
                <a:latin typeface="Verdana" pitchFamily="34" charset="0"/>
              </a:rPr>
              <a:t>PatsburgJ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2073703" y="5588216"/>
            <a:ext cx="139621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Attached via x4 DMI2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719269" y="281473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nm/4310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/541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37.5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 </a:t>
            </a:r>
            <a:r>
              <a:rPr lang="en-US" altLang="en-US" sz="1000" dirty="0">
                <a:latin typeface="Verdana" pitchFamily="34" charset="0"/>
              </a:rPr>
              <a:t>QPI </a:t>
            </a:r>
            <a:r>
              <a:rPr lang="en-US" altLang="en-US" sz="1000" dirty="0" smtClean="0">
                <a:latin typeface="Verdana" pitchFamily="34" charset="0"/>
              </a:rPr>
              <a:t>1.1 links 8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 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DDR3-1600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06843" y="2808382"/>
            <a:ext cx="210666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nm/5560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/661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35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019780" y="6178861"/>
            <a:ext cx="1516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Ivy Bridge-EX-based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2751966" y="1441544"/>
            <a:ext cx="58738" cy="36513"/>
            <a:chOff x="1673" y="934"/>
            <a:chExt cx="37" cy="23"/>
          </a:xfrm>
        </p:grpSpPr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H="1">
              <a:off x="1673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1692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2548099" y="1861632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14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8" name="Group 33"/>
          <p:cNvGrpSpPr>
            <a:grpSpLocks/>
          </p:cNvGrpSpPr>
          <p:nvPr/>
        </p:nvGrpSpPr>
        <p:grpSpPr bwMode="auto">
          <a:xfrm>
            <a:off x="4953829" y="2002920"/>
            <a:ext cx="58737" cy="36512"/>
            <a:chOff x="3109" y="934"/>
            <a:chExt cx="37" cy="23"/>
          </a:xfrm>
        </p:grpSpPr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4388434" y="6169927"/>
            <a:ext cx="1330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Haswell-EX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22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529187" y="1530444"/>
            <a:ext cx="8784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b="1" dirty="0">
                <a:solidFill>
                  <a:srgbClr val="000000"/>
                </a:solidFill>
                <a:latin typeface="Verdana" pitchFamily="34" charset="0"/>
              </a:rPr>
              <a:t>MP </a:t>
            </a:r>
            <a:r>
              <a:rPr lang="en-US" altLang="en-US" sz="1000" b="1" dirty="0">
                <a:solidFill>
                  <a:srgbClr val="000000"/>
                </a:solidFill>
                <a:latin typeface="Verdana" pitchFamily="34" charset="0"/>
              </a:rPr>
              <a:t>p</a:t>
            </a:r>
            <a:r>
              <a:rPr lang="hu-HU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latform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494541" y="2252757"/>
            <a:ext cx="641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</a:rPr>
              <a:t>MP cores</a:t>
            </a:r>
            <a:endParaRPr lang="en-US" altLang="en-US" sz="1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455809" y="5094504"/>
            <a:ext cx="29495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latin typeface="Verdana" pitchFamily="34" charset="0"/>
              </a:rPr>
              <a:t>PCH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335" y="578146"/>
            <a:ext cx="336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hu-HU" b="1" dirty="0" smtClean="0">
                <a:solidFill>
                  <a:schemeClr val="accent6"/>
                </a:solidFill>
              </a:rPr>
              <a:t>MP (4S) </a:t>
            </a:r>
            <a:r>
              <a:rPr lang="en-US" b="1" dirty="0" smtClean="0">
                <a:solidFill>
                  <a:schemeClr val="accent6"/>
                </a:solidFill>
              </a:rPr>
              <a:t>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en-US" altLang="en-US" dirty="0"/>
              <a:t>3</a:t>
            </a:r>
            <a:r>
              <a:rPr lang="hu-HU" altLang="en-US" dirty="0" smtClean="0"/>
              <a:t>.1 </a:t>
            </a:r>
            <a:r>
              <a:rPr lang="en-US" altLang="en-US" dirty="0" smtClean="0"/>
              <a:t>Overview of the </a:t>
            </a:r>
            <a:r>
              <a:rPr lang="en-US" altLang="en-US" dirty="0" err="1" smtClean="0"/>
              <a:t>Brickland</a:t>
            </a:r>
            <a:r>
              <a:rPr lang="en-US" altLang="en-US" dirty="0" smtClean="0"/>
              <a:t> platform </a:t>
            </a:r>
            <a:r>
              <a:rPr lang="hu-HU" altLang="en-US" dirty="0" smtClean="0"/>
              <a:t>(2)</a:t>
            </a:r>
            <a:endParaRPr lang="en-US" altLang="en-US" dirty="0" smtClean="0"/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6843735" y="2129601"/>
            <a:ext cx="1111250" cy="324000"/>
          </a:xfrm>
          <a:prstGeom prst="rect">
            <a:avLst/>
          </a:prstGeom>
          <a:solidFill>
            <a:srgbClr val="FF5B5B">
              <a:alpha val="52940"/>
            </a:srgbClr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Xeon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latin typeface="Verdana" pitchFamily="34" charset="0"/>
              </a:rPr>
              <a:t>  E7-4800 v</a:t>
            </a:r>
            <a:r>
              <a:rPr lang="hu-HU" altLang="en-US" sz="1000" b="1" dirty="0" smtClean="0">
                <a:latin typeface="Verdana" pitchFamily="34" charset="0"/>
              </a:rPr>
              <a:t>4</a:t>
            </a:r>
            <a:endParaRPr lang="hu-HU" altLang="en-US" sz="1000" b="1" dirty="0">
              <a:latin typeface="Verdana" pitchFamily="34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7136755" y="1858076"/>
            <a:ext cx="46647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6/20</a:t>
            </a:r>
            <a:r>
              <a:rPr lang="en-US" altLang="en-US" sz="1000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endParaRPr lang="en-US" alt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auto">
          <a:xfrm>
            <a:off x="6739865" y="2505838"/>
            <a:ext cx="127118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(Broad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well-EX</a:t>
            </a:r>
            <a:r>
              <a:rPr lang="en-US" altLang="en-US" sz="1000" i="1" dirty="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hu-HU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lang="en-US" altLang="en-US" sz="1000" i="1" dirty="0" smtClean="0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US" altLang="en-US" sz="10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6268852" y="2819113"/>
            <a:ext cx="214353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nm/7200 </a:t>
            </a:r>
            <a:r>
              <a:rPr lang="en-US" altLang="en-US" sz="1000" dirty="0" err="1" smtClean="0">
                <a:latin typeface="Verdana" pitchFamily="34" charset="0"/>
              </a:rPr>
              <a:t>mtrs</a:t>
            </a:r>
            <a:r>
              <a:rPr lang="en-US" altLang="en-US" sz="1000" dirty="0" smtClean="0">
                <a:latin typeface="Verdana" pitchFamily="34" charset="0"/>
              </a:rPr>
              <a:t>/456 </a:t>
            </a:r>
            <a:r>
              <a:rPr lang="en-US" altLang="en-US" sz="1000" dirty="0">
                <a:latin typeface="Verdana" pitchFamily="34" charset="0"/>
              </a:rPr>
              <a:t>mm</a:t>
            </a:r>
            <a:r>
              <a:rPr lang="en-US" altLang="en-US" sz="1000" baseline="30000" dirty="0">
                <a:latin typeface="Verdana" pitchFamily="34" charset="0"/>
              </a:rPr>
              <a:t>2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Times New Roman" pitchFamily="18" charset="0"/>
              </a:rPr>
              <a:t>¼</a:t>
            </a:r>
            <a:r>
              <a:rPr lang="en-US" altLang="en-US" sz="1000" dirty="0">
                <a:latin typeface="Verdana" pitchFamily="34" charset="0"/>
              </a:rPr>
              <a:t> MB L2/C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40</a:t>
            </a:r>
            <a:r>
              <a:rPr lang="en-US" altLang="en-US" sz="1000" dirty="0" smtClean="0">
                <a:latin typeface="Verdana" pitchFamily="34" charset="0"/>
              </a:rPr>
              <a:t> </a:t>
            </a:r>
            <a:r>
              <a:rPr lang="en-US" altLang="en-US" sz="1000" dirty="0">
                <a:latin typeface="Verdana" pitchFamily="34" charset="0"/>
              </a:rPr>
              <a:t>MB L3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3</a:t>
            </a:r>
            <a:r>
              <a:rPr lang="en-US" altLang="en-US" sz="1000" dirty="0" smtClean="0">
                <a:latin typeface="Verdana" pitchFamily="34" charset="0"/>
              </a:rPr>
              <a:t> QPI 1.1 </a:t>
            </a:r>
            <a:r>
              <a:rPr lang="en-US" altLang="en-US" sz="1000" dirty="0">
                <a:latin typeface="Verdana" pitchFamily="34" charset="0"/>
              </a:rPr>
              <a:t>links </a:t>
            </a:r>
            <a:r>
              <a:rPr lang="en-US" altLang="en-US" sz="1000" dirty="0" smtClean="0">
                <a:latin typeface="Verdana" pitchFamily="34" charset="0"/>
              </a:rPr>
              <a:t>9.6 GT/s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4 </a:t>
            </a:r>
            <a:r>
              <a:rPr lang="en-US" altLang="en-US" sz="1000" dirty="0" smtClean="0">
                <a:latin typeface="Verdana" pitchFamily="34" charset="0"/>
              </a:rPr>
              <a:t>SMI2 links to 4 SMBs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>
                <a:latin typeface="Verdana" pitchFamily="34" charset="0"/>
              </a:rPr>
              <a:t>2 mem. </a:t>
            </a:r>
            <a:r>
              <a:rPr lang="en-US" altLang="en-US" sz="1000" dirty="0" smtClean="0">
                <a:latin typeface="Verdana" pitchFamily="34" charset="0"/>
              </a:rPr>
              <a:t>channels/SMB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3 </a:t>
            </a:r>
            <a:r>
              <a:rPr lang="en-US" altLang="en-US" sz="1000" dirty="0">
                <a:latin typeface="Verdana" pitchFamily="34" charset="0"/>
              </a:rPr>
              <a:t>DIMMs/mem. channel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up to DDR4-1866 </a:t>
            </a:r>
            <a:r>
              <a:rPr lang="en-US" altLang="en-US" sz="1000" dirty="0">
                <a:latin typeface="Verdana" pitchFamily="34" charset="0"/>
              </a:rPr>
              <a:t>MT/s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6 </a:t>
            </a:r>
            <a:r>
              <a:rPr lang="en-US" altLang="en-US" sz="1000" dirty="0">
                <a:latin typeface="Verdana" pitchFamily="34" charset="0"/>
              </a:rPr>
              <a:t>TB </a:t>
            </a:r>
            <a:r>
              <a:rPr lang="en-US" altLang="en-US" sz="1000" dirty="0" smtClean="0">
                <a:latin typeface="Verdana" pitchFamily="34" charset="0"/>
              </a:rPr>
              <a:t>(96x64 </a:t>
            </a:r>
            <a:r>
              <a:rPr lang="en-US" altLang="en-US" sz="1000" dirty="0">
                <a:latin typeface="Verdana" pitchFamily="34" charset="0"/>
              </a:rPr>
              <a:t>GB</a:t>
            </a:r>
            <a:r>
              <a:rPr lang="en-US" altLang="en-US" sz="1000" dirty="0" smtClean="0">
                <a:latin typeface="Verdana" pitchFamily="34" charset="0"/>
              </a:rPr>
              <a:t>)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32 </a:t>
            </a:r>
            <a:r>
              <a:rPr lang="en-US" altLang="en-US" sz="1000" dirty="0" err="1" smtClean="0">
                <a:latin typeface="Verdana" pitchFamily="34" charset="0"/>
              </a:rPr>
              <a:t>PCIe</a:t>
            </a:r>
            <a:r>
              <a:rPr lang="en-US" altLang="en-US" sz="1000" dirty="0" smtClean="0">
                <a:latin typeface="Verdana" pitchFamily="34" charset="0"/>
              </a:rPr>
              <a:t> 3.0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LGA 2011-1</a:t>
            </a:r>
            <a:endParaRPr lang="en-US" altLang="en-US" sz="1000" dirty="0">
              <a:latin typeface="Verdana" pitchFamily="34" charset="0"/>
            </a:endParaRPr>
          </a:p>
        </p:txBody>
      </p:sp>
      <p:grpSp>
        <p:nvGrpSpPr>
          <p:cNvPr id="51" name="Group 33"/>
          <p:cNvGrpSpPr>
            <a:grpSpLocks/>
          </p:cNvGrpSpPr>
          <p:nvPr/>
        </p:nvGrpSpPr>
        <p:grpSpPr bwMode="auto">
          <a:xfrm>
            <a:off x="7334273" y="2013651"/>
            <a:ext cx="58737" cy="36512"/>
            <a:chOff x="3109" y="934"/>
            <a:chExt cx="37" cy="23"/>
          </a:xfrm>
        </p:grpSpPr>
        <p:sp>
          <p:nvSpPr>
            <p:cNvPr id="52" name="Line 34"/>
            <p:cNvSpPr>
              <a:spLocks noChangeShapeType="1"/>
            </p:cNvSpPr>
            <p:nvPr/>
          </p:nvSpPr>
          <p:spPr bwMode="auto">
            <a:xfrm flipH="1">
              <a:off x="3109" y="934"/>
              <a:ext cx="17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3128" y="934"/>
              <a:ext cx="18" cy="2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14409" y="5154388"/>
            <a:ext cx="2207270" cy="783177"/>
            <a:chOff x="5668204" y="5399088"/>
            <a:chExt cx="2207270" cy="783177"/>
          </a:xfrm>
        </p:grpSpPr>
        <p:sp>
          <p:nvSpPr>
            <p:cNvPr id="43" name="Rectangle 59"/>
            <p:cNvSpPr>
              <a:spLocks noChangeArrowheads="1"/>
            </p:cNvSpPr>
            <p:nvPr/>
          </p:nvSpPr>
          <p:spPr bwMode="auto">
            <a:xfrm>
              <a:off x="5668204" y="5456238"/>
              <a:ext cx="596900" cy="165100"/>
            </a:xfrm>
            <a:prstGeom prst="rect">
              <a:avLst/>
            </a:prstGeom>
            <a:solidFill>
              <a:srgbClr val="CC99FF">
                <a:alpha val="43137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4" name="Text Box 60"/>
            <p:cNvSpPr txBox="1">
              <a:spLocks noChangeArrowheads="1"/>
            </p:cNvSpPr>
            <p:nvPr/>
          </p:nvSpPr>
          <p:spPr bwMode="auto">
            <a:xfrm>
              <a:off x="6371536" y="5399088"/>
              <a:ext cx="1503938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Ivy Bridge-EX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47" name="Rectangle 63"/>
            <p:cNvSpPr>
              <a:spLocks noChangeArrowheads="1"/>
            </p:cNvSpPr>
            <p:nvPr/>
          </p:nvSpPr>
          <p:spPr bwMode="auto">
            <a:xfrm>
              <a:off x="5682491" y="5711825"/>
              <a:ext cx="596900" cy="165100"/>
            </a:xfrm>
            <a:prstGeom prst="rect">
              <a:avLst/>
            </a:prstGeom>
            <a:solidFill>
              <a:srgbClr val="FF6600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48" name="Text Box 64"/>
            <p:cNvSpPr txBox="1">
              <a:spLocks noChangeArrowheads="1"/>
            </p:cNvSpPr>
            <p:nvPr/>
          </p:nvSpPr>
          <p:spPr bwMode="auto">
            <a:xfrm>
              <a:off x="6383128" y="5667733"/>
              <a:ext cx="1330813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err="1" smtClean="0">
                  <a:latin typeface="Verdana" pitchFamily="34" charset="0"/>
                </a:rPr>
                <a:t>Haswell</a:t>
              </a:r>
              <a:r>
                <a:rPr lang="en-US" altLang="en-US" sz="1000" dirty="0" smtClean="0">
                  <a:latin typeface="Verdana" pitchFamily="34" charset="0"/>
                </a:rPr>
                <a:t>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  <p:sp>
          <p:nvSpPr>
            <p:cNvPr id="54" name="Rectangle 63"/>
            <p:cNvSpPr>
              <a:spLocks noChangeArrowheads="1"/>
            </p:cNvSpPr>
            <p:nvPr/>
          </p:nvSpPr>
          <p:spPr bwMode="auto">
            <a:xfrm>
              <a:off x="5693222" y="5993015"/>
              <a:ext cx="596900" cy="165100"/>
            </a:xfrm>
            <a:prstGeom prst="rect">
              <a:avLst/>
            </a:prstGeom>
            <a:solidFill>
              <a:srgbClr val="FF5B5B">
                <a:alpha val="52940"/>
              </a:srgb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>
                <a:latin typeface="Verdana" pitchFamily="34" charset="0"/>
              </a:endParaRPr>
            </a:p>
          </p:txBody>
        </p:sp>
        <p:sp>
          <p:nvSpPr>
            <p:cNvPr id="55" name="Text Box 64"/>
            <p:cNvSpPr txBox="1">
              <a:spLocks noChangeArrowheads="1"/>
            </p:cNvSpPr>
            <p:nvPr/>
          </p:nvSpPr>
          <p:spPr bwMode="auto">
            <a:xfrm>
              <a:off x="6376445" y="5936044"/>
              <a:ext cx="146867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Broad</a:t>
              </a:r>
              <a:r>
                <a:rPr lang="en-US" altLang="en-US" sz="1000" dirty="0" smtClean="0">
                  <a:latin typeface="Verdana" pitchFamily="34" charset="0"/>
                </a:rPr>
                <a:t>well-EX </a:t>
              </a:r>
              <a:r>
                <a:rPr lang="en-US" altLang="en-US" sz="1000" dirty="0">
                  <a:latin typeface="Verdana" pitchFamily="34" charset="0"/>
                </a:rPr>
                <a:t>based</a:t>
              </a:r>
            </a:p>
          </p:txBody>
        </p:sp>
      </p:grpSp>
      <p:sp>
        <p:nvSpPr>
          <p:cNvPr id="56" name="Text Box 36"/>
          <p:cNvSpPr txBox="1">
            <a:spLocks noChangeArrowheads="1"/>
          </p:cNvSpPr>
          <p:nvPr/>
        </p:nvSpPr>
        <p:spPr bwMode="auto">
          <a:xfrm>
            <a:off x="6687067" y="6180658"/>
            <a:ext cx="14686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en-US" sz="1000" dirty="0" smtClean="0">
                <a:latin typeface="Verdana" pitchFamily="34" charset="0"/>
              </a:rPr>
              <a:t>Broad</a:t>
            </a:r>
            <a:r>
              <a:rPr lang="en-US" altLang="en-US" sz="1000" dirty="0" smtClean="0">
                <a:latin typeface="Verdana" pitchFamily="34" charset="0"/>
              </a:rPr>
              <a:t>well-EX based</a:t>
            </a:r>
            <a:endParaRPr lang="en-US" altLang="en-US" sz="1000" dirty="0">
              <a:latin typeface="Verdana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latin typeface="Verdana" pitchFamily="34" charset="0"/>
              </a:rPr>
              <a:t>14 </a:t>
            </a:r>
            <a:r>
              <a:rPr lang="en-US" altLang="en-US" sz="1000" dirty="0">
                <a:latin typeface="Verdana" pitchFamily="34" charset="0"/>
              </a:rPr>
              <a:t>nm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1545465" y="1176433"/>
            <a:ext cx="6964400" cy="553346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endParaRPr lang="en-US" dirty="0"/>
          </a:p>
        </p:txBody>
      </p:sp>
      <p:sp>
        <p:nvSpPr>
          <p:cNvPr id="169" name="Rectangle 180"/>
          <p:cNvSpPr>
            <a:spLocks noChangeArrowheads="1"/>
          </p:cNvSpPr>
          <p:nvPr/>
        </p:nvSpPr>
        <p:spPr bwMode="auto">
          <a:xfrm>
            <a:off x="2415346" y="1264931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v2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Ivy Bridge-EX</a:t>
            </a:r>
            <a:r>
              <a:rPr lang="hu-HU" altLang="en-US" sz="1100" i="1" dirty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Ivytown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 15C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243141" y="1759204"/>
            <a:ext cx="8541442" cy="3643313"/>
            <a:chOff x="243141" y="1759204"/>
            <a:chExt cx="8541442" cy="3643313"/>
          </a:xfrm>
        </p:grpSpPr>
        <p:sp>
          <p:nvSpPr>
            <p:cNvPr id="3" name="Téglalap 53"/>
            <p:cNvSpPr>
              <a:spLocks noChangeArrowheads="1"/>
            </p:cNvSpPr>
            <p:nvPr/>
          </p:nvSpPr>
          <p:spPr bwMode="auto">
            <a:xfrm>
              <a:off x="2755900" y="4826254"/>
              <a:ext cx="1439863" cy="576263"/>
            </a:xfrm>
            <a:prstGeom prst="rect">
              <a:avLst/>
            </a:prstGeom>
            <a:solidFill>
              <a:srgbClr val="3366FF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>
                  <a:solidFill>
                    <a:schemeClr val="bg1"/>
                  </a:solidFill>
                  <a:latin typeface="Verdana" pitchFamily="34" charset="0"/>
                </a:rPr>
                <a:t> 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C602J PCH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(</a:t>
              </a:r>
              <a:r>
                <a:rPr lang="en-US" altLang="en-US" sz="1100" dirty="0" err="1" smtClean="0">
                  <a:solidFill>
                    <a:schemeClr val="bg1"/>
                  </a:solidFill>
                  <a:latin typeface="Verdana" pitchFamily="34" charset="0"/>
                </a:rPr>
                <a:t>Patsburg</a:t>
              </a: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 J) 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" name="Egyenes összekötő 108"/>
            <p:cNvCxnSpPr/>
            <p:nvPr/>
          </p:nvCxnSpPr>
          <p:spPr>
            <a:xfrm flipH="1" flipV="1">
              <a:off x="4200663" y="2758667"/>
              <a:ext cx="576126" cy="9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112"/>
            <p:cNvCxnSpPr/>
            <p:nvPr/>
          </p:nvCxnSpPr>
          <p:spPr>
            <a:xfrm rot="10800000">
              <a:off x="4222750" y="3932492"/>
              <a:ext cx="57626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113"/>
            <p:cNvCxnSpPr/>
            <p:nvPr/>
          </p:nvCxnSpPr>
          <p:spPr>
            <a:xfrm rot="10800000">
              <a:off x="4222750" y="3046667"/>
              <a:ext cx="576263" cy="622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Egyenes összekötő 115"/>
            <p:cNvCxnSpPr/>
            <p:nvPr/>
          </p:nvCxnSpPr>
          <p:spPr>
            <a:xfrm rot="10800000" flipV="1">
              <a:off x="4222750" y="3059367"/>
              <a:ext cx="563563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18"/>
            <p:cNvCxnSpPr>
              <a:cxnSpLocks noChangeShapeType="1"/>
            </p:cNvCxnSpPr>
            <p:nvPr/>
          </p:nvCxnSpPr>
          <p:spPr bwMode="auto">
            <a:xfrm flipH="1" flipV="1">
              <a:off x="3480663" y="3046667"/>
              <a:ext cx="726" cy="58446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Egyenes összekötő 119"/>
            <p:cNvCxnSpPr>
              <a:cxnSpLocks noChangeShapeType="1"/>
            </p:cNvCxnSpPr>
            <p:nvPr/>
          </p:nvCxnSpPr>
          <p:spPr bwMode="auto">
            <a:xfrm flipV="1">
              <a:off x="5519738" y="3059367"/>
              <a:ext cx="0" cy="584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Egyenes összekötő 121"/>
            <p:cNvCxnSpPr/>
            <p:nvPr/>
          </p:nvCxnSpPr>
          <p:spPr>
            <a:xfrm rot="5400000" flipH="1" flipV="1">
              <a:off x="3153162" y="4563929"/>
              <a:ext cx="61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70"/>
            <p:cNvSpPr txBox="1">
              <a:spLocks noChangeArrowheads="1"/>
            </p:cNvSpPr>
            <p:nvPr/>
          </p:nvSpPr>
          <p:spPr bwMode="auto">
            <a:xfrm>
              <a:off x="4257881" y="2373567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2" name="Szövegdoboz 70"/>
            <p:cNvSpPr txBox="1">
              <a:spLocks noChangeArrowheads="1"/>
            </p:cNvSpPr>
            <p:nvPr/>
          </p:nvSpPr>
          <p:spPr bwMode="auto">
            <a:xfrm>
              <a:off x="4245181" y="3957892"/>
              <a:ext cx="417101" cy="37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endParaRPr lang="en-US" altLang="en-US" sz="1000" dirty="0" smtClean="0">
                <a:latin typeface="Verdana" pitchFamily="34" charset="0"/>
              </a:endParaRPr>
            </a:p>
            <a:p>
              <a:pPr algn="ctr" eaLnBrk="1" hangingPunct="1">
                <a:lnSpc>
                  <a:spcPts val="11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3" name="Szövegdoboz 70"/>
            <p:cNvSpPr txBox="1">
              <a:spLocks noChangeArrowheads="1"/>
            </p:cNvSpPr>
            <p:nvPr/>
          </p:nvSpPr>
          <p:spPr bwMode="auto">
            <a:xfrm>
              <a:off x="5521094" y="3224467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4" name="Szövegdoboz 70"/>
            <p:cNvSpPr txBox="1">
              <a:spLocks noChangeArrowheads="1"/>
            </p:cNvSpPr>
            <p:nvPr/>
          </p:nvSpPr>
          <p:spPr bwMode="auto">
            <a:xfrm>
              <a:off x="2830281" y="3221292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5" name="Szövegdoboz 70"/>
            <p:cNvSpPr txBox="1">
              <a:spLocks noChangeArrowheads="1"/>
            </p:cNvSpPr>
            <p:nvPr/>
          </p:nvSpPr>
          <p:spPr bwMode="auto">
            <a:xfrm>
              <a:off x="3822469" y="32260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6" name="Szövegdoboz 70"/>
            <p:cNvSpPr txBox="1">
              <a:spLocks noChangeArrowheads="1"/>
            </p:cNvSpPr>
            <p:nvPr/>
          </p:nvSpPr>
          <p:spPr bwMode="auto">
            <a:xfrm>
              <a:off x="4570181" y="3226054"/>
              <a:ext cx="67197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en-US" sz="1000" dirty="0" smtClean="0">
                  <a:latin typeface="Verdana" pitchFamily="34" charset="0"/>
                </a:rPr>
                <a:t>QPI</a:t>
              </a:r>
              <a:r>
                <a:rPr lang="en-US" altLang="en-US" sz="1000" dirty="0" smtClean="0">
                  <a:latin typeface="Verdana" pitchFamily="34" charset="0"/>
                </a:rPr>
                <a:t> 1.1</a:t>
              </a:r>
              <a:endParaRPr lang="hu-HU" altLang="en-US" sz="1000" dirty="0">
                <a:latin typeface="Verdana" pitchFamily="34" charset="0"/>
              </a:endParaRPr>
            </a:p>
          </p:txBody>
        </p:sp>
        <p:sp>
          <p:nvSpPr>
            <p:cNvPr id="17" name="Szövegdoboz 70"/>
            <p:cNvSpPr txBox="1">
              <a:spLocks noChangeArrowheads="1"/>
            </p:cNvSpPr>
            <p:nvPr/>
          </p:nvSpPr>
          <p:spPr bwMode="auto">
            <a:xfrm>
              <a:off x="3432498" y="4334129"/>
              <a:ext cx="72167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 smtClean="0">
                  <a:latin typeface="Verdana" pitchFamily="34" charset="0"/>
                </a:rPr>
                <a:t>DMI2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4</a:t>
              </a:r>
              <a:r>
                <a:rPr lang="en-US" altLang="en-US" sz="1000" dirty="0" smtClean="0">
                  <a:latin typeface="Verdana" pitchFamily="34" charset="0"/>
                </a:rPr>
                <a:t>xPCIe2</a:t>
              </a:r>
              <a:endParaRPr lang="hu-HU" altLang="en-US" sz="1000" dirty="0">
                <a:latin typeface="Verdana" pitchFamily="34" charset="0"/>
              </a:endParaRPr>
            </a:p>
          </p:txBody>
        </p:sp>
        <p:cxnSp>
          <p:nvCxnSpPr>
            <p:cNvPr id="18" name="Egyenes összekötő 130"/>
            <p:cNvCxnSpPr/>
            <p:nvPr/>
          </p:nvCxnSpPr>
          <p:spPr>
            <a:xfrm rot="10800000" flipH="1" flipV="1">
              <a:off x="2409825" y="4048379"/>
              <a:ext cx="350838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31"/>
            <p:cNvCxnSpPr/>
            <p:nvPr/>
          </p:nvCxnSpPr>
          <p:spPr>
            <a:xfrm rot="10800000" flipH="1" flipV="1">
              <a:off x="2409825" y="3537204"/>
              <a:ext cx="263525" cy="63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45"/>
            <p:cNvCxnSpPr/>
            <p:nvPr/>
          </p:nvCxnSpPr>
          <p:spPr>
            <a:xfrm rot="10800000" flipH="1">
              <a:off x="1502017" y="3450304"/>
              <a:ext cx="442913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églalap 146"/>
            <p:cNvSpPr/>
            <p:nvPr/>
          </p:nvSpPr>
          <p:spPr>
            <a:xfrm flipH="1">
              <a:off x="1658603" y="32720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2" name="Téglalap 147"/>
            <p:cNvSpPr/>
            <p:nvPr/>
          </p:nvSpPr>
          <p:spPr>
            <a:xfrm flipH="1">
              <a:off x="1571290" y="327209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23" name="Egyenes összekötő 150"/>
            <p:cNvCxnSpPr/>
            <p:nvPr/>
          </p:nvCxnSpPr>
          <p:spPr>
            <a:xfrm rot="10800000" flipH="1">
              <a:off x="1507955" y="3626104"/>
              <a:ext cx="4429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églalap 151"/>
            <p:cNvSpPr/>
            <p:nvPr/>
          </p:nvSpPr>
          <p:spPr>
            <a:xfrm flipH="1">
              <a:off x="1658603" y="35197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5" name="Téglalap 152"/>
            <p:cNvSpPr/>
            <p:nvPr/>
          </p:nvSpPr>
          <p:spPr>
            <a:xfrm flipH="1">
              <a:off x="1571290" y="3519742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6" name="Téglalap 155"/>
            <p:cNvSpPr/>
            <p:nvPr/>
          </p:nvSpPr>
          <p:spPr>
            <a:xfrm flipH="1">
              <a:off x="1897063" y="3392742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27" name="Egyenes összekötő 156"/>
            <p:cNvCxnSpPr/>
            <p:nvPr/>
          </p:nvCxnSpPr>
          <p:spPr>
            <a:xfrm rot="10800000" flipH="1">
              <a:off x="1502017" y="3972179"/>
              <a:ext cx="428625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églalap 157"/>
            <p:cNvSpPr/>
            <p:nvPr/>
          </p:nvSpPr>
          <p:spPr>
            <a:xfrm flipH="1">
              <a:off x="1658603" y="38705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9" name="Téglalap 158"/>
            <p:cNvSpPr/>
            <p:nvPr/>
          </p:nvSpPr>
          <p:spPr>
            <a:xfrm flipH="1">
              <a:off x="1571290" y="38705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0" name="Egyenes összekötő 161"/>
            <p:cNvCxnSpPr/>
            <p:nvPr/>
          </p:nvCxnSpPr>
          <p:spPr>
            <a:xfrm rot="10800000" flipH="1">
              <a:off x="1502017" y="4149979"/>
              <a:ext cx="442913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églalap 162"/>
            <p:cNvSpPr/>
            <p:nvPr/>
          </p:nvSpPr>
          <p:spPr>
            <a:xfrm flipH="1">
              <a:off x="1658603" y="41214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2" name="Téglalap 163"/>
            <p:cNvSpPr/>
            <p:nvPr/>
          </p:nvSpPr>
          <p:spPr>
            <a:xfrm flipH="1">
              <a:off x="1571290" y="41214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3" name="Téglalap 166"/>
            <p:cNvSpPr/>
            <p:nvPr/>
          </p:nvSpPr>
          <p:spPr>
            <a:xfrm flipH="1">
              <a:off x="1897063" y="390550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34" name="Egyenes összekötő 130"/>
            <p:cNvCxnSpPr/>
            <p:nvPr/>
          </p:nvCxnSpPr>
          <p:spPr>
            <a:xfrm rot="10800000" flipH="1" flipV="1">
              <a:off x="2436813" y="2818067"/>
              <a:ext cx="350837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131"/>
            <p:cNvCxnSpPr/>
            <p:nvPr/>
          </p:nvCxnSpPr>
          <p:spPr>
            <a:xfrm rot="10800000" flipH="1" flipV="1">
              <a:off x="2436813" y="2319592"/>
              <a:ext cx="236537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gyenes összekötő 145"/>
            <p:cNvCxnSpPr/>
            <p:nvPr/>
          </p:nvCxnSpPr>
          <p:spPr>
            <a:xfrm rot="10800000" flipH="1">
              <a:off x="1525769" y="2238629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églalap 146"/>
            <p:cNvSpPr/>
            <p:nvPr/>
          </p:nvSpPr>
          <p:spPr>
            <a:xfrm flipH="1">
              <a:off x="1667210" y="20544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38" name="Téglalap 147"/>
            <p:cNvSpPr/>
            <p:nvPr/>
          </p:nvSpPr>
          <p:spPr>
            <a:xfrm flipH="1">
              <a:off x="1579898" y="20544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39" name="Egyenes összekötő 150"/>
            <p:cNvCxnSpPr/>
            <p:nvPr/>
          </p:nvCxnSpPr>
          <p:spPr>
            <a:xfrm rot="10800000" flipH="1">
              <a:off x="1525769" y="2408492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églalap 151"/>
            <p:cNvSpPr/>
            <p:nvPr/>
          </p:nvSpPr>
          <p:spPr>
            <a:xfrm flipH="1">
              <a:off x="1667210" y="230212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1" name="Téglalap 152"/>
            <p:cNvSpPr/>
            <p:nvPr/>
          </p:nvSpPr>
          <p:spPr>
            <a:xfrm flipH="1">
              <a:off x="1579898" y="230212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2" name="Téglalap 155"/>
            <p:cNvSpPr/>
            <p:nvPr/>
          </p:nvSpPr>
          <p:spPr>
            <a:xfrm flipH="1">
              <a:off x="1924050" y="2175129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43" name="Egyenes összekötő 156"/>
            <p:cNvCxnSpPr/>
            <p:nvPr/>
          </p:nvCxnSpPr>
          <p:spPr>
            <a:xfrm rot="10800000" flipH="1">
              <a:off x="1525769" y="2746629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églalap 157"/>
            <p:cNvSpPr/>
            <p:nvPr/>
          </p:nvSpPr>
          <p:spPr>
            <a:xfrm flipH="1">
              <a:off x="1667210" y="26402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5" name="Téglalap 158"/>
            <p:cNvSpPr/>
            <p:nvPr/>
          </p:nvSpPr>
          <p:spPr>
            <a:xfrm flipH="1">
              <a:off x="1579898" y="26402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46" name="Egyenes összekötő 161"/>
            <p:cNvCxnSpPr/>
            <p:nvPr/>
          </p:nvCxnSpPr>
          <p:spPr>
            <a:xfrm rot="10800000" flipH="1">
              <a:off x="1525769" y="2919667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églalap 162"/>
            <p:cNvSpPr/>
            <p:nvPr/>
          </p:nvSpPr>
          <p:spPr>
            <a:xfrm flipH="1">
              <a:off x="1667210" y="289109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8" name="Téglalap 163"/>
            <p:cNvSpPr/>
            <p:nvPr/>
          </p:nvSpPr>
          <p:spPr>
            <a:xfrm flipH="1">
              <a:off x="1579898" y="289109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9" name="Téglalap 166"/>
            <p:cNvSpPr/>
            <p:nvPr/>
          </p:nvSpPr>
          <p:spPr>
            <a:xfrm flipH="1">
              <a:off x="1924050" y="26751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0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28355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23227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22418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" name="Téglalap 173"/>
            <p:cNvSpPr>
              <a:spLocks noChangeArrowheads="1"/>
            </p:cNvSpPr>
            <p:nvPr/>
          </p:nvSpPr>
          <p:spPr bwMode="auto">
            <a:xfrm>
              <a:off x="7212013" y="20576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4" name="Téglalap 174"/>
            <p:cNvSpPr>
              <a:spLocks noChangeArrowheads="1"/>
            </p:cNvSpPr>
            <p:nvPr/>
          </p:nvSpPr>
          <p:spPr bwMode="auto">
            <a:xfrm>
              <a:off x="7297738" y="20576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55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2411667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Téglalap 178"/>
            <p:cNvSpPr>
              <a:spLocks noChangeArrowheads="1"/>
            </p:cNvSpPr>
            <p:nvPr/>
          </p:nvSpPr>
          <p:spPr bwMode="auto">
            <a:xfrm>
              <a:off x="7212013" y="23053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7" name="Téglalap 179"/>
            <p:cNvSpPr>
              <a:spLocks noChangeArrowheads="1"/>
            </p:cNvSpPr>
            <p:nvPr/>
          </p:nvSpPr>
          <p:spPr bwMode="auto">
            <a:xfrm>
              <a:off x="7297738" y="23053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58" name="Téglalap 182"/>
            <p:cNvSpPr>
              <a:spLocks noChangeArrowheads="1"/>
            </p:cNvSpPr>
            <p:nvPr/>
          </p:nvSpPr>
          <p:spPr bwMode="auto">
            <a:xfrm>
              <a:off x="6362700" y="21798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59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27625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Téglalap 184"/>
            <p:cNvSpPr>
              <a:spLocks noChangeArrowheads="1"/>
            </p:cNvSpPr>
            <p:nvPr/>
          </p:nvSpPr>
          <p:spPr bwMode="auto">
            <a:xfrm>
              <a:off x="7212013" y="26561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1" name="Téglalap 185"/>
            <p:cNvSpPr>
              <a:spLocks noChangeArrowheads="1"/>
            </p:cNvSpPr>
            <p:nvPr/>
          </p:nvSpPr>
          <p:spPr bwMode="auto">
            <a:xfrm>
              <a:off x="7297738" y="26561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62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49070" y="2935542"/>
              <a:ext cx="457200" cy="4762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Téglalap 189"/>
            <p:cNvSpPr>
              <a:spLocks noChangeArrowheads="1"/>
            </p:cNvSpPr>
            <p:nvPr/>
          </p:nvSpPr>
          <p:spPr bwMode="auto">
            <a:xfrm>
              <a:off x="7212013" y="29069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4" name="Téglalap 190"/>
            <p:cNvSpPr>
              <a:spLocks noChangeArrowheads="1"/>
            </p:cNvSpPr>
            <p:nvPr/>
          </p:nvSpPr>
          <p:spPr bwMode="auto">
            <a:xfrm>
              <a:off x="7297738" y="29069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65" name="Téglalap 193"/>
            <p:cNvSpPr>
              <a:spLocks noChangeArrowheads="1"/>
            </p:cNvSpPr>
            <p:nvPr/>
          </p:nvSpPr>
          <p:spPr bwMode="auto">
            <a:xfrm>
              <a:off x="6362700" y="26910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66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161088" y="4105529"/>
              <a:ext cx="35083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283325" y="3554667"/>
              <a:ext cx="2286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6955008" y="3473704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Téglalap 173"/>
            <p:cNvSpPr>
              <a:spLocks noChangeArrowheads="1"/>
            </p:cNvSpPr>
            <p:nvPr/>
          </p:nvSpPr>
          <p:spPr bwMode="auto">
            <a:xfrm>
              <a:off x="7212013" y="32895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Téglalap 174"/>
            <p:cNvSpPr>
              <a:spLocks noChangeArrowheads="1"/>
            </p:cNvSpPr>
            <p:nvPr/>
          </p:nvSpPr>
          <p:spPr bwMode="auto">
            <a:xfrm>
              <a:off x="7297738" y="32895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1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6955008" y="3643567"/>
              <a:ext cx="457200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églalap 178"/>
            <p:cNvSpPr>
              <a:spLocks noChangeArrowheads="1"/>
            </p:cNvSpPr>
            <p:nvPr/>
          </p:nvSpPr>
          <p:spPr bwMode="auto">
            <a:xfrm>
              <a:off x="7212013" y="353720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Téglalap 179"/>
            <p:cNvSpPr>
              <a:spLocks noChangeArrowheads="1"/>
            </p:cNvSpPr>
            <p:nvPr/>
          </p:nvSpPr>
          <p:spPr bwMode="auto">
            <a:xfrm>
              <a:off x="7297738" y="35372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Téglalap 182"/>
            <p:cNvSpPr>
              <a:spLocks noChangeArrowheads="1"/>
            </p:cNvSpPr>
            <p:nvPr/>
          </p:nvSpPr>
          <p:spPr bwMode="auto">
            <a:xfrm>
              <a:off x="6362700" y="3411792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75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6970883" y="4032504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Téglalap 184"/>
            <p:cNvSpPr>
              <a:spLocks noChangeArrowheads="1"/>
            </p:cNvSpPr>
            <p:nvPr/>
          </p:nvSpPr>
          <p:spPr bwMode="auto">
            <a:xfrm>
              <a:off x="7212013" y="39261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Téglalap 185"/>
            <p:cNvSpPr>
              <a:spLocks noChangeArrowheads="1"/>
            </p:cNvSpPr>
            <p:nvPr/>
          </p:nvSpPr>
          <p:spPr bwMode="auto">
            <a:xfrm>
              <a:off x="7297738" y="392614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78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6955008" y="42039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Téglalap 189"/>
            <p:cNvSpPr>
              <a:spLocks noChangeArrowheads="1"/>
            </p:cNvSpPr>
            <p:nvPr/>
          </p:nvSpPr>
          <p:spPr bwMode="auto">
            <a:xfrm>
              <a:off x="7212013" y="4176967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0" name="Téglalap 190"/>
            <p:cNvSpPr>
              <a:spLocks noChangeArrowheads="1"/>
            </p:cNvSpPr>
            <p:nvPr/>
          </p:nvSpPr>
          <p:spPr bwMode="auto">
            <a:xfrm>
              <a:off x="7297738" y="417696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81" name="Téglalap 193"/>
            <p:cNvSpPr>
              <a:spLocks noChangeArrowheads="1"/>
            </p:cNvSpPr>
            <p:nvPr/>
          </p:nvSpPr>
          <p:spPr bwMode="auto">
            <a:xfrm>
              <a:off x="6362700" y="39610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82" name="Egyenes összekötő 130"/>
            <p:cNvCxnSpPr/>
            <p:nvPr/>
          </p:nvCxnSpPr>
          <p:spPr>
            <a:xfrm rot="10800000" flipH="1" flipV="1">
              <a:off x="1193800" y="3149854"/>
              <a:ext cx="1479550" cy="127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131"/>
            <p:cNvCxnSpPr/>
            <p:nvPr/>
          </p:nvCxnSpPr>
          <p:spPr>
            <a:xfrm rot="10800000" flipH="1" flipV="1">
              <a:off x="1193800" y="2587879"/>
              <a:ext cx="1582738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gyenes összekötő 145"/>
            <p:cNvCxnSpPr/>
            <p:nvPr/>
          </p:nvCxnSpPr>
          <p:spPr>
            <a:xfrm rot="10800000" flipH="1">
              <a:off x="270881" y="2506917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églalap 146"/>
            <p:cNvSpPr/>
            <p:nvPr/>
          </p:nvSpPr>
          <p:spPr>
            <a:xfrm flipH="1">
              <a:off x="433388" y="23227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6" name="Téglalap 147"/>
            <p:cNvSpPr/>
            <p:nvPr/>
          </p:nvSpPr>
          <p:spPr>
            <a:xfrm flipH="1">
              <a:off x="346075" y="232276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87" name="Egyenes összekötő 150"/>
            <p:cNvCxnSpPr/>
            <p:nvPr/>
          </p:nvCxnSpPr>
          <p:spPr>
            <a:xfrm rot="10800000" flipH="1">
              <a:off x="270881" y="2676779"/>
              <a:ext cx="469900" cy="476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églalap 151"/>
            <p:cNvSpPr/>
            <p:nvPr/>
          </p:nvSpPr>
          <p:spPr>
            <a:xfrm flipH="1">
              <a:off x="433388" y="257041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89" name="Téglalap 152"/>
            <p:cNvSpPr/>
            <p:nvPr/>
          </p:nvSpPr>
          <p:spPr>
            <a:xfrm flipH="1">
              <a:off x="346075" y="2570417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0" name="Téglalap 155"/>
            <p:cNvSpPr/>
            <p:nvPr/>
          </p:nvSpPr>
          <p:spPr>
            <a:xfrm flipH="1">
              <a:off x="681038" y="2443417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1" name="Egyenes összekötő 156"/>
            <p:cNvCxnSpPr/>
            <p:nvPr/>
          </p:nvCxnSpPr>
          <p:spPr>
            <a:xfrm rot="10800000" flipH="1">
              <a:off x="270881" y="3091117"/>
              <a:ext cx="455612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églalap 157"/>
            <p:cNvSpPr/>
            <p:nvPr/>
          </p:nvSpPr>
          <p:spPr>
            <a:xfrm flipH="1">
              <a:off x="433388" y="29847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3" name="Téglalap 158"/>
            <p:cNvSpPr/>
            <p:nvPr/>
          </p:nvSpPr>
          <p:spPr>
            <a:xfrm flipH="1">
              <a:off x="346075" y="29847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94" name="Egyenes összekötő 161"/>
            <p:cNvCxnSpPr/>
            <p:nvPr/>
          </p:nvCxnSpPr>
          <p:spPr>
            <a:xfrm rot="10800000" flipH="1">
              <a:off x="270881" y="3264154"/>
              <a:ext cx="469900" cy="793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églalap 162"/>
            <p:cNvSpPr/>
            <p:nvPr/>
          </p:nvSpPr>
          <p:spPr>
            <a:xfrm flipH="1">
              <a:off x="433388" y="3235579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6" name="Téglalap 163"/>
            <p:cNvSpPr/>
            <p:nvPr/>
          </p:nvSpPr>
          <p:spPr>
            <a:xfrm flipH="1">
              <a:off x="346075" y="32355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97" name="Téglalap 166"/>
            <p:cNvSpPr/>
            <p:nvPr/>
          </p:nvSpPr>
          <p:spPr>
            <a:xfrm flipH="1">
              <a:off x="681038" y="30196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98" name="Egyenes összekötő 130"/>
            <p:cNvCxnSpPr/>
            <p:nvPr/>
          </p:nvCxnSpPr>
          <p:spPr>
            <a:xfrm rot="10800000" flipH="1" flipV="1">
              <a:off x="1195388" y="4394454"/>
              <a:ext cx="1477962" cy="1588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Egyenes összekötő 131"/>
            <p:cNvCxnSpPr/>
            <p:nvPr/>
          </p:nvCxnSpPr>
          <p:spPr>
            <a:xfrm rot="10800000" flipH="1" flipV="1">
              <a:off x="1195388" y="3821367"/>
              <a:ext cx="1592262" cy="158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Egyenes összekötő 145"/>
            <p:cNvCxnSpPr/>
            <p:nvPr/>
          </p:nvCxnSpPr>
          <p:spPr>
            <a:xfrm rot="10800000" flipH="1">
              <a:off x="272468" y="3740404"/>
              <a:ext cx="469900" cy="31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églalap 146"/>
            <p:cNvSpPr/>
            <p:nvPr/>
          </p:nvSpPr>
          <p:spPr>
            <a:xfrm flipH="1">
              <a:off x="434975" y="355625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2" name="Téglalap 147"/>
            <p:cNvSpPr/>
            <p:nvPr/>
          </p:nvSpPr>
          <p:spPr>
            <a:xfrm flipH="1">
              <a:off x="347663" y="35562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03" name="Egyenes összekötő 150"/>
            <p:cNvCxnSpPr/>
            <p:nvPr/>
          </p:nvCxnSpPr>
          <p:spPr>
            <a:xfrm rot="10800000" flipH="1">
              <a:off x="272468" y="3910267"/>
              <a:ext cx="469900" cy="476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églalap 151"/>
            <p:cNvSpPr/>
            <p:nvPr/>
          </p:nvSpPr>
          <p:spPr>
            <a:xfrm flipH="1">
              <a:off x="434975" y="3803904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5" name="Téglalap 152"/>
            <p:cNvSpPr/>
            <p:nvPr/>
          </p:nvSpPr>
          <p:spPr>
            <a:xfrm flipH="1">
              <a:off x="347663" y="38039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6" name="Téglalap 155"/>
            <p:cNvSpPr/>
            <p:nvPr/>
          </p:nvSpPr>
          <p:spPr>
            <a:xfrm flipH="1">
              <a:off x="682625" y="3676904"/>
              <a:ext cx="647700" cy="288925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7" name="Egyenes összekötő 156"/>
            <p:cNvCxnSpPr/>
            <p:nvPr/>
          </p:nvCxnSpPr>
          <p:spPr>
            <a:xfrm rot="10800000" flipH="1">
              <a:off x="272468" y="4324604"/>
              <a:ext cx="455613" cy="952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églalap 157"/>
            <p:cNvSpPr/>
            <p:nvPr/>
          </p:nvSpPr>
          <p:spPr>
            <a:xfrm flipH="1">
              <a:off x="434975" y="4218242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09" name="Téglalap 158"/>
            <p:cNvSpPr/>
            <p:nvPr/>
          </p:nvSpPr>
          <p:spPr>
            <a:xfrm flipH="1">
              <a:off x="347663" y="4218242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cxnSp>
          <p:nvCxnSpPr>
            <p:cNvPr id="110" name="Egyenes összekötő 161"/>
            <p:cNvCxnSpPr/>
            <p:nvPr/>
          </p:nvCxnSpPr>
          <p:spPr>
            <a:xfrm rot="10800000" flipH="1">
              <a:off x="272468" y="4497642"/>
              <a:ext cx="469900" cy="7937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églalap 162"/>
            <p:cNvSpPr/>
            <p:nvPr/>
          </p:nvSpPr>
          <p:spPr>
            <a:xfrm flipH="1">
              <a:off x="434975" y="4469067"/>
              <a:ext cx="44450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2" name="Téglalap 163"/>
            <p:cNvSpPr/>
            <p:nvPr/>
          </p:nvSpPr>
          <p:spPr>
            <a:xfrm flipH="1">
              <a:off x="347663" y="4469067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13" name="Téglalap 166"/>
            <p:cNvSpPr/>
            <p:nvPr/>
          </p:nvSpPr>
          <p:spPr>
            <a:xfrm flipH="1">
              <a:off x="682625" y="4253167"/>
              <a:ext cx="647700" cy="287337"/>
            </a:xfrm>
            <a:prstGeom prst="rect">
              <a:avLst/>
            </a:prstGeom>
            <a:solidFill>
              <a:srgbClr val="8EB4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en-US" sz="1100" smtClean="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14" name="Line 123"/>
            <p:cNvSpPr>
              <a:spLocks noChangeShapeType="1"/>
            </p:cNvSpPr>
            <p:nvPr/>
          </p:nvSpPr>
          <p:spPr bwMode="auto">
            <a:xfrm flipV="1">
              <a:off x="2681288" y="2985591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Line 124"/>
            <p:cNvSpPr>
              <a:spLocks noChangeShapeType="1"/>
            </p:cNvSpPr>
            <p:nvPr/>
          </p:nvSpPr>
          <p:spPr bwMode="auto">
            <a:xfrm>
              <a:off x="2706688" y="2984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Line 125"/>
            <p:cNvSpPr>
              <a:spLocks noChangeShapeType="1"/>
            </p:cNvSpPr>
            <p:nvPr/>
          </p:nvSpPr>
          <p:spPr bwMode="auto">
            <a:xfrm>
              <a:off x="2706688" y="29847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126"/>
            <p:cNvSpPr>
              <a:spLocks noChangeShapeType="1"/>
            </p:cNvSpPr>
            <p:nvPr/>
          </p:nvSpPr>
          <p:spPr bwMode="auto">
            <a:xfrm>
              <a:off x="2687638" y="2984754"/>
              <a:ext cx="952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127"/>
            <p:cNvSpPr>
              <a:spLocks noChangeShapeType="1"/>
            </p:cNvSpPr>
            <p:nvPr/>
          </p:nvSpPr>
          <p:spPr bwMode="auto">
            <a:xfrm>
              <a:off x="2687638" y="2333544"/>
              <a:ext cx="0" cy="1968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Line 128"/>
            <p:cNvSpPr>
              <a:spLocks noChangeShapeType="1"/>
            </p:cNvSpPr>
            <p:nvPr/>
          </p:nvSpPr>
          <p:spPr bwMode="auto">
            <a:xfrm>
              <a:off x="2687638" y="25402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29"/>
            <p:cNvSpPr>
              <a:spLocks noChangeShapeType="1"/>
            </p:cNvSpPr>
            <p:nvPr/>
          </p:nvSpPr>
          <p:spPr bwMode="auto">
            <a:xfrm>
              <a:off x="2687638" y="4146804"/>
              <a:ext cx="0" cy="2476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30"/>
            <p:cNvSpPr>
              <a:spLocks noChangeShapeType="1"/>
            </p:cNvSpPr>
            <p:nvPr/>
          </p:nvSpPr>
          <p:spPr bwMode="auto">
            <a:xfrm>
              <a:off x="2687638" y="3546394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131"/>
            <p:cNvSpPr>
              <a:spLocks noChangeShapeType="1"/>
            </p:cNvSpPr>
            <p:nvPr/>
          </p:nvSpPr>
          <p:spPr bwMode="auto">
            <a:xfrm>
              <a:off x="2687638" y="41404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Line 132"/>
            <p:cNvSpPr>
              <a:spLocks noChangeShapeType="1"/>
            </p:cNvSpPr>
            <p:nvPr/>
          </p:nvSpPr>
          <p:spPr bwMode="auto">
            <a:xfrm>
              <a:off x="2687638" y="41404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33"/>
            <p:cNvSpPr>
              <a:spLocks noChangeShapeType="1"/>
            </p:cNvSpPr>
            <p:nvPr/>
          </p:nvSpPr>
          <p:spPr bwMode="auto">
            <a:xfrm>
              <a:off x="2687638" y="3734054"/>
              <a:ext cx="825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25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3639" y="3149854"/>
              <a:ext cx="15480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54738" y="2603754"/>
              <a:ext cx="1690687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7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25227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8" name="Téglalap 173"/>
            <p:cNvSpPr>
              <a:spLocks noChangeArrowheads="1"/>
            </p:cNvSpPr>
            <p:nvPr/>
          </p:nvSpPr>
          <p:spPr bwMode="auto">
            <a:xfrm>
              <a:off x="8559800" y="23386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29" name="Téglalap 174"/>
            <p:cNvSpPr>
              <a:spLocks noChangeArrowheads="1"/>
            </p:cNvSpPr>
            <p:nvPr/>
          </p:nvSpPr>
          <p:spPr bwMode="auto">
            <a:xfrm>
              <a:off x="8645525" y="23386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0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14671" y="2654554"/>
              <a:ext cx="457200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1" name="Téglalap 178"/>
            <p:cNvSpPr>
              <a:spLocks noChangeArrowheads="1"/>
            </p:cNvSpPr>
            <p:nvPr/>
          </p:nvSpPr>
          <p:spPr bwMode="auto">
            <a:xfrm>
              <a:off x="8559800" y="25862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2" name="Téglalap 179"/>
            <p:cNvSpPr>
              <a:spLocks noChangeArrowheads="1"/>
            </p:cNvSpPr>
            <p:nvPr/>
          </p:nvSpPr>
          <p:spPr bwMode="auto">
            <a:xfrm>
              <a:off x="8645525" y="25862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3" name="Téglalap 182"/>
            <p:cNvSpPr>
              <a:spLocks noChangeArrowheads="1"/>
            </p:cNvSpPr>
            <p:nvPr/>
          </p:nvSpPr>
          <p:spPr bwMode="auto">
            <a:xfrm>
              <a:off x="7710488" y="24608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34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24608" y="30815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5" name="Téglalap 184"/>
            <p:cNvSpPr>
              <a:spLocks noChangeArrowheads="1"/>
            </p:cNvSpPr>
            <p:nvPr/>
          </p:nvSpPr>
          <p:spPr bwMode="auto">
            <a:xfrm>
              <a:off x="8559800" y="29752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6" name="Téglalap 185"/>
            <p:cNvSpPr>
              <a:spLocks noChangeArrowheads="1"/>
            </p:cNvSpPr>
            <p:nvPr/>
          </p:nvSpPr>
          <p:spPr bwMode="auto">
            <a:xfrm>
              <a:off x="8645525" y="29752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37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08733" y="3254629"/>
              <a:ext cx="457200" cy="47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8" name="Téglalap 189"/>
            <p:cNvSpPr>
              <a:spLocks noChangeArrowheads="1"/>
            </p:cNvSpPr>
            <p:nvPr/>
          </p:nvSpPr>
          <p:spPr bwMode="auto">
            <a:xfrm>
              <a:off x="8559800" y="32260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39" name="Téglalap 190"/>
            <p:cNvSpPr>
              <a:spLocks noChangeArrowheads="1"/>
            </p:cNvSpPr>
            <p:nvPr/>
          </p:nvSpPr>
          <p:spPr bwMode="auto">
            <a:xfrm>
              <a:off x="8645525" y="3226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0" name="Téglalap 193"/>
            <p:cNvSpPr>
              <a:spLocks noChangeArrowheads="1"/>
            </p:cNvSpPr>
            <p:nvPr/>
          </p:nvSpPr>
          <p:spPr bwMode="auto">
            <a:xfrm>
              <a:off x="7710488" y="30101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41" name="Egyenes összekötő 170"/>
            <p:cNvCxnSpPr>
              <a:cxnSpLocks noChangeShapeType="1"/>
            </p:cNvCxnSpPr>
            <p:nvPr/>
          </p:nvCxnSpPr>
          <p:spPr bwMode="auto">
            <a:xfrm rot="10800000" flipV="1">
              <a:off x="6282823" y="4450017"/>
              <a:ext cx="1576387" cy="793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2" name="Egyenes összekötő 171"/>
            <p:cNvCxnSpPr>
              <a:cxnSpLocks noChangeShapeType="1"/>
            </p:cNvCxnSpPr>
            <p:nvPr/>
          </p:nvCxnSpPr>
          <p:spPr bwMode="auto">
            <a:xfrm rot="10800000" flipV="1">
              <a:off x="6138863" y="3822954"/>
              <a:ext cx="1706562" cy="1270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" name="Egyenes összekötő 172"/>
            <p:cNvCxnSpPr>
              <a:cxnSpLocks noChangeShapeType="1"/>
            </p:cNvCxnSpPr>
            <p:nvPr/>
          </p:nvCxnSpPr>
          <p:spPr bwMode="auto">
            <a:xfrm rot="10800000">
              <a:off x="8314671" y="3741992"/>
              <a:ext cx="457200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4" name="Téglalap 173"/>
            <p:cNvSpPr>
              <a:spLocks noChangeArrowheads="1"/>
            </p:cNvSpPr>
            <p:nvPr/>
          </p:nvSpPr>
          <p:spPr bwMode="auto">
            <a:xfrm>
              <a:off x="8559800" y="355784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5" name="Téglalap 174"/>
            <p:cNvSpPr>
              <a:spLocks noChangeArrowheads="1"/>
            </p:cNvSpPr>
            <p:nvPr/>
          </p:nvSpPr>
          <p:spPr bwMode="auto">
            <a:xfrm>
              <a:off x="8645525" y="355784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46" name="Egyenes összekötő 177"/>
            <p:cNvCxnSpPr>
              <a:cxnSpLocks noChangeShapeType="1"/>
            </p:cNvCxnSpPr>
            <p:nvPr/>
          </p:nvCxnSpPr>
          <p:spPr bwMode="auto">
            <a:xfrm rot="10800000">
              <a:off x="8308733" y="3873754"/>
              <a:ext cx="457200" cy="793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7" name="Téglalap 178"/>
            <p:cNvSpPr>
              <a:spLocks noChangeArrowheads="1"/>
            </p:cNvSpPr>
            <p:nvPr/>
          </p:nvSpPr>
          <p:spPr bwMode="auto">
            <a:xfrm>
              <a:off x="8559800" y="3805492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8" name="Téglalap 179"/>
            <p:cNvSpPr>
              <a:spLocks noChangeArrowheads="1"/>
            </p:cNvSpPr>
            <p:nvPr/>
          </p:nvSpPr>
          <p:spPr bwMode="auto">
            <a:xfrm>
              <a:off x="8645525" y="3805492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49" name="Téglalap 182"/>
            <p:cNvSpPr>
              <a:spLocks noChangeArrowheads="1"/>
            </p:cNvSpPr>
            <p:nvPr/>
          </p:nvSpPr>
          <p:spPr bwMode="auto">
            <a:xfrm>
              <a:off x="7710488" y="3680079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50" name="Egyenes összekötő 183"/>
            <p:cNvCxnSpPr>
              <a:cxnSpLocks noChangeShapeType="1"/>
            </p:cNvCxnSpPr>
            <p:nvPr/>
          </p:nvCxnSpPr>
          <p:spPr bwMode="auto">
            <a:xfrm rot="10800000">
              <a:off x="8330546" y="4351592"/>
              <a:ext cx="441325" cy="635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" name="Téglalap 184"/>
            <p:cNvSpPr>
              <a:spLocks noChangeArrowheads="1"/>
            </p:cNvSpPr>
            <p:nvPr/>
          </p:nvSpPr>
          <p:spPr bwMode="auto">
            <a:xfrm>
              <a:off x="8559800" y="4245229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2" name="Téglalap 185"/>
            <p:cNvSpPr>
              <a:spLocks noChangeArrowheads="1"/>
            </p:cNvSpPr>
            <p:nvPr/>
          </p:nvSpPr>
          <p:spPr bwMode="auto">
            <a:xfrm>
              <a:off x="8645525" y="4245229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cxnSp>
          <p:nvCxnSpPr>
            <p:cNvPr id="153" name="Egyenes összekötő 188"/>
            <p:cNvCxnSpPr>
              <a:cxnSpLocks noChangeShapeType="1"/>
            </p:cNvCxnSpPr>
            <p:nvPr/>
          </p:nvCxnSpPr>
          <p:spPr bwMode="auto">
            <a:xfrm rot="10800000">
              <a:off x="8314671" y="4523042"/>
              <a:ext cx="457200" cy="1587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Téglalap 189"/>
            <p:cNvSpPr>
              <a:spLocks noChangeArrowheads="1"/>
            </p:cNvSpPr>
            <p:nvPr/>
          </p:nvSpPr>
          <p:spPr bwMode="auto">
            <a:xfrm>
              <a:off x="8559800" y="4496054"/>
              <a:ext cx="44450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5" name="Téglalap 190"/>
            <p:cNvSpPr>
              <a:spLocks noChangeArrowheads="1"/>
            </p:cNvSpPr>
            <p:nvPr/>
          </p:nvSpPr>
          <p:spPr bwMode="auto">
            <a:xfrm>
              <a:off x="8645525" y="44960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56" name="Téglalap 193"/>
            <p:cNvSpPr>
              <a:spLocks noChangeArrowheads="1"/>
            </p:cNvSpPr>
            <p:nvPr/>
          </p:nvSpPr>
          <p:spPr bwMode="auto">
            <a:xfrm>
              <a:off x="7710488" y="4305554"/>
              <a:ext cx="647700" cy="287338"/>
            </a:xfrm>
            <a:prstGeom prst="rect">
              <a:avLst/>
            </a:prstGeom>
            <a:solidFill>
              <a:srgbClr val="8EB4E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SMB</a:t>
              </a:r>
              <a:endParaRPr lang="hu-HU" altLang="en-US" sz="110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57" name="Line 166"/>
            <p:cNvSpPr>
              <a:spLocks noChangeShapeType="1"/>
            </p:cNvSpPr>
            <p:nvPr/>
          </p:nvSpPr>
          <p:spPr bwMode="auto">
            <a:xfrm flipV="1">
              <a:off x="6283325" y="4179639"/>
              <a:ext cx="0" cy="27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Line 167"/>
            <p:cNvSpPr>
              <a:spLocks noChangeShapeType="1"/>
            </p:cNvSpPr>
            <p:nvPr/>
          </p:nvSpPr>
          <p:spPr bwMode="auto">
            <a:xfrm>
              <a:off x="6283325" y="4178554"/>
              <a:ext cx="0" cy="0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168"/>
            <p:cNvSpPr>
              <a:spLocks noChangeShapeType="1"/>
            </p:cNvSpPr>
            <p:nvPr/>
          </p:nvSpPr>
          <p:spPr bwMode="auto">
            <a:xfrm flipH="1">
              <a:off x="6146800" y="4178554"/>
              <a:ext cx="1365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Line 169"/>
            <p:cNvSpPr>
              <a:spLocks noChangeShapeType="1"/>
            </p:cNvSpPr>
            <p:nvPr/>
          </p:nvSpPr>
          <p:spPr bwMode="auto">
            <a:xfrm>
              <a:off x="6283325" y="3549904"/>
              <a:ext cx="0" cy="1587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Line 170"/>
            <p:cNvSpPr>
              <a:spLocks noChangeShapeType="1"/>
            </p:cNvSpPr>
            <p:nvPr/>
          </p:nvSpPr>
          <p:spPr bwMode="auto">
            <a:xfrm flipH="1">
              <a:off x="6131929" y="3708654"/>
              <a:ext cx="144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171"/>
            <p:cNvSpPr>
              <a:spLocks noChangeShapeType="1"/>
            </p:cNvSpPr>
            <p:nvPr/>
          </p:nvSpPr>
          <p:spPr bwMode="auto">
            <a:xfrm flipV="1">
              <a:off x="6283325" y="2965704"/>
              <a:ext cx="0" cy="1841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Line 172"/>
            <p:cNvSpPr>
              <a:spLocks noChangeShapeType="1"/>
            </p:cNvSpPr>
            <p:nvPr/>
          </p:nvSpPr>
          <p:spPr bwMode="auto">
            <a:xfrm flipH="1">
              <a:off x="6165850" y="2965704"/>
              <a:ext cx="11747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Line 173"/>
            <p:cNvSpPr>
              <a:spLocks noChangeShapeType="1"/>
            </p:cNvSpPr>
            <p:nvPr/>
          </p:nvSpPr>
          <p:spPr bwMode="auto">
            <a:xfrm>
              <a:off x="6283325" y="2319009"/>
              <a:ext cx="0" cy="22225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174"/>
            <p:cNvSpPr>
              <a:spLocks noChangeShapeType="1"/>
            </p:cNvSpPr>
            <p:nvPr/>
          </p:nvSpPr>
          <p:spPr bwMode="auto">
            <a:xfrm flipH="1">
              <a:off x="6159500" y="2540254"/>
              <a:ext cx="123825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Text Box 175"/>
            <p:cNvSpPr txBox="1">
              <a:spLocks noChangeArrowheads="1"/>
            </p:cNvSpPr>
            <p:nvPr/>
          </p:nvSpPr>
          <p:spPr bwMode="auto">
            <a:xfrm>
              <a:off x="2274035" y="1759204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7" name="Text Box 176"/>
            <p:cNvSpPr txBox="1">
              <a:spLocks noChangeArrowheads="1"/>
            </p:cNvSpPr>
            <p:nvPr/>
          </p:nvSpPr>
          <p:spPr bwMode="auto">
            <a:xfrm>
              <a:off x="5925285" y="1811592"/>
              <a:ext cx="800219" cy="353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2x4 </a:t>
              </a:r>
              <a:r>
                <a:rPr lang="en-US" altLang="en-US" sz="1000" dirty="0" smtClean="0">
                  <a:latin typeface="Verdana" pitchFamily="34" charset="0"/>
                </a:rPr>
                <a:t>SMI2</a:t>
              </a:r>
              <a:endParaRPr lang="en-US" altLang="en-US" sz="1000" dirty="0">
                <a:latin typeface="Verdana" pitchFamily="34" charset="0"/>
              </a:endParaRPr>
            </a:p>
            <a:p>
              <a:pPr algn="ct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Verdana" pitchFamily="34" charset="0"/>
                </a:rPr>
                <a:t> channels</a:t>
              </a:r>
            </a:p>
          </p:txBody>
        </p:sp>
        <p:sp>
          <p:nvSpPr>
            <p:cNvPr id="168" name="Rectangle 178"/>
            <p:cNvSpPr>
              <a:spLocks noChangeArrowheads="1"/>
            </p:cNvSpPr>
            <p:nvPr/>
          </p:nvSpPr>
          <p:spPr bwMode="auto">
            <a:xfrm>
              <a:off x="3960813" y="5154867"/>
              <a:ext cx="219075" cy="227012"/>
            </a:xfrm>
            <a:prstGeom prst="rect">
              <a:avLst/>
            </a:prstGeom>
            <a:noFill/>
            <a:ln w="19050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chemeClr val="bg1"/>
                  </a:solidFill>
                  <a:latin typeface="Verdana" pitchFamily="34" charset="0"/>
                </a:rPr>
                <a:t>ME</a:t>
              </a:r>
            </a:p>
          </p:txBody>
        </p:sp>
        <p:sp>
          <p:nvSpPr>
            <p:cNvPr id="170" name="Téglalap 3"/>
            <p:cNvSpPr>
              <a:spLocks noChangeArrowheads="1"/>
            </p:cNvSpPr>
            <p:nvPr/>
          </p:nvSpPr>
          <p:spPr bwMode="auto">
            <a:xfrm>
              <a:off x="4714875" y="24846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1" name="Téglalap 3"/>
            <p:cNvSpPr>
              <a:spLocks noChangeArrowheads="1"/>
            </p:cNvSpPr>
            <p:nvPr/>
          </p:nvSpPr>
          <p:spPr bwMode="auto">
            <a:xfrm>
              <a:off x="2771775" y="36403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2" name="Téglalap 3"/>
            <p:cNvSpPr>
              <a:spLocks noChangeArrowheads="1"/>
            </p:cNvSpPr>
            <p:nvPr/>
          </p:nvSpPr>
          <p:spPr bwMode="auto">
            <a:xfrm>
              <a:off x="4689475" y="3640392"/>
              <a:ext cx="1439863" cy="576262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73" name="Téglalap 174"/>
            <p:cNvSpPr>
              <a:spLocks noChangeArrowheads="1"/>
            </p:cNvSpPr>
            <p:nvPr/>
          </p:nvSpPr>
          <p:spPr bwMode="auto">
            <a:xfrm>
              <a:off x="8738545" y="23366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4" name="Téglalap 179"/>
            <p:cNvSpPr>
              <a:spLocks noChangeArrowheads="1"/>
            </p:cNvSpPr>
            <p:nvPr/>
          </p:nvSpPr>
          <p:spPr bwMode="auto">
            <a:xfrm>
              <a:off x="8738545" y="25843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5" name="Téglalap 185"/>
            <p:cNvSpPr>
              <a:spLocks noChangeArrowheads="1"/>
            </p:cNvSpPr>
            <p:nvPr/>
          </p:nvSpPr>
          <p:spPr bwMode="auto">
            <a:xfrm>
              <a:off x="8738545" y="29732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6" name="Téglalap 190"/>
            <p:cNvSpPr>
              <a:spLocks noChangeArrowheads="1"/>
            </p:cNvSpPr>
            <p:nvPr/>
          </p:nvSpPr>
          <p:spPr bwMode="auto">
            <a:xfrm>
              <a:off x="8738545" y="32240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7" name="Téglalap 174"/>
            <p:cNvSpPr>
              <a:spLocks noChangeArrowheads="1"/>
            </p:cNvSpPr>
            <p:nvPr/>
          </p:nvSpPr>
          <p:spPr bwMode="auto">
            <a:xfrm>
              <a:off x="8738545" y="355585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8" name="Téglalap 179"/>
            <p:cNvSpPr>
              <a:spLocks noChangeArrowheads="1"/>
            </p:cNvSpPr>
            <p:nvPr/>
          </p:nvSpPr>
          <p:spPr bwMode="auto">
            <a:xfrm>
              <a:off x="8738545" y="3803504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79" name="Téglalap 185"/>
            <p:cNvSpPr>
              <a:spLocks noChangeArrowheads="1"/>
            </p:cNvSpPr>
            <p:nvPr/>
          </p:nvSpPr>
          <p:spPr bwMode="auto">
            <a:xfrm>
              <a:off x="8738545" y="4243241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0" name="Téglalap 190"/>
            <p:cNvSpPr>
              <a:spLocks noChangeArrowheads="1"/>
            </p:cNvSpPr>
            <p:nvPr/>
          </p:nvSpPr>
          <p:spPr bwMode="auto">
            <a:xfrm>
              <a:off x="8738545" y="4494066"/>
              <a:ext cx="46038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1" name="Téglalap 174"/>
            <p:cNvSpPr>
              <a:spLocks noChangeArrowheads="1"/>
            </p:cNvSpPr>
            <p:nvPr/>
          </p:nvSpPr>
          <p:spPr bwMode="auto">
            <a:xfrm>
              <a:off x="7390758" y="20616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2" name="Téglalap 179"/>
            <p:cNvSpPr>
              <a:spLocks noChangeArrowheads="1"/>
            </p:cNvSpPr>
            <p:nvPr/>
          </p:nvSpPr>
          <p:spPr bwMode="auto">
            <a:xfrm>
              <a:off x="7390758" y="23092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3" name="Téglalap 185"/>
            <p:cNvSpPr>
              <a:spLocks noChangeArrowheads="1"/>
            </p:cNvSpPr>
            <p:nvPr/>
          </p:nvSpPr>
          <p:spPr bwMode="auto">
            <a:xfrm>
              <a:off x="7390758" y="26600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4" name="Téglalap 190"/>
            <p:cNvSpPr>
              <a:spLocks noChangeArrowheads="1"/>
            </p:cNvSpPr>
            <p:nvPr/>
          </p:nvSpPr>
          <p:spPr bwMode="auto">
            <a:xfrm>
              <a:off x="7390758" y="29109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5" name="Téglalap 174"/>
            <p:cNvSpPr>
              <a:spLocks noChangeArrowheads="1"/>
            </p:cNvSpPr>
            <p:nvPr/>
          </p:nvSpPr>
          <p:spPr bwMode="auto">
            <a:xfrm>
              <a:off x="7390758" y="329350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6" name="Téglalap 179"/>
            <p:cNvSpPr>
              <a:spLocks noChangeArrowheads="1"/>
            </p:cNvSpPr>
            <p:nvPr/>
          </p:nvSpPr>
          <p:spPr bwMode="auto">
            <a:xfrm>
              <a:off x="7390758" y="3541154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7" name="Téglalap 185"/>
            <p:cNvSpPr>
              <a:spLocks noChangeArrowheads="1"/>
            </p:cNvSpPr>
            <p:nvPr/>
          </p:nvSpPr>
          <p:spPr bwMode="auto">
            <a:xfrm>
              <a:off x="7390758" y="3930092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8" name="Téglalap 190"/>
            <p:cNvSpPr>
              <a:spLocks noChangeArrowheads="1"/>
            </p:cNvSpPr>
            <p:nvPr/>
          </p:nvSpPr>
          <p:spPr bwMode="auto">
            <a:xfrm>
              <a:off x="7390758" y="4180917"/>
              <a:ext cx="46037" cy="215900"/>
            </a:xfrm>
            <a:prstGeom prst="rect">
              <a:avLst/>
            </a:prstGeom>
            <a:solidFill>
              <a:srgbClr val="B9CDE5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89" name="Téglalap 147"/>
            <p:cNvSpPr/>
            <p:nvPr/>
          </p:nvSpPr>
          <p:spPr>
            <a:xfrm flipH="1">
              <a:off x="1480232" y="327010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0" name="Téglalap 152"/>
            <p:cNvSpPr/>
            <p:nvPr/>
          </p:nvSpPr>
          <p:spPr>
            <a:xfrm flipH="1">
              <a:off x="1480232" y="3517754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1" name="Téglalap 158"/>
            <p:cNvSpPr/>
            <p:nvPr/>
          </p:nvSpPr>
          <p:spPr>
            <a:xfrm flipH="1">
              <a:off x="1480232" y="38685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2" name="Téglalap 163"/>
            <p:cNvSpPr/>
            <p:nvPr/>
          </p:nvSpPr>
          <p:spPr>
            <a:xfrm flipH="1">
              <a:off x="1480232" y="411941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3" name="Téglalap 147"/>
            <p:cNvSpPr/>
            <p:nvPr/>
          </p:nvSpPr>
          <p:spPr>
            <a:xfrm flipH="1">
              <a:off x="1488840" y="205249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4" name="Téglalap 152"/>
            <p:cNvSpPr/>
            <p:nvPr/>
          </p:nvSpPr>
          <p:spPr>
            <a:xfrm flipH="1">
              <a:off x="1488840" y="2300141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5" name="Téglalap 158"/>
            <p:cNvSpPr/>
            <p:nvPr/>
          </p:nvSpPr>
          <p:spPr>
            <a:xfrm flipH="1">
              <a:off x="1488840" y="26382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6" name="Téglalap 163"/>
            <p:cNvSpPr/>
            <p:nvPr/>
          </p:nvSpPr>
          <p:spPr>
            <a:xfrm flipH="1">
              <a:off x="1488840" y="288910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7" name="Téglalap 147"/>
            <p:cNvSpPr/>
            <p:nvPr/>
          </p:nvSpPr>
          <p:spPr>
            <a:xfrm flipH="1">
              <a:off x="243141" y="232077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8" name="Téglalap 152"/>
            <p:cNvSpPr/>
            <p:nvPr/>
          </p:nvSpPr>
          <p:spPr>
            <a:xfrm flipH="1">
              <a:off x="243141" y="2568429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99" name="Téglalap 158"/>
            <p:cNvSpPr/>
            <p:nvPr/>
          </p:nvSpPr>
          <p:spPr>
            <a:xfrm flipH="1">
              <a:off x="243141" y="2982766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0" name="Téglalap 163"/>
            <p:cNvSpPr/>
            <p:nvPr/>
          </p:nvSpPr>
          <p:spPr>
            <a:xfrm flipH="1">
              <a:off x="243141" y="3233591"/>
              <a:ext cx="46038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1" name="Téglalap 147"/>
            <p:cNvSpPr/>
            <p:nvPr/>
          </p:nvSpPr>
          <p:spPr>
            <a:xfrm flipH="1">
              <a:off x="244729" y="355426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2" name="Téglalap 152"/>
            <p:cNvSpPr/>
            <p:nvPr/>
          </p:nvSpPr>
          <p:spPr>
            <a:xfrm flipH="1">
              <a:off x="244729" y="3801916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3" name="Téglalap 158"/>
            <p:cNvSpPr/>
            <p:nvPr/>
          </p:nvSpPr>
          <p:spPr>
            <a:xfrm flipH="1">
              <a:off x="244729" y="4216254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4" name="Téglalap 163"/>
            <p:cNvSpPr/>
            <p:nvPr/>
          </p:nvSpPr>
          <p:spPr>
            <a:xfrm flipH="1">
              <a:off x="244729" y="4467079"/>
              <a:ext cx="46037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800">
                <a:ln w="6350"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205" name="Téglalap 3"/>
            <p:cNvSpPr>
              <a:spLocks noChangeArrowheads="1"/>
            </p:cNvSpPr>
            <p:nvPr/>
          </p:nvSpPr>
          <p:spPr bwMode="auto">
            <a:xfrm>
              <a:off x="2760663" y="2470667"/>
              <a:ext cx="1440000" cy="576000"/>
            </a:xfrm>
            <a:prstGeom prst="rect">
              <a:avLst/>
            </a:prstGeom>
            <a:solidFill>
              <a:srgbClr val="33CC33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dirty="0" smtClean="0">
                  <a:solidFill>
                    <a:schemeClr val="bg1"/>
                  </a:solidFill>
                  <a:latin typeface="Verdana" pitchFamily="34" charset="0"/>
                </a:rPr>
                <a:t>Ivy Bridge-EX 15C</a:t>
              </a:r>
              <a:endParaRPr lang="hu-HU" altLang="en-US" sz="1100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089162" y="19585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127608" y="22174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08" name="Up-Down Arrow 207"/>
            <p:cNvSpPr/>
            <p:nvPr/>
          </p:nvSpPr>
          <p:spPr bwMode="auto">
            <a:xfrm>
              <a:off x="3417647" y="22222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5222762" y="19712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5273908" y="22301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1" name="Up-Down Arrow 210"/>
            <p:cNvSpPr/>
            <p:nvPr/>
          </p:nvSpPr>
          <p:spPr bwMode="auto">
            <a:xfrm>
              <a:off x="5563947" y="22349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5121162" y="44985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664308" y="43510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  <p:sp>
          <p:nvSpPr>
            <p:cNvPr id="214" name="Up-Down Arrow 213"/>
            <p:cNvSpPr/>
            <p:nvPr/>
          </p:nvSpPr>
          <p:spPr bwMode="auto">
            <a:xfrm>
              <a:off x="5449647" y="42415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657362" y="4460439"/>
              <a:ext cx="7906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PCIe</a:t>
              </a:r>
              <a:r>
                <a:rPr lang="en-US" sz="1100" dirty="0" smtClean="0"/>
                <a:t> 3.0</a:t>
              </a:r>
              <a:endParaRPr lang="en-US" sz="1100" dirty="0"/>
            </a:p>
          </p:txBody>
        </p:sp>
        <p:sp>
          <p:nvSpPr>
            <p:cNvPr id="216" name="Up-Down Arrow 215"/>
            <p:cNvSpPr/>
            <p:nvPr/>
          </p:nvSpPr>
          <p:spPr bwMode="auto">
            <a:xfrm>
              <a:off x="3277947" y="4241577"/>
              <a:ext cx="124619" cy="252000"/>
            </a:xfrm>
            <a:prstGeom prst="upDownArrow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2987908" y="4224064"/>
              <a:ext cx="3642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32</a:t>
              </a:r>
              <a:endParaRPr lang="en-US" sz="1100" dirty="0"/>
            </a:p>
          </p:txBody>
        </p:sp>
      </p:grpSp>
      <p:sp>
        <p:nvSpPr>
          <p:cNvPr id="219" name="Rectangle 180"/>
          <p:cNvSpPr>
            <a:spLocks noChangeArrowheads="1"/>
          </p:cNvSpPr>
          <p:nvPr/>
        </p:nvSpPr>
        <p:spPr bwMode="auto">
          <a:xfrm>
            <a:off x="3926646" y="1277810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E7-4800 v3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Haswell-EX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14C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791914" y="1328359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/</a:t>
            </a:r>
            <a:endParaRPr lang="en-US" sz="1100" dirty="0"/>
          </a:p>
        </p:txBody>
      </p:sp>
      <p:sp>
        <p:nvSpPr>
          <p:cNvPr id="221" name="Text Box 177"/>
          <p:cNvSpPr txBox="1">
            <a:spLocks noChangeArrowheads="1"/>
          </p:cNvSpPr>
          <p:nvPr/>
        </p:nvSpPr>
        <p:spPr bwMode="auto">
          <a:xfrm>
            <a:off x="185738" y="586348"/>
            <a:ext cx="8894762" cy="50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Basic system architecture of the </a:t>
            </a:r>
            <a:r>
              <a:rPr lang="en-US" altLang="en-US" sz="1400" b="1" dirty="0" err="1" smtClean="0">
                <a:solidFill>
                  <a:schemeClr val="accent2"/>
                </a:solidFill>
                <a:latin typeface="Verdana" pitchFamily="34" charset="0"/>
              </a:rPr>
              <a:t>Brickland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4S </a:t>
            </a:r>
            <a:r>
              <a:rPr lang="en-US" altLang="en-US" sz="1400" b="1" dirty="0">
                <a:solidFill>
                  <a:schemeClr val="accent2"/>
                </a:solidFill>
                <a:latin typeface="Verdana" pitchFamily="34" charset="0"/>
              </a:rPr>
              <a:t>server </a:t>
            </a: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platform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(assuming 2x3 DIMMs/SMB)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5802313" y="5608044"/>
            <a:ext cx="3235326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en-US" sz="1100" b="1" dirty="0" smtClean="0"/>
              <a:t>SMB</a:t>
            </a:r>
            <a:r>
              <a:rPr lang="en-US" altLang="en-US" sz="1100" dirty="0"/>
              <a:t>: Scalable Memory Buffer</a:t>
            </a:r>
          </a:p>
          <a:p>
            <a:pPr algn="ctr"/>
            <a:r>
              <a:rPr lang="en-US" altLang="en-US" sz="1100" dirty="0" smtClean="0"/>
              <a:t>(</a:t>
            </a:r>
            <a:r>
              <a:rPr lang="en-US" altLang="en-US" sz="1100" dirty="0"/>
              <a:t>Performs conversion between the </a:t>
            </a:r>
          </a:p>
          <a:p>
            <a:pPr algn="ctr"/>
            <a:r>
              <a:rPr lang="en-US" altLang="en-US" sz="1100" dirty="0"/>
              <a:t>parallel SMI2 and the parallel </a:t>
            </a:r>
          </a:p>
          <a:p>
            <a:pPr algn="ctr">
              <a:spcAft>
                <a:spcPts val="300"/>
              </a:spcAft>
            </a:pPr>
            <a:r>
              <a:rPr lang="en-US" altLang="en-US" sz="1100" dirty="0" smtClean="0"/>
              <a:t>DIMM </a:t>
            </a:r>
            <a:r>
              <a:rPr lang="en-US" altLang="en-US" sz="1100" dirty="0"/>
              <a:t>interfaces)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155787" y="5689600"/>
            <a:ext cx="3038011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1100" b="1" dirty="0"/>
              <a:t>SMI2</a:t>
            </a:r>
            <a:r>
              <a:rPr lang="en-US" sz="1100" dirty="0"/>
              <a:t>: Scalable Memory Interface 2</a:t>
            </a:r>
          </a:p>
          <a:p>
            <a:pPr algn="ctr"/>
            <a:r>
              <a:rPr lang="en-US" sz="1100" dirty="0"/>
              <a:t>(Parallel 64 bit VMSE data link between </a:t>
            </a:r>
          </a:p>
          <a:p>
            <a:pPr algn="ctr"/>
            <a:r>
              <a:rPr lang="en-US" sz="1100" dirty="0"/>
              <a:t> the processor and the SMB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218" name="TextBox 217"/>
          <p:cNvSpPr txBox="1"/>
          <p:nvPr/>
        </p:nvSpPr>
        <p:spPr>
          <a:xfrm>
            <a:off x="695465" y="6529587"/>
            <a:ext cx="7385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ME: Management Engine (Dedicated microprocessor to manage the server via a console or remotely)</a:t>
            </a:r>
            <a:endParaRPr lang="en-US" sz="1100" dirty="0"/>
          </a:p>
        </p:txBody>
      </p:sp>
      <p:sp>
        <p:nvSpPr>
          <p:cNvPr id="225" name="Rectangle 180"/>
          <p:cNvSpPr>
            <a:spLocks noChangeArrowheads="1"/>
          </p:cNvSpPr>
          <p:nvPr/>
        </p:nvSpPr>
        <p:spPr bwMode="auto">
          <a:xfrm>
            <a:off x="5341171" y="1275662"/>
            <a:ext cx="139858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Xeon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E7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-4800 </a:t>
            </a: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v4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Broadwell-EX</a:t>
            </a:r>
            <a:r>
              <a:rPr lang="hu-HU" altLang="en-US" sz="11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  <a:endParaRPr lang="en-US" altLang="en-US" sz="1100" i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100" i="1" dirty="0" err="1" smtClean="0">
                <a:solidFill>
                  <a:srgbClr val="000000"/>
                </a:solidFill>
                <a:latin typeface="Verdana" pitchFamily="34" charset="0"/>
              </a:rPr>
              <a:t>24C</a:t>
            </a:r>
            <a:endParaRPr lang="en-US" altLang="en-US" sz="11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5206446" y="1313332"/>
            <a:ext cx="2487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00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</a:t>
            </a:r>
            <a:r>
              <a:rPr lang="hu-HU" altLang="en-US" dirty="0"/>
              <a:t>.1 </a:t>
            </a:r>
            <a:r>
              <a:rPr lang="en-US" altLang="en-US" dirty="0"/>
              <a:t>Overview of the </a:t>
            </a:r>
            <a:r>
              <a:rPr lang="en-US" altLang="en-US" dirty="0" err="1"/>
              <a:t>Brickland</a:t>
            </a:r>
            <a:r>
              <a:rPr lang="en-US" altLang="en-US" dirty="0"/>
              <a:t> platform </a:t>
            </a:r>
            <a:r>
              <a:rPr lang="hu-HU" altLang="en-US" dirty="0" smtClean="0"/>
              <a:t>(</a:t>
            </a:r>
            <a:r>
              <a:rPr lang="en-US" altLang="en-US" dirty="0" smtClean="0"/>
              <a:t>4</a:t>
            </a:r>
            <a:r>
              <a:rPr lang="hu-HU" altLang="en-US" dirty="0" smtClean="0"/>
              <a:t>)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16682"/>
              </p:ext>
            </p:extLst>
          </p:nvPr>
        </p:nvGraphicFramePr>
        <p:xfrm>
          <a:off x="482601" y="1455420"/>
          <a:ext cx="8126412" cy="493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3124200"/>
                <a:gridCol w="3097213"/>
              </a:tblGrid>
              <a:tr h="5858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Feature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Ivy Bridge-EX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v2)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Haswell-EX based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(E7-4800 v3)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0751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Cores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44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LLC3 size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15x2.5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14x2.5 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QPI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8.0 GT/s in both dir.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(16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3xQPI 1.1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Up to 9.6 GT/s in both dir.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(19.2 GB/s per dir.)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8735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C102/C104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 smtClean="0">
                          <a:latin typeface="+mj-lt"/>
                        </a:rPr>
                        <a:t>C112</a:t>
                      </a:r>
                      <a:r>
                        <a:rPr lang="en-US" sz="1300" dirty="0" smtClean="0">
                          <a:latin typeface="+mj-lt"/>
                        </a:rPr>
                        <a:t>/</a:t>
                      </a:r>
                      <a:r>
                        <a:rPr lang="en-US" sz="1300" dirty="0" err="1" smtClean="0">
                          <a:latin typeface="+mj-lt"/>
                        </a:rPr>
                        <a:t>C114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(Jordan Creek 2)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C102: 2 DIMMs/SMB</a:t>
                      </a:r>
                    </a:p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C103: 3 DIMMs/SMB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4292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VMSE speed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2667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3200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63223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DDR4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n.a</a:t>
                      </a:r>
                      <a:r>
                        <a:rPr lang="en-US" sz="1300" dirty="0" smtClean="0">
                          <a:latin typeface="+mj-lt"/>
                        </a:rPr>
                        <a:t>.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1866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DDR3 speed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1333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US" sz="1300" dirty="0" smtClean="0">
                          <a:latin typeface="+mj-lt"/>
                        </a:rPr>
                        <a:t>Perf. mode:       up to 1600 MT/s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Lockstep mode:</a:t>
                      </a:r>
                      <a:r>
                        <a:rPr lang="en-US" sz="1300" baseline="0" dirty="0" smtClean="0">
                          <a:latin typeface="+mj-lt"/>
                        </a:rPr>
                        <a:t> up to 1600 MT/s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7799" y="584546"/>
            <a:ext cx="87995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Contrasting </a:t>
            </a:r>
            <a:r>
              <a:rPr lang="en-US" b="1" dirty="0" smtClean="0">
                <a:solidFill>
                  <a:schemeClr val="accent6"/>
                </a:solidFill>
              </a:rPr>
              <a:t>differences in key features of the </a:t>
            </a:r>
            <a:r>
              <a:rPr lang="en-US" b="1" dirty="0">
                <a:solidFill>
                  <a:schemeClr val="accent6"/>
                </a:solidFill>
              </a:rPr>
              <a:t>Ivy Bridge-EX and Haswell-EX </a:t>
            </a:r>
            <a:r>
              <a:rPr lang="en-US" b="1" dirty="0" smtClean="0">
                <a:solidFill>
                  <a:schemeClr val="accent6"/>
                </a:solidFill>
              </a:rPr>
              <a:t>based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  </a:t>
            </a:r>
            <a:r>
              <a:rPr lang="en-US" b="1" dirty="0" smtClean="0">
                <a:solidFill>
                  <a:schemeClr val="accent6"/>
                </a:solidFill>
              </a:rPr>
              <a:t>4S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chemeClr val="accent6"/>
                </a:solidFill>
              </a:rPr>
              <a:t>platforms </a:t>
            </a:r>
            <a:r>
              <a:rPr lang="en-US" dirty="0" smtClean="0"/>
              <a:t>[</a:t>
            </a:r>
            <a:r>
              <a:rPr lang="hu-HU" dirty="0" smtClean="0"/>
              <a:t>114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1239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3"/>
          <p:cNvSpPr>
            <a:spLocks noChangeArrowheads="1"/>
          </p:cNvSpPr>
          <p:nvPr/>
        </p:nvSpPr>
        <p:spPr bwMode="auto">
          <a:xfrm>
            <a:off x="971550" y="981075"/>
            <a:ext cx="7661275" cy="6953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sz="1900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 platform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vs.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the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previous Boxboro-EX </a:t>
            </a: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</a:rPr>
              <a:t>platform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3.2 Key innovations of the 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</a:rPr>
              <a:t>Brickland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FFFFFF"/>
                </a:solidFill>
                <a:latin typeface="Verdana" pitchFamily="34" charset="0"/>
              </a:rPr>
              <a:t>platform (1)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2088" y="585283"/>
            <a:ext cx="854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3.2 Key innovations of the </a:t>
            </a:r>
            <a:r>
              <a:rPr lang="en-US" b="1" dirty="0" err="1" smtClean="0">
                <a:solidFill>
                  <a:schemeClr val="accent6"/>
                </a:solidFill>
              </a:rPr>
              <a:t>Brickland</a:t>
            </a:r>
            <a:r>
              <a:rPr lang="en-US" b="1" dirty="0" smtClean="0">
                <a:solidFill>
                  <a:schemeClr val="accent6"/>
                </a:solidFill>
              </a:rPr>
              <a:t> platform vs. the previous Boxboro-EX platform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713" y="944058"/>
            <a:ext cx="6963829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3.2.1 Connecting </a:t>
            </a:r>
            <a:r>
              <a:rPr lang="en-US" dirty="0" err="1" smtClean="0"/>
              <a:t>PCIe</a:t>
            </a:r>
            <a:r>
              <a:rPr lang="en-US" dirty="0" smtClean="0"/>
              <a:t> links direct to the processors rather than to the MCH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3.2.2 New </a:t>
            </a:r>
            <a:r>
              <a:rPr lang="en-US" dirty="0"/>
              <a:t>memory </a:t>
            </a:r>
            <a:r>
              <a:rPr lang="en-US" dirty="0" smtClean="0"/>
              <a:t>buffer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7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usion09_Public_BLK_WIDE">
  <a:themeElements>
    <a:clrScheme name="Fusion09_Public_BLK_WIDE 1">
      <a:dk1>
        <a:srgbClr val="009966"/>
      </a:dk1>
      <a:lt1>
        <a:srgbClr val="FFFFFF"/>
      </a:lt1>
      <a:dk2>
        <a:srgbClr val="000000"/>
      </a:dk2>
      <a:lt2>
        <a:srgbClr val="A4ACB4"/>
      </a:lt2>
      <a:accent1>
        <a:srgbClr val="D31919"/>
      </a:accent1>
      <a:accent2>
        <a:srgbClr val="767DC5"/>
      </a:accent2>
      <a:accent3>
        <a:srgbClr val="AAAAAA"/>
      </a:accent3>
      <a:accent4>
        <a:srgbClr val="DADADA"/>
      </a:accent4>
      <a:accent5>
        <a:srgbClr val="E6ABAB"/>
      </a:accent5>
      <a:accent6>
        <a:srgbClr val="6A71B2"/>
      </a:accent6>
      <a:hlink>
        <a:srgbClr val="00A8DC"/>
      </a:hlink>
      <a:folHlink>
        <a:srgbClr val="008254"/>
      </a:folHlink>
    </a:clrScheme>
    <a:fontScheme name="Fusion09_Public_BLK_WID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Fusion09_Public_BLK_WIDE 1">
        <a:dk1>
          <a:srgbClr val="009966"/>
        </a:dk1>
        <a:lt1>
          <a:srgbClr val="FFFFFF"/>
        </a:lt1>
        <a:dk2>
          <a:srgbClr val="000000"/>
        </a:dk2>
        <a:lt2>
          <a:srgbClr val="A4ACB4"/>
        </a:lt2>
        <a:accent1>
          <a:srgbClr val="D31919"/>
        </a:accent1>
        <a:accent2>
          <a:srgbClr val="767DC5"/>
        </a:accent2>
        <a:accent3>
          <a:srgbClr val="AAAAAA"/>
        </a:accent3>
        <a:accent4>
          <a:srgbClr val="DADADA"/>
        </a:accent4>
        <a:accent5>
          <a:srgbClr val="E6ABAB"/>
        </a:accent5>
        <a:accent6>
          <a:srgbClr val="6A71B2"/>
        </a:accent6>
        <a:hlink>
          <a:srgbClr val="00A8DC"/>
        </a:hlink>
        <a:folHlink>
          <a:srgbClr val="00825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205105</TotalTime>
  <Words>19926</Words>
  <Application>Microsoft Office PowerPoint</Application>
  <PresentationFormat>On-screen Show (4:3)</PresentationFormat>
  <Paragraphs>3918</Paragraphs>
  <Slides>186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186</vt:i4>
      </vt:variant>
    </vt:vector>
  </HeadingPairs>
  <TitlesOfParts>
    <vt:vector size="212" baseType="lpstr">
      <vt:lpstr>Arial</vt:lpstr>
      <vt:lpstr>Calibri</vt:lpstr>
      <vt:lpstr>Cambria</vt:lpstr>
      <vt:lpstr>Cambria Math</vt:lpstr>
      <vt:lpstr>Symbol</vt:lpstr>
      <vt:lpstr>Times New Roman</vt:lpstr>
      <vt:lpstr>Verdana</vt:lpstr>
      <vt:lpstr>Wingdings</vt:lpstr>
      <vt:lpstr>2_Default Design</vt:lpstr>
      <vt:lpstr>Fusion09_Public_BLK_WIDE</vt:lpstr>
      <vt:lpstr>1_Default Design</vt:lpstr>
      <vt:lpstr>7_Default Design</vt:lpstr>
      <vt:lpstr>9_Default Design</vt:lpstr>
      <vt:lpstr>18_Default Design</vt:lpstr>
      <vt:lpstr>19_Default Design</vt:lpstr>
      <vt:lpstr>20_Default Design</vt:lpstr>
      <vt:lpstr>3_Default Design</vt:lpstr>
      <vt:lpstr>21_Default Design</vt:lpstr>
      <vt:lpstr>22_Default Design</vt:lpstr>
      <vt:lpstr>23_Default Design</vt:lpstr>
      <vt:lpstr>24_Default Design</vt:lpstr>
      <vt:lpstr>25_Default Design</vt:lpstr>
      <vt:lpstr>4_Default Design</vt:lpstr>
      <vt:lpstr>5_Default Design</vt:lpstr>
      <vt:lpstr>6_Default Design</vt:lpstr>
      <vt:lpstr>8_Default Design</vt:lpstr>
      <vt:lpstr>PowerPoint Presentation</vt:lpstr>
      <vt:lpstr>PowerPoint Presentation</vt:lpstr>
      <vt:lpstr>Intel’s high performance MP platforms</vt:lpstr>
      <vt:lpstr>PowerPoint Presentation</vt:lpstr>
      <vt:lpstr>PowerPoint Presentation</vt:lpstr>
      <vt:lpstr>1.1 The worldwide 4S (4 Socket) server market (1)</vt:lpstr>
      <vt:lpstr>1.1 The worldwide 4S (4 Socket) server market (2)</vt:lpstr>
      <vt:lpstr>PowerPoint Presentation</vt:lpstr>
      <vt:lpstr>1.2 The platform concept (1)</vt:lpstr>
      <vt:lpstr>1.2 The platform concept (2)</vt:lpstr>
      <vt:lpstr>1.2 The platform concept (3)</vt:lpstr>
      <vt:lpstr>1.2 The platform concept (4)</vt:lpstr>
      <vt:lpstr>1.2 The platform concept (5)</vt:lpstr>
      <vt:lpstr>PowerPoint Presentation</vt:lpstr>
      <vt:lpstr>PowerPoint Presentation</vt:lpstr>
      <vt:lpstr>1.3 Server platforms classified according to the number of processors supported (1)</vt:lpstr>
      <vt:lpstr>PowerPoint Presentation</vt:lpstr>
      <vt:lpstr>1.4 Multiprocessor server platforms classified according to their memory arch. (1)</vt:lpstr>
      <vt:lpstr>1.4 Multiprocessor server platforms classified according to their memory arch. (2)</vt:lpstr>
      <vt:lpstr>1.4 Multiprocessor server platforms classified according to their memory arch. (3)</vt:lpstr>
      <vt:lpstr>1.4 Multiprocessor server platforms classified according to their memory arch. (4)</vt:lpstr>
      <vt:lpstr>PowerPoint Presentation</vt:lpstr>
      <vt:lpstr>1.5 Platforms classified according to the number of chips constituting the chipset (1)</vt:lpstr>
      <vt:lpstr>1.5 Platforms classified according to the number of chips constituting the chipset (2)</vt:lpstr>
      <vt:lpstr>1.5 Platforms classified according to the number of chips constituting the chipset (3)</vt:lpstr>
      <vt:lpstr>PowerPoint Presentation</vt:lpstr>
      <vt:lpstr>1.6 Naming scheme of Intel’s servers (1)</vt:lpstr>
      <vt:lpstr>1.6 Naming scheme of Intel’s servers (2)</vt:lpstr>
      <vt:lpstr>1.6 Naming scheme of Intel’s servers (3)</vt:lpstr>
      <vt:lpstr>1.6 Naming scheme of Intel’s servers (4)</vt:lpstr>
      <vt:lpstr>1.6 Naming scheme of Intel’s servers (5)</vt:lpstr>
      <vt:lpstr>PowerPoint Presentation</vt:lpstr>
      <vt:lpstr>1.7 Overview of Intel’s high performance multicore MP servers and platforms (1)</vt:lpstr>
      <vt:lpstr>PowerPoint Presentation</vt:lpstr>
      <vt:lpstr>1.7 Overview of Intel’s high performance multicore MP servers and platforms (3)</vt:lpstr>
      <vt:lpstr>PowerPoint Presentation</vt:lpstr>
      <vt:lpstr>PowerPoint Presentation</vt:lpstr>
      <vt:lpstr>PowerPoint Presentation</vt:lpstr>
      <vt:lpstr>2. Evolution of Intel’s high performance multicore MP server platforms (3)</vt:lpstr>
      <vt:lpstr>2. Evolution of Intel’s high performance multicore MP server platforms (4)</vt:lpstr>
      <vt:lpstr>2. Evolution of Intel’s high performance multicore MP server platforms (6)</vt:lpstr>
      <vt:lpstr>PowerPoint Presentation</vt:lpstr>
      <vt:lpstr>PowerPoint Presentation</vt:lpstr>
      <vt:lpstr>2. Evolution of Intel’s high performance multicore MP server platforms (9)</vt:lpstr>
      <vt:lpstr>2. Evolution of Intel’s high performance multicore MP server platforms (10)</vt:lpstr>
      <vt:lpstr>2. Evolution of Intel’s high performance multicore MP server platforms (11)</vt:lpstr>
      <vt:lpstr>PowerPoint Presentation</vt:lpstr>
      <vt:lpstr>2. Evolution of Intel’s high performance multicore MP server platforms (13)</vt:lpstr>
      <vt:lpstr>2. Evolution of Intel’s high performance multicore MP server platforms (14)</vt:lpstr>
      <vt:lpstr>2. Evolution of Intel’s high performance multicore MP server platforms (15)</vt:lpstr>
      <vt:lpstr>2. Evolution of Intel’s high performance multicore MP server platforms (16)</vt:lpstr>
      <vt:lpstr>2. Evolution of Intel’s high performance multicore MP server platforms (17)</vt:lpstr>
      <vt:lpstr>2. Evolution of Intel’s high performance multicore MP server platforms (18)</vt:lpstr>
      <vt:lpstr>2. Evolution of Intel’s high performance multicore MP server platforms (19)</vt:lpstr>
      <vt:lpstr>2. Evolution of Intel’s high performance multicore MP server platforms (20)</vt:lpstr>
      <vt:lpstr>2. Evolution of Intel’s high performance multicore MP server platforms (21)</vt:lpstr>
      <vt:lpstr>2. Evolution of Intel’s high performance multicore MP server platforms (22)</vt:lpstr>
      <vt:lpstr>2. Evolution of Intel’s high performance multicore MP server platforms (23)</vt:lpstr>
      <vt:lpstr>2. Evolution of Intel’s high performance multicore MP server platforms (23b)</vt:lpstr>
      <vt:lpstr>2. Evolution of Intel’s high performance multicore MP server platforms (24)</vt:lpstr>
      <vt:lpstr>PowerPoint Presentation</vt:lpstr>
      <vt:lpstr>2. Evolution of Intel’s high performance multicore MP server platforms (25)</vt:lpstr>
      <vt:lpstr>2. Evolution of Intel’s high performance multicore MP server platforms (25b)</vt:lpstr>
      <vt:lpstr>2. Evolution of Intel’s high performance multicore MP server platforms (26)</vt:lpstr>
      <vt:lpstr>2. Evolution of Intel’s high performance multicore MP server platforms (26b)</vt:lpstr>
      <vt:lpstr>2. Evolution of Intel’s high performance multicore MP server platforms (27)</vt:lpstr>
      <vt:lpstr>2. Evolution of Intel’s high performance multicore MP server platforms (28)</vt:lpstr>
      <vt:lpstr>2. Evolution of Intel’s high performance multicore MP server platforms (29)</vt:lpstr>
      <vt:lpstr>2. Evolution of Intel’s high performance multicore MP server platforms (30)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Evolution of Intel’s high performance multicore MP server platforms (36)</vt:lpstr>
      <vt:lpstr>2. Evolution of Intel’s high performance multicore MP server platforms (37)</vt:lpstr>
      <vt:lpstr>2. Evolution of Intel’s high performance multicore MP server platforms (38)</vt:lpstr>
      <vt:lpstr>PowerPoint Presentation</vt:lpstr>
      <vt:lpstr>2. Evolution of Intel’s high performance multicore MP server platforms (39)</vt:lpstr>
      <vt:lpstr>2. Evolution of Intel’s high performance multicore MP server platforms (40)</vt:lpstr>
      <vt:lpstr>2. Evolution of Intel’s high performance multicore MP server platforms (41)</vt:lpstr>
      <vt:lpstr>PowerPoint Presentation</vt:lpstr>
      <vt:lpstr>2. Evolution of Intel’s high performance multicore MP server platforms (43)</vt:lpstr>
      <vt:lpstr>2. Evolution of Intel’s high performance multicore MP server platforms (44)</vt:lpstr>
      <vt:lpstr>2. Evolution of Intel’s high performance multicore MP server platforms (45)</vt:lpstr>
      <vt:lpstr>2. Evolution of Intel’s high performance multicore MP server platforms (46)</vt:lpstr>
      <vt:lpstr>PowerPoint Presentation</vt:lpstr>
      <vt:lpstr>PowerPoint Presentation</vt:lpstr>
      <vt:lpstr>2. Evolution of Intel’s high performance multicore MP server platforms (49)</vt:lpstr>
      <vt:lpstr>2. Evolution of Intel’s high performance multicore MP server platforms (50)</vt:lpstr>
      <vt:lpstr>2. Evolution of Intel’s high performance multicore MP server platforms (51)</vt:lpstr>
      <vt:lpstr>PowerPoint Presentation</vt:lpstr>
      <vt:lpstr>PowerPoint Presentation</vt:lpstr>
      <vt:lpstr>3.1 Overview of the Brickland platform (1)</vt:lpstr>
      <vt:lpstr>3.1 Overview of the Brickland platform (2)</vt:lpstr>
      <vt:lpstr>3.1 Overview of the Brickland platform (3)</vt:lpstr>
      <vt:lpstr>3.1 Overview of the Brickland platform (4)</vt:lpstr>
      <vt:lpstr>PowerPoint Presentation</vt:lpstr>
      <vt:lpstr>3.2 Key innovations of the Brickland platform (1)</vt:lpstr>
      <vt:lpstr>3.2 Key innovations of the Brickland platform (2)</vt:lpstr>
      <vt:lpstr>3.2 Key innovations of the Brickland platform (3)</vt:lpstr>
      <vt:lpstr>3.2 Key innovations of the Brickland platform (4)</vt:lpstr>
      <vt:lpstr>3.2 Key innovations of the Brickland platform (5)</vt:lpstr>
      <vt:lpstr>3.2 Key innovations of the Brickland platform (6)</vt:lpstr>
      <vt:lpstr>3.2 Key innovations of the Brickland platform (7)</vt:lpstr>
      <vt:lpstr>3.2 Key innovations of the Brickland platform (8)</vt:lpstr>
      <vt:lpstr>3.2 Key innovations of the Brickland platform (9)</vt:lpstr>
      <vt:lpstr>3.2 Key innovations of the Brickland platform (10)</vt:lpstr>
      <vt:lpstr>3.2 Key innovations of the Brickland platform (11)</vt:lpstr>
      <vt:lpstr>3.2 Key innovations of the Brickland platform (12)</vt:lpstr>
      <vt:lpstr>3.2 Key innovations of the Brickland platform (13)</vt:lpstr>
      <vt:lpstr>3.2 Key innovations of the Brickland platform (14)</vt:lpstr>
      <vt:lpstr>3.2 Key innovations of the Brickland platform (15)</vt:lpstr>
      <vt:lpstr>3.2 Key innovations of the Brickland platform (16)</vt:lpstr>
      <vt:lpstr>3.2 Key innovations of the Brickland platform (17)</vt:lpstr>
      <vt:lpstr>PowerPoint Presentation</vt:lpstr>
      <vt:lpstr>3.3 The Ivy Bridge-EX (E7-4800 v2) 4S processor line (1)</vt:lpstr>
      <vt:lpstr>3.3 The Ivy Bridge-EX (E7-4800 v2) 4S processor line (2)</vt:lpstr>
      <vt:lpstr>3.3 The Ivy Bridge-EX (E7-4800 v2) 4S processor line (3)</vt:lpstr>
      <vt:lpstr>3.3 The Ivy Bridge-EX (E7-4800 v2) 4S processor line (4)</vt:lpstr>
      <vt:lpstr>3.3 The Ivy Bridge-EX (E7-4800 v2) 4S processor line (5)</vt:lpstr>
      <vt:lpstr>3.3 The Ivy Bridge-EX (E7-4800 v2) 4S processor line (6)</vt:lpstr>
      <vt:lpstr>3.3 The Ivy Bridge-EX (E7-4800 v2) 4S processor line (7)</vt:lpstr>
      <vt:lpstr>3.3 The Ivy Bridge-EX (E7-4800 v2) 4S processor line (8)</vt:lpstr>
      <vt:lpstr>3.3 The Ivy Bridge-EX (E7-4800 v2) 4S processor line (9)</vt:lpstr>
      <vt:lpstr>PowerPoint Presentation</vt:lpstr>
      <vt:lpstr>3.4 The Haswell-EX (E7-4800 v3) 4S processor line (1)</vt:lpstr>
      <vt:lpstr>3.4 The Haswell-EX (E7-4800 v3) 4S processor line (2)</vt:lpstr>
      <vt:lpstr>3.4 The Haswell-EX (E7-4800 v3) 4S processor line (3)</vt:lpstr>
      <vt:lpstr>3.4 The Haswell-EX (E7-4800 v3) 4S processor line (4)</vt:lpstr>
      <vt:lpstr>3.4 The Haswell-EX (E7-4800 v3) 4S processor line (5)</vt:lpstr>
      <vt:lpstr>3.4 The Haswell-EX (E7-4800 v3) 4S processor line (6)</vt:lpstr>
      <vt:lpstr>3.4 The Haswell-EX (E7-4800 v3) 4S processor line (7)</vt:lpstr>
      <vt:lpstr>3.4 The Haswell-EX (E7-4800 v3) 4S processor line (8)</vt:lpstr>
      <vt:lpstr>3.4 The Haswell-EX (E7-4800 v3) 4S processor line (9)</vt:lpstr>
      <vt:lpstr>3.4 The Haswell-EX (E7-4800 v3) 4S processor line (10)</vt:lpstr>
      <vt:lpstr>3.4 The Haswell-EX (E7-4800 v3) 4S processor line (11)</vt:lpstr>
      <vt:lpstr>3.4 The Haswell-EX (E7-4800 v3) 4S processor line (12)</vt:lpstr>
      <vt:lpstr>3.4 The Haswell-EX (E7-4800 v3) 4S processor line (13)</vt:lpstr>
      <vt:lpstr>3.4 The Haswell-EX (E7-4800 v3) 4S processor line (14)</vt:lpstr>
      <vt:lpstr>3.4 The Haswell-EX (E7-4800 v3) 4S processor line (15)</vt:lpstr>
      <vt:lpstr>3.4 The Haswell-EX (E7-4800 v3) 4S processor line (16)</vt:lpstr>
      <vt:lpstr>3.4 The Haswell-EX (E7-4800 v3) 4S processor line (17)</vt:lpstr>
      <vt:lpstr>3.4 The Haswell-EX (E7-4800 v3) 4S processor line (18)</vt:lpstr>
      <vt:lpstr>3.4 The Haswell-EX (E7-4800 v3) 4S processor line (19)</vt:lpstr>
      <vt:lpstr>3.4 The Haswell-EX (E7-4800 v3) 4S processor line (20)</vt:lpstr>
      <vt:lpstr>3.4 The Haswell-EX (E7-4800 v3) 4S processor line (21)</vt:lpstr>
      <vt:lpstr>3.4 The Haswell-EX (E7-4800 v3) 4S processor line (23)</vt:lpstr>
      <vt:lpstr>3.4 The Haswell-EX (E7-4800 v3) 4S processor line (24)</vt:lpstr>
      <vt:lpstr>PowerPoint Presentation</vt:lpstr>
      <vt:lpstr>3.5 The Broadwell-EX (E7-4800 v4) 4S processor line (1)</vt:lpstr>
      <vt:lpstr>3.5 The Broadwell-EX (E7-4800 v4) 4S processor line (2)</vt:lpstr>
      <vt:lpstr>3.5 The Broadwell-EX (E7-4800 v4) 4S processor line (3)</vt:lpstr>
      <vt:lpstr>3.5 The Broadwell-EX (E7-4800 v4) 4S processor line (4)</vt:lpstr>
      <vt:lpstr>3.5 The Broadwell-EX (E7-4800 v4) 4S processor line (5)</vt:lpstr>
      <vt:lpstr>3.5 The Broadwell-EX (E7-4800 v4) 4S processor line (6)</vt:lpstr>
      <vt:lpstr>3.5 The Broadwell-EX (E7-4800 v4) 4S processor line (7)</vt:lpstr>
      <vt:lpstr>3.5 The Broadwell-EX (E7-4800 v4) 4S processor line (8)</vt:lpstr>
      <vt:lpstr>PowerPoint Presentation</vt:lpstr>
      <vt:lpstr>4. Example 2:. The Purley platform (1)</vt:lpstr>
      <vt:lpstr>4. Example 2:. The Purley platform (2)</vt:lpstr>
      <vt:lpstr>4. Example 2:. The Purley platform (3)</vt:lpstr>
      <vt:lpstr>4. Example 2:. The Purley platform (4)</vt:lpstr>
      <vt:lpstr>4. Example 2:. The Purley platform (5)</vt:lpstr>
      <vt:lpstr>PowerPoint Presentation</vt:lpstr>
      <vt:lpstr>5. References (1)</vt:lpstr>
      <vt:lpstr>5. References (2)</vt:lpstr>
      <vt:lpstr>5. References (3)</vt:lpstr>
      <vt:lpstr>5. References (4)</vt:lpstr>
      <vt:lpstr>5. References (5)</vt:lpstr>
      <vt:lpstr>5. References (6)</vt:lpstr>
      <vt:lpstr>5. References (7)</vt:lpstr>
      <vt:lpstr>5. References (8)</vt:lpstr>
      <vt:lpstr>5. References (9)</vt:lpstr>
      <vt:lpstr>5. References (10)</vt:lpstr>
      <vt:lpstr>5. References (11)</vt:lpstr>
      <vt:lpstr>5. References (12)</vt:lpstr>
      <vt:lpstr>5. References (13)</vt:lpstr>
      <vt:lpstr>5. References (14)</vt:lpstr>
      <vt:lpstr>5. References (15)</vt:lpstr>
      <vt:lpstr>5. References (16)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>BMF/NIK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Sima Dezso</dc:creator>
  <cp:lastModifiedBy>sima</cp:lastModifiedBy>
  <cp:revision>3178</cp:revision>
  <cp:lastPrinted>2016-06-18T06:45:40Z</cp:lastPrinted>
  <dcterms:created xsi:type="dcterms:W3CDTF">2007-11-09T14:18:24Z</dcterms:created>
  <dcterms:modified xsi:type="dcterms:W3CDTF">2017-05-08T05:41:34Z</dcterms:modified>
</cp:coreProperties>
</file>