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97" r:id="rId4"/>
    <p:sldMasterId id="2147483709" r:id="rId5"/>
    <p:sldMasterId id="2147483733" r:id="rId6"/>
    <p:sldMasterId id="2147483756" r:id="rId7"/>
    <p:sldMasterId id="2147483922" r:id="rId8"/>
    <p:sldMasterId id="2147483934" r:id="rId9"/>
  </p:sldMasterIdLst>
  <p:notesMasterIdLst>
    <p:notesMasterId r:id="rId126"/>
  </p:notesMasterIdLst>
  <p:sldIdLst>
    <p:sldId id="259" r:id="rId10"/>
    <p:sldId id="260" r:id="rId11"/>
    <p:sldId id="261" r:id="rId12"/>
    <p:sldId id="686" r:id="rId13"/>
    <p:sldId id="687" r:id="rId14"/>
    <p:sldId id="688" r:id="rId15"/>
    <p:sldId id="689" r:id="rId16"/>
    <p:sldId id="265" r:id="rId17"/>
    <p:sldId id="697" r:id="rId18"/>
    <p:sldId id="270" r:id="rId19"/>
    <p:sldId id="359" r:id="rId20"/>
    <p:sldId id="448" r:id="rId21"/>
    <p:sldId id="645" r:id="rId22"/>
    <p:sldId id="651" r:id="rId23"/>
    <p:sldId id="650" r:id="rId24"/>
    <p:sldId id="514" r:id="rId25"/>
    <p:sldId id="652" r:id="rId26"/>
    <p:sldId id="703" r:id="rId27"/>
    <p:sldId id="704" r:id="rId28"/>
    <p:sldId id="705" r:id="rId29"/>
    <p:sldId id="706" r:id="rId30"/>
    <p:sldId id="592" r:id="rId31"/>
    <p:sldId id="653" r:id="rId32"/>
    <p:sldId id="409" r:id="rId33"/>
    <p:sldId id="593" r:id="rId34"/>
    <p:sldId id="595" r:id="rId35"/>
    <p:sldId id="699" r:id="rId36"/>
    <p:sldId id="696" r:id="rId37"/>
    <p:sldId id="597" r:id="rId38"/>
    <p:sldId id="598" r:id="rId39"/>
    <p:sldId id="599" r:id="rId40"/>
    <p:sldId id="700" r:id="rId41"/>
    <p:sldId id="502" r:id="rId42"/>
    <p:sldId id="654" r:id="rId43"/>
    <p:sldId id="503" r:id="rId44"/>
    <p:sldId id="529" r:id="rId45"/>
    <p:sldId id="530" r:id="rId46"/>
    <p:sldId id="531" r:id="rId47"/>
    <p:sldId id="554" r:id="rId48"/>
    <p:sldId id="532" r:id="rId49"/>
    <p:sldId id="533" r:id="rId50"/>
    <p:sldId id="534" r:id="rId51"/>
    <p:sldId id="535" r:id="rId52"/>
    <p:sldId id="536" r:id="rId53"/>
    <p:sldId id="537" r:id="rId54"/>
    <p:sldId id="538" r:id="rId55"/>
    <p:sldId id="547" r:id="rId56"/>
    <p:sldId id="594" r:id="rId57"/>
    <p:sldId id="546" r:id="rId58"/>
    <p:sldId id="540" r:id="rId59"/>
    <p:sldId id="542" r:id="rId60"/>
    <p:sldId id="543" r:id="rId61"/>
    <p:sldId id="541" r:id="rId62"/>
    <p:sldId id="553" r:id="rId63"/>
    <p:sldId id="552" r:id="rId64"/>
    <p:sldId id="544" r:id="rId65"/>
    <p:sldId id="550" r:id="rId66"/>
    <p:sldId id="589" r:id="rId67"/>
    <p:sldId id="681" r:id="rId68"/>
    <p:sldId id="603" r:id="rId69"/>
    <p:sldId id="602" r:id="rId70"/>
    <p:sldId id="604" r:id="rId71"/>
    <p:sldId id="673" r:id="rId72"/>
    <p:sldId id="661" r:id="rId73"/>
    <p:sldId id="662" r:id="rId74"/>
    <p:sldId id="663" r:id="rId75"/>
    <p:sldId id="664" r:id="rId76"/>
    <p:sldId id="665" r:id="rId77"/>
    <p:sldId id="666" r:id="rId78"/>
    <p:sldId id="667" r:id="rId79"/>
    <p:sldId id="668" r:id="rId80"/>
    <p:sldId id="669" r:id="rId81"/>
    <p:sldId id="606" r:id="rId82"/>
    <p:sldId id="674" r:id="rId83"/>
    <p:sldId id="610" r:id="rId84"/>
    <p:sldId id="677" r:id="rId85"/>
    <p:sldId id="648" r:id="rId86"/>
    <p:sldId id="655" r:id="rId87"/>
    <p:sldId id="671" r:id="rId88"/>
    <p:sldId id="672" r:id="rId89"/>
    <p:sldId id="620" r:id="rId90"/>
    <p:sldId id="621" r:id="rId91"/>
    <p:sldId id="676" r:id="rId92"/>
    <p:sldId id="623" r:id="rId93"/>
    <p:sldId id="624" r:id="rId94"/>
    <p:sldId id="625" r:id="rId95"/>
    <p:sldId id="626" r:id="rId96"/>
    <p:sldId id="627" r:id="rId97"/>
    <p:sldId id="628" r:id="rId98"/>
    <p:sldId id="629" r:id="rId99"/>
    <p:sldId id="630" r:id="rId100"/>
    <p:sldId id="631" r:id="rId101"/>
    <p:sldId id="633" r:id="rId102"/>
    <p:sldId id="634" r:id="rId103"/>
    <p:sldId id="635" r:id="rId104"/>
    <p:sldId id="636" r:id="rId105"/>
    <p:sldId id="637" r:id="rId106"/>
    <p:sldId id="638" r:id="rId107"/>
    <p:sldId id="639" r:id="rId108"/>
    <p:sldId id="640" r:id="rId109"/>
    <p:sldId id="678" r:id="rId110"/>
    <p:sldId id="680" r:id="rId111"/>
    <p:sldId id="679" r:id="rId112"/>
    <p:sldId id="660" r:id="rId113"/>
    <p:sldId id="691" r:id="rId114"/>
    <p:sldId id="702" r:id="rId115"/>
    <p:sldId id="694" r:id="rId116"/>
    <p:sldId id="695" r:id="rId117"/>
    <p:sldId id="690" r:id="rId118"/>
    <p:sldId id="693" r:id="rId119"/>
    <p:sldId id="649" r:id="rId120"/>
    <p:sldId id="642" r:id="rId121"/>
    <p:sldId id="643" r:id="rId122"/>
    <p:sldId id="692" r:id="rId123"/>
    <p:sldId id="698" r:id="rId124"/>
    <p:sldId id="701" r:id="rId125"/>
  </p:sldIdLst>
  <p:sldSz cx="9144000" cy="6858000" type="screen4x3"/>
  <p:notesSz cx="6946900" cy="9220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B2B2B2"/>
    <a:srgbClr val="FFA3A3"/>
    <a:srgbClr val="FF0000"/>
    <a:srgbClr val="FF6161"/>
    <a:srgbClr val="FF6565"/>
    <a:srgbClr val="FF7171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7" autoAdjust="0"/>
    <p:restoredTop sz="99328" autoAdjust="0"/>
  </p:normalViewPr>
  <p:slideViewPr>
    <p:cSldViewPr snapToGrid="0" showGuides="1">
      <p:cViewPr>
        <p:scale>
          <a:sx n="75" d="100"/>
          <a:sy n="75" d="100"/>
        </p:scale>
        <p:origin x="-984" y="-72"/>
      </p:cViewPr>
      <p:guideLst>
        <p:guide orient="horz" pos="483"/>
        <p:guide orient="horz" pos="603"/>
        <p:guide orient="horz" pos="2660"/>
        <p:guide pos="2892"/>
        <p:guide pos="210"/>
        <p:guide pos="48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2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12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16" Type="http://schemas.openxmlformats.org/officeDocument/2006/relationships/slide" Target="slides/slide107.xml"/><Relationship Id="rId124" Type="http://schemas.openxmlformats.org/officeDocument/2006/relationships/slide" Target="slides/slide115.xml"/><Relationship Id="rId129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11" Type="http://schemas.openxmlformats.org/officeDocument/2006/relationships/slide" Target="slides/slide10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127" Type="http://schemas.openxmlformats.org/officeDocument/2006/relationships/presProps" Target="pres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13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61" Type="http://schemas.openxmlformats.org/officeDocument/2006/relationships/slide" Target="slides/slide52.xml"/><Relationship Id="rId82" Type="http://schemas.openxmlformats.org/officeDocument/2006/relationships/slide" Target="slides/slide7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3825" y="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0563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79913"/>
            <a:ext cx="5557838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665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3825" y="875665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fld id="{804BC981-CB2F-4BAD-8868-C2BF9CD7E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11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ADC1EC-81ED-4AFF-BC5B-7308412751E2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0563"/>
            <a:ext cx="4610100" cy="3457575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51313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E871C3-B693-4B61-B4EB-17E95F3D0A15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45</a:t>
            </a:fld>
            <a:endParaRPr lang="en-US" alt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altLang="en-US" smtClean="0">
                <a:latin typeface="Arial" pitchFamily="34" charset="0"/>
              </a:rPr>
              <a:t>Based on ideas of the NOC processor (Network-on-Chip): hundreds of processing elements with integrated on-die communication)</a:t>
            </a:r>
          </a:p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FCF0396-B755-4DAD-A1E1-0A8F03DC86B7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47</a:t>
            </a:fld>
            <a:endParaRPr lang="en-US" alt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D9513E8-4A8B-4B7F-8070-EFF694445805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58</a:t>
            </a:fld>
            <a:endParaRPr lang="en-US" alt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933825" y="875665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46" tIns="46223" rIns="92446" bIns="46223" anchor="b"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AB9839-4A5D-4846-BCAE-39A2E6681846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59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 txBox="1">
            <a:spLocks noGrp="1" noChangeArrowheads="1"/>
          </p:cNvSpPr>
          <p:nvPr/>
        </p:nvSpPr>
        <p:spPr bwMode="auto">
          <a:xfrm>
            <a:off x="3933825" y="875665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46" tIns="46223" rIns="92446" bIns="46223" anchor="b"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C4B295-495B-482C-B41C-F4997C6DD51D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64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A8C407-8D21-4CAA-8203-4BBFE5F1B9EF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77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B69781-A104-44AE-A66A-A27068509215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103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7FF060F-7D46-43C6-A011-F6BC2698FE41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111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US" smtClean="0">
              <a:latin typeface="Arial" pitchFamily="34" charset="0"/>
            </a:endParaRPr>
          </a:p>
        </p:txBody>
      </p:sp>
      <p:sp>
        <p:nvSpPr>
          <p:cNvPr id="143364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78B8C71-62FE-43AB-9C0D-9B325DE7411F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112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US" smtClean="0">
              <a:latin typeface="Arial" pitchFamily="34" charset="0"/>
            </a:endParaRPr>
          </a:p>
        </p:txBody>
      </p:sp>
      <p:sp>
        <p:nvSpPr>
          <p:cNvPr id="14438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7EBF4A6-EB40-43A5-A74C-F47D68A9D73B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113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D94BD35-4012-4C66-9FEA-2EC6277FA71B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CC5E77A-9010-44EA-B0FA-51A2C01EF86D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AF63F6E-3B50-43C5-ACB4-13A2C0F912A2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 txBox="1">
            <a:spLocks noGrp="1" noChangeArrowheads="1"/>
          </p:cNvSpPr>
          <p:nvPr/>
        </p:nvSpPr>
        <p:spPr bwMode="auto">
          <a:xfrm>
            <a:off x="3933825" y="875665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46" tIns="46223" rIns="92446" bIns="46223" anchor="b"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9E86B6-D30D-43B1-9C96-FB1CAAF71127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71BC0A0-500F-4C98-B80D-65587B930AD5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522F972-60E4-4B20-AADF-800EEB7BB814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BA2EFE-B290-47C8-B11E-CF9288D2C431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altLang="en-US" smtClean="0">
                <a:latin typeface="Arial" pitchFamily="34" charset="0"/>
              </a:rPr>
              <a:t>Based on ideas of the NOC processor (Network-on-Chip): hundreds of processing elements with integrated on-die communication)</a:t>
            </a:r>
          </a:p>
          <a:p>
            <a:pPr eaLnBrk="1" hangingPunct="1"/>
            <a:r>
              <a:rPr lang="hu-HU" altLang="en-US" smtClean="0">
                <a:latin typeface="Arial" pitchFamily="34" charset="0"/>
              </a:rPr>
              <a:t>FPMA: FP Multiply-Add</a:t>
            </a:r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Jegyzetek hely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  <p:sp>
        <p:nvSpPr>
          <p:cNvPr id="13414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6A76BE1-E0EB-4B86-B917-E93B6F4E0952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36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96328-A23C-4517-88D0-E98CAE95F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76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7DD4C-1667-44B1-B968-90A208875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42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DDD09-8528-4455-BF90-17DD895A5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72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E6778-80AE-4461-A254-9D96C760C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25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CDA00-6E16-44BF-BD15-E3BE8A998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87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91D3E-6463-494A-9FA7-0C0984B40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61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41579-0E31-420D-B77B-CC7571949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12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4DB69-95FA-4898-AE79-CAEC01D34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3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C894B-6947-4975-8CDF-9936EF7BC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2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65F7C-2C36-4D24-9C55-3230013BC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64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37E55-8370-4A64-A631-B5C8AD3C3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48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1B67E-E511-4D03-B655-182451BFA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34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6F4E1-E183-4695-8C3D-65F48FE1C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35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D6AE7-A280-4CB1-BD9B-2E476B650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5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368E8-B362-4A04-A96D-8C643DD7C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22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DAB5F-7F30-4853-A116-500117EE4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60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5B20E-84F2-477C-A6E7-FCA8218DE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99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AFC48-BE06-4726-9FB5-A0CDF4DDB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3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FCE57-F352-41F8-AF9A-38099B5E5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33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E4B1F-6F87-43A7-9F04-90190C73A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1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DBA4F-6D34-4FB7-BB36-DF96F21D4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33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5D3C6-BF8B-42A9-AAD8-315575303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91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E30EA-5E6F-40A9-8A34-A44D70148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50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066D2-9717-4410-9050-7C9D2C9B6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57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E3BF8-8A94-4F0B-8D6D-EEDDC0053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68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91459-3812-4725-A3AB-2041EDD5B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95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4541B-6498-436D-883D-BCBB6DA52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31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578DA-B578-47CA-868F-67956DCDD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63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FB58F-D996-4AA0-963D-5B5493F46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845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47564-C405-4CAC-84B4-78BB28FE4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61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47211-D51D-4BD4-9056-EE2689B93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59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191FA-7E8A-4DB1-88CC-699C74559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04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94B52-560F-44DC-A01C-6C79CEB0A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18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E3C4E-D26C-4F28-B8EF-45C968D4E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41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CB114-F2FE-444F-A2FB-6CC3D4E48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02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CE0AB-E368-4523-B18F-19BA857D1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790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1C60E-249C-49AC-A56D-72D1D3BC2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607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9CA18-AEE0-46C3-B7C5-1D4E7EDC1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952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EC7D4-E751-4C1F-B79D-A833617C2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511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424EE-EDA4-4C4D-8016-DECA2840D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02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4F4C1-52B0-4999-BBF7-1FCF71F96F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97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659A7-0A56-490F-9A13-5F21D858C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335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441E4-576D-40D0-B902-F040C4D33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890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790ED-A313-419E-BF00-D0E71AB19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7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1C1D9-3A18-42B7-9F7E-438C4F3DD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920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BDCB6-265A-4E8C-86EC-8519BB01B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37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5DCF2-FABA-423D-A719-5A6947E443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761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D945C-FA88-4D0D-9C9F-3C4E1CE59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345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9880F-D77F-4176-8347-5981DEB58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50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BE89B-E79F-483F-BC5E-E3435E808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43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3E636-5C51-43C4-A328-FB68CC75C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382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81A0F-BE83-49B2-ABB2-089D3C85F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179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2DD43-7FFD-4A6C-A295-9205371FE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286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C8206-9D8F-4C48-9E39-8E378B085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194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054B0-DE00-4940-B2E1-8DAD8134E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7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68A5C-D387-437A-9571-B90E60A6B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34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105A2-1A93-4963-BD47-EAA0A9D4C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942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4B224-8F5F-4C9B-A1A7-3993B30EF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065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AA005-3A89-46D1-ADDF-FD4F830AB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986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3844D-3249-4154-8EA0-CF5FB9B0C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553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70FFA-E18B-41CF-9FE6-F15E5E7A1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151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C23B6-0441-4FC2-A7D1-EF5A06F28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80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34BD8-8E45-4D2E-A623-483C45D38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658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C6C7E-303E-408F-A334-8A8EE6F83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264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1FABF-2B2A-4FA9-90CB-6D0009ADB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346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F343F-D7D2-4EDD-B363-D604CF986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7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3A440-AA67-4A94-B611-943AAEDF2E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784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821CB-82B9-4C8C-A981-E4064F74C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251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CFBC4-B079-4800-8D10-BF85920BD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309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20A09-E362-4E13-9590-53490122E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68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2583D-5688-4BF5-AFA5-5772D7D5A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007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11547-CDAA-4AED-83F7-4355B788D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813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45283-1665-4E05-9D3F-7EEEA7AA0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783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84B05-187A-4509-8E20-E4D833719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753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78093-C5D0-4FBA-9A7E-36D0F21BD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926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BB4D2-1BE3-4472-A8D9-7B2E4883C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929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A76DE-F4F5-46C0-9064-9CE39F4A8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2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EDEBB-76D6-46DC-9988-2828AB2EF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544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8E0C2-CE65-4342-868A-26DE6F707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749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66123-BA53-4E4D-BA36-7ED0635AB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694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6995A-99E3-46C7-A856-3DB53A11F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768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59C7D-C072-4904-B39E-BADBF7994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692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002CE-56E9-4E7A-AA95-264B572E1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5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93678-04B2-4F64-8377-97D2D95C8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754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97B1E-8415-4AB4-926D-304A577A5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149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87EF7-EA85-4C2C-94FE-ABF310B95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7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DE06-B039-4E71-84F4-171501099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022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EF8DC-2221-4908-92D9-FCBB940AA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25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EEAFB-9959-45BC-A207-8F642B607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286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9CA74-6CA3-44CC-AF29-02F4AF654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880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8A226-3BE0-410C-844A-521460E35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251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A3153-E087-4AFE-A7C3-65070ADE3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424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1F42A-F18F-45EA-A5D2-49D694019A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930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8A7AC-BAC8-4919-9ECA-216D814D3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818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8A12A-783A-4E7C-86BA-5E4376768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513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5ED56-2DCB-48B3-9B98-137AF1286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023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8A12D-6439-4AC2-AA4B-16536C48A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048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9F82A-8C2A-4AB1-9407-ABCB5431C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678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161DF-2DA6-4A50-9CA0-A7A7E5036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24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035DB3-13FE-4ECD-AE5B-4A1137E9E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E62E7D93-F432-4911-B380-BCF1855E0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98EA2E1-5390-46AA-B0A5-C4A4EA2CB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7CE566C-C4B0-41AE-8911-FB9F21AEA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5" r:id="rId1"/>
    <p:sldLayoutId id="2147484486" r:id="rId2"/>
    <p:sldLayoutId id="2147484487" r:id="rId3"/>
    <p:sldLayoutId id="2147484488" r:id="rId4"/>
    <p:sldLayoutId id="2147484489" r:id="rId5"/>
    <p:sldLayoutId id="2147484490" r:id="rId6"/>
    <p:sldLayoutId id="2147484491" r:id="rId7"/>
    <p:sldLayoutId id="2147484492" r:id="rId8"/>
    <p:sldLayoutId id="2147484493" r:id="rId9"/>
    <p:sldLayoutId id="2147484494" r:id="rId10"/>
    <p:sldLayoutId id="214748449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6DEB5D80-EBE8-41FF-BF1F-87EBBF029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0A26717-FC79-4BF0-8422-BD3BA91D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AAB9B352-AF05-4B55-B795-FC5383486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8105F65-17A8-40E1-83B6-59AC51E03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  <p:sldLayoutId id="2147484464" r:id="rId2"/>
    <p:sldLayoutId id="2147484465" r:id="rId3"/>
    <p:sldLayoutId id="2147484466" r:id="rId4"/>
    <p:sldLayoutId id="2147484467" r:id="rId5"/>
    <p:sldLayoutId id="2147484468" r:id="rId6"/>
    <p:sldLayoutId id="2147484469" r:id="rId7"/>
    <p:sldLayoutId id="2147484470" r:id="rId8"/>
    <p:sldLayoutId id="2147484471" r:id="rId9"/>
    <p:sldLayoutId id="2147484472" r:id="rId10"/>
    <p:sldLayoutId id="21474844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71EAC123-0E59-4999-A877-9C99DF402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4" r:id="rId1"/>
    <p:sldLayoutId id="2147484475" r:id="rId2"/>
    <p:sldLayoutId id="2147484476" r:id="rId3"/>
    <p:sldLayoutId id="2147484477" r:id="rId4"/>
    <p:sldLayoutId id="2147484478" r:id="rId5"/>
    <p:sldLayoutId id="2147484479" r:id="rId6"/>
    <p:sldLayoutId id="2147484480" r:id="rId7"/>
    <p:sldLayoutId id="2147484481" r:id="rId8"/>
    <p:sldLayoutId id="2147484482" r:id="rId9"/>
    <p:sldLayoutId id="2147484483" r:id="rId10"/>
    <p:sldLayoutId id="21474844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xbitlabs.com/picture/?src=/images/news/2013-07/intel_cpu_mic_roadmap.png" TargetMode="External"/><Relationship Id="rId1" Type="http://schemas.openxmlformats.org/officeDocument/2006/relationships/slideLayout" Target="../slideLayouts/slideLayout29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indows_(computing)" TargetMode="External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Pointing_device" TargetMode="External"/><Relationship Id="rId5" Type="http://schemas.openxmlformats.org/officeDocument/2006/relationships/hyperlink" Target="http://en.wikipedia.org/wiki/Menu_(computing)" TargetMode="External"/><Relationship Id="rId4" Type="http://schemas.openxmlformats.org/officeDocument/2006/relationships/hyperlink" Target="http://en.wikipedia.org/wiki/Icons_(computing)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extremetech.com/wp-content/uploads/2012/07/XeonPhiCard.jpg" TargetMode="External"/><Relationship Id="rId1" Type="http://schemas.openxmlformats.org/officeDocument/2006/relationships/slideLayout" Target="../slideLayouts/slideLayout2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68350" y="3498850"/>
            <a:ext cx="7632700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sz="3600" smtClean="0">
                <a:solidFill>
                  <a:schemeClr val="bg1"/>
                </a:solidFill>
                <a:latin typeface="Verdana" pitchFamily="34" charset="0"/>
              </a:rPr>
              <a:t>Sima Dezső</a:t>
            </a:r>
          </a:p>
          <a:p>
            <a:pPr eaLnBrk="1" hangingPunct="1">
              <a:spcAft>
                <a:spcPct val="50000"/>
              </a:spcAft>
            </a:pPr>
            <a:endParaRPr lang="hu-HU" altLang="en-US" sz="4000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479425" y="1092200"/>
            <a:ext cx="81343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Verdana" pitchFamily="34" charset="0"/>
              </a:rPr>
              <a:t>Többmagos/sokmagos</a:t>
            </a:r>
            <a:br>
              <a:rPr lang="en-US" altLang="en-US" sz="3600">
                <a:solidFill>
                  <a:srgbClr val="FF0000"/>
                </a:solidFill>
                <a:latin typeface="Verdana" pitchFamily="34" charset="0"/>
              </a:rPr>
            </a:br>
            <a:r>
              <a:rPr lang="en-US" altLang="en-US" sz="3600">
                <a:solidFill>
                  <a:srgbClr val="FF0000"/>
                </a:solidFill>
                <a:latin typeface="Verdana" pitchFamily="34" charset="0"/>
              </a:rPr>
              <a:t>pro</a:t>
            </a:r>
            <a:r>
              <a:rPr lang="hu-HU" altLang="en-US" sz="3600">
                <a:solidFill>
                  <a:srgbClr val="FF0000"/>
                </a:solidFill>
                <a:latin typeface="Verdana" pitchFamily="34" charset="0"/>
              </a:rPr>
              <a:t>cess</a:t>
            </a:r>
            <a:r>
              <a:rPr lang="en-US" altLang="en-US" sz="3600">
                <a:solidFill>
                  <a:srgbClr val="FF0000"/>
                </a:solidFill>
                <a:latin typeface="Verdana" pitchFamily="34" charset="0"/>
              </a:rPr>
              <a:t>z</a:t>
            </a:r>
            <a:r>
              <a:rPr lang="hu-HU" altLang="en-US" sz="3600">
                <a:solidFill>
                  <a:srgbClr val="FF0000"/>
                </a:solidFill>
                <a:latin typeface="Verdana" pitchFamily="34" charset="0"/>
              </a:rPr>
              <a:t>or</a:t>
            </a:r>
            <a:r>
              <a:rPr lang="en-US" altLang="en-US" sz="3600">
                <a:solidFill>
                  <a:srgbClr val="FF0000"/>
                </a:solidFill>
                <a:latin typeface="Verdana" pitchFamily="34" charset="0"/>
              </a:rPr>
              <a:t>ok-1</a:t>
            </a:r>
            <a:endParaRPr lang="hu-HU" altLang="en-US" sz="36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034007" y="4887913"/>
            <a:ext cx="30442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hu-HU" altLang="en-US" sz="2400" dirty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altLang="en-US" sz="2400" dirty="0" smtClean="0">
                <a:solidFill>
                  <a:schemeClr val="bg1"/>
                </a:solidFill>
                <a:latin typeface="Verdana" pitchFamily="34" charset="0"/>
              </a:rPr>
              <a:t>14</a:t>
            </a:r>
            <a:r>
              <a:rPr lang="hu-HU" altLang="en-US" sz="2400" dirty="0" smtClean="0">
                <a:solidFill>
                  <a:schemeClr val="bg1"/>
                </a:solidFill>
                <a:latin typeface="Verdana" pitchFamily="34" charset="0"/>
              </a:rPr>
              <a:t>. </a:t>
            </a:r>
            <a:r>
              <a:rPr lang="en-US" altLang="en-US" sz="2400" dirty="0" err="1" smtClean="0">
                <a:solidFill>
                  <a:schemeClr val="bg1"/>
                </a:solidFill>
                <a:latin typeface="Verdana" pitchFamily="34" charset="0"/>
              </a:rPr>
              <a:t>Szeptember</a:t>
            </a:r>
            <a:endParaRPr lang="en-US" altLang="en-US" sz="1600" dirty="0">
              <a:latin typeface="Verdana" pitchFamily="34" charset="0"/>
            </a:endParaRP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3786737" y="6254750"/>
            <a:ext cx="13308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Verdana" pitchFamily="34" charset="0"/>
              </a:rPr>
              <a:t>Version </a:t>
            </a:r>
            <a:r>
              <a:rPr lang="en-US" altLang="en-US" sz="1400" b="1" dirty="0" smtClean="0">
                <a:solidFill>
                  <a:schemeClr val="bg1"/>
                </a:solidFill>
                <a:latin typeface="Verdana" pitchFamily="34" charset="0"/>
              </a:rPr>
              <a:t>4.2</a:t>
            </a:r>
            <a:endParaRPr lang="en-US" altLang="en-US" sz="1400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chemeClr val="bg1"/>
                </a:solidFill>
                <a:latin typeface="Verdana" pitchFamily="34" charset="0"/>
              </a:rPr>
              <a:t>2. Homogén többmagos processzorok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6" descr="image_gallery?uuid=1a7d4c90-990c-4b93-9f13-75f32bfeadc7&amp;groupId=13601&amp;t=13540696765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1" r="6755" b="12030"/>
          <a:stretch>
            <a:fillRect/>
          </a:stretch>
        </p:blipFill>
        <p:spPr bwMode="auto">
          <a:xfrm>
            <a:off x="2535238" y="4149725"/>
            <a:ext cx="40322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5" descr="image_gallery?uuid=3d6aa9f4-a95d-44ef-af13-03ba389aad6d&amp;groupId=13601&amp;t=13540696765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76485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8"/>
          <p:cNvSpPr txBox="1">
            <a:spLocks noChangeArrowheads="1"/>
          </p:cNvSpPr>
          <p:nvPr/>
        </p:nvSpPr>
        <p:spPr bwMode="auto">
          <a:xfrm>
            <a:off x="1735138" y="3716338"/>
            <a:ext cx="6845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Figure: Dell’s server node with two E5 (Sandy </a:t>
            </a:r>
            <a:r>
              <a:rPr lang="en-US" altLang="en-US" sz="1400" dirty="0" smtClean="0">
                <a:latin typeface="Verdana" pitchFamily="34" charset="0"/>
              </a:rPr>
              <a:t>Bridge-EP) </a:t>
            </a:r>
            <a:r>
              <a:rPr lang="en-US" altLang="en-US" sz="1400" dirty="0">
                <a:latin typeface="Verdana" pitchFamily="34" charset="0"/>
              </a:rPr>
              <a:t>processors [</a:t>
            </a:r>
            <a:r>
              <a:rPr lang="hu-HU" altLang="en-US" sz="1400" dirty="0">
                <a:latin typeface="Verdana" pitchFamily="34" charset="0"/>
              </a:rPr>
              <a:t>12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sp>
        <p:nvSpPr>
          <p:cNvPr id="108549" name="Text Box 9"/>
          <p:cNvSpPr txBox="1">
            <a:spLocks noChangeArrowheads="1"/>
          </p:cNvSpPr>
          <p:nvPr/>
        </p:nvSpPr>
        <p:spPr bwMode="auto">
          <a:xfrm>
            <a:off x="2295525" y="6453188"/>
            <a:ext cx="47736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The Intel Xeon Phi SE10P coprocessor [</a:t>
            </a:r>
            <a:r>
              <a:rPr lang="hu-HU" altLang="en-US" sz="1400">
                <a:latin typeface="Verdana" pitchFamily="34" charset="0"/>
              </a:rPr>
              <a:t>12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116742" name="Text Box 10"/>
          <p:cNvSpPr txBox="1">
            <a:spLocks noChangeArrowheads="1"/>
          </p:cNvSpPr>
          <p:nvPr/>
        </p:nvSpPr>
        <p:spPr bwMode="auto">
          <a:xfrm>
            <a:off x="234950" y="666750"/>
            <a:ext cx="3476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Implementation of a server node</a:t>
            </a:r>
          </a:p>
        </p:txBody>
      </p:sp>
      <p:sp>
        <p:nvSpPr>
          <p:cNvPr id="116743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(23)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699" name="Group 3"/>
          <p:cNvGraphicFramePr>
            <a:graphicFrameLocks noGrp="1"/>
          </p:cNvGraphicFramePr>
          <p:nvPr/>
        </p:nvGraphicFramePr>
        <p:xfrm>
          <a:off x="692150" y="1073150"/>
          <a:ext cx="7683500" cy="5702311"/>
        </p:xfrm>
        <a:graphic>
          <a:graphicData uri="http://schemas.openxmlformats.org/drawingml/2006/table">
            <a:tbl>
              <a:tblPr/>
              <a:tblGrid>
                <a:gridCol w="1829027"/>
                <a:gridCol w="1558000"/>
                <a:gridCol w="1432157"/>
                <a:gridCol w="1432158"/>
                <a:gridCol w="1432158"/>
              </a:tblGrid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Intel’s Xeon Phi, formerly Many Integrated Cores (MIC) line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Knights Ferry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5110P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Based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Aubrey Isle core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Introduction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11/2012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 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Processor</a:t>
                      </a:r>
                      <a:endParaRPr kumimoji="0" lang="hu-H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Technology/no. of transistors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 nm/2300 mtrs/684 mm</a:t>
                      </a:r>
                      <a:r>
                        <a:rPr kumimoji="0" lang="en-US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hu-HU" sz="1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nm/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5 000 mtrs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count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57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61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Threads/core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frequency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1.2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1.053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1.238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L2/core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256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FP32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0.75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n.a.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FP64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1.01 TFLOPS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1.003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1.2 TFLOPŐS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Memory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3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clock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5.5 GT/s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No. of memory channels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12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bandwidth 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 GB/s?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320 GB/s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240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352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size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or 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System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ECC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 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Interface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PCIex2.016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PCIe2.0x16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Slot request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Cooling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Power (max)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245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7911" name="Rounded Rectangle 1"/>
          <p:cNvSpPr>
            <a:spLocks noChangeArrowheads="1"/>
          </p:cNvSpPr>
          <p:nvPr/>
        </p:nvSpPr>
        <p:spPr bwMode="auto">
          <a:xfrm>
            <a:off x="5511800" y="1338263"/>
            <a:ext cx="2870200" cy="541813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713" y="665163"/>
            <a:ext cx="76723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Further models of the Knight Corner line introduced in 06/2013 </a:t>
            </a:r>
            <a:r>
              <a:rPr lang="en-US" dirty="0"/>
              <a:t>[8], [13]</a:t>
            </a:r>
          </a:p>
        </p:txBody>
      </p:sp>
      <p:sp>
        <p:nvSpPr>
          <p:cNvPr id="117913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(24)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5"/>
          <p:cNvSpPr txBox="1">
            <a:spLocks noChangeArrowheads="1"/>
          </p:cNvSpPr>
          <p:nvPr/>
        </p:nvSpPr>
        <p:spPr bwMode="auto">
          <a:xfrm>
            <a:off x="215900" y="666750"/>
            <a:ext cx="60356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Exploded view of an Xeon Phi 3100 with active cooling</a:t>
            </a:r>
            <a:r>
              <a:rPr lang="en-US" altLang="en-US" sz="1400">
                <a:latin typeface="Verdana" pitchFamily="34" charset="0"/>
              </a:rPr>
              <a:t> [</a:t>
            </a:r>
            <a:r>
              <a:rPr lang="hu-HU" altLang="en-US" sz="1400">
                <a:latin typeface="Verdana" pitchFamily="34" charset="0"/>
              </a:rPr>
              <a:t>8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11878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546225"/>
            <a:ext cx="7456487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(25)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9811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Verdana" pitchFamily="34" charset="0"/>
              </a:rPr>
              <a:t>2.2.4.4 The Knights Landing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www.xbitlabs.com/cms/include/image.php?src=/images/news/2013-07/intel_cpu_mic_roadmap.png&amp;width=550&amp;height=421&amp;cache=1&amp;quality=88&amp;aspect=0&amp;format=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252538"/>
            <a:ext cx="7083425" cy="542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3 Intel’s Knights Landing (1)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888" y="677863"/>
            <a:ext cx="39528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2.2.4.4 The Knights Landing line </a:t>
            </a:r>
            <a:r>
              <a:rPr lang="en-US" dirty="0"/>
              <a:t>[17]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7818" y="673100"/>
            <a:ext cx="2900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 smtClean="0">
                <a:solidFill>
                  <a:schemeClr val="accent6"/>
                </a:solidFill>
              </a:rPr>
              <a:t>Knights Landing details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4636" y="1054100"/>
            <a:ext cx="4262577" cy="2200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Revealed in 11/2013</a:t>
            </a:r>
          </a:p>
          <a:p>
            <a:pPr marL="285750" indent="-2857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Stand alone processor rather than a card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Up to 72 </a:t>
            </a:r>
            <a:r>
              <a:rPr lang="en-US" dirty="0" err="1" smtClean="0"/>
              <a:t>Silvermont</a:t>
            </a:r>
            <a:r>
              <a:rPr lang="en-US" dirty="0" smtClean="0"/>
              <a:t> (Atom) cores</a:t>
            </a:r>
          </a:p>
          <a:p>
            <a:pPr marL="285750" indent="-2857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AVX 512</a:t>
            </a:r>
          </a:p>
          <a:p>
            <a:pPr marL="285750" indent="-2857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DDR4-2400</a:t>
            </a:r>
          </a:p>
          <a:p>
            <a:pPr marL="285750" indent="-2857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2D mesh core arrangement</a:t>
            </a:r>
          </a:p>
          <a:p>
            <a:pPr marL="285750" indent="-2857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Storm Lake on-chip interconnection fabric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Will debut in 2015, 14 nm.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3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/>
          <a:stretch/>
        </p:blipFill>
        <p:spPr bwMode="auto">
          <a:xfrm>
            <a:off x="1204913" y="1245031"/>
            <a:ext cx="6734175" cy="515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2224" y="6490140"/>
            <a:ext cx="72168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http://indico.cern.ch/event/289682/session/6/contribution/23/material/slides/0.pdf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390" y="676610"/>
            <a:ext cx="5285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Contrasting Knights Corner vs. Knights Landing [] 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2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6"/>
          <a:stretch/>
        </p:blipFill>
        <p:spPr bwMode="auto">
          <a:xfrm>
            <a:off x="-42863" y="1231899"/>
            <a:ext cx="9229726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8406" y="677863"/>
            <a:ext cx="5424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Announced implementation of Knights Landing </a:t>
            </a:r>
            <a:r>
              <a:rPr lang="en-US" dirty="0" smtClean="0"/>
              <a:t>[19]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76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179513"/>
            <a:ext cx="67437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406" y="677863"/>
            <a:ext cx="5703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Use of In-Package memory in the Knights Landing </a:t>
            </a:r>
            <a:r>
              <a:rPr lang="en-US" dirty="0" smtClean="0"/>
              <a:t>[19]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4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8" name="Picture 4" descr="http://www.extremetech.com/wp-content/uploads/2013/11/KNL1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2"/>
          <a:stretch/>
        </p:blipFill>
        <p:spPr bwMode="auto">
          <a:xfrm>
            <a:off x="190500" y="1193799"/>
            <a:ext cx="8712200" cy="517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8406" y="677863"/>
            <a:ext cx="3836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Architecture of Knights Landing </a:t>
            </a:r>
            <a:r>
              <a:rPr lang="en-US" dirty="0" smtClean="0"/>
              <a:t>[18]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57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1. Többmagos processzorok megjelenésének szükségszerűsége </a:t>
            </a:r>
            <a:r>
              <a:rPr lang="en-US" altLang="en-US" smtClean="0"/>
              <a:t>(</a:t>
            </a:r>
            <a:r>
              <a:rPr lang="hu-HU" altLang="en-US" smtClean="0"/>
              <a:t>6</a:t>
            </a:r>
            <a:r>
              <a:rPr lang="en-US" altLang="en-US" smtClean="0"/>
              <a:t>)</a:t>
            </a:r>
          </a:p>
        </p:txBody>
      </p:sp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2319338" y="6453188"/>
            <a:ext cx="4635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1.3 ábra: Többmagos processzorok főbb osztályai</a:t>
            </a: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539750" y="39195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Desktops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5867400" y="1771650"/>
            <a:ext cx="2100263" cy="4953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Heterogenous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multicores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2051050" y="1771650"/>
            <a:ext cx="1676400" cy="5080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Homogenous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multicores 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3563938" y="692150"/>
            <a:ext cx="2168525" cy="587375"/>
          </a:xfrm>
          <a:prstGeom prst="rect">
            <a:avLst/>
          </a:prstGeom>
          <a:solidFill>
            <a:srgbClr val="E1E1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Multicore processors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17" name="Line 9"/>
          <p:cNvSpPr>
            <a:spLocks noChangeShapeType="1"/>
          </p:cNvSpPr>
          <p:nvPr/>
        </p:nvSpPr>
        <p:spPr bwMode="auto">
          <a:xfrm flipV="1">
            <a:off x="1979613" y="2262188"/>
            <a:ext cx="863600" cy="360362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 flipV="1">
            <a:off x="2916238" y="1254125"/>
            <a:ext cx="1741487" cy="5048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3276600" y="27082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Manycore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processors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171025" name="Rectangle 17"/>
          <p:cNvSpPr>
            <a:spLocks noChangeArrowheads="1"/>
          </p:cNvSpPr>
          <p:nvPr/>
        </p:nvSpPr>
        <p:spPr bwMode="auto">
          <a:xfrm>
            <a:off x="2124075" y="39195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Servers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27" name="Rectangle 19"/>
          <p:cNvSpPr>
            <a:spLocks noChangeArrowheads="1"/>
          </p:cNvSpPr>
          <p:nvPr/>
        </p:nvSpPr>
        <p:spPr bwMode="auto">
          <a:xfrm>
            <a:off x="3419475" y="3270250"/>
            <a:ext cx="1244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with &gt;8 cores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33" name="Rectangle 25"/>
          <p:cNvSpPr>
            <a:spLocks noChangeArrowheads="1"/>
          </p:cNvSpPr>
          <p:nvPr/>
        </p:nvSpPr>
        <p:spPr bwMode="auto">
          <a:xfrm>
            <a:off x="1187450" y="27082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Conventional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MC processors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171034" name="Rectangle 26"/>
          <p:cNvSpPr>
            <a:spLocks noChangeArrowheads="1"/>
          </p:cNvSpPr>
          <p:nvPr/>
        </p:nvSpPr>
        <p:spPr bwMode="auto">
          <a:xfrm>
            <a:off x="5219700" y="27082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Master/slave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architectures</a:t>
            </a:r>
          </a:p>
        </p:txBody>
      </p:sp>
      <p:sp>
        <p:nvSpPr>
          <p:cNvPr id="171035" name="Rectangle 27"/>
          <p:cNvSpPr>
            <a:spLocks noChangeArrowheads="1"/>
          </p:cNvSpPr>
          <p:nvPr/>
        </p:nvSpPr>
        <p:spPr bwMode="auto">
          <a:xfrm>
            <a:off x="7019925" y="27082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Add-on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architectures</a:t>
            </a:r>
          </a:p>
        </p:txBody>
      </p:sp>
      <p:grpSp>
        <p:nvGrpSpPr>
          <p:cNvPr id="171085" name="Group 77"/>
          <p:cNvGrpSpPr>
            <a:grpSpLocks/>
          </p:cNvGrpSpPr>
          <p:nvPr/>
        </p:nvGrpSpPr>
        <p:grpSpPr bwMode="auto">
          <a:xfrm>
            <a:off x="971550" y="4638675"/>
            <a:ext cx="384175" cy="576263"/>
            <a:chOff x="431" y="3339"/>
            <a:chExt cx="363" cy="545"/>
          </a:xfrm>
        </p:grpSpPr>
        <p:sp>
          <p:nvSpPr>
            <p:cNvPr id="30787" name="Rectangle 28"/>
            <p:cNvSpPr>
              <a:spLocks noChangeArrowheads="1"/>
            </p:cNvSpPr>
            <p:nvPr/>
          </p:nvSpPr>
          <p:spPr bwMode="auto">
            <a:xfrm>
              <a:off x="431" y="3339"/>
              <a:ext cx="363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88" name="Rectangle 29"/>
            <p:cNvSpPr>
              <a:spLocks noChangeArrowheads="1"/>
            </p:cNvSpPr>
            <p:nvPr/>
          </p:nvSpPr>
          <p:spPr bwMode="auto">
            <a:xfrm>
              <a:off x="476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89" name="Rectangle 30"/>
            <p:cNvSpPr>
              <a:spLocks noChangeArrowheads="1"/>
            </p:cNvSpPr>
            <p:nvPr/>
          </p:nvSpPr>
          <p:spPr bwMode="auto">
            <a:xfrm>
              <a:off x="476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171084" name="Group 76"/>
          <p:cNvGrpSpPr>
            <a:grpSpLocks/>
          </p:cNvGrpSpPr>
          <p:nvPr/>
        </p:nvGrpSpPr>
        <p:grpSpPr bwMode="auto">
          <a:xfrm>
            <a:off x="2268538" y="4638675"/>
            <a:ext cx="719137" cy="576263"/>
            <a:chOff x="1338" y="3339"/>
            <a:chExt cx="680" cy="545"/>
          </a:xfrm>
        </p:grpSpPr>
        <p:sp>
          <p:nvSpPr>
            <p:cNvPr id="30782" name="Rectangle 31"/>
            <p:cNvSpPr>
              <a:spLocks noChangeArrowheads="1"/>
            </p:cNvSpPr>
            <p:nvPr/>
          </p:nvSpPr>
          <p:spPr bwMode="auto">
            <a:xfrm>
              <a:off x="1338" y="3339"/>
              <a:ext cx="680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83" name="Rectangle 32"/>
            <p:cNvSpPr>
              <a:spLocks noChangeArrowheads="1"/>
            </p:cNvSpPr>
            <p:nvPr/>
          </p:nvSpPr>
          <p:spPr bwMode="auto">
            <a:xfrm>
              <a:off x="1383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84" name="Rectangle 33"/>
            <p:cNvSpPr>
              <a:spLocks noChangeArrowheads="1"/>
            </p:cNvSpPr>
            <p:nvPr/>
          </p:nvSpPr>
          <p:spPr bwMode="auto">
            <a:xfrm>
              <a:off x="1383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85" name="Rectangle 34"/>
            <p:cNvSpPr>
              <a:spLocks noChangeArrowheads="1"/>
            </p:cNvSpPr>
            <p:nvPr/>
          </p:nvSpPr>
          <p:spPr bwMode="auto">
            <a:xfrm>
              <a:off x="1701" y="33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86" name="Rectangle 35"/>
            <p:cNvSpPr>
              <a:spLocks noChangeArrowheads="1"/>
            </p:cNvSpPr>
            <p:nvPr/>
          </p:nvSpPr>
          <p:spPr bwMode="auto">
            <a:xfrm>
              <a:off x="1701" y="36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171083" name="Group 75"/>
          <p:cNvGrpSpPr>
            <a:grpSpLocks/>
          </p:cNvGrpSpPr>
          <p:nvPr/>
        </p:nvGrpSpPr>
        <p:grpSpPr bwMode="auto">
          <a:xfrm>
            <a:off x="3708400" y="3881438"/>
            <a:ext cx="736600" cy="2016125"/>
            <a:chOff x="2200" y="2387"/>
            <a:chExt cx="680" cy="1860"/>
          </a:xfrm>
        </p:grpSpPr>
        <p:sp>
          <p:nvSpPr>
            <p:cNvPr id="30765" name="Rectangle 36"/>
            <p:cNvSpPr>
              <a:spLocks noChangeArrowheads="1"/>
            </p:cNvSpPr>
            <p:nvPr/>
          </p:nvSpPr>
          <p:spPr bwMode="auto">
            <a:xfrm>
              <a:off x="2200" y="2387"/>
              <a:ext cx="680" cy="186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66" name="Rectangle 37"/>
            <p:cNvSpPr>
              <a:spLocks noChangeArrowheads="1"/>
            </p:cNvSpPr>
            <p:nvPr/>
          </p:nvSpPr>
          <p:spPr bwMode="auto">
            <a:xfrm>
              <a:off x="2245" y="243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67" name="Rectangle 38"/>
            <p:cNvSpPr>
              <a:spLocks noChangeArrowheads="1"/>
            </p:cNvSpPr>
            <p:nvPr/>
          </p:nvSpPr>
          <p:spPr bwMode="auto">
            <a:xfrm>
              <a:off x="2245" y="266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68" name="Rectangle 39"/>
            <p:cNvSpPr>
              <a:spLocks noChangeArrowheads="1"/>
            </p:cNvSpPr>
            <p:nvPr/>
          </p:nvSpPr>
          <p:spPr bwMode="auto">
            <a:xfrm>
              <a:off x="2563" y="243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69" name="Rectangle 40"/>
            <p:cNvSpPr>
              <a:spLocks noChangeArrowheads="1"/>
            </p:cNvSpPr>
            <p:nvPr/>
          </p:nvSpPr>
          <p:spPr bwMode="auto">
            <a:xfrm>
              <a:off x="2563" y="265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0" name="Rectangle 41"/>
            <p:cNvSpPr>
              <a:spLocks noChangeArrowheads="1"/>
            </p:cNvSpPr>
            <p:nvPr/>
          </p:nvSpPr>
          <p:spPr bwMode="auto">
            <a:xfrm>
              <a:off x="2245" y="28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1" name="Rectangle 42"/>
            <p:cNvSpPr>
              <a:spLocks noChangeArrowheads="1"/>
            </p:cNvSpPr>
            <p:nvPr/>
          </p:nvSpPr>
          <p:spPr bwMode="auto">
            <a:xfrm>
              <a:off x="2245" y="31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2" name="Rectangle 43"/>
            <p:cNvSpPr>
              <a:spLocks noChangeArrowheads="1"/>
            </p:cNvSpPr>
            <p:nvPr/>
          </p:nvSpPr>
          <p:spPr bwMode="auto">
            <a:xfrm>
              <a:off x="2563" y="28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3" name="Rectangle 44"/>
            <p:cNvSpPr>
              <a:spLocks noChangeArrowheads="1"/>
            </p:cNvSpPr>
            <p:nvPr/>
          </p:nvSpPr>
          <p:spPr bwMode="auto">
            <a:xfrm>
              <a:off x="2563" y="31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4" name="Rectangle 45"/>
            <p:cNvSpPr>
              <a:spLocks noChangeArrowheads="1"/>
            </p:cNvSpPr>
            <p:nvPr/>
          </p:nvSpPr>
          <p:spPr bwMode="auto">
            <a:xfrm>
              <a:off x="2245" y="333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5" name="Rectangle 46"/>
            <p:cNvSpPr>
              <a:spLocks noChangeArrowheads="1"/>
            </p:cNvSpPr>
            <p:nvPr/>
          </p:nvSpPr>
          <p:spPr bwMode="auto">
            <a:xfrm>
              <a:off x="2245" y="3566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6" name="Rectangle 47"/>
            <p:cNvSpPr>
              <a:spLocks noChangeArrowheads="1"/>
            </p:cNvSpPr>
            <p:nvPr/>
          </p:nvSpPr>
          <p:spPr bwMode="auto">
            <a:xfrm>
              <a:off x="2563" y="3338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7" name="Rectangle 48"/>
            <p:cNvSpPr>
              <a:spLocks noChangeArrowheads="1"/>
            </p:cNvSpPr>
            <p:nvPr/>
          </p:nvSpPr>
          <p:spPr bwMode="auto">
            <a:xfrm>
              <a:off x="2563" y="356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8" name="Rectangle 49"/>
            <p:cNvSpPr>
              <a:spLocks noChangeArrowheads="1"/>
            </p:cNvSpPr>
            <p:nvPr/>
          </p:nvSpPr>
          <p:spPr bwMode="auto">
            <a:xfrm>
              <a:off x="2245" y="379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9" name="Rectangle 50"/>
            <p:cNvSpPr>
              <a:spLocks noChangeArrowheads="1"/>
            </p:cNvSpPr>
            <p:nvPr/>
          </p:nvSpPr>
          <p:spPr bwMode="auto">
            <a:xfrm>
              <a:off x="2245" y="402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80" name="Rectangle 51"/>
            <p:cNvSpPr>
              <a:spLocks noChangeArrowheads="1"/>
            </p:cNvSpPr>
            <p:nvPr/>
          </p:nvSpPr>
          <p:spPr bwMode="auto">
            <a:xfrm>
              <a:off x="2563" y="379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81" name="Rectangle 52"/>
            <p:cNvSpPr>
              <a:spLocks noChangeArrowheads="1"/>
            </p:cNvSpPr>
            <p:nvPr/>
          </p:nvSpPr>
          <p:spPr bwMode="auto">
            <a:xfrm>
              <a:off x="2563" y="401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171091" name="Group 83"/>
          <p:cNvGrpSpPr>
            <a:grpSpLocks/>
          </p:cNvGrpSpPr>
          <p:nvPr/>
        </p:nvGrpSpPr>
        <p:grpSpPr bwMode="auto">
          <a:xfrm>
            <a:off x="5435600" y="4314825"/>
            <a:ext cx="982663" cy="1223963"/>
            <a:chOff x="3379" y="2614"/>
            <a:chExt cx="619" cy="771"/>
          </a:xfrm>
        </p:grpSpPr>
        <p:sp>
          <p:nvSpPr>
            <p:cNvPr id="30755" name="Rectangle 53"/>
            <p:cNvSpPr>
              <a:spLocks noChangeArrowheads="1"/>
            </p:cNvSpPr>
            <p:nvPr/>
          </p:nvSpPr>
          <p:spPr bwMode="auto">
            <a:xfrm>
              <a:off x="3379" y="2614"/>
              <a:ext cx="619" cy="77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56" name="Rectangle 54"/>
            <p:cNvSpPr>
              <a:spLocks noChangeArrowheads="1"/>
            </p:cNvSpPr>
            <p:nvPr/>
          </p:nvSpPr>
          <p:spPr bwMode="auto">
            <a:xfrm>
              <a:off x="3442" y="2636"/>
              <a:ext cx="494" cy="173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latin typeface="Verdana" pitchFamily="34" charset="0"/>
                </a:rPr>
                <a:t>MPC</a:t>
              </a:r>
              <a:endParaRPr lang="en-US" altLang="en-US" sz="1200" b="1">
                <a:latin typeface="Verdana" pitchFamily="34" charset="0"/>
              </a:endParaRPr>
            </a:p>
          </p:txBody>
        </p:sp>
        <p:sp>
          <p:nvSpPr>
            <p:cNvPr id="30757" name="Rectangle 55"/>
            <p:cNvSpPr>
              <a:spLocks noChangeArrowheads="1"/>
            </p:cNvSpPr>
            <p:nvPr/>
          </p:nvSpPr>
          <p:spPr bwMode="auto">
            <a:xfrm>
              <a:off x="3441" y="2873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58" name="Rectangle 56"/>
            <p:cNvSpPr>
              <a:spLocks noChangeArrowheads="1"/>
            </p:cNvSpPr>
            <p:nvPr/>
          </p:nvSpPr>
          <p:spPr bwMode="auto">
            <a:xfrm>
              <a:off x="3720" y="2873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59" name="Rectangle 57"/>
            <p:cNvSpPr>
              <a:spLocks noChangeArrowheads="1"/>
            </p:cNvSpPr>
            <p:nvPr/>
          </p:nvSpPr>
          <p:spPr bwMode="auto">
            <a:xfrm>
              <a:off x="3441" y="2998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60" name="Rectangle 58"/>
            <p:cNvSpPr>
              <a:spLocks noChangeArrowheads="1"/>
            </p:cNvSpPr>
            <p:nvPr/>
          </p:nvSpPr>
          <p:spPr bwMode="auto">
            <a:xfrm>
              <a:off x="3720" y="2998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61" name="Rectangle 59"/>
            <p:cNvSpPr>
              <a:spLocks noChangeArrowheads="1"/>
            </p:cNvSpPr>
            <p:nvPr/>
          </p:nvSpPr>
          <p:spPr bwMode="auto">
            <a:xfrm>
              <a:off x="3441" y="3121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62" name="Rectangle 60"/>
            <p:cNvSpPr>
              <a:spLocks noChangeArrowheads="1"/>
            </p:cNvSpPr>
            <p:nvPr/>
          </p:nvSpPr>
          <p:spPr bwMode="auto">
            <a:xfrm>
              <a:off x="3720" y="3121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63" name="Rectangle 61"/>
            <p:cNvSpPr>
              <a:spLocks noChangeArrowheads="1"/>
            </p:cNvSpPr>
            <p:nvPr/>
          </p:nvSpPr>
          <p:spPr bwMode="auto">
            <a:xfrm>
              <a:off x="3441" y="3246"/>
              <a:ext cx="216" cy="9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64" name="Rectangle 62"/>
            <p:cNvSpPr>
              <a:spLocks noChangeArrowheads="1"/>
            </p:cNvSpPr>
            <p:nvPr/>
          </p:nvSpPr>
          <p:spPr bwMode="auto">
            <a:xfrm>
              <a:off x="3720" y="3246"/>
              <a:ext cx="216" cy="9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171087" name="Group 79"/>
          <p:cNvGrpSpPr>
            <a:grpSpLocks/>
          </p:cNvGrpSpPr>
          <p:nvPr/>
        </p:nvGrpSpPr>
        <p:grpSpPr bwMode="auto">
          <a:xfrm>
            <a:off x="7019925" y="4448175"/>
            <a:ext cx="1296988" cy="957263"/>
            <a:chOff x="4286" y="2387"/>
            <a:chExt cx="1315" cy="970"/>
          </a:xfrm>
        </p:grpSpPr>
        <p:sp>
          <p:nvSpPr>
            <p:cNvPr id="30752" name="Rectangle 71"/>
            <p:cNvSpPr>
              <a:spLocks noChangeArrowheads="1"/>
            </p:cNvSpPr>
            <p:nvPr/>
          </p:nvSpPr>
          <p:spPr bwMode="auto">
            <a:xfrm>
              <a:off x="4286" y="2387"/>
              <a:ext cx="1315" cy="97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53" name="Rectangle 72"/>
            <p:cNvSpPr>
              <a:spLocks noChangeArrowheads="1"/>
            </p:cNvSpPr>
            <p:nvPr/>
          </p:nvSpPr>
          <p:spPr bwMode="auto">
            <a:xfrm>
              <a:off x="4332" y="2613"/>
              <a:ext cx="589" cy="50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solidFill>
                    <a:schemeClr val="bg1"/>
                  </a:solidFill>
                  <a:latin typeface="Verdana" pitchFamily="34" charset="0"/>
                </a:rPr>
                <a:t>CPU</a:t>
              </a:r>
              <a:endParaRPr lang="en-US" altLang="en-US" sz="12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0754" name="Rectangle 73"/>
            <p:cNvSpPr>
              <a:spLocks noChangeArrowheads="1"/>
            </p:cNvSpPr>
            <p:nvPr/>
          </p:nvSpPr>
          <p:spPr bwMode="auto">
            <a:xfrm>
              <a:off x="4967" y="2478"/>
              <a:ext cx="589" cy="77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solidFill>
                    <a:schemeClr val="bg1"/>
                  </a:solidFill>
                  <a:latin typeface="Verdana" pitchFamily="34" charset="0"/>
                </a:rPr>
                <a:t>GPU</a:t>
              </a:r>
              <a:endParaRPr lang="en-US" altLang="en-US" sz="12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sp>
        <p:nvSpPr>
          <p:cNvPr id="171088" name="Line 80"/>
          <p:cNvSpPr>
            <a:spLocks noChangeShapeType="1"/>
          </p:cNvSpPr>
          <p:nvPr/>
        </p:nvSpPr>
        <p:spPr bwMode="auto">
          <a:xfrm flipH="1" flipV="1">
            <a:off x="4643438" y="1254125"/>
            <a:ext cx="2160587" cy="5048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89" name="Line 81"/>
          <p:cNvSpPr>
            <a:spLocks noChangeShapeType="1"/>
          </p:cNvSpPr>
          <p:nvPr/>
        </p:nvSpPr>
        <p:spPr bwMode="auto">
          <a:xfrm flipH="1" flipV="1">
            <a:off x="2843213" y="2262188"/>
            <a:ext cx="792162" cy="2889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90" name="Rectangle 82"/>
          <p:cNvSpPr>
            <a:spLocks noChangeArrowheads="1"/>
          </p:cNvSpPr>
          <p:nvPr/>
        </p:nvSpPr>
        <p:spPr bwMode="auto">
          <a:xfrm>
            <a:off x="1108075" y="3270250"/>
            <a:ext cx="16176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2 ≤   n ≤ 8   cores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92" name="Rectangle 84"/>
          <p:cNvSpPr>
            <a:spLocks noChangeArrowheads="1"/>
          </p:cNvSpPr>
          <p:nvPr/>
        </p:nvSpPr>
        <p:spPr bwMode="auto">
          <a:xfrm>
            <a:off x="1123950" y="5948363"/>
            <a:ext cx="1500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General purpose </a:t>
            </a:r>
            <a:br>
              <a:rPr lang="hu-HU" altLang="en-US" sz="1200">
                <a:latin typeface="Verdana" pitchFamily="34" charset="0"/>
              </a:rPr>
            </a:br>
            <a:r>
              <a:rPr lang="hu-HU" altLang="en-US" sz="1200">
                <a:latin typeface="Verdana" pitchFamily="34" charset="0"/>
              </a:rPr>
              <a:t>computing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93" name="Rectangle 85"/>
          <p:cNvSpPr>
            <a:spLocks noChangeArrowheads="1"/>
          </p:cNvSpPr>
          <p:nvPr/>
        </p:nvSpPr>
        <p:spPr bwMode="auto">
          <a:xfrm>
            <a:off x="2995613" y="5948363"/>
            <a:ext cx="20986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Experimental systems,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p</a:t>
            </a:r>
            <a:r>
              <a:rPr lang="hu-HU" altLang="en-US" sz="1200">
                <a:latin typeface="Verdana" pitchFamily="34" charset="0"/>
              </a:rPr>
              <a:t>rototypes/</a:t>
            </a:r>
            <a:r>
              <a:rPr lang="en-US" altLang="en-US" sz="1200">
                <a:latin typeface="Verdana" pitchFamily="34" charset="0"/>
              </a:rPr>
              <a:t>in production</a:t>
            </a:r>
          </a:p>
        </p:txBody>
      </p:sp>
      <p:sp>
        <p:nvSpPr>
          <p:cNvPr id="171094" name="Rectangle 86"/>
          <p:cNvSpPr>
            <a:spLocks noChangeArrowheads="1"/>
          </p:cNvSpPr>
          <p:nvPr/>
        </p:nvSpPr>
        <p:spPr bwMode="auto">
          <a:xfrm>
            <a:off x="5191125" y="5948363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MM/3D/HPC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production stage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95" name="Rectangle 87"/>
          <p:cNvSpPr>
            <a:spLocks noChangeArrowheads="1"/>
          </p:cNvSpPr>
          <p:nvPr/>
        </p:nvSpPr>
        <p:spPr bwMode="auto">
          <a:xfrm>
            <a:off x="6950075" y="5948363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HPC</a:t>
            </a:r>
            <a:r>
              <a:rPr lang="en-US" altLang="en-US" sz="1200">
                <a:latin typeface="Verdana" pitchFamily="34" charset="0"/>
              </a:rPr>
              <a:t>, mobiles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production stage</a:t>
            </a:r>
          </a:p>
        </p:txBody>
      </p:sp>
      <p:sp>
        <p:nvSpPr>
          <p:cNvPr id="171096" name="Line 88"/>
          <p:cNvSpPr>
            <a:spLocks noChangeShapeType="1"/>
          </p:cNvSpPr>
          <p:nvPr/>
        </p:nvSpPr>
        <p:spPr bwMode="auto">
          <a:xfrm flipV="1">
            <a:off x="6035675" y="2295525"/>
            <a:ext cx="863600" cy="360363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97" name="Line 89"/>
          <p:cNvSpPr>
            <a:spLocks noChangeShapeType="1"/>
          </p:cNvSpPr>
          <p:nvPr/>
        </p:nvSpPr>
        <p:spPr bwMode="auto">
          <a:xfrm flipH="1" flipV="1">
            <a:off x="6899275" y="2295525"/>
            <a:ext cx="792163" cy="2889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98" name="Line 90"/>
          <p:cNvSpPr>
            <a:spLocks noChangeShapeType="1"/>
          </p:cNvSpPr>
          <p:nvPr/>
        </p:nvSpPr>
        <p:spPr bwMode="auto">
          <a:xfrm flipV="1">
            <a:off x="1039813" y="3622675"/>
            <a:ext cx="844550" cy="323850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99" name="Line 91"/>
          <p:cNvSpPr>
            <a:spLocks noChangeShapeType="1"/>
          </p:cNvSpPr>
          <p:nvPr/>
        </p:nvSpPr>
        <p:spPr bwMode="auto">
          <a:xfrm>
            <a:off x="1884363" y="3627438"/>
            <a:ext cx="792162" cy="284162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10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1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1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1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1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1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1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1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1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1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1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1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1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1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1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1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1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1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1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1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1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1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1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71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1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1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71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1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1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7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71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71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71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71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71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71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71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1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71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71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1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71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71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1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71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2" grpId="0"/>
      <p:bldP spid="171013" grpId="0" animBg="1"/>
      <p:bldP spid="171014" grpId="0" animBg="1"/>
      <p:bldP spid="171015" grpId="0" animBg="1"/>
      <p:bldP spid="171017" grpId="0" animBg="1"/>
      <p:bldP spid="171018" grpId="0" animBg="1"/>
      <p:bldP spid="171024" grpId="0" animBg="1"/>
      <p:bldP spid="171025" grpId="0" animBg="1"/>
      <p:bldP spid="171027" grpId="0"/>
      <p:bldP spid="171033" grpId="0" animBg="1"/>
      <p:bldP spid="171034" grpId="0" animBg="1"/>
      <p:bldP spid="171035" grpId="0" animBg="1"/>
      <p:bldP spid="171088" grpId="0" animBg="1"/>
      <p:bldP spid="171089" grpId="0" animBg="1"/>
      <p:bldP spid="171090" grpId="0"/>
      <p:bldP spid="171092" grpId="0"/>
      <p:bldP spid="171093" grpId="0"/>
      <p:bldP spid="171094" grpId="0"/>
      <p:bldP spid="171095" grpId="0"/>
      <p:bldP spid="171096" grpId="0" animBg="1"/>
      <p:bldP spid="171097" grpId="0" animBg="1"/>
      <p:bldP spid="171098" grpId="0" animBg="1"/>
      <p:bldP spid="171099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Aubrey Isle die (Knights Corner MIC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336674"/>
            <a:ext cx="697230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573" y="685800"/>
            <a:ext cx="3159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Die plot of Knights Ferry </a:t>
            </a:r>
            <a:r>
              <a:rPr lang="en-US" dirty="0" smtClean="0">
                <a:solidFill>
                  <a:schemeClr val="accent6"/>
                </a:solidFill>
              </a:rPr>
              <a:t>[18]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7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185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Verdana" pitchFamily="34" charset="0"/>
              </a:rPr>
              <a:t>References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4"/>
          <p:cNvSpPr>
            <a:spLocks noChangeArrowheads="1"/>
          </p:cNvSpPr>
          <p:nvPr/>
        </p:nvSpPr>
        <p:spPr bwMode="auto">
          <a:xfrm>
            <a:off x="219075" y="685800"/>
            <a:ext cx="8169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[1]: Timeline of Many-Core at Intel, intel.com,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</a:t>
            </a:r>
            <a:r>
              <a:rPr lang="hu-HU" altLang="en-US" sz="1400">
                <a:solidFill>
                  <a:srgbClr val="000000"/>
                </a:solidFill>
              </a:rPr>
              <a:t>   </a:t>
            </a:r>
            <a:r>
              <a:rPr lang="en-US" altLang="en-US" sz="1400">
                <a:solidFill>
                  <a:srgbClr val="000000"/>
                </a:solidFill>
              </a:rPr>
              <a:t>http://download.intel.com/newsroom/kits/xeon/phi/pdfs/Many-Core-Timeline.pdf</a:t>
            </a:r>
          </a:p>
        </p:txBody>
      </p:sp>
      <p:sp>
        <p:nvSpPr>
          <p:cNvPr id="122883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References (</a:t>
            </a:r>
            <a:r>
              <a:rPr lang="hu-HU" altLang="en-US" sz="1800">
                <a:solidFill>
                  <a:srgbClr val="FFFFFF"/>
                </a:solidFill>
              </a:rPr>
              <a:t>1</a:t>
            </a:r>
            <a:r>
              <a:rPr lang="en-US" altLang="en-US" sz="180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22884" name="Text Box 11"/>
          <p:cNvSpPr txBox="1">
            <a:spLocks noChangeArrowheads="1"/>
          </p:cNvSpPr>
          <p:nvPr/>
        </p:nvSpPr>
        <p:spPr bwMode="auto">
          <a:xfrm>
            <a:off x="223838" y="1935163"/>
            <a:ext cx="89281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[3]: Seiler L. &amp; al., Larrabee: A Many-Core x86 Architecture for Visual Computing,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ACM Transactions on Graphics, Vol. 27, No. 3, Article 18, Aug. 2008, http://www.student.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chemia.uj.edu.pl/~mrozek/USl/wyklad/Nowe_konstrukcje/Siggraph_Larrabee_paper.pdf</a:t>
            </a:r>
          </a:p>
        </p:txBody>
      </p:sp>
      <p:sp>
        <p:nvSpPr>
          <p:cNvPr id="122885" name="Text Box 11"/>
          <p:cNvSpPr txBox="1">
            <a:spLocks noChangeArrowheads="1"/>
          </p:cNvSpPr>
          <p:nvPr/>
        </p:nvSpPr>
        <p:spPr bwMode="auto">
          <a:xfrm>
            <a:off x="209550" y="2781300"/>
            <a:ext cx="8113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[4]: Seiler L., Larrabee: A Many-Core Intel Architecture for Visual Computing, IDF 2008</a:t>
            </a:r>
          </a:p>
        </p:txBody>
      </p:sp>
      <p:sp>
        <p:nvSpPr>
          <p:cNvPr id="122886" name="Text Box 11"/>
          <p:cNvSpPr txBox="1">
            <a:spLocks noChangeArrowheads="1"/>
          </p:cNvSpPr>
          <p:nvPr/>
        </p:nvSpPr>
        <p:spPr bwMode="auto">
          <a:xfrm>
            <a:off x="214313" y="3189288"/>
            <a:ext cx="9004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[5]: </a:t>
            </a:r>
            <a:r>
              <a:rPr lang="en-US" altLang="en-US" sz="1400" dirty="0" err="1">
                <a:solidFill>
                  <a:srgbClr val="000000"/>
                </a:solidFill>
              </a:rPr>
              <a:t>Skaugen</a:t>
            </a:r>
            <a:r>
              <a:rPr lang="en-US" altLang="en-US" sz="1400" dirty="0">
                <a:solidFill>
                  <a:srgbClr val="000000"/>
                </a:solidFill>
              </a:rPr>
              <a:t> K., </a:t>
            </a:r>
            <a:r>
              <a:rPr lang="en-US" altLang="en-US" sz="1400" dirty="0" err="1">
                <a:solidFill>
                  <a:srgbClr val="000000"/>
                </a:solidFill>
              </a:rPr>
              <a:t>Petascale</a:t>
            </a:r>
            <a:r>
              <a:rPr lang="en-US" altLang="en-US" sz="1400" dirty="0">
                <a:solidFill>
                  <a:srgbClr val="000000"/>
                </a:solidFill>
              </a:rPr>
              <a:t> to </a:t>
            </a:r>
            <a:r>
              <a:rPr lang="en-US" altLang="en-US" sz="1400" dirty="0" err="1">
                <a:solidFill>
                  <a:srgbClr val="000000"/>
                </a:solidFill>
              </a:rPr>
              <a:t>Exascale</a:t>
            </a:r>
            <a:r>
              <a:rPr lang="en-US" altLang="en-US" sz="1400" dirty="0">
                <a:solidFill>
                  <a:srgbClr val="000000"/>
                </a:solidFill>
              </a:rPr>
              <a:t>, Extending Intel’s HPC Commitment, ISC 2010,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http://download.intel.com/pressroom/archive/reference/ISC_2010_Skaugen_keynote.pdf </a:t>
            </a:r>
          </a:p>
        </p:txBody>
      </p:sp>
      <p:sp>
        <p:nvSpPr>
          <p:cNvPr id="122887" name="Text Box 11"/>
          <p:cNvSpPr txBox="1">
            <a:spLocks noChangeArrowheads="1"/>
          </p:cNvSpPr>
          <p:nvPr/>
        </p:nvSpPr>
        <p:spPr bwMode="auto">
          <a:xfrm>
            <a:off x="214313" y="3797300"/>
            <a:ext cx="80200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[6]: Chrysos G., Intel Xeon Phi coprocessor (codename Knights Corner), Hot Chips,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Aug. 28 2012, http://www.hotchips.org/wp-content/uploads/hc_archives/hc24/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HC24-3-ManyCore/HC24.28.335-XeonPhi-Chrysos-Intel.pdf</a:t>
            </a:r>
          </a:p>
        </p:txBody>
      </p:sp>
      <p:sp>
        <p:nvSpPr>
          <p:cNvPr id="122888" name="Rectangle 11"/>
          <p:cNvSpPr>
            <a:spLocks noChangeArrowheads="1"/>
          </p:cNvSpPr>
          <p:nvPr/>
        </p:nvSpPr>
        <p:spPr bwMode="auto">
          <a:xfrm>
            <a:off x="222250" y="1316038"/>
            <a:ext cx="8886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[2]: Davis E., </a:t>
            </a:r>
            <a:r>
              <a:rPr lang="en-US" altLang="en-US" sz="1400" dirty="0" err="1">
                <a:solidFill>
                  <a:srgbClr val="000000"/>
                </a:solidFill>
              </a:rPr>
              <a:t>Tera</a:t>
            </a: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</a:rPr>
              <a:t>Tera</a:t>
            </a: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</a:rPr>
              <a:t>Tera</a:t>
            </a:r>
            <a:r>
              <a:rPr lang="en-US" altLang="en-US" sz="1400" dirty="0">
                <a:solidFill>
                  <a:srgbClr val="000000"/>
                </a:solidFill>
              </a:rPr>
              <a:t>, Presentation on the ”Taylor Model Workshop’06”, Dec. 2006</a:t>
            </a:r>
            <a:r>
              <a:rPr lang="en-US" altLang="en-US" sz="1400" dirty="0" smtClean="0">
                <a:solidFill>
                  <a:srgbClr val="000000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sz="1400" dirty="0" smtClean="0"/>
              <a:t>          http</a:t>
            </a:r>
            <a:r>
              <a:rPr lang="en-US" sz="1400" dirty="0"/>
              <a:t>://</a:t>
            </a:r>
            <a:r>
              <a:rPr lang="en-US" sz="1400" dirty="0" smtClean="0"/>
              <a:t>bt.pa.msu.edu/TM/BocaRaton2006/talks/davis.pdf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     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22889" name="Text Box 11"/>
          <p:cNvSpPr txBox="1">
            <a:spLocks noChangeArrowheads="1"/>
          </p:cNvSpPr>
          <p:nvPr/>
        </p:nvSpPr>
        <p:spPr bwMode="auto">
          <a:xfrm>
            <a:off x="212725" y="4633913"/>
            <a:ext cx="8693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[7]: Intel Xeon Phi Coprocessor: Pushing the Limits of Discovery, 2012,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 http://download.intel.com/newsroom/kits/xeon/phi/pdfs/Intel-Xeon-Phi_Factsheet.pdf</a:t>
            </a:r>
          </a:p>
        </p:txBody>
      </p:sp>
      <p:sp>
        <p:nvSpPr>
          <p:cNvPr id="122890" name="Text Box 11"/>
          <p:cNvSpPr txBox="1">
            <a:spLocks noChangeArrowheads="1"/>
          </p:cNvSpPr>
          <p:nvPr/>
        </p:nvSpPr>
        <p:spPr bwMode="auto">
          <a:xfrm>
            <a:off x="217488" y="5272088"/>
            <a:ext cx="8451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[8]: Intel Xeon Phi Coprocessor Datasheet, Nov. 2012, http://www.intel.com/content/dam/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www/public/us/en/documents/product-briefs/xeon-phi-datasheet.pdf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03200" y="5921375"/>
            <a:ext cx="91392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smtClean="0">
                <a:solidFill>
                  <a:srgbClr val="000000"/>
                </a:solidFill>
              </a:rPr>
              <a:t>[9]: Hruska J., Intel’s 50-core champion: In-depth on Xeon Phi, ExtremeTech, July 30 2012,</a:t>
            </a:r>
          </a:p>
          <a:p>
            <a:pPr algn="l" eaLnBrk="1" hangingPunct="1">
              <a:defRPr/>
            </a:pPr>
            <a:r>
              <a:rPr lang="en-US" smtClean="0">
                <a:solidFill>
                  <a:srgbClr val="000000"/>
                </a:solidFill>
              </a:rPr>
              <a:t>          </a:t>
            </a:r>
            <a:r>
              <a:rPr lang="en-US" sz="1330" smtClean="0">
                <a:solidFill>
                  <a:srgbClr val="000000"/>
                </a:solidFill>
              </a:rPr>
              <a:t>http://www.extremetech.com/extreme/133541-intels-64-core-champion-in-depth-on-xeon-phi/2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65500" y="6532890"/>
            <a:ext cx="469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http://bt.pa.msu.edu/TM/BocaRaton2006/talks/davis.pdf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4"/>
          <p:cNvSpPr>
            <a:spLocks noChangeArrowheads="1"/>
          </p:cNvSpPr>
          <p:nvPr/>
        </p:nvSpPr>
        <p:spPr bwMode="auto">
          <a:xfrm>
            <a:off x="219075" y="685800"/>
            <a:ext cx="91154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[1</a:t>
            </a:r>
            <a:r>
              <a:rPr lang="hu-HU" altLang="en-US" sz="1400">
                <a:solidFill>
                  <a:srgbClr val="000000"/>
                </a:solidFill>
              </a:rPr>
              <a:t>0</a:t>
            </a:r>
            <a:r>
              <a:rPr lang="en-US" altLang="en-US" sz="1400">
                <a:solidFill>
                  <a:srgbClr val="000000"/>
                </a:solidFill>
              </a:rPr>
              <a:t>]: </a:t>
            </a:r>
            <a:r>
              <a:rPr lang="hu-HU" altLang="en-US" sz="1400">
                <a:solidFill>
                  <a:srgbClr val="000000"/>
                </a:solidFill>
              </a:rPr>
              <a:t>Reinders J., An Overview of Programming for Intel Xeon processors and Intel Xeon Phi</a:t>
            </a:r>
            <a:r>
              <a:rPr lang="en-US" altLang="en-US" sz="1400">
                <a:solidFill>
                  <a:srgbClr val="000000"/>
                </a:solidFill>
              </a:rPr>
              <a:t>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</a:t>
            </a:r>
            <a:r>
              <a:rPr lang="hu-HU" altLang="en-US" sz="1400">
                <a:solidFill>
                  <a:srgbClr val="000000"/>
                </a:solidFill>
              </a:rPr>
              <a:t>coprocessors, 2012, http://software.intel.com/sites/default/files/article/330164/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>
                <a:solidFill>
                  <a:srgbClr val="000000"/>
                </a:solidFill>
              </a:rPr>
              <a:t>          an-overview-of-programming-for-intel-xeon-processors-and-intel-xeon-phi-coprocessors.pdf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2390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References (</a:t>
            </a:r>
            <a:r>
              <a:rPr lang="hu-HU" altLang="en-US" sz="1800">
                <a:solidFill>
                  <a:srgbClr val="FFFFFF"/>
                </a:solidFill>
              </a:rPr>
              <a:t>2</a:t>
            </a:r>
            <a:r>
              <a:rPr lang="en-US" altLang="en-US" sz="180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23908" name="Text Box 11"/>
          <p:cNvSpPr txBox="1">
            <a:spLocks noChangeArrowheads="1"/>
          </p:cNvSpPr>
          <p:nvPr/>
        </p:nvSpPr>
        <p:spPr bwMode="auto">
          <a:xfrm>
            <a:off x="223838" y="2359025"/>
            <a:ext cx="77866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</a:t>
            </a:r>
            <a:r>
              <a:rPr lang="hu-HU" altLang="en-US" sz="1400">
                <a:solidFill>
                  <a:srgbClr val="000000"/>
                </a:solidFill>
              </a:rPr>
              <a:t>12</a:t>
            </a:r>
            <a:r>
              <a:rPr lang="en-US" altLang="en-US" sz="1400">
                <a:solidFill>
                  <a:srgbClr val="000000"/>
                </a:solidFill>
              </a:rPr>
              <a:t>]: </a:t>
            </a:r>
            <a:r>
              <a:rPr lang="hu-HU" altLang="en-US" sz="1400">
                <a:solidFill>
                  <a:srgbClr val="000000"/>
                </a:solidFill>
              </a:rPr>
              <a:t>Stampede User Guide, TACC, 2013</a:t>
            </a:r>
            <a:r>
              <a:rPr lang="en-US" altLang="en-US" sz="1400">
                <a:solidFill>
                  <a:srgbClr val="000000"/>
                </a:solidFill>
              </a:rPr>
              <a:t>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http://www.tacc.utexas.edu/user-services/user-guides/stampede-user-guide</a:t>
            </a:r>
          </a:p>
        </p:txBody>
      </p:sp>
      <p:sp>
        <p:nvSpPr>
          <p:cNvPr id="123909" name="Text Box 11"/>
          <p:cNvSpPr txBox="1">
            <a:spLocks noChangeArrowheads="1"/>
          </p:cNvSpPr>
          <p:nvPr/>
        </p:nvSpPr>
        <p:spPr bwMode="auto">
          <a:xfrm>
            <a:off x="209550" y="2990850"/>
            <a:ext cx="9075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</a:t>
            </a:r>
            <a:r>
              <a:rPr lang="hu-HU" altLang="en-US" sz="1400">
                <a:solidFill>
                  <a:srgbClr val="000000"/>
                </a:solidFill>
              </a:rPr>
              <a:t>13</a:t>
            </a:r>
            <a:r>
              <a:rPr lang="en-US" altLang="en-US" sz="1400">
                <a:solidFill>
                  <a:srgbClr val="000000"/>
                </a:solidFill>
              </a:rPr>
              <a:t>]: </a:t>
            </a:r>
            <a:r>
              <a:rPr lang="hu-HU" altLang="en-US" sz="1400">
                <a:solidFill>
                  <a:srgbClr val="000000"/>
                </a:solidFill>
              </a:rPr>
              <a:t>The Intel Xeon Phi Coprocessor 5110P, Highly-parallel Processing for Unparalleled Discovery</a:t>
            </a:r>
            <a:r>
              <a:rPr lang="en-US" altLang="en-US" sz="1400">
                <a:solidFill>
                  <a:srgbClr val="000000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</a:t>
            </a:r>
            <a:r>
              <a:rPr lang="hu-HU" altLang="en-US" sz="1400">
                <a:solidFill>
                  <a:srgbClr val="000000"/>
                </a:solidFill>
              </a:rPr>
              <a:t>Product Brief, 2012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23910" name="Text Box 11"/>
          <p:cNvSpPr txBox="1">
            <a:spLocks noChangeArrowheads="1"/>
          </p:cNvSpPr>
          <p:nvPr/>
        </p:nvSpPr>
        <p:spPr bwMode="auto">
          <a:xfrm>
            <a:off x="214313" y="3632200"/>
            <a:ext cx="86201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</a:t>
            </a:r>
            <a:r>
              <a:rPr lang="hu-HU" altLang="en-US" sz="1400">
                <a:solidFill>
                  <a:srgbClr val="000000"/>
                </a:solidFill>
              </a:rPr>
              <a:t>14</a:t>
            </a:r>
            <a:r>
              <a:rPr lang="en-US" altLang="en-US" sz="1400">
                <a:solidFill>
                  <a:srgbClr val="000000"/>
                </a:solidFill>
              </a:rPr>
              <a:t>]: </a:t>
            </a:r>
            <a:r>
              <a:rPr lang="hu-HU" altLang="en-US" sz="1400">
                <a:solidFill>
                  <a:srgbClr val="000000"/>
                </a:solidFill>
              </a:rPr>
              <a:t>Mattson T., The Future of Many Core Computing: A tale of two processors, Jan. 2010</a:t>
            </a:r>
            <a:r>
              <a:rPr lang="en-US" altLang="en-US" sz="1400">
                <a:solidFill>
                  <a:srgbClr val="000000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https://openlab-mu-internal.web.cern.ch/openlab-mu-internal/00_news/news_pages/</a:t>
            </a:r>
            <a:endParaRPr lang="hu-HU" altLang="en-US" sz="1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>
                <a:solidFill>
                  <a:srgbClr val="000000"/>
                </a:solidFill>
              </a:rPr>
              <a:t>          </a:t>
            </a:r>
            <a:r>
              <a:rPr lang="en-US" altLang="en-US" sz="1400">
                <a:solidFill>
                  <a:srgbClr val="000000"/>
                </a:solidFill>
              </a:rPr>
              <a:t>2010/10-08_Intel_Computing_Seminar/SCC-80-core-cern.pdf</a:t>
            </a:r>
          </a:p>
        </p:txBody>
      </p:sp>
      <p:sp>
        <p:nvSpPr>
          <p:cNvPr id="123911" name="Rectangle 11"/>
          <p:cNvSpPr>
            <a:spLocks noChangeArrowheads="1"/>
          </p:cNvSpPr>
          <p:nvPr/>
        </p:nvSpPr>
        <p:spPr bwMode="auto">
          <a:xfrm>
            <a:off x="222250" y="1527175"/>
            <a:ext cx="88868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</a:t>
            </a:r>
            <a:r>
              <a:rPr lang="hu-HU" altLang="en-US" sz="1400">
                <a:solidFill>
                  <a:srgbClr val="000000"/>
                </a:solidFill>
              </a:rPr>
              <a:t>11</a:t>
            </a:r>
            <a:r>
              <a:rPr lang="en-US" altLang="en-US" sz="1400">
                <a:solidFill>
                  <a:srgbClr val="000000"/>
                </a:solidFill>
              </a:rPr>
              <a:t>]: </a:t>
            </a:r>
            <a:r>
              <a:rPr lang="hu-HU" altLang="en-US" sz="1400">
                <a:solidFill>
                  <a:srgbClr val="000000"/>
                </a:solidFill>
              </a:rPr>
              <a:t>Intel Xeon Phi Product Family Performance, Rev. 1.1, Febr. 15 2013</a:t>
            </a:r>
            <a:r>
              <a:rPr lang="en-US" altLang="en-US" sz="1400">
                <a:solidFill>
                  <a:srgbClr val="000000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http://www.intel.com/content/dam/www/public/us/en/documents/performance-briefs/</a:t>
            </a:r>
            <a:endParaRPr lang="hu-HU" altLang="en-US" sz="1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>
                <a:solidFill>
                  <a:srgbClr val="000000"/>
                </a:solidFill>
              </a:rPr>
              <a:t>          </a:t>
            </a:r>
            <a:r>
              <a:rPr lang="en-US" altLang="en-US" sz="1400">
                <a:solidFill>
                  <a:srgbClr val="000000"/>
                </a:solidFill>
              </a:rPr>
              <a:t>xeon-phi-product-family-performance-brief.pdf</a:t>
            </a:r>
          </a:p>
        </p:txBody>
      </p:sp>
      <p:sp>
        <p:nvSpPr>
          <p:cNvPr id="123912" name="Text Box 11"/>
          <p:cNvSpPr txBox="1">
            <a:spLocks noChangeArrowheads="1"/>
          </p:cNvSpPr>
          <p:nvPr/>
        </p:nvSpPr>
        <p:spPr bwMode="auto">
          <a:xfrm>
            <a:off x="212725" y="4470400"/>
            <a:ext cx="8655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</a:t>
            </a:r>
            <a:r>
              <a:rPr lang="hu-HU" altLang="en-US" sz="1400">
                <a:solidFill>
                  <a:srgbClr val="000000"/>
                </a:solidFill>
              </a:rPr>
              <a:t>15</a:t>
            </a:r>
            <a:r>
              <a:rPr lang="en-US" altLang="en-US" sz="1400">
                <a:solidFill>
                  <a:srgbClr val="000000"/>
                </a:solidFill>
              </a:rPr>
              <a:t>]: </a:t>
            </a:r>
            <a:r>
              <a:rPr lang="hu-HU" altLang="en-US" sz="1400">
                <a:solidFill>
                  <a:srgbClr val="000000"/>
                </a:solidFill>
              </a:rPr>
              <a:t>Kirsch N., </a:t>
            </a:r>
            <a:r>
              <a:rPr lang="en-US" altLang="en-US" sz="1400"/>
              <a:t>An Overview of Intel's Teraflops Research Chip</a:t>
            </a:r>
            <a:r>
              <a:rPr lang="hu-HU" altLang="en-US" sz="1400"/>
              <a:t>, Legit Reviews, Febr. 13 2007,</a:t>
            </a:r>
            <a:endParaRPr lang="en-US" altLang="en-US" sz="1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http://www.legitreviews.com/article/460/1/</a:t>
            </a:r>
          </a:p>
        </p:txBody>
      </p:sp>
      <p:sp>
        <p:nvSpPr>
          <p:cNvPr id="259081" name="Text Box 11"/>
          <p:cNvSpPr txBox="1">
            <a:spLocks noChangeArrowheads="1"/>
          </p:cNvSpPr>
          <p:nvPr/>
        </p:nvSpPr>
        <p:spPr bwMode="auto">
          <a:xfrm>
            <a:off x="217488" y="5113338"/>
            <a:ext cx="90090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16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Rattner</a:t>
            </a:r>
            <a:r>
              <a:rPr lang="hu-HU" dirty="0">
                <a:solidFill>
                  <a:srgbClr val="000000"/>
                </a:solidFill>
              </a:rPr>
              <a:t> J., „</a:t>
            </a:r>
            <a:r>
              <a:rPr lang="hu-HU" dirty="0" err="1">
                <a:solidFill>
                  <a:srgbClr val="000000"/>
                </a:solidFill>
              </a:rPr>
              <a:t>Single-chip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Cloud</a:t>
            </a:r>
            <a:r>
              <a:rPr lang="hu-HU" dirty="0">
                <a:solidFill>
                  <a:srgbClr val="000000"/>
                </a:solidFill>
              </a:rPr>
              <a:t> Computer”, An </a:t>
            </a:r>
            <a:r>
              <a:rPr lang="hu-HU" dirty="0" err="1">
                <a:solidFill>
                  <a:srgbClr val="000000"/>
                </a:solidFill>
              </a:rPr>
              <a:t>experimental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many-core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processor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from</a:t>
            </a:r>
            <a:endParaRPr lang="en-US" dirty="0">
              <a:solidFill>
                <a:srgbClr val="000000"/>
              </a:solidFill>
            </a:endParaRPr>
          </a:p>
          <a:p>
            <a:pPr algn="l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       </a:t>
            </a:r>
            <a:r>
              <a:rPr lang="hu-HU" dirty="0">
                <a:solidFill>
                  <a:srgbClr val="000000"/>
                </a:solidFill>
              </a:rPr>
              <a:t>   Intel </a:t>
            </a:r>
            <a:r>
              <a:rPr lang="hu-HU" dirty="0" err="1">
                <a:solidFill>
                  <a:srgbClr val="000000"/>
                </a:solidFill>
              </a:rPr>
              <a:t>Labs</a:t>
            </a:r>
            <a:r>
              <a:rPr lang="hu-HU" dirty="0">
                <a:solidFill>
                  <a:srgbClr val="000000"/>
                </a:solidFill>
              </a:rPr>
              <a:t>, 2009, </a:t>
            </a:r>
          </a:p>
          <a:p>
            <a:pPr algn="l" eaLnBrk="1" hangingPunct="1">
              <a:defRPr/>
            </a:pPr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sz="1390" dirty="0">
                <a:solidFill>
                  <a:srgbClr val="000000"/>
                </a:solidFill>
              </a:rPr>
              <a:t>http://download.intel.com/pressroom/pdf/rockcreek/SCC_Announcement_JustinRattner.pdf</a:t>
            </a:r>
          </a:p>
        </p:txBody>
      </p:sp>
      <p:sp>
        <p:nvSpPr>
          <p:cNvPr id="123914" name="TextBox 1"/>
          <p:cNvSpPr txBox="1">
            <a:spLocks noChangeArrowheads="1"/>
          </p:cNvSpPr>
          <p:nvPr/>
        </p:nvSpPr>
        <p:spPr bwMode="auto">
          <a:xfrm>
            <a:off x="211138" y="5956300"/>
            <a:ext cx="827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[17]: Iyer T., Report: Intel Skylake to Have PCIe 4.0, DDR4, SATA Express, July 3, 2013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         http://www.tomshardware.com/news/Skylake-Intel-DDR4-PCIe-SATAe,23349.html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8208" y="677863"/>
            <a:ext cx="88270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[18]: Anthony S., Intel </a:t>
            </a:r>
            <a:r>
              <a:rPr lang="en-US" dirty="0"/>
              <a:t>unveils 72-core x86 Knights Landing CPU for </a:t>
            </a:r>
            <a:r>
              <a:rPr lang="en-US" dirty="0" err="1"/>
              <a:t>exascale</a:t>
            </a:r>
            <a:r>
              <a:rPr lang="en-US" dirty="0"/>
              <a:t> supercomputing</a:t>
            </a:r>
          </a:p>
          <a:p>
            <a:pPr algn="l"/>
            <a:r>
              <a:rPr lang="en-US" dirty="0" smtClean="0"/>
              <a:t>        </a:t>
            </a:r>
            <a:r>
              <a:rPr lang="en-US" dirty="0" err="1" smtClean="0"/>
              <a:t>Extremetech</a:t>
            </a:r>
            <a:r>
              <a:rPr lang="en-US" dirty="0" smtClean="0"/>
              <a:t>, November </a:t>
            </a:r>
            <a:r>
              <a:rPr lang="en-US" dirty="0"/>
              <a:t>26, </a:t>
            </a:r>
            <a:r>
              <a:rPr lang="en-US" dirty="0" smtClean="0"/>
              <a:t>2013, 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     http</a:t>
            </a:r>
            <a:r>
              <a:rPr lang="en-US" dirty="0"/>
              <a:t>://</a:t>
            </a:r>
            <a:r>
              <a:rPr lang="en-US" dirty="0" smtClean="0"/>
              <a:t>www.extremetech.com/extreme/171678-intel-unveils-72-core-x86-knights-landing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     -</a:t>
            </a:r>
            <a:r>
              <a:rPr lang="en-US" dirty="0"/>
              <a:t>cpu-for-exascale-supercomputing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248" y="1612900"/>
            <a:ext cx="90442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[19]: </a:t>
            </a:r>
            <a:r>
              <a:rPr lang="en-US" dirty="0" err="1" smtClean="0"/>
              <a:t>Radek,Chip</a:t>
            </a:r>
            <a:r>
              <a:rPr lang="en-US" dirty="0" smtClean="0"/>
              <a:t> </a:t>
            </a:r>
            <a:r>
              <a:rPr lang="en-US" dirty="0"/>
              <a:t>Shot: Intel Reveals More Details of Its Next Generation </a:t>
            </a:r>
            <a:r>
              <a:rPr lang="en-US" dirty="0" smtClean="0"/>
              <a:t>Intel Xeon Phi Processor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      at SC'13, Intel Newsroom, </a:t>
            </a:r>
            <a:r>
              <a:rPr lang="en-US" dirty="0"/>
              <a:t>Nov 19, </a:t>
            </a:r>
            <a:r>
              <a:rPr lang="en-US" dirty="0" smtClean="0"/>
              <a:t>2013,</a:t>
            </a:r>
          </a:p>
          <a:p>
            <a:pPr algn="l"/>
            <a:r>
              <a:rPr lang="en-US" dirty="0" smtClean="0"/>
              <a:t>         http</a:t>
            </a:r>
            <a:r>
              <a:rPr lang="en-US" dirty="0"/>
              <a:t>://</a:t>
            </a:r>
            <a:r>
              <a:rPr lang="en-US" dirty="0" smtClean="0"/>
              <a:t>newsroom.intel.com/community/intel_newsroom/blog/2013/11/19/chip-shot-at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      -</a:t>
            </a:r>
            <a:r>
              <a:rPr lang="en-US" dirty="0"/>
              <a:t>sc13-intel-reveals-more-details-of-its-next-generation-intelr-xeon-phi-tm-processor</a:t>
            </a:r>
          </a:p>
        </p:txBody>
      </p:sp>
    </p:spTree>
    <p:extLst>
      <p:ext uri="{BB962C8B-B14F-4D97-AF65-F5344CB8AC3E}">
        <p14:creationId xmlns:p14="http://schemas.microsoft.com/office/powerpoint/2010/main" val="295124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386476"/>
            <a:ext cx="7896225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65500" y="6443990"/>
            <a:ext cx="469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http://bt.pa.msu.edu/TM/BocaRaton2006/talks/davis.pdf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196" y="6404689"/>
            <a:ext cx="3307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 Davis:12/2006 terra </a:t>
            </a:r>
            <a:r>
              <a:rPr lang="en-US" dirty="0" err="1" smtClean="0"/>
              <a:t>terra</a:t>
            </a:r>
            <a:r>
              <a:rPr lang="en-US" dirty="0" smtClean="0"/>
              <a:t> </a:t>
            </a:r>
            <a:r>
              <a:rPr lang="en-US" dirty="0" err="1" smtClean="0"/>
              <a:t>terra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835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628650"/>
            <a:ext cx="822007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65500" y="6443990"/>
            <a:ext cx="469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http://bt.pa.msu.edu/TM/BocaRaton2006/talks/davis.pdf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96" y="6404689"/>
            <a:ext cx="3307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 Davis:12/2006 terra </a:t>
            </a:r>
            <a:r>
              <a:rPr lang="en-US" dirty="0" err="1" smtClean="0"/>
              <a:t>terra</a:t>
            </a:r>
            <a:r>
              <a:rPr lang="en-US" dirty="0" smtClean="0"/>
              <a:t> </a:t>
            </a:r>
            <a:r>
              <a:rPr lang="en-US" dirty="0" err="1" smtClean="0"/>
              <a:t>terra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096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 Homogén többmagos processzorok (</a:t>
            </a:r>
            <a:r>
              <a:rPr lang="en-US" altLang="en-US" smtClean="0"/>
              <a:t>1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293938" y="6453188"/>
            <a:ext cx="4635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2.1 ábra: Többmagos processzorok főbb osztályai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539750" y="39322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Desktops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867400" y="1784350"/>
            <a:ext cx="2100263" cy="4953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Heterogenous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multicores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2051050" y="1784350"/>
            <a:ext cx="1676400" cy="5080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Homogenous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multicores 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3563938" y="704850"/>
            <a:ext cx="2168525" cy="587375"/>
          </a:xfrm>
          <a:prstGeom prst="rect">
            <a:avLst/>
          </a:prstGeom>
          <a:solidFill>
            <a:srgbClr val="E1E1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Multicore processors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1979613" y="2274888"/>
            <a:ext cx="863600" cy="360362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V="1">
            <a:off x="2916238" y="1266825"/>
            <a:ext cx="1741487" cy="5048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3276600" y="27209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Manycore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processors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2124075" y="39322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Servers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3419475" y="3282950"/>
            <a:ext cx="1244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with &gt;8 cores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1187450" y="27209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Conventional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MC processors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5219700" y="27209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Master/slave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architectures</a:t>
            </a:r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7019925" y="27209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Add-on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architectures</a:t>
            </a:r>
          </a:p>
        </p:txBody>
      </p:sp>
      <p:grpSp>
        <p:nvGrpSpPr>
          <p:cNvPr id="31760" name="Group 16"/>
          <p:cNvGrpSpPr>
            <a:grpSpLocks/>
          </p:cNvGrpSpPr>
          <p:nvPr/>
        </p:nvGrpSpPr>
        <p:grpSpPr bwMode="auto">
          <a:xfrm>
            <a:off x="971550" y="4651375"/>
            <a:ext cx="384175" cy="576263"/>
            <a:chOff x="431" y="3339"/>
            <a:chExt cx="363" cy="545"/>
          </a:xfrm>
        </p:grpSpPr>
        <p:sp>
          <p:nvSpPr>
            <p:cNvPr id="31812" name="Rectangle 17"/>
            <p:cNvSpPr>
              <a:spLocks noChangeArrowheads="1"/>
            </p:cNvSpPr>
            <p:nvPr/>
          </p:nvSpPr>
          <p:spPr bwMode="auto">
            <a:xfrm>
              <a:off x="431" y="3339"/>
              <a:ext cx="363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13" name="Rectangle 18"/>
            <p:cNvSpPr>
              <a:spLocks noChangeArrowheads="1"/>
            </p:cNvSpPr>
            <p:nvPr/>
          </p:nvSpPr>
          <p:spPr bwMode="auto">
            <a:xfrm>
              <a:off x="476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14" name="Rectangle 19"/>
            <p:cNvSpPr>
              <a:spLocks noChangeArrowheads="1"/>
            </p:cNvSpPr>
            <p:nvPr/>
          </p:nvSpPr>
          <p:spPr bwMode="auto">
            <a:xfrm>
              <a:off x="476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1761" name="Group 20"/>
          <p:cNvGrpSpPr>
            <a:grpSpLocks/>
          </p:cNvGrpSpPr>
          <p:nvPr/>
        </p:nvGrpSpPr>
        <p:grpSpPr bwMode="auto">
          <a:xfrm>
            <a:off x="2268538" y="4651375"/>
            <a:ext cx="719137" cy="576263"/>
            <a:chOff x="1338" y="3339"/>
            <a:chExt cx="680" cy="545"/>
          </a:xfrm>
        </p:grpSpPr>
        <p:sp>
          <p:nvSpPr>
            <p:cNvPr id="31807" name="Rectangle 21"/>
            <p:cNvSpPr>
              <a:spLocks noChangeArrowheads="1"/>
            </p:cNvSpPr>
            <p:nvPr/>
          </p:nvSpPr>
          <p:spPr bwMode="auto">
            <a:xfrm>
              <a:off x="1338" y="3339"/>
              <a:ext cx="680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08" name="Rectangle 22"/>
            <p:cNvSpPr>
              <a:spLocks noChangeArrowheads="1"/>
            </p:cNvSpPr>
            <p:nvPr/>
          </p:nvSpPr>
          <p:spPr bwMode="auto">
            <a:xfrm>
              <a:off x="1383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09" name="Rectangle 23"/>
            <p:cNvSpPr>
              <a:spLocks noChangeArrowheads="1"/>
            </p:cNvSpPr>
            <p:nvPr/>
          </p:nvSpPr>
          <p:spPr bwMode="auto">
            <a:xfrm>
              <a:off x="1383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10" name="Rectangle 24"/>
            <p:cNvSpPr>
              <a:spLocks noChangeArrowheads="1"/>
            </p:cNvSpPr>
            <p:nvPr/>
          </p:nvSpPr>
          <p:spPr bwMode="auto">
            <a:xfrm>
              <a:off x="1701" y="33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11" name="Rectangle 25"/>
            <p:cNvSpPr>
              <a:spLocks noChangeArrowheads="1"/>
            </p:cNvSpPr>
            <p:nvPr/>
          </p:nvSpPr>
          <p:spPr bwMode="auto">
            <a:xfrm>
              <a:off x="1701" y="36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1762" name="Group 26"/>
          <p:cNvGrpSpPr>
            <a:grpSpLocks/>
          </p:cNvGrpSpPr>
          <p:nvPr/>
        </p:nvGrpSpPr>
        <p:grpSpPr bwMode="auto">
          <a:xfrm>
            <a:off x="3708400" y="3894138"/>
            <a:ext cx="736600" cy="2016125"/>
            <a:chOff x="2200" y="2387"/>
            <a:chExt cx="680" cy="1860"/>
          </a:xfrm>
        </p:grpSpPr>
        <p:sp>
          <p:nvSpPr>
            <p:cNvPr id="31790" name="Rectangle 27"/>
            <p:cNvSpPr>
              <a:spLocks noChangeArrowheads="1"/>
            </p:cNvSpPr>
            <p:nvPr/>
          </p:nvSpPr>
          <p:spPr bwMode="auto">
            <a:xfrm>
              <a:off x="2200" y="2387"/>
              <a:ext cx="680" cy="186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91" name="Rectangle 28"/>
            <p:cNvSpPr>
              <a:spLocks noChangeArrowheads="1"/>
            </p:cNvSpPr>
            <p:nvPr/>
          </p:nvSpPr>
          <p:spPr bwMode="auto">
            <a:xfrm>
              <a:off x="2245" y="243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92" name="Rectangle 29"/>
            <p:cNvSpPr>
              <a:spLocks noChangeArrowheads="1"/>
            </p:cNvSpPr>
            <p:nvPr/>
          </p:nvSpPr>
          <p:spPr bwMode="auto">
            <a:xfrm>
              <a:off x="2245" y="266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93" name="Rectangle 30"/>
            <p:cNvSpPr>
              <a:spLocks noChangeArrowheads="1"/>
            </p:cNvSpPr>
            <p:nvPr/>
          </p:nvSpPr>
          <p:spPr bwMode="auto">
            <a:xfrm>
              <a:off x="2563" y="243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94" name="Rectangle 31"/>
            <p:cNvSpPr>
              <a:spLocks noChangeArrowheads="1"/>
            </p:cNvSpPr>
            <p:nvPr/>
          </p:nvSpPr>
          <p:spPr bwMode="auto">
            <a:xfrm>
              <a:off x="2563" y="265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95" name="Rectangle 32"/>
            <p:cNvSpPr>
              <a:spLocks noChangeArrowheads="1"/>
            </p:cNvSpPr>
            <p:nvPr/>
          </p:nvSpPr>
          <p:spPr bwMode="auto">
            <a:xfrm>
              <a:off x="2245" y="28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96" name="Rectangle 33"/>
            <p:cNvSpPr>
              <a:spLocks noChangeArrowheads="1"/>
            </p:cNvSpPr>
            <p:nvPr/>
          </p:nvSpPr>
          <p:spPr bwMode="auto">
            <a:xfrm>
              <a:off x="2245" y="31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97" name="Rectangle 34"/>
            <p:cNvSpPr>
              <a:spLocks noChangeArrowheads="1"/>
            </p:cNvSpPr>
            <p:nvPr/>
          </p:nvSpPr>
          <p:spPr bwMode="auto">
            <a:xfrm>
              <a:off x="2563" y="28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98" name="Rectangle 35"/>
            <p:cNvSpPr>
              <a:spLocks noChangeArrowheads="1"/>
            </p:cNvSpPr>
            <p:nvPr/>
          </p:nvSpPr>
          <p:spPr bwMode="auto">
            <a:xfrm>
              <a:off x="2563" y="31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99" name="Rectangle 36"/>
            <p:cNvSpPr>
              <a:spLocks noChangeArrowheads="1"/>
            </p:cNvSpPr>
            <p:nvPr/>
          </p:nvSpPr>
          <p:spPr bwMode="auto">
            <a:xfrm>
              <a:off x="2245" y="333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00" name="Rectangle 37"/>
            <p:cNvSpPr>
              <a:spLocks noChangeArrowheads="1"/>
            </p:cNvSpPr>
            <p:nvPr/>
          </p:nvSpPr>
          <p:spPr bwMode="auto">
            <a:xfrm>
              <a:off x="2245" y="3566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01" name="Rectangle 38"/>
            <p:cNvSpPr>
              <a:spLocks noChangeArrowheads="1"/>
            </p:cNvSpPr>
            <p:nvPr/>
          </p:nvSpPr>
          <p:spPr bwMode="auto">
            <a:xfrm>
              <a:off x="2563" y="3338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02" name="Rectangle 39"/>
            <p:cNvSpPr>
              <a:spLocks noChangeArrowheads="1"/>
            </p:cNvSpPr>
            <p:nvPr/>
          </p:nvSpPr>
          <p:spPr bwMode="auto">
            <a:xfrm>
              <a:off x="2563" y="356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03" name="Rectangle 40"/>
            <p:cNvSpPr>
              <a:spLocks noChangeArrowheads="1"/>
            </p:cNvSpPr>
            <p:nvPr/>
          </p:nvSpPr>
          <p:spPr bwMode="auto">
            <a:xfrm>
              <a:off x="2245" y="379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04" name="Rectangle 41"/>
            <p:cNvSpPr>
              <a:spLocks noChangeArrowheads="1"/>
            </p:cNvSpPr>
            <p:nvPr/>
          </p:nvSpPr>
          <p:spPr bwMode="auto">
            <a:xfrm>
              <a:off x="2245" y="402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05" name="Rectangle 42"/>
            <p:cNvSpPr>
              <a:spLocks noChangeArrowheads="1"/>
            </p:cNvSpPr>
            <p:nvPr/>
          </p:nvSpPr>
          <p:spPr bwMode="auto">
            <a:xfrm>
              <a:off x="2563" y="379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06" name="Rectangle 43"/>
            <p:cNvSpPr>
              <a:spLocks noChangeArrowheads="1"/>
            </p:cNvSpPr>
            <p:nvPr/>
          </p:nvSpPr>
          <p:spPr bwMode="auto">
            <a:xfrm>
              <a:off x="2563" y="401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1763" name="Group 44"/>
          <p:cNvGrpSpPr>
            <a:grpSpLocks/>
          </p:cNvGrpSpPr>
          <p:nvPr/>
        </p:nvGrpSpPr>
        <p:grpSpPr bwMode="auto">
          <a:xfrm>
            <a:off x="5435600" y="4327525"/>
            <a:ext cx="982663" cy="1223963"/>
            <a:chOff x="3379" y="2614"/>
            <a:chExt cx="619" cy="771"/>
          </a:xfrm>
        </p:grpSpPr>
        <p:sp>
          <p:nvSpPr>
            <p:cNvPr id="31780" name="Rectangle 45"/>
            <p:cNvSpPr>
              <a:spLocks noChangeArrowheads="1"/>
            </p:cNvSpPr>
            <p:nvPr/>
          </p:nvSpPr>
          <p:spPr bwMode="auto">
            <a:xfrm>
              <a:off x="3379" y="2614"/>
              <a:ext cx="619" cy="77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81" name="Rectangle 46"/>
            <p:cNvSpPr>
              <a:spLocks noChangeArrowheads="1"/>
            </p:cNvSpPr>
            <p:nvPr/>
          </p:nvSpPr>
          <p:spPr bwMode="auto">
            <a:xfrm>
              <a:off x="3442" y="2636"/>
              <a:ext cx="494" cy="173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latin typeface="Verdana" pitchFamily="34" charset="0"/>
                </a:rPr>
                <a:t>MPC</a:t>
              </a:r>
              <a:endParaRPr lang="en-US" altLang="en-US" sz="1200" b="1">
                <a:latin typeface="Verdana" pitchFamily="34" charset="0"/>
              </a:endParaRPr>
            </a:p>
          </p:txBody>
        </p:sp>
        <p:sp>
          <p:nvSpPr>
            <p:cNvPr id="31782" name="Rectangle 47"/>
            <p:cNvSpPr>
              <a:spLocks noChangeArrowheads="1"/>
            </p:cNvSpPr>
            <p:nvPr/>
          </p:nvSpPr>
          <p:spPr bwMode="auto">
            <a:xfrm>
              <a:off x="3441" y="2873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83" name="Rectangle 48"/>
            <p:cNvSpPr>
              <a:spLocks noChangeArrowheads="1"/>
            </p:cNvSpPr>
            <p:nvPr/>
          </p:nvSpPr>
          <p:spPr bwMode="auto">
            <a:xfrm>
              <a:off x="3720" y="2873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84" name="Rectangle 49"/>
            <p:cNvSpPr>
              <a:spLocks noChangeArrowheads="1"/>
            </p:cNvSpPr>
            <p:nvPr/>
          </p:nvSpPr>
          <p:spPr bwMode="auto">
            <a:xfrm>
              <a:off x="3441" y="2998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85" name="Rectangle 50"/>
            <p:cNvSpPr>
              <a:spLocks noChangeArrowheads="1"/>
            </p:cNvSpPr>
            <p:nvPr/>
          </p:nvSpPr>
          <p:spPr bwMode="auto">
            <a:xfrm>
              <a:off x="3720" y="2998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86" name="Rectangle 51"/>
            <p:cNvSpPr>
              <a:spLocks noChangeArrowheads="1"/>
            </p:cNvSpPr>
            <p:nvPr/>
          </p:nvSpPr>
          <p:spPr bwMode="auto">
            <a:xfrm>
              <a:off x="3441" y="3121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87" name="Rectangle 52"/>
            <p:cNvSpPr>
              <a:spLocks noChangeArrowheads="1"/>
            </p:cNvSpPr>
            <p:nvPr/>
          </p:nvSpPr>
          <p:spPr bwMode="auto">
            <a:xfrm>
              <a:off x="3720" y="3121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88" name="Rectangle 53"/>
            <p:cNvSpPr>
              <a:spLocks noChangeArrowheads="1"/>
            </p:cNvSpPr>
            <p:nvPr/>
          </p:nvSpPr>
          <p:spPr bwMode="auto">
            <a:xfrm>
              <a:off x="3441" y="3246"/>
              <a:ext cx="216" cy="9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89" name="Rectangle 54"/>
            <p:cNvSpPr>
              <a:spLocks noChangeArrowheads="1"/>
            </p:cNvSpPr>
            <p:nvPr/>
          </p:nvSpPr>
          <p:spPr bwMode="auto">
            <a:xfrm>
              <a:off x="3720" y="3246"/>
              <a:ext cx="216" cy="9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1764" name="Group 55"/>
          <p:cNvGrpSpPr>
            <a:grpSpLocks/>
          </p:cNvGrpSpPr>
          <p:nvPr/>
        </p:nvGrpSpPr>
        <p:grpSpPr bwMode="auto">
          <a:xfrm>
            <a:off x="7019925" y="4460875"/>
            <a:ext cx="1296988" cy="957263"/>
            <a:chOff x="4286" y="2387"/>
            <a:chExt cx="1315" cy="970"/>
          </a:xfrm>
        </p:grpSpPr>
        <p:sp>
          <p:nvSpPr>
            <p:cNvPr id="31777" name="Rectangle 56"/>
            <p:cNvSpPr>
              <a:spLocks noChangeArrowheads="1"/>
            </p:cNvSpPr>
            <p:nvPr/>
          </p:nvSpPr>
          <p:spPr bwMode="auto">
            <a:xfrm>
              <a:off x="4286" y="2387"/>
              <a:ext cx="1315" cy="97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78" name="Rectangle 57"/>
            <p:cNvSpPr>
              <a:spLocks noChangeArrowheads="1"/>
            </p:cNvSpPr>
            <p:nvPr/>
          </p:nvSpPr>
          <p:spPr bwMode="auto">
            <a:xfrm>
              <a:off x="4332" y="2613"/>
              <a:ext cx="589" cy="50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solidFill>
                    <a:schemeClr val="bg1"/>
                  </a:solidFill>
                  <a:latin typeface="Verdana" pitchFamily="34" charset="0"/>
                </a:rPr>
                <a:t>CPU</a:t>
              </a:r>
              <a:endParaRPr lang="en-US" altLang="en-US" sz="12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1779" name="Rectangle 58"/>
            <p:cNvSpPr>
              <a:spLocks noChangeArrowheads="1"/>
            </p:cNvSpPr>
            <p:nvPr/>
          </p:nvSpPr>
          <p:spPr bwMode="auto">
            <a:xfrm>
              <a:off x="4967" y="2478"/>
              <a:ext cx="589" cy="77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solidFill>
                    <a:schemeClr val="bg1"/>
                  </a:solidFill>
                  <a:latin typeface="Verdana" pitchFamily="34" charset="0"/>
                </a:rPr>
                <a:t>GPU</a:t>
              </a:r>
              <a:endParaRPr lang="en-US" altLang="en-US" sz="12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sp>
        <p:nvSpPr>
          <p:cNvPr id="31765" name="Line 59"/>
          <p:cNvSpPr>
            <a:spLocks noChangeShapeType="1"/>
          </p:cNvSpPr>
          <p:nvPr/>
        </p:nvSpPr>
        <p:spPr bwMode="auto">
          <a:xfrm flipH="1" flipV="1">
            <a:off x="4643438" y="1266825"/>
            <a:ext cx="2160587" cy="5048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6" name="Line 60"/>
          <p:cNvSpPr>
            <a:spLocks noChangeShapeType="1"/>
          </p:cNvSpPr>
          <p:nvPr/>
        </p:nvSpPr>
        <p:spPr bwMode="auto">
          <a:xfrm flipH="1" flipV="1">
            <a:off x="2843213" y="2274888"/>
            <a:ext cx="792162" cy="2889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7" name="Rectangle 61"/>
          <p:cNvSpPr>
            <a:spLocks noChangeArrowheads="1"/>
          </p:cNvSpPr>
          <p:nvPr/>
        </p:nvSpPr>
        <p:spPr bwMode="auto">
          <a:xfrm>
            <a:off x="1108075" y="3282950"/>
            <a:ext cx="16176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2 ≤   n ≤ 8   cores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1768" name="Rectangle 62"/>
          <p:cNvSpPr>
            <a:spLocks noChangeArrowheads="1"/>
          </p:cNvSpPr>
          <p:nvPr/>
        </p:nvSpPr>
        <p:spPr bwMode="auto">
          <a:xfrm>
            <a:off x="1123950" y="5961063"/>
            <a:ext cx="1500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General purpose </a:t>
            </a:r>
            <a:br>
              <a:rPr lang="hu-HU" altLang="en-US" sz="1200">
                <a:latin typeface="Verdana" pitchFamily="34" charset="0"/>
              </a:rPr>
            </a:br>
            <a:r>
              <a:rPr lang="hu-HU" altLang="en-US" sz="1200">
                <a:latin typeface="Verdana" pitchFamily="34" charset="0"/>
              </a:rPr>
              <a:t>computing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1769" name="Rectangle 63"/>
          <p:cNvSpPr>
            <a:spLocks noChangeArrowheads="1"/>
          </p:cNvSpPr>
          <p:nvPr/>
        </p:nvSpPr>
        <p:spPr bwMode="auto">
          <a:xfrm>
            <a:off x="2944813" y="5961063"/>
            <a:ext cx="20986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Experimental systems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p</a:t>
            </a:r>
            <a:r>
              <a:rPr lang="hu-HU" altLang="en-US" sz="1200">
                <a:latin typeface="Verdana" pitchFamily="34" charset="0"/>
              </a:rPr>
              <a:t>rototypes/</a:t>
            </a:r>
            <a:r>
              <a:rPr lang="en-US" altLang="en-US" sz="1200">
                <a:latin typeface="Verdana" pitchFamily="34" charset="0"/>
              </a:rPr>
              <a:t>in production</a:t>
            </a:r>
          </a:p>
        </p:txBody>
      </p:sp>
      <p:sp>
        <p:nvSpPr>
          <p:cNvPr id="31770" name="Rectangle 64"/>
          <p:cNvSpPr>
            <a:spLocks noChangeArrowheads="1"/>
          </p:cNvSpPr>
          <p:nvPr/>
        </p:nvSpPr>
        <p:spPr bwMode="auto">
          <a:xfrm>
            <a:off x="5191125" y="5961063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MM/3D/HPC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production stage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1771" name="Line 66"/>
          <p:cNvSpPr>
            <a:spLocks noChangeShapeType="1"/>
          </p:cNvSpPr>
          <p:nvPr/>
        </p:nvSpPr>
        <p:spPr bwMode="auto">
          <a:xfrm flipV="1">
            <a:off x="6035675" y="2308225"/>
            <a:ext cx="863600" cy="360363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2" name="Line 67"/>
          <p:cNvSpPr>
            <a:spLocks noChangeShapeType="1"/>
          </p:cNvSpPr>
          <p:nvPr/>
        </p:nvSpPr>
        <p:spPr bwMode="auto">
          <a:xfrm flipH="1" flipV="1">
            <a:off x="6899275" y="2308225"/>
            <a:ext cx="792163" cy="2889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3" name="Line 68"/>
          <p:cNvSpPr>
            <a:spLocks noChangeShapeType="1"/>
          </p:cNvSpPr>
          <p:nvPr/>
        </p:nvSpPr>
        <p:spPr bwMode="auto">
          <a:xfrm flipV="1">
            <a:off x="1039813" y="3635375"/>
            <a:ext cx="844550" cy="323850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4" name="Line 69"/>
          <p:cNvSpPr>
            <a:spLocks noChangeShapeType="1"/>
          </p:cNvSpPr>
          <p:nvPr/>
        </p:nvSpPr>
        <p:spPr bwMode="auto">
          <a:xfrm>
            <a:off x="1884363" y="3640138"/>
            <a:ext cx="792162" cy="284162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6182" name="Oval 70"/>
          <p:cNvSpPr>
            <a:spLocks noChangeArrowheads="1"/>
          </p:cNvSpPr>
          <p:nvPr/>
        </p:nvSpPr>
        <p:spPr bwMode="auto">
          <a:xfrm>
            <a:off x="406400" y="1524000"/>
            <a:ext cx="4724400" cy="44323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72" name="Rectangle 87"/>
          <p:cNvSpPr>
            <a:spLocks noChangeArrowheads="1"/>
          </p:cNvSpPr>
          <p:nvPr/>
        </p:nvSpPr>
        <p:spPr bwMode="auto">
          <a:xfrm>
            <a:off x="6950075" y="5948363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dirty="0">
                <a:latin typeface="Verdana" pitchFamily="34" charset="0"/>
              </a:rPr>
              <a:t>HPC</a:t>
            </a:r>
            <a:r>
              <a:rPr lang="en-US" altLang="en-US" sz="1200" dirty="0">
                <a:latin typeface="Verdana" pitchFamily="34" charset="0"/>
              </a:rPr>
              <a:t>, mobiles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production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hu-HU" sz="2000" dirty="0">
                <a:solidFill>
                  <a:srgbClr val="FFFFFF"/>
                </a:solidFill>
              </a:rPr>
              <a:t>2.1 </a:t>
            </a:r>
            <a:r>
              <a:rPr lang="hu-HU" sz="2000" dirty="0">
                <a:solidFill>
                  <a:schemeClr val="bg1"/>
                </a:solidFill>
                <a:latin typeface="+mj-lt"/>
              </a:rPr>
              <a:t>Hagyományos többmagos processzorok</a:t>
            </a:r>
            <a:endParaRPr lang="hu-HU" sz="2000" dirty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 Homogén többmagos processzorok (</a:t>
            </a:r>
            <a:r>
              <a:rPr lang="en-US" altLang="en-US" smtClean="0"/>
              <a:t>1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293938" y="6453188"/>
            <a:ext cx="4635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2.1 ábra: Többmagos processzorok főbb osztályai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39750" y="39322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Desktops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867400" y="1784350"/>
            <a:ext cx="2100263" cy="4953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Heterogenous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multicores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2051050" y="1784350"/>
            <a:ext cx="1676400" cy="5080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Homogenous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multicores 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3563938" y="704850"/>
            <a:ext cx="2168525" cy="587375"/>
          </a:xfrm>
          <a:prstGeom prst="rect">
            <a:avLst/>
          </a:prstGeom>
          <a:solidFill>
            <a:srgbClr val="E1E1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Multicore processors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V="1">
            <a:off x="1979613" y="2274888"/>
            <a:ext cx="863600" cy="360362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 flipV="1">
            <a:off x="2916238" y="1266825"/>
            <a:ext cx="1741487" cy="5048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3276600" y="27209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Manycore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processors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2124075" y="39322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Servers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3419475" y="3282950"/>
            <a:ext cx="1244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with &gt;8 cores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1187450" y="27209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Conventional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MC processors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5219700" y="27209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Master/slave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architectures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7019925" y="27209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Add-on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architectures</a:t>
            </a:r>
          </a:p>
        </p:txBody>
      </p:sp>
      <p:grpSp>
        <p:nvGrpSpPr>
          <p:cNvPr id="33808" name="Group 16"/>
          <p:cNvGrpSpPr>
            <a:grpSpLocks/>
          </p:cNvGrpSpPr>
          <p:nvPr/>
        </p:nvGrpSpPr>
        <p:grpSpPr bwMode="auto">
          <a:xfrm>
            <a:off x="971550" y="4651375"/>
            <a:ext cx="384175" cy="576263"/>
            <a:chOff x="431" y="3339"/>
            <a:chExt cx="363" cy="545"/>
          </a:xfrm>
        </p:grpSpPr>
        <p:sp>
          <p:nvSpPr>
            <p:cNvPr id="33860" name="Rectangle 17"/>
            <p:cNvSpPr>
              <a:spLocks noChangeArrowheads="1"/>
            </p:cNvSpPr>
            <p:nvPr/>
          </p:nvSpPr>
          <p:spPr bwMode="auto">
            <a:xfrm>
              <a:off x="431" y="3339"/>
              <a:ext cx="363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61" name="Rectangle 18"/>
            <p:cNvSpPr>
              <a:spLocks noChangeArrowheads="1"/>
            </p:cNvSpPr>
            <p:nvPr/>
          </p:nvSpPr>
          <p:spPr bwMode="auto">
            <a:xfrm>
              <a:off x="476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62" name="Rectangle 19"/>
            <p:cNvSpPr>
              <a:spLocks noChangeArrowheads="1"/>
            </p:cNvSpPr>
            <p:nvPr/>
          </p:nvSpPr>
          <p:spPr bwMode="auto">
            <a:xfrm>
              <a:off x="476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3809" name="Group 20"/>
          <p:cNvGrpSpPr>
            <a:grpSpLocks/>
          </p:cNvGrpSpPr>
          <p:nvPr/>
        </p:nvGrpSpPr>
        <p:grpSpPr bwMode="auto">
          <a:xfrm>
            <a:off x="2268538" y="4651375"/>
            <a:ext cx="719137" cy="576263"/>
            <a:chOff x="1338" y="3339"/>
            <a:chExt cx="680" cy="545"/>
          </a:xfrm>
        </p:grpSpPr>
        <p:sp>
          <p:nvSpPr>
            <p:cNvPr id="33855" name="Rectangle 21"/>
            <p:cNvSpPr>
              <a:spLocks noChangeArrowheads="1"/>
            </p:cNvSpPr>
            <p:nvPr/>
          </p:nvSpPr>
          <p:spPr bwMode="auto">
            <a:xfrm>
              <a:off x="1338" y="3339"/>
              <a:ext cx="680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56" name="Rectangle 22"/>
            <p:cNvSpPr>
              <a:spLocks noChangeArrowheads="1"/>
            </p:cNvSpPr>
            <p:nvPr/>
          </p:nvSpPr>
          <p:spPr bwMode="auto">
            <a:xfrm>
              <a:off x="1383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57" name="Rectangle 23"/>
            <p:cNvSpPr>
              <a:spLocks noChangeArrowheads="1"/>
            </p:cNvSpPr>
            <p:nvPr/>
          </p:nvSpPr>
          <p:spPr bwMode="auto">
            <a:xfrm>
              <a:off x="1383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58" name="Rectangle 24"/>
            <p:cNvSpPr>
              <a:spLocks noChangeArrowheads="1"/>
            </p:cNvSpPr>
            <p:nvPr/>
          </p:nvSpPr>
          <p:spPr bwMode="auto">
            <a:xfrm>
              <a:off x="1701" y="33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59" name="Rectangle 25"/>
            <p:cNvSpPr>
              <a:spLocks noChangeArrowheads="1"/>
            </p:cNvSpPr>
            <p:nvPr/>
          </p:nvSpPr>
          <p:spPr bwMode="auto">
            <a:xfrm>
              <a:off x="1701" y="36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3810" name="Group 26"/>
          <p:cNvGrpSpPr>
            <a:grpSpLocks/>
          </p:cNvGrpSpPr>
          <p:nvPr/>
        </p:nvGrpSpPr>
        <p:grpSpPr bwMode="auto">
          <a:xfrm>
            <a:off x="3708400" y="3894138"/>
            <a:ext cx="736600" cy="2016125"/>
            <a:chOff x="2200" y="2387"/>
            <a:chExt cx="680" cy="1860"/>
          </a:xfrm>
        </p:grpSpPr>
        <p:sp>
          <p:nvSpPr>
            <p:cNvPr id="33838" name="Rectangle 27"/>
            <p:cNvSpPr>
              <a:spLocks noChangeArrowheads="1"/>
            </p:cNvSpPr>
            <p:nvPr/>
          </p:nvSpPr>
          <p:spPr bwMode="auto">
            <a:xfrm>
              <a:off x="2200" y="2387"/>
              <a:ext cx="680" cy="186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39" name="Rectangle 28"/>
            <p:cNvSpPr>
              <a:spLocks noChangeArrowheads="1"/>
            </p:cNvSpPr>
            <p:nvPr/>
          </p:nvSpPr>
          <p:spPr bwMode="auto">
            <a:xfrm>
              <a:off x="2245" y="243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0" name="Rectangle 29"/>
            <p:cNvSpPr>
              <a:spLocks noChangeArrowheads="1"/>
            </p:cNvSpPr>
            <p:nvPr/>
          </p:nvSpPr>
          <p:spPr bwMode="auto">
            <a:xfrm>
              <a:off x="2245" y="266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1" name="Rectangle 30"/>
            <p:cNvSpPr>
              <a:spLocks noChangeArrowheads="1"/>
            </p:cNvSpPr>
            <p:nvPr/>
          </p:nvSpPr>
          <p:spPr bwMode="auto">
            <a:xfrm>
              <a:off x="2563" y="243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2" name="Rectangle 31"/>
            <p:cNvSpPr>
              <a:spLocks noChangeArrowheads="1"/>
            </p:cNvSpPr>
            <p:nvPr/>
          </p:nvSpPr>
          <p:spPr bwMode="auto">
            <a:xfrm>
              <a:off x="2563" y="265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3" name="Rectangle 32"/>
            <p:cNvSpPr>
              <a:spLocks noChangeArrowheads="1"/>
            </p:cNvSpPr>
            <p:nvPr/>
          </p:nvSpPr>
          <p:spPr bwMode="auto">
            <a:xfrm>
              <a:off x="2245" y="28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4" name="Rectangle 33"/>
            <p:cNvSpPr>
              <a:spLocks noChangeArrowheads="1"/>
            </p:cNvSpPr>
            <p:nvPr/>
          </p:nvSpPr>
          <p:spPr bwMode="auto">
            <a:xfrm>
              <a:off x="2245" y="31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5" name="Rectangle 34"/>
            <p:cNvSpPr>
              <a:spLocks noChangeArrowheads="1"/>
            </p:cNvSpPr>
            <p:nvPr/>
          </p:nvSpPr>
          <p:spPr bwMode="auto">
            <a:xfrm>
              <a:off x="2563" y="28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6" name="Rectangle 35"/>
            <p:cNvSpPr>
              <a:spLocks noChangeArrowheads="1"/>
            </p:cNvSpPr>
            <p:nvPr/>
          </p:nvSpPr>
          <p:spPr bwMode="auto">
            <a:xfrm>
              <a:off x="2563" y="31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7" name="Rectangle 36"/>
            <p:cNvSpPr>
              <a:spLocks noChangeArrowheads="1"/>
            </p:cNvSpPr>
            <p:nvPr/>
          </p:nvSpPr>
          <p:spPr bwMode="auto">
            <a:xfrm>
              <a:off x="2245" y="333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8" name="Rectangle 37"/>
            <p:cNvSpPr>
              <a:spLocks noChangeArrowheads="1"/>
            </p:cNvSpPr>
            <p:nvPr/>
          </p:nvSpPr>
          <p:spPr bwMode="auto">
            <a:xfrm>
              <a:off x="2245" y="3566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9" name="Rectangle 38"/>
            <p:cNvSpPr>
              <a:spLocks noChangeArrowheads="1"/>
            </p:cNvSpPr>
            <p:nvPr/>
          </p:nvSpPr>
          <p:spPr bwMode="auto">
            <a:xfrm>
              <a:off x="2563" y="3338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50" name="Rectangle 39"/>
            <p:cNvSpPr>
              <a:spLocks noChangeArrowheads="1"/>
            </p:cNvSpPr>
            <p:nvPr/>
          </p:nvSpPr>
          <p:spPr bwMode="auto">
            <a:xfrm>
              <a:off x="2563" y="356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51" name="Rectangle 40"/>
            <p:cNvSpPr>
              <a:spLocks noChangeArrowheads="1"/>
            </p:cNvSpPr>
            <p:nvPr/>
          </p:nvSpPr>
          <p:spPr bwMode="auto">
            <a:xfrm>
              <a:off x="2245" y="379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52" name="Rectangle 41"/>
            <p:cNvSpPr>
              <a:spLocks noChangeArrowheads="1"/>
            </p:cNvSpPr>
            <p:nvPr/>
          </p:nvSpPr>
          <p:spPr bwMode="auto">
            <a:xfrm>
              <a:off x="2245" y="402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53" name="Rectangle 42"/>
            <p:cNvSpPr>
              <a:spLocks noChangeArrowheads="1"/>
            </p:cNvSpPr>
            <p:nvPr/>
          </p:nvSpPr>
          <p:spPr bwMode="auto">
            <a:xfrm>
              <a:off x="2563" y="379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54" name="Rectangle 43"/>
            <p:cNvSpPr>
              <a:spLocks noChangeArrowheads="1"/>
            </p:cNvSpPr>
            <p:nvPr/>
          </p:nvSpPr>
          <p:spPr bwMode="auto">
            <a:xfrm>
              <a:off x="2563" y="401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3811" name="Group 44"/>
          <p:cNvGrpSpPr>
            <a:grpSpLocks/>
          </p:cNvGrpSpPr>
          <p:nvPr/>
        </p:nvGrpSpPr>
        <p:grpSpPr bwMode="auto">
          <a:xfrm>
            <a:off x="5435600" y="4327525"/>
            <a:ext cx="982663" cy="1223963"/>
            <a:chOff x="3379" y="2614"/>
            <a:chExt cx="619" cy="771"/>
          </a:xfrm>
        </p:grpSpPr>
        <p:sp>
          <p:nvSpPr>
            <p:cNvPr id="33828" name="Rectangle 45"/>
            <p:cNvSpPr>
              <a:spLocks noChangeArrowheads="1"/>
            </p:cNvSpPr>
            <p:nvPr/>
          </p:nvSpPr>
          <p:spPr bwMode="auto">
            <a:xfrm>
              <a:off x="3379" y="2614"/>
              <a:ext cx="619" cy="77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29" name="Rectangle 46"/>
            <p:cNvSpPr>
              <a:spLocks noChangeArrowheads="1"/>
            </p:cNvSpPr>
            <p:nvPr/>
          </p:nvSpPr>
          <p:spPr bwMode="auto">
            <a:xfrm>
              <a:off x="3442" y="2636"/>
              <a:ext cx="494" cy="173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latin typeface="Verdana" pitchFamily="34" charset="0"/>
                </a:rPr>
                <a:t>MPC</a:t>
              </a:r>
              <a:endParaRPr lang="en-US" altLang="en-US" sz="1200" b="1">
                <a:latin typeface="Verdana" pitchFamily="34" charset="0"/>
              </a:endParaRPr>
            </a:p>
          </p:txBody>
        </p:sp>
        <p:sp>
          <p:nvSpPr>
            <p:cNvPr id="33830" name="Rectangle 47"/>
            <p:cNvSpPr>
              <a:spLocks noChangeArrowheads="1"/>
            </p:cNvSpPr>
            <p:nvPr/>
          </p:nvSpPr>
          <p:spPr bwMode="auto">
            <a:xfrm>
              <a:off x="3441" y="2873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31" name="Rectangle 48"/>
            <p:cNvSpPr>
              <a:spLocks noChangeArrowheads="1"/>
            </p:cNvSpPr>
            <p:nvPr/>
          </p:nvSpPr>
          <p:spPr bwMode="auto">
            <a:xfrm>
              <a:off x="3720" y="2873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32" name="Rectangle 49"/>
            <p:cNvSpPr>
              <a:spLocks noChangeArrowheads="1"/>
            </p:cNvSpPr>
            <p:nvPr/>
          </p:nvSpPr>
          <p:spPr bwMode="auto">
            <a:xfrm>
              <a:off x="3441" y="2998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33" name="Rectangle 50"/>
            <p:cNvSpPr>
              <a:spLocks noChangeArrowheads="1"/>
            </p:cNvSpPr>
            <p:nvPr/>
          </p:nvSpPr>
          <p:spPr bwMode="auto">
            <a:xfrm>
              <a:off x="3720" y="2998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34" name="Rectangle 51"/>
            <p:cNvSpPr>
              <a:spLocks noChangeArrowheads="1"/>
            </p:cNvSpPr>
            <p:nvPr/>
          </p:nvSpPr>
          <p:spPr bwMode="auto">
            <a:xfrm>
              <a:off x="3441" y="3121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35" name="Rectangle 52"/>
            <p:cNvSpPr>
              <a:spLocks noChangeArrowheads="1"/>
            </p:cNvSpPr>
            <p:nvPr/>
          </p:nvSpPr>
          <p:spPr bwMode="auto">
            <a:xfrm>
              <a:off x="3720" y="3121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36" name="Rectangle 53"/>
            <p:cNvSpPr>
              <a:spLocks noChangeArrowheads="1"/>
            </p:cNvSpPr>
            <p:nvPr/>
          </p:nvSpPr>
          <p:spPr bwMode="auto">
            <a:xfrm>
              <a:off x="3441" y="3246"/>
              <a:ext cx="216" cy="9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37" name="Rectangle 54"/>
            <p:cNvSpPr>
              <a:spLocks noChangeArrowheads="1"/>
            </p:cNvSpPr>
            <p:nvPr/>
          </p:nvSpPr>
          <p:spPr bwMode="auto">
            <a:xfrm>
              <a:off x="3720" y="3246"/>
              <a:ext cx="216" cy="9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3812" name="Group 55"/>
          <p:cNvGrpSpPr>
            <a:grpSpLocks/>
          </p:cNvGrpSpPr>
          <p:nvPr/>
        </p:nvGrpSpPr>
        <p:grpSpPr bwMode="auto">
          <a:xfrm>
            <a:off x="7019925" y="4460875"/>
            <a:ext cx="1296988" cy="957263"/>
            <a:chOff x="4286" y="2387"/>
            <a:chExt cx="1315" cy="970"/>
          </a:xfrm>
        </p:grpSpPr>
        <p:sp>
          <p:nvSpPr>
            <p:cNvPr id="33825" name="Rectangle 56"/>
            <p:cNvSpPr>
              <a:spLocks noChangeArrowheads="1"/>
            </p:cNvSpPr>
            <p:nvPr/>
          </p:nvSpPr>
          <p:spPr bwMode="auto">
            <a:xfrm>
              <a:off x="4286" y="2387"/>
              <a:ext cx="1315" cy="97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26" name="Rectangle 57"/>
            <p:cNvSpPr>
              <a:spLocks noChangeArrowheads="1"/>
            </p:cNvSpPr>
            <p:nvPr/>
          </p:nvSpPr>
          <p:spPr bwMode="auto">
            <a:xfrm>
              <a:off x="4332" y="2613"/>
              <a:ext cx="589" cy="50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solidFill>
                    <a:schemeClr val="bg1"/>
                  </a:solidFill>
                  <a:latin typeface="Verdana" pitchFamily="34" charset="0"/>
                </a:rPr>
                <a:t>CPU</a:t>
              </a:r>
              <a:endParaRPr lang="en-US" altLang="en-US" sz="12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3827" name="Rectangle 58"/>
            <p:cNvSpPr>
              <a:spLocks noChangeArrowheads="1"/>
            </p:cNvSpPr>
            <p:nvPr/>
          </p:nvSpPr>
          <p:spPr bwMode="auto">
            <a:xfrm>
              <a:off x="4967" y="2478"/>
              <a:ext cx="589" cy="77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solidFill>
                    <a:schemeClr val="bg1"/>
                  </a:solidFill>
                  <a:latin typeface="Verdana" pitchFamily="34" charset="0"/>
                </a:rPr>
                <a:t>GPU</a:t>
              </a:r>
              <a:endParaRPr lang="en-US" altLang="en-US" sz="12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sp>
        <p:nvSpPr>
          <p:cNvPr id="33813" name="Line 59"/>
          <p:cNvSpPr>
            <a:spLocks noChangeShapeType="1"/>
          </p:cNvSpPr>
          <p:nvPr/>
        </p:nvSpPr>
        <p:spPr bwMode="auto">
          <a:xfrm flipH="1" flipV="1">
            <a:off x="4643438" y="1266825"/>
            <a:ext cx="2160587" cy="5048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4" name="Line 60"/>
          <p:cNvSpPr>
            <a:spLocks noChangeShapeType="1"/>
          </p:cNvSpPr>
          <p:nvPr/>
        </p:nvSpPr>
        <p:spPr bwMode="auto">
          <a:xfrm flipH="1" flipV="1">
            <a:off x="2843213" y="2274888"/>
            <a:ext cx="792162" cy="2889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5" name="Rectangle 61"/>
          <p:cNvSpPr>
            <a:spLocks noChangeArrowheads="1"/>
          </p:cNvSpPr>
          <p:nvPr/>
        </p:nvSpPr>
        <p:spPr bwMode="auto">
          <a:xfrm>
            <a:off x="1108075" y="3282950"/>
            <a:ext cx="16176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2 ≤   n ≤ 8   cores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3816" name="Rectangle 62"/>
          <p:cNvSpPr>
            <a:spLocks noChangeArrowheads="1"/>
          </p:cNvSpPr>
          <p:nvPr/>
        </p:nvSpPr>
        <p:spPr bwMode="auto">
          <a:xfrm>
            <a:off x="1123950" y="5961063"/>
            <a:ext cx="1500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General purpose </a:t>
            </a:r>
            <a:br>
              <a:rPr lang="hu-HU" altLang="en-US" sz="1200">
                <a:latin typeface="Verdana" pitchFamily="34" charset="0"/>
              </a:rPr>
            </a:br>
            <a:r>
              <a:rPr lang="hu-HU" altLang="en-US" sz="1200">
                <a:latin typeface="Verdana" pitchFamily="34" charset="0"/>
              </a:rPr>
              <a:t>computing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3817" name="Rectangle 63"/>
          <p:cNvSpPr>
            <a:spLocks noChangeArrowheads="1"/>
          </p:cNvSpPr>
          <p:nvPr/>
        </p:nvSpPr>
        <p:spPr bwMode="auto">
          <a:xfrm>
            <a:off x="2995613" y="5961063"/>
            <a:ext cx="20986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Experimental systems,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p</a:t>
            </a:r>
            <a:r>
              <a:rPr lang="hu-HU" altLang="en-US" sz="1200">
                <a:latin typeface="Verdana" pitchFamily="34" charset="0"/>
              </a:rPr>
              <a:t>rototypes/</a:t>
            </a:r>
            <a:r>
              <a:rPr lang="en-US" altLang="en-US" sz="1200">
                <a:latin typeface="Verdana" pitchFamily="34" charset="0"/>
              </a:rPr>
              <a:t>in production</a:t>
            </a:r>
          </a:p>
        </p:txBody>
      </p:sp>
      <p:sp>
        <p:nvSpPr>
          <p:cNvPr id="33818" name="Rectangle 64"/>
          <p:cNvSpPr>
            <a:spLocks noChangeArrowheads="1"/>
          </p:cNvSpPr>
          <p:nvPr/>
        </p:nvSpPr>
        <p:spPr bwMode="auto">
          <a:xfrm>
            <a:off x="5191125" y="5961063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MM/3D/HPC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production stage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3819" name="Line 66"/>
          <p:cNvSpPr>
            <a:spLocks noChangeShapeType="1"/>
          </p:cNvSpPr>
          <p:nvPr/>
        </p:nvSpPr>
        <p:spPr bwMode="auto">
          <a:xfrm flipV="1">
            <a:off x="6035675" y="2308225"/>
            <a:ext cx="863600" cy="360363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0" name="Line 67"/>
          <p:cNvSpPr>
            <a:spLocks noChangeShapeType="1"/>
          </p:cNvSpPr>
          <p:nvPr/>
        </p:nvSpPr>
        <p:spPr bwMode="auto">
          <a:xfrm flipH="1" flipV="1">
            <a:off x="6899275" y="2308225"/>
            <a:ext cx="792163" cy="2889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1" name="Line 68"/>
          <p:cNvSpPr>
            <a:spLocks noChangeShapeType="1"/>
          </p:cNvSpPr>
          <p:nvPr/>
        </p:nvSpPr>
        <p:spPr bwMode="auto">
          <a:xfrm flipV="1">
            <a:off x="1039813" y="3635375"/>
            <a:ext cx="844550" cy="323850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2" name="Line 69"/>
          <p:cNvSpPr>
            <a:spLocks noChangeShapeType="1"/>
          </p:cNvSpPr>
          <p:nvPr/>
        </p:nvSpPr>
        <p:spPr bwMode="auto">
          <a:xfrm>
            <a:off x="1884363" y="3640138"/>
            <a:ext cx="792162" cy="284162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6182" name="Oval 70"/>
          <p:cNvSpPr>
            <a:spLocks noChangeArrowheads="1"/>
          </p:cNvSpPr>
          <p:nvPr/>
        </p:nvSpPr>
        <p:spPr bwMode="auto">
          <a:xfrm>
            <a:off x="0" y="2413000"/>
            <a:ext cx="3467100" cy="37592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71" name="Rectangle 87"/>
          <p:cNvSpPr>
            <a:spLocks noChangeArrowheads="1"/>
          </p:cNvSpPr>
          <p:nvPr/>
        </p:nvSpPr>
        <p:spPr bwMode="auto">
          <a:xfrm>
            <a:off x="6950075" y="5948363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HPC</a:t>
            </a:r>
            <a:r>
              <a:rPr lang="en-US" altLang="en-US" sz="1200">
                <a:latin typeface="Verdana" pitchFamily="34" charset="0"/>
              </a:rPr>
              <a:t>, mobiles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production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481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FFFF"/>
                </a:solidFill>
                <a:latin typeface="Verdana" pitchFamily="34" charset="0"/>
              </a:rPr>
              <a:t>2.</a:t>
            </a:r>
            <a:r>
              <a:rPr lang="en-US" altLang="en-US" sz="20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200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2000">
                <a:solidFill>
                  <a:srgbClr val="FFFFFF"/>
                </a:solidFill>
                <a:latin typeface="Verdana" pitchFamily="34" charset="0"/>
              </a:rPr>
              <a:t>Sokmagos</a:t>
            </a:r>
            <a:r>
              <a:rPr lang="hu-HU" altLang="en-US" sz="2000">
                <a:solidFill>
                  <a:schemeClr val="bg1"/>
                </a:solidFill>
                <a:latin typeface="Verdana" pitchFamily="34" charset="0"/>
              </a:rPr>
              <a:t> processzorok</a:t>
            </a:r>
            <a:endParaRPr lang="hu-HU" altLang="en-US" sz="200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230438" y="6453188"/>
            <a:ext cx="4635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2.1 ábra: Többmagos processzorok főbb osztályai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539750" y="39195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Desktops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5867400" y="1771650"/>
            <a:ext cx="2100263" cy="4953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Heterogenous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multicores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051050" y="1771650"/>
            <a:ext cx="1676400" cy="5080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Homogenous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multicores 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3563938" y="692150"/>
            <a:ext cx="2168525" cy="587375"/>
          </a:xfrm>
          <a:prstGeom prst="rect">
            <a:avLst/>
          </a:prstGeom>
          <a:solidFill>
            <a:srgbClr val="E1E1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Multicore processors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 flipV="1">
            <a:off x="1979613" y="2262188"/>
            <a:ext cx="863600" cy="360362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 flipV="1">
            <a:off x="2916238" y="1254125"/>
            <a:ext cx="1741487" cy="5048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3340100" y="27082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Manycore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processors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2124075" y="39195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Servers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3419475" y="3270250"/>
            <a:ext cx="1244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with &gt;8 cores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1187450" y="27082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Conventional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MC processors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5219700" y="27082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Master/slave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architectures</a:t>
            </a: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7019925" y="27082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Add-on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architectures</a:t>
            </a:r>
          </a:p>
        </p:txBody>
      </p:sp>
      <p:grpSp>
        <p:nvGrpSpPr>
          <p:cNvPr id="35855" name="Group 15"/>
          <p:cNvGrpSpPr>
            <a:grpSpLocks/>
          </p:cNvGrpSpPr>
          <p:nvPr/>
        </p:nvGrpSpPr>
        <p:grpSpPr bwMode="auto">
          <a:xfrm>
            <a:off x="971550" y="4638675"/>
            <a:ext cx="384175" cy="576263"/>
            <a:chOff x="431" y="3339"/>
            <a:chExt cx="363" cy="545"/>
          </a:xfrm>
        </p:grpSpPr>
        <p:sp>
          <p:nvSpPr>
            <p:cNvPr id="35908" name="Rectangle 16"/>
            <p:cNvSpPr>
              <a:spLocks noChangeArrowheads="1"/>
            </p:cNvSpPr>
            <p:nvPr/>
          </p:nvSpPr>
          <p:spPr bwMode="auto">
            <a:xfrm>
              <a:off x="431" y="3339"/>
              <a:ext cx="363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909" name="Rectangle 17"/>
            <p:cNvSpPr>
              <a:spLocks noChangeArrowheads="1"/>
            </p:cNvSpPr>
            <p:nvPr/>
          </p:nvSpPr>
          <p:spPr bwMode="auto">
            <a:xfrm>
              <a:off x="476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910" name="Rectangle 18"/>
            <p:cNvSpPr>
              <a:spLocks noChangeArrowheads="1"/>
            </p:cNvSpPr>
            <p:nvPr/>
          </p:nvSpPr>
          <p:spPr bwMode="auto">
            <a:xfrm>
              <a:off x="476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5856" name="Group 19"/>
          <p:cNvGrpSpPr>
            <a:grpSpLocks/>
          </p:cNvGrpSpPr>
          <p:nvPr/>
        </p:nvGrpSpPr>
        <p:grpSpPr bwMode="auto">
          <a:xfrm>
            <a:off x="2268538" y="4638675"/>
            <a:ext cx="719137" cy="576263"/>
            <a:chOff x="1338" y="3339"/>
            <a:chExt cx="680" cy="545"/>
          </a:xfrm>
        </p:grpSpPr>
        <p:sp>
          <p:nvSpPr>
            <p:cNvPr id="35903" name="Rectangle 20"/>
            <p:cNvSpPr>
              <a:spLocks noChangeArrowheads="1"/>
            </p:cNvSpPr>
            <p:nvPr/>
          </p:nvSpPr>
          <p:spPr bwMode="auto">
            <a:xfrm>
              <a:off x="1338" y="3339"/>
              <a:ext cx="680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904" name="Rectangle 21"/>
            <p:cNvSpPr>
              <a:spLocks noChangeArrowheads="1"/>
            </p:cNvSpPr>
            <p:nvPr/>
          </p:nvSpPr>
          <p:spPr bwMode="auto">
            <a:xfrm>
              <a:off x="1383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905" name="Rectangle 22"/>
            <p:cNvSpPr>
              <a:spLocks noChangeArrowheads="1"/>
            </p:cNvSpPr>
            <p:nvPr/>
          </p:nvSpPr>
          <p:spPr bwMode="auto">
            <a:xfrm>
              <a:off x="1383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906" name="Rectangle 23"/>
            <p:cNvSpPr>
              <a:spLocks noChangeArrowheads="1"/>
            </p:cNvSpPr>
            <p:nvPr/>
          </p:nvSpPr>
          <p:spPr bwMode="auto">
            <a:xfrm>
              <a:off x="1701" y="33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907" name="Rectangle 24"/>
            <p:cNvSpPr>
              <a:spLocks noChangeArrowheads="1"/>
            </p:cNvSpPr>
            <p:nvPr/>
          </p:nvSpPr>
          <p:spPr bwMode="auto">
            <a:xfrm>
              <a:off x="1701" y="36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5857" name="Group 25"/>
          <p:cNvGrpSpPr>
            <a:grpSpLocks/>
          </p:cNvGrpSpPr>
          <p:nvPr/>
        </p:nvGrpSpPr>
        <p:grpSpPr bwMode="auto">
          <a:xfrm>
            <a:off x="3708400" y="3881438"/>
            <a:ext cx="736600" cy="2016125"/>
            <a:chOff x="2200" y="2387"/>
            <a:chExt cx="680" cy="1860"/>
          </a:xfrm>
        </p:grpSpPr>
        <p:sp>
          <p:nvSpPr>
            <p:cNvPr id="35886" name="Rectangle 26"/>
            <p:cNvSpPr>
              <a:spLocks noChangeArrowheads="1"/>
            </p:cNvSpPr>
            <p:nvPr/>
          </p:nvSpPr>
          <p:spPr bwMode="auto">
            <a:xfrm>
              <a:off x="2200" y="2387"/>
              <a:ext cx="680" cy="186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87" name="Rectangle 27"/>
            <p:cNvSpPr>
              <a:spLocks noChangeArrowheads="1"/>
            </p:cNvSpPr>
            <p:nvPr/>
          </p:nvSpPr>
          <p:spPr bwMode="auto">
            <a:xfrm>
              <a:off x="2245" y="243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88" name="Rectangle 28"/>
            <p:cNvSpPr>
              <a:spLocks noChangeArrowheads="1"/>
            </p:cNvSpPr>
            <p:nvPr/>
          </p:nvSpPr>
          <p:spPr bwMode="auto">
            <a:xfrm>
              <a:off x="2245" y="266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89" name="Rectangle 29"/>
            <p:cNvSpPr>
              <a:spLocks noChangeArrowheads="1"/>
            </p:cNvSpPr>
            <p:nvPr/>
          </p:nvSpPr>
          <p:spPr bwMode="auto">
            <a:xfrm>
              <a:off x="2563" y="243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0" name="Rectangle 30"/>
            <p:cNvSpPr>
              <a:spLocks noChangeArrowheads="1"/>
            </p:cNvSpPr>
            <p:nvPr/>
          </p:nvSpPr>
          <p:spPr bwMode="auto">
            <a:xfrm>
              <a:off x="2563" y="265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1" name="Rectangle 31"/>
            <p:cNvSpPr>
              <a:spLocks noChangeArrowheads="1"/>
            </p:cNvSpPr>
            <p:nvPr/>
          </p:nvSpPr>
          <p:spPr bwMode="auto">
            <a:xfrm>
              <a:off x="2245" y="28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2" name="Rectangle 32"/>
            <p:cNvSpPr>
              <a:spLocks noChangeArrowheads="1"/>
            </p:cNvSpPr>
            <p:nvPr/>
          </p:nvSpPr>
          <p:spPr bwMode="auto">
            <a:xfrm>
              <a:off x="2245" y="31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3" name="Rectangle 33"/>
            <p:cNvSpPr>
              <a:spLocks noChangeArrowheads="1"/>
            </p:cNvSpPr>
            <p:nvPr/>
          </p:nvSpPr>
          <p:spPr bwMode="auto">
            <a:xfrm>
              <a:off x="2563" y="28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4" name="Rectangle 34"/>
            <p:cNvSpPr>
              <a:spLocks noChangeArrowheads="1"/>
            </p:cNvSpPr>
            <p:nvPr/>
          </p:nvSpPr>
          <p:spPr bwMode="auto">
            <a:xfrm>
              <a:off x="2563" y="31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5" name="Rectangle 35"/>
            <p:cNvSpPr>
              <a:spLocks noChangeArrowheads="1"/>
            </p:cNvSpPr>
            <p:nvPr/>
          </p:nvSpPr>
          <p:spPr bwMode="auto">
            <a:xfrm>
              <a:off x="2245" y="333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6" name="Rectangle 36"/>
            <p:cNvSpPr>
              <a:spLocks noChangeArrowheads="1"/>
            </p:cNvSpPr>
            <p:nvPr/>
          </p:nvSpPr>
          <p:spPr bwMode="auto">
            <a:xfrm>
              <a:off x="2245" y="3566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7" name="Rectangle 37"/>
            <p:cNvSpPr>
              <a:spLocks noChangeArrowheads="1"/>
            </p:cNvSpPr>
            <p:nvPr/>
          </p:nvSpPr>
          <p:spPr bwMode="auto">
            <a:xfrm>
              <a:off x="2563" y="3338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8" name="Rectangle 38"/>
            <p:cNvSpPr>
              <a:spLocks noChangeArrowheads="1"/>
            </p:cNvSpPr>
            <p:nvPr/>
          </p:nvSpPr>
          <p:spPr bwMode="auto">
            <a:xfrm>
              <a:off x="2563" y="356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9" name="Rectangle 39"/>
            <p:cNvSpPr>
              <a:spLocks noChangeArrowheads="1"/>
            </p:cNvSpPr>
            <p:nvPr/>
          </p:nvSpPr>
          <p:spPr bwMode="auto">
            <a:xfrm>
              <a:off x="2245" y="379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900" name="Rectangle 40"/>
            <p:cNvSpPr>
              <a:spLocks noChangeArrowheads="1"/>
            </p:cNvSpPr>
            <p:nvPr/>
          </p:nvSpPr>
          <p:spPr bwMode="auto">
            <a:xfrm>
              <a:off x="2245" y="402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901" name="Rectangle 41"/>
            <p:cNvSpPr>
              <a:spLocks noChangeArrowheads="1"/>
            </p:cNvSpPr>
            <p:nvPr/>
          </p:nvSpPr>
          <p:spPr bwMode="auto">
            <a:xfrm>
              <a:off x="2563" y="379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902" name="Rectangle 42"/>
            <p:cNvSpPr>
              <a:spLocks noChangeArrowheads="1"/>
            </p:cNvSpPr>
            <p:nvPr/>
          </p:nvSpPr>
          <p:spPr bwMode="auto">
            <a:xfrm>
              <a:off x="2563" y="401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5858" name="Group 43"/>
          <p:cNvGrpSpPr>
            <a:grpSpLocks/>
          </p:cNvGrpSpPr>
          <p:nvPr/>
        </p:nvGrpSpPr>
        <p:grpSpPr bwMode="auto">
          <a:xfrm>
            <a:off x="5435600" y="4314825"/>
            <a:ext cx="982663" cy="1223963"/>
            <a:chOff x="3379" y="2614"/>
            <a:chExt cx="619" cy="771"/>
          </a:xfrm>
        </p:grpSpPr>
        <p:sp>
          <p:nvSpPr>
            <p:cNvPr id="35876" name="Rectangle 44"/>
            <p:cNvSpPr>
              <a:spLocks noChangeArrowheads="1"/>
            </p:cNvSpPr>
            <p:nvPr/>
          </p:nvSpPr>
          <p:spPr bwMode="auto">
            <a:xfrm>
              <a:off x="3379" y="2614"/>
              <a:ext cx="619" cy="77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77" name="Rectangle 45"/>
            <p:cNvSpPr>
              <a:spLocks noChangeArrowheads="1"/>
            </p:cNvSpPr>
            <p:nvPr/>
          </p:nvSpPr>
          <p:spPr bwMode="auto">
            <a:xfrm>
              <a:off x="3442" y="2636"/>
              <a:ext cx="494" cy="173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latin typeface="Verdana" pitchFamily="34" charset="0"/>
                </a:rPr>
                <a:t>MPC</a:t>
              </a:r>
              <a:endParaRPr lang="en-US" altLang="en-US" sz="1200" b="1">
                <a:latin typeface="Verdana" pitchFamily="34" charset="0"/>
              </a:endParaRPr>
            </a:p>
          </p:txBody>
        </p:sp>
        <p:sp>
          <p:nvSpPr>
            <p:cNvPr id="35878" name="Rectangle 46"/>
            <p:cNvSpPr>
              <a:spLocks noChangeArrowheads="1"/>
            </p:cNvSpPr>
            <p:nvPr/>
          </p:nvSpPr>
          <p:spPr bwMode="auto">
            <a:xfrm>
              <a:off x="3441" y="2873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79" name="Rectangle 47"/>
            <p:cNvSpPr>
              <a:spLocks noChangeArrowheads="1"/>
            </p:cNvSpPr>
            <p:nvPr/>
          </p:nvSpPr>
          <p:spPr bwMode="auto">
            <a:xfrm>
              <a:off x="3720" y="2873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80" name="Rectangle 48"/>
            <p:cNvSpPr>
              <a:spLocks noChangeArrowheads="1"/>
            </p:cNvSpPr>
            <p:nvPr/>
          </p:nvSpPr>
          <p:spPr bwMode="auto">
            <a:xfrm>
              <a:off x="3441" y="2998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81" name="Rectangle 49"/>
            <p:cNvSpPr>
              <a:spLocks noChangeArrowheads="1"/>
            </p:cNvSpPr>
            <p:nvPr/>
          </p:nvSpPr>
          <p:spPr bwMode="auto">
            <a:xfrm>
              <a:off x="3720" y="2998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82" name="Rectangle 50"/>
            <p:cNvSpPr>
              <a:spLocks noChangeArrowheads="1"/>
            </p:cNvSpPr>
            <p:nvPr/>
          </p:nvSpPr>
          <p:spPr bwMode="auto">
            <a:xfrm>
              <a:off x="3441" y="3121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83" name="Rectangle 51"/>
            <p:cNvSpPr>
              <a:spLocks noChangeArrowheads="1"/>
            </p:cNvSpPr>
            <p:nvPr/>
          </p:nvSpPr>
          <p:spPr bwMode="auto">
            <a:xfrm>
              <a:off x="3720" y="3121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84" name="Rectangle 52"/>
            <p:cNvSpPr>
              <a:spLocks noChangeArrowheads="1"/>
            </p:cNvSpPr>
            <p:nvPr/>
          </p:nvSpPr>
          <p:spPr bwMode="auto">
            <a:xfrm>
              <a:off x="3441" y="3246"/>
              <a:ext cx="216" cy="9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85" name="Rectangle 53"/>
            <p:cNvSpPr>
              <a:spLocks noChangeArrowheads="1"/>
            </p:cNvSpPr>
            <p:nvPr/>
          </p:nvSpPr>
          <p:spPr bwMode="auto">
            <a:xfrm>
              <a:off x="3720" y="3246"/>
              <a:ext cx="216" cy="9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5859" name="Group 54"/>
          <p:cNvGrpSpPr>
            <a:grpSpLocks/>
          </p:cNvGrpSpPr>
          <p:nvPr/>
        </p:nvGrpSpPr>
        <p:grpSpPr bwMode="auto">
          <a:xfrm>
            <a:off x="7019925" y="4448175"/>
            <a:ext cx="1296988" cy="957263"/>
            <a:chOff x="4286" y="2387"/>
            <a:chExt cx="1315" cy="970"/>
          </a:xfrm>
        </p:grpSpPr>
        <p:sp>
          <p:nvSpPr>
            <p:cNvPr id="35873" name="Rectangle 55"/>
            <p:cNvSpPr>
              <a:spLocks noChangeArrowheads="1"/>
            </p:cNvSpPr>
            <p:nvPr/>
          </p:nvSpPr>
          <p:spPr bwMode="auto">
            <a:xfrm>
              <a:off x="4286" y="2387"/>
              <a:ext cx="1315" cy="97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74" name="Rectangle 56"/>
            <p:cNvSpPr>
              <a:spLocks noChangeArrowheads="1"/>
            </p:cNvSpPr>
            <p:nvPr/>
          </p:nvSpPr>
          <p:spPr bwMode="auto">
            <a:xfrm>
              <a:off x="4332" y="2613"/>
              <a:ext cx="589" cy="50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solidFill>
                    <a:schemeClr val="bg1"/>
                  </a:solidFill>
                  <a:latin typeface="Verdana" pitchFamily="34" charset="0"/>
                </a:rPr>
                <a:t>CPU</a:t>
              </a:r>
              <a:endParaRPr lang="en-US" altLang="en-US" sz="12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5875" name="Rectangle 57"/>
            <p:cNvSpPr>
              <a:spLocks noChangeArrowheads="1"/>
            </p:cNvSpPr>
            <p:nvPr/>
          </p:nvSpPr>
          <p:spPr bwMode="auto">
            <a:xfrm>
              <a:off x="4967" y="2478"/>
              <a:ext cx="589" cy="77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solidFill>
                    <a:schemeClr val="bg1"/>
                  </a:solidFill>
                  <a:latin typeface="Verdana" pitchFamily="34" charset="0"/>
                </a:rPr>
                <a:t>GPU</a:t>
              </a:r>
              <a:endParaRPr lang="en-US" altLang="en-US" sz="12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sp>
        <p:nvSpPr>
          <p:cNvPr id="35860" name="Line 58"/>
          <p:cNvSpPr>
            <a:spLocks noChangeShapeType="1"/>
          </p:cNvSpPr>
          <p:nvPr/>
        </p:nvSpPr>
        <p:spPr bwMode="auto">
          <a:xfrm flipH="1" flipV="1">
            <a:off x="4643438" y="1254125"/>
            <a:ext cx="2160587" cy="5048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1" name="Line 59"/>
          <p:cNvSpPr>
            <a:spLocks noChangeShapeType="1"/>
          </p:cNvSpPr>
          <p:nvPr/>
        </p:nvSpPr>
        <p:spPr bwMode="auto">
          <a:xfrm flipH="1" flipV="1">
            <a:off x="2843213" y="2262188"/>
            <a:ext cx="1122362" cy="3524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2" name="Rectangle 60"/>
          <p:cNvSpPr>
            <a:spLocks noChangeArrowheads="1"/>
          </p:cNvSpPr>
          <p:nvPr/>
        </p:nvSpPr>
        <p:spPr bwMode="auto">
          <a:xfrm>
            <a:off x="1108075" y="3270250"/>
            <a:ext cx="16176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2 ≤   n ≤ 8   cores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5863" name="Rectangle 61"/>
          <p:cNvSpPr>
            <a:spLocks noChangeArrowheads="1"/>
          </p:cNvSpPr>
          <p:nvPr/>
        </p:nvSpPr>
        <p:spPr bwMode="auto">
          <a:xfrm>
            <a:off x="1123950" y="5948363"/>
            <a:ext cx="1500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General purpose </a:t>
            </a:r>
            <a:br>
              <a:rPr lang="hu-HU" altLang="en-US" sz="1200">
                <a:latin typeface="Verdana" pitchFamily="34" charset="0"/>
              </a:rPr>
            </a:br>
            <a:r>
              <a:rPr lang="hu-HU" altLang="en-US" sz="1200">
                <a:latin typeface="Verdana" pitchFamily="34" charset="0"/>
              </a:rPr>
              <a:t>computing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5864" name="Rectangle 62"/>
          <p:cNvSpPr>
            <a:spLocks noChangeArrowheads="1"/>
          </p:cNvSpPr>
          <p:nvPr/>
        </p:nvSpPr>
        <p:spPr bwMode="auto">
          <a:xfrm>
            <a:off x="2894013" y="5948363"/>
            <a:ext cx="20986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Experimental systems,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p</a:t>
            </a:r>
            <a:r>
              <a:rPr lang="hu-HU" altLang="en-US" sz="1200">
                <a:latin typeface="Verdana" pitchFamily="34" charset="0"/>
              </a:rPr>
              <a:t>rototypes/</a:t>
            </a:r>
            <a:r>
              <a:rPr lang="en-US" altLang="en-US" sz="1200">
                <a:latin typeface="Verdana" pitchFamily="34" charset="0"/>
              </a:rPr>
              <a:t>in production</a:t>
            </a:r>
          </a:p>
        </p:txBody>
      </p:sp>
      <p:sp>
        <p:nvSpPr>
          <p:cNvPr id="35865" name="Rectangle 63"/>
          <p:cNvSpPr>
            <a:spLocks noChangeArrowheads="1"/>
          </p:cNvSpPr>
          <p:nvPr/>
        </p:nvSpPr>
        <p:spPr bwMode="auto">
          <a:xfrm>
            <a:off x="5191125" y="5948363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MM/3D/HPC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production stage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5866" name="Line 65"/>
          <p:cNvSpPr>
            <a:spLocks noChangeShapeType="1"/>
          </p:cNvSpPr>
          <p:nvPr/>
        </p:nvSpPr>
        <p:spPr bwMode="auto">
          <a:xfrm flipV="1">
            <a:off x="6035675" y="2295525"/>
            <a:ext cx="863600" cy="360363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7" name="Line 66"/>
          <p:cNvSpPr>
            <a:spLocks noChangeShapeType="1"/>
          </p:cNvSpPr>
          <p:nvPr/>
        </p:nvSpPr>
        <p:spPr bwMode="auto">
          <a:xfrm flipH="1" flipV="1">
            <a:off x="6899275" y="2295525"/>
            <a:ext cx="792163" cy="2889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8" name="Line 67"/>
          <p:cNvSpPr>
            <a:spLocks noChangeShapeType="1"/>
          </p:cNvSpPr>
          <p:nvPr/>
        </p:nvSpPr>
        <p:spPr bwMode="auto">
          <a:xfrm flipV="1">
            <a:off x="1039813" y="3622675"/>
            <a:ext cx="844550" cy="323850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9" name="Line 68"/>
          <p:cNvSpPr>
            <a:spLocks noChangeShapeType="1"/>
          </p:cNvSpPr>
          <p:nvPr/>
        </p:nvSpPr>
        <p:spPr bwMode="auto">
          <a:xfrm>
            <a:off x="1884363" y="3627438"/>
            <a:ext cx="792162" cy="284162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53" name="Oval 69"/>
          <p:cNvSpPr>
            <a:spLocks noChangeArrowheads="1"/>
          </p:cNvSpPr>
          <p:nvPr/>
        </p:nvSpPr>
        <p:spPr bwMode="auto">
          <a:xfrm>
            <a:off x="2984500" y="2273300"/>
            <a:ext cx="2095500" cy="37465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5871" name="Rectangle 7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</a:t>
            </a:r>
            <a:r>
              <a:rPr lang="en-US" altLang="en-US" smtClean="0"/>
              <a:t>2</a:t>
            </a:r>
            <a:r>
              <a:rPr lang="hu-HU" altLang="en-US" smtClean="0"/>
              <a:t> </a:t>
            </a:r>
            <a:r>
              <a:rPr lang="en-US" altLang="en-US" smtClean="0"/>
              <a:t>Sokmagos </a:t>
            </a:r>
            <a:r>
              <a:rPr lang="hu-HU" altLang="en-US" smtClean="0"/>
              <a:t>processzorok (1)</a:t>
            </a:r>
            <a:endParaRPr lang="en-US" altLang="en-US" smtClean="0"/>
          </a:p>
        </p:txBody>
      </p:sp>
      <p:sp>
        <p:nvSpPr>
          <p:cNvPr id="71" name="Rectangle 87"/>
          <p:cNvSpPr>
            <a:spLocks noChangeArrowheads="1"/>
          </p:cNvSpPr>
          <p:nvPr/>
        </p:nvSpPr>
        <p:spPr bwMode="auto">
          <a:xfrm>
            <a:off x="6950075" y="5948363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HPC</a:t>
            </a:r>
            <a:r>
              <a:rPr lang="en-US" altLang="en-US" sz="1200">
                <a:latin typeface="Verdana" pitchFamily="34" charset="0"/>
              </a:rPr>
              <a:t>, mobiles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production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7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2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</a:t>
            </a:r>
            <a:r>
              <a:rPr lang="en-US" altLang="en-US" smtClean="0"/>
              <a:t>2</a:t>
            </a:r>
            <a:r>
              <a:rPr lang="hu-HU" altLang="en-US" smtClean="0"/>
              <a:t> </a:t>
            </a:r>
            <a:r>
              <a:rPr lang="en-US" altLang="en-US" smtClean="0"/>
              <a:t>Sokmagos </a:t>
            </a:r>
            <a:r>
              <a:rPr lang="hu-HU" altLang="en-US" smtClean="0"/>
              <a:t>processzorok (</a:t>
            </a:r>
            <a:r>
              <a:rPr lang="en-US" altLang="en-US" smtClean="0"/>
              <a:t>2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200025" y="735013"/>
            <a:ext cx="32175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CC"/>
                </a:solidFill>
                <a:latin typeface="Verdana" pitchFamily="34" charset="0"/>
              </a:rPr>
              <a:t>2.2 </a:t>
            </a:r>
            <a:r>
              <a:rPr lang="en-US" altLang="en-US" sz="1400" b="1" dirty="0" err="1">
                <a:solidFill>
                  <a:srgbClr val="0000CC"/>
                </a:solidFill>
                <a:latin typeface="Verdana" pitchFamily="34" charset="0"/>
              </a:rPr>
              <a:t>Sokmagos</a:t>
            </a:r>
            <a:r>
              <a:rPr lang="en-US" altLang="en-US" sz="1400" b="1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rgbClr val="0000CC"/>
                </a:solidFill>
                <a:latin typeface="Verdana" pitchFamily="34" charset="0"/>
              </a:rPr>
              <a:t>processzorok-1</a:t>
            </a:r>
            <a:endParaRPr lang="en-US" altLang="en-US" sz="1400" b="1" dirty="0">
              <a:solidFill>
                <a:srgbClr val="0000CC"/>
              </a:solidFill>
              <a:latin typeface="Verdana" pitchFamily="34" charset="0"/>
            </a:endParaRP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230188" y="1073150"/>
            <a:ext cx="882690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A </a:t>
            </a:r>
            <a:r>
              <a:rPr lang="en-US" altLang="en-US" sz="1400" dirty="0" err="1">
                <a:latin typeface="Verdana" pitchFamily="34" charset="0"/>
              </a:rPr>
              <a:t>magszám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növekedésével</a:t>
            </a:r>
            <a:r>
              <a:rPr lang="en-US" altLang="en-US" sz="1400" dirty="0">
                <a:latin typeface="Verdana" pitchFamily="34" charset="0"/>
              </a:rPr>
              <a:t>, </a:t>
            </a:r>
            <a:r>
              <a:rPr lang="en-US" altLang="en-US" sz="1400" dirty="0" err="1">
                <a:latin typeface="Verdana" pitchFamily="34" charset="0"/>
              </a:rPr>
              <a:t>bizonyos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magszámot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követően</a:t>
            </a:r>
            <a:r>
              <a:rPr lang="en-US" altLang="en-US" sz="1400" dirty="0">
                <a:latin typeface="Verdana" pitchFamily="34" charset="0"/>
              </a:rPr>
              <a:t> (</a:t>
            </a:r>
            <a:r>
              <a:rPr lang="en-US" altLang="en-US" sz="1400" dirty="0" err="1">
                <a:latin typeface="Verdana" pitchFamily="34" charset="0"/>
              </a:rPr>
              <a:t>jellemzően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8-16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magtól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kezdve</a:t>
            </a:r>
            <a:r>
              <a:rPr lang="en-US" altLang="en-US" sz="1400" dirty="0">
                <a:latin typeface="Verdana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a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hagyományos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processzor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architektúrák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már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nem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voltak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alkalmazhatóak</a:t>
            </a:r>
            <a:r>
              <a:rPr lang="en-US" altLang="en-US" sz="1400" dirty="0">
                <a:latin typeface="Verdana" pitchFamily="34" charset="0"/>
              </a:rPr>
              <a:t>, </a:t>
            </a:r>
            <a:r>
              <a:rPr lang="en-US" altLang="en-US" sz="1400" dirty="0" err="1">
                <a:latin typeface="Verdana" pitchFamily="34" charset="0"/>
              </a:rPr>
              <a:t>így</a:t>
            </a:r>
            <a:r>
              <a:rPr lang="en-US" altLang="en-US" sz="1400" dirty="0">
                <a:latin typeface="Verdana" pitchFamily="34" charset="0"/>
              </a:rPr>
              <a:t> pl. </a:t>
            </a:r>
            <a:r>
              <a:rPr lang="en-US" altLang="en-US" sz="1400" dirty="0" err="1">
                <a:latin typeface="Verdana" pitchFamily="34" charset="0"/>
              </a:rPr>
              <a:t>nem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tudták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</a:t>
            </a:r>
            <a:r>
              <a:rPr lang="en-US" altLang="en-US" sz="1400" dirty="0" err="1">
                <a:latin typeface="Verdana" pitchFamily="34" charset="0"/>
              </a:rPr>
              <a:t>biztosítani</a:t>
            </a:r>
            <a:r>
              <a:rPr lang="en-US" altLang="en-US" sz="1400" dirty="0">
                <a:latin typeface="Verdana" pitchFamily="34" charset="0"/>
              </a:rPr>
              <a:t> a </a:t>
            </a:r>
            <a:r>
              <a:rPr lang="en-US" altLang="en-US" sz="1400" smtClean="0">
                <a:latin typeface="Verdana" pitchFamily="34" charset="0"/>
              </a:rPr>
              <a:t>jelentősen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megnőtt</a:t>
            </a:r>
            <a:r>
              <a:rPr lang="en-US" altLang="en-US" sz="1400" dirty="0">
                <a:latin typeface="Verdana" pitchFamily="34" charset="0"/>
              </a:rPr>
              <a:t>  </a:t>
            </a:r>
            <a:r>
              <a:rPr lang="en-US" altLang="en-US" sz="1400" dirty="0" err="1">
                <a:latin typeface="Verdana" pitchFamily="34" charset="0"/>
              </a:rPr>
              <a:t>memória-sávszélesség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igényt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vagy</a:t>
            </a:r>
            <a:r>
              <a:rPr lang="en-US" altLang="en-US" sz="1400" dirty="0">
                <a:latin typeface="Verdana" pitchFamily="34" charset="0"/>
              </a:rPr>
              <a:t> a </a:t>
            </a:r>
            <a:r>
              <a:rPr lang="en-US" altLang="en-US" sz="1400" dirty="0" err="1">
                <a:latin typeface="Verdana" pitchFamily="34" charset="0"/>
              </a:rPr>
              <a:t>magok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közötti</a:t>
            </a:r>
            <a:r>
              <a:rPr lang="en-US" altLang="en-US" sz="1400" dirty="0">
                <a:latin typeface="Verdana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</a:t>
            </a:r>
            <a:r>
              <a:rPr lang="en-US" altLang="en-US" sz="1400" dirty="0" err="1">
                <a:latin typeface="Verdana" pitchFamily="34" charset="0"/>
              </a:rPr>
              <a:t>gyors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adatátvitelt</a:t>
            </a:r>
            <a:r>
              <a:rPr lang="en-US" altLang="en-US" sz="1400" dirty="0">
                <a:latin typeface="Verdana" pitchFamily="34" charset="0"/>
              </a:rPr>
              <a:t>, </a:t>
            </a:r>
            <a:r>
              <a:rPr lang="en-US" altLang="en-US" sz="1400" dirty="0" err="1">
                <a:latin typeface="Verdana" pitchFamily="34" charset="0"/>
              </a:rPr>
              <a:t>ezért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új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architektúrális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megoldások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kifejlesztése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vált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szükségessé</a:t>
            </a:r>
            <a:r>
              <a:rPr lang="en-US" altLang="en-US" sz="1400" dirty="0" smtClean="0">
                <a:solidFill>
                  <a:srgbClr val="0000CC"/>
                </a:solidFill>
                <a:latin typeface="Verdana" pitchFamily="34" charset="0"/>
              </a:rPr>
              <a:t>.</a:t>
            </a:r>
            <a:endParaRPr lang="en-US" altLang="en-US" sz="1400" dirty="0">
              <a:solidFill>
                <a:srgbClr val="0000CC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Egyenes összekötő 10"/>
          <p:cNvCxnSpPr>
            <a:cxnSpLocks noChangeShapeType="1"/>
          </p:cNvCxnSpPr>
          <p:nvPr/>
        </p:nvCxnSpPr>
        <p:spPr bwMode="auto">
          <a:xfrm flipV="1">
            <a:off x="554038" y="2378075"/>
            <a:ext cx="0" cy="3603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églalap 3"/>
          <p:cNvSpPr>
            <a:spLocks noChangeArrowheads="1"/>
          </p:cNvSpPr>
          <p:nvPr/>
        </p:nvSpPr>
        <p:spPr bwMode="auto">
          <a:xfrm>
            <a:off x="147638" y="1885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125538" y="1885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cxnSp>
        <p:nvCxnSpPr>
          <p:cNvPr id="9" name="Egyenes összekötő 8"/>
          <p:cNvCxnSpPr/>
          <p:nvPr/>
        </p:nvCxnSpPr>
        <p:spPr>
          <a:xfrm>
            <a:off x="547688" y="2724150"/>
            <a:ext cx="30130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>
            <a:cxnSpLocks noChangeShapeType="1"/>
          </p:cNvCxnSpPr>
          <p:nvPr/>
        </p:nvCxnSpPr>
        <p:spPr bwMode="auto">
          <a:xfrm flipV="1">
            <a:off x="1506538" y="2449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Egyenes összekötő 15"/>
          <p:cNvCxnSpPr>
            <a:cxnSpLocks noChangeShapeType="1"/>
          </p:cNvCxnSpPr>
          <p:nvPr/>
        </p:nvCxnSpPr>
        <p:spPr bwMode="auto">
          <a:xfrm flipV="1">
            <a:off x="2570163" y="2449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Egyenes összekötő 16"/>
          <p:cNvCxnSpPr>
            <a:cxnSpLocks noChangeShapeType="1"/>
          </p:cNvCxnSpPr>
          <p:nvPr/>
        </p:nvCxnSpPr>
        <p:spPr bwMode="auto">
          <a:xfrm flipV="1">
            <a:off x="3548063" y="2449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Egyenes összekötő 19"/>
          <p:cNvCxnSpPr>
            <a:cxnSpLocks noChangeShapeType="1"/>
          </p:cNvCxnSpPr>
          <p:nvPr/>
        </p:nvCxnSpPr>
        <p:spPr bwMode="auto">
          <a:xfrm flipV="1">
            <a:off x="2082800" y="2738438"/>
            <a:ext cx="0" cy="3413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Egyenes összekötő 22"/>
          <p:cNvCxnSpPr>
            <a:cxnSpLocks noChangeShapeType="1"/>
          </p:cNvCxnSpPr>
          <p:nvPr/>
        </p:nvCxnSpPr>
        <p:spPr bwMode="auto">
          <a:xfrm flipV="1">
            <a:off x="2082800" y="3629025"/>
            <a:ext cx="0" cy="431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Egyenes összekötő 25"/>
          <p:cNvCxnSpPr>
            <a:cxnSpLocks noChangeShapeType="1"/>
          </p:cNvCxnSpPr>
          <p:nvPr/>
        </p:nvCxnSpPr>
        <p:spPr bwMode="auto">
          <a:xfrm flipH="1">
            <a:off x="2771775" y="3190875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/>
          <p:nvPr/>
        </p:nvSpPr>
        <p:spPr>
          <a:xfrm>
            <a:off x="3117850" y="307975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9" name="Téglalap 28"/>
          <p:cNvSpPr/>
          <p:nvPr/>
        </p:nvSpPr>
        <p:spPr>
          <a:xfrm>
            <a:off x="3203575" y="30797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3289300" y="30797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1" name="Téglalap 30"/>
          <p:cNvSpPr/>
          <p:nvPr/>
        </p:nvSpPr>
        <p:spPr>
          <a:xfrm>
            <a:off x="3373438" y="307975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33" name="Egyenes összekötő 32"/>
          <p:cNvCxnSpPr>
            <a:cxnSpLocks noChangeShapeType="1"/>
          </p:cNvCxnSpPr>
          <p:nvPr/>
        </p:nvCxnSpPr>
        <p:spPr bwMode="auto">
          <a:xfrm flipH="1">
            <a:off x="2771775" y="3490913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églalap 33"/>
          <p:cNvSpPr/>
          <p:nvPr/>
        </p:nvSpPr>
        <p:spPr>
          <a:xfrm>
            <a:off x="3117850" y="33861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5" name="Téglalap 34"/>
          <p:cNvSpPr/>
          <p:nvPr/>
        </p:nvSpPr>
        <p:spPr>
          <a:xfrm>
            <a:off x="3203575" y="3386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6" name="Téglalap 35"/>
          <p:cNvSpPr/>
          <p:nvPr/>
        </p:nvSpPr>
        <p:spPr>
          <a:xfrm>
            <a:off x="3289300" y="3386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7" name="Téglalap 36"/>
          <p:cNvSpPr/>
          <p:nvPr/>
        </p:nvSpPr>
        <p:spPr>
          <a:xfrm>
            <a:off x="3373438" y="33861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4" name="Téglalap 53"/>
          <p:cNvSpPr/>
          <p:nvPr/>
        </p:nvSpPr>
        <p:spPr>
          <a:xfrm>
            <a:off x="1362075" y="4010025"/>
            <a:ext cx="1439863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271832" name="Szövegdoboz 70"/>
          <p:cNvSpPr txBox="1">
            <a:spLocks noChangeArrowheads="1"/>
          </p:cNvSpPr>
          <p:nvPr/>
        </p:nvSpPr>
        <p:spPr bwMode="auto">
          <a:xfrm>
            <a:off x="2082800" y="2790825"/>
            <a:ext cx="4333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000">
                <a:latin typeface="Verdana" pitchFamily="34" charset="0"/>
              </a:rPr>
              <a:t>FSB</a:t>
            </a:r>
          </a:p>
        </p:txBody>
      </p:sp>
      <p:sp>
        <p:nvSpPr>
          <p:cNvPr id="59" name="Téglalap 58"/>
          <p:cNvSpPr>
            <a:spLocks noChangeArrowheads="1"/>
          </p:cNvSpPr>
          <p:nvPr/>
        </p:nvSpPr>
        <p:spPr bwMode="auto">
          <a:xfrm>
            <a:off x="2112963" y="1885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sp>
        <p:nvSpPr>
          <p:cNvPr id="60" name="Téglalap 59"/>
          <p:cNvSpPr>
            <a:spLocks noChangeArrowheads="1"/>
          </p:cNvSpPr>
          <p:nvPr/>
        </p:nvSpPr>
        <p:spPr bwMode="auto">
          <a:xfrm>
            <a:off x="3090863" y="1885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sp>
        <p:nvSpPr>
          <p:cNvPr id="1271835" name="Text Box 27"/>
          <p:cNvSpPr txBox="1">
            <a:spLocks noChangeArrowheads="1"/>
          </p:cNvSpPr>
          <p:nvPr/>
        </p:nvSpPr>
        <p:spPr bwMode="auto">
          <a:xfrm>
            <a:off x="1495425" y="4171950"/>
            <a:ext cx="11779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100">
                <a:solidFill>
                  <a:schemeClr val="bg1"/>
                </a:solidFill>
              </a:rPr>
              <a:t>Preceding ICH</a:t>
            </a:r>
          </a:p>
        </p:txBody>
      </p:sp>
      <p:sp>
        <p:nvSpPr>
          <p:cNvPr id="19" name="Téglalap 18"/>
          <p:cNvSpPr/>
          <p:nvPr/>
        </p:nvSpPr>
        <p:spPr>
          <a:xfrm>
            <a:off x="1363663" y="3054350"/>
            <a:ext cx="1439862" cy="5762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latin typeface="Verdana" pitchFamily="34" charset="0"/>
              </a:rPr>
              <a:t>Preceding</a:t>
            </a:r>
            <a:r>
              <a:rPr lang="hu-HU" sz="11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latin typeface="Verdana" pitchFamily="34" charset="0"/>
              </a:rPr>
              <a:t>NBs</a:t>
            </a:r>
            <a:endParaRPr lang="hu-HU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271847" name="Text Box 39"/>
          <p:cNvSpPr txBox="1">
            <a:spLocks noChangeArrowheads="1"/>
          </p:cNvSpPr>
          <p:nvPr/>
        </p:nvSpPr>
        <p:spPr bwMode="auto">
          <a:xfrm>
            <a:off x="2047875" y="3727450"/>
            <a:ext cx="882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E.g. HI 1.5</a:t>
            </a:r>
          </a:p>
        </p:txBody>
      </p:sp>
      <p:sp>
        <p:nvSpPr>
          <p:cNvPr id="1271848" name="Text Box 40"/>
          <p:cNvSpPr txBox="1">
            <a:spLocks noChangeArrowheads="1"/>
          </p:cNvSpPr>
          <p:nvPr/>
        </p:nvSpPr>
        <p:spPr bwMode="auto">
          <a:xfrm>
            <a:off x="3298825" y="4413250"/>
            <a:ext cx="1235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HI 1.5 266 MB/s</a:t>
            </a:r>
          </a:p>
        </p:txBody>
      </p:sp>
      <p:sp>
        <p:nvSpPr>
          <p:cNvPr id="1271850" name="Text Box 42"/>
          <p:cNvSpPr txBox="1">
            <a:spLocks noChangeArrowheads="1"/>
          </p:cNvSpPr>
          <p:nvPr/>
        </p:nvSpPr>
        <p:spPr bwMode="auto">
          <a:xfrm>
            <a:off x="2957513" y="3716338"/>
            <a:ext cx="1366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E.g. DDR-200/266</a:t>
            </a:r>
          </a:p>
        </p:txBody>
      </p:sp>
      <p:cxnSp>
        <p:nvCxnSpPr>
          <p:cNvPr id="138" name="Egyenes összekötő 137"/>
          <p:cNvCxnSpPr/>
          <p:nvPr/>
        </p:nvCxnSpPr>
        <p:spPr>
          <a:xfrm rot="5400000" flipH="1" flipV="1">
            <a:off x="5188743" y="2570957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Egyenes összekötő 130"/>
          <p:cNvCxnSpPr/>
          <p:nvPr/>
        </p:nvCxnSpPr>
        <p:spPr>
          <a:xfrm rot="10800000" flipH="1" flipV="1">
            <a:off x="5826125" y="3571875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5826125" y="3149600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gyenes összekötő 136"/>
          <p:cNvCxnSpPr/>
          <p:nvPr/>
        </p:nvCxnSpPr>
        <p:spPr>
          <a:xfrm flipV="1">
            <a:off x="5368925" y="2751138"/>
            <a:ext cx="10096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gyenes összekötő 138"/>
          <p:cNvCxnSpPr/>
          <p:nvPr/>
        </p:nvCxnSpPr>
        <p:spPr>
          <a:xfrm rot="16200000" flipV="1">
            <a:off x="6016625" y="28225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gyenes összekötő 139"/>
          <p:cNvCxnSpPr/>
          <p:nvPr/>
        </p:nvCxnSpPr>
        <p:spPr>
          <a:xfrm rot="16200000" flipV="1">
            <a:off x="7024687" y="28225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gyenes összekötő 140"/>
          <p:cNvCxnSpPr/>
          <p:nvPr/>
        </p:nvCxnSpPr>
        <p:spPr>
          <a:xfrm rot="16200000" flipV="1">
            <a:off x="8248650" y="260667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églalap 141"/>
          <p:cNvSpPr/>
          <p:nvPr/>
        </p:nvSpPr>
        <p:spPr>
          <a:xfrm>
            <a:off x="6161088" y="3068638"/>
            <a:ext cx="1439862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8500</a:t>
            </a:r>
            <a:r>
              <a:rPr lang="en-US" altLang="en-US" sz="1100" baseline="3000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/8501</a:t>
            </a:r>
          </a:p>
        </p:txBody>
      </p:sp>
      <p:cxnSp>
        <p:nvCxnSpPr>
          <p:cNvPr id="143" name="Egyenes összekötő 142"/>
          <p:cNvCxnSpPr/>
          <p:nvPr/>
        </p:nvCxnSpPr>
        <p:spPr>
          <a:xfrm rot="5400000" flipH="1" flipV="1">
            <a:off x="6699250" y="3825875"/>
            <a:ext cx="36353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églalap 143"/>
          <p:cNvSpPr/>
          <p:nvPr/>
        </p:nvSpPr>
        <p:spPr>
          <a:xfrm>
            <a:off x="6161088" y="4008438"/>
            <a:ext cx="1439862" cy="576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latin typeface="Verdana" pitchFamily="34" charset="0"/>
              </a:rPr>
              <a:t>ICH5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>
            <a:off x="7386638" y="2751138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4808538" y="30686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5065713" y="28844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4978400" y="28844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9" name="Téglalap 148"/>
          <p:cNvSpPr/>
          <p:nvPr/>
        </p:nvSpPr>
        <p:spPr>
          <a:xfrm flipH="1">
            <a:off x="4892675" y="28844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0" name="Téglalap 149"/>
          <p:cNvSpPr/>
          <p:nvPr/>
        </p:nvSpPr>
        <p:spPr>
          <a:xfrm flipH="1">
            <a:off x="4795838" y="288448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4808538" y="3238500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5065713" y="31321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4978400" y="3132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4" name="Téglalap 153"/>
          <p:cNvSpPr/>
          <p:nvPr/>
        </p:nvSpPr>
        <p:spPr>
          <a:xfrm flipH="1">
            <a:off x="4892675" y="3132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5" name="Téglalap 154"/>
          <p:cNvSpPr/>
          <p:nvPr/>
        </p:nvSpPr>
        <p:spPr>
          <a:xfrm flipH="1">
            <a:off x="4795838" y="31067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5313363" y="3005138"/>
            <a:ext cx="647700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XM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4794250" y="35004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5065713" y="339407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4978400" y="33940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0" name="Téglalap 159"/>
          <p:cNvSpPr/>
          <p:nvPr/>
        </p:nvSpPr>
        <p:spPr>
          <a:xfrm flipH="1">
            <a:off x="4892675" y="33940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1" name="Téglalap 160"/>
          <p:cNvSpPr/>
          <p:nvPr/>
        </p:nvSpPr>
        <p:spPr>
          <a:xfrm flipH="1">
            <a:off x="4795838" y="336867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4808538" y="3673475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5065713" y="364490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4978400" y="36449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5" name="Téglalap 164"/>
          <p:cNvSpPr/>
          <p:nvPr/>
        </p:nvSpPr>
        <p:spPr>
          <a:xfrm flipH="1">
            <a:off x="4892675" y="36449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6" name="Téglalap 165"/>
          <p:cNvSpPr/>
          <p:nvPr/>
        </p:nvSpPr>
        <p:spPr>
          <a:xfrm flipH="1">
            <a:off x="4795838" y="361950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5313363" y="3429000"/>
            <a:ext cx="6477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XM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271884" name="Szövegdoboz 31"/>
          <p:cNvSpPr txBox="1">
            <a:spLocks noChangeArrowheads="1"/>
          </p:cNvSpPr>
          <p:nvPr/>
        </p:nvSpPr>
        <p:spPr bwMode="auto">
          <a:xfrm>
            <a:off x="5014913" y="3959225"/>
            <a:ext cx="1069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000">
                <a:latin typeface="Verdana" pitchFamily="34" charset="0"/>
              </a:rPr>
              <a:t>DDR</a:t>
            </a:r>
            <a:r>
              <a:rPr lang="en-US" altLang="en-US" sz="1000">
                <a:latin typeface="Verdana" pitchFamily="34" charset="0"/>
              </a:rPr>
              <a:t>-266/333</a:t>
            </a:r>
          </a:p>
          <a:p>
            <a:pPr algn="ctr"/>
            <a:r>
              <a:rPr lang="hu-HU" altLang="en-US" sz="1000">
                <a:latin typeface="Verdana" pitchFamily="34" charset="0"/>
              </a:rPr>
              <a:t>DDR2</a:t>
            </a:r>
            <a:r>
              <a:rPr lang="en-US" altLang="en-US" sz="1000">
                <a:latin typeface="Verdana" pitchFamily="34" charset="0"/>
              </a:rPr>
              <a:t>-400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1271885" name="Szövegdoboz 70"/>
          <p:cNvSpPr txBox="1">
            <a:spLocks noChangeArrowheads="1"/>
          </p:cNvSpPr>
          <p:nvPr/>
        </p:nvSpPr>
        <p:spPr bwMode="auto">
          <a:xfrm>
            <a:off x="6664325" y="2652713"/>
            <a:ext cx="433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000">
                <a:latin typeface="Verdana" pitchFamily="34" charset="0"/>
              </a:rPr>
              <a:t>FSB</a:t>
            </a:r>
          </a:p>
        </p:txBody>
      </p:sp>
      <p:grpSp>
        <p:nvGrpSpPr>
          <p:cNvPr id="1271886" name="Csoportba foglalás 135"/>
          <p:cNvGrpSpPr>
            <a:grpSpLocks/>
          </p:cNvGrpSpPr>
          <p:nvPr/>
        </p:nvGrpSpPr>
        <p:grpSpPr bwMode="auto">
          <a:xfrm flipH="1">
            <a:off x="7602538" y="2901950"/>
            <a:ext cx="1382712" cy="976313"/>
            <a:chOff x="4845164" y="3676774"/>
            <a:chExt cx="1383020" cy="976238"/>
          </a:xfrm>
        </p:grpSpPr>
        <p:cxnSp>
          <p:nvCxnSpPr>
            <p:cNvPr id="171" name="Egyenes összekötő 170"/>
            <p:cNvCxnSpPr/>
            <p:nvPr/>
          </p:nvCxnSpPr>
          <p:spPr>
            <a:xfrm rot="10800000" flipH="1" flipV="1">
              <a:off x="5877269" y="4365696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Egyenes összekötő 171"/>
            <p:cNvCxnSpPr/>
            <p:nvPr/>
          </p:nvCxnSpPr>
          <p:spPr>
            <a:xfrm rot="10800000" flipH="1" flipV="1">
              <a:off x="5877269" y="3941867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Egyenes összekötő 172"/>
            <p:cNvCxnSpPr/>
            <p:nvPr/>
          </p:nvCxnSpPr>
          <p:spPr>
            <a:xfrm rot="10800000" flipH="1">
              <a:off x="4861043" y="386091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églalap 173"/>
            <p:cNvSpPr/>
            <p:nvPr/>
          </p:nvSpPr>
          <p:spPr>
            <a:xfrm flipH="1">
              <a:off x="5118275" y="3676774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75" name="Téglalap 174"/>
            <p:cNvSpPr/>
            <p:nvPr/>
          </p:nvSpPr>
          <p:spPr>
            <a:xfrm flipH="1">
              <a:off x="5030942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76" name="Téglalap 175"/>
            <p:cNvSpPr/>
            <p:nvPr/>
          </p:nvSpPr>
          <p:spPr>
            <a:xfrm flipH="1">
              <a:off x="4945198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77" name="Téglalap 176"/>
            <p:cNvSpPr/>
            <p:nvPr/>
          </p:nvSpPr>
          <p:spPr>
            <a:xfrm flipH="1">
              <a:off x="4861043" y="3676774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78" name="Egyenes összekötő 177"/>
            <p:cNvCxnSpPr/>
            <p:nvPr/>
          </p:nvCxnSpPr>
          <p:spPr>
            <a:xfrm rot="10800000" flipH="1">
              <a:off x="4861043" y="403076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églalap 178"/>
            <p:cNvSpPr/>
            <p:nvPr/>
          </p:nvSpPr>
          <p:spPr>
            <a:xfrm flipH="1">
              <a:off x="5118275" y="3924405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80" name="Téglalap 179"/>
            <p:cNvSpPr/>
            <p:nvPr/>
          </p:nvSpPr>
          <p:spPr>
            <a:xfrm flipH="1">
              <a:off x="5030942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81" name="Téglalap 180"/>
            <p:cNvSpPr/>
            <p:nvPr/>
          </p:nvSpPr>
          <p:spPr>
            <a:xfrm flipH="1">
              <a:off x="4945198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82" name="Téglalap 181"/>
            <p:cNvSpPr/>
            <p:nvPr/>
          </p:nvSpPr>
          <p:spPr>
            <a:xfrm flipH="1">
              <a:off x="4861043" y="3924405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83" name="Téglalap 182"/>
            <p:cNvSpPr/>
            <p:nvPr/>
          </p:nvSpPr>
          <p:spPr>
            <a:xfrm flipH="1">
              <a:off x="5364392" y="3799003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hu-HU" altLang="en-US" sz="1100">
                  <a:solidFill>
                    <a:schemeClr val="bg1"/>
                  </a:solidFill>
                  <a:latin typeface="Verdana" pitchFamily="34" charset="0"/>
                </a:rPr>
                <a:t>XM</a:t>
              </a: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4" name="Egyenes összekötő 183"/>
            <p:cNvCxnSpPr/>
            <p:nvPr/>
          </p:nvCxnSpPr>
          <p:spPr>
            <a:xfrm rot="10800000" flipH="1">
              <a:off x="4845164" y="4292677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églalap 184"/>
            <p:cNvSpPr/>
            <p:nvPr/>
          </p:nvSpPr>
          <p:spPr>
            <a:xfrm flipH="1">
              <a:off x="5118275" y="4186323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86" name="Téglalap 185"/>
            <p:cNvSpPr/>
            <p:nvPr/>
          </p:nvSpPr>
          <p:spPr>
            <a:xfrm flipH="1">
              <a:off x="5030942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87" name="Téglalap 186"/>
            <p:cNvSpPr/>
            <p:nvPr/>
          </p:nvSpPr>
          <p:spPr>
            <a:xfrm flipH="1">
              <a:off x="4945198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88" name="Téglalap 187"/>
            <p:cNvSpPr/>
            <p:nvPr/>
          </p:nvSpPr>
          <p:spPr>
            <a:xfrm flipH="1">
              <a:off x="4861043" y="4186323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89" name="Egyenes összekötő 188"/>
            <p:cNvCxnSpPr/>
            <p:nvPr/>
          </p:nvCxnSpPr>
          <p:spPr>
            <a:xfrm rot="10800000" flipH="1">
              <a:off x="4861043" y="4465701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églalap 189"/>
            <p:cNvSpPr/>
            <p:nvPr/>
          </p:nvSpPr>
          <p:spPr>
            <a:xfrm flipH="1">
              <a:off x="5118275" y="4437129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1" name="Téglalap 190"/>
            <p:cNvSpPr/>
            <p:nvPr/>
          </p:nvSpPr>
          <p:spPr>
            <a:xfrm flipH="1">
              <a:off x="5030942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2" name="Téglalap 191"/>
            <p:cNvSpPr/>
            <p:nvPr/>
          </p:nvSpPr>
          <p:spPr>
            <a:xfrm flipH="1">
              <a:off x="4945198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3" name="Téglalap 192"/>
            <p:cNvSpPr/>
            <p:nvPr/>
          </p:nvSpPr>
          <p:spPr>
            <a:xfrm flipH="1">
              <a:off x="4861043" y="4437129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4" name="Téglalap 193"/>
            <p:cNvSpPr/>
            <p:nvPr/>
          </p:nvSpPr>
          <p:spPr>
            <a:xfrm flipH="1">
              <a:off x="5364392" y="4221245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hu-HU" altLang="en-US" sz="1100">
                  <a:solidFill>
                    <a:schemeClr val="bg1"/>
                  </a:solidFill>
                  <a:latin typeface="Verdana" pitchFamily="34" charset="0"/>
                </a:rPr>
                <a:t>XM</a:t>
              </a: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sp>
        <p:nvSpPr>
          <p:cNvPr id="1271911" name="Text Box 103"/>
          <p:cNvSpPr txBox="1">
            <a:spLocks noChangeArrowheads="1"/>
          </p:cNvSpPr>
          <p:nvPr/>
        </p:nvSpPr>
        <p:spPr bwMode="auto">
          <a:xfrm>
            <a:off x="6897688" y="3727450"/>
            <a:ext cx="5857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00"/>
              <a:t>HI 1.5</a:t>
            </a:r>
          </a:p>
        </p:txBody>
      </p:sp>
      <p:sp>
        <p:nvSpPr>
          <p:cNvPr id="1271912" name="Szövegdoboz 31"/>
          <p:cNvSpPr txBox="1">
            <a:spLocks noChangeArrowheads="1"/>
          </p:cNvSpPr>
          <p:nvPr/>
        </p:nvSpPr>
        <p:spPr bwMode="auto">
          <a:xfrm>
            <a:off x="7747000" y="3973513"/>
            <a:ext cx="1069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000">
                <a:latin typeface="Verdana" pitchFamily="34" charset="0"/>
              </a:rPr>
              <a:t>DDR</a:t>
            </a:r>
            <a:r>
              <a:rPr lang="en-US" altLang="en-US" sz="1000">
                <a:latin typeface="Verdana" pitchFamily="34" charset="0"/>
              </a:rPr>
              <a:t>-266/333</a:t>
            </a:r>
          </a:p>
          <a:p>
            <a:pPr algn="ctr"/>
            <a:r>
              <a:rPr lang="hu-HU" altLang="en-US" sz="1000">
                <a:latin typeface="Verdana" pitchFamily="34" charset="0"/>
              </a:rPr>
              <a:t>DDR2</a:t>
            </a:r>
            <a:r>
              <a:rPr lang="en-US" altLang="en-US" sz="1000">
                <a:latin typeface="Verdana" pitchFamily="34" charset="0"/>
              </a:rPr>
              <a:t>-400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1271913" name="Rectangle 105"/>
          <p:cNvSpPr>
            <a:spLocks noChangeArrowheads="1"/>
          </p:cNvSpPr>
          <p:nvPr/>
        </p:nvSpPr>
        <p:spPr bwMode="auto">
          <a:xfrm>
            <a:off x="6434138" y="1371600"/>
            <a:ext cx="1238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000" i="1">
                <a:solidFill>
                  <a:srgbClr val="000000"/>
                </a:solidFill>
              </a:rPr>
              <a:t>Xeon 7000</a:t>
            </a:r>
          </a:p>
          <a:p>
            <a:pPr algn="ctr"/>
            <a:r>
              <a:rPr lang="en-US" altLang="en-US" sz="1000" i="1">
                <a:solidFill>
                  <a:srgbClr val="000000"/>
                </a:solidFill>
              </a:rPr>
              <a:t>(</a:t>
            </a:r>
            <a:r>
              <a:rPr lang="hu-HU" altLang="en-US" sz="1000" i="1">
                <a:solidFill>
                  <a:srgbClr val="000000"/>
                </a:solidFill>
              </a:rPr>
              <a:t>Paxville MP</a:t>
            </a:r>
            <a:r>
              <a:rPr lang="en-US" altLang="en-US" sz="1000" i="1">
                <a:solidFill>
                  <a:srgbClr val="000000"/>
                </a:solidFill>
              </a:rPr>
              <a:t>) 2x1C </a:t>
            </a:r>
          </a:p>
        </p:txBody>
      </p:sp>
      <p:sp>
        <p:nvSpPr>
          <p:cNvPr id="1271914" name="Rectangle 106"/>
          <p:cNvSpPr>
            <a:spLocks noChangeArrowheads="1"/>
          </p:cNvSpPr>
          <p:nvPr/>
        </p:nvSpPr>
        <p:spPr bwMode="auto">
          <a:xfrm>
            <a:off x="7880350" y="1371600"/>
            <a:ext cx="690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000" i="1">
                <a:solidFill>
                  <a:srgbClr val="000000"/>
                </a:solidFill>
              </a:rPr>
              <a:t>Xeon 7100</a:t>
            </a:r>
          </a:p>
          <a:p>
            <a:pPr algn="ctr"/>
            <a:r>
              <a:rPr lang="hu-HU" altLang="en-US" sz="1000" i="1">
                <a:solidFill>
                  <a:srgbClr val="000000"/>
                </a:solidFill>
              </a:rPr>
              <a:t>(Tulsa</a:t>
            </a:r>
            <a:r>
              <a:rPr lang="en-US" altLang="en-US" sz="1000" i="1">
                <a:solidFill>
                  <a:srgbClr val="000000"/>
                </a:solidFill>
              </a:rPr>
              <a:t>) 2C</a:t>
            </a:r>
          </a:p>
        </p:txBody>
      </p:sp>
      <p:sp>
        <p:nvSpPr>
          <p:cNvPr id="1271915" name="Rectangle 107"/>
          <p:cNvSpPr>
            <a:spLocks noChangeArrowheads="1"/>
          </p:cNvSpPr>
          <p:nvPr/>
        </p:nvSpPr>
        <p:spPr bwMode="auto">
          <a:xfrm>
            <a:off x="5399088" y="1371600"/>
            <a:ext cx="877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000" i="1">
                <a:solidFill>
                  <a:srgbClr val="000000"/>
                </a:solidFill>
              </a:rPr>
              <a:t>Xeon MP</a:t>
            </a:r>
          </a:p>
          <a:p>
            <a:pPr algn="ctr"/>
            <a:r>
              <a:rPr lang="hu-HU" altLang="en-US" sz="1000" i="1">
                <a:solidFill>
                  <a:srgbClr val="000000"/>
                </a:solidFill>
              </a:rPr>
              <a:t>(P</a:t>
            </a:r>
            <a:r>
              <a:rPr lang="en-US" altLang="en-US" sz="1000" i="1">
                <a:solidFill>
                  <a:srgbClr val="000000"/>
                </a:solidFill>
              </a:rPr>
              <a:t>otomac)</a:t>
            </a:r>
            <a:r>
              <a:rPr lang="hu-HU" altLang="en-US" sz="1000" i="1">
                <a:solidFill>
                  <a:srgbClr val="000000"/>
                </a:solidFill>
              </a:rPr>
              <a:t> </a:t>
            </a:r>
            <a:r>
              <a:rPr lang="en-US" altLang="en-US" sz="1000" i="1">
                <a:solidFill>
                  <a:srgbClr val="000000"/>
                </a:solidFill>
              </a:rPr>
              <a:t>1</a:t>
            </a:r>
            <a:r>
              <a:rPr lang="hu-HU" altLang="en-US" sz="1000" i="1">
                <a:solidFill>
                  <a:srgbClr val="000000"/>
                </a:solidFill>
              </a:rPr>
              <a:t>C</a:t>
            </a:r>
            <a:endParaRPr lang="en-US" altLang="en-US" sz="1000" i="1">
              <a:solidFill>
                <a:srgbClr val="000000"/>
              </a:solidFill>
            </a:endParaRPr>
          </a:p>
        </p:txBody>
      </p:sp>
      <p:sp>
        <p:nvSpPr>
          <p:cNvPr id="1271916" name="Text Box 108"/>
          <p:cNvSpPr txBox="1">
            <a:spLocks noChangeArrowheads="1"/>
          </p:cNvSpPr>
          <p:nvPr/>
        </p:nvSpPr>
        <p:spPr bwMode="auto">
          <a:xfrm>
            <a:off x="6256338" y="1390650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/</a:t>
            </a:r>
          </a:p>
        </p:txBody>
      </p:sp>
      <p:sp>
        <p:nvSpPr>
          <p:cNvPr id="1271917" name="Text Box 109"/>
          <p:cNvSpPr txBox="1">
            <a:spLocks noChangeArrowheads="1"/>
          </p:cNvSpPr>
          <p:nvPr/>
        </p:nvSpPr>
        <p:spPr bwMode="auto">
          <a:xfrm>
            <a:off x="7642225" y="1392238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/</a:t>
            </a:r>
          </a:p>
        </p:txBody>
      </p:sp>
      <p:sp>
        <p:nvSpPr>
          <p:cNvPr id="1271918" name="Text Box 110"/>
          <p:cNvSpPr txBox="1">
            <a:spLocks noChangeArrowheads="1"/>
          </p:cNvSpPr>
          <p:nvPr/>
        </p:nvSpPr>
        <p:spPr bwMode="auto">
          <a:xfrm>
            <a:off x="5114925" y="5060950"/>
            <a:ext cx="31718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100"/>
              <a:t>90 nm Pentium 4 Prescott MP aimed </a:t>
            </a:r>
          </a:p>
          <a:p>
            <a:pPr algn="ctr"/>
            <a:r>
              <a:rPr lang="en-US" altLang="en-US" sz="1100"/>
              <a:t>Truland MP server platform (for up to 2 C)</a:t>
            </a:r>
          </a:p>
        </p:txBody>
      </p:sp>
      <p:sp>
        <p:nvSpPr>
          <p:cNvPr id="133" name="Téglalap 132"/>
          <p:cNvSpPr>
            <a:spLocks noChangeArrowheads="1"/>
          </p:cNvSpPr>
          <p:nvPr/>
        </p:nvSpPr>
        <p:spPr bwMode="auto">
          <a:xfrm>
            <a:off x="4872038" y="1885950"/>
            <a:ext cx="9271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chemeClr val="bg1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1" name="Téglalap 132"/>
          <p:cNvSpPr>
            <a:spLocks noChangeArrowheads="1"/>
          </p:cNvSpPr>
          <p:nvPr/>
        </p:nvSpPr>
        <p:spPr bwMode="auto">
          <a:xfrm>
            <a:off x="5876925" y="18875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chemeClr val="bg1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2" name="Téglalap 132"/>
          <p:cNvSpPr>
            <a:spLocks noChangeArrowheads="1"/>
          </p:cNvSpPr>
          <p:nvPr/>
        </p:nvSpPr>
        <p:spPr bwMode="auto">
          <a:xfrm>
            <a:off x="6880225" y="18875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chemeClr val="bg1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4" name="Téglalap 132"/>
          <p:cNvSpPr>
            <a:spLocks noChangeArrowheads="1"/>
          </p:cNvSpPr>
          <p:nvPr/>
        </p:nvSpPr>
        <p:spPr bwMode="auto">
          <a:xfrm>
            <a:off x="7883525" y="18875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chemeClr val="bg1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1271923" name="Text Box 115"/>
          <p:cNvSpPr txBox="1">
            <a:spLocks noChangeArrowheads="1"/>
          </p:cNvSpPr>
          <p:nvPr/>
        </p:nvSpPr>
        <p:spPr bwMode="auto">
          <a:xfrm>
            <a:off x="365125" y="5060950"/>
            <a:ext cx="34972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100"/>
              <a:t>Previous Pentium 4 MP aimed</a:t>
            </a:r>
          </a:p>
          <a:p>
            <a:pPr algn="ctr"/>
            <a:r>
              <a:rPr lang="en-US" altLang="en-US" sz="1100"/>
              <a:t>MP server platform (for single core processors)</a:t>
            </a:r>
          </a:p>
        </p:txBody>
      </p:sp>
      <p:sp>
        <p:nvSpPr>
          <p:cNvPr id="1271924" name="Oval 116"/>
          <p:cNvSpPr>
            <a:spLocks noChangeArrowheads="1"/>
          </p:cNvSpPr>
          <p:nvPr/>
        </p:nvSpPr>
        <p:spPr bwMode="auto">
          <a:xfrm>
            <a:off x="5041900" y="2540000"/>
            <a:ext cx="3619500" cy="4064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1925" name="Text Box 117"/>
          <p:cNvSpPr txBox="1">
            <a:spLocks noChangeArrowheads="1"/>
          </p:cNvSpPr>
          <p:nvPr/>
        </p:nvSpPr>
        <p:spPr bwMode="auto">
          <a:xfrm>
            <a:off x="8559800" y="2832100"/>
            <a:ext cx="495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 altLang="en-US"/>
          </a:p>
        </p:txBody>
      </p:sp>
      <p:sp>
        <p:nvSpPr>
          <p:cNvPr id="1271926" name="Oval 118"/>
          <p:cNvSpPr>
            <a:spLocks noChangeArrowheads="1"/>
          </p:cNvSpPr>
          <p:nvPr/>
        </p:nvSpPr>
        <p:spPr bwMode="auto">
          <a:xfrm>
            <a:off x="4572000" y="2692400"/>
            <a:ext cx="650875" cy="13335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1927" name="Oval 119"/>
          <p:cNvSpPr>
            <a:spLocks noChangeArrowheads="1"/>
          </p:cNvSpPr>
          <p:nvPr/>
        </p:nvSpPr>
        <p:spPr bwMode="auto">
          <a:xfrm>
            <a:off x="8447088" y="2693988"/>
            <a:ext cx="650875" cy="13335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1928" name="AutoShape 120"/>
          <p:cNvSpPr>
            <a:spLocks noChangeArrowheads="1"/>
          </p:cNvSpPr>
          <p:nvPr/>
        </p:nvSpPr>
        <p:spPr bwMode="auto">
          <a:xfrm>
            <a:off x="4000500" y="3327400"/>
            <a:ext cx="431800" cy="88900"/>
          </a:xfrm>
          <a:prstGeom prst="rightArrow">
            <a:avLst>
              <a:gd name="adj1" fmla="val 50000"/>
              <a:gd name="adj2" fmla="val 121429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1929" name="Text Box 121"/>
          <p:cNvSpPr txBox="1">
            <a:spLocks noChangeArrowheads="1"/>
          </p:cNvSpPr>
          <p:nvPr/>
        </p:nvSpPr>
        <p:spPr bwMode="auto">
          <a:xfrm>
            <a:off x="211138" y="636588"/>
            <a:ext cx="8894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>
                <a:solidFill>
                  <a:schemeClr val="accent2"/>
                </a:solidFill>
              </a:rPr>
              <a:t>Evolution from the first generation MP servers supporting SC processors  to the</a:t>
            </a:r>
          </a:p>
          <a:p>
            <a:r>
              <a:rPr lang="en-US" altLang="en-US" sz="1200" b="1">
                <a:solidFill>
                  <a:schemeClr val="accent2"/>
                </a:solidFill>
              </a:rPr>
              <a:t> 90 nm Pentium 4 Prescott MP aimed Truland MP server platform (supporting up to 2 cores)</a:t>
            </a:r>
          </a:p>
        </p:txBody>
      </p:sp>
      <p:sp>
        <p:nvSpPr>
          <p:cNvPr id="1271930" name="Rectangle 12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hu-HU" altLang="en-US"/>
              <a:t>3.5 Evolution of MP server platforms (2)</a:t>
            </a:r>
          </a:p>
        </p:txBody>
      </p:sp>
    </p:spTree>
    <p:extLst>
      <p:ext uri="{BB962C8B-B14F-4D97-AF65-F5344CB8AC3E}">
        <p14:creationId xmlns:p14="http://schemas.microsoft.com/office/powerpoint/2010/main" val="42826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Egyenes összekötő 107"/>
          <p:cNvCxnSpPr/>
          <p:nvPr/>
        </p:nvCxnSpPr>
        <p:spPr>
          <a:xfrm rot="16200000" flipV="1">
            <a:off x="5995194" y="2961482"/>
            <a:ext cx="72072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Egyenes összekötő 200"/>
          <p:cNvCxnSpPr/>
          <p:nvPr/>
        </p:nvCxnSpPr>
        <p:spPr>
          <a:xfrm rot="10800000" flipH="1">
            <a:off x="7624763" y="385921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Egyenes összekötő 201"/>
          <p:cNvCxnSpPr/>
          <p:nvPr/>
        </p:nvCxnSpPr>
        <p:spPr>
          <a:xfrm flipV="1">
            <a:off x="7335838" y="3714750"/>
            <a:ext cx="2889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Egyenes összekötő 202"/>
          <p:cNvCxnSpPr/>
          <p:nvPr/>
        </p:nvCxnSpPr>
        <p:spPr>
          <a:xfrm rot="16200000" flipH="1">
            <a:off x="7552531" y="3786982"/>
            <a:ext cx="14446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Egyenes összekötő 125"/>
          <p:cNvCxnSpPr/>
          <p:nvPr/>
        </p:nvCxnSpPr>
        <p:spPr>
          <a:xfrm rot="10800000">
            <a:off x="7335838" y="3279775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46"/>
          <p:cNvCxnSpPr/>
          <p:nvPr/>
        </p:nvCxnSpPr>
        <p:spPr>
          <a:xfrm rot="16200000" flipV="1">
            <a:off x="6427788" y="3927475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/>
          <p:cNvCxnSpPr/>
          <p:nvPr/>
        </p:nvCxnSpPr>
        <p:spPr>
          <a:xfrm rot="5400000" flipH="1" flipV="1">
            <a:off x="4952206" y="2710657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Egyenes összekötő 137"/>
          <p:cNvCxnSpPr/>
          <p:nvPr/>
        </p:nvCxnSpPr>
        <p:spPr>
          <a:xfrm rot="5400000" flipH="1" flipV="1">
            <a:off x="578643" y="2710657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/>
          <p:nvPr/>
        </p:nvCxnSpPr>
        <p:spPr>
          <a:xfrm rot="10800000">
            <a:off x="7820025" y="3136900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gyenes összekötő 108"/>
          <p:cNvCxnSpPr/>
          <p:nvPr/>
        </p:nvCxnSpPr>
        <p:spPr>
          <a:xfrm rot="16200000" flipV="1">
            <a:off x="6626225" y="2898775"/>
            <a:ext cx="61118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églalap 26"/>
          <p:cNvSpPr>
            <a:spLocks noChangeArrowheads="1"/>
          </p:cNvSpPr>
          <p:nvPr/>
        </p:nvSpPr>
        <p:spPr bwMode="auto">
          <a:xfrm>
            <a:off x="4365625" y="2025650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Core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2 (2C/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2x2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C)</a:t>
            </a:r>
          </a:p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Penryn (6C)</a:t>
            </a:r>
          </a:p>
        </p:txBody>
      </p:sp>
      <p:sp>
        <p:nvSpPr>
          <p:cNvPr id="32" name="Téglalap 31"/>
          <p:cNvSpPr>
            <a:spLocks noChangeArrowheads="1"/>
          </p:cNvSpPr>
          <p:nvPr/>
        </p:nvSpPr>
        <p:spPr bwMode="auto">
          <a:xfrm>
            <a:off x="6684963" y="2025650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Core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2 (2C/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2x2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C)</a:t>
            </a:r>
          </a:p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Penryn (6C)</a:t>
            </a:r>
          </a:p>
        </p:txBody>
      </p:sp>
      <p:sp>
        <p:nvSpPr>
          <p:cNvPr id="38" name="Téglalap 37"/>
          <p:cNvSpPr>
            <a:spLocks noChangeArrowheads="1"/>
          </p:cNvSpPr>
          <p:nvPr/>
        </p:nvSpPr>
        <p:spPr bwMode="auto">
          <a:xfrm>
            <a:off x="7843838" y="2025650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Core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2 (2C/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2x2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C)</a:t>
            </a:r>
          </a:p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Penryn (6C)</a:t>
            </a:r>
          </a:p>
        </p:txBody>
      </p:sp>
      <p:sp>
        <p:nvSpPr>
          <p:cNvPr id="39" name="Téglalap 38"/>
          <p:cNvSpPr>
            <a:spLocks noChangeArrowheads="1"/>
          </p:cNvSpPr>
          <p:nvPr/>
        </p:nvSpPr>
        <p:spPr bwMode="auto">
          <a:xfrm>
            <a:off x="5524500" y="2025650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Core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2 (2C/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2x2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C)</a:t>
            </a:r>
          </a:p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Penryn (6C)</a:t>
            </a:r>
          </a:p>
        </p:txBody>
      </p:sp>
      <p:cxnSp>
        <p:nvCxnSpPr>
          <p:cNvPr id="40" name="Egyenes összekötő 39"/>
          <p:cNvCxnSpPr/>
          <p:nvPr/>
        </p:nvCxnSpPr>
        <p:spPr>
          <a:xfrm flipV="1">
            <a:off x="5132388" y="2890838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/>
          <p:cNvCxnSpPr/>
          <p:nvPr/>
        </p:nvCxnSpPr>
        <p:spPr>
          <a:xfrm rot="5400000" flipH="1" flipV="1">
            <a:off x="5961062" y="3070226"/>
            <a:ext cx="358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/>
          <p:cNvCxnSpPr/>
          <p:nvPr/>
        </p:nvCxnSpPr>
        <p:spPr>
          <a:xfrm rot="5400000" flipH="1" flipV="1">
            <a:off x="6932613" y="3106738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43"/>
          <p:cNvCxnSpPr/>
          <p:nvPr/>
        </p:nvCxnSpPr>
        <p:spPr>
          <a:xfrm rot="16200000" flipV="1">
            <a:off x="8012112" y="274637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44"/>
          <p:cNvSpPr/>
          <p:nvPr/>
        </p:nvSpPr>
        <p:spPr>
          <a:xfrm>
            <a:off x="5924550" y="3208338"/>
            <a:ext cx="1439863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latin typeface="Verdana" pitchFamily="34" charset="0"/>
              </a:rPr>
              <a:t>7300</a:t>
            </a:r>
          </a:p>
        </p:txBody>
      </p:sp>
      <p:sp>
        <p:nvSpPr>
          <p:cNvPr id="61" name="Téglalap 60"/>
          <p:cNvSpPr/>
          <p:nvPr/>
        </p:nvSpPr>
        <p:spPr>
          <a:xfrm>
            <a:off x="5922963" y="4148138"/>
            <a:ext cx="1439862" cy="576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latin typeface="Verdana" pitchFamily="34" charset="0"/>
              </a:rPr>
              <a:t>631xESB/</a:t>
            </a:r>
            <a:br>
              <a:rPr lang="hu-HU" sz="1100" dirty="0">
                <a:solidFill>
                  <a:schemeClr val="bg1"/>
                </a:solidFill>
                <a:latin typeface="Verdana" pitchFamily="34" charset="0"/>
              </a:rPr>
            </a:br>
            <a:r>
              <a:rPr lang="hu-HU" sz="1100" dirty="0">
                <a:solidFill>
                  <a:schemeClr val="bg1"/>
                </a:solidFill>
                <a:latin typeface="Verdana" pitchFamily="34" charset="0"/>
              </a:rPr>
              <a:t>632xESB</a:t>
            </a:r>
          </a:p>
        </p:txBody>
      </p:sp>
      <p:cxnSp>
        <p:nvCxnSpPr>
          <p:cNvPr id="62" name="Egyenes összekötő 61"/>
          <p:cNvCxnSpPr/>
          <p:nvPr/>
        </p:nvCxnSpPr>
        <p:spPr>
          <a:xfrm>
            <a:off x="7148513" y="2890838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>
            <a:stCxn id="58" idx="3"/>
          </p:cNvCxnSpPr>
          <p:nvPr/>
        </p:nvCxnSpPr>
        <p:spPr>
          <a:xfrm flipH="1" flipV="1">
            <a:off x="7551738" y="3136900"/>
            <a:ext cx="2889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églalap 56"/>
          <p:cNvSpPr/>
          <p:nvPr/>
        </p:nvSpPr>
        <p:spPr>
          <a:xfrm>
            <a:off x="7708900" y="302895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8" name="Téglalap 57"/>
          <p:cNvSpPr/>
          <p:nvPr/>
        </p:nvSpPr>
        <p:spPr>
          <a:xfrm>
            <a:off x="7794625" y="30289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" name="Téglalap 59"/>
          <p:cNvSpPr/>
          <p:nvPr/>
        </p:nvSpPr>
        <p:spPr>
          <a:xfrm>
            <a:off x="8108950" y="30289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266717" name="Szövegdoboz 31"/>
          <p:cNvSpPr txBox="1">
            <a:spLocks noChangeArrowheads="1"/>
          </p:cNvSpPr>
          <p:nvPr/>
        </p:nvSpPr>
        <p:spPr bwMode="auto">
          <a:xfrm>
            <a:off x="8267700" y="3213100"/>
            <a:ext cx="8461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latin typeface="Verdana" pitchFamily="34" charset="0"/>
              </a:rPr>
              <a:t>up to</a:t>
            </a:r>
            <a:endParaRPr lang="en-US" altLang="en-US" sz="1100">
              <a:latin typeface="Verdana" pitchFamily="34" charset="0"/>
            </a:endParaRPr>
          </a:p>
          <a:p>
            <a:pPr algn="ctr"/>
            <a:r>
              <a:rPr lang="hu-HU" altLang="en-US" sz="1100">
                <a:latin typeface="Verdana" pitchFamily="34" charset="0"/>
              </a:rPr>
              <a:t> 8 DIMMs</a:t>
            </a:r>
          </a:p>
        </p:txBody>
      </p:sp>
      <p:cxnSp>
        <p:nvCxnSpPr>
          <p:cNvPr id="115" name="Egyenes összekötő 114"/>
          <p:cNvCxnSpPr/>
          <p:nvPr/>
        </p:nvCxnSpPr>
        <p:spPr>
          <a:xfrm rot="10800000">
            <a:off x="7820025" y="3371850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>
            <a:stCxn id="118" idx="3"/>
          </p:cNvCxnSpPr>
          <p:nvPr/>
        </p:nvCxnSpPr>
        <p:spPr>
          <a:xfrm flipH="1">
            <a:off x="7362825" y="3371850"/>
            <a:ext cx="477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églalap 116"/>
          <p:cNvSpPr/>
          <p:nvPr/>
        </p:nvSpPr>
        <p:spPr>
          <a:xfrm>
            <a:off x="7708900" y="326390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18" name="Téglalap 117"/>
          <p:cNvSpPr/>
          <p:nvPr/>
        </p:nvSpPr>
        <p:spPr>
          <a:xfrm>
            <a:off x="7794625" y="32639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19" name="Téglalap 118"/>
          <p:cNvSpPr/>
          <p:nvPr/>
        </p:nvSpPr>
        <p:spPr>
          <a:xfrm>
            <a:off x="8108950" y="32639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20" name="Egyenes összekötő 119"/>
          <p:cNvCxnSpPr/>
          <p:nvPr/>
        </p:nvCxnSpPr>
        <p:spPr>
          <a:xfrm rot="10800000">
            <a:off x="7820025" y="3614738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Egyenes összekötő 120"/>
          <p:cNvCxnSpPr>
            <a:stCxn id="123" idx="3"/>
          </p:cNvCxnSpPr>
          <p:nvPr/>
        </p:nvCxnSpPr>
        <p:spPr>
          <a:xfrm flipH="1">
            <a:off x="7362825" y="3614738"/>
            <a:ext cx="477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églalap 121"/>
          <p:cNvSpPr/>
          <p:nvPr/>
        </p:nvSpPr>
        <p:spPr>
          <a:xfrm>
            <a:off x="7708900" y="35067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23" name="Téglalap 122"/>
          <p:cNvSpPr/>
          <p:nvPr/>
        </p:nvSpPr>
        <p:spPr>
          <a:xfrm>
            <a:off x="7794625" y="35067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24" name="Téglalap 123"/>
          <p:cNvSpPr/>
          <p:nvPr/>
        </p:nvSpPr>
        <p:spPr>
          <a:xfrm>
            <a:off x="8108950" y="35067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25" name="Egyenes összekötő 124"/>
          <p:cNvCxnSpPr/>
          <p:nvPr/>
        </p:nvCxnSpPr>
        <p:spPr>
          <a:xfrm rot="10800000">
            <a:off x="7820025" y="3857625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églalap 126"/>
          <p:cNvSpPr/>
          <p:nvPr/>
        </p:nvSpPr>
        <p:spPr>
          <a:xfrm>
            <a:off x="7708900" y="37480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28" name="Téglalap 127"/>
          <p:cNvSpPr/>
          <p:nvPr/>
        </p:nvSpPr>
        <p:spPr>
          <a:xfrm>
            <a:off x="7794625" y="37480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29" name="Téglalap 128"/>
          <p:cNvSpPr/>
          <p:nvPr/>
        </p:nvSpPr>
        <p:spPr>
          <a:xfrm>
            <a:off x="8108950" y="37480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1216025" y="3711575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1216025" y="3289300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gyenes összekötő 136"/>
          <p:cNvCxnSpPr/>
          <p:nvPr/>
        </p:nvCxnSpPr>
        <p:spPr>
          <a:xfrm flipV="1">
            <a:off x="758825" y="2890838"/>
            <a:ext cx="10096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gyenes összekötő 138"/>
          <p:cNvCxnSpPr/>
          <p:nvPr/>
        </p:nvCxnSpPr>
        <p:spPr>
          <a:xfrm rot="16200000" flipV="1">
            <a:off x="1406525" y="29622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gyenes összekötő 139"/>
          <p:cNvCxnSpPr/>
          <p:nvPr/>
        </p:nvCxnSpPr>
        <p:spPr>
          <a:xfrm rot="16200000" flipV="1">
            <a:off x="2414587" y="29622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gyenes összekötő 140"/>
          <p:cNvCxnSpPr/>
          <p:nvPr/>
        </p:nvCxnSpPr>
        <p:spPr>
          <a:xfrm rot="16200000" flipV="1">
            <a:off x="3638550" y="274637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églalap 141"/>
          <p:cNvSpPr/>
          <p:nvPr/>
        </p:nvSpPr>
        <p:spPr>
          <a:xfrm>
            <a:off x="1550988" y="3208338"/>
            <a:ext cx="1439862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8500</a:t>
            </a:r>
            <a:r>
              <a:rPr lang="en-US" altLang="en-US" sz="1100" baseline="3000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/8501</a:t>
            </a:r>
          </a:p>
        </p:txBody>
      </p:sp>
      <p:cxnSp>
        <p:nvCxnSpPr>
          <p:cNvPr id="143" name="Egyenes összekötő 142"/>
          <p:cNvCxnSpPr/>
          <p:nvPr/>
        </p:nvCxnSpPr>
        <p:spPr>
          <a:xfrm rot="5400000" flipH="1" flipV="1">
            <a:off x="2089150" y="3965575"/>
            <a:ext cx="36353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églalap 143"/>
          <p:cNvSpPr/>
          <p:nvPr/>
        </p:nvSpPr>
        <p:spPr>
          <a:xfrm>
            <a:off x="1550988" y="4148138"/>
            <a:ext cx="1439862" cy="576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latin typeface="Verdana" pitchFamily="34" charset="0"/>
              </a:rPr>
              <a:t>ICH5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>
            <a:off x="2776538" y="2890838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98438" y="32083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455613" y="30241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368300" y="30241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9" name="Téglalap 148"/>
          <p:cNvSpPr/>
          <p:nvPr/>
        </p:nvSpPr>
        <p:spPr>
          <a:xfrm flipH="1">
            <a:off x="282575" y="30241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0" name="Téglalap 149"/>
          <p:cNvSpPr/>
          <p:nvPr/>
        </p:nvSpPr>
        <p:spPr>
          <a:xfrm flipH="1">
            <a:off x="198438" y="302418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98438" y="3378200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455613" y="32718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368300" y="32718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4" name="Téglalap 153"/>
          <p:cNvSpPr/>
          <p:nvPr/>
        </p:nvSpPr>
        <p:spPr>
          <a:xfrm flipH="1">
            <a:off x="282575" y="32718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5" name="Téglalap 154"/>
          <p:cNvSpPr/>
          <p:nvPr/>
        </p:nvSpPr>
        <p:spPr>
          <a:xfrm flipH="1">
            <a:off x="198438" y="32718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703263" y="3144838"/>
            <a:ext cx="647700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XM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84150" y="36401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455613" y="353377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368300" y="35337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0" name="Téglalap 159"/>
          <p:cNvSpPr/>
          <p:nvPr/>
        </p:nvSpPr>
        <p:spPr>
          <a:xfrm flipH="1">
            <a:off x="282575" y="35337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1" name="Téglalap 160"/>
          <p:cNvSpPr/>
          <p:nvPr/>
        </p:nvSpPr>
        <p:spPr>
          <a:xfrm flipH="1">
            <a:off x="198438" y="353377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98438" y="3813175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455613" y="378460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368300" y="37846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5" name="Téglalap 164"/>
          <p:cNvSpPr/>
          <p:nvPr/>
        </p:nvSpPr>
        <p:spPr>
          <a:xfrm flipH="1">
            <a:off x="282575" y="37846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6" name="Téglalap 165"/>
          <p:cNvSpPr/>
          <p:nvPr/>
        </p:nvSpPr>
        <p:spPr>
          <a:xfrm flipH="1">
            <a:off x="198438" y="378460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703263" y="3568700"/>
            <a:ext cx="6477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XM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266764" name="Szövegdoboz 31"/>
          <p:cNvSpPr txBox="1">
            <a:spLocks noChangeArrowheads="1"/>
          </p:cNvSpPr>
          <p:nvPr/>
        </p:nvSpPr>
        <p:spPr bwMode="auto">
          <a:xfrm>
            <a:off x="361950" y="4098925"/>
            <a:ext cx="11572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latin typeface="Verdana" pitchFamily="34" charset="0"/>
              </a:rPr>
              <a:t>DDR</a:t>
            </a:r>
            <a:r>
              <a:rPr lang="en-US" altLang="en-US" sz="1100">
                <a:latin typeface="Verdana" pitchFamily="34" charset="0"/>
              </a:rPr>
              <a:t>-266/333</a:t>
            </a:r>
          </a:p>
          <a:p>
            <a:pPr algn="ctr"/>
            <a:r>
              <a:rPr lang="hu-HU" altLang="en-US" sz="1100">
                <a:latin typeface="Verdana" pitchFamily="34" charset="0"/>
              </a:rPr>
              <a:t>DDR2</a:t>
            </a:r>
            <a:r>
              <a:rPr lang="en-US" altLang="en-US" sz="1100">
                <a:latin typeface="Verdana" pitchFamily="34" charset="0"/>
              </a:rPr>
              <a:t>-400</a:t>
            </a:r>
            <a:endParaRPr lang="hu-HU" altLang="en-US" sz="1100">
              <a:latin typeface="Verdana" pitchFamily="34" charset="0"/>
            </a:endParaRPr>
          </a:p>
        </p:txBody>
      </p:sp>
      <p:sp>
        <p:nvSpPr>
          <p:cNvPr id="1266765" name="Szövegdoboz 70"/>
          <p:cNvSpPr txBox="1">
            <a:spLocks noChangeArrowheads="1"/>
          </p:cNvSpPr>
          <p:nvPr/>
        </p:nvSpPr>
        <p:spPr bwMode="auto">
          <a:xfrm>
            <a:off x="2054225" y="2792413"/>
            <a:ext cx="433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000">
                <a:latin typeface="Verdana" pitchFamily="34" charset="0"/>
              </a:rPr>
              <a:t>FSB</a:t>
            </a:r>
          </a:p>
        </p:txBody>
      </p:sp>
      <p:grpSp>
        <p:nvGrpSpPr>
          <p:cNvPr id="1266766" name="Csoportba foglalás 135"/>
          <p:cNvGrpSpPr>
            <a:grpSpLocks/>
          </p:cNvGrpSpPr>
          <p:nvPr/>
        </p:nvGrpSpPr>
        <p:grpSpPr bwMode="auto">
          <a:xfrm flipH="1">
            <a:off x="2992438" y="3041650"/>
            <a:ext cx="1382712" cy="976313"/>
            <a:chOff x="4845164" y="3676774"/>
            <a:chExt cx="1383020" cy="976238"/>
          </a:xfrm>
        </p:grpSpPr>
        <p:cxnSp>
          <p:nvCxnSpPr>
            <p:cNvPr id="171" name="Egyenes összekötő 170"/>
            <p:cNvCxnSpPr/>
            <p:nvPr/>
          </p:nvCxnSpPr>
          <p:spPr>
            <a:xfrm rot="10800000" flipH="1" flipV="1">
              <a:off x="5877269" y="4365696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Egyenes összekötő 171"/>
            <p:cNvCxnSpPr/>
            <p:nvPr/>
          </p:nvCxnSpPr>
          <p:spPr>
            <a:xfrm rot="10800000" flipH="1" flipV="1">
              <a:off x="5877269" y="3941867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Egyenes összekötő 172"/>
            <p:cNvCxnSpPr/>
            <p:nvPr/>
          </p:nvCxnSpPr>
          <p:spPr>
            <a:xfrm rot="10800000" flipH="1">
              <a:off x="4861043" y="386091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églalap 173"/>
            <p:cNvSpPr/>
            <p:nvPr/>
          </p:nvSpPr>
          <p:spPr>
            <a:xfrm flipH="1">
              <a:off x="5118275" y="3676774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75" name="Téglalap 174"/>
            <p:cNvSpPr/>
            <p:nvPr/>
          </p:nvSpPr>
          <p:spPr>
            <a:xfrm flipH="1">
              <a:off x="5030942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76" name="Téglalap 175"/>
            <p:cNvSpPr/>
            <p:nvPr/>
          </p:nvSpPr>
          <p:spPr>
            <a:xfrm flipH="1">
              <a:off x="4945198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77" name="Téglalap 176"/>
            <p:cNvSpPr/>
            <p:nvPr/>
          </p:nvSpPr>
          <p:spPr>
            <a:xfrm flipH="1">
              <a:off x="4861043" y="3676774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78" name="Egyenes összekötő 177"/>
            <p:cNvCxnSpPr/>
            <p:nvPr/>
          </p:nvCxnSpPr>
          <p:spPr>
            <a:xfrm rot="10800000" flipH="1">
              <a:off x="4861043" y="403076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églalap 178"/>
            <p:cNvSpPr/>
            <p:nvPr/>
          </p:nvSpPr>
          <p:spPr>
            <a:xfrm flipH="1">
              <a:off x="5118275" y="3924405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80" name="Téglalap 179"/>
            <p:cNvSpPr/>
            <p:nvPr/>
          </p:nvSpPr>
          <p:spPr>
            <a:xfrm flipH="1">
              <a:off x="5030942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81" name="Téglalap 180"/>
            <p:cNvSpPr/>
            <p:nvPr/>
          </p:nvSpPr>
          <p:spPr>
            <a:xfrm flipH="1">
              <a:off x="4945198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82" name="Téglalap 181"/>
            <p:cNvSpPr/>
            <p:nvPr/>
          </p:nvSpPr>
          <p:spPr>
            <a:xfrm flipH="1">
              <a:off x="4861043" y="3924405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83" name="Téglalap 182"/>
            <p:cNvSpPr/>
            <p:nvPr/>
          </p:nvSpPr>
          <p:spPr>
            <a:xfrm flipH="1">
              <a:off x="5364392" y="3799003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hu-HU" altLang="en-US" sz="1100">
                  <a:solidFill>
                    <a:schemeClr val="bg1"/>
                  </a:solidFill>
                  <a:latin typeface="Verdana" pitchFamily="34" charset="0"/>
                </a:rPr>
                <a:t>XM</a:t>
              </a: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4" name="Egyenes összekötő 183"/>
            <p:cNvCxnSpPr/>
            <p:nvPr/>
          </p:nvCxnSpPr>
          <p:spPr>
            <a:xfrm rot="10800000" flipH="1">
              <a:off x="4845164" y="4292677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églalap 184"/>
            <p:cNvSpPr/>
            <p:nvPr/>
          </p:nvSpPr>
          <p:spPr>
            <a:xfrm flipH="1">
              <a:off x="5118275" y="4186323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86" name="Téglalap 185"/>
            <p:cNvSpPr/>
            <p:nvPr/>
          </p:nvSpPr>
          <p:spPr>
            <a:xfrm flipH="1">
              <a:off x="5030942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87" name="Téglalap 186"/>
            <p:cNvSpPr/>
            <p:nvPr/>
          </p:nvSpPr>
          <p:spPr>
            <a:xfrm flipH="1">
              <a:off x="4945198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88" name="Téglalap 187"/>
            <p:cNvSpPr/>
            <p:nvPr/>
          </p:nvSpPr>
          <p:spPr>
            <a:xfrm flipH="1">
              <a:off x="4861043" y="4186323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89" name="Egyenes összekötő 188"/>
            <p:cNvCxnSpPr/>
            <p:nvPr/>
          </p:nvCxnSpPr>
          <p:spPr>
            <a:xfrm rot="10800000" flipH="1">
              <a:off x="4861043" y="4465701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églalap 189"/>
            <p:cNvSpPr/>
            <p:nvPr/>
          </p:nvSpPr>
          <p:spPr>
            <a:xfrm flipH="1">
              <a:off x="5118275" y="4437129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1" name="Téglalap 190"/>
            <p:cNvSpPr/>
            <p:nvPr/>
          </p:nvSpPr>
          <p:spPr>
            <a:xfrm flipH="1">
              <a:off x="5030942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2" name="Téglalap 191"/>
            <p:cNvSpPr/>
            <p:nvPr/>
          </p:nvSpPr>
          <p:spPr>
            <a:xfrm flipH="1">
              <a:off x="4945198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3" name="Téglalap 192"/>
            <p:cNvSpPr/>
            <p:nvPr/>
          </p:nvSpPr>
          <p:spPr>
            <a:xfrm flipH="1">
              <a:off x="4861043" y="4437129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4" name="Téglalap 193"/>
            <p:cNvSpPr/>
            <p:nvPr/>
          </p:nvSpPr>
          <p:spPr>
            <a:xfrm flipH="1">
              <a:off x="5364392" y="4221245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hu-HU" altLang="en-US" sz="1100">
                  <a:solidFill>
                    <a:schemeClr val="bg1"/>
                  </a:solidFill>
                  <a:latin typeface="Verdana" pitchFamily="34" charset="0"/>
                </a:rPr>
                <a:t>XM</a:t>
              </a: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cxnSp>
        <p:nvCxnSpPr>
          <p:cNvPr id="198" name="Egyenes összekötő 197"/>
          <p:cNvCxnSpPr/>
          <p:nvPr/>
        </p:nvCxnSpPr>
        <p:spPr>
          <a:xfrm rot="5400000">
            <a:off x="7480300" y="3208338"/>
            <a:ext cx="1428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6792" name="Szövegdoboz 31"/>
          <p:cNvSpPr txBox="1">
            <a:spLocks noChangeArrowheads="1"/>
          </p:cNvSpPr>
          <p:nvPr/>
        </p:nvSpPr>
        <p:spPr bwMode="auto">
          <a:xfrm>
            <a:off x="6664325" y="3836988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1266793" name="Szövegdoboz 70"/>
          <p:cNvSpPr txBox="1">
            <a:spLocks noChangeArrowheads="1"/>
          </p:cNvSpPr>
          <p:nvPr/>
        </p:nvSpPr>
        <p:spPr bwMode="auto">
          <a:xfrm>
            <a:off x="6399213" y="2809875"/>
            <a:ext cx="4333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000">
                <a:latin typeface="Verdana" pitchFamily="34" charset="0"/>
              </a:rPr>
              <a:t>FSB</a:t>
            </a:r>
          </a:p>
        </p:txBody>
      </p:sp>
      <p:sp>
        <p:nvSpPr>
          <p:cNvPr id="1266794" name="AutoShape 106"/>
          <p:cNvSpPr>
            <a:spLocks noChangeArrowheads="1"/>
          </p:cNvSpPr>
          <p:nvPr/>
        </p:nvSpPr>
        <p:spPr bwMode="auto">
          <a:xfrm>
            <a:off x="4724400" y="3594100"/>
            <a:ext cx="431800" cy="88900"/>
          </a:xfrm>
          <a:prstGeom prst="rightArrow">
            <a:avLst>
              <a:gd name="adj1" fmla="val 50000"/>
              <a:gd name="adj2" fmla="val 121429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6795" name="Text Box 107"/>
          <p:cNvSpPr txBox="1">
            <a:spLocks noChangeArrowheads="1"/>
          </p:cNvSpPr>
          <p:nvPr/>
        </p:nvSpPr>
        <p:spPr bwMode="auto">
          <a:xfrm>
            <a:off x="2287588" y="3867150"/>
            <a:ext cx="5857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00"/>
              <a:t>HI 1.5</a:t>
            </a:r>
          </a:p>
        </p:txBody>
      </p:sp>
      <p:sp>
        <p:nvSpPr>
          <p:cNvPr id="1266796" name="Szövegdoboz 31"/>
          <p:cNvSpPr txBox="1">
            <a:spLocks noChangeArrowheads="1"/>
          </p:cNvSpPr>
          <p:nvPr/>
        </p:nvSpPr>
        <p:spPr bwMode="auto">
          <a:xfrm>
            <a:off x="3094038" y="4113213"/>
            <a:ext cx="11572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latin typeface="Verdana" pitchFamily="34" charset="0"/>
              </a:rPr>
              <a:t>DDR</a:t>
            </a:r>
            <a:r>
              <a:rPr lang="en-US" altLang="en-US" sz="1100">
                <a:latin typeface="Verdana" pitchFamily="34" charset="0"/>
              </a:rPr>
              <a:t>-266/333</a:t>
            </a:r>
          </a:p>
          <a:p>
            <a:pPr algn="ctr"/>
            <a:r>
              <a:rPr lang="hu-HU" altLang="en-US" sz="1100">
                <a:latin typeface="Verdana" pitchFamily="34" charset="0"/>
              </a:rPr>
              <a:t>DDR2</a:t>
            </a:r>
            <a:r>
              <a:rPr lang="en-US" altLang="en-US" sz="1100">
                <a:latin typeface="Verdana" pitchFamily="34" charset="0"/>
              </a:rPr>
              <a:t>-400</a:t>
            </a:r>
            <a:endParaRPr lang="hu-HU" altLang="en-US" sz="1100">
              <a:latin typeface="Verdana" pitchFamily="34" charset="0"/>
            </a:endParaRPr>
          </a:p>
        </p:txBody>
      </p:sp>
      <p:sp>
        <p:nvSpPr>
          <p:cNvPr id="1266797" name="Szövegdoboz 31"/>
          <p:cNvSpPr txBox="1">
            <a:spLocks noChangeArrowheads="1"/>
          </p:cNvSpPr>
          <p:nvPr/>
        </p:nvSpPr>
        <p:spPr bwMode="auto">
          <a:xfrm>
            <a:off x="7585075" y="4176713"/>
            <a:ext cx="12461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latin typeface="Verdana" pitchFamily="34" charset="0"/>
              </a:rPr>
              <a:t>FBDIMM</a:t>
            </a:r>
          </a:p>
          <a:p>
            <a:pPr algn="ctr"/>
            <a:r>
              <a:rPr lang="hu-HU" altLang="en-US" sz="1100">
                <a:latin typeface="Verdana" pitchFamily="34" charset="0"/>
              </a:rPr>
              <a:t>DDR</a:t>
            </a:r>
            <a:r>
              <a:rPr lang="en-US" altLang="en-US" sz="1100">
                <a:latin typeface="Verdana" pitchFamily="34" charset="0"/>
              </a:rPr>
              <a:t>2-533/667</a:t>
            </a:r>
            <a:endParaRPr lang="hu-HU" altLang="en-US" sz="1100">
              <a:latin typeface="Verdana" pitchFamily="34" charset="0"/>
            </a:endParaRPr>
          </a:p>
        </p:txBody>
      </p:sp>
      <p:sp>
        <p:nvSpPr>
          <p:cNvPr id="1266798" name="Rectangle 110"/>
          <p:cNvSpPr>
            <a:spLocks noChangeArrowheads="1"/>
          </p:cNvSpPr>
          <p:nvPr/>
        </p:nvSpPr>
        <p:spPr bwMode="auto">
          <a:xfrm>
            <a:off x="1824038" y="1511300"/>
            <a:ext cx="1238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000" i="1">
                <a:solidFill>
                  <a:srgbClr val="000000"/>
                </a:solidFill>
              </a:rPr>
              <a:t>Xeon 7000</a:t>
            </a:r>
          </a:p>
          <a:p>
            <a:pPr algn="ctr"/>
            <a:r>
              <a:rPr lang="en-US" altLang="en-US" sz="1000" i="1">
                <a:solidFill>
                  <a:srgbClr val="000000"/>
                </a:solidFill>
              </a:rPr>
              <a:t>(</a:t>
            </a:r>
            <a:r>
              <a:rPr lang="hu-HU" altLang="en-US" sz="1000" i="1">
                <a:solidFill>
                  <a:srgbClr val="000000"/>
                </a:solidFill>
              </a:rPr>
              <a:t>Paxville MP</a:t>
            </a:r>
            <a:r>
              <a:rPr lang="en-US" altLang="en-US" sz="1000" i="1">
                <a:solidFill>
                  <a:srgbClr val="000000"/>
                </a:solidFill>
              </a:rPr>
              <a:t>) 2x1C </a:t>
            </a:r>
          </a:p>
        </p:txBody>
      </p:sp>
      <p:sp>
        <p:nvSpPr>
          <p:cNvPr id="1266799" name="Rectangle 111"/>
          <p:cNvSpPr>
            <a:spLocks noChangeArrowheads="1"/>
          </p:cNvSpPr>
          <p:nvPr/>
        </p:nvSpPr>
        <p:spPr bwMode="auto">
          <a:xfrm>
            <a:off x="3270250" y="1511300"/>
            <a:ext cx="690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000" i="1">
                <a:solidFill>
                  <a:srgbClr val="000000"/>
                </a:solidFill>
              </a:rPr>
              <a:t>Xeon 7100</a:t>
            </a:r>
          </a:p>
          <a:p>
            <a:pPr algn="ctr"/>
            <a:r>
              <a:rPr lang="hu-HU" altLang="en-US" sz="1000" i="1">
                <a:solidFill>
                  <a:srgbClr val="000000"/>
                </a:solidFill>
              </a:rPr>
              <a:t>(Tulsa</a:t>
            </a:r>
            <a:r>
              <a:rPr lang="en-US" altLang="en-US" sz="1000" i="1">
                <a:solidFill>
                  <a:srgbClr val="000000"/>
                </a:solidFill>
              </a:rPr>
              <a:t>) 2C</a:t>
            </a:r>
          </a:p>
        </p:txBody>
      </p:sp>
      <p:sp>
        <p:nvSpPr>
          <p:cNvPr id="1266800" name="Rectangle 112"/>
          <p:cNvSpPr>
            <a:spLocks noChangeArrowheads="1"/>
          </p:cNvSpPr>
          <p:nvPr/>
        </p:nvSpPr>
        <p:spPr bwMode="auto">
          <a:xfrm>
            <a:off x="788988" y="1511300"/>
            <a:ext cx="877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000" i="1">
                <a:solidFill>
                  <a:srgbClr val="000000"/>
                </a:solidFill>
              </a:rPr>
              <a:t>Xeon MP</a:t>
            </a:r>
          </a:p>
          <a:p>
            <a:pPr algn="ctr"/>
            <a:r>
              <a:rPr lang="hu-HU" altLang="en-US" sz="1000" i="1">
                <a:solidFill>
                  <a:srgbClr val="000000"/>
                </a:solidFill>
              </a:rPr>
              <a:t>(P</a:t>
            </a:r>
            <a:r>
              <a:rPr lang="en-US" altLang="en-US" sz="1000" i="1">
                <a:solidFill>
                  <a:srgbClr val="000000"/>
                </a:solidFill>
              </a:rPr>
              <a:t>otomac)</a:t>
            </a:r>
            <a:r>
              <a:rPr lang="hu-HU" altLang="en-US" sz="1000" i="1">
                <a:solidFill>
                  <a:srgbClr val="000000"/>
                </a:solidFill>
              </a:rPr>
              <a:t> </a:t>
            </a:r>
            <a:r>
              <a:rPr lang="en-US" altLang="en-US" sz="1000" i="1">
                <a:solidFill>
                  <a:srgbClr val="000000"/>
                </a:solidFill>
              </a:rPr>
              <a:t>1</a:t>
            </a:r>
            <a:r>
              <a:rPr lang="hu-HU" altLang="en-US" sz="1000" i="1">
                <a:solidFill>
                  <a:srgbClr val="000000"/>
                </a:solidFill>
              </a:rPr>
              <a:t>C</a:t>
            </a:r>
            <a:endParaRPr lang="en-US" altLang="en-US" sz="1000" i="1">
              <a:solidFill>
                <a:srgbClr val="000000"/>
              </a:solidFill>
            </a:endParaRPr>
          </a:p>
        </p:txBody>
      </p:sp>
      <p:sp>
        <p:nvSpPr>
          <p:cNvPr id="1266801" name="Text Box 113"/>
          <p:cNvSpPr txBox="1">
            <a:spLocks noChangeArrowheads="1"/>
          </p:cNvSpPr>
          <p:nvPr/>
        </p:nvSpPr>
        <p:spPr bwMode="auto">
          <a:xfrm>
            <a:off x="1646238" y="1530350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/</a:t>
            </a:r>
          </a:p>
        </p:txBody>
      </p:sp>
      <p:sp>
        <p:nvSpPr>
          <p:cNvPr id="1266802" name="Text Box 114"/>
          <p:cNvSpPr txBox="1">
            <a:spLocks noChangeArrowheads="1"/>
          </p:cNvSpPr>
          <p:nvPr/>
        </p:nvSpPr>
        <p:spPr bwMode="auto">
          <a:xfrm>
            <a:off x="3032125" y="1531938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/</a:t>
            </a:r>
          </a:p>
        </p:txBody>
      </p:sp>
      <p:sp>
        <p:nvSpPr>
          <p:cNvPr id="1266803" name="Text Box 115"/>
          <p:cNvSpPr txBox="1">
            <a:spLocks noChangeArrowheads="1"/>
          </p:cNvSpPr>
          <p:nvPr/>
        </p:nvSpPr>
        <p:spPr bwMode="auto">
          <a:xfrm>
            <a:off x="2079625" y="6521450"/>
            <a:ext cx="712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100" baseline="30000"/>
              <a:t>1</a:t>
            </a:r>
            <a:r>
              <a:rPr lang="en-US" altLang="en-US" sz="1100"/>
              <a:t> The E8500 MCH supports an FSB of 667 MT/s and consequently only the SC Xeon MP (Potomac) </a:t>
            </a:r>
          </a:p>
        </p:txBody>
      </p:sp>
      <p:sp>
        <p:nvSpPr>
          <p:cNvPr id="1266804" name="Rectangle 116"/>
          <p:cNvSpPr>
            <a:spLocks noChangeArrowheads="1"/>
          </p:cNvSpPr>
          <p:nvPr/>
        </p:nvSpPr>
        <p:spPr bwMode="auto">
          <a:xfrm>
            <a:off x="4641850" y="1509713"/>
            <a:ext cx="1246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000" i="1">
                <a:solidFill>
                  <a:srgbClr val="000000"/>
                </a:solidFill>
              </a:rPr>
              <a:t>Xeon 7200</a:t>
            </a:r>
          </a:p>
          <a:p>
            <a:pPr algn="ctr"/>
            <a:r>
              <a:rPr lang="hu-HU" altLang="en-US" sz="1000" i="1">
                <a:solidFill>
                  <a:srgbClr val="000000"/>
                </a:solidFill>
              </a:rPr>
              <a:t>(Tigerton DC)</a:t>
            </a:r>
            <a:r>
              <a:rPr lang="en-US" altLang="en-US" sz="1000" i="1">
                <a:solidFill>
                  <a:srgbClr val="000000"/>
                </a:solidFill>
              </a:rPr>
              <a:t> 1x2C</a:t>
            </a:r>
          </a:p>
        </p:txBody>
      </p:sp>
      <p:sp>
        <p:nvSpPr>
          <p:cNvPr id="1266805" name="Rectangle 117"/>
          <p:cNvSpPr>
            <a:spLocks noChangeArrowheads="1"/>
          </p:cNvSpPr>
          <p:nvPr/>
        </p:nvSpPr>
        <p:spPr bwMode="auto">
          <a:xfrm>
            <a:off x="6097588" y="1519238"/>
            <a:ext cx="1249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000" i="1">
                <a:solidFill>
                  <a:srgbClr val="000000"/>
                </a:solidFill>
              </a:rPr>
              <a:t>Xeon 7300</a:t>
            </a:r>
          </a:p>
          <a:p>
            <a:pPr algn="ctr"/>
            <a:r>
              <a:rPr lang="hu-HU" altLang="en-US" sz="1000" i="1">
                <a:solidFill>
                  <a:srgbClr val="000000"/>
                </a:solidFill>
              </a:rPr>
              <a:t>(Tigerton</a:t>
            </a:r>
            <a:r>
              <a:rPr lang="en-US" altLang="en-US" sz="1000" i="1">
                <a:solidFill>
                  <a:srgbClr val="000000"/>
                </a:solidFill>
              </a:rPr>
              <a:t> QC) 2x2C</a:t>
            </a:r>
          </a:p>
        </p:txBody>
      </p:sp>
      <p:sp>
        <p:nvSpPr>
          <p:cNvPr id="1266806" name="Rectangle 118"/>
          <p:cNvSpPr>
            <a:spLocks noChangeArrowheads="1"/>
          </p:cNvSpPr>
          <p:nvPr/>
        </p:nvSpPr>
        <p:spPr bwMode="auto">
          <a:xfrm>
            <a:off x="7531100" y="1519238"/>
            <a:ext cx="1073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000" i="1">
                <a:solidFill>
                  <a:srgbClr val="000000"/>
                </a:solidFill>
              </a:rPr>
              <a:t>Xeon 7400</a:t>
            </a:r>
          </a:p>
          <a:p>
            <a:pPr algn="ctr"/>
            <a:r>
              <a:rPr lang="hu-HU" altLang="en-US" sz="1000" i="1">
                <a:solidFill>
                  <a:srgbClr val="000000"/>
                </a:solidFill>
              </a:rPr>
              <a:t>(</a:t>
            </a:r>
            <a:r>
              <a:rPr lang="en-US" altLang="en-US" sz="1000" i="1">
                <a:solidFill>
                  <a:srgbClr val="000000"/>
                </a:solidFill>
              </a:rPr>
              <a:t>Dunnington 6C</a:t>
            </a:r>
            <a:r>
              <a:rPr lang="hu-HU" altLang="en-US" sz="1000" i="1">
                <a:solidFill>
                  <a:srgbClr val="000000"/>
                </a:solidFill>
              </a:rPr>
              <a:t>)</a:t>
            </a:r>
            <a:endParaRPr lang="en-US" altLang="en-US" sz="1000" i="1">
              <a:solidFill>
                <a:srgbClr val="000000"/>
              </a:solidFill>
            </a:endParaRPr>
          </a:p>
        </p:txBody>
      </p:sp>
      <p:sp>
        <p:nvSpPr>
          <p:cNvPr id="1266807" name="Text Box 119"/>
          <p:cNvSpPr txBox="1">
            <a:spLocks noChangeArrowheads="1"/>
          </p:cNvSpPr>
          <p:nvPr/>
        </p:nvSpPr>
        <p:spPr bwMode="auto">
          <a:xfrm>
            <a:off x="5916613" y="1533525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/</a:t>
            </a:r>
          </a:p>
        </p:txBody>
      </p:sp>
      <p:sp>
        <p:nvSpPr>
          <p:cNvPr id="1266808" name="Text Box 120"/>
          <p:cNvSpPr txBox="1">
            <a:spLocks noChangeArrowheads="1"/>
          </p:cNvSpPr>
          <p:nvPr/>
        </p:nvSpPr>
        <p:spPr bwMode="auto">
          <a:xfrm>
            <a:off x="7364413" y="1533525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/</a:t>
            </a:r>
          </a:p>
        </p:txBody>
      </p:sp>
      <p:sp>
        <p:nvSpPr>
          <p:cNvPr id="1266809" name="Text Box 121"/>
          <p:cNvSpPr txBox="1">
            <a:spLocks noChangeArrowheads="1"/>
          </p:cNvSpPr>
          <p:nvPr/>
        </p:nvSpPr>
        <p:spPr bwMode="auto">
          <a:xfrm>
            <a:off x="504825" y="5149850"/>
            <a:ext cx="31718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100"/>
              <a:t>90 nm Pentium 4 Prescott MP aimed </a:t>
            </a:r>
          </a:p>
          <a:p>
            <a:pPr algn="ctr"/>
            <a:r>
              <a:rPr lang="en-US" altLang="en-US" sz="1100"/>
              <a:t>Truland MP server platform (for up to 2 C)</a:t>
            </a:r>
          </a:p>
        </p:txBody>
      </p:sp>
      <p:sp>
        <p:nvSpPr>
          <p:cNvPr id="1266810" name="Text Box 122"/>
          <p:cNvSpPr txBox="1">
            <a:spLocks noChangeArrowheads="1"/>
          </p:cNvSpPr>
          <p:nvPr/>
        </p:nvSpPr>
        <p:spPr bwMode="auto">
          <a:xfrm>
            <a:off x="4745038" y="5151438"/>
            <a:ext cx="32893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100"/>
              <a:t>Core 2 aimed </a:t>
            </a:r>
          </a:p>
          <a:p>
            <a:pPr algn="ctr"/>
            <a:r>
              <a:rPr lang="en-US" altLang="en-US" sz="1100"/>
              <a:t>Caneland MP server platform (for up to 6 C)</a:t>
            </a:r>
          </a:p>
        </p:txBody>
      </p:sp>
      <p:sp>
        <p:nvSpPr>
          <p:cNvPr id="1266811" name="Text Box 123"/>
          <p:cNvSpPr txBox="1">
            <a:spLocks noChangeArrowheads="1"/>
          </p:cNvSpPr>
          <p:nvPr/>
        </p:nvSpPr>
        <p:spPr bwMode="auto">
          <a:xfrm>
            <a:off x="4814888" y="5721350"/>
            <a:ext cx="41671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100"/>
              <a:t>ESI: Enterprise System Interface </a:t>
            </a:r>
          </a:p>
          <a:p>
            <a:pPr algn="ctr"/>
            <a:r>
              <a:rPr lang="en-US" altLang="en-US" sz="1100"/>
              <a:t>4 PCIe lanes, 0.25 GB/s per lane (like the DMI interface,</a:t>
            </a:r>
          </a:p>
          <a:p>
            <a:pPr algn="ctr"/>
            <a:r>
              <a:rPr lang="en-US" altLang="en-US" sz="1100"/>
              <a:t>providing 1 GB/s transfer rate in each direction)</a:t>
            </a:r>
          </a:p>
        </p:txBody>
      </p:sp>
      <p:sp>
        <p:nvSpPr>
          <p:cNvPr id="1266812" name="Text Box 124"/>
          <p:cNvSpPr txBox="1">
            <a:spLocks noChangeArrowheads="1"/>
          </p:cNvSpPr>
          <p:nvPr/>
        </p:nvSpPr>
        <p:spPr bwMode="auto">
          <a:xfrm>
            <a:off x="1190625" y="5761038"/>
            <a:ext cx="24114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1100"/>
              <a:t>HI 1.5 (Hub Interface 1.5)</a:t>
            </a:r>
          </a:p>
          <a:p>
            <a:pPr algn="ctr">
              <a:lnSpc>
                <a:spcPct val="90000"/>
              </a:lnSpc>
            </a:pPr>
            <a:r>
              <a:rPr lang="en-US" altLang="en-US" sz="1100"/>
              <a:t>8 bit wide, 66 MHz clock, QDR, </a:t>
            </a:r>
          </a:p>
          <a:p>
            <a:pPr algn="ctr">
              <a:lnSpc>
                <a:spcPct val="90000"/>
              </a:lnSpc>
            </a:pPr>
            <a:r>
              <a:rPr lang="en-US" altLang="en-US" sz="1100"/>
              <a:t>266 MB/s peak transfer rate</a:t>
            </a:r>
          </a:p>
        </p:txBody>
      </p:sp>
      <p:sp>
        <p:nvSpPr>
          <p:cNvPr id="133" name="Téglalap 132"/>
          <p:cNvSpPr>
            <a:spLocks noChangeArrowheads="1"/>
          </p:cNvSpPr>
          <p:nvPr/>
        </p:nvSpPr>
        <p:spPr bwMode="auto">
          <a:xfrm>
            <a:off x="261938" y="2025650"/>
            <a:ext cx="9271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chemeClr val="bg1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" name="Téglalap 132"/>
          <p:cNvSpPr>
            <a:spLocks noChangeArrowheads="1"/>
          </p:cNvSpPr>
          <p:nvPr/>
        </p:nvSpPr>
        <p:spPr bwMode="auto">
          <a:xfrm>
            <a:off x="1266825" y="20272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chemeClr val="bg1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3" name="Téglalap 132"/>
          <p:cNvSpPr>
            <a:spLocks noChangeArrowheads="1"/>
          </p:cNvSpPr>
          <p:nvPr/>
        </p:nvSpPr>
        <p:spPr bwMode="auto">
          <a:xfrm>
            <a:off x="2270125" y="20272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chemeClr val="bg1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4" name="Téglalap 132"/>
          <p:cNvSpPr>
            <a:spLocks noChangeArrowheads="1"/>
          </p:cNvSpPr>
          <p:nvPr/>
        </p:nvSpPr>
        <p:spPr bwMode="auto">
          <a:xfrm>
            <a:off x="3273425" y="20272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chemeClr val="bg1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1266817" name="Text Box 129"/>
          <p:cNvSpPr txBox="1">
            <a:spLocks noChangeArrowheads="1"/>
          </p:cNvSpPr>
          <p:nvPr/>
        </p:nvSpPr>
        <p:spPr bwMode="auto">
          <a:xfrm>
            <a:off x="211138" y="636588"/>
            <a:ext cx="8894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>
                <a:solidFill>
                  <a:schemeClr val="accent2"/>
                </a:solidFill>
              </a:rPr>
              <a:t>Evolution from the 90 nm Pentium 4 Prescott MP aimed Truland MP platform (up to 2 cores) to the </a:t>
            </a:r>
          </a:p>
          <a:p>
            <a:r>
              <a:rPr lang="en-US" altLang="en-US" sz="1200" b="1">
                <a:solidFill>
                  <a:schemeClr val="accent2"/>
                </a:solidFill>
              </a:rPr>
              <a:t>   Core 2 aimed Caneland MP platform (up to 6 cores)</a:t>
            </a:r>
          </a:p>
        </p:txBody>
      </p:sp>
      <p:sp>
        <p:nvSpPr>
          <p:cNvPr id="1266818" name="Oval 130"/>
          <p:cNvSpPr>
            <a:spLocks noChangeArrowheads="1"/>
          </p:cNvSpPr>
          <p:nvPr/>
        </p:nvSpPr>
        <p:spPr bwMode="auto">
          <a:xfrm>
            <a:off x="4864100" y="2667000"/>
            <a:ext cx="3657600" cy="4445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6819" name="Oval 131"/>
          <p:cNvSpPr>
            <a:spLocks noChangeArrowheads="1"/>
          </p:cNvSpPr>
          <p:nvPr/>
        </p:nvSpPr>
        <p:spPr bwMode="auto">
          <a:xfrm>
            <a:off x="7010400" y="2933700"/>
            <a:ext cx="2133600" cy="20320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6820" name="Oval 132"/>
          <p:cNvSpPr>
            <a:spLocks noChangeArrowheads="1"/>
          </p:cNvSpPr>
          <p:nvPr/>
        </p:nvSpPr>
        <p:spPr bwMode="auto">
          <a:xfrm>
            <a:off x="6438900" y="3797300"/>
            <a:ext cx="825500" cy="3048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6821" name="Rectangle 13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hu-HU" altLang="en-US"/>
              <a:t>3.5 Evolution of MP server platforms (3)</a:t>
            </a:r>
          </a:p>
        </p:txBody>
      </p:sp>
    </p:spTree>
    <p:extLst>
      <p:ext uri="{BB962C8B-B14F-4D97-AF65-F5344CB8AC3E}">
        <p14:creationId xmlns:p14="http://schemas.microsoft.com/office/powerpoint/2010/main" val="406134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200025"/>
            <a:ext cx="9144000" cy="457200"/>
          </a:xfrm>
          <a:prstGeom prst="rect">
            <a:avLst/>
          </a:prstGeom>
          <a:solidFill>
            <a:srgbClr val="00003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2400">
                <a:solidFill>
                  <a:schemeClr val="bg1"/>
                </a:solidFill>
              </a:rPr>
              <a:t>Áttekintés</a:t>
            </a:r>
          </a:p>
        </p:txBody>
      </p:sp>
      <p:sp>
        <p:nvSpPr>
          <p:cNvPr id="22531" name="AutoShape 13"/>
          <p:cNvSpPr>
            <a:spLocks noChangeArrowheads="1"/>
          </p:cNvSpPr>
          <p:nvPr/>
        </p:nvSpPr>
        <p:spPr bwMode="auto">
          <a:xfrm>
            <a:off x="1001713" y="1268413"/>
            <a:ext cx="7491412" cy="3619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1. Többmagos processzorok megjelenésének szükségszerűsége</a:t>
            </a:r>
          </a:p>
        </p:txBody>
      </p:sp>
      <p:sp>
        <p:nvSpPr>
          <p:cNvPr id="22532" name="Text Box 14"/>
          <p:cNvSpPr txBox="1">
            <a:spLocks noChangeArrowheads="1"/>
          </p:cNvSpPr>
          <p:nvPr/>
        </p:nvSpPr>
        <p:spPr bwMode="auto">
          <a:xfrm>
            <a:off x="609600" y="1228725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2533" name="AutoShape 15"/>
          <p:cNvSpPr>
            <a:spLocks noChangeArrowheads="1"/>
          </p:cNvSpPr>
          <p:nvPr/>
        </p:nvSpPr>
        <p:spPr bwMode="auto">
          <a:xfrm>
            <a:off x="1001713" y="1773238"/>
            <a:ext cx="7491412" cy="3619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 Homogén többmagos processzorok </a:t>
            </a:r>
          </a:p>
        </p:txBody>
      </p:sp>
      <p:sp>
        <p:nvSpPr>
          <p:cNvPr id="22534" name="Text Box 16"/>
          <p:cNvSpPr txBox="1">
            <a:spLocks noChangeArrowheads="1"/>
          </p:cNvSpPr>
          <p:nvPr/>
        </p:nvSpPr>
        <p:spPr bwMode="auto">
          <a:xfrm>
            <a:off x="609600" y="1733550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2535" name="AutoShape 17"/>
          <p:cNvSpPr>
            <a:spLocks noChangeArrowheads="1"/>
          </p:cNvSpPr>
          <p:nvPr/>
        </p:nvSpPr>
        <p:spPr bwMode="auto">
          <a:xfrm>
            <a:off x="1001713" y="3400425"/>
            <a:ext cx="7491412" cy="40640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231775" indent="-231775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3. Heterogén többmagos processzorok</a:t>
            </a:r>
          </a:p>
        </p:txBody>
      </p:sp>
      <p:sp>
        <p:nvSpPr>
          <p:cNvPr id="22536" name="Text Box 18"/>
          <p:cNvSpPr txBox="1">
            <a:spLocks noChangeArrowheads="1"/>
          </p:cNvSpPr>
          <p:nvPr/>
        </p:nvSpPr>
        <p:spPr bwMode="auto">
          <a:xfrm>
            <a:off x="609600" y="3346450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2537" name="AutoShape 19"/>
          <p:cNvSpPr>
            <a:spLocks noChangeArrowheads="1"/>
          </p:cNvSpPr>
          <p:nvPr/>
        </p:nvSpPr>
        <p:spPr bwMode="auto">
          <a:xfrm>
            <a:off x="1511300" y="2301875"/>
            <a:ext cx="6981825" cy="417513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2.1 Hagyományos többmagos processzorok</a:t>
            </a:r>
          </a:p>
        </p:txBody>
      </p:sp>
      <p:sp>
        <p:nvSpPr>
          <p:cNvPr id="22538" name="Text Box 20"/>
          <p:cNvSpPr txBox="1">
            <a:spLocks noChangeArrowheads="1"/>
          </p:cNvSpPr>
          <p:nvPr/>
        </p:nvSpPr>
        <p:spPr bwMode="auto">
          <a:xfrm>
            <a:off x="1138238" y="2262188"/>
            <a:ext cx="390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2539" name="AutoShape 25"/>
          <p:cNvSpPr>
            <a:spLocks noChangeArrowheads="1"/>
          </p:cNvSpPr>
          <p:nvPr/>
        </p:nvSpPr>
        <p:spPr bwMode="auto">
          <a:xfrm>
            <a:off x="1465263" y="3975100"/>
            <a:ext cx="7027862" cy="4000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3.1 Mester/szolga elvű többmagos processzorok</a:t>
            </a:r>
          </a:p>
        </p:txBody>
      </p:sp>
      <p:sp>
        <p:nvSpPr>
          <p:cNvPr id="22540" name="Text Box 26"/>
          <p:cNvSpPr txBox="1">
            <a:spLocks noChangeArrowheads="1"/>
          </p:cNvSpPr>
          <p:nvPr/>
        </p:nvSpPr>
        <p:spPr bwMode="auto">
          <a:xfrm>
            <a:off x="1138238" y="3960813"/>
            <a:ext cx="390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2541" name="AutoShape 27"/>
          <p:cNvSpPr>
            <a:spLocks noChangeArrowheads="1"/>
          </p:cNvSpPr>
          <p:nvPr/>
        </p:nvSpPr>
        <p:spPr bwMode="auto">
          <a:xfrm>
            <a:off x="1460500" y="4513263"/>
            <a:ext cx="7032625" cy="4000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3.2 Csatolt többmagos processzorok</a:t>
            </a:r>
          </a:p>
        </p:txBody>
      </p:sp>
      <p:sp>
        <p:nvSpPr>
          <p:cNvPr id="22542" name="Text Box 28"/>
          <p:cNvSpPr txBox="1">
            <a:spLocks noChangeArrowheads="1"/>
          </p:cNvSpPr>
          <p:nvPr/>
        </p:nvSpPr>
        <p:spPr bwMode="auto">
          <a:xfrm>
            <a:off x="1138238" y="4537075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2543" name="AutoShape 33"/>
          <p:cNvSpPr>
            <a:spLocks noChangeArrowheads="1"/>
          </p:cNvSpPr>
          <p:nvPr/>
        </p:nvSpPr>
        <p:spPr bwMode="auto">
          <a:xfrm>
            <a:off x="1000125" y="5068888"/>
            <a:ext cx="7493000" cy="36830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231775" indent="-231775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4. Kitekintés</a:t>
            </a:r>
          </a:p>
        </p:txBody>
      </p:sp>
      <p:sp>
        <p:nvSpPr>
          <p:cNvPr id="22544" name="Text Box 34"/>
          <p:cNvSpPr txBox="1">
            <a:spLocks noChangeArrowheads="1"/>
          </p:cNvSpPr>
          <p:nvPr/>
        </p:nvSpPr>
        <p:spPr bwMode="auto">
          <a:xfrm>
            <a:off x="609600" y="5065713"/>
            <a:ext cx="390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2545" name="AutoShape 37"/>
          <p:cNvSpPr>
            <a:spLocks noChangeArrowheads="1"/>
          </p:cNvSpPr>
          <p:nvPr/>
        </p:nvSpPr>
        <p:spPr bwMode="auto">
          <a:xfrm>
            <a:off x="1511300" y="2859088"/>
            <a:ext cx="6981825" cy="3746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2.2 Sokmagos processzorok</a:t>
            </a:r>
          </a:p>
        </p:txBody>
      </p:sp>
      <p:sp>
        <p:nvSpPr>
          <p:cNvPr id="22546" name="Text Box 38"/>
          <p:cNvSpPr txBox="1">
            <a:spLocks noChangeArrowheads="1"/>
          </p:cNvSpPr>
          <p:nvPr/>
        </p:nvSpPr>
        <p:spPr bwMode="auto">
          <a:xfrm>
            <a:off x="1138238" y="2819400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>
            <a:spLocks noChangeArrowheads="1"/>
          </p:cNvSpPr>
          <p:nvPr/>
        </p:nvSpPr>
        <p:spPr bwMode="auto">
          <a:xfrm>
            <a:off x="2768600" y="2286000"/>
            <a:ext cx="1439863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4" name="Téglalap 53"/>
          <p:cNvSpPr>
            <a:spLocks noChangeArrowheads="1"/>
          </p:cNvSpPr>
          <p:nvPr/>
        </p:nvSpPr>
        <p:spPr bwMode="auto">
          <a:xfrm>
            <a:off x="3721100" y="4489450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 7500 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IOH</a:t>
            </a:r>
          </a:p>
        </p:txBody>
      </p:sp>
      <p:cxnSp>
        <p:nvCxnSpPr>
          <p:cNvPr id="109" name="Egyenes összekötő 108"/>
          <p:cNvCxnSpPr>
            <a:stCxn id="6" idx="1"/>
            <a:endCxn id="4" idx="3"/>
          </p:cNvCxnSpPr>
          <p:nvPr/>
        </p:nvCxnSpPr>
        <p:spPr>
          <a:xfrm rot="10800000">
            <a:off x="4208463" y="2574925"/>
            <a:ext cx="5762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>
            <a:stCxn id="5" idx="1"/>
            <a:endCxn id="7" idx="3"/>
          </p:cNvCxnSpPr>
          <p:nvPr/>
        </p:nvCxnSpPr>
        <p:spPr>
          <a:xfrm rot="10800000">
            <a:off x="4208463" y="3735388"/>
            <a:ext cx="5762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gyenes összekötő 113"/>
          <p:cNvCxnSpPr/>
          <p:nvPr/>
        </p:nvCxnSpPr>
        <p:spPr>
          <a:xfrm rot="10800000">
            <a:off x="4208463" y="2849563"/>
            <a:ext cx="474662" cy="615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/>
          <p:nvPr/>
        </p:nvCxnSpPr>
        <p:spPr>
          <a:xfrm rot="10800000" flipV="1">
            <a:off x="4189413" y="2862263"/>
            <a:ext cx="519112" cy="58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Egyenes összekötő 118"/>
          <p:cNvCxnSpPr>
            <a:cxnSpLocks noChangeShapeType="1"/>
            <a:endCxn id="4" idx="2"/>
          </p:cNvCxnSpPr>
          <p:nvPr/>
        </p:nvCxnSpPr>
        <p:spPr bwMode="auto">
          <a:xfrm flipV="1">
            <a:off x="3489325" y="2862263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0" name="Egyenes összekötő 119"/>
          <p:cNvCxnSpPr>
            <a:cxnSpLocks noChangeShapeType="1"/>
          </p:cNvCxnSpPr>
          <p:nvPr/>
        </p:nvCxnSpPr>
        <p:spPr bwMode="auto">
          <a:xfrm flipV="1">
            <a:off x="5429250" y="2862263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" name="Egyenes összekötő 121"/>
          <p:cNvCxnSpPr/>
          <p:nvPr/>
        </p:nvCxnSpPr>
        <p:spPr>
          <a:xfrm rot="5400000" flipH="1" flipV="1">
            <a:off x="4649787" y="4278313"/>
            <a:ext cx="485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7724" name="Szövegdoboz 70"/>
          <p:cNvSpPr txBox="1">
            <a:spLocks noChangeArrowheads="1"/>
          </p:cNvSpPr>
          <p:nvPr/>
        </p:nvSpPr>
        <p:spPr bwMode="auto">
          <a:xfrm>
            <a:off x="4243388" y="2328863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000" dirty="0">
                <a:latin typeface="Verdana" pitchFamily="34" charset="0"/>
              </a:rPr>
              <a:t>QPI</a:t>
            </a:r>
          </a:p>
        </p:txBody>
      </p:sp>
      <p:sp>
        <p:nvSpPr>
          <p:cNvPr id="1267725" name="Szövegdoboz 70"/>
          <p:cNvSpPr txBox="1">
            <a:spLocks noChangeArrowheads="1"/>
          </p:cNvSpPr>
          <p:nvPr/>
        </p:nvSpPr>
        <p:spPr bwMode="auto">
          <a:xfrm>
            <a:off x="4230688" y="3760788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000" dirty="0">
                <a:latin typeface="Verdana" pitchFamily="34" charset="0"/>
              </a:rPr>
              <a:t>QPI</a:t>
            </a:r>
          </a:p>
        </p:txBody>
      </p:sp>
      <p:sp>
        <p:nvSpPr>
          <p:cNvPr id="1267726" name="Szövegdoboz 70"/>
          <p:cNvSpPr txBox="1">
            <a:spLocks noChangeArrowheads="1"/>
          </p:cNvSpPr>
          <p:nvPr/>
        </p:nvSpPr>
        <p:spPr bwMode="auto">
          <a:xfrm>
            <a:off x="5449888" y="3027363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000" dirty="0">
                <a:latin typeface="Verdana" pitchFamily="34" charset="0"/>
              </a:rPr>
              <a:t>QPI</a:t>
            </a:r>
          </a:p>
        </p:txBody>
      </p:sp>
      <p:sp>
        <p:nvSpPr>
          <p:cNvPr id="1267727" name="Szövegdoboz 70"/>
          <p:cNvSpPr txBox="1">
            <a:spLocks noChangeArrowheads="1"/>
          </p:cNvSpPr>
          <p:nvPr/>
        </p:nvSpPr>
        <p:spPr bwMode="auto">
          <a:xfrm>
            <a:off x="3057525" y="3024188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000" dirty="0">
                <a:latin typeface="Verdana" pitchFamily="34" charset="0"/>
              </a:rPr>
              <a:t>QPI</a:t>
            </a:r>
          </a:p>
        </p:txBody>
      </p:sp>
      <p:sp>
        <p:nvSpPr>
          <p:cNvPr id="1267728" name="Szövegdoboz 70"/>
          <p:cNvSpPr txBox="1">
            <a:spLocks noChangeArrowheads="1"/>
          </p:cNvSpPr>
          <p:nvPr/>
        </p:nvSpPr>
        <p:spPr bwMode="auto">
          <a:xfrm>
            <a:off x="3935413" y="3028950"/>
            <a:ext cx="417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000" dirty="0">
                <a:latin typeface="Verdana" pitchFamily="34" charset="0"/>
              </a:rPr>
              <a:t>QPI</a:t>
            </a:r>
          </a:p>
        </p:txBody>
      </p:sp>
      <p:sp>
        <p:nvSpPr>
          <p:cNvPr id="1267729" name="Szövegdoboz 70"/>
          <p:cNvSpPr txBox="1">
            <a:spLocks noChangeArrowheads="1"/>
          </p:cNvSpPr>
          <p:nvPr/>
        </p:nvSpPr>
        <p:spPr bwMode="auto">
          <a:xfrm>
            <a:off x="4683125" y="3028950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000" dirty="0">
                <a:latin typeface="Verdana" pitchFamily="34" charset="0"/>
              </a:rPr>
              <a:t>QPI</a:t>
            </a:r>
          </a:p>
        </p:txBody>
      </p:sp>
      <p:sp>
        <p:nvSpPr>
          <p:cNvPr id="1267730" name="Szövegdoboz 70"/>
          <p:cNvSpPr txBox="1">
            <a:spLocks noChangeArrowheads="1"/>
          </p:cNvSpPr>
          <p:nvPr/>
        </p:nvSpPr>
        <p:spPr bwMode="auto">
          <a:xfrm>
            <a:off x="4954588" y="4149725"/>
            <a:ext cx="417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000" dirty="0">
                <a:latin typeface="Verdana" pitchFamily="34" charset="0"/>
              </a:rPr>
              <a:t>QPI</a:t>
            </a:r>
          </a:p>
        </p:txBody>
      </p:sp>
      <p:sp>
        <p:nvSpPr>
          <p:cNvPr id="1267731" name="Szövegdoboz 70"/>
          <p:cNvSpPr txBox="1">
            <a:spLocks noChangeArrowheads="1"/>
          </p:cNvSpPr>
          <p:nvPr/>
        </p:nvSpPr>
        <p:spPr bwMode="auto">
          <a:xfrm>
            <a:off x="3546475" y="4141788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000" dirty="0">
                <a:latin typeface="Verdana" pitchFamily="34" charset="0"/>
              </a:rPr>
              <a:t>QPI</a:t>
            </a: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2409825" y="3851275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2409825" y="3340100"/>
            <a:ext cx="263525" cy="63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597025" y="3259138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1649413" y="30749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1562100" y="30749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597025" y="3429000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1649413" y="33226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1562100" y="33226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1897063" y="3195638"/>
            <a:ext cx="647700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597025" y="3775075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1649413" y="367347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1562100" y="36734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597025" y="3952875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1649413" y="392430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1562100" y="39243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1897063" y="3708400"/>
            <a:ext cx="6477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267748" name="Szövegdoboz 31"/>
          <p:cNvSpPr txBox="1">
            <a:spLocks noChangeArrowheads="1"/>
          </p:cNvSpPr>
          <p:nvPr/>
        </p:nvSpPr>
        <p:spPr bwMode="auto">
          <a:xfrm>
            <a:off x="1085850" y="4606925"/>
            <a:ext cx="10048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latin typeface="Verdana" pitchFamily="34" charset="0"/>
              </a:rPr>
              <a:t>DDR</a:t>
            </a:r>
            <a:r>
              <a:rPr lang="en-US" altLang="en-US" sz="1100">
                <a:latin typeface="Verdana" pitchFamily="34" charset="0"/>
              </a:rPr>
              <a:t>3-1067</a:t>
            </a:r>
            <a:endParaRPr lang="hu-HU" altLang="en-US" sz="1100">
              <a:latin typeface="Verdana" pitchFamily="34" charset="0"/>
            </a:endParaRPr>
          </a:p>
        </p:txBody>
      </p:sp>
      <p:cxnSp>
        <p:nvCxnSpPr>
          <p:cNvPr id="2" name="Egyenes összekötő 130"/>
          <p:cNvCxnSpPr/>
          <p:nvPr/>
        </p:nvCxnSpPr>
        <p:spPr>
          <a:xfrm rot="10800000" flipH="1" flipV="1">
            <a:off x="2436813" y="2620963"/>
            <a:ext cx="35083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131"/>
          <p:cNvCxnSpPr/>
          <p:nvPr/>
        </p:nvCxnSpPr>
        <p:spPr>
          <a:xfrm rot="10800000" flipH="1" flipV="1">
            <a:off x="2436813" y="2122488"/>
            <a:ext cx="236537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45"/>
          <p:cNvCxnSpPr/>
          <p:nvPr/>
        </p:nvCxnSpPr>
        <p:spPr>
          <a:xfrm rot="10800000" flipH="1">
            <a:off x="1597025" y="2041525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146"/>
          <p:cNvSpPr/>
          <p:nvPr/>
        </p:nvSpPr>
        <p:spPr>
          <a:xfrm flipH="1">
            <a:off x="1676400" y="185737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7" name="Téglalap 147"/>
          <p:cNvSpPr/>
          <p:nvPr/>
        </p:nvSpPr>
        <p:spPr>
          <a:xfrm flipH="1">
            <a:off x="1589088" y="185737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8" name="Egyenes összekötő 150"/>
          <p:cNvCxnSpPr/>
          <p:nvPr/>
        </p:nvCxnSpPr>
        <p:spPr>
          <a:xfrm rot="10800000" flipH="1">
            <a:off x="1597025" y="2211388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151"/>
          <p:cNvSpPr/>
          <p:nvPr/>
        </p:nvSpPr>
        <p:spPr>
          <a:xfrm flipH="1">
            <a:off x="1676400" y="210502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" name="Téglalap 152"/>
          <p:cNvSpPr/>
          <p:nvPr/>
        </p:nvSpPr>
        <p:spPr>
          <a:xfrm flipH="1">
            <a:off x="1589088" y="210502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1" name="Téglalap 155"/>
          <p:cNvSpPr/>
          <p:nvPr/>
        </p:nvSpPr>
        <p:spPr>
          <a:xfrm flipH="1">
            <a:off x="1924050" y="1978025"/>
            <a:ext cx="647700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2" name="Egyenes összekötő 156"/>
          <p:cNvCxnSpPr/>
          <p:nvPr/>
        </p:nvCxnSpPr>
        <p:spPr>
          <a:xfrm rot="10800000" flipH="1">
            <a:off x="1597025" y="2549525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57"/>
          <p:cNvSpPr/>
          <p:nvPr/>
        </p:nvSpPr>
        <p:spPr>
          <a:xfrm flipH="1">
            <a:off x="1676400" y="244316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" name="Téglalap 158"/>
          <p:cNvSpPr/>
          <p:nvPr/>
        </p:nvSpPr>
        <p:spPr>
          <a:xfrm flipH="1">
            <a:off x="1589088" y="244316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" name="Egyenes összekötő 161"/>
          <p:cNvCxnSpPr/>
          <p:nvPr/>
        </p:nvCxnSpPr>
        <p:spPr>
          <a:xfrm rot="10800000" flipH="1">
            <a:off x="1597025" y="2722563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162"/>
          <p:cNvSpPr/>
          <p:nvPr/>
        </p:nvSpPr>
        <p:spPr>
          <a:xfrm flipH="1">
            <a:off x="1676400" y="26939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7" name="Téglalap 163"/>
          <p:cNvSpPr/>
          <p:nvPr/>
        </p:nvSpPr>
        <p:spPr>
          <a:xfrm flipH="1">
            <a:off x="1589088" y="269398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" name="Téglalap 166"/>
          <p:cNvSpPr/>
          <p:nvPr/>
        </p:nvSpPr>
        <p:spPr>
          <a:xfrm flipH="1">
            <a:off x="1924050" y="2478088"/>
            <a:ext cx="647700" cy="28733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71" name="Egyenes összekötő 170"/>
          <p:cNvCxnSpPr>
            <a:cxnSpLocks noChangeShapeType="1"/>
          </p:cNvCxnSpPr>
          <p:nvPr/>
        </p:nvCxnSpPr>
        <p:spPr bwMode="auto">
          <a:xfrm rot="10800000" flipV="1">
            <a:off x="6230938" y="2638425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2" name="Egyenes összekötő 171"/>
          <p:cNvCxnSpPr>
            <a:cxnSpLocks noChangeShapeType="1"/>
          </p:cNvCxnSpPr>
          <p:nvPr/>
        </p:nvCxnSpPr>
        <p:spPr bwMode="auto">
          <a:xfrm rot="10800000" flipV="1">
            <a:off x="6353175" y="2125663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3" name="Egyenes összekötő 172"/>
          <p:cNvCxnSpPr>
            <a:cxnSpLocks noChangeShapeType="1"/>
          </p:cNvCxnSpPr>
          <p:nvPr/>
        </p:nvCxnSpPr>
        <p:spPr bwMode="auto">
          <a:xfrm rot="10800000">
            <a:off x="6950075" y="2044700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" name="Téglalap 173"/>
          <p:cNvSpPr>
            <a:spLocks noChangeArrowheads="1"/>
          </p:cNvSpPr>
          <p:nvPr/>
        </p:nvSpPr>
        <p:spPr bwMode="auto">
          <a:xfrm>
            <a:off x="7296150" y="186055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5" name="Téglalap 174"/>
          <p:cNvSpPr>
            <a:spLocks noChangeArrowheads="1"/>
          </p:cNvSpPr>
          <p:nvPr/>
        </p:nvSpPr>
        <p:spPr bwMode="auto">
          <a:xfrm>
            <a:off x="7381875" y="186055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78" name="Egyenes összekötő 177"/>
          <p:cNvCxnSpPr>
            <a:cxnSpLocks noChangeShapeType="1"/>
          </p:cNvCxnSpPr>
          <p:nvPr/>
        </p:nvCxnSpPr>
        <p:spPr bwMode="auto">
          <a:xfrm rot="10800000">
            <a:off x="6950075" y="2214563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9" name="Téglalap 178"/>
          <p:cNvSpPr>
            <a:spLocks noChangeArrowheads="1"/>
          </p:cNvSpPr>
          <p:nvPr/>
        </p:nvSpPr>
        <p:spPr bwMode="auto">
          <a:xfrm>
            <a:off x="7296150" y="210820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0" name="Téglalap 179"/>
          <p:cNvSpPr>
            <a:spLocks noChangeArrowheads="1"/>
          </p:cNvSpPr>
          <p:nvPr/>
        </p:nvSpPr>
        <p:spPr bwMode="auto">
          <a:xfrm>
            <a:off x="7381875" y="210820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" name="Téglalap 182"/>
          <p:cNvSpPr>
            <a:spLocks noChangeArrowheads="1"/>
          </p:cNvSpPr>
          <p:nvPr/>
        </p:nvSpPr>
        <p:spPr bwMode="auto">
          <a:xfrm>
            <a:off x="6446838" y="1982788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4" name="Egyenes összekötő 183"/>
          <p:cNvCxnSpPr>
            <a:cxnSpLocks noChangeShapeType="1"/>
          </p:cNvCxnSpPr>
          <p:nvPr/>
        </p:nvCxnSpPr>
        <p:spPr bwMode="auto">
          <a:xfrm rot="10800000">
            <a:off x="6965950" y="2565400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5" name="Téglalap 184"/>
          <p:cNvSpPr>
            <a:spLocks noChangeArrowheads="1"/>
          </p:cNvSpPr>
          <p:nvPr/>
        </p:nvSpPr>
        <p:spPr bwMode="auto">
          <a:xfrm>
            <a:off x="7296150" y="245903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6" name="Téglalap 185"/>
          <p:cNvSpPr>
            <a:spLocks noChangeArrowheads="1"/>
          </p:cNvSpPr>
          <p:nvPr/>
        </p:nvSpPr>
        <p:spPr bwMode="auto">
          <a:xfrm>
            <a:off x="7381875" y="245903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9" name="Egyenes összekötő 188"/>
          <p:cNvCxnSpPr>
            <a:cxnSpLocks noChangeShapeType="1"/>
          </p:cNvCxnSpPr>
          <p:nvPr/>
        </p:nvCxnSpPr>
        <p:spPr bwMode="auto">
          <a:xfrm rot="10800000">
            <a:off x="6950075" y="2738438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" name="Téglalap 189"/>
          <p:cNvSpPr>
            <a:spLocks noChangeArrowheads="1"/>
          </p:cNvSpPr>
          <p:nvPr/>
        </p:nvSpPr>
        <p:spPr bwMode="auto">
          <a:xfrm>
            <a:off x="7296150" y="270986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1" name="Téglalap 190"/>
          <p:cNvSpPr>
            <a:spLocks noChangeArrowheads="1"/>
          </p:cNvSpPr>
          <p:nvPr/>
        </p:nvSpPr>
        <p:spPr bwMode="auto">
          <a:xfrm>
            <a:off x="7381875" y="2709863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4" name="Téglalap 193"/>
          <p:cNvSpPr>
            <a:spLocks noChangeArrowheads="1"/>
          </p:cNvSpPr>
          <p:nvPr/>
        </p:nvSpPr>
        <p:spPr bwMode="auto">
          <a:xfrm>
            <a:off x="6446838" y="2493963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9" name="Egyenes összekötő 170"/>
          <p:cNvCxnSpPr>
            <a:cxnSpLocks noChangeShapeType="1"/>
          </p:cNvCxnSpPr>
          <p:nvPr/>
        </p:nvCxnSpPr>
        <p:spPr bwMode="auto">
          <a:xfrm rot="10800000" flipV="1">
            <a:off x="6230938" y="3908425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Egyenes összekötő 171"/>
          <p:cNvCxnSpPr>
            <a:cxnSpLocks noChangeShapeType="1"/>
          </p:cNvCxnSpPr>
          <p:nvPr/>
        </p:nvCxnSpPr>
        <p:spPr bwMode="auto">
          <a:xfrm rot="10800000" flipV="1">
            <a:off x="6353175" y="3357563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Egyenes összekötő 172"/>
          <p:cNvCxnSpPr>
            <a:cxnSpLocks noChangeShapeType="1"/>
          </p:cNvCxnSpPr>
          <p:nvPr/>
        </p:nvCxnSpPr>
        <p:spPr bwMode="auto">
          <a:xfrm rot="10800000">
            <a:off x="6950075" y="3276600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églalap 173"/>
          <p:cNvSpPr>
            <a:spLocks noChangeArrowheads="1"/>
          </p:cNvSpPr>
          <p:nvPr/>
        </p:nvSpPr>
        <p:spPr bwMode="auto">
          <a:xfrm>
            <a:off x="7296150" y="309245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3" name="Téglalap 174"/>
          <p:cNvSpPr>
            <a:spLocks noChangeArrowheads="1"/>
          </p:cNvSpPr>
          <p:nvPr/>
        </p:nvSpPr>
        <p:spPr bwMode="auto">
          <a:xfrm>
            <a:off x="7381875" y="309245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24" name="Egyenes összekötő 177"/>
          <p:cNvCxnSpPr>
            <a:cxnSpLocks noChangeShapeType="1"/>
          </p:cNvCxnSpPr>
          <p:nvPr/>
        </p:nvCxnSpPr>
        <p:spPr bwMode="auto">
          <a:xfrm rot="10800000">
            <a:off x="6950075" y="3446463"/>
            <a:ext cx="457200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églalap 178"/>
          <p:cNvSpPr>
            <a:spLocks noChangeArrowheads="1"/>
          </p:cNvSpPr>
          <p:nvPr/>
        </p:nvSpPr>
        <p:spPr bwMode="auto">
          <a:xfrm>
            <a:off x="7296150" y="334010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6" name="Téglalap 179"/>
          <p:cNvSpPr>
            <a:spLocks noChangeArrowheads="1"/>
          </p:cNvSpPr>
          <p:nvPr/>
        </p:nvSpPr>
        <p:spPr bwMode="auto">
          <a:xfrm>
            <a:off x="7381875" y="334010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7" name="Téglalap 182"/>
          <p:cNvSpPr>
            <a:spLocks noChangeArrowheads="1"/>
          </p:cNvSpPr>
          <p:nvPr/>
        </p:nvSpPr>
        <p:spPr bwMode="auto">
          <a:xfrm>
            <a:off x="6446838" y="3214688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28" name="Egyenes összekötő 183"/>
          <p:cNvCxnSpPr>
            <a:cxnSpLocks noChangeShapeType="1"/>
          </p:cNvCxnSpPr>
          <p:nvPr/>
        </p:nvCxnSpPr>
        <p:spPr bwMode="auto">
          <a:xfrm rot="10800000">
            <a:off x="6965950" y="3835400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églalap 184"/>
          <p:cNvSpPr>
            <a:spLocks noChangeArrowheads="1"/>
          </p:cNvSpPr>
          <p:nvPr/>
        </p:nvSpPr>
        <p:spPr bwMode="auto">
          <a:xfrm>
            <a:off x="7296150" y="372903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0" name="Téglalap 185"/>
          <p:cNvSpPr>
            <a:spLocks noChangeArrowheads="1"/>
          </p:cNvSpPr>
          <p:nvPr/>
        </p:nvSpPr>
        <p:spPr bwMode="auto">
          <a:xfrm>
            <a:off x="7381875" y="372903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31" name="Egyenes összekötő 188"/>
          <p:cNvCxnSpPr>
            <a:cxnSpLocks noChangeShapeType="1"/>
          </p:cNvCxnSpPr>
          <p:nvPr/>
        </p:nvCxnSpPr>
        <p:spPr bwMode="auto">
          <a:xfrm rot="10800000">
            <a:off x="6950075" y="4006850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églalap 189"/>
          <p:cNvSpPr>
            <a:spLocks noChangeArrowheads="1"/>
          </p:cNvSpPr>
          <p:nvPr/>
        </p:nvSpPr>
        <p:spPr bwMode="auto">
          <a:xfrm>
            <a:off x="7296150" y="397986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3" name="Téglalap 190"/>
          <p:cNvSpPr>
            <a:spLocks noChangeArrowheads="1"/>
          </p:cNvSpPr>
          <p:nvPr/>
        </p:nvSpPr>
        <p:spPr bwMode="auto">
          <a:xfrm>
            <a:off x="7381875" y="3979863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4" name="Téglalap 193"/>
          <p:cNvSpPr>
            <a:spLocks noChangeArrowheads="1"/>
          </p:cNvSpPr>
          <p:nvPr/>
        </p:nvSpPr>
        <p:spPr bwMode="auto">
          <a:xfrm>
            <a:off x="6446838" y="3763963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267797" name="Line 85"/>
          <p:cNvSpPr>
            <a:spLocks noChangeShapeType="1"/>
          </p:cNvSpPr>
          <p:nvPr/>
        </p:nvSpPr>
        <p:spPr bwMode="auto">
          <a:xfrm>
            <a:off x="4054475" y="4013200"/>
            <a:ext cx="0" cy="520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églalap 60"/>
          <p:cNvSpPr/>
          <p:nvPr/>
        </p:nvSpPr>
        <p:spPr>
          <a:xfrm>
            <a:off x="3751263" y="5483225"/>
            <a:ext cx="1439862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ICH</a:t>
            </a: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10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267799" name="Line 87"/>
          <p:cNvSpPr>
            <a:spLocks noChangeShapeType="1"/>
          </p:cNvSpPr>
          <p:nvPr/>
        </p:nvSpPr>
        <p:spPr bwMode="auto">
          <a:xfrm>
            <a:off x="4486275" y="5067300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00" name="Szövegdoboz 70"/>
          <p:cNvSpPr txBox="1">
            <a:spLocks noChangeArrowheads="1"/>
          </p:cNvSpPr>
          <p:nvPr/>
        </p:nvSpPr>
        <p:spPr bwMode="auto">
          <a:xfrm>
            <a:off x="4505325" y="5154613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000">
                <a:latin typeface="Verdana" pitchFamily="34" charset="0"/>
              </a:rPr>
              <a:t>ESI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1267801" name="Szövegdoboz 31"/>
          <p:cNvSpPr txBox="1">
            <a:spLocks noChangeArrowheads="1"/>
          </p:cNvSpPr>
          <p:nvPr/>
        </p:nvSpPr>
        <p:spPr bwMode="auto">
          <a:xfrm>
            <a:off x="6865938" y="4672013"/>
            <a:ext cx="10048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altLang="en-US" sz="1100">
                <a:latin typeface="Verdana" pitchFamily="34" charset="0"/>
              </a:rPr>
              <a:t>DDR</a:t>
            </a:r>
            <a:r>
              <a:rPr lang="en-US" altLang="en-US" sz="1100">
                <a:latin typeface="Verdana" pitchFamily="34" charset="0"/>
              </a:rPr>
              <a:t>3-1067</a:t>
            </a:r>
            <a:endParaRPr lang="hu-HU" altLang="en-US" sz="1100">
              <a:latin typeface="Verdana" pitchFamily="34" charset="0"/>
            </a:endParaRPr>
          </a:p>
        </p:txBody>
      </p:sp>
      <p:sp>
        <p:nvSpPr>
          <p:cNvPr id="1267802" name="Text Box 90"/>
          <p:cNvSpPr txBox="1">
            <a:spLocks noChangeArrowheads="1"/>
          </p:cNvSpPr>
          <p:nvPr/>
        </p:nvSpPr>
        <p:spPr bwMode="auto">
          <a:xfrm>
            <a:off x="5718175" y="5329238"/>
            <a:ext cx="3219450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1100"/>
              <a:t>SMI: Serial link between the processor and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altLang="en-US" sz="1100"/>
              <a:t>          the SMBs</a:t>
            </a:r>
          </a:p>
          <a:p>
            <a:r>
              <a:rPr lang="en-US" altLang="en-US" sz="1100"/>
              <a:t>SMB: Scalable Memory Buffer</a:t>
            </a:r>
          </a:p>
          <a:p>
            <a:r>
              <a:rPr lang="en-US" altLang="en-US" sz="1100"/>
              <a:t>          Parallel/serial converter</a:t>
            </a:r>
          </a:p>
        </p:txBody>
      </p:sp>
      <p:cxnSp>
        <p:nvCxnSpPr>
          <p:cNvPr id="35" name="Egyenes összekötő 130"/>
          <p:cNvCxnSpPr/>
          <p:nvPr/>
        </p:nvCxnSpPr>
        <p:spPr>
          <a:xfrm rot="10800000" flipH="1" flipV="1">
            <a:off x="1193800" y="2952750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131"/>
          <p:cNvCxnSpPr/>
          <p:nvPr/>
        </p:nvCxnSpPr>
        <p:spPr>
          <a:xfrm rot="10800000" flipH="1" flipV="1">
            <a:off x="1193800" y="2390775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145"/>
          <p:cNvCxnSpPr/>
          <p:nvPr/>
        </p:nvCxnSpPr>
        <p:spPr>
          <a:xfrm rot="10800000" flipH="1">
            <a:off x="354013" y="2309813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églalap 146"/>
          <p:cNvSpPr/>
          <p:nvPr/>
        </p:nvSpPr>
        <p:spPr>
          <a:xfrm flipH="1">
            <a:off x="433388" y="212566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9" name="Téglalap 147"/>
          <p:cNvSpPr/>
          <p:nvPr/>
        </p:nvSpPr>
        <p:spPr>
          <a:xfrm flipH="1">
            <a:off x="346075" y="212566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0" name="Egyenes összekötő 150"/>
          <p:cNvCxnSpPr/>
          <p:nvPr/>
        </p:nvCxnSpPr>
        <p:spPr>
          <a:xfrm rot="10800000" flipH="1">
            <a:off x="354013" y="2479675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églalap 151"/>
          <p:cNvSpPr/>
          <p:nvPr/>
        </p:nvSpPr>
        <p:spPr>
          <a:xfrm flipH="1">
            <a:off x="433388" y="237331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2" name="Téglalap 152"/>
          <p:cNvSpPr/>
          <p:nvPr/>
        </p:nvSpPr>
        <p:spPr>
          <a:xfrm flipH="1">
            <a:off x="346075" y="237331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" name="Téglalap 155"/>
          <p:cNvSpPr/>
          <p:nvPr/>
        </p:nvSpPr>
        <p:spPr>
          <a:xfrm flipH="1">
            <a:off x="681038" y="2246313"/>
            <a:ext cx="647700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4" name="Egyenes összekötő 156"/>
          <p:cNvCxnSpPr/>
          <p:nvPr/>
        </p:nvCxnSpPr>
        <p:spPr>
          <a:xfrm rot="10800000" flipH="1">
            <a:off x="354013" y="2894013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157"/>
          <p:cNvSpPr/>
          <p:nvPr/>
        </p:nvSpPr>
        <p:spPr>
          <a:xfrm flipH="1">
            <a:off x="433388" y="278765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6" name="Téglalap 158"/>
          <p:cNvSpPr/>
          <p:nvPr/>
        </p:nvSpPr>
        <p:spPr>
          <a:xfrm flipH="1">
            <a:off x="346075" y="27876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7" name="Egyenes összekötő 161"/>
          <p:cNvCxnSpPr/>
          <p:nvPr/>
        </p:nvCxnSpPr>
        <p:spPr>
          <a:xfrm rot="10800000" flipH="1">
            <a:off x="354013" y="3067050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églalap 162"/>
          <p:cNvSpPr/>
          <p:nvPr/>
        </p:nvSpPr>
        <p:spPr>
          <a:xfrm flipH="1">
            <a:off x="433388" y="303847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" name="Téglalap 163"/>
          <p:cNvSpPr/>
          <p:nvPr/>
        </p:nvSpPr>
        <p:spPr>
          <a:xfrm flipH="1">
            <a:off x="346075" y="30384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" name="Téglalap 166"/>
          <p:cNvSpPr/>
          <p:nvPr/>
        </p:nvSpPr>
        <p:spPr>
          <a:xfrm flipH="1">
            <a:off x="681038" y="2822575"/>
            <a:ext cx="6477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1" name="Egyenes összekötő 130"/>
          <p:cNvCxnSpPr/>
          <p:nvPr/>
        </p:nvCxnSpPr>
        <p:spPr>
          <a:xfrm rot="10800000" flipH="1" flipV="1">
            <a:off x="1195388" y="4197350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131"/>
          <p:cNvCxnSpPr/>
          <p:nvPr/>
        </p:nvCxnSpPr>
        <p:spPr>
          <a:xfrm rot="10800000" flipH="1" flipV="1">
            <a:off x="1195388" y="3624263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145"/>
          <p:cNvCxnSpPr/>
          <p:nvPr/>
        </p:nvCxnSpPr>
        <p:spPr>
          <a:xfrm rot="10800000" flipH="1">
            <a:off x="355600" y="3543300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églalap 146"/>
          <p:cNvSpPr/>
          <p:nvPr/>
        </p:nvSpPr>
        <p:spPr>
          <a:xfrm flipH="1">
            <a:off x="434975" y="335915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6" name="Téglalap 147"/>
          <p:cNvSpPr/>
          <p:nvPr/>
        </p:nvSpPr>
        <p:spPr>
          <a:xfrm flipH="1">
            <a:off x="347663" y="335915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7" name="Egyenes összekötő 150"/>
          <p:cNvCxnSpPr/>
          <p:nvPr/>
        </p:nvCxnSpPr>
        <p:spPr>
          <a:xfrm rot="10800000" flipH="1">
            <a:off x="355600" y="3713163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églalap 151"/>
          <p:cNvSpPr/>
          <p:nvPr/>
        </p:nvSpPr>
        <p:spPr>
          <a:xfrm flipH="1">
            <a:off x="434975" y="360680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" name="Téglalap 152"/>
          <p:cNvSpPr/>
          <p:nvPr/>
        </p:nvSpPr>
        <p:spPr>
          <a:xfrm flipH="1">
            <a:off x="347663" y="360680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" name="Téglalap 155"/>
          <p:cNvSpPr/>
          <p:nvPr/>
        </p:nvSpPr>
        <p:spPr>
          <a:xfrm flipH="1">
            <a:off x="682625" y="3479800"/>
            <a:ext cx="647700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2" name="Egyenes összekötő 156"/>
          <p:cNvCxnSpPr/>
          <p:nvPr/>
        </p:nvCxnSpPr>
        <p:spPr>
          <a:xfrm rot="10800000" flipH="1">
            <a:off x="355600" y="4127500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églalap 157"/>
          <p:cNvSpPr/>
          <p:nvPr/>
        </p:nvSpPr>
        <p:spPr>
          <a:xfrm flipH="1">
            <a:off x="434975" y="40211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267712" name="Téglalap 158"/>
          <p:cNvSpPr/>
          <p:nvPr/>
        </p:nvSpPr>
        <p:spPr>
          <a:xfrm flipH="1">
            <a:off x="347663" y="40211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267713" name="Egyenes összekötő 161"/>
          <p:cNvCxnSpPr/>
          <p:nvPr/>
        </p:nvCxnSpPr>
        <p:spPr>
          <a:xfrm rot="10800000" flipH="1">
            <a:off x="355600" y="4300538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7714" name="Téglalap 162"/>
          <p:cNvSpPr/>
          <p:nvPr/>
        </p:nvSpPr>
        <p:spPr>
          <a:xfrm flipH="1">
            <a:off x="434975" y="427196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267715" name="Téglalap 163"/>
          <p:cNvSpPr/>
          <p:nvPr/>
        </p:nvSpPr>
        <p:spPr>
          <a:xfrm flipH="1">
            <a:off x="347663" y="427196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267716" name="Téglalap 166"/>
          <p:cNvSpPr/>
          <p:nvPr/>
        </p:nvSpPr>
        <p:spPr>
          <a:xfrm flipH="1">
            <a:off x="682625" y="4056063"/>
            <a:ext cx="647700" cy="28733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267835" name="Line 123"/>
          <p:cNvSpPr>
            <a:spLocks noChangeShapeType="1"/>
          </p:cNvSpPr>
          <p:nvPr/>
        </p:nvSpPr>
        <p:spPr bwMode="auto">
          <a:xfrm flipV="1">
            <a:off x="2667000" y="2768600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36" name="Line 124"/>
          <p:cNvSpPr>
            <a:spLocks noChangeShapeType="1"/>
          </p:cNvSpPr>
          <p:nvPr/>
        </p:nvSpPr>
        <p:spPr bwMode="auto">
          <a:xfrm>
            <a:off x="2692400" y="2787650"/>
            <a:ext cx="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37" name="Line 125"/>
          <p:cNvSpPr>
            <a:spLocks noChangeShapeType="1"/>
          </p:cNvSpPr>
          <p:nvPr/>
        </p:nvSpPr>
        <p:spPr bwMode="auto">
          <a:xfrm>
            <a:off x="2692400" y="2787650"/>
            <a:ext cx="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38" name="Line 126"/>
          <p:cNvSpPr>
            <a:spLocks noChangeShapeType="1"/>
          </p:cNvSpPr>
          <p:nvPr/>
        </p:nvSpPr>
        <p:spPr bwMode="auto">
          <a:xfrm>
            <a:off x="2673350" y="2787650"/>
            <a:ext cx="95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39" name="Line 127"/>
          <p:cNvSpPr>
            <a:spLocks noChangeShapeType="1"/>
          </p:cNvSpPr>
          <p:nvPr/>
        </p:nvSpPr>
        <p:spPr bwMode="auto">
          <a:xfrm>
            <a:off x="2673350" y="2127250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40" name="Line 128"/>
          <p:cNvSpPr>
            <a:spLocks noChangeShapeType="1"/>
          </p:cNvSpPr>
          <p:nvPr/>
        </p:nvSpPr>
        <p:spPr bwMode="auto">
          <a:xfrm>
            <a:off x="2673350" y="2343150"/>
            <a:ext cx="82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41" name="Line 129"/>
          <p:cNvSpPr>
            <a:spLocks noChangeShapeType="1"/>
          </p:cNvSpPr>
          <p:nvPr/>
        </p:nvSpPr>
        <p:spPr bwMode="auto">
          <a:xfrm>
            <a:off x="2673350" y="3949700"/>
            <a:ext cx="0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42" name="Line 130"/>
          <p:cNvSpPr>
            <a:spLocks noChangeShapeType="1"/>
          </p:cNvSpPr>
          <p:nvPr/>
        </p:nvSpPr>
        <p:spPr bwMode="auto">
          <a:xfrm>
            <a:off x="2673350" y="3340100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43" name="Line 131"/>
          <p:cNvSpPr>
            <a:spLocks noChangeShapeType="1"/>
          </p:cNvSpPr>
          <p:nvPr/>
        </p:nvSpPr>
        <p:spPr bwMode="auto">
          <a:xfrm>
            <a:off x="2673350" y="3943350"/>
            <a:ext cx="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44" name="Line 132"/>
          <p:cNvSpPr>
            <a:spLocks noChangeShapeType="1"/>
          </p:cNvSpPr>
          <p:nvPr/>
        </p:nvSpPr>
        <p:spPr bwMode="auto">
          <a:xfrm>
            <a:off x="2673350" y="3943350"/>
            <a:ext cx="82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45" name="Line 133"/>
          <p:cNvSpPr>
            <a:spLocks noChangeShapeType="1"/>
          </p:cNvSpPr>
          <p:nvPr/>
        </p:nvSpPr>
        <p:spPr bwMode="auto">
          <a:xfrm>
            <a:off x="2673350" y="3536950"/>
            <a:ext cx="82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267717" name="Egyenes összekötő 170"/>
          <p:cNvCxnSpPr>
            <a:cxnSpLocks noChangeShapeType="1"/>
          </p:cNvCxnSpPr>
          <p:nvPr/>
        </p:nvCxnSpPr>
        <p:spPr bwMode="auto">
          <a:xfrm rot="10800000" flipV="1">
            <a:off x="6353175" y="2952750"/>
            <a:ext cx="1576388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67718" name="Egyenes összekötő 171"/>
          <p:cNvCxnSpPr>
            <a:cxnSpLocks noChangeShapeType="1"/>
          </p:cNvCxnSpPr>
          <p:nvPr/>
        </p:nvCxnSpPr>
        <p:spPr bwMode="auto">
          <a:xfrm rot="10800000" flipV="1">
            <a:off x="6238875" y="2406650"/>
            <a:ext cx="1690688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67719" name="Egyenes összekötő 172"/>
          <p:cNvCxnSpPr>
            <a:cxnSpLocks noChangeShapeType="1"/>
          </p:cNvCxnSpPr>
          <p:nvPr/>
        </p:nvCxnSpPr>
        <p:spPr bwMode="auto">
          <a:xfrm rot="10800000">
            <a:off x="8297863" y="2325688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67720" name="Téglalap 173"/>
          <p:cNvSpPr>
            <a:spLocks noChangeArrowheads="1"/>
          </p:cNvSpPr>
          <p:nvPr/>
        </p:nvSpPr>
        <p:spPr bwMode="auto">
          <a:xfrm>
            <a:off x="8643938" y="214153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67721" name="Téglalap 174"/>
          <p:cNvSpPr>
            <a:spLocks noChangeArrowheads="1"/>
          </p:cNvSpPr>
          <p:nvPr/>
        </p:nvSpPr>
        <p:spPr bwMode="auto">
          <a:xfrm>
            <a:off x="8729663" y="214153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67722" name="Egyenes összekötő 177"/>
          <p:cNvCxnSpPr>
            <a:cxnSpLocks noChangeShapeType="1"/>
          </p:cNvCxnSpPr>
          <p:nvPr/>
        </p:nvCxnSpPr>
        <p:spPr bwMode="auto">
          <a:xfrm rot="10800000">
            <a:off x="8297863" y="2457450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67723" name="Téglalap 178"/>
          <p:cNvSpPr>
            <a:spLocks noChangeArrowheads="1"/>
          </p:cNvSpPr>
          <p:nvPr/>
        </p:nvSpPr>
        <p:spPr bwMode="auto">
          <a:xfrm>
            <a:off x="8643938" y="238918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67732" name="Téglalap 179"/>
          <p:cNvSpPr>
            <a:spLocks noChangeArrowheads="1"/>
          </p:cNvSpPr>
          <p:nvPr/>
        </p:nvSpPr>
        <p:spPr bwMode="auto">
          <a:xfrm>
            <a:off x="8729663" y="238918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67733" name="Téglalap 182"/>
          <p:cNvSpPr>
            <a:spLocks noChangeArrowheads="1"/>
          </p:cNvSpPr>
          <p:nvPr/>
        </p:nvSpPr>
        <p:spPr bwMode="auto">
          <a:xfrm>
            <a:off x="7794625" y="2263775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267734" name="Egyenes összekötő 183"/>
          <p:cNvCxnSpPr>
            <a:cxnSpLocks noChangeShapeType="1"/>
          </p:cNvCxnSpPr>
          <p:nvPr/>
        </p:nvCxnSpPr>
        <p:spPr bwMode="auto">
          <a:xfrm rot="10800000">
            <a:off x="8313738" y="2884488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67735" name="Téglalap 184"/>
          <p:cNvSpPr>
            <a:spLocks noChangeArrowheads="1"/>
          </p:cNvSpPr>
          <p:nvPr/>
        </p:nvSpPr>
        <p:spPr bwMode="auto">
          <a:xfrm>
            <a:off x="8643938" y="277812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67736" name="Téglalap 185"/>
          <p:cNvSpPr>
            <a:spLocks noChangeArrowheads="1"/>
          </p:cNvSpPr>
          <p:nvPr/>
        </p:nvSpPr>
        <p:spPr bwMode="auto">
          <a:xfrm>
            <a:off x="8729663" y="2778125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67737" name="Egyenes összekötő 188"/>
          <p:cNvCxnSpPr>
            <a:cxnSpLocks noChangeShapeType="1"/>
          </p:cNvCxnSpPr>
          <p:nvPr/>
        </p:nvCxnSpPr>
        <p:spPr bwMode="auto">
          <a:xfrm rot="10800000">
            <a:off x="8297863" y="3057525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67738" name="Téglalap 189"/>
          <p:cNvSpPr>
            <a:spLocks noChangeArrowheads="1"/>
          </p:cNvSpPr>
          <p:nvPr/>
        </p:nvSpPr>
        <p:spPr bwMode="auto">
          <a:xfrm>
            <a:off x="8643938" y="302895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67739" name="Téglalap 190"/>
          <p:cNvSpPr>
            <a:spLocks noChangeArrowheads="1"/>
          </p:cNvSpPr>
          <p:nvPr/>
        </p:nvSpPr>
        <p:spPr bwMode="auto">
          <a:xfrm>
            <a:off x="8729663" y="302895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67740" name="Téglalap 193"/>
          <p:cNvSpPr>
            <a:spLocks noChangeArrowheads="1"/>
          </p:cNvSpPr>
          <p:nvPr/>
        </p:nvSpPr>
        <p:spPr bwMode="auto">
          <a:xfrm>
            <a:off x="7794625" y="2813050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267741" name="Egyenes összekötő 170"/>
          <p:cNvCxnSpPr>
            <a:cxnSpLocks noChangeShapeType="1"/>
          </p:cNvCxnSpPr>
          <p:nvPr/>
        </p:nvCxnSpPr>
        <p:spPr bwMode="auto">
          <a:xfrm rot="10800000" flipV="1">
            <a:off x="6353175" y="4252913"/>
            <a:ext cx="1576388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67742" name="Egyenes összekötő 171"/>
          <p:cNvCxnSpPr>
            <a:cxnSpLocks noChangeShapeType="1"/>
          </p:cNvCxnSpPr>
          <p:nvPr/>
        </p:nvCxnSpPr>
        <p:spPr bwMode="auto">
          <a:xfrm rot="10800000" flipV="1">
            <a:off x="6223000" y="3625850"/>
            <a:ext cx="1706563" cy="127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67743" name="Egyenes összekötő 172"/>
          <p:cNvCxnSpPr>
            <a:cxnSpLocks noChangeShapeType="1"/>
          </p:cNvCxnSpPr>
          <p:nvPr/>
        </p:nvCxnSpPr>
        <p:spPr bwMode="auto">
          <a:xfrm rot="10800000">
            <a:off x="8297863" y="3544888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6" name="Téglalap 173"/>
          <p:cNvSpPr>
            <a:spLocks noChangeArrowheads="1"/>
          </p:cNvSpPr>
          <p:nvPr/>
        </p:nvSpPr>
        <p:spPr bwMode="auto">
          <a:xfrm>
            <a:off x="8643938" y="336073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97" name="Téglalap 174"/>
          <p:cNvSpPr>
            <a:spLocks noChangeArrowheads="1"/>
          </p:cNvSpPr>
          <p:nvPr/>
        </p:nvSpPr>
        <p:spPr bwMode="auto">
          <a:xfrm>
            <a:off x="8729663" y="336073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98" name="Egyenes összekötő 177"/>
          <p:cNvCxnSpPr>
            <a:cxnSpLocks noChangeShapeType="1"/>
          </p:cNvCxnSpPr>
          <p:nvPr/>
        </p:nvCxnSpPr>
        <p:spPr bwMode="auto">
          <a:xfrm rot="10800000">
            <a:off x="8297863" y="3676650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9" name="Téglalap 178"/>
          <p:cNvSpPr>
            <a:spLocks noChangeArrowheads="1"/>
          </p:cNvSpPr>
          <p:nvPr/>
        </p:nvSpPr>
        <p:spPr bwMode="auto">
          <a:xfrm>
            <a:off x="8643938" y="360838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0" name="Téglalap 179"/>
          <p:cNvSpPr>
            <a:spLocks noChangeArrowheads="1"/>
          </p:cNvSpPr>
          <p:nvPr/>
        </p:nvSpPr>
        <p:spPr bwMode="auto">
          <a:xfrm>
            <a:off x="8729663" y="360838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1" name="Téglalap 182"/>
          <p:cNvSpPr>
            <a:spLocks noChangeArrowheads="1"/>
          </p:cNvSpPr>
          <p:nvPr/>
        </p:nvSpPr>
        <p:spPr bwMode="auto">
          <a:xfrm>
            <a:off x="7794625" y="3482975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02" name="Egyenes összekötő 183"/>
          <p:cNvCxnSpPr>
            <a:cxnSpLocks noChangeShapeType="1"/>
          </p:cNvCxnSpPr>
          <p:nvPr/>
        </p:nvCxnSpPr>
        <p:spPr bwMode="auto">
          <a:xfrm rot="10800000">
            <a:off x="8313738" y="4154488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" name="Téglalap 184"/>
          <p:cNvSpPr>
            <a:spLocks noChangeArrowheads="1"/>
          </p:cNvSpPr>
          <p:nvPr/>
        </p:nvSpPr>
        <p:spPr bwMode="auto">
          <a:xfrm>
            <a:off x="8643938" y="404812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4" name="Téglalap 185"/>
          <p:cNvSpPr>
            <a:spLocks noChangeArrowheads="1"/>
          </p:cNvSpPr>
          <p:nvPr/>
        </p:nvSpPr>
        <p:spPr bwMode="auto">
          <a:xfrm>
            <a:off x="8729663" y="4048125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05" name="Egyenes összekötő 188"/>
          <p:cNvCxnSpPr>
            <a:cxnSpLocks noChangeShapeType="1"/>
          </p:cNvCxnSpPr>
          <p:nvPr/>
        </p:nvCxnSpPr>
        <p:spPr bwMode="auto">
          <a:xfrm rot="10800000">
            <a:off x="8297863" y="4325938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6" name="Téglalap 189"/>
          <p:cNvSpPr>
            <a:spLocks noChangeArrowheads="1"/>
          </p:cNvSpPr>
          <p:nvPr/>
        </p:nvSpPr>
        <p:spPr bwMode="auto">
          <a:xfrm>
            <a:off x="8643938" y="429895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7" name="Téglalap 190"/>
          <p:cNvSpPr>
            <a:spLocks noChangeArrowheads="1"/>
          </p:cNvSpPr>
          <p:nvPr/>
        </p:nvSpPr>
        <p:spPr bwMode="auto">
          <a:xfrm>
            <a:off x="8729663" y="429895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8" name="Téglalap 193"/>
          <p:cNvSpPr>
            <a:spLocks noChangeArrowheads="1"/>
          </p:cNvSpPr>
          <p:nvPr/>
        </p:nvSpPr>
        <p:spPr bwMode="auto">
          <a:xfrm>
            <a:off x="7794625" y="4108450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267878" name="Line 166"/>
          <p:cNvSpPr>
            <a:spLocks noChangeShapeType="1"/>
          </p:cNvSpPr>
          <p:nvPr/>
        </p:nvSpPr>
        <p:spPr bwMode="auto">
          <a:xfrm flipV="1">
            <a:off x="6353175" y="3968750"/>
            <a:ext cx="0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79" name="Line 167"/>
          <p:cNvSpPr>
            <a:spLocks noChangeShapeType="1"/>
          </p:cNvSpPr>
          <p:nvPr/>
        </p:nvSpPr>
        <p:spPr bwMode="auto">
          <a:xfrm>
            <a:off x="6353175" y="3981450"/>
            <a:ext cx="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80" name="Line 168"/>
          <p:cNvSpPr>
            <a:spLocks noChangeShapeType="1"/>
          </p:cNvSpPr>
          <p:nvPr/>
        </p:nvSpPr>
        <p:spPr bwMode="auto">
          <a:xfrm flipH="1">
            <a:off x="6216650" y="3981450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81" name="Line 169"/>
          <p:cNvSpPr>
            <a:spLocks noChangeShapeType="1"/>
          </p:cNvSpPr>
          <p:nvPr/>
        </p:nvSpPr>
        <p:spPr bwMode="auto">
          <a:xfrm>
            <a:off x="6353175" y="3352800"/>
            <a:ext cx="0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82" name="Line 170"/>
          <p:cNvSpPr>
            <a:spLocks noChangeShapeType="1"/>
          </p:cNvSpPr>
          <p:nvPr/>
        </p:nvSpPr>
        <p:spPr bwMode="auto">
          <a:xfrm flipH="1">
            <a:off x="6229350" y="3511550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83" name="Line 171"/>
          <p:cNvSpPr>
            <a:spLocks noChangeShapeType="1"/>
          </p:cNvSpPr>
          <p:nvPr/>
        </p:nvSpPr>
        <p:spPr bwMode="auto">
          <a:xfrm flipV="1">
            <a:off x="6353175" y="2768600"/>
            <a:ext cx="0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84" name="Line 172"/>
          <p:cNvSpPr>
            <a:spLocks noChangeShapeType="1"/>
          </p:cNvSpPr>
          <p:nvPr/>
        </p:nvSpPr>
        <p:spPr bwMode="auto">
          <a:xfrm flipH="1">
            <a:off x="6235700" y="2768600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85" name="Line 173"/>
          <p:cNvSpPr>
            <a:spLocks noChangeShapeType="1"/>
          </p:cNvSpPr>
          <p:nvPr/>
        </p:nvSpPr>
        <p:spPr bwMode="auto">
          <a:xfrm>
            <a:off x="6353175" y="21209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86" name="Line 174"/>
          <p:cNvSpPr>
            <a:spLocks noChangeShapeType="1"/>
          </p:cNvSpPr>
          <p:nvPr/>
        </p:nvSpPr>
        <p:spPr bwMode="auto">
          <a:xfrm flipH="1">
            <a:off x="6229350" y="2343150"/>
            <a:ext cx="1238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887" name="Text Box 175"/>
          <p:cNvSpPr txBox="1">
            <a:spLocks noChangeArrowheads="1"/>
          </p:cNvSpPr>
          <p:nvPr/>
        </p:nvSpPr>
        <p:spPr bwMode="auto">
          <a:xfrm>
            <a:off x="2265363" y="4343400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en-US" sz="1000"/>
              <a:t>2x4 SMI</a:t>
            </a:r>
          </a:p>
          <a:p>
            <a:pPr algn="ctr">
              <a:lnSpc>
                <a:spcPct val="85000"/>
              </a:lnSpc>
            </a:pPr>
            <a:r>
              <a:rPr lang="en-US" altLang="en-US" sz="1000"/>
              <a:t> channels</a:t>
            </a:r>
          </a:p>
        </p:txBody>
      </p:sp>
      <p:sp>
        <p:nvSpPr>
          <p:cNvPr id="1267888" name="Text Box 176"/>
          <p:cNvSpPr txBox="1">
            <a:spLocks noChangeArrowheads="1"/>
          </p:cNvSpPr>
          <p:nvPr/>
        </p:nvSpPr>
        <p:spPr bwMode="auto">
          <a:xfrm>
            <a:off x="5949950" y="4344988"/>
            <a:ext cx="792163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en-US" sz="1000"/>
              <a:t>2x4 SMI</a:t>
            </a:r>
          </a:p>
          <a:p>
            <a:pPr algn="ctr">
              <a:lnSpc>
                <a:spcPct val="85000"/>
              </a:lnSpc>
            </a:pPr>
            <a:r>
              <a:rPr lang="en-US" altLang="en-US" sz="1000"/>
              <a:t> channels</a:t>
            </a:r>
          </a:p>
        </p:txBody>
      </p:sp>
      <p:sp>
        <p:nvSpPr>
          <p:cNvPr id="1267890" name="Rectangle 178"/>
          <p:cNvSpPr>
            <a:spLocks noChangeArrowheads="1"/>
          </p:cNvSpPr>
          <p:nvPr/>
        </p:nvSpPr>
        <p:spPr bwMode="auto">
          <a:xfrm>
            <a:off x="4926013" y="4818063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100">
                <a:solidFill>
                  <a:schemeClr val="bg1"/>
                </a:solidFill>
              </a:rPr>
              <a:t>ME</a:t>
            </a:r>
          </a:p>
        </p:txBody>
      </p:sp>
      <p:sp>
        <p:nvSpPr>
          <p:cNvPr id="1267891" name="Text Box 179"/>
          <p:cNvSpPr txBox="1">
            <a:spLocks noChangeArrowheads="1"/>
          </p:cNvSpPr>
          <p:nvPr/>
        </p:nvSpPr>
        <p:spPr bwMode="auto">
          <a:xfrm>
            <a:off x="5788025" y="6038850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100"/>
              <a:t>ME: Management Engine</a:t>
            </a:r>
          </a:p>
        </p:txBody>
      </p:sp>
      <p:sp>
        <p:nvSpPr>
          <p:cNvPr id="1267892" name="Rectangle 180"/>
          <p:cNvSpPr>
            <a:spLocks noChangeArrowheads="1"/>
          </p:cNvSpPr>
          <p:nvPr/>
        </p:nvSpPr>
        <p:spPr bwMode="auto">
          <a:xfrm>
            <a:off x="3032125" y="1590675"/>
            <a:ext cx="13985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en-US" sz="1100" i="1">
                <a:solidFill>
                  <a:srgbClr val="000000"/>
                </a:solidFill>
              </a:rPr>
              <a:t>Xeon 7500</a:t>
            </a:r>
          </a:p>
          <a:p>
            <a:pPr algn="ctr">
              <a:lnSpc>
                <a:spcPct val="85000"/>
              </a:lnSpc>
            </a:pPr>
            <a:r>
              <a:rPr lang="hu-HU" altLang="en-US" sz="1100" i="1">
                <a:solidFill>
                  <a:srgbClr val="000000"/>
                </a:solidFill>
              </a:rPr>
              <a:t>(</a:t>
            </a:r>
            <a:r>
              <a:rPr lang="en-US" altLang="en-US" sz="1100" i="1">
                <a:solidFill>
                  <a:srgbClr val="000000"/>
                </a:solidFill>
              </a:rPr>
              <a:t>Nehalem-EX</a:t>
            </a:r>
            <a:r>
              <a:rPr lang="hu-HU" altLang="en-US" sz="1100" i="1">
                <a:solidFill>
                  <a:srgbClr val="000000"/>
                </a:solidFill>
              </a:rPr>
              <a:t>)</a:t>
            </a:r>
            <a:endParaRPr lang="en-US" altLang="en-US" sz="1100" i="1">
              <a:solidFill>
                <a:srgbClr val="000000"/>
              </a:solidFill>
            </a:endParaRPr>
          </a:p>
          <a:p>
            <a:pPr algn="ctr">
              <a:lnSpc>
                <a:spcPct val="85000"/>
              </a:lnSpc>
            </a:pPr>
            <a:r>
              <a:rPr lang="en-US" altLang="en-US" sz="1100" i="1">
                <a:solidFill>
                  <a:srgbClr val="000000"/>
                </a:solidFill>
              </a:rPr>
              <a:t>(Becton) 8C</a:t>
            </a:r>
          </a:p>
        </p:txBody>
      </p:sp>
      <p:sp>
        <p:nvSpPr>
          <p:cNvPr id="1267893" name="Rectangle 181"/>
          <p:cNvSpPr>
            <a:spLocks noChangeArrowheads="1"/>
          </p:cNvSpPr>
          <p:nvPr/>
        </p:nvSpPr>
        <p:spPr bwMode="auto">
          <a:xfrm>
            <a:off x="4551363" y="1625600"/>
            <a:ext cx="1409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100" i="1">
                <a:solidFill>
                  <a:srgbClr val="000000"/>
                </a:solidFill>
              </a:rPr>
              <a:t>Xeon 7-4800</a:t>
            </a:r>
          </a:p>
          <a:p>
            <a:pPr algn="ctr"/>
            <a:r>
              <a:rPr lang="hu-HU" altLang="en-US" sz="1100" i="1">
                <a:solidFill>
                  <a:srgbClr val="000000"/>
                </a:solidFill>
              </a:rPr>
              <a:t>(</a:t>
            </a:r>
            <a:r>
              <a:rPr lang="en-US" altLang="en-US" sz="1100" i="1">
                <a:solidFill>
                  <a:srgbClr val="000000"/>
                </a:solidFill>
              </a:rPr>
              <a:t>Westmere-EX) 10C</a:t>
            </a:r>
          </a:p>
        </p:txBody>
      </p:sp>
      <p:sp>
        <p:nvSpPr>
          <p:cNvPr id="110" name="Téglalap 3"/>
          <p:cNvSpPr>
            <a:spLocks noChangeArrowheads="1"/>
          </p:cNvSpPr>
          <p:nvPr/>
        </p:nvSpPr>
        <p:spPr bwMode="auto">
          <a:xfrm>
            <a:off x="4700588" y="2287588"/>
            <a:ext cx="1439862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11" name="Téglalap 3"/>
          <p:cNvSpPr>
            <a:spLocks noChangeArrowheads="1"/>
          </p:cNvSpPr>
          <p:nvPr/>
        </p:nvSpPr>
        <p:spPr bwMode="auto">
          <a:xfrm>
            <a:off x="2757488" y="3443288"/>
            <a:ext cx="1439862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12" name="Téglalap 3"/>
          <p:cNvSpPr>
            <a:spLocks noChangeArrowheads="1"/>
          </p:cNvSpPr>
          <p:nvPr/>
        </p:nvSpPr>
        <p:spPr bwMode="auto">
          <a:xfrm>
            <a:off x="4675188" y="3443288"/>
            <a:ext cx="1439862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/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267897" name="Text Box 185"/>
          <p:cNvSpPr txBox="1">
            <a:spLocks noChangeArrowheads="1"/>
          </p:cNvSpPr>
          <p:nvPr/>
        </p:nvSpPr>
        <p:spPr bwMode="auto">
          <a:xfrm>
            <a:off x="4327525" y="1631950"/>
            <a:ext cx="247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100"/>
              <a:t>/</a:t>
            </a:r>
          </a:p>
        </p:txBody>
      </p:sp>
      <p:sp>
        <p:nvSpPr>
          <p:cNvPr id="1267898" name="Text Box 186"/>
          <p:cNvSpPr txBox="1">
            <a:spLocks noChangeArrowheads="1"/>
          </p:cNvSpPr>
          <p:nvPr/>
        </p:nvSpPr>
        <p:spPr bwMode="auto">
          <a:xfrm>
            <a:off x="1309688" y="6484938"/>
            <a:ext cx="6302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Nehalem-EX aimed  Boxboro-EX MP server platform (for up to 10 C)</a:t>
            </a:r>
          </a:p>
        </p:txBody>
      </p:sp>
      <p:sp>
        <p:nvSpPr>
          <p:cNvPr id="1267899" name="Text Box 187"/>
          <p:cNvSpPr txBox="1">
            <a:spLocks noChangeArrowheads="1"/>
          </p:cNvSpPr>
          <p:nvPr/>
        </p:nvSpPr>
        <p:spPr bwMode="auto">
          <a:xfrm>
            <a:off x="211138" y="636588"/>
            <a:ext cx="8894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>
                <a:solidFill>
                  <a:schemeClr val="accent2"/>
                </a:solidFill>
              </a:rPr>
              <a:t>Evolution to the Nehalem-EX aimed Boxboro-EX MP platform (that supports up to 10 cores)</a:t>
            </a:r>
            <a:endParaRPr lang="en-US" altLang="en-US" sz="1200"/>
          </a:p>
          <a:p>
            <a:r>
              <a:rPr lang="en-US" altLang="en-US" sz="1200"/>
              <a:t>   (In the basic system architecture we show the single IOH alternative)</a:t>
            </a:r>
            <a:r>
              <a:rPr lang="en-US" altLang="en-US" sz="1200" b="1">
                <a:solidFill>
                  <a:schemeClr val="accent2"/>
                </a:solidFill>
              </a:rPr>
              <a:t>  </a:t>
            </a:r>
          </a:p>
        </p:txBody>
      </p:sp>
      <p:sp>
        <p:nvSpPr>
          <p:cNvPr id="1267900" name="Oval 188"/>
          <p:cNvSpPr>
            <a:spLocks noChangeArrowheads="1"/>
          </p:cNvSpPr>
          <p:nvPr/>
        </p:nvSpPr>
        <p:spPr bwMode="auto">
          <a:xfrm>
            <a:off x="0" y="1511300"/>
            <a:ext cx="3162300" cy="35433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901" name="Oval 189"/>
          <p:cNvSpPr>
            <a:spLocks noChangeArrowheads="1"/>
          </p:cNvSpPr>
          <p:nvPr/>
        </p:nvSpPr>
        <p:spPr bwMode="auto">
          <a:xfrm>
            <a:off x="5970588" y="1525588"/>
            <a:ext cx="3162300" cy="35433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902" name="Oval 190"/>
          <p:cNvSpPr>
            <a:spLocks noChangeArrowheads="1"/>
          </p:cNvSpPr>
          <p:nvPr/>
        </p:nvSpPr>
        <p:spPr bwMode="auto">
          <a:xfrm>
            <a:off x="2781300" y="1955800"/>
            <a:ext cx="3619500" cy="27559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7903" name="Rectangle 191"/>
          <p:cNvSpPr>
            <a:spLocks noGrp="1" noChangeArrowheads="1"/>
          </p:cNvSpPr>
          <p:nvPr>
            <p:ph type="title"/>
          </p:nvPr>
        </p:nvSpPr>
        <p:spPr>
          <a:xfrm>
            <a:off x="0" y="12700"/>
            <a:ext cx="9144000" cy="393700"/>
          </a:xfrm>
          <a:ln/>
        </p:spPr>
        <p:txBody>
          <a:bodyPr/>
          <a:lstStyle/>
          <a:p>
            <a:r>
              <a:rPr lang="hu-HU" altLang="en-US"/>
              <a:t>3.5 Evolution of MP server platforms (4)</a:t>
            </a:r>
          </a:p>
        </p:txBody>
      </p:sp>
    </p:spTree>
    <p:extLst>
      <p:ext uri="{BB962C8B-B14F-4D97-AF65-F5344CB8AC3E}">
        <p14:creationId xmlns:p14="http://schemas.microsoft.com/office/powerpoint/2010/main" val="47654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</a:t>
            </a:r>
            <a:r>
              <a:rPr lang="en-US" altLang="en-US" smtClean="0"/>
              <a:t>2</a:t>
            </a:r>
            <a:r>
              <a:rPr lang="hu-HU" altLang="en-US" smtClean="0"/>
              <a:t> </a:t>
            </a:r>
            <a:r>
              <a:rPr lang="en-US" altLang="en-US" smtClean="0"/>
              <a:t>Sokmagos </a:t>
            </a:r>
            <a:r>
              <a:rPr lang="hu-HU" altLang="en-US" smtClean="0"/>
              <a:t>processzorok (</a:t>
            </a:r>
            <a:r>
              <a:rPr lang="en-US" altLang="en-US" smtClean="0"/>
              <a:t>2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200025" y="735013"/>
            <a:ext cx="32175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CC"/>
                </a:solidFill>
                <a:latin typeface="Verdana" pitchFamily="34" charset="0"/>
              </a:rPr>
              <a:t>2.2 </a:t>
            </a:r>
            <a:r>
              <a:rPr lang="en-US" altLang="en-US" sz="1400" b="1" dirty="0" err="1">
                <a:solidFill>
                  <a:srgbClr val="0000CC"/>
                </a:solidFill>
                <a:latin typeface="Verdana" pitchFamily="34" charset="0"/>
              </a:rPr>
              <a:t>Sokmagos</a:t>
            </a:r>
            <a:r>
              <a:rPr lang="en-US" altLang="en-US" sz="1400" b="1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rgbClr val="0000CC"/>
                </a:solidFill>
                <a:latin typeface="Verdana" pitchFamily="34" charset="0"/>
              </a:rPr>
              <a:t>processzorok-2</a:t>
            </a:r>
            <a:endParaRPr lang="en-US" altLang="en-US" sz="1400" b="1" dirty="0">
              <a:solidFill>
                <a:srgbClr val="0000CC"/>
              </a:solidFill>
              <a:latin typeface="Verdana" pitchFamily="34" charset="0"/>
            </a:endParaRP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230188" y="1073150"/>
            <a:ext cx="822956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A </a:t>
            </a:r>
            <a:r>
              <a:rPr lang="en-US" altLang="en-US" sz="1400" dirty="0" err="1">
                <a:latin typeface="Verdana" pitchFamily="34" charset="0"/>
              </a:rPr>
              <a:t>nagy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magszám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miatt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szükségszerűen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új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architektúrájú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processzorokat</a:t>
            </a:r>
            <a:r>
              <a:rPr lang="en-US" altLang="en-US" sz="1400" dirty="0">
                <a:latin typeface="Verdana" pitchFamily="34" charset="0"/>
              </a:rPr>
              <a:t> a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hagyományos</a:t>
            </a:r>
            <a:endParaRPr lang="en-US" altLang="en-US" sz="1400" dirty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 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többmagos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processzoroktól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való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megkülönböztetés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érdekében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sokmagos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(many core)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processzoroknak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szokás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nevezni</a:t>
            </a:r>
            <a:r>
              <a:rPr lang="en-US" altLang="en-US" sz="1400" dirty="0">
                <a:latin typeface="Verdan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190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8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8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222250" y="673100"/>
            <a:ext cx="4238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Intel sokmagos processorfejlesztései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378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68413"/>
            <a:ext cx="88931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Text Box 8"/>
          <p:cNvSpPr txBox="1">
            <a:spLocks noChangeArrowheads="1"/>
          </p:cNvSpPr>
          <p:nvPr/>
        </p:nvSpPr>
        <p:spPr bwMode="auto">
          <a:xfrm>
            <a:off x="3260725" y="193675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80 core Tile </a:t>
            </a:r>
          </a:p>
        </p:txBody>
      </p:sp>
      <p:sp>
        <p:nvSpPr>
          <p:cNvPr id="37893" name="Text Box 9"/>
          <p:cNvSpPr txBox="1">
            <a:spLocks noChangeArrowheads="1"/>
          </p:cNvSpPr>
          <p:nvPr/>
        </p:nvSpPr>
        <p:spPr bwMode="auto">
          <a:xfrm>
            <a:off x="5160963" y="1963738"/>
            <a:ext cx="563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SCC </a:t>
            </a:r>
          </a:p>
        </p:txBody>
      </p:sp>
      <p:sp>
        <p:nvSpPr>
          <p:cNvPr id="37894" name="Text Box 10"/>
          <p:cNvSpPr txBox="1">
            <a:spLocks noChangeArrowheads="1"/>
          </p:cNvSpPr>
          <p:nvPr/>
        </p:nvSpPr>
        <p:spPr bwMode="auto">
          <a:xfrm>
            <a:off x="6084888" y="1963738"/>
            <a:ext cx="1339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Ferry</a:t>
            </a:r>
          </a:p>
        </p:txBody>
      </p:sp>
      <p:sp>
        <p:nvSpPr>
          <p:cNvPr id="37895" name="Text Box 11"/>
          <p:cNvSpPr txBox="1">
            <a:spLocks noChangeArrowheads="1"/>
          </p:cNvSpPr>
          <p:nvPr/>
        </p:nvSpPr>
        <p:spPr bwMode="auto">
          <a:xfrm>
            <a:off x="7389813" y="1785938"/>
            <a:ext cx="1465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Corner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Xeon Phi </a:t>
            </a:r>
          </a:p>
        </p:txBody>
      </p:sp>
      <p:sp>
        <p:nvSpPr>
          <p:cNvPr id="37896" name="Oval 13"/>
          <p:cNvSpPr>
            <a:spLocks noChangeArrowheads="1"/>
          </p:cNvSpPr>
          <p:nvPr/>
        </p:nvSpPr>
        <p:spPr bwMode="auto">
          <a:xfrm>
            <a:off x="1162050" y="4652963"/>
            <a:ext cx="1144588" cy="12239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7897" name="Rectangle 70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Sokmagos p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rocesszorok (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3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)</a:t>
            </a:r>
            <a:endParaRPr lang="en-US" altLang="en-US" sz="1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7898" name="Text Box 14"/>
          <p:cNvSpPr txBox="1">
            <a:spLocks noChangeArrowheads="1"/>
          </p:cNvSpPr>
          <p:nvPr/>
        </p:nvSpPr>
        <p:spPr bwMode="auto">
          <a:xfrm>
            <a:off x="2057400" y="1936750"/>
            <a:ext cx="1125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  <a:latin typeface="Verdana" pitchFamily="34" charset="0"/>
              </a:rPr>
              <a:t>C++ library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  <a:latin typeface="Verdana" pitchFamily="34" charset="0"/>
              </a:rPr>
              <a:t>for MC proc.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241300" y="7223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238125" y="735013"/>
            <a:ext cx="4573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CC"/>
                </a:solidFill>
                <a:latin typeface="Verdana" pitchFamily="34" charset="0"/>
              </a:rPr>
              <a:t>A tárgyalt sokmagos processzorfejlesztések</a:t>
            </a:r>
          </a:p>
        </p:txBody>
      </p:sp>
      <p:sp>
        <p:nvSpPr>
          <p:cNvPr id="38917" name="Rectangle 2"/>
          <p:cNvSpPr>
            <a:spLocks noChangeArrowheads="1"/>
          </p:cNvSpPr>
          <p:nvPr/>
        </p:nvSpPr>
        <p:spPr bwMode="auto">
          <a:xfrm>
            <a:off x="4011613" y="1377950"/>
            <a:ext cx="92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8918" name="Text Box 4"/>
          <p:cNvSpPr txBox="1">
            <a:spLocks noChangeArrowheads="1"/>
          </p:cNvSpPr>
          <p:nvPr/>
        </p:nvSpPr>
        <p:spPr bwMode="auto">
          <a:xfrm>
            <a:off x="47625" y="1628775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  <a:endParaRPr lang="en-US" altLang="en-US" sz="1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8919" name="Text Box 22"/>
          <p:cNvSpPr txBox="1">
            <a:spLocks noChangeArrowheads="1"/>
          </p:cNvSpPr>
          <p:nvPr/>
        </p:nvSpPr>
        <p:spPr bwMode="auto">
          <a:xfrm>
            <a:off x="436563" y="1136650"/>
            <a:ext cx="5467651" cy="234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2.2.1 Intel </a:t>
            </a:r>
            <a:r>
              <a:rPr lang="en-US" altLang="en-US" sz="1400" dirty="0" err="1">
                <a:latin typeface="Verdana" pitchFamily="34" charset="0"/>
              </a:rPr>
              <a:t>Larrabee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processzora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2.2.2 Intel Tiled </a:t>
            </a:r>
            <a:r>
              <a:rPr lang="en-US" altLang="en-US" sz="1400" dirty="0" err="1">
                <a:latin typeface="Verdana" pitchFamily="34" charset="0"/>
              </a:rPr>
              <a:t>processzora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2.2.3 Intel SCC </a:t>
            </a:r>
            <a:r>
              <a:rPr lang="en-US" altLang="en-US" sz="1400" dirty="0" err="1">
                <a:latin typeface="Verdana" pitchFamily="34" charset="0"/>
              </a:rPr>
              <a:t>processzora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2.2.4 Intel MIC (Many Integrated Core)/</a:t>
            </a:r>
            <a:r>
              <a:rPr lang="en-US" altLang="en-US" sz="1400" dirty="0" err="1">
                <a:latin typeface="Verdana" pitchFamily="34" charset="0"/>
              </a:rPr>
              <a:t>Xeom</a:t>
            </a:r>
            <a:r>
              <a:rPr lang="en-US" altLang="en-US" sz="1400" dirty="0">
                <a:latin typeface="Verdana" pitchFamily="34" charset="0"/>
              </a:rPr>
              <a:t> Phi </a:t>
            </a:r>
            <a:r>
              <a:rPr lang="en-US" altLang="en-US" sz="1400" dirty="0" err="1">
                <a:latin typeface="Verdana" pitchFamily="34" charset="0"/>
              </a:rPr>
              <a:t>családja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         2.2.4.1Áttekintés         </a:t>
            </a: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         2.2.4.2 </a:t>
            </a:r>
            <a:r>
              <a:rPr lang="en-US" altLang="en-US" sz="1400" dirty="0">
                <a:latin typeface="Verdana" pitchFamily="34" charset="0"/>
              </a:rPr>
              <a:t>Intel Knights Ferry </a:t>
            </a:r>
            <a:r>
              <a:rPr lang="en-US" altLang="en-US" sz="1400" dirty="0" err="1">
                <a:latin typeface="Verdana" pitchFamily="34" charset="0"/>
              </a:rPr>
              <a:t>processzor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családja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en-US" altLang="en-US" sz="1400" dirty="0" smtClean="0">
                <a:latin typeface="Verdana" pitchFamily="34" charset="0"/>
              </a:rPr>
              <a:t> 2.2.4.3 </a:t>
            </a:r>
            <a:r>
              <a:rPr lang="en-US" altLang="en-US" sz="1400" dirty="0">
                <a:latin typeface="Verdana" pitchFamily="34" charset="0"/>
              </a:rPr>
              <a:t>Intel Knights Corner </a:t>
            </a:r>
            <a:r>
              <a:rPr lang="en-US" altLang="en-US" sz="1400" dirty="0" err="1">
                <a:latin typeface="Verdana" pitchFamily="34" charset="0"/>
              </a:rPr>
              <a:t>processzor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 smtClean="0">
                <a:latin typeface="Verdana" pitchFamily="34" charset="0"/>
              </a:rPr>
              <a:t>családja</a:t>
            </a:r>
            <a:endParaRPr lang="en-US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        2.2.4.4 Intel Knights Landing </a:t>
            </a:r>
            <a:r>
              <a:rPr lang="en-US" altLang="en-US" sz="1400" dirty="0" err="1" smtClean="0">
                <a:latin typeface="Verdana" pitchFamily="34" charset="0"/>
              </a:rPr>
              <a:t>processzorcsaládja</a:t>
            </a:r>
            <a:r>
              <a:rPr lang="en-US" altLang="en-US" sz="1400" dirty="0" smtClean="0">
                <a:latin typeface="Verdana" pitchFamily="34" charset="0"/>
              </a:rPr>
              <a:t>  </a:t>
            </a:r>
            <a:endParaRPr lang="en-US" altLang="en-US" sz="14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9939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5318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2.2.1 </a:t>
            </a:r>
            <a:r>
              <a:rPr lang="hu-HU" altLang="en-US" sz="2000">
                <a:solidFill>
                  <a:schemeClr val="bg1"/>
                </a:solidFill>
                <a:latin typeface="Verdana" pitchFamily="34" charset="0"/>
              </a:rPr>
              <a:t>Intel Larrabee</a:t>
            </a: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 processzora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222250" y="673100"/>
            <a:ext cx="3378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Intel’s way toward Xeon Phi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68413"/>
            <a:ext cx="88931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4" name="Text Box 8"/>
          <p:cNvSpPr txBox="1">
            <a:spLocks noChangeArrowheads="1"/>
          </p:cNvSpPr>
          <p:nvPr/>
        </p:nvSpPr>
        <p:spPr bwMode="auto">
          <a:xfrm>
            <a:off x="3260725" y="193675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80 core Tile </a:t>
            </a:r>
          </a:p>
        </p:txBody>
      </p:sp>
      <p:sp>
        <p:nvSpPr>
          <p:cNvPr id="40965" name="Text Box 9"/>
          <p:cNvSpPr txBox="1">
            <a:spLocks noChangeArrowheads="1"/>
          </p:cNvSpPr>
          <p:nvPr/>
        </p:nvSpPr>
        <p:spPr bwMode="auto">
          <a:xfrm>
            <a:off x="5160963" y="1963738"/>
            <a:ext cx="563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SCC </a:t>
            </a:r>
          </a:p>
        </p:txBody>
      </p:sp>
      <p:sp>
        <p:nvSpPr>
          <p:cNvPr id="40966" name="Text Box 10"/>
          <p:cNvSpPr txBox="1">
            <a:spLocks noChangeArrowheads="1"/>
          </p:cNvSpPr>
          <p:nvPr/>
        </p:nvSpPr>
        <p:spPr bwMode="auto">
          <a:xfrm>
            <a:off x="6097588" y="1976438"/>
            <a:ext cx="1339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Ferry</a:t>
            </a:r>
          </a:p>
        </p:txBody>
      </p:sp>
      <p:sp>
        <p:nvSpPr>
          <p:cNvPr id="40967" name="Text Box 11"/>
          <p:cNvSpPr txBox="1">
            <a:spLocks noChangeArrowheads="1"/>
          </p:cNvSpPr>
          <p:nvPr/>
        </p:nvSpPr>
        <p:spPr bwMode="auto">
          <a:xfrm>
            <a:off x="7389813" y="1798638"/>
            <a:ext cx="1465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Corner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Xeon Phi </a:t>
            </a:r>
          </a:p>
        </p:txBody>
      </p:sp>
      <p:sp>
        <p:nvSpPr>
          <p:cNvPr id="40968" name="Oval 13"/>
          <p:cNvSpPr>
            <a:spLocks noChangeArrowheads="1"/>
          </p:cNvSpPr>
          <p:nvPr/>
        </p:nvSpPr>
        <p:spPr bwMode="auto">
          <a:xfrm>
            <a:off x="1162050" y="4652963"/>
            <a:ext cx="1144588" cy="12239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2.1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 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Larrabee processzora 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(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225425" y="1014413"/>
            <a:ext cx="8349465" cy="216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•"/>
            </a:pPr>
            <a:r>
              <a:rPr lang="en-US" altLang="en-US" sz="1400" dirty="0"/>
              <a:t> Intel MIC/Xeon Phi </a:t>
            </a:r>
            <a:r>
              <a:rPr lang="en-US" altLang="en-US" sz="1400" dirty="0" err="1"/>
              <a:t>családjainak</a:t>
            </a:r>
            <a:r>
              <a:rPr lang="en-US" altLang="en-US" sz="1400" dirty="0"/>
              <a:t> </a:t>
            </a:r>
            <a:r>
              <a:rPr lang="en-US" altLang="en-US" sz="1400" dirty="0" err="1"/>
              <a:t>az</a:t>
            </a:r>
            <a:r>
              <a:rPr lang="en-US" altLang="en-US" sz="1400" dirty="0"/>
              <a:t> </a:t>
            </a:r>
            <a:r>
              <a:rPr lang="en-US" altLang="en-US" sz="1400" dirty="0" err="1"/>
              <a:t>előfutára</a:t>
            </a:r>
            <a:r>
              <a:rPr lang="en-US" altLang="en-US" sz="1400" dirty="0"/>
              <a:t>.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•"/>
            </a:pPr>
            <a:r>
              <a:rPr lang="en-US" altLang="en-US" sz="1400" dirty="0"/>
              <a:t> A </a:t>
            </a:r>
            <a:r>
              <a:rPr lang="en-US" altLang="en-US" sz="1400" dirty="0" err="1">
                <a:solidFill>
                  <a:srgbClr val="FF3300"/>
                </a:solidFill>
              </a:rPr>
              <a:t>Larrabee</a:t>
            </a:r>
            <a:r>
              <a:rPr lang="en-US" altLang="en-US" sz="1400" dirty="0">
                <a:solidFill>
                  <a:srgbClr val="FF3300"/>
                </a:solidFill>
              </a:rPr>
              <a:t> </a:t>
            </a:r>
            <a:r>
              <a:rPr lang="en-US" altLang="en-US" sz="1400" dirty="0" err="1"/>
              <a:t>projekt</a:t>
            </a:r>
            <a:r>
              <a:rPr lang="en-US" altLang="en-US" sz="1400" dirty="0"/>
              <a:t> </a:t>
            </a:r>
            <a:r>
              <a:rPr lang="en-US" altLang="en-US" sz="1400" dirty="0" err="1"/>
              <a:t>kezdete</a:t>
            </a:r>
            <a:r>
              <a:rPr lang="en-US" altLang="en-US" sz="1400" dirty="0"/>
              <a:t>: ~ 2005.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•"/>
            </a:pPr>
            <a:r>
              <a:rPr lang="en-US" altLang="en-US" sz="1400" dirty="0"/>
              <a:t> </a:t>
            </a:r>
            <a:r>
              <a:rPr lang="en-US" altLang="en-US" sz="1400" dirty="0" err="1"/>
              <a:t>Első</a:t>
            </a:r>
            <a:r>
              <a:rPr lang="en-US" altLang="en-US" sz="1400" dirty="0"/>
              <a:t> </a:t>
            </a:r>
            <a:r>
              <a:rPr lang="en-US" altLang="en-US" sz="1400" dirty="0" err="1"/>
              <a:t>nyilvános</a:t>
            </a:r>
            <a:r>
              <a:rPr lang="en-US" altLang="en-US" sz="1400" dirty="0"/>
              <a:t> </a:t>
            </a:r>
            <a:r>
              <a:rPr lang="en-US" altLang="en-US" sz="1400" dirty="0" err="1"/>
              <a:t>prezentáció</a:t>
            </a:r>
            <a:r>
              <a:rPr lang="en-US" altLang="en-US" sz="1400" dirty="0"/>
              <a:t>: 12/2006 </a:t>
            </a:r>
            <a:r>
              <a:rPr lang="en-US" altLang="en-US" sz="1400" dirty="0" err="1"/>
              <a:t>egy</a:t>
            </a:r>
            <a:r>
              <a:rPr lang="en-US" altLang="en-US" sz="1400" dirty="0"/>
              <a:t> </a:t>
            </a:r>
            <a:r>
              <a:rPr lang="en-US" altLang="en-US" sz="1400" dirty="0" smtClean="0"/>
              <a:t>HPC workshop-on </a:t>
            </a:r>
            <a:r>
              <a:rPr lang="en-US" altLang="en-US" sz="1400" dirty="0"/>
              <a:t>[</a:t>
            </a:r>
            <a:r>
              <a:rPr lang="hu-HU" altLang="en-US" sz="1400" dirty="0"/>
              <a:t>2</a:t>
            </a:r>
            <a:r>
              <a:rPr lang="en-US" altLang="en-US" sz="1400" dirty="0" smtClean="0"/>
              <a:t>].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•"/>
            </a:pPr>
            <a:r>
              <a:rPr lang="en-US" altLang="en-US" sz="1400" dirty="0"/>
              <a:t> </a:t>
            </a:r>
            <a:r>
              <a:rPr lang="en-US" altLang="en-US" sz="1400" dirty="0" err="1" smtClean="0"/>
              <a:t>Széleskörű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bemuitatás</a:t>
            </a:r>
            <a:r>
              <a:rPr lang="en-US" altLang="en-US" sz="1400" dirty="0" smtClean="0"/>
              <a:t>: SIGGRAPH 2008 (8/2008)</a:t>
            </a:r>
            <a:endParaRPr lang="en-US" altLang="en-US" sz="1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1400" dirty="0"/>
              <a:t> A </a:t>
            </a:r>
            <a:r>
              <a:rPr lang="en-US" altLang="en-US" sz="1400" dirty="0" err="1"/>
              <a:t>projekt</a:t>
            </a:r>
            <a:r>
              <a:rPr lang="en-US" altLang="en-US" sz="1400" dirty="0"/>
              <a:t> </a:t>
            </a:r>
            <a:r>
              <a:rPr lang="en-US" altLang="en-US" sz="1400" dirty="0" err="1"/>
              <a:t>célja</a:t>
            </a:r>
            <a:r>
              <a:rPr lang="en-US" altLang="en-US" sz="1400" dirty="0"/>
              <a:t>: </a:t>
            </a:r>
            <a:r>
              <a:rPr lang="en-US" altLang="en-US" sz="1400" dirty="0" err="1"/>
              <a:t>sokmagos</a:t>
            </a:r>
            <a:r>
              <a:rPr lang="en-US" altLang="en-US" sz="1400" dirty="0"/>
              <a:t> </a:t>
            </a:r>
            <a:r>
              <a:rPr lang="en-US" altLang="en-US" sz="1400" dirty="0" err="1"/>
              <a:t>processzorcsalád</a:t>
            </a:r>
            <a:r>
              <a:rPr lang="en-US" altLang="en-US" sz="1400" dirty="0"/>
              <a:t> </a:t>
            </a:r>
            <a:r>
              <a:rPr lang="en-US" altLang="en-US" sz="1400" dirty="0" err="1"/>
              <a:t>kifejlesztése</a:t>
            </a:r>
            <a:r>
              <a:rPr lang="en-US" altLang="en-US" sz="1400" dirty="0"/>
              <a:t> </a:t>
            </a:r>
            <a:r>
              <a:rPr lang="en-US" altLang="en-US" sz="1400" dirty="0" err="1">
                <a:solidFill>
                  <a:srgbClr val="0000CC"/>
                </a:solidFill>
              </a:rPr>
              <a:t>grafikai</a:t>
            </a:r>
            <a:r>
              <a:rPr lang="en-US" altLang="en-US" sz="1400" dirty="0"/>
              <a:t> </a:t>
            </a:r>
            <a:r>
              <a:rPr lang="en-US" altLang="en-US" sz="1400" dirty="0" err="1"/>
              <a:t>és</a:t>
            </a:r>
            <a:r>
              <a:rPr lang="en-US" altLang="en-US" sz="1400" dirty="0"/>
              <a:t> </a:t>
            </a:r>
            <a:r>
              <a:rPr lang="en-US" altLang="en-US" sz="1400" dirty="0">
                <a:solidFill>
                  <a:srgbClr val="0000CC"/>
                </a:solidFill>
              </a:rPr>
              <a:t>HPC</a:t>
            </a:r>
            <a:r>
              <a:rPr lang="en-US" altLang="en-US" sz="1400" dirty="0"/>
              <a:t> </a:t>
            </a:r>
            <a:r>
              <a:rPr lang="en-US" altLang="en-US" sz="1400" dirty="0" err="1"/>
              <a:t>alkalmazésokra</a:t>
            </a:r>
            <a:endParaRPr lang="en-US" altLang="en-US" sz="1400" dirty="0"/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None/>
            </a:pPr>
            <a:r>
              <a:rPr lang="en-US" altLang="en-US" sz="1400" dirty="0"/>
              <a:t>   (</a:t>
            </a:r>
            <a:r>
              <a:rPr lang="en-US" altLang="en-US" sz="1400" dirty="0" err="1"/>
              <a:t>nem</a:t>
            </a:r>
            <a:r>
              <a:rPr lang="en-US" altLang="en-US" sz="1400" dirty="0"/>
              <a:t> </a:t>
            </a:r>
            <a:r>
              <a:rPr lang="en-US" altLang="en-US" sz="1400" dirty="0" err="1"/>
              <a:t>csatolt</a:t>
            </a:r>
            <a:r>
              <a:rPr lang="en-US" altLang="en-US" sz="1400" dirty="0"/>
              <a:t> </a:t>
            </a:r>
            <a:r>
              <a:rPr lang="en-US" altLang="en-US" sz="1400" dirty="0" err="1"/>
              <a:t>processzor</a:t>
            </a:r>
            <a:r>
              <a:rPr lang="en-US" altLang="en-US" sz="1400" dirty="0"/>
              <a:t>!)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</a:pPr>
            <a:r>
              <a:rPr lang="en-US" altLang="en-US" sz="1400" dirty="0"/>
              <a:t> </a:t>
            </a:r>
            <a:r>
              <a:rPr lang="en-US" altLang="en-US" sz="1400" dirty="0" err="1"/>
              <a:t>Elvárt</a:t>
            </a:r>
            <a:r>
              <a:rPr lang="en-US" altLang="en-US" sz="1400" dirty="0"/>
              <a:t> </a:t>
            </a:r>
            <a:r>
              <a:rPr lang="en-US" altLang="en-US" sz="1400" dirty="0" err="1"/>
              <a:t>célteljesítmény</a:t>
            </a:r>
            <a:r>
              <a:rPr lang="en-US" altLang="en-US" sz="1400" dirty="0"/>
              <a:t>: </a:t>
            </a:r>
            <a:r>
              <a:rPr lang="en-US" altLang="en-US" sz="1400" dirty="0">
                <a:solidFill>
                  <a:srgbClr val="0000CC"/>
                </a:solidFill>
              </a:rPr>
              <a:t>0.4 – 1 TFLOPS</a:t>
            </a:r>
            <a:r>
              <a:rPr lang="en-US" altLang="en-US" sz="1400" dirty="0"/>
              <a:t> (16 – 24 mag </a:t>
            </a:r>
            <a:r>
              <a:rPr lang="en-US" altLang="en-US" sz="1400" dirty="0" err="1"/>
              <a:t>esetén</a:t>
            </a:r>
            <a:r>
              <a:rPr lang="en-US" altLang="en-US" sz="1400" dirty="0" smtClean="0"/>
              <a:t>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1400" dirty="0" smtClean="0">
                <a:solidFill>
                  <a:srgbClr val="0000CC"/>
                </a:solidFill>
              </a:rPr>
              <a:t> </a:t>
            </a:r>
            <a:r>
              <a:rPr lang="en-US" altLang="en-US" sz="1400" dirty="0" smtClean="0"/>
              <a:t>A </a:t>
            </a:r>
            <a:r>
              <a:rPr lang="en-US" altLang="en-US" sz="1400" dirty="0" err="1" smtClean="0"/>
              <a:t>Larrabee</a:t>
            </a:r>
            <a:r>
              <a:rPr lang="en-US" altLang="en-US" sz="1400" dirty="0" smtClean="0"/>
              <a:t> project </a:t>
            </a:r>
            <a:r>
              <a:rPr lang="en-US" altLang="en-US" sz="1400" dirty="0" err="1" smtClean="0"/>
              <a:t>visszavonása</a:t>
            </a:r>
            <a:r>
              <a:rPr lang="en-US" altLang="en-US" sz="1400" dirty="0" smtClean="0"/>
              <a:t>: 12/2009.</a:t>
            </a:r>
            <a:endParaRPr lang="en-US" altLang="en-US" sz="1400" dirty="0"/>
          </a:p>
        </p:txBody>
      </p:sp>
      <p:sp>
        <p:nvSpPr>
          <p:cNvPr id="41987" name="Text Box 8"/>
          <p:cNvSpPr txBox="1">
            <a:spLocks noChangeArrowheads="1"/>
          </p:cNvSpPr>
          <p:nvPr/>
        </p:nvSpPr>
        <p:spPr bwMode="auto">
          <a:xfrm>
            <a:off x="225425" y="661988"/>
            <a:ext cx="2182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</a:rPr>
              <a:t>2.2.1 Intel Larrabee</a:t>
            </a:r>
          </a:p>
        </p:txBody>
      </p:sp>
      <p:sp>
        <p:nvSpPr>
          <p:cNvPr id="41988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800">
                <a:solidFill>
                  <a:schemeClr val="bg1"/>
                </a:solidFill>
              </a:rPr>
              <a:t>2</a:t>
            </a:r>
            <a:r>
              <a:rPr lang="en-US" altLang="en-US" sz="1800">
                <a:solidFill>
                  <a:schemeClr val="bg1"/>
                </a:solidFill>
              </a:rPr>
              <a:t>.</a:t>
            </a:r>
            <a:r>
              <a:rPr lang="hu-HU" altLang="en-US" sz="1800">
                <a:solidFill>
                  <a:schemeClr val="bg1"/>
                </a:solidFill>
              </a:rPr>
              <a:t>2.1</a:t>
            </a:r>
            <a:r>
              <a:rPr lang="en-US" altLang="en-US" sz="1800">
                <a:solidFill>
                  <a:schemeClr val="bg1"/>
                </a:solidFill>
              </a:rPr>
              <a:t> Intel </a:t>
            </a:r>
            <a:r>
              <a:rPr lang="hu-HU" altLang="en-US" sz="1800">
                <a:solidFill>
                  <a:schemeClr val="bg1"/>
                </a:solidFill>
              </a:rPr>
              <a:t>Larrabee processzora </a:t>
            </a:r>
            <a:r>
              <a:rPr lang="en-US" altLang="en-US" sz="1800">
                <a:solidFill>
                  <a:schemeClr val="bg1"/>
                </a:solidFill>
              </a:rPr>
              <a:t>(</a:t>
            </a:r>
            <a:r>
              <a:rPr lang="hu-HU" altLang="en-US" sz="1800">
                <a:solidFill>
                  <a:schemeClr val="bg1"/>
                </a:solidFill>
              </a:rPr>
              <a:t>2</a:t>
            </a:r>
            <a:r>
              <a:rPr lang="en-US" altLang="en-US" sz="180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9" y="1276372"/>
            <a:ext cx="7434262" cy="549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09550" y="655638"/>
            <a:ext cx="8351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 err="1">
                <a:solidFill>
                  <a:srgbClr val="003399"/>
                </a:solidFill>
              </a:rPr>
              <a:t>Larrabee</a:t>
            </a:r>
            <a:r>
              <a:rPr lang="en-US" altLang="en-US" sz="1400" b="1" dirty="0">
                <a:solidFill>
                  <a:srgbClr val="003399"/>
                </a:solidFill>
              </a:rPr>
              <a:t> HPC </a:t>
            </a:r>
            <a:r>
              <a:rPr lang="en-US" altLang="en-US" sz="1400" b="1" dirty="0" err="1">
                <a:solidFill>
                  <a:srgbClr val="003399"/>
                </a:solidFill>
              </a:rPr>
              <a:t>célú</a:t>
            </a:r>
            <a:r>
              <a:rPr lang="en-US" altLang="en-US" sz="1400" b="1" dirty="0">
                <a:solidFill>
                  <a:srgbClr val="003399"/>
                </a:solidFill>
              </a:rPr>
              <a:t> </a:t>
            </a:r>
            <a:r>
              <a:rPr lang="en-US" altLang="en-US" sz="1400" b="1" dirty="0" err="1">
                <a:solidFill>
                  <a:srgbClr val="003399"/>
                </a:solidFill>
              </a:rPr>
              <a:t>rendszerarchitektúrája</a:t>
            </a:r>
            <a:r>
              <a:rPr lang="en-US" altLang="en-US" sz="1400" b="1" dirty="0">
                <a:solidFill>
                  <a:srgbClr val="003399"/>
                </a:solidFill>
              </a:rPr>
              <a:t> (</a:t>
            </a:r>
            <a:r>
              <a:rPr lang="en-US" altLang="en-US" sz="1400" b="1" dirty="0" err="1">
                <a:solidFill>
                  <a:srgbClr val="003399"/>
                </a:solidFill>
              </a:rPr>
              <a:t>egy</a:t>
            </a:r>
            <a:r>
              <a:rPr lang="en-US" altLang="en-US" sz="1400" b="1" dirty="0">
                <a:solidFill>
                  <a:srgbClr val="003399"/>
                </a:solidFill>
              </a:rPr>
              <a:t> </a:t>
            </a:r>
            <a:r>
              <a:rPr lang="en-US" altLang="en-US" sz="1400" b="1" dirty="0" err="1">
                <a:solidFill>
                  <a:srgbClr val="003399"/>
                </a:solidFill>
              </a:rPr>
              <a:t>prezentáció</a:t>
            </a:r>
            <a:r>
              <a:rPr lang="en-US" altLang="en-US" sz="1400" b="1" dirty="0">
                <a:solidFill>
                  <a:srgbClr val="003399"/>
                </a:solidFill>
              </a:rPr>
              <a:t> </a:t>
            </a:r>
            <a:r>
              <a:rPr lang="en-US" altLang="en-US" sz="1400" b="1" dirty="0" err="1">
                <a:solidFill>
                  <a:srgbClr val="003399"/>
                </a:solidFill>
              </a:rPr>
              <a:t>alapján</a:t>
            </a:r>
            <a:r>
              <a:rPr lang="en-US" altLang="en-US" sz="1400" b="1" dirty="0">
                <a:solidFill>
                  <a:srgbClr val="003399"/>
                </a:solidFill>
              </a:rPr>
              <a:t> 12/2006)</a:t>
            </a:r>
            <a:r>
              <a:rPr lang="en-US" altLang="en-US" sz="1400" dirty="0"/>
              <a:t> [</a:t>
            </a:r>
            <a:r>
              <a:rPr lang="hu-HU" altLang="en-US" sz="1400" dirty="0"/>
              <a:t>2</a:t>
            </a:r>
            <a:r>
              <a:rPr lang="en-US" altLang="en-US" sz="1400" dirty="0"/>
              <a:t>]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298575" y="5872163"/>
            <a:ext cx="243363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</a:rPr>
              <a:t>CSI: Common System Interface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</a:rPr>
              <a:t>(QPI)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1035" y="6249988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QPI: 12.8 GB/s per direction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57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187325" y="1116013"/>
            <a:ext cx="40592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rgbClr val="0046CC"/>
                </a:solidFill>
                <a:latin typeface="Verdana" pitchFamily="34" charset="0"/>
                <a:cs typeface="Times New Roman" pitchFamily="18" charset="0"/>
              </a:rPr>
              <a:t>QuickPath</a:t>
            </a:r>
            <a:r>
              <a:rPr lang="en-US" altLang="en-US" sz="1400" b="1" dirty="0">
                <a:solidFill>
                  <a:srgbClr val="0046CC"/>
                </a:solidFill>
                <a:latin typeface="Verdana" pitchFamily="34" charset="0"/>
                <a:cs typeface="Times New Roman" pitchFamily="18" charset="0"/>
              </a:rPr>
              <a:t> Interconnect Bus (QPI-bus)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22307" y="1463675"/>
            <a:ext cx="2863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QPI 1.0: 3.2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 DDR 2-Byte</a:t>
            </a: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4760913" y="1635125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653088" y="147637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12.8 GB/s in each direction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11138" y="2293938"/>
            <a:ext cx="1346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46CC"/>
                </a:solidFill>
                <a:latin typeface="Verdana" pitchFamily="34" charset="0"/>
                <a:cs typeface="Times New Roman" pitchFamily="18" charset="0"/>
              </a:rPr>
              <a:t>Fastest FSB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744538" y="2643188"/>
            <a:ext cx="2124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400 MHz QDR 8 Byte 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3078163" y="2801938"/>
            <a:ext cx="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5654675" y="2632075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12.8 GB/s bidirectional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211138" y="3157538"/>
            <a:ext cx="3148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46CC"/>
                </a:solidFill>
                <a:latin typeface="Verdana" pitchFamily="34" charset="0"/>
                <a:cs typeface="Times New Roman" pitchFamily="18" charset="0"/>
              </a:rPr>
              <a:t>HyperTransport Bus (HT-bus)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877888" y="3862388"/>
            <a:ext cx="3005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1.0:  0.8 GHz   DDR  2-Byte</a:t>
            </a:r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4762500" y="2765425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4768850" y="4022725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5773738" y="3849688"/>
            <a:ext cx="2509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 GB/s in each direction</a:t>
            </a: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879475" y="4181475"/>
            <a:ext cx="3005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2.0: 1.0 GHz    DDR  2-Byte</a:t>
            </a:r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>
            <a:off x="4770438" y="4341813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5794375" y="4168775"/>
            <a:ext cx="2509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4.0 GB/s in each direction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868363" y="4513263"/>
            <a:ext cx="3005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3.0: 2.6 GHz    DDR  2-Byte</a:t>
            </a:r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4759325" y="4673600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5637213" y="4500563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10.4 GB/s in each direction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585788" y="3557588"/>
            <a:ext cx="5005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Max. clock speed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and width figures in AMD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systems</a:t>
            </a:r>
          </a:p>
        </p:txBody>
      </p:sp>
      <p:sp>
        <p:nvSpPr>
          <p:cNvPr id="131094" name="Text Box 24"/>
          <p:cNvSpPr txBox="1">
            <a:spLocks noChangeArrowheads="1"/>
          </p:cNvSpPr>
          <p:nvPr/>
        </p:nvSpPr>
        <p:spPr bwMode="auto">
          <a:xfrm>
            <a:off x="229362" y="636588"/>
            <a:ext cx="68280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Remark: Comparison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of the transfer rates of the QPI, FSB and HT buses  </a:t>
            </a:r>
          </a:p>
        </p:txBody>
      </p:sp>
      <p:sp>
        <p:nvSpPr>
          <p:cNvPr id="91160" name="Text Box 25"/>
          <p:cNvSpPr txBox="1">
            <a:spLocks noChangeArrowheads="1"/>
          </p:cNvSpPr>
          <p:nvPr/>
        </p:nvSpPr>
        <p:spPr bwMode="auto">
          <a:xfrm>
            <a:off x="204788" y="5649913"/>
            <a:ext cx="2297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DDR: Double Data Rate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82638" y="4868863"/>
            <a:ext cx="3148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3.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GHz    DDR  2-Byte</a:t>
            </a:r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>
            <a:off x="4762500" y="5037138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5640388" y="4864100"/>
            <a:ext cx="2646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GB/s in each direction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8438" y="5918200"/>
            <a:ext cx="21621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Q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DR: 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Quad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Data Rate</a:t>
            </a:r>
          </a:p>
        </p:txBody>
      </p:sp>
      <p:sp>
        <p:nvSpPr>
          <p:cNvPr id="131100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4.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QuickPath Interconnect bus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(QPI)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(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509607" y="1743075"/>
            <a:ext cx="29770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QPI 1.1: 4.0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 DDR 2-Byte</a:t>
            </a:r>
          </a:p>
        </p:txBody>
      </p:sp>
      <p:sp>
        <p:nvSpPr>
          <p:cNvPr id="30" name="Line 4"/>
          <p:cNvSpPr>
            <a:spLocks noChangeShapeType="1"/>
          </p:cNvSpPr>
          <p:nvPr/>
        </p:nvSpPr>
        <p:spPr bwMode="auto">
          <a:xfrm>
            <a:off x="4748213" y="1914525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5628224" y="1755775"/>
            <a:ext cx="26468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16.0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GB/s in each direction</a:t>
            </a:r>
          </a:p>
        </p:txBody>
      </p:sp>
    </p:spTree>
    <p:extLst>
      <p:ext uri="{BB962C8B-B14F-4D97-AF65-F5344CB8AC3E}">
        <p14:creationId xmlns:p14="http://schemas.microsoft.com/office/powerpoint/2010/main" val="108398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15364" grpId="0" animBg="1"/>
      <p:bldP spid="15365" grpId="0"/>
      <p:bldP spid="15366" grpId="0"/>
      <p:bldP spid="15368" grpId="0"/>
      <p:bldP spid="15369" grpId="0" animBg="1"/>
      <p:bldP spid="15370" grpId="0"/>
      <p:bldP spid="15371" grpId="0"/>
      <p:bldP spid="15372" grpId="0"/>
      <p:bldP spid="15373" grpId="0" animBg="1"/>
      <p:bldP spid="15374" grpId="0" animBg="1"/>
      <p:bldP spid="15375" grpId="0"/>
      <p:bldP spid="15376" grpId="0"/>
      <p:bldP spid="15377" grpId="0" animBg="1"/>
      <p:bldP spid="15378" grpId="0"/>
      <p:bldP spid="15379" grpId="0"/>
      <p:bldP spid="15380" grpId="0" animBg="1"/>
      <p:bldP spid="15381" grpId="0"/>
      <p:bldP spid="15382" grpId="0"/>
      <p:bldP spid="91160" grpId="0"/>
      <p:bldP spid="2" grpId="0"/>
      <p:bldP spid="26" grpId="0" animBg="1"/>
      <p:bldP spid="27" grpId="0"/>
      <p:bldP spid="3" grpId="0"/>
      <p:bldP spid="29" grpId="0"/>
      <p:bldP spid="30" grpId="0" animBg="1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7"/>
          <p:cNvSpPr txBox="1">
            <a:spLocks noChangeArrowheads="1"/>
          </p:cNvSpPr>
          <p:nvPr/>
        </p:nvSpPr>
        <p:spPr bwMode="auto">
          <a:xfrm>
            <a:off x="234950" y="673100"/>
            <a:ext cx="3470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</a:rPr>
              <a:t>Larrabee mikroarchitektúrája </a:t>
            </a:r>
            <a:r>
              <a:rPr lang="en-US" altLang="en-US" sz="1400"/>
              <a:t>[</a:t>
            </a:r>
            <a:r>
              <a:rPr lang="hu-HU" altLang="en-US" sz="1400"/>
              <a:t>3</a:t>
            </a:r>
            <a:r>
              <a:rPr lang="en-US" altLang="en-US" sz="1400"/>
              <a:t>]</a:t>
            </a:r>
          </a:p>
        </p:txBody>
      </p:sp>
      <p:sp>
        <p:nvSpPr>
          <p:cNvPr id="44035" name="Text Box 8"/>
          <p:cNvSpPr txBox="1">
            <a:spLocks noChangeArrowheads="1"/>
          </p:cNvSpPr>
          <p:nvPr/>
        </p:nvSpPr>
        <p:spPr bwMode="auto">
          <a:xfrm>
            <a:off x="234950" y="1047750"/>
            <a:ext cx="85391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CC"/>
                </a:solidFill>
              </a:rPr>
              <a:t>Kétirányú, gyűrűs kapcsolóhálózatra</a:t>
            </a:r>
            <a:r>
              <a:rPr lang="en-US" altLang="en-US" sz="1400"/>
              <a:t> épülő architektúra </a:t>
            </a:r>
            <a:r>
              <a:rPr lang="en-US" altLang="en-US" sz="1400">
                <a:solidFill>
                  <a:srgbClr val="0000CC"/>
                </a:solidFill>
              </a:rPr>
              <a:t>nagyszámú Pentium-alapú maggal</a:t>
            </a:r>
            <a:r>
              <a:rPr lang="en-US" altLang="en-US" sz="1400"/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  </a:t>
            </a:r>
            <a:r>
              <a:rPr lang="en-US" altLang="en-US" sz="1400">
                <a:solidFill>
                  <a:srgbClr val="0000CC"/>
                </a:solidFill>
              </a:rPr>
              <a:t>koherens L2 gyorsítótárral</a:t>
            </a:r>
            <a:r>
              <a:rPr lang="en-US" altLang="en-US" sz="1400"/>
              <a:t>, mely 256 kB/mag szegmensekből áll, az alábbi rajz szerint.</a:t>
            </a:r>
          </a:p>
        </p:txBody>
      </p:sp>
      <p:sp>
        <p:nvSpPr>
          <p:cNvPr id="44037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800">
                <a:solidFill>
                  <a:schemeClr val="bg1"/>
                </a:solidFill>
              </a:rPr>
              <a:t>2</a:t>
            </a:r>
            <a:r>
              <a:rPr lang="en-US" altLang="en-US" sz="1800">
                <a:solidFill>
                  <a:schemeClr val="bg1"/>
                </a:solidFill>
              </a:rPr>
              <a:t>.</a:t>
            </a:r>
            <a:r>
              <a:rPr lang="hu-HU" altLang="en-US" sz="1800">
                <a:solidFill>
                  <a:schemeClr val="bg1"/>
                </a:solidFill>
              </a:rPr>
              <a:t>2.1</a:t>
            </a:r>
            <a:r>
              <a:rPr lang="en-US" altLang="en-US" sz="1800">
                <a:solidFill>
                  <a:schemeClr val="bg1"/>
                </a:solidFill>
              </a:rPr>
              <a:t> Intel </a:t>
            </a:r>
            <a:r>
              <a:rPr lang="hu-HU" altLang="en-US" sz="1800">
                <a:solidFill>
                  <a:schemeClr val="bg1"/>
                </a:solidFill>
              </a:rPr>
              <a:t>Larrabee processzora </a:t>
            </a:r>
            <a:r>
              <a:rPr lang="en-US" altLang="en-US" sz="1800">
                <a:solidFill>
                  <a:schemeClr val="bg1"/>
                </a:solidFill>
              </a:rPr>
              <a:t>(</a:t>
            </a:r>
            <a:r>
              <a:rPr lang="hu-HU" altLang="en-US" sz="1800">
                <a:solidFill>
                  <a:schemeClr val="bg1"/>
                </a:solidFill>
              </a:rPr>
              <a:t>4</a:t>
            </a:r>
            <a:r>
              <a:rPr lang="en-US" altLang="en-US" sz="180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36698" y="1971456"/>
            <a:ext cx="5884567" cy="4023122"/>
            <a:chOff x="1340481" y="2280552"/>
            <a:chExt cx="5884567" cy="4023122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0481" y="2280552"/>
              <a:ext cx="5884567" cy="4023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2137892" y="5267461"/>
              <a:ext cx="218942" cy="3348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7858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chemeClr val="bg1"/>
                </a:solidFill>
                <a:latin typeface="Verdana" pitchFamily="34" charset="0"/>
              </a:rPr>
              <a:t>1. </a:t>
            </a: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Többmagos processzorok megjelenésének szükségszerűsége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t="11250" r="62521" b="11250"/>
          <a:stretch>
            <a:fillRect/>
          </a:stretch>
        </p:blipFill>
        <p:spPr bwMode="auto">
          <a:xfrm>
            <a:off x="1474788" y="1412875"/>
            <a:ext cx="2881312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3" t="11250" r="7474" b="21962"/>
          <a:stretch>
            <a:fillRect/>
          </a:stretch>
        </p:blipFill>
        <p:spPr bwMode="auto">
          <a:xfrm>
            <a:off x="5003800" y="2060575"/>
            <a:ext cx="360045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Text Box 7"/>
          <p:cNvSpPr txBox="1">
            <a:spLocks noChangeArrowheads="1"/>
          </p:cNvSpPr>
          <p:nvPr/>
        </p:nvSpPr>
        <p:spPr bwMode="auto">
          <a:xfrm>
            <a:off x="215900" y="673100"/>
            <a:ext cx="4025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</a:rPr>
              <a:t>Egy Larrabee mag blokk-diagramja </a:t>
            </a:r>
            <a:r>
              <a:rPr lang="en-US" altLang="en-US" sz="1400"/>
              <a:t>[</a:t>
            </a:r>
            <a:r>
              <a:rPr lang="hu-HU" altLang="en-US" sz="1400"/>
              <a:t>4</a:t>
            </a:r>
            <a:r>
              <a:rPr lang="en-US" altLang="en-US" sz="1400"/>
              <a:t>]</a:t>
            </a:r>
          </a:p>
        </p:txBody>
      </p:sp>
      <p:sp>
        <p:nvSpPr>
          <p:cNvPr id="45061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800">
                <a:solidFill>
                  <a:schemeClr val="bg1"/>
                </a:solidFill>
              </a:rPr>
              <a:t>2</a:t>
            </a:r>
            <a:r>
              <a:rPr lang="en-US" altLang="en-US" sz="1800">
                <a:solidFill>
                  <a:schemeClr val="bg1"/>
                </a:solidFill>
              </a:rPr>
              <a:t>.</a:t>
            </a:r>
            <a:r>
              <a:rPr lang="hu-HU" altLang="en-US" sz="1800">
                <a:solidFill>
                  <a:schemeClr val="bg1"/>
                </a:solidFill>
              </a:rPr>
              <a:t>2.1</a:t>
            </a:r>
            <a:r>
              <a:rPr lang="en-US" altLang="en-US" sz="1800">
                <a:solidFill>
                  <a:schemeClr val="bg1"/>
                </a:solidFill>
              </a:rPr>
              <a:t> Intel </a:t>
            </a:r>
            <a:r>
              <a:rPr lang="hu-HU" altLang="en-US" sz="1800">
                <a:solidFill>
                  <a:schemeClr val="bg1"/>
                </a:solidFill>
              </a:rPr>
              <a:t>Larrabee processzora </a:t>
            </a:r>
            <a:r>
              <a:rPr lang="en-US" altLang="en-US" sz="1800">
                <a:solidFill>
                  <a:schemeClr val="bg1"/>
                </a:solidFill>
              </a:rPr>
              <a:t>(</a:t>
            </a:r>
            <a:r>
              <a:rPr lang="hu-HU" altLang="en-US" sz="1800">
                <a:solidFill>
                  <a:schemeClr val="bg1"/>
                </a:solidFill>
              </a:rPr>
              <a:t>5</a:t>
            </a:r>
            <a:r>
              <a:rPr lang="en-US" altLang="en-US" sz="180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24480" r="57683" b="19749"/>
          <a:stretch>
            <a:fillRect/>
          </a:stretch>
        </p:blipFill>
        <p:spPr bwMode="auto">
          <a:xfrm>
            <a:off x="1322388" y="1412875"/>
            <a:ext cx="3024187" cy="424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7" t="23541" r="16341" b="19749"/>
          <a:stretch>
            <a:fillRect/>
          </a:stretch>
        </p:blipFill>
        <p:spPr bwMode="auto">
          <a:xfrm>
            <a:off x="4633913" y="1989138"/>
            <a:ext cx="388937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215900" y="673100"/>
            <a:ext cx="5060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</a:rPr>
              <a:t>Larrabee vektor egységének blokk-diagramja </a:t>
            </a:r>
            <a:r>
              <a:rPr lang="en-US" altLang="en-US" sz="1400"/>
              <a:t>[</a:t>
            </a:r>
            <a:r>
              <a:rPr lang="hu-HU" altLang="en-US" sz="1400"/>
              <a:t>4</a:t>
            </a:r>
            <a:r>
              <a:rPr lang="en-US" altLang="en-US" sz="1400"/>
              <a:t>]</a:t>
            </a:r>
          </a:p>
        </p:txBody>
      </p:sp>
      <p:sp>
        <p:nvSpPr>
          <p:cNvPr id="46085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800">
                <a:solidFill>
                  <a:schemeClr val="bg1"/>
                </a:solidFill>
              </a:rPr>
              <a:t>2</a:t>
            </a:r>
            <a:r>
              <a:rPr lang="en-US" altLang="en-US" sz="1800">
                <a:solidFill>
                  <a:schemeClr val="bg1"/>
                </a:solidFill>
              </a:rPr>
              <a:t>.</a:t>
            </a:r>
            <a:r>
              <a:rPr lang="hu-HU" altLang="en-US" sz="1800">
                <a:solidFill>
                  <a:schemeClr val="bg1"/>
                </a:solidFill>
              </a:rPr>
              <a:t>2.1</a:t>
            </a:r>
            <a:r>
              <a:rPr lang="en-US" altLang="en-US" sz="1800">
                <a:solidFill>
                  <a:schemeClr val="bg1"/>
                </a:solidFill>
              </a:rPr>
              <a:t> Intel </a:t>
            </a:r>
            <a:r>
              <a:rPr lang="hu-HU" altLang="en-US" sz="1800">
                <a:solidFill>
                  <a:schemeClr val="bg1"/>
                </a:solidFill>
              </a:rPr>
              <a:t>Larrabee processzora </a:t>
            </a:r>
            <a:r>
              <a:rPr lang="en-US" altLang="en-US" sz="1800">
                <a:solidFill>
                  <a:schemeClr val="bg1"/>
                </a:solidFill>
              </a:rPr>
              <a:t>(</a:t>
            </a:r>
            <a:r>
              <a:rPr lang="hu-HU" altLang="en-US" sz="1800">
                <a:solidFill>
                  <a:schemeClr val="bg1"/>
                </a:solidFill>
              </a:rPr>
              <a:t>6</a:t>
            </a:r>
            <a:r>
              <a:rPr lang="en-US" altLang="en-US" sz="18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396875" y="2178050"/>
            <a:ext cx="11033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16 x 32 bit</a:t>
            </a:r>
          </a:p>
        </p:txBody>
      </p:sp>
      <p:sp>
        <p:nvSpPr>
          <p:cNvPr id="46087" name="Oval 8"/>
          <p:cNvSpPr>
            <a:spLocks noChangeArrowheads="1"/>
          </p:cNvSpPr>
          <p:nvPr/>
        </p:nvSpPr>
        <p:spPr bwMode="auto">
          <a:xfrm>
            <a:off x="333375" y="2070100"/>
            <a:ext cx="1190625" cy="4699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1307443"/>
            <a:ext cx="6986587" cy="530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12725" y="638175"/>
            <a:ext cx="75119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 err="1">
                <a:solidFill>
                  <a:srgbClr val="003399"/>
                </a:solidFill>
              </a:rPr>
              <a:t>Larrabee</a:t>
            </a:r>
            <a:r>
              <a:rPr lang="en-US" altLang="en-US" sz="1400" b="1" dirty="0">
                <a:solidFill>
                  <a:srgbClr val="003399"/>
                </a:solidFill>
              </a:rPr>
              <a:t> </a:t>
            </a:r>
            <a:r>
              <a:rPr lang="en-US" altLang="en-US" sz="1400" b="1" dirty="0" err="1">
                <a:solidFill>
                  <a:srgbClr val="003399"/>
                </a:solidFill>
              </a:rPr>
              <a:t>főbb</a:t>
            </a:r>
            <a:r>
              <a:rPr lang="en-US" altLang="en-US" sz="1400" b="1" dirty="0">
                <a:solidFill>
                  <a:srgbClr val="003399"/>
                </a:solidFill>
              </a:rPr>
              <a:t> </a:t>
            </a:r>
            <a:r>
              <a:rPr lang="en-US" altLang="en-US" sz="1400" b="1" dirty="0" err="1">
                <a:solidFill>
                  <a:srgbClr val="003399"/>
                </a:solidFill>
              </a:rPr>
              <a:t>tervezési</a:t>
            </a:r>
            <a:r>
              <a:rPr lang="en-US" altLang="en-US" sz="1400" b="1" dirty="0">
                <a:solidFill>
                  <a:srgbClr val="003399"/>
                </a:solidFill>
              </a:rPr>
              <a:t> </a:t>
            </a:r>
            <a:r>
              <a:rPr lang="en-US" altLang="en-US" sz="1400" b="1" dirty="0" err="1">
                <a:solidFill>
                  <a:srgbClr val="003399"/>
                </a:solidFill>
              </a:rPr>
              <a:t>paraméterei</a:t>
            </a:r>
            <a:r>
              <a:rPr lang="en-US" altLang="en-US" sz="1400" b="1" dirty="0">
                <a:solidFill>
                  <a:srgbClr val="003399"/>
                </a:solidFill>
              </a:rPr>
              <a:t> </a:t>
            </a:r>
            <a:r>
              <a:rPr lang="en-US" altLang="en-US" sz="1400" b="1" dirty="0" err="1" smtClean="0">
                <a:solidFill>
                  <a:srgbClr val="003399"/>
                </a:solidFill>
              </a:rPr>
              <a:t>egy</a:t>
            </a:r>
            <a:r>
              <a:rPr lang="en-US" altLang="en-US" sz="1400" b="1" dirty="0" smtClean="0">
                <a:solidFill>
                  <a:srgbClr val="003399"/>
                </a:solidFill>
              </a:rPr>
              <a:t> 12/2006 </a:t>
            </a:r>
            <a:r>
              <a:rPr lang="en-US" altLang="en-US" sz="1400" b="1" dirty="0" err="1" smtClean="0">
                <a:solidFill>
                  <a:srgbClr val="003399"/>
                </a:solidFill>
              </a:rPr>
              <a:t>prezentáció</a:t>
            </a:r>
            <a:r>
              <a:rPr lang="en-US" altLang="en-US" sz="1400" b="1" dirty="0" smtClean="0">
                <a:solidFill>
                  <a:srgbClr val="003399"/>
                </a:solidFill>
              </a:rPr>
              <a:t> </a:t>
            </a:r>
            <a:r>
              <a:rPr lang="en-US" altLang="en-US" sz="1400" b="1" dirty="0" err="1" smtClean="0">
                <a:solidFill>
                  <a:srgbClr val="003399"/>
                </a:solidFill>
              </a:rPr>
              <a:t>szerint</a:t>
            </a:r>
            <a:r>
              <a:rPr lang="en-US" altLang="en-US" sz="1400" b="1" dirty="0" smtClean="0">
                <a:solidFill>
                  <a:srgbClr val="003399"/>
                </a:solidFill>
              </a:rPr>
              <a:t> </a:t>
            </a:r>
            <a:r>
              <a:rPr lang="en-US" altLang="en-US" sz="1400" dirty="0" smtClean="0"/>
              <a:t>[</a:t>
            </a:r>
            <a:r>
              <a:rPr lang="hu-HU" altLang="en-US" sz="1400" dirty="0"/>
              <a:t>2</a:t>
            </a:r>
            <a:r>
              <a:rPr lang="en-US" altLang="en-US" sz="1400" dirty="0"/>
              <a:t>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196508" y="1792288"/>
            <a:ext cx="2181225" cy="4122737"/>
          </a:xfrm>
          <a:prstGeom prst="rect">
            <a:avLst/>
          </a:prstGeom>
          <a:noFill/>
          <a:ln w="22225">
            <a:solidFill>
              <a:srgbClr val="FF0000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en-US" sz="1400"/>
          </a:p>
        </p:txBody>
      </p:sp>
    </p:spTree>
    <p:extLst>
      <p:ext uri="{BB962C8B-B14F-4D97-AF65-F5344CB8AC3E}">
        <p14:creationId xmlns:p14="http://schemas.microsoft.com/office/powerpoint/2010/main" val="3418858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595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2.2.2 </a:t>
            </a:r>
            <a:r>
              <a:rPr lang="hu-HU" altLang="en-US" sz="2000">
                <a:solidFill>
                  <a:schemeClr val="bg1"/>
                </a:solidFill>
                <a:latin typeface="Verdana" pitchFamily="34" charset="0"/>
              </a:rPr>
              <a:t>Intel </a:t>
            </a: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80-magos Tile processzora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222250" y="673100"/>
            <a:ext cx="3378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Intel’s way toward Xeon Phi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491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68413"/>
            <a:ext cx="88931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Text Box 8"/>
          <p:cNvSpPr txBox="1">
            <a:spLocks noChangeArrowheads="1"/>
          </p:cNvSpPr>
          <p:nvPr/>
        </p:nvSpPr>
        <p:spPr bwMode="auto">
          <a:xfrm>
            <a:off x="3260725" y="193675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80 core Tile </a:t>
            </a:r>
          </a:p>
        </p:txBody>
      </p:sp>
      <p:sp>
        <p:nvSpPr>
          <p:cNvPr id="49157" name="Text Box 9"/>
          <p:cNvSpPr txBox="1">
            <a:spLocks noChangeArrowheads="1"/>
          </p:cNvSpPr>
          <p:nvPr/>
        </p:nvSpPr>
        <p:spPr bwMode="auto">
          <a:xfrm>
            <a:off x="5160963" y="1963738"/>
            <a:ext cx="563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SCC </a:t>
            </a:r>
          </a:p>
        </p:txBody>
      </p:sp>
      <p:sp>
        <p:nvSpPr>
          <p:cNvPr id="49158" name="Text Box 10"/>
          <p:cNvSpPr txBox="1">
            <a:spLocks noChangeArrowheads="1"/>
          </p:cNvSpPr>
          <p:nvPr/>
        </p:nvSpPr>
        <p:spPr bwMode="auto">
          <a:xfrm>
            <a:off x="6084888" y="1963738"/>
            <a:ext cx="1339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Ferry</a:t>
            </a:r>
          </a:p>
        </p:txBody>
      </p:sp>
      <p:sp>
        <p:nvSpPr>
          <p:cNvPr id="49159" name="Text Box 11"/>
          <p:cNvSpPr txBox="1">
            <a:spLocks noChangeArrowheads="1"/>
          </p:cNvSpPr>
          <p:nvPr/>
        </p:nvSpPr>
        <p:spPr bwMode="auto">
          <a:xfrm>
            <a:off x="7389813" y="1798638"/>
            <a:ext cx="1465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Corner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Xeon Phi </a:t>
            </a:r>
          </a:p>
        </p:txBody>
      </p:sp>
      <p:sp>
        <p:nvSpPr>
          <p:cNvPr id="49160" name="Oval 13"/>
          <p:cNvSpPr>
            <a:spLocks noChangeArrowheads="1"/>
          </p:cNvSpPr>
          <p:nvPr/>
        </p:nvSpPr>
        <p:spPr bwMode="auto">
          <a:xfrm>
            <a:off x="3054350" y="1757363"/>
            <a:ext cx="1538288" cy="277336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9161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.2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Intel 80-magos Tile processzora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(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)</a:t>
            </a:r>
            <a:endParaRPr lang="en-US" altLang="en-US" sz="180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Text Box 2"/>
          <p:cNvSpPr txBox="1">
            <a:spLocks noChangeArrowheads="1"/>
          </p:cNvSpPr>
          <p:nvPr/>
        </p:nvSpPr>
        <p:spPr bwMode="auto">
          <a:xfrm>
            <a:off x="523875" y="1081088"/>
            <a:ext cx="549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en-US" sz="1400">
                <a:latin typeface="Verdana" pitchFamily="34" charset="0"/>
              </a:rPr>
              <a:t>  Intel Tera-Scale kezdeményezésének első megvalósítása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447491" name="Text Box 3"/>
          <p:cNvSpPr txBox="1">
            <a:spLocks noChangeArrowheads="1"/>
          </p:cNvSpPr>
          <p:nvPr/>
        </p:nvSpPr>
        <p:spPr bwMode="auto">
          <a:xfrm>
            <a:off x="917575" y="2312988"/>
            <a:ext cx="39465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hu-HU" altLang="en-US" sz="1400">
                <a:latin typeface="Verdana" pitchFamily="34" charset="0"/>
              </a:rPr>
              <a:t>Bejelentése     		IDF 9/2006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M</a:t>
            </a:r>
            <a:r>
              <a:rPr lang="hu-HU" altLang="en-US" sz="1400">
                <a:latin typeface="Verdana" pitchFamily="34" charset="0"/>
              </a:rPr>
              <a:t>egjelenése</a:t>
            </a:r>
            <a:r>
              <a:rPr lang="en-US" altLang="en-US" sz="1400">
                <a:latin typeface="Verdana" pitchFamily="34" charset="0"/>
              </a:rPr>
              <a:t>                               2/2007</a:t>
            </a:r>
          </a:p>
        </p:txBody>
      </p:sp>
      <p:sp>
        <p:nvSpPr>
          <p:cNvPr id="447492" name="Text Box 4"/>
          <p:cNvSpPr txBox="1">
            <a:spLocks noChangeArrowheads="1"/>
          </p:cNvSpPr>
          <p:nvPr/>
        </p:nvSpPr>
        <p:spPr bwMode="auto">
          <a:xfrm>
            <a:off x="525463" y="1717675"/>
            <a:ext cx="2974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en-US" sz="1400">
                <a:solidFill>
                  <a:srgbClr val="FF0000"/>
                </a:solidFill>
                <a:latin typeface="Verdana" pitchFamily="34" charset="0"/>
              </a:rPr>
              <a:t>  Cél:</a:t>
            </a:r>
            <a:r>
              <a:rPr lang="hu-HU" altLang="en-US" sz="1400">
                <a:latin typeface="Verdana" pitchFamily="34" charset="0"/>
              </a:rPr>
              <a:t> Tera-Scale kísérleti chip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447493" name="Text Box 5"/>
          <p:cNvSpPr txBox="1">
            <a:spLocks noChangeArrowheads="1"/>
          </p:cNvSpPr>
          <p:nvPr/>
        </p:nvSpPr>
        <p:spPr bwMode="auto">
          <a:xfrm>
            <a:off x="949325" y="1365250"/>
            <a:ext cx="2994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(több, mint 100 projekt között)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447494" name="Text Box 6"/>
          <p:cNvSpPr txBox="1">
            <a:spLocks noChangeArrowheads="1"/>
          </p:cNvSpPr>
          <p:nvPr/>
        </p:nvSpPr>
        <p:spPr bwMode="auto">
          <a:xfrm>
            <a:off x="520700" y="2047875"/>
            <a:ext cx="1557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en-US" sz="1400">
                <a:solidFill>
                  <a:srgbClr val="FF0000"/>
                </a:solidFill>
                <a:latin typeface="Verdana" pitchFamily="34" charset="0"/>
              </a:rPr>
              <a:t>  Előzmények:</a:t>
            </a:r>
            <a:endParaRPr lang="en-US" altLang="en-US" sz="14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225425" y="676275"/>
            <a:ext cx="2752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chemeClr val="accent2"/>
                </a:solidFill>
                <a:latin typeface="Verdana" pitchFamily="34" charset="0"/>
              </a:rPr>
              <a:t>80-magos Tile </a:t>
            </a:r>
            <a:r>
              <a:rPr lang="hu-HU" altLang="en-US" sz="1400" b="1">
                <a:solidFill>
                  <a:schemeClr val="accent2"/>
                </a:solidFill>
                <a:latin typeface="Verdana" pitchFamily="34" charset="0"/>
              </a:rPr>
              <a:t>Processzor</a:t>
            </a:r>
            <a:endParaRPr lang="en-US" altLang="en-US" sz="1400" b="1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0184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1270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2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7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4474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4474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47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47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4474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0" grpId="0"/>
      <p:bldP spid="447491" grpId="0"/>
      <p:bldP spid="447492" grpId="0"/>
      <p:bldP spid="447493" grpId="0"/>
      <p:bldP spid="44749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4"/>
          <a:stretch>
            <a:fillRect/>
          </a:stretch>
        </p:blipFill>
        <p:spPr bwMode="auto">
          <a:xfrm>
            <a:off x="574675" y="698500"/>
            <a:ext cx="8012113" cy="571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3" name="Text Box 10"/>
          <p:cNvSpPr txBox="1">
            <a:spLocks noChangeArrowheads="1"/>
          </p:cNvSpPr>
          <p:nvPr/>
        </p:nvSpPr>
        <p:spPr bwMode="auto">
          <a:xfrm>
            <a:off x="4035425" y="4603750"/>
            <a:ext cx="4691063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n-US" sz="1400" b="1" i="1">
                <a:latin typeface="Verdana" pitchFamily="34" charset="0"/>
              </a:rPr>
              <a:t>Bisection bandwidth</a:t>
            </a:r>
            <a:r>
              <a:rPr lang="en-US" altLang="en-US" sz="1400" u="sng">
                <a:latin typeface="Verdana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If the network is segmented into two equal parts,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this is the </a:t>
            </a:r>
            <a:r>
              <a:rPr lang="en-US" altLang="en-US" sz="1400" b="1" i="1">
                <a:latin typeface="Verdana" pitchFamily="34" charset="0"/>
              </a:rPr>
              <a:t>bandwidth</a:t>
            </a:r>
            <a:r>
              <a:rPr lang="en-US" altLang="en-US" sz="1400">
                <a:latin typeface="Verdana" pitchFamily="34" charset="0"/>
              </a:rPr>
              <a:t> between the two parts</a:t>
            </a:r>
          </a:p>
        </p:txBody>
      </p:sp>
      <p:sp>
        <p:nvSpPr>
          <p:cNvPr id="51204" name="Text Box 11"/>
          <p:cNvSpPr txBox="1">
            <a:spLocks noChangeArrowheads="1"/>
          </p:cNvSpPr>
          <p:nvPr/>
        </p:nvSpPr>
        <p:spPr bwMode="auto">
          <a:xfrm>
            <a:off x="4040188" y="5403850"/>
            <a:ext cx="3741737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n-US" sz="1400" b="1" i="1">
                <a:latin typeface="Verdana" pitchFamily="34" charset="0"/>
              </a:rPr>
              <a:t>Mezosynchronous clock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Same clock frequency,</a:t>
            </a:r>
            <a:r>
              <a:rPr lang="en-US" altLang="en-US" sz="1400" b="1" i="1">
                <a:latin typeface="Verdana" pitchFamily="34" charset="0"/>
              </a:rPr>
              <a:t> </a:t>
            </a:r>
            <a:r>
              <a:rPr lang="en-US" altLang="en-US" sz="1400">
                <a:latin typeface="Verdana" pitchFamily="34" charset="0"/>
              </a:rPr>
              <a:t>different phase</a:t>
            </a:r>
          </a:p>
        </p:txBody>
      </p:sp>
      <p:sp>
        <p:nvSpPr>
          <p:cNvPr id="51205" name="Oval 12"/>
          <p:cNvSpPr>
            <a:spLocks noChangeArrowheads="1"/>
          </p:cNvSpPr>
          <p:nvPr/>
        </p:nvSpPr>
        <p:spPr bwMode="auto">
          <a:xfrm>
            <a:off x="3873500" y="2870200"/>
            <a:ext cx="3543300" cy="315913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1206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3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51207" name="Szövegdoboz 1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728663"/>
            <a:ext cx="7759700" cy="55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4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52228" name="Szövegdoboz 9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657225"/>
            <a:ext cx="7478713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1" name="Text Box 10"/>
          <p:cNvSpPr txBox="1">
            <a:spLocks noChangeArrowheads="1"/>
          </p:cNvSpPr>
          <p:nvPr/>
        </p:nvSpPr>
        <p:spPr bwMode="auto">
          <a:xfrm>
            <a:off x="4976813" y="1187450"/>
            <a:ext cx="34750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4F4F"/>
                </a:solidFill>
                <a:latin typeface="Verdana" pitchFamily="34" charset="0"/>
              </a:rPr>
              <a:t>(Clocks run with the same frequency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4F4F"/>
                </a:solidFill>
                <a:latin typeface="Verdana" pitchFamily="34" charset="0"/>
              </a:rPr>
              <a:t> but unknown phases</a:t>
            </a:r>
          </a:p>
        </p:txBody>
      </p:sp>
      <p:sp>
        <p:nvSpPr>
          <p:cNvPr id="53252" name="Text Box 11"/>
          <p:cNvSpPr txBox="1">
            <a:spLocks noChangeArrowheads="1"/>
          </p:cNvSpPr>
          <p:nvPr/>
        </p:nvSpPr>
        <p:spPr bwMode="auto">
          <a:xfrm>
            <a:off x="6910388" y="5772150"/>
            <a:ext cx="22685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4F4F"/>
                </a:solidFill>
                <a:latin typeface="Verdana" pitchFamily="34" charset="0"/>
              </a:rPr>
              <a:t>FP Multiply-Accumulate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4F4F"/>
                </a:solidFill>
                <a:latin typeface="Verdana" pitchFamily="34" charset="0"/>
              </a:rPr>
              <a:t>(AxB+C)</a:t>
            </a:r>
          </a:p>
        </p:txBody>
      </p:sp>
      <p:sp>
        <p:nvSpPr>
          <p:cNvPr id="53253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5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53254" name="Szövegdoboz 11"/>
          <p:cNvSpPr txBox="1">
            <a:spLocks noChangeArrowheads="1"/>
          </p:cNvSpPr>
          <p:nvPr/>
        </p:nvSpPr>
        <p:spPr bwMode="auto">
          <a:xfrm>
            <a:off x="7289800" y="4694238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Close up of the Intel Teraflops C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828675"/>
            <a:ext cx="7596188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6"/>
          <p:cNvSpPr>
            <a:spLocks noChangeArrowheads="1"/>
          </p:cNvSpPr>
          <p:nvPr/>
        </p:nvSpPr>
        <p:spPr bwMode="auto">
          <a:xfrm>
            <a:off x="1370013" y="6083300"/>
            <a:ext cx="6835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On board implementation of the 80-core Tile Processor</a:t>
            </a:r>
            <a:r>
              <a:rPr lang="hu-HU" altLang="en-US" sz="1400">
                <a:latin typeface="Verdana" pitchFamily="34" charset="0"/>
              </a:rPr>
              <a:t> [15]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5427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6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Text Box 2"/>
          <p:cNvSpPr txBox="1">
            <a:spLocks noChangeArrowheads="1"/>
          </p:cNvSpPr>
          <p:nvPr/>
        </p:nvSpPr>
        <p:spPr bwMode="auto">
          <a:xfrm>
            <a:off x="1222375" y="6410325"/>
            <a:ext cx="6700838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1. ábra: Az integrált áramkörök gyártási technológiájának fejlődése [1]</a:t>
            </a:r>
            <a:r>
              <a:rPr lang="hu-HU" altLang="en-US" sz="1400">
                <a:latin typeface="Verdana" pitchFamily="34" charset="0"/>
              </a:rPr>
              <a:t> </a:t>
            </a:r>
            <a:endParaRPr lang="en-US" altLang="en-US" sz="1400">
              <a:latin typeface="Verdana" pitchFamily="34" charset="0"/>
            </a:endParaRPr>
          </a:p>
        </p:txBody>
      </p:sp>
      <p:pic>
        <p:nvPicPr>
          <p:cNvPr id="391171" name="Picture 3" descr="waferperwe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1419225"/>
            <a:ext cx="7004050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1. </a:t>
            </a:r>
            <a:r>
              <a:rPr lang="en-US" altLang="en-US" smtClean="0"/>
              <a:t>Többmagos processzorok megjelenésének szükségszerűsége (1)</a:t>
            </a:r>
          </a:p>
        </p:txBody>
      </p:sp>
      <p:sp>
        <p:nvSpPr>
          <p:cNvPr id="391173" name="Text Box 5"/>
          <p:cNvSpPr txBox="1">
            <a:spLocks noChangeArrowheads="1"/>
          </p:cNvSpPr>
          <p:nvPr/>
        </p:nvSpPr>
        <p:spPr bwMode="auto">
          <a:xfrm>
            <a:off x="1314450" y="1655763"/>
            <a:ext cx="31226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Verdana" pitchFamily="34" charset="0"/>
              </a:rPr>
              <a:t>Zsugorítás</a:t>
            </a:r>
            <a:r>
              <a:rPr lang="hu-HU" altLang="en-US" sz="1800" b="1">
                <a:solidFill>
                  <a:schemeClr val="bg1"/>
                </a:solidFill>
                <a:latin typeface="Verdana" pitchFamily="34" charset="0"/>
              </a:rPr>
              <a:t>: </a:t>
            </a:r>
            <a:r>
              <a:rPr lang="en-US" altLang="en-US" sz="1800" b="1">
                <a:solidFill>
                  <a:schemeClr val="bg1"/>
                </a:solidFill>
                <a:latin typeface="Verdana" pitchFamily="34" charset="0"/>
              </a:rPr>
              <a:t>~</a:t>
            </a:r>
            <a:r>
              <a:rPr lang="hu-HU" altLang="en-US" sz="1800" b="1">
                <a:solidFill>
                  <a:schemeClr val="bg1"/>
                </a:solidFill>
                <a:latin typeface="Verdana" pitchFamily="34" charset="0"/>
              </a:rPr>
              <a:t> 0.7/2 </a:t>
            </a:r>
            <a:r>
              <a:rPr lang="en-US" altLang="en-US" sz="1800" b="1">
                <a:solidFill>
                  <a:schemeClr val="bg1"/>
                </a:solidFill>
                <a:latin typeface="Verdana" pitchFamily="34" charset="0"/>
              </a:rPr>
              <a:t>év</a:t>
            </a:r>
          </a:p>
        </p:txBody>
      </p:sp>
      <p:sp>
        <p:nvSpPr>
          <p:cNvPr id="391174" name="Oval 6"/>
          <p:cNvSpPr>
            <a:spLocks noChangeArrowheads="1"/>
          </p:cNvSpPr>
          <p:nvPr/>
        </p:nvSpPr>
        <p:spPr bwMode="auto">
          <a:xfrm>
            <a:off x="985838" y="1458913"/>
            <a:ext cx="3479800" cy="8001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61925" y="684213"/>
            <a:ext cx="65960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altLang="en-US" b="1" dirty="0">
                <a:solidFill>
                  <a:schemeClr val="accent6"/>
                </a:solidFill>
              </a:rPr>
              <a:t>1. </a:t>
            </a:r>
            <a:r>
              <a:rPr lang="en-US" altLang="en-US" b="1" dirty="0" err="1">
                <a:solidFill>
                  <a:schemeClr val="accent6"/>
                </a:solidFill>
              </a:rPr>
              <a:t>Többmagos</a:t>
            </a:r>
            <a:r>
              <a:rPr lang="en-US" altLang="en-US" b="1" dirty="0">
                <a:solidFill>
                  <a:schemeClr val="accent6"/>
                </a:solidFill>
              </a:rPr>
              <a:t> </a:t>
            </a:r>
            <a:r>
              <a:rPr lang="en-US" altLang="en-US" b="1" dirty="0" err="1">
                <a:solidFill>
                  <a:schemeClr val="accent6"/>
                </a:solidFill>
              </a:rPr>
              <a:t>processzorok</a:t>
            </a:r>
            <a:r>
              <a:rPr lang="en-US" altLang="en-US" b="1" dirty="0">
                <a:solidFill>
                  <a:schemeClr val="accent6"/>
                </a:solidFill>
              </a:rPr>
              <a:t> </a:t>
            </a:r>
            <a:r>
              <a:rPr lang="en-US" altLang="en-US" b="1" dirty="0" err="1">
                <a:solidFill>
                  <a:schemeClr val="accent6"/>
                </a:solidFill>
              </a:rPr>
              <a:t>megjelenésének</a:t>
            </a:r>
            <a:r>
              <a:rPr lang="en-US" altLang="en-US" b="1" dirty="0">
                <a:solidFill>
                  <a:schemeClr val="accent6"/>
                </a:solidFill>
              </a:rPr>
              <a:t> </a:t>
            </a:r>
            <a:r>
              <a:rPr lang="en-US" altLang="en-US" b="1" dirty="0" err="1">
                <a:solidFill>
                  <a:schemeClr val="accent6"/>
                </a:solidFill>
              </a:rPr>
              <a:t>szükségszerűsége</a:t>
            </a:r>
            <a:endParaRPr lang="hu-HU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1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1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9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0" grpId="0"/>
      <p:bldP spid="391173" grpId="0"/>
      <p:bldP spid="39117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769938"/>
            <a:ext cx="7299325" cy="535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Rectangle 10"/>
          <p:cNvSpPr>
            <a:spLocks noChangeArrowheads="1"/>
          </p:cNvSpPr>
          <p:nvPr/>
        </p:nvSpPr>
        <p:spPr bwMode="auto">
          <a:xfrm>
            <a:off x="2273300" y="6129338"/>
            <a:ext cx="46259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WIMP</a:t>
            </a:r>
            <a:r>
              <a:rPr lang="en-US" altLang="en-US" sz="1200">
                <a:latin typeface="Verdana" pitchFamily="34" charset="0"/>
              </a:rPr>
              <a:t> stands for "</a:t>
            </a:r>
            <a:r>
              <a:rPr lang="en-US" altLang="en-US" sz="1200">
                <a:latin typeface="Verdana" pitchFamily="34" charset="0"/>
                <a:hlinkClick r:id="rId3" tooltip="Windows (computing)"/>
              </a:rPr>
              <a:t>window</a:t>
            </a:r>
            <a:r>
              <a:rPr lang="en-US" altLang="en-US" sz="1200">
                <a:latin typeface="Verdana" pitchFamily="34" charset="0"/>
              </a:rPr>
              <a:t>, </a:t>
            </a:r>
            <a:r>
              <a:rPr lang="en-US" altLang="en-US" sz="1200">
                <a:latin typeface="Verdana" pitchFamily="34" charset="0"/>
                <a:hlinkClick r:id="rId4" tooltip="Icons (computing)"/>
              </a:rPr>
              <a:t>icon</a:t>
            </a:r>
            <a:r>
              <a:rPr lang="en-US" altLang="en-US" sz="1200">
                <a:latin typeface="Verdana" pitchFamily="34" charset="0"/>
              </a:rPr>
              <a:t>, </a:t>
            </a:r>
            <a:r>
              <a:rPr lang="en-US" altLang="en-US" sz="1200">
                <a:latin typeface="Verdana" pitchFamily="34" charset="0"/>
                <a:hlinkClick r:id="rId5" tooltip="Menu (computing)"/>
              </a:rPr>
              <a:t>menu</a:t>
            </a:r>
            <a:r>
              <a:rPr lang="en-US" altLang="en-US" sz="1200">
                <a:latin typeface="Verdana" pitchFamily="34" charset="0"/>
              </a:rPr>
              <a:t>, </a:t>
            </a:r>
            <a:r>
              <a:rPr lang="en-US" altLang="en-US" sz="1200">
                <a:latin typeface="Verdana" pitchFamily="34" charset="0"/>
                <a:hlinkClick r:id="rId6" tooltip="Pointing device"/>
              </a:rPr>
              <a:t>pointing device</a:t>
            </a:r>
            <a:r>
              <a:rPr lang="en-US" altLang="en-US" sz="1200">
                <a:latin typeface="Verdana" pitchFamily="34" charset="0"/>
              </a:rPr>
              <a:t>", </a:t>
            </a:r>
          </a:p>
        </p:txBody>
      </p:sp>
      <p:sp>
        <p:nvSpPr>
          <p:cNvPr id="5530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7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55301" name="Szövegdoboz 9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728663"/>
            <a:ext cx="7623175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8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56324" name="Szövegdoboz 9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979488"/>
            <a:ext cx="7191375" cy="484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Text Box 9"/>
          <p:cNvSpPr txBox="1">
            <a:spLocks noChangeArrowheads="1"/>
          </p:cNvSpPr>
          <p:nvPr/>
        </p:nvSpPr>
        <p:spPr bwMode="auto">
          <a:xfrm>
            <a:off x="7740650" y="2019300"/>
            <a:ext cx="730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</a:rPr>
              <a:t>VLIW</a:t>
            </a:r>
          </a:p>
        </p:txBody>
      </p:sp>
      <p:sp>
        <p:nvSpPr>
          <p:cNvPr id="5734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9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57349" name="Szövegdoboz 10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819150"/>
            <a:ext cx="7262813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762000"/>
            <a:ext cx="7443787" cy="542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10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58373" name="Szövegdoboz 10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46113"/>
            <a:ext cx="7334250" cy="552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11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59396" name="Text Box 12"/>
          <p:cNvSpPr txBox="1">
            <a:spLocks noChangeArrowheads="1"/>
          </p:cNvSpPr>
          <p:nvPr/>
        </p:nvSpPr>
        <p:spPr bwMode="auto">
          <a:xfrm>
            <a:off x="3197225" y="4610100"/>
            <a:ext cx="1463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333333"/>
                </a:solidFill>
                <a:latin typeface="Verdana" pitchFamily="34" charset="0"/>
              </a:rPr>
              <a:t>(Pentium II)</a:t>
            </a:r>
          </a:p>
        </p:txBody>
      </p:sp>
      <p:sp>
        <p:nvSpPr>
          <p:cNvPr id="59397" name="Szövegdoboz 10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1187450"/>
            <a:ext cx="7262813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Line 10"/>
          <p:cNvSpPr>
            <a:spLocks noChangeShapeType="1"/>
          </p:cNvSpPr>
          <p:nvPr/>
        </p:nvSpPr>
        <p:spPr bwMode="auto">
          <a:xfrm>
            <a:off x="1536700" y="4584700"/>
            <a:ext cx="35687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Line 11"/>
          <p:cNvSpPr>
            <a:spLocks noChangeShapeType="1"/>
          </p:cNvSpPr>
          <p:nvPr/>
        </p:nvSpPr>
        <p:spPr bwMode="auto">
          <a:xfrm>
            <a:off x="1524000" y="4546600"/>
            <a:ext cx="0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Line 12"/>
          <p:cNvSpPr>
            <a:spLocks noChangeShapeType="1"/>
          </p:cNvSpPr>
          <p:nvPr/>
        </p:nvSpPr>
        <p:spPr bwMode="auto">
          <a:xfrm flipV="1">
            <a:off x="1714500" y="2463800"/>
            <a:ext cx="6032500" cy="12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Line 13"/>
          <p:cNvSpPr>
            <a:spLocks noChangeShapeType="1"/>
          </p:cNvSpPr>
          <p:nvPr/>
        </p:nvSpPr>
        <p:spPr bwMode="auto">
          <a:xfrm>
            <a:off x="1676400" y="2640013"/>
            <a:ext cx="9017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3" name="Text Box 15"/>
          <p:cNvSpPr txBox="1">
            <a:spLocks noChangeArrowheads="1"/>
          </p:cNvSpPr>
          <p:nvPr/>
        </p:nvSpPr>
        <p:spPr bwMode="auto">
          <a:xfrm>
            <a:off x="1522413" y="5594350"/>
            <a:ext cx="1536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NoC: No Cache</a:t>
            </a:r>
          </a:p>
        </p:txBody>
      </p:sp>
      <p:sp>
        <p:nvSpPr>
          <p:cNvPr id="60424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12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60425" name="Szövegdoboz 14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758825"/>
            <a:ext cx="7478713" cy="528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Line 9"/>
          <p:cNvSpPr>
            <a:spLocks noChangeShapeType="1"/>
          </p:cNvSpPr>
          <p:nvPr/>
        </p:nvSpPr>
        <p:spPr bwMode="auto">
          <a:xfrm>
            <a:off x="1536700" y="1739900"/>
            <a:ext cx="4521200" cy="12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4" name="Line 10"/>
          <p:cNvSpPr>
            <a:spLocks noChangeShapeType="1"/>
          </p:cNvSpPr>
          <p:nvPr/>
        </p:nvSpPr>
        <p:spPr bwMode="auto">
          <a:xfrm>
            <a:off x="1536700" y="2984500"/>
            <a:ext cx="4432300" cy="381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5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13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61446" name="Szövegdoboz 11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2467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5318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2.2.3 </a:t>
            </a:r>
            <a:r>
              <a:rPr lang="hu-HU" altLang="en-US" sz="2000">
                <a:solidFill>
                  <a:schemeClr val="bg1"/>
                </a:solidFill>
                <a:latin typeface="Verdana" pitchFamily="34" charset="0"/>
              </a:rPr>
              <a:t>Intel </a:t>
            </a: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SCC (Single-chip Cloud Computer)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222250" y="673100"/>
            <a:ext cx="3378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Intel’s way toward Xeon Phi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634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68413"/>
            <a:ext cx="88931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2" name="Text Box 8"/>
          <p:cNvSpPr txBox="1">
            <a:spLocks noChangeArrowheads="1"/>
          </p:cNvSpPr>
          <p:nvPr/>
        </p:nvSpPr>
        <p:spPr bwMode="auto">
          <a:xfrm>
            <a:off x="3260725" y="193675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80 core Tile </a:t>
            </a:r>
          </a:p>
        </p:txBody>
      </p:sp>
      <p:sp>
        <p:nvSpPr>
          <p:cNvPr id="63493" name="Text Box 9"/>
          <p:cNvSpPr txBox="1">
            <a:spLocks noChangeArrowheads="1"/>
          </p:cNvSpPr>
          <p:nvPr/>
        </p:nvSpPr>
        <p:spPr bwMode="auto">
          <a:xfrm>
            <a:off x="5160963" y="1963738"/>
            <a:ext cx="563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SCC </a:t>
            </a:r>
          </a:p>
        </p:txBody>
      </p:sp>
      <p:sp>
        <p:nvSpPr>
          <p:cNvPr id="63494" name="Text Box 10"/>
          <p:cNvSpPr txBox="1">
            <a:spLocks noChangeArrowheads="1"/>
          </p:cNvSpPr>
          <p:nvPr/>
        </p:nvSpPr>
        <p:spPr bwMode="auto">
          <a:xfrm>
            <a:off x="6084888" y="1951038"/>
            <a:ext cx="1339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Ferry</a:t>
            </a:r>
          </a:p>
        </p:txBody>
      </p:sp>
      <p:sp>
        <p:nvSpPr>
          <p:cNvPr id="63495" name="Text Box 11"/>
          <p:cNvSpPr txBox="1">
            <a:spLocks noChangeArrowheads="1"/>
          </p:cNvSpPr>
          <p:nvPr/>
        </p:nvSpPr>
        <p:spPr bwMode="auto">
          <a:xfrm>
            <a:off x="7389813" y="1773238"/>
            <a:ext cx="1465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Corner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Xeon Phi </a:t>
            </a:r>
          </a:p>
        </p:txBody>
      </p:sp>
      <p:sp>
        <p:nvSpPr>
          <p:cNvPr id="63496" name="Oval 13"/>
          <p:cNvSpPr>
            <a:spLocks noChangeArrowheads="1"/>
          </p:cNvSpPr>
          <p:nvPr/>
        </p:nvSpPr>
        <p:spPr bwMode="auto">
          <a:xfrm>
            <a:off x="4692650" y="1833563"/>
            <a:ext cx="1538288" cy="277336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3497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2.3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 SCC (Single-chip Cloud Computer) (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4"/>
          <p:cNvSpPr txBox="1">
            <a:spLocks noChangeArrowheads="1"/>
          </p:cNvSpPr>
          <p:nvPr/>
        </p:nvSpPr>
        <p:spPr bwMode="auto">
          <a:xfrm>
            <a:off x="454025" y="1047750"/>
            <a:ext cx="8064500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>
                <a:latin typeface="Verdana" pitchFamily="34" charset="0"/>
              </a:rPr>
              <a:t> 12/2009: Announced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Verdana" pitchFamily="34" charset="0"/>
              </a:rPr>
              <a:t>  9/2010: Many-core Application Research Project (MARC) initiative started on the SCC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     platform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>
                <a:latin typeface="Verdana" pitchFamily="34" charset="0"/>
              </a:rPr>
              <a:t> Designed in Braunschweig and Bangalore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Verdana" pitchFamily="34" charset="0"/>
              </a:rPr>
              <a:t> </a:t>
            </a:r>
            <a:r>
              <a:rPr lang="en-US" altLang="en-US" sz="1400">
                <a:solidFill>
                  <a:srgbClr val="FF4F4F"/>
                </a:solidFill>
                <a:latin typeface="Verdana" pitchFamily="34" charset="0"/>
              </a:rPr>
              <a:t>48 core, 2D-mesh system topology, message passing</a:t>
            </a:r>
          </a:p>
        </p:txBody>
      </p:sp>
      <p:sp>
        <p:nvSpPr>
          <p:cNvPr id="64515" name="Text Box 7"/>
          <p:cNvSpPr txBox="1">
            <a:spLocks noChangeArrowheads="1"/>
          </p:cNvSpPr>
          <p:nvPr/>
        </p:nvSpPr>
        <p:spPr bwMode="auto">
          <a:xfrm>
            <a:off x="234950" y="679450"/>
            <a:ext cx="4143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chemeClr val="accent2"/>
                </a:solidFill>
                <a:latin typeface="Verdana" pitchFamily="34" charset="0"/>
              </a:rPr>
              <a:t>Intel SCC (Single-chip Cloud Computer)</a:t>
            </a:r>
          </a:p>
        </p:txBody>
      </p:sp>
      <p:sp>
        <p:nvSpPr>
          <p:cNvPr id="6451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.3</a:t>
            </a:r>
            <a:r>
              <a:rPr lang="hu-HU" altLang="en-US" smtClean="0"/>
              <a:t> </a:t>
            </a:r>
            <a:r>
              <a:rPr lang="en-US" altLang="en-US" smtClean="0"/>
              <a:t>Intel</a:t>
            </a:r>
            <a:r>
              <a:rPr lang="hu-HU" altLang="en-US" smtClean="0"/>
              <a:t> </a:t>
            </a:r>
            <a:r>
              <a:rPr lang="en-US" altLang="en-US" smtClean="0"/>
              <a:t>SCC (Single-chip Cloud Computer) (</a:t>
            </a:r>
            <a:r>
              <a:rPr lang="hu-HU" altLang="en-US" smtClean="0"/>
              <a:t>2</a:t>
            </a:r>
            <a:r>
              <a:rPr lang="en-US" altLang="en-US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1. </a:t>
            </a:r>
            <a:r>
              <a:rPr lang="en-US" altLang="en-US" smtClean="0"/>
              <a:t>Többmagos processzorok megjelenésének szükségszerűsége (2)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39700" y="684213"/>
            <a:ext cx="35718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1400" b="1" dirty="0">
                <a:solidFill>
                  <a:schemeClr val="accent2"/>
                </a:solidFill>
                <a:latin typeface="+mj-lt"/>
              </a:rPr>
              <a:t>IC </a:t>
            </a:r>
            <a:r>
              <a:rPr lang="en-US" altLang="en-US" sz="1400" b="1" dirty="0" err="1">
                <a:solidFill>
                  <a:schemeClr val="accent2"/>
                </a:solidFill>
                <a:latin typeface="+mj-lt"/>
              </a:rPr>
              <a:t>gyártási</a:t>
            </a:r>
            <a:r>
              <a:rPr lang="en-US" altLang="en-US" sz="14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+mj-lt"/>
              </a:rPr>
              <a:t>technológia</a:t>
            </a:r>
            <a:r>
              <a:rPr lang="en-US" altLang="en-US" sz="1400" b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+mj-lt"/>
              </a:rPr>
              <a:t>fejlődése</a:t>
            </a:r>
            <a:r>
              <a:rPr lang="hu-HU" altLang="en-US" sz="1400" b="1" dirty="0" smtClean="0">
                <a:solidFill>
                  <a:schemeClr val="accent2"/>
                </a:solidFill>
                <a:latin typeface="+mj-lt"/>
              </a:rPr>
              <a:t> </a:t>
            </a:r>
            <a:endParaRPr lang="en-US" altLang="en-US" sz="14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90149" name="Text Box 5"/>
          <p:cNvSpPr txBox="1">
            <a:spLocks noChangeArrowheads="1"/>
          </p:cNvSpPr>
          <p:nvPr/>
        </p:nvSpPr>
        <p:spPr bwMode="auto">
          <a:xfrm>
            <a:off x="1695450" y="5475288"/>
            <a:ext cx="14700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1400" dirty="0">
                <a:solidFill>
                  <a:srgbClr val="FF0000"/>
                </a:solidFill>
                <a:latin typeface="+mj-lt"/>
              </a:rPr>
              <a:t>Moore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+mj-lt"/>
              </a:rPr>
              <a:t>szabály</a:t>
            </a:r>
            <a:endParaRPr lang="en-US" alt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0151" name="Text Box 7"/>
          <p:cNvSpPr txBox="1">
            <a:spLocks noChangeArrowheads="1"/>
          </p:cNvSpPr>
          <p:nvPr/>
        </p:nvSpPr>
        <p:spPr bwMode="auto">
          <a:xfrm>
            <a:off x="371475" y="2279650"/>
            <a:ext cx="4025900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azonos</a:t>
            </a: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 smtClean="0">
                <a:latin typeface="+mj-lt"/>
              </a:rPr>
              <a:t>tranzisztorszám</a:t>
            </a:r>
            <a:r>
              <a:rPr lang="en-US" altLang="en-US" sz="1400" dirty="0" smtClean="0">
                <a:latin typeface="+mj-lt"/>
              </a:rPr>
              <a:t> ~ </a:t>
            </a:r>
            <a:r>
              <a:rPr lang="en-US" altLang="en-US" sz="1400" dirty="0">
                <a:latin typeface="+mj-lt"/>
              </a:rPr>
              <a:t>½ Si </a:t>
            </a:r>
            <a:r>
              <a:rPr lang="en-US" altLang="en-US" sz="1400" dirty="0" err="1">
                <a:latin typeface="+mj-lt"/>
              </a:rPr>
              <a:t>területen</a:t>
            </a:r>
            <a:endParaRPr lang="en-US" altLang="en-US" sz="1400" dirty="0">
              <a:latin typeface="+mj-lt"/>
            </a:endParaRPr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444500" y="1042988"/>
            <a:ext cx="47053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 err="1" smtClean="0">
                <a:latin typeface="+mj-lt"/>
              </a:rPr>
              <a:t>Jelenleg</a:t>
            </a:r>
            <a:r>
              <a:rPr lang="en-US" altLang="en-US" sz="1400" dirty="0">
                <a:latin typeface="+mj-lt"/>
              </a:rPr>
              <a:t>: l</a:t>
            </a:r>
            <a:r>
              <a:rPr lang="hu-HU" altLang="en-US" sz="1400" dirty="0" err="1">
                <a:latin typeface="+mj-lt"/>
              </a:rPr>
              <a:t>ine</a:t>
            </a:r>
            <a:r>
              <a:rPr lang="en-US" altLang="en-US" sz="1400" dirty="0" err="1">
                <a:latin typeface="+mj-lt"/>
              </a:rPr>
              <a:t>áris</a:t>
            </a: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zsugorítás</a:t>
            </a:r>
            <a:r>
              <a:rPr lang="hu-HU" altLang="en-US" sz="1400" dirty="0">
                <a:latin typeface="+mj-lt"/>
              </a:rPr>
              <a:t> </a:t>
            </a:r>
            <a:r>
              <a:rPr lang="en-US" altLang="en-US" sz="1400" dirty="0" smtClean="0">
                <a:latin typeface="+mj-lt"/>
              </a:rPr>
              <a:t> </a:t>
            </a:r>
            <a:r>
              <a:rPr lang="en-US" altLang="en-US" sz="1400" dirty="0" err="1" smtClean="0">
                <a:latin typeface="+mj-lt"/>
              </a:rPr>
              <a:t>mértéke</a:t>
            </a:r>
            <a:r>
              <a:rPr lang="en-US" altLang="en-US" sz="1400" dirty="0" smtClean="0">
                <a:latin typeface="+mj-lt"/>
              </a:rPr>
              <a:t> ~</a:t>
            </a:r>
            <a:r>
              <a:rPr lang="hu-HU" altLang="en-US" sz="1400" dirty="0" smtClean="0">
                <a:latin typeface="+mj-lt"/>
              </a:rPr>
              <a:t> </a:t>
            </a:r>
            <a:r>
              <a:rPr lang="hu-HU" altLang="en-US" sz="1400" dirty="0">
                <a:latin typeface="+mj-lt"/>
              </a:rPr>
              <a:t>0.7x/2 </a:t>
            </a:r>
            <a:r>
              <a:rPr lang="en-US" altLang="en-US" sz="1400" dirty="0" err="1" smtClean="0">
                <a:latin typeface="+mj-lt"/>
              </a:rPr>
              <a:t>év</a:t>
            </a:r>
            <a:endParaRPr lang="en-US" altLang="en-US" sz="1400" dirty="0">
              <a:latin typeface="+mj-lt"/>
            </a:endParaRPr>
          </a:p>
        </p:txBody>
      </p:sp>
      <p:sp>
        <p:nvSpPr>
          <p:cNvPr id="390155" name="Text Box 11"/>
          <p:cNvSpPr txBox="1">
            <a:spLocks noChangeArrowheads="1"/>
          </p:cNvSpPr>
          <p:nvPr/>
        </p:nvSpPr>
        <p:spPr bwMode="auto">
          <a:xfrm>
            <a:off x="363538" y="2033588"/>
            <a:ext cx="11604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 err="1">
                <a:latin typeface="+mj-lt"/>
              </a:rPr>
              <a:t>Két</a:t>
            </a: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évente</a:t>
            </a:r>
            <a:endParaRPr lang="en-US" altLang="en-US" sz="1400" dirty="0">
              <a:latin typeface="+mj-lt"/>
            </a:endParaRPr>
          </a:p>
        </p:txBody>
      </p:sp>
      <p:sp>
        <p:nvSpPr>
          <p:cNvPr id="390156" name="Text Box 12"/>
          <p:cNvSpPr txBox="1">
            <a:spLocks noChangeArrowheads="1"/>
          </p:cNvSpPr>
          <p:nvPr/>
        </p:nvSpPr>
        <p:spPr bwMode="auto">
          <a:xfrm>
            <a:off x="1152525" y="4351338"/>
            <a:ext cx="287178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 dirty="0" smtClean="0">
                <a:latin typeface="+mj-lt"/>
              </a:rPr>
              <a:t>Kb. </a:t>
            </a:r>
            <a:r>
              <a:rPr lang="en-US" altLang="en-US" sz="1400" dirty="0" err="1" smtClean="0">
                <a:latin typeface="+mj-lt"/>
              </a:rPr>
              <a:t>kétévente</a:t>
            </a:r>
            <a:r>
              <a:rPr lang="en-US" altLang="en-US" sz="1400" dirty="0" smtClean="0">
                <a:latin typeface="+mj-lt"/>
              </a:rPr>
              <a:t> </a:t>
            </a:r>
            <a:r>
              <a:rPr lang="en-US" altLang="en-US" sz="1400" dirty="0" err="1" smtClean="0">
                <a:latin typeface="+mj-lt"/>
              </a:rPr>
              <a:t>duplázódik</a:t>
            </a:r>
            <a:r>
              <a:rPr lang="en-US" altLang="en-US" sz="1400" dirty="0" smtClean="0">
                <a:latin typeface="+mj-lt"/>
              </a:rPr>
              <a:t>  </a:t>
            </a:r>
            <a:endParaRPr lang="en-US" altLang="en-US" sz="1400" dirty="0">
              <a:latin typeface="+mj-lt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 dirty="0" err="1">
                <a:latin typeface="+mj-lt"/>
              </a:rPr>
              <a:t>az</a:t>
            </a: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egy</a:t>
            </a: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lapkán</a:t>
            </a: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megvalósítható</a:t>
            </a:r>
            <a:endParaRPr lang="en-US" altLang="en-US" sz="1400" dirty="0">
              <a:latin typeface="+mj-lt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 dirty="0" err="1" smtClean="0">
                <a:latin typeface="+mj-lt"/>
              </a:rPr>
              <a:t>tranzisztorok</a:t>
            </a:r>
            <a:r>
              <a:rPr lang="en-US" altLang="en-US" sz="1400" dirty="0" smtClean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száma</a:t>
            </a:r>
            <a:endParaRPr lang="en-US" altLang="en-US" sz="1400" dirty="0">
              <a:latin typeface="+mj-lt"/>
            </a:endParaRPr>
          </a:p>
        </p:txBody>
      </p:sp>
      <p:sp>
        <p:nvSpPr>
          <p:cNvPr id="390157" name="Rectangle 13"/>
          <p:cNvSpPr>
            <a:spLocks noChangeArrowheads="1"/>
          </p:cNvSpPr>
          <p:nvPr/>
        </p:nvSpPr>
        <p:spPr bwMode="auto">
          <a:xfrm>
            <a:off x="893763" y="4305300"/>
            <a:ext cx="3376612" cy="1035050"/>
          </a:xfrm>
          <a:prstGeom prst="rect">
            <a:avLst/>
          </a:prstGeom>
          <a:solidFill>
            <a:srgbClr val="000080">
              <a:alpha val="12941"/>
            </a:srgbClr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hu-HU" altLang="en-US" sz="1400">
              <a:latin typeface="+mj-lt"/>
            </a:endParaRPr>
          </a:p>
        </p:txBody>
      </p:sp>
      <p:sp>
        <p:nvSpPr>
          <p:cNvPr id="2" name="Lefelé nyíl 1"/>
          <p:cNvSpPr/>
          <p:nvPr/>
        </p:nvSpPr>
        <p:spPr>
          <a:xfrm>
            <a:off x="2438400" y="1557338"/>
            <a:ext cx="107950" cy="47466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01638" y="3135313"/>
            <a:ext cx="3910012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azonos</a:t>
            </a: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 smtClean="0">
                <a:latin typeface="+mj-lt"/>
              </a:rPr>
              <a:t>területen</a:t>
            </a:r>
            <a:r>
              <a:rPr lang="en-US" altLang="en-US" sz="1400" dirty="0" smtClean="0">
                <a:latin typeface="+mj-lt"/>
              </a:rPr>
              <a:t> ~ 2x </a:t>
            </a:r>
            <a:r>
              <a:rPr lang="en-US" altLang="en-US" sz="1400" dirty="0" err="1" smtClean="0">
                <a:latin typeface="+mj-lt"/>
              </a:rPr>
              <a:t>annyi</a:t>
            </a:r>
            <a:r>
              <a:rPr lang="en-US" altLang="en-US" sz="1400" dirty="0" smtClean="0">
                <a:latin typeface="+mj-lt"/>
              </a:rPr>
              <a:t> </a:t>
            </a:r>
            <a:r>
              <a:rPr lang="en-US" altLang="en-US" sz="1400" dirty="0" err="1" smtClean="0">
                <a:latin typeface="+mj-lt"/>
              </a:rPr>
              <a:t>tranzisztor</a:t>
            </a:r>
            <a:endParaRPr lang="en-US" altLang="en-US" sz="1400" dirty="0">
              <a:latin typeface="+mj-lt"/>
            </a:endParaRPr>
          </a:p>
        </p:txBody>
      </p:sp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2222500" y="2725738"/>
            <a:ext cx="612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latin typeface="Verdana" pitchFamily="34" charset="0"/>
              </a:rPr>
              <a:t>vagy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6" name="Lefelé nyíl 15"/>
          <p:cNvSpPr/>
          <p:nvPr/>
        </p:nvSpPr>
        <p:spPr>
          <a:xfrm>
            <a:off x="2457450" y="3630613"/>
            <a:ext cx="107950" cy="47466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49" grpId="0"/>
      <p:bldP spid="390151" grpId="0"/>
      <p:bldP spid="390155" grpId="0"/>
      <p:bldP spid="390156" grpId="0"/>
      <p:bldP spid="390157" grpId="0" animBg="1"/>
      <p:bldP spid="2" grpId="0" animBg="1"/>
      <p:bldP spid="14" grpId="0"/>
      <p:bldP spid="3" grpId="0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1"/>
          <a:stretch>
            <a:fillRect/>
          </a:stretch>
        </p:blipFill>
        <p:spPr bwMode="auto">
          <a:xfrm>
            <a:off x="769938" y="1336675"/>
            <a:ext cx="7623175" cy="470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.3</a:t>
            </a:r>
            <a:r>
              <a:rPr lang="hu-HU" altLang="en-US" smtClean="0"/>
              <a:t> </a:t>
            </a:r>
            <a:r>
              <a:rPr lang="en-US" altLang="en-US" smtClean="0"/>
              <a:t>Intel</a:t>
            </a:r>
            <a:r>
              <a:rPr lang="hu-HU" altLang="en-US" smtClean="0"/>
              <a:t> </a:t>
            </a:r>
            <a:r>
              <a:rPr lang="en-US" altLang="en-US" smtClean="0"/>
              <a:t>SCC (Single-chip Cloud Computer) (</a:t>
            </a:r>
            <a:r>
              <a:rPr lang="hu-HU" altLang="en-US" smtClean="0"/>
              <a:t>3</a:t>
            </a:r>
            <a:r>
              <a:rPr lang="en-US" altLang="en-US" smtClean="0"/>
              <a:t>)</a:t>
            </a:r>
          </a:p>
        </p:txBody>
      </p:sp>
      <p:sp>
        <p:nvSpPr>
          <p:cNvPr id="65540" name="Text Box 6"/>
          <p:cNvSpPr txBox="1">
            <a:spLocks noChangeArrowheads="1"/>
          </p:cNvSpPr>
          <p:nvPr/>
        </p:nvSpPr>
        <p:spPr bwMode="auto">
          <a:xfrm>
            <a:off x="249238" y="684213"/>
            <a:ext cx="2760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CC"/>
                </a:solidFill>
                <a:latin typeface="Verdana" pitchFamily="34" charset="0"/>
              </a:rPr>
              <a:t>Layout of the SCC die</a:t>
            </a:r>
            <a:r>
              <a:rPr lang="en-US" altLang="en-US" sz="1400">
                <a:latin typeface="Verdana" pitchFamily="34" charset="0"/>
              </a:rPr>
              <a:t> 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6"/>
          <a:stretch>
            <a:fillRect/>
          </a:stretch>
        </p:blipFill>
        <p:spPr bwMode="auto">
          <a:xfrm>
            <a:off x="904875" y="1181100"/>
            <a:ext cx="7370763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Text Box 9"/>
          <p:cNvSpPr txBox="1">
            <a:spLocks noChangeArrowheads="1"/>
          </p:cNvSpPr>
          <p:nvPr/>
        </p:nvSpPr>
        <p:spPr bwMode="auto">
          <a:xfrm>
            <a:off x="5249863" y="6016625"/>
            <a:ext cx="79216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 b="1">
                <a:solidFill>
                  <a:srgbClr val="4D4D4D"/>
                </a:solidFill>
                <a:latin typeface="Verdana" pitchFamily="34" charset="0"/>
              </a:rPr>
              <a:t>(350 nm)</a:t>
            </a:r>
          </a:p>
        </p:txBody>
      </p:sp>
      <p:sp>
        <p:nvSpPr>
          <p:cNvPr id="6656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.3</a:t>
            </a:r>
            <a:r>
              <a:rPr lang="hu-HU" altLang="en-US" smtClean="0"/>
              <a:t> </a:t>
            </a:r>
            <a:r>
              <a:rPr lang="en-US" altLang="en-US" smtClean="0"/>
              <a:t>Intel</a:t>
            </a:r>
            <a:r>
              <a:rPr lang="hu-HU" altLang="en-US" smtClean="0"/>
              <a:t> </a:t>
            </a:r>
            <a:r>
              <a:rPr lang="en-US" altLang="en-US" smtClean="0"/>
              <a:t>SCC (Single-chip Cloud Computer) (</a:t>
            </a:r>
            <a:r>
              <a:rPr lang="hu-HU" altLang="en-US" smtClean="0"/>
              <a:t>4</a:t>
            </a:r>
            <a:r>
              <a:rPr lang="en-US" altLang="en-US" smtClean="0"/>
              <a:t>)</a:t>
            </a:r>
          </a:p>
        </p:txBody>
      </p:sp>
      <p:sp>
        <p:nvSpPr>
          <p:cNvPr id="66565" name="Text Box 7"/>
          <p:cNvSpPr txBox="1">
            <a:spLocks noChangeArrowheads="1"/>
          </p:cNvSpPr>
          <p:nvPr/>
        </p:nvSpPr>
        <p:spPr bwMode="auto">
          <a:xfrm>
            <a:off x="203200" y="641350"/>
            <a:ext cx="2843213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"/>
              </a:spcBef>
              <a:buFontTx/>
              <a:buNone/>
            </a:pPr>
            <a:r>
              <a:rPr lang="en-US" altLang="en-US" sz="1400" b="1">
                <a:solidFill>
                  <a:srgbClr val="0000CC"/>
                </a:solidFill>
                <a:latin typeface="Verdana" pitchFamily="34" charset="0"/>
              </a:rPr>
              <a:t>Hardware view of SCC </a:t>
            </a:r>
            <a:r>
              <a:rPr lang="en-US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t="18086" r="2370" b="12122"/>
          <a:stretch>
            <a:fillRect/>
          </a:stretch>
        </p:blipFill>
        <p:spPr bwMode="auto">
          <a:xfrm>
            <a:off x="444500" y="1439863"/>
            <a:ext cx="83185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7" name="Text Box 11"/>
          <p:cNvSpPr txBox="1">
            <a:spLocks noChangeArrowheads="1"/>
          </p:cNvSpPr>
          <p:nvPr/>
        </p:nvSpPr>
        <p:spPr bwMode="auto">
          <a:xfrm>
            <a:off x="6586538" y="3548063"/>
            <a:ext cx="25225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(Joint Test Action Group)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Standard Test Access Port</a:t>
            </a:r>
          </a:p>
        </p:txBody>
      </p:sp>
      <p:sp>
        <p:nvSpPr>
          <p:cNvPr id="67588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.3</a:t>
            </a:r>
            <a:r>
              <a:rPr lang="hu-HU" altLang="en-US" smtClean="0"/>
              <a:t> </a:t>
            </a:r>
            <a:r>
              <a:rPr lang="en-US" altLang="en-US" smtClean="0"/>
              <a:t>Intel</a:t>
            </a:r>
            <a:r>
              <a:rPr lang="hu-HU" altLang="en-US" smtClean="0"/>
              <a:t> </a:t>
            </a:r>
            <a:r>
              <a:rPr lang="en-US" altLang="en-US" smtClean="0"/>
              <a:t>SCC (Single-chip Cloud Computer) (</a:t>
            </a:r>
            <a:r>
              <a:rPr lang="hu-HU" altLang="en-US" smtClean="0"/>
              <a:t>5</a:t>
            </a:r>
            <a:r>
              <a:rPr lang="en-US" altLang="en-US" smtClean="0"/>
              <a:t>)</a:t>
            </a:r>
          </a:p>
        </p:txBody>
      </p:sp>
      <p:sp>
        <p:nvSpPr>
          <p:cNvPr id="67589" name="Text Box 8"/>
          <p:cNvSpPr txBox="1">
            <a:spLocks noChangeArrowheads="1"/>
          </p:cNvSpPr>
          <p:nvPr/>
        </p:nvSpPr>
        <p:spPr bwMode="auto">
          <a:xfrm>
            <a:off x="228600" y="692150"/>
            <a:ext cx="2763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CC"/>
                </a:solidFill>
                <a:latin typeface="Verdana" pitchFamily="34" charset="0"/>
              </a:rPr>
              <a:t>SCC system overview</a:t>
            </a:r>
            <a:r>
              <a:rPr lang="en-US" altLang="en-US" sz="1400">
                <a:latin typeface="Verdana" pitchFamily="34" charset="0"/>
              </a:rPr>
              <a:t> 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6" b="11740"/>
          <a:stretch>
            <a:fillRect/>
          </a:stretch>
        </p:blipFill>
        <p:spPr bwMode="auto">
          <a:xfrm>
            <a:off x="439738" y="1649413"/>
            <a:ext cx="8307387" cy="442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1" name="Oval 10"/>
          <p:cNvSpPr>
            <a:spLocks noChangeArrowheads="1"/>
          </p:cNvSpPr>
          <p:nvPr/>
        </p:nvSpPr>
        <p:spPr bwMode="auto">
          <a:xfrm>
            <a:off x="3670300" y="2374900"/>
            <a:ext cx="3771900" cy="3556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861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.3</a:t>
            </a:r>
            <a:r>
              <a:rPr lang="hu-HU" altLang="en-US" smtClean="0"/>
              <a:t> </a:t>
            </a:r>
            <a:r>
              <a:rPr lang="en-US" altLang="en-US" smtClean="0"/>
              <a:t>Intel</a:t>
            </a:r>
            <a:r>
              <a:rPr lang="hu-HU" altLang="en-US" smtClean="0"/>
              <a:t> </a:t>
            </a:r>
            <a:r>
              <a:rPr lang="en-US" altLang="en-US" smtClean="0"/>
              <a:t>SCC (Single-chip Cloud Computer) (</a:t>
            </a:r>
            <a:r>
              <a:rPr lang="hu-HU" altLang="en-US" smtClean="0"/>
              <a:t>6</a:t>
            </a:r>
            <a:r>
              <a:rPr lang="en-US" altLang="en-US" smtClean="0"/>
              <a:t>)</a:t>
            </a:r>
          </a:p>
        </p:txBody>
      </p:sp>
      <p:sp>
        <p:nvSpPr>
          <p:cNvPr id="68613" name="Line 13"/>
          <p:cNvSpPr>
            <a:spLocks noChangeShapeType="1"/>
          </p:cNvSpPr>
          <p:nvPr/>
        </p:nvSpPr>
        <p:spPr bwMode="auto">
          <a:xfrm flipH="1">
            <a:off x="2451100" y="2578100"/>
            <a:ext cx="1181100" cy="1028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Szövegdoboz 11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  <p:sp>
        <p:nvSpPr>
          <p:cNvPr id="68615" name="Text Box 8"/>
          <p:cNvSpPr txBox="1">
            <a:spLocks noChangeArrowheads="1"/>
          </p:cNvSpPr>
          <p:nvPr/>
        </p:nvSpPr>
        <p:spPr bwMode="auto">
          <a:xfrm>
            <a:off x="220663" y="666750"/>
            <a:ext cx="2430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CC"/>
                </a:solidFill>
                <a:latin typeface="Verdana" pitchFamily="34" charset="0"/>
              </a:rPr>
              <a:t>Dual-core SCC tile</a:t>
            </a:r>
            <a:r>
              <a:rPr lang="en-US" altLang="en-US" sz="1400">
                <a:latin typeface="Verdana" pitchFamily="34" charset="0"/>
              </a:rPr>
              <a:t> [14]</a:t>
            </a:r>
          </a:p>
        </p:txBody>
      </p:sp>
      <p:sp>
        <p:nvSpPr>
          <p:cNvPr id="68616" name="Szövegdoboz 1"/>
          <p:cNvSpPr txBox="1">
            <a:spLocks noChangeArrowheads="1"/>
          </p:cNvSpPr>
          <p:nvPr/>
        </p:nvSpPr>
        <p:spPr bwMode="auto">
          <a:xfrm>
            <a:off x="3940175" y="6076950"/>
            <a:ext cx="2541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GCU: Global Clocking Unit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MIU: Mesh Interface Unit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117600"/>
            <a:ext cx="60325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.3</a:t>
            </a:r>
            <a:r>
              <a:rPr lang="hu-HU" altLang="en-US" smtClean="0"/>
              <a:t> </a:t>
            </a:r>
            <a:r>
              <a:rPr lang="en-US" altLang="en-US" smtClean="0"/>
              <a:t>Intel</a:t>
            </a:r>
            <a:r>
              <a:rPr lang="hu-HU" altLang="en-US" smtClean="0"/>
              <a:t> </a:t>
            </a:r>
            <a:r>
              <a:rPr lang="en-US" altLang="en-US" smtClean="0"/>
              <a:t>SCC (Single-chip Cloud Computer) (</a:t>
            </a:r>
            <a:r>
              <a:rPr lang="hu-HU" altLang="en-US" smtClean="0"/>
              <a:t>7</a:t>
            </a:r>
            <a:r>
              <a:rPr lang="en-US" altLang="en-US" smtClean="0"/>
              <a:t>)</a:t>
            </a:r>
          </a:p>
        </p:txBody>
      </p:sp>
      <p:sp>
        <p:nvSpPr>
          <p:cNvPr id="69636" name="Szövegdoboz 9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[16]</a:t>
            </a:r>
          </a:p>
        </p:txBody>
      </p:sp>
      <p:sp>
        <p:nvSpPr>
          <p:cNvPr id="69637" name="Oval 1"/>
          <p:cNvSpPr>
            <a:spLocks noChangeArrowheads="1"/>
          </p:cNvSpPr>
          <p:nvPr/>
        </p:nvSpPr>
        <p:spPr bwMode="auto">
          <a:xfrm>
            <a:off x="1409700" y="4914900"/>
            <a:ext cx="6042025" cy="8413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53" y="957263"/>
            <a:ext cx="6606820" cy="543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5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.3</a:t>
            </a:r>
            <a:r>
              <a:rPr lang="hu-HU" altLang="en-US" smtClean="0"/>
              <a:t> </a:t>
            </a:r>
            <a:r>
              <a:rPr lang="en-US" altLang="en-US" smtClean="0"/>
              <a:t>Intel</a:t>
            </a:r>
            <a:r>
              <a:rPr lang="hu-HU" altLang="en-US" smtClean="0"/>
              <a:t> </a:t>
            </a:r>
            <a:r>
              <a:rPr lang="en-US" altLang="en-US" smtClean="0"/>
              <a:t>SCC (Single-chip Cloud Computer) (</a:t>
            </a:r>
            <a:r>
              <a:rPr lang="hu-HU" altLang="en-US" smtClean="0"/>
              <a:t>8</a:t>
            </a:r>
            <a:r>
              <a:rPr lang="en-US" altLang="en-US" smtClean="0"/>
              <a:t>)</a:t>
            </a:r>
          </a:p>
        </p:txBody>
      </p:sp>
      <p:sp>
        <p:nvSpPr>
          <p:cNvPr id="70660" name="Szövegdoboz 9"/>
          <p:cNvSpPr txBox="1">
            <a:spLocks noChangeArrowheads="1"/>
          </p:cNvSpPr>
          <p:nvPr/>
        </p:nvSpPr>
        <p:spPr bwMode="auto">
          <a:xfrm>
            <a:off x="8082796" y="6377369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[16]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774700"/>
            <a:ext cx="7407275" cy="551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.3</a:t>
            </a:r>
            <a:r>
              <a:rPr lang="hu-HU" altLang="en-US" smtClean="0"/>
              <a:t> </a:t>
            </a:r>
            <a:r>
              <a:rPr lang="en-US" altLang="en-US" smtClean="0"/>
              <a:t>Intel</a:t>
            </a:r>
            <a:r>
              <a:rPr lang="hu-HU" altLang="en-US" smtClean="0"/>
              <a:t> </a:t>
            </a:r>
            <a:r>
              <a:rPr lang="en-US" altLang="en-US" smtClean="0"/>
              <a:t>SCC (Single-chip Cloud Computer) (</a:t>
            </a:r>
            <a:r>
              <a:rPr lang="hu-HU" altLang="en-US" smtClean="0"/>
              <a:t>9</a:t>
            </a:r>
            <a:r>
              <a:rPr lang="en-US" altLang="en-US" smtClean="0"/>
              <a:t>)</a:t>
            </a:r>
          </a:p>
        </p:txBody>
      </p:sp>
      <p:sp>
        <p:nvSpPr>
          <p:cNvPr id="71684" name="Szövegdoboz 9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696913"/>
            <a:ext cx="7515225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7" name="Text Box 9"/>
          <p:cNvSpPr txBox="1">
            <a:spLocks noChangeArrowheads="1"/>
          </p:cNvSpPr>
          <p:nvPr/>
        </p:nvSpPr>
        <p:spPr bwMode="auto">
          <a:xfrm>
            <a:off x="6650038" y="1901825"/>
            <a:ext cx="2446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(Message Passing Buffer)</a:t>
            </a:r>
          </a:p>
        </p:txBody>
      </p:sp>
      <p:sp>
        <p:nvSpPr>
          <p:cNvPr id="7270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.3</a:t>
            </a:r>
            <a:r>
              <a:rPr lang="hu-HU" altLang="en-US" smtClean="0"/>
              <a:t> </a:t>
            </a:r>
            <a:r>
              <a:rPr lang="en-US" altLang="en-US" smtClean="0"/>
              <a:t>Intel</a:t>
            </a:r>
            <a:r>
              <a:rPr lang="hu-HU" altLang="en-US" smtClean="0"/>
              <a:t> </a:t>
            </a:r>
            <a:r>
              <a:rPr lang="en-US" altLang="en-US" smtClean="0"/>
              <a:t>SCC (Single-chip Cloud Computer) (</a:t>
            </a:r>
            <a:r>
              <a:rPr lang="hu-HU" altLang="en-US" smtClean="0"/>
              <a:t>10</a:t>
            </a:r>
            <a:r>
              <a:rPr lang="en-US" altLang="en-US" smtClean="0"/>
              <a:t>)</a:t>
            </a:r>
          </a:p>
        </p:txBody>
      </p:sp>
      <p:sp>
        <p:nvSpPr>
          <p:cNvPr id="72709" name="Szövegdoboz 10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2228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73731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2.2.4 </a:t>
            </a:r>
            <a:r>
              <a:rPr lang="hu-HU" altLang="en-US" sz="2000">
                <a:solidFill>
                  <a:schemeClr val="bg1"/>
                </a:solidFill>
                <a:latin typeface="Verdana" pitchFamily="34" charset="0"/>
              </a:rPr>
              <a:t>Intel </a:t>
            </a: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MIC (Many Integrated Cores)/Xeon Phi</a:t>
            </a:r>
          </a:p>
        </p:txBody>
      </p:sp>
      <p:grpSp>
        <p:nvGrpSpPr>
          <p:cNvPr id="73732" name="Group 4"/>
          <p:cNvGrpSpPr>
            <a:grpSpLocks/>
          </p:cNvGrpSpPr>
          <p:nvPr/>
        </p:nvGrpSpPr>
        <p:grpSpPr bwMode="auto">
          <a:xfrm>
            <a:off x="1109663" y="2001838"/>
            <a:ext cx="7073900" cy="463550"/>
            <a:chOff x="691" y="1638"/>
            <a:chExt cx="4456" cy="292"/>
          </a:xfrm>
        </p:grpSpPr>
        <p:sp>
          <p:nvSpPr>
            <p:cNvPr id="73742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 2.</a:t>
              </a:r>
              <a:r>
                <a:rPr lang="en-US" altLang="en-US" sz="2000">
                  <a:solidFill>
                    <a:schemeClr val="bg1"/>
                  </a:solidFill>
                  <a:latin typeface="Verdana" pitchFamily="34" charset="0"/>
                </a:rPr>
                <a:t>2.4.1 Overview</a:t>
              </a:r>
            </a:p>
          </p:txBody>
        </p:sp>
        <p:sp>
          <p:nvSpPr>
            <p:cNvPr id="73743" name="Text Box 6"/>
            <p:cNvSpPr txBox="1">
              <a:spLocks noChangeArrowheads="1"/>
            </p:cNvSpPr>
            <p:nvPr/>
          </p:nvSpPr>
          <p:spPr bwMode="auto">
            <a:xfrm>
              <a:off x="691" y="1648"/>
              <a:ext cx="25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20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73733" name="Group 7"/>
          <p:cNvGrpSpPr>
            <a:grpSpLocks/>
          </p:cNvGrpSpPr>
          <p:nvPr/>
        </p:nvGrpSpPr>
        <p:grpSpPr bwMode="auto">
          <a:xfrm>
            <a:off x="1106488" y="2543175"/>
            <a:ext cx="7073900" cy="463550"/>
            <a:chOff x="691" y="1638"/>
            <a:chExt cx="4456" cy="292"/>
          </a:xfrm>
        </p:grpSpPr>
        <p:sp>
          <p:nvSpPr>
            <p:cNvPr id="7374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 2.</a:t>
              </a:r>
              <a:r>
                <a:rPr lang="en-US" altLang="en-US" sz="2000">
                  <a:solidFill>
                    <a:schemeClr val="bg1"/>
                  </a:solidFill>
                  <a:latin typeface="Verdana" pitchFamily="34" charset="0"/>
                </a:rPr>
                <a:t>2.4.2 The Knights Ferry prototype system</a:t>
              </a:r>
            </a:p>
          </p:txBody>
        </p:sp>
        <p:sp>
          <p:nvSpPr>
            <p:cNvPr id="73741" name="Text Box 9"/>
            <p:cNvSpPr txBox="1">
              <a:spLocks noChangeArrowheads="1"/>
            </p:cNvSpPr>
            <p:nvPr/>
          </p:nvSpPr>
          <p:spPr bwMode="auto">
            <a:xfrm>
              <a:off x="691" y="1648"/>
              <a:ext cx="25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20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73734" name="Group 10"/>
          <p:cNvGrpSpPr>
            <a:grpSpLocks/>
          </p:cNvGrpSpPr>
          <p:nvPr/>
        </p:nvGrpSpPr>
        <p:grpSpPr bwMode="auto">
          <a:xfrm>
            <a:off x="1109663" y="3082925"/>
            <a:ext cx="7073900" cy="463550"/>
            <a:chOff x="691" y="1638"/>
            <a:chExt cx="4456" cy="292"/>
          </a:xfrm>
        </p:grpSpPr>
        <p:sp>
          <p:nvSpPr>
            <p:cNvPr id="73738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 2.</a:t>
              </a:r>
              <a:r>
                <a:rPr lang="en-US" altLang="en-US" sz="2000">
                  <a:solidFill>
                    <a:schemeClr val="bg1"/>
                  </a:solidFill>
                  <a:latin typeface="Verdana" pitchFamily="34" charset="0"/>
                </a:rPr>
                <a:t>2.4.3</a:t>
              </a: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2000">
                  <a:solidFill>
                    <a:schemeClr val="bg1"/>
                  </a:solidFill>
                  <a:latin typeface="Verdana" pitchFamily="34" charset="0"/>
                </a:rPr>
                <a:t>The</a:t>
              </a: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Knights Corner line</a:t>
              </a:r>
              <a:endParaRPr lang="en-US" altLang="en-US" sz="20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73739" name="Text Box 12"/>
            <p:cNvSpPr txBox="1">
              <a:spLocks noChangeArrowheads="1"/>
            </p:cNvSpPr>
            <p:nvPr/>
          </p:nvSpPr>
          <p:spPr bwMode="auto">
            <a:xfrm>
              <a:off x="691" y="1648"/>
              <a:ext cx="25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20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73735" name="Group 13"/>
          <p:cNvGrpSpPr>
            <a:grpSpLocks/>
          </p:cNvGrpSpPr>
          <p:nvPr/>
        </p:nvGrpSpPr>
        <p:grpSpPr bwMode="auto">
          <a:xfrm>
            <a:off x="1106488" y="3624263"/>
            <a:ext cx="7073900" cy="463550"/>
            <a:chOff x="691" y="1638"/>
            <a:chExt cx="4456" cy="292"/>
          </a:xfrm>
        </p:grpSpPr>
        <p:sp>
          <p:nvSpPr>
            <p:cNvPr id="73736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 2.2.4.3 </a:t>
              </a:r>
              <a:r>
                <a:rPr lang="en-US" altLang="en-US" sz="2000">
                  <a:solidFill>
                    <a:schemeClr val="bg1"/>
                  </a:solidFill>
                  <a:latin typeface="Verdana" pitchFamily="34" charset="0"/>
                </a:rPr>
                <a:t>The</a:t>
              </a: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Knights Landing</a:t>
              </a:r>
              <a:r>
                <a:rPr lang="en-US" altLang="en-US" sz="2000">
                  <a:solidFill>
                    <a:schemeClr val="bg1"/>
                  </a:solidFill>
                  <a:latin typeface="Verdana" pitchFamily="34" charset="0"/>
                </a:rPr>
                <a:t> line</a:t>
              </a:r>
              <a:endParaRPr lang="hu-HU" altLang="en-US" sz="20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73737" name="Text Box 15"/>
            <p:cNvSpPr txBox="1">
              <a:spLocks noChangeArrowheads="1"/>
            </p:cNvSpPr>
            <p:nvPr/>
          </p:nvSpPr>
          <p:spPr bwMode="auto">
            <a:xfrm>
              <a:off x="691" y="1648"/>
              <a:ext cx="25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20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4755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Verdana" pitchFamily="34" charset="0"/>
              </a:rPr>
              <a:t>2.2.4.1 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534988" y="3024188"/>
            <a:ext cx="8137525" cy="2206625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200">
              <a:latin typeface="Verdana" pitchFamily="34" charset="0"/>
            </a:endParaRPr>
          </a:p>
        </p:txBody>
      </p:sp>
      <p:sp>
        <p:nvSpPr>
          <p:cNvPr id="393219" name="Rectangle 3"/>
          <p:cNvSpPr>
            <a:spLocks noChangeArrowheads="1"/>
          </p:cNvSpPr>
          <p:nvPr/>
        </p:nvSpPr>
        <p:spPr bwMode="auto">
          <a:xfrm>
            <a:off x="500063" y="1358900"/>
            <a:ext cx="8235950" cy="1655763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93220" name="Text Box 4"/>
          <p:cNvSpPr txBox="1">
            <a:spLocks noChangeArrowheads="1"/>
          </p:cNvSpPr>
          <p:nvPr/>
        </p:nvSpPr>
        <p:spPr bwMode="auto">
          <a:xfrm>
            <a:off x="1646238" y="1493838"/>
            <a:ext cx="63500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</a:rPr>
              <a:t>A többletranzisztorok “hasznosítása” a processzorban</a:t>
            </a:r>
          </a:p>
        </p:txBody>
      </p:sp>
      <p:sp>
        <p:nvSpPr>
          <p:cNvPr id="393221" name="Text Box 5"/>
          <p:cNvSpPr txBox="1">
            <a:spLocks noChangeArrowheads="1"/>
          </p:cNvSpPr>
          <p:nvPr/>
        </p:nvSpPr>
        <p:spPr bwMode="auto">
          <a:xfrm>
            <a:off x="665163" y="2436813"/>
            <a:ext cx="2433637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</a:rPr>
              <a:t>A feldolgozási szélesség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</a:rPr>
              <a:t> növelése</a:t>
            </a:r>
          </a:p>
        </p:txBody>
      </p:sp>
      <p:sp>
        <p:nvSpPr>
          <p:cNvPr id="393222" name="Text Box 6"/>
          <p:cNvSpPr txBox="1">
            <a:spLocks noChangeArrowheads="1"/>
          </p:cNvSpPr>
          <p:nvPr/>
        </p:nvSpPr>
        <p:spPr bwMode="auto">
          <a:xfrm>
            <a:off x="3762375" y="2436813"/>
            <a:ext cx="2128838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</a:rPr>
              <a:t>A mag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</a:rPr>
              <a:t> hatékonyabbá tétele</a:t>
            </a:r>
          </a:p>
        </p:txBody>
      </p:sp>
      <p:sp>
        <p:nvSpPr>
          <p:cNvPr id="393223" name="Text Box 7"/>
          <p:cNvSpPr txBox="1">
            <a:spLocks noChangeArrowheads="1"/>
          </p:cNvSpPr>
          <p:nvPr/>
        </p:nvSpPr>
        <p:spPr bwMode="auto">
          <a:xfrm>
            <a:off x="6870700" y="2436813"/>
            <a:ext cx="1195388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 b="1">
                <a:solidFill>
                  <a:srgbClr val="000000"/>
                </a:solidFill>
                <a:latin typeface="Verdana" pitchFamily="34" charset="0"/>
              </a:rPr>
              <a:t>Cache </a:t>
            </a: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</a:rPr>
              <a:t>tárak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</a:rPr>
              <a:t> fejlesztése</a:t>
            </a:r>
          </a:p>
        </p:txBody>
      </p:sp>
      <p:sp>
        <p:nvSpPr>
          <p:cNvPr id="393224" name="Text Box 8"/>
          <p:cNvSpPr txBox="1">
            <a:spLocks noChangeArrowheads="1"/>
          </p:cNvSpPr>
          <p:nvPr/>
        </p:nvSpPr>
        <p:spPr bwMode="auto">
          <a:xfrm>
            <a:off x="1606550" y="4540250"/>
            <a:ext cx="12604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Szuperskalár</a:t>
            </a:r>
          </a:p>
        </p:txBody>
      </p:sp>
      <p:sp>
        <p:nvSpPr>
          <p:cNvPr id="393225" name="Line 9"/>
          <p:cNvSpPr>
            <a:spLocks noChangeShapeType="1"/>
          </p:cNvSpPr>
          <p:nvPr/>
        </p:nvSpPr>
        <p:spPr bwMode="auto">
          <a:xfrm rot="-5400000" flipH="1" flipV="1">
            <a:off x="3130550" y="620713"/>
            <a:ext cx="503237" cy="29162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26" name="Line 10"/>
          <p:cNvSpPr>
            <a:spLocks noChangeShapeType="1"/>
          </p:cNvSpPr>
          <p:nvPr/>
        </p:nvSpPr>
        <p:spPr bwMode="auto">
          <a:xfrm rot="5400000" flipV="1">
            <a:off x="5975350" y="692151"/>
            <a:ext cx="503237" cy="27733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27" name="Line 11"/>
          <p:cNvSpPr>
            <a:spLocks noChangeShapeType="1"/>
          </p:cNvSpPr>
          <p:nvPr/>
        </p:nvSpPr>
        <p:spPr bwMode="auto">
          <a:xfrm rot="5400000" flipV="1">
            <a:off x="4577557" y="2093119"/>
            <a:ext cx="52546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28" name="Text Box 12"/>
          <p:cNvSpPr txBox="1">
            <a:spLocks noChangeArrowheads="1"/>
          </p:cNvSpPr>
          <p:nvPr/>
        </p:nvSpPr>
        <p:spPr bwMode="auto">
          <a:xfrm>
            <a:off x="3890963" y="3409950"/>
            <a:ext cx="26130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en-US" sz="1400">
                <a:latin typeface="Verdana" pitchFamily="34" charset="0"/>
              </a:rPr>
              <a:t>  </a:t>
            </a:r>
            <a:r>
              <a:rPr lang="en-US" altLang="en-US" sz="1400">
                <a:latin typeface="Verdana" pitchFamily="34" charset="0"/>
              </a:rPr>
              <a:t>Elágazás becslés</a:t>
            </a:r>
            <a:endParaRPr lang="hu-HU" altLang="en-US" sz="14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en-US" sz="1400">
                <a:latin typeface="Verdana" pitchFamily="34" charset="0"/>
              </a:rPr>
              <a:t>  </a:t>
            </a:r>
            <a:r>
              <a:rPr lang="en-US" altLang="en-US" sz="1400">
                <a:latin typeface="Verdana" pitchFamily="34" charset="0"/>
              </a:rPr>
              <a:t>Spekulatív tárműveletek</a:t>
            </a:r>
            <a:endParaRPr lang="hu-HU" altLang="en-US" sz="14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en-US" sz="1400">
                <a:latin typeface="Verdana" pitchFamily="34" charset="0"/>
              </a:rPr>
              <a:t>  ...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393229" name="Text Box 13"/>
          <p:cNvSpPr txBox="1">
            <a:spLocks noChangeArrowheads="1"/>
          </p:cNvSpPr>
          <p:nvPr/>
        </p:nvSpPr>
        <p:spPr bwMode="auto">
          <a:xfrm>
            <a:off x="6527800" y="3338513"/>
            <a:ext cx="1881188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L2/L3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méretének,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asszociatívitásának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növelése</a:t>
            </a:r>
            <a:r>
              <a:rPr lang="hu-HU" altLang="en-US" sz="1400">
                <a:latin typeface="Verdana" pitchFamily="34" charset="0"/>
              </a:rPr>
              <a:t> ...) 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393230" name="Text Box 14"/>
          <p:cNvSpPr txBox="1">
            <a:spLocks noChangeArrowheads="1"/>
          </p:cNvSpPr>
          <p:nvPr/>
        </p:nvSpPr>
        <p:spPr bwMode="auto">
          <a:xfrm>
            <a:off x="1282700" y="4797425"/>
            <a:ext cx="754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1. Gen.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393231" name="Text Box 15"/>
          <p:cNvSpPr txBox="1">
            <a:spLocks noChangeArrowheads="1"/>
          </p:cNvSpPr>
          <p:nvPr/>
        </p:nvSpPr>
        <p:spPr bwMode="auto">
          <a:xfrm>
            <a:off x="2212975" y="4797425"/>
            <a:ext cx="754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2. Gen.</a:t>
            </a:r>
            <a:endParaRPr lang="en-US" altLang="en-US" sz="1400">
              <a:latin typeface="Verdana" pitchFamily="34" charset="0"/>
            </a:endParaRPr>
          </a:p>
        </p:txBody>
      </p:sp>
      <p:grpSp>
        <p:nvGrpSpPr>
          <p:cNvPr id="393232" name="Group 16"/>
          <p:cNvGrpSpPr>
            <a:grpSpLocks/>
          </p:cNvGrpSpPr>
          <p:nvPr/>
        </p:nvGrpSpPr>
        <p:grpSpPr bwMode="auto">
          <a:xfrm>
            <a:off x="844550" y="3265488"/>
            <a:ext cx="2232025" cy="1274762"/>
            <a:chOff x="444" y="1751"/>
            <a:chExt cx="1406" cy="803"/>
          </a:xfrm>
        </p:grpSpPr>
        <p:sp>
          <p:nvSpPr>
            <p:cNvPr id="26660" name="AutoShape 17"/>
            <p:cNvSpPr>
              <a:spLocks noChangeArrowheads="1"/>
            </p:cNvSpPr>
            <p:nvPr/>
          </p:nvSpPr>
          <p:spPr bwMode="auto">
            <a:xfrm>
              <a:off x="1261" y="1933"/>
              <a:ext cx="576" cy="365"/>
            </a:xfrm>
            <a:prstGeom prst="can">
              <a:avLst>
                <a:gd name="adj" fmla="val 250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26661" name="Line 18"/>
            <p:cNvSpPr>
              <a:spLocks noChangeShapeType="1"/>
            </p:cNvSpPr>
            <p:nvPr/>
          </p:nvSpPr>
          <p:spPr bwMode="auto">
            <a:xfrm>
              <a:off x="1541" y="1751"/>
              <a:ext cx="7" cy="239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2" name="Line 19"/>
            <p:cNvSpPr>
              <a:spLocks noChangeShapeType="1"/>
            </p:cNvSpPr>
            <p:nvPr/>
          </p:nvSpPr>
          <p:spPr bwMode="auto">
            <a:xfrm>
              <a:off x="1549" y="2319"/>
              <a:ext cx="0" cy="235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3" name="AutoShape 20"/>
            <p:cNvSpPr>
              <a:spLocks noChangeArrowheads="1"/>
            </p:cNvSpPr>
            <p:nvPr/>
          </p:nvSpPr>
          <p:spPr bwMode="auto">
            <a:xfrm>
              <a:off x="444" y="1933"/>
              <a:ext cx="182" cy="365"/>
            </a:xfrm>
            <a:prstGeom prst="can">
              <a:avLst>
                <a:gd name="adj" fmla="val 5013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26664" name="Line 21"/>
            <p:cNvSpPr>
              <a:spLocks noChangeShapeType="1"/>
            </p:cNvSpPr>
            <p:nvPr/>
          </p:nvSpPr>
          <p:spPr bwMode="auto">
            <a:xfrm>
              <a:off x="532" y="1751"/>
              <a:ext cx="3" cy="239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5" name="Line 22"/>
            <p:cNvSpPr>
              <a:spLocks noChangeShapeType="1"/>
            </p:cNvSpPr>
            <p:nvPr/>
          </p:nvSpPr>
          <p:spPr bwMode="auto">
            <a:xfrm>
              <a:off x="535" y="2319"/>
              <a:ext cx="0" cy="235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6" name="AutoShape 23"/>
            <p:cNvSpPr>
              <a:spLocks noChangeArrowheads="1"/>
            </p:cNvSpPr>
            <p:nvPr/>
          </p:nvSpPr>
          <p:spPr bwMode="auto">
            <a:xfrm>
              <a:off x="807" y="1933"/>
              <a:ext cx="318" cy="365"/>
            </a:xfrm>
            <a:prstGeom prst="can">
              <a:avLst>
                <a:gd name="adj" fmla="val 28695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26667" name="Line 24"/>
            <p:cNvSpPr>
              <a:spLocks noChangeShapeType="1"/>
            </p:cNvSpPr>
            <p:nvPr/>
          </p:nvSpPr>
          <p:spPr bwMode="auto">
            <a:xfrm>
              <a:off x="962" y="1751"/>
              <a:ext cx="3" cy="239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8" name="Line 25"/>
            <p:cNvSpPr>
              <a:spLocks noChangeShapeType="1"/>
            </p:cNvSpPr>
            <p:nvPr/>
          </p:nvSpPr>
          <p:spPr bwMode="auto">
            <a:xfrm>
              <a:off x="966" y="2319"/>
              <a:ext cx="0" cy="235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9" name="Line 26"/>
            <p:cNvSpPr>
              <a:spLocks noChangeShapeType="1"/>
            </p:cNvSpPr>
            <p:nvPr/>
          </p:nvSpPr>
          <p:spPr bwMode="auto">
            <a:xfrm>
              <a:off x="444" y="2160"/>
              <a:ext cx="0" cy="2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70" name="Line 27"/>
            <p:cNvSpPr>
              <a:spLocks noChangeShapeType="1"/>
            </p:cNvSpPr>
            <p:nvPr/>
          </p:nvSpPr>
          <p:spPr bwMode="auto">
            <a:xfrm>
              <a:off x="625" y="2160"/>
              <a:ext cx="0" cy="2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71" name="Line 28"/>
            <p:cNvSpPr>
              <a:spLocks noChangeShapeType="1"/>
            </p:cNvSpPr>
            <p:nvPr/>
          </p:nvSpPr>
          <p:spPr bwMode="auto">
            <a:xfrm>
              <a:off x="444" y="2357"/>
              <a:ext cx="181" cy="0"/>
            </a:xfrm>
            <a:prstGeom prst="line">
              <a:avLst/>
            </a:prstGeom>
            <a:noFill/>
            <a:ln w="508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6672" name="Line 29"/>
            <p:cNvSpPr>
              <a:spLocks noChangeShapeType="1"/>
            </p:cNvSpPr>
            <p:nvPr/>
          </p:nvSpPr>
          <p:spPr bwMode="auto">
            <a:xfrm>
              <a:off x="807" y="2160"/>
              <a:ext cx="0" cy="2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73" name="Line 30"/>
            <p:cNvSpPr>
              <a:spLocks noChangeShapeType="1"/>
            </p:cNvSpPr>
            <p:nvPr/>
          </p:nvSpPr>
          <p:spPr bwMode="auto">
            <a:xfrm>
              <a:off x="1126" y="2160"/>
              <a:ext cx="0" cy="2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74" name="Line 31"/>
            <p:cNvSpPr>
              <a:spLocks noChangeShapeType="1"/>
            </p:cNvSpPr>
            <p:nvPr/>
          </p:nvSpPr>
          <p:spPr bwMode="auto">
            <a:xfrm>
              <a:off x="807" y="2359"/>
              <a:ext cx="327" cy="0"/>
            </a:xfrm>
            <a:prstGeom prst="line">
              <a:avLst/>
            </a:prstGeom>
            <a:noFill/>
            <a:ln w="508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75" name="Line 32"/>
            <p:cNvSpPr>
              <a:spLocks noChangeShapeType="1"/>
            </p:cNvSpPr>
            <p:nvPr/>
          </p:nvSpPr>
          <p:spPr bwMode="auto">
            <a:xfrm>
              <a:off x="1261" y="2160"/>
              <a:ext cx="0" cy="2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76" name="Line 33"/>
            <p:cNvSpPr>
              <a:spLocks noChangeShapeType="1"/>
            </p:cNvSpPr>
            <p:nvPr/>
          </p:nvSpPr>
          <p:spPr bwMode="auto">
            <a:xfrm>
              <a:off x="1838" y="2160"/>
              <a:ext cx="0" cy="2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77" name="Line 34"/>
            <p:cNvSpPr>
              <a:spLocks noChangeShapeType="1"/>
            </p:cNvSpPr>
            <p:nvPr/>
          </p:nvSpPr>
          <p:spPr bwMode="auto">
            <a:xfrm>
              <a:off x="1261" y="2363"/>
              <a:ext cx="589" cy="0"/>
            </a:xfrm>
            <a:prstGeom prst="line">
              <a:avLst/>
            </a:prstGeom>
            <a:noFill/>
            <a:ln w="508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78" name="Text Box 35"/>
            <p:cNvSpPr txBox="1">
              <a:spLocks noChangeArrowheads="1"/>
            </p:cNvSpPr>
            <p:nvPr/>
          </p:nvSpPr>
          <p:spPr bwMode="auto">
            <a:xfrm>
              <a:off x="459" y="2090"/>
              <a:ext cx="15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latin typeface="Verdana" pitchFamily="34" charset="0"/>
                </a:rPr>
                <a:t>1</a:t>
              </a:r>
              <a:endParaRPr lang="en-US" altLang="en-US" sz="800">
                <a:latin typeface="Verdana" pitchFamily="34" charset="0"/>
              </a:endParaRPr>
            </a:p>
          </p:txBody>
        </p:sp>
        <p:sp>
          <p:nvSpPr>
            <p:cNvPr id="26679" name="Text Box 36"/>
            <p:cNvSpPr txBox="1">
              <a:spLocks noChangeArrowheads="1"/>
            </p:cNvSpPr>
            <p:nvPr/>
          </p:nvSpPr>
          <p:spPr bwMode="auto">
            <a:xfrm>
              <a:off x="888" y="2088"/>
              <a:ext cx="15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latin typeface="Verdana" pitchFamily="34" charset="0"/>
                </a:rPr>
                <a:t>2</a:t>
              </a:r>
              <a:endParaRPr lang="en-US" altLang="en-US" sz="800">
                <a:latin typeface="Verdana" pitchFamily="34" charset="0"/>
              </a:endParaRPr>
            </a:p>
          </p:txBody>
        </p:sp>
        <p:sp>
          <p:nvSpPr>
            <p:cNvPr id="26680" name="Text Box 37"/>
            <p:cNvSpPr txBox="1">
              <a:spLocks noChangeArrowheads="1"/>
            </p:cNvSpPr>
            <p:nvPr/>
          </p:nvSpPr>
          <p:spPr bwMode="auto">
            <a:xfrm>
              <a:off x="1469" y="2082"/>
              <a:ext cx="15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latin typeface="Verdana" pitchFamily="34" charset="0"/>
                </a:rPr>
                <a:t>4</a:t>
              </a:r>
              <a:endParaRPr lang="en-US" altLang="en-US" sz="800">
                <a:latin typeface="Verdana" pitchFamily="34" charset="0"/>
              </a:endParaRPr>
            </a:p>
          </p:txBody>
        </p:sp>
      </p:grpSp>
      <p:sp>
        <p:nvSpPr>
          <p:cNvPr id="393254" name="Rectangle 38"/>
          <p:cNvSpPr>
            <a:spLocks noChangeArrowheads="1"/>
          </p:cNvSpPr>
          <p:nvPr/>
        </p:nvSpPr>
        <p:spPr bwMode="auto">
          <a:xfrm>
            <a:off x="342900" y="4540250"/>
            <a:ext cx="12700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 </a:t>
            </a:r>
            <a:r>
              <a:rPr lang="en-US" altLang="en-US" sz="1400">
                <a:latin typeface="Verdana" pitchFamily="34" charset="0"/>
              </a:rPr>
              <a:t>Futószalag</a:t>
            </a:r>
            <a:r>
              <a:rPr lang="hu-HU" altLang="en-US" sz="1400">
                <a:latin typeface="Verdana" pitchFamily="34" charset="0"/>
              </a:rPr>
              <a:t> 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393255" name="Oval 39"/>
          <p:cNvSpPr>
            <a:spLocks noChangeArrowheads="1"/>
          </p:cNvSpPr>
          <p:nvPr/>
        </p:nvSpPr>
        <p:spPr bwMode="auto">
          <a:xfrm>
            <a:off x="1866900" y="23161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93256" name="Oval 40"/>
          <p:cNvSpPr>
            <a:spLocks noChangeArrowheads="1"/>
          </p:cNvSpPr>
          <p:nvPr/>
        </p:nvSpPr>
        <p:spPr bwMode="auto">
          <a:xfrm>
            <a:off x="4810125" y="234315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93257" name="Oval 41"/>
          <p:cNvSpPr>
            <a:spLocks noChangeArrowheads="1"/>
          </p:cNvSpPr>
          <p:nvPr/>
        </p:nvSpPr>
        <p:spPr bwMode="auto">
          <a:xfrm>
            <a:off x="7589838" y="230505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grpSp>
        <p:nvGrpSpPr>
          <p:cNvPr id="393258" name="Group 42"/>
          <p:cNvGrpSpPr>
            <a:grpSpLocks/>
          </p:cNvGrpSpPr>
          <p:nvPr/>
        </p:nvGrpSpPr>
        <p:grpSpPr bwMode="auto">
          <a:xfrm>
            <a:off x="658813" y="3189288"/>
            <a:ext cx="2414587" cy="1860550"/>
            <a:chOff x="327" y="1682"/>
            <a:chExt cx="1521" cy="1172"/>
          </a:xfrm>
        </p:grpSpPr>
        <p:sp>
          <p:nvSpPr>
            <p:cNvPr id="26658" name="Line 43"/>
            <p:cNvSpPr>
              <a:spLocks noChangeShapeType="1"/>
            </p:cNvSpPr>
            <p:nvPr/>
          </p:nvSpPr>
          <p:spPr bwMode="auto">
            <a:xfrm>
              <a:off x="327" y="1712"/>
              <a:ext cx="1519" cy="1142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59" name="Line 44"/>
            <p:cNvSpPr>
              <a:spLocks noChangeShapeType="1"/>
            </p:cNvSpPr>
            <p:nvPr/>
          </p:nvSpPr>
          <p:spPr bwMode="auto">
            <a:xfrm flipV="1">
              <a:off x="327" y="1682"/>
              <a:ext cx="1521" cy="114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6646" name="Rectangle 5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1. </a:t>
            </a:r>
            <a:r>
              <a:rPr lang="en-US" altLang="en-US" smtClean="0"/>
              <a:t>Többmagos processzorok megjelenésének szükségszerűsége (3)</a:t>
            </a:r>
          </a:p>
        </p:txBody>
      </p:sp>
      <p:grpSp>
        <p:nvGrpSpPr>
          <p:cNvPr id="393268" name="Group 52"/>
          <p:cNvGrpSpPr>
            <a:grpSpLocks/>
          </p:cNvGrpSpPr>
          <p:nvPr/>
        </p:nvGrpSpPr>
        <p:grpSpPr bwMode="auto">
          <a:xfrm>
            <a:off x="3865563" y="3249613"/>
            <a:ext cx="1892300" cy="1016000"/>
            <a:chOff x="524" y="2885"/>
            <a:chExt cx="1521" cy="1144"/>
          </a:xfrm>
        </p:grpSpPr>
        <p:sp>
          <p:nvSpPr>
            <p:cNvPr id="26656" name="Line 53"/>
            <p:cNvSpPr>
              <a:spLocks noChangeShapeType="1"/>
            </p:cNvSpPr>
            <p:nvPr/>
          </p:nvSpPr>
          <p:spPr bwMode="auto">
            <a:xfrm>
              <a:off x="524" y="2887"/>
              <a:ext cx="1519" cy="1142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57" name="Line 54"/>
            <p:cNvSpPr>
              <a:spLocks noChangeShapeType="1"/>
            </p:cNvSpPr>
            <p:nvPr/>
          </p:nvSpPr>
          <p:spPr bwMode="auto">
            <a:xfrm flipV="1">
              <a:off x="524" y="2885"/>
              <a:ext cx="1521" cy="114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93271" name="Group 55"/>
          <p:cNvGrpSpPr>
            <a:grpSpLocks/>
          </p:cNvGrpSpPr>
          <p:nvPr/>
        </p:nvGrpSpPr>
        <p:grpSpPr bwMode="auto">
          <a:xfrm>
            <a:off x="6473825" y="3338513"/>
            <a:ext cx="1892300" cy="1016000"/>
            <a:chOff x="524" y="2885"/>
            <a:chExt cx="1521" cy="1144"/>
          </a:xfrm>
        </p:grpSpPr>
        <p:sp>
          <p:nvSpPr>
            <p:cNvPr id="26654" name="Line 56"/>
            <p:cNvSpPr>
              <a:spLocks noChangeShapeType="1"/>
            </p:cNvSpPr>
            <p:nvPr/>
          </p:nvSpPr>
          <p:spPr bwMode="auto">
            <a:xfrm>
              <a:off x="524" y="2887"/>
              <a:ext cx="1519" cy="1142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55" name="Line 57"/>
            <p:cNvSpPr>
              <a:spLocks noChangeShapeType="1"/>
            </p:cNvSpPr>
            <p:nvPr/>
          </p:nvSpPr>
          <p:spPr bwMode="auto">
            <a:xfrm flipV="1">
              <a:off x="524" y="2885"/>
              <a:ext cx="1521" cy="114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" name="Szövegdoboz 1"/>
          <p:cNvSpPr txBox="1"/>
          <p:nvPr/>
        </p:nvSpPr>
        <p:spPr>
          <a:xfrm>
            <a:off x="136525" y="684213"/>
            <a:ext cx="70310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b="1" dirty="0">
                <a:solidFill>
                  <a:schemeClr val="accent6"/>
                </a:solidFill>
              </a:rPr>
              <a:t>A </a:t>
            </a:r>
            <a:r>
              <a:rPr lang="en-US" altLang="en-US" b="1" dirty="0" err="1">
                <a:solidFill>
                  <a:schemeClr val="accent6"/>
                </a:solidFill>
              </a:rPr>
              <a:t>többletranzisztorok</a:t>
            </a:r>
            <a:r>
              <a:rPr lang="en-US" altLang="en-US" b="1" dirty="0">
                <a:solidFill>
                  <a:schemeClr val="accent6"/>
                </a:solidFill>
              </a:rPr>
              <a:t>  (~2x/2 </a:t>
            </a:r>
            <a:r>
              <a:rPr lang="en-US" altLang="en-US" b="1" dirty="0" err="1">
                <a:solidFill>
                  <a:schemeClr val="accent6"/>
                </a:solidFill>
              </a:rPr>
              <a:t>év</a:t>
            </a:r>
            <a:r>
              <a:rPr lang="en-US" altLang="en-US" b="1" dirty="0">
                <a:solidFill>
                  <a:schemeClr val="accent6"/>
                </a:solidFill>
              </a:rPr>
              <a:t>) “</a:t>
            </a:r>
            <a:r>
              <a:rPr lang="en-US" altLang="en-US" b="1" dirty="0" err="1">
                <a:solidFill>
                  <a:schemeClr val="accent6"/>
                </a:solidFill>
              </a:rPr>
              <a:t>hasznosítása</a:t>
            </a:r>
            <a:r>
              <a:rPr lang="en-US" altLang="en-US" b="1" dirty="0">
                <a:solidFill>
                  <a:schemeClr val="accent6"/>
                </a:solidFill>
              </a:rPr>
              <a:t>” a </a:t>
            </a:r>
            <a:r>
              <a:rPr lang="en-US" altLang="en-US" b="1" dirty="0" err="1">
                <a:solidFill>
                  <a:schemeClr val="accent6"/>
                </a:solidFill>
              </a:rPr>
              <a:t>processzorban</a:t>
            </a:r>
            <a:r>
              <a:rPr lang="en-US" altLang="en-US" b="1" dirty="0">
                <a:solidFill>
                  <a:schemeClr val="accent6"/>
                </a:solidFill>
              </a:rPr>
              <a:t>?</a:t>
            </a:r>
            <a:endParaRPr lang="en-US" b="1" dirty="0">
              <a:solidFill>
                <a:schemeClr val="accent6"/>
              </a:solidFill>
            </a:endParaRPr>
          </a:p>
        </p:txBody>
      </p:sp>
      <p:grpSp>
        <p:nvGrpSpPr>
          <p:cNvPr id="5" name="Csoportba foglalás 4"/>
          <p:cNvGrpSpPr>
            <a:grpSpLocks/>
          </p:cNvGrpSpPr>
          <p:nvPr/>
        </p:nvGrpSpPr>
        <p:grpSpPr bwMode="auto">
          <a:xfrm>
            <a:off x="-90488" y="5489575"/>
            <a:ext cx="9280526" cy="1555750"/>
            <a:chOff x="-91280" y="5489938"/>
            <a:chExt cx="9281643" cy="1555723"/>
          </a:xfrm>
        </p:grpSpPr>
        <p:sp>
          <p:nvSpPr>
            <p:cNvPr id="3" name="Szövegdoboz 2"/>
            <p:cNvSpPr txBox="1"/>
            <p:nvPr/>
          </p:nvSpPr>
          <p:spPr>
            <a:xfrm>
              <a:off x="-91280" y="5489938"/>
              <a:ext cx="9281643" cy="3698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 err="1">
                  <a:solidFill>
                    <a:schemeClr val="accent6"/>
                  </a:solidFill>
                  <a:latin typeface="+mj-lt"/>
                </a:rPr>
                <a:t>Egy</a:t>
              </a:r>
              <a:r>
                <a:rPr lang="en-US" dirty="0">
                  <a:solidFill>
                    <a:schemeClr val="accent6"/>
                  </a:solidFill>
                  <a:latin typeface="+mj-lt"/>
                </a:rPr>
                <a:t> </a:t>
              </a:r>
              <a:r>
                <a:rPr lang="en-US" dirty="0" err="1">
                  <a:solidFill>
                    <a:schemeClr val="accent6"/>
                  </a:solidFill>
                  <a:latin typeface="+mj-lt"/>
                </a:rPr>
                <a:t>bizonyos</a:t>
              </a:r>
              <a:r>
                <a:rPr lang="en-US" dirty="0">
                  <a:solidFill>
                    <a:schemeClr val="accent6"/>
                  </a:solidFill>
                  <a:latin typeface="+mj-lt"/>
                </a:rPr>
                <a:t> </a:t>
              </a:r>
              <a:r>
                <a:rPr lang="en-US" dirty="0" err="1">
                  <a:solidFill>
                    <a:schemeClr val="accent6"/>
                  </a:solidFill>
                  <a:latin typeface="+mj-lt"/>
                </a:rPr>
                <a:t>fejlettségi</a:t>
              </a:r>
              <a:r>
                <a:rPr lang="en-US" dirty="0">
                  <a:solidFill>
                    <a:schemeClr val="accent6"/>
                  </a:solidFill>
                  <a:latin typeface="+mj-lt"/>
                </a:rPr>
                <a:t> </a:t>
              </a:r>
              <a:r>
                <a:rPr lang="en-US" dirty="0" err="1">
                  <a:solidFill>
                    <a:schemeClr val="accent6"/>
                  </a:solidFill>
                  <a:latin typeface="+mj-lt"/>
                </a:rPr>
                <a:t>szint</a:t>
              </a:r>
              <a:r>
                <a:rPr lang="en-US" dirty="0">
                  <a:solidFill>
                    <a:schemeClr val="accent6"/>
                  </a:solidFill>
                  <a:latin typeface="+mj-lt"/>
                </a:rPr>
                <a:t> </a:t>
              </a:r>
              <a:r>
                <a:rPr lang="en-US" dirty="0" err="1">
                  <a:solidFill>
                    <a:schemeClr val="accent6"/>
                  </a:solidFill>
                  <a:latin typeface="+mj-lt"/>
                </a:rPr>
                <a:t>elérése</a:t>
              </a:r>
              <a:r>
                <a:rPr lang="en-US" dirty="0">
                  <a:solidFill>
                    <a:schemeClr val="accent6"/>
                  </a:solidFill>
                  <a:latin typeface="+mj-lt"/>
                </a:rPr>
                <a:t> </a:t>
              </a:r>
              <a:r>
                <a:rPr lang="en-US" dirty="0" err="1">
                  <a:solidFill>
                    <a:schemeClr val="accent6"/>
                  </a:solidFill>
                  <a:latin typeface="+mj-lt"/>
                </a:rPr>
                <a:t>után</a:t>
              </a:r>
              <a:r>
                <a:rPr lang="en-US" dirty="0">
                  <a:solidFill>
                    <a:schemeClr val="accent6"/>
                  </a:solidFill>
                  <a:latin typeface="+mj-lt"/>
                </a:rPr>
                <a:t> </a:t>
              </a:r>
              <a:r>
                <a:rPr lang="en-US" dirty="0">
                  <a:latin typeface="+mj-lt"/>
                </a:rPr>
                <a:t>(~ 2005: n x 10</a:t>
              </a:r>
              <a:r>
                <a:rPr lang="en-US" baseline="30000" dirty="0">
                  <a:latin typeface="+mj-lt"/>
                </a:rPr>
                <a:t>8</a:t>
              </a:r>
              <a:r>
                <a:rPr lang="en-US" dirty="0">
                  <a:latin typeface="+mj-lt"/>
                </a:rPr>
                <a:t> </a:t>
              </a:r>
              <a:r>
                <a:rPr lang="en-US" dirty="0" err="1">
                  <a:latin typeface="+mj-lt"/>
                </a:rPr>
                <a:t>tranzisztor</a:t>
              </a:r>
              <a:r>
                <a:rPr lang="en-US" dirty="0">
                  <a:latin typeface="+mj-lt"/>
                </a:rPr>
                <a:t>/</a:t>
              </a:r>
              <a:r>
                <a:rPr lang="en-US" dirty="0" err="1">
                  <a:latin typeface="+mj-lt"/>
                </a:rPr>
                <a:t>lapka</a:t>
              </a:r>
              <a:r>
                <a:rPr lang="en-US" dirty="0">
                  <a:latin typeface="+mj-lt"/>
                </a:rPr>
                <a:t>)</a:t>
              </a:r>
            </a:p>
          </p:txBody>
        </p:sp>
        <p:sp>
          <p:nvSpPr>
            <p:cNvPr id="61" name="Lefelé nyíl 60"/>
            <p:cNvSpPr/>
            <p:nvPr/>
          </p:nvSpPr>
          <p:spPr>
            <a:xfrm>
              <a:off x="4733714" y="5958243"/>
              <a:ext cx="107963" cy="39686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653" name="Szövegdoboz 3"/>
            <p:cNvSpPr txBox="1">
              <a:spLocks noChangeArrowheads="1"/>
            </p:cNvSpPr>
            <p:nvPr/>
          </p:nvSpPr>
          <p:spPr bwMode="auto">
            <a:xfrm>
              <a:off x="777808" y="6399330"/>
              <a:ext cx="802290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0000"/>
                  </a:solidFill>
                  <a:latin typeface="Verdana" pitchFamily="34" charset="0"/>
                </a:rPr>
                <a:t>már csak </a:t>
              </a:r>
              <a:r>
                <a:rPr lang="en-US" altLang="en-US" sz="1400">
                  <a:solidFill>
                    <a:srgbClr val="FF0000"/>
                  </a:solidFill>
                  <a:latin typeface="Verdana" pitchFamily="34" charset="0"/>
                </a:rPr>
                <a:t>marginális </a:t>
              </a:r>
              <a:r>
                <a:rPr lang="en-US" altLang="en-US" sz="1400">
                  <a:latin typeface="Verdana" pitchFamily="34" charset="0"/>
                </a:rPr>
                <a:t>(néhány %) </a:t>
              </a:r>
              <a:r>
                <a:rPr lang="en-US" altLang="en-US" sz="1400">
                  <a:solidFill>
                    <a:srgbClr val="FF0000"/>
                  </a:solidFill>
                  <a:latin typeface="Verdana" pitchFamily="34" charset="0"/>
                </a:rPr>
                <a:t>többlet-tejesítményt eredményez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3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3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3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3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3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3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3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3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3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3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3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3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3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3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3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3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3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3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3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93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3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93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3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3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93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93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9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393219" grpId="0" animBg="1"/>
      <p:bldP spid="393220" grpId="0"/>
      <p:bldP spid="393221" grpId="0"/>
      <p:bldP spid="393222" grpId="0"/>
      <p:bldP spid="393223" grpId="0"/>
      <p:bldP spid="393224" grpId="0"/>
      <p:bldP spid="393225" grpId="0" animBg="1"/>
      <p:bldP spid="393226" grpId="0" animBg="1"/>
      <p:bldP spid="393227" grpId="0" animBg="1"/>
      <p:bldP spid="393228" grpId="0"/>
      <p:bldP spid="393229" grpId="0"/>
      <p:bldP spid="393230" grpId="0"/>
      <p:bldP spid="393231" grpId="0"/>
      <p:bldP spid="393254" grpId="0"/>
      <p:bldP spid="393255" grpId="0" animBg="1"/>
      <p:bldP spid="393256" grpId="0" animBg="1"/>
      <p:bldP spid="39325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4"/>
          <p:cNvSpPr txBox="1">
            <a:spLocks noChangeArrowheads="1"/>
          </p:cNvSpPr>
          <p:nvPr/>
        </p:nvSpPr>
        <p:spPr bwMode="auto">
          <a:xfrm>
            <a:off x="222250" y="673100"/>
            <a:ext cx="3378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Intel’s way toward Xeon Phi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7577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68413"/>
            <a:ext cx="88931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0" name="Text Box 8"/>
          <p:cNvSpPr txBox="1">
            <a:spLocks noChangeArrowheads="1"/>
          </p:cNvSpPr>
          <p:nvPr/>
        </p:nvSpPr>
        <p:spPr bwMode="auto">
          <a:xfrm>
            <a:off x="3260725" y="193675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80 core Tile </a:t>
            </a:r>
          </a:p>
        </p:txBody>
      </p:sp>
      <p:sp>
        <p:nvSpPr>
          <p:cNvPr id="75781" name="Text Box 9"/>
          <p:cNvSpPr txBox="1">
            <a:spLocks noChangeArrowheads="1"/>
          </p:cNvSpPr>
          <p:nvPr/>
        </p:nvSpPr>
        <p:spPr bwMode="auto">
          <a:xfrm>
            <a:off x="5160963" y="1963738"/>
            <a:ext cx="563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SCC </a:t>
            </a:r>
          </a:p>
        </p:txBody>
      </p:sp>
      <p:sp>
        <p:nvSpPr>
          <p:cNvPr id="75782" name="Text Box 10"/>
          <p:cNvSpPr txBox="1">
            <a:spLocks noChangeArrowheads="1"/>
          </p:cNvSpPr>
          <p:nvPr/>
        </p:nvSpPr>
        <p:spPr bwMode="auto">
          <a:xfrm>
            <a:off x="6084888" y="1951038"/>
            <a:ext cx="1339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Ferry</a:t>
            </a:r>
          </a:p>
        </p:txBody>
      </p:sp>
      <p:sp>
        <p:nvSpPr>
          <p:cNvPr id="75783" name="Text Box 11"/>
          <p:cNvSpPr txBox="1">
            <a:spLocks noChangeArrowheads="1"/>
          </p:cNvSpPr>
          <p:nvPr/>
        </p:nvSpPr>
        <p:spPr bwMode="auto">
          <a:xfrm>
            <a:off x="7389813" y="1773238"/>
            <a:ext cx="1465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Corner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Xeon Phi </a:t>
            </a:r>
          </a:p>
        </p:txBody>
      </p:sp>
      <p:sp>
        <p:nvSpPr>
          <p:cNvPr id="75784" name="Oval 12"/>
          <p:cNvSpPr>
            <a:spLocks noChangeArrowheads="1"/>
          </p:cNvSpPr>
          <p:nvPr/>
        </p:nvSpPr>
        <p:spPr bwMode="auto">
          <a:xfrm>
            <a:off x="5995988" y="1268413"/>
            <a:ext cx="2995612" cy="482441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75785" name="Oval 13"/>
          <p:cNvSpPr>
            <a:spLocks noChangeArrowheads="1"/>
          </p:cNvSpPr>
          <p:nvPr/>
        </p:nvSpPr>
        <p:spPr bwMode="auto">
          <a:xfrm>
            <a:off x="1162050" y="4652963"/>
            <a:ext cx="1144588" cy="122396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7578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 MIC (Many Integrated Cores)/Xeon Phi (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4"/>
          <p:cNvSpPr txBox="1">
            <a:spLocks noChangeArrowheads="1"/>
          </p:cNvSpPr>
          <p:nvPr/>
        </p:nvSpPr>
        <p:spPr bwMode="auto">
          <a:xfrm>
            <a:off x="215900" y="1023938"/>
            <a:ext cx="2425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3399"/>
                </a:solidFill>
                <a:latin typeface="Verdana" pitchFamily="34" charset="0"/>
              </a:rPr>
              <a:t>Introduced in 5/2010</a:t>
            </a:r>
            <a:r>
              <a:rPr lang="hu-HU" altLang="en-US" sz="1400">
                <a:solidFill>
                  <a:srgbClr val="003399"/>
                </a:solidFill>
                <a:latin typeface="Verdana" pitchFamily="34" charset="0"/>
              </a:rPr>
              <a:t> </a:t>
            </a:r>
            <a:r>
              <a:rPr lang="hu-HU" altLang="en-US" sz="1400">
                <a:latin typeface="Verdana" pitchFamily="34" charset="0"/>
              </a:rPr>
              <a:t>[5]</a:t>
            </a:r>
            <a:endParaRPr lang="en-US" altLang="en-US" sz="1400">
              <a:latin typeface="Verdana" pitchFamily="34" charset="0"/>
            </a:endParaRPr>
          </a:p>
        </p:txBody>
      </p:sp>
      <p:pic>
        <p:nvPicPr>
          <p:cNvPr id="7680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r="183"/>
          <a:stretch>
            <a:fillRect/>
          </a:stretch>
        </p:blipFill>
        <p:spPr bwMode="auto">
          <a:xfrm>
            <a:off x="1101725" y="2354263"/>
            <a:ext cx="6638925" cy="354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4" name="Text Box 7"/>
          <p:cNvSpPr txBox="1">
            <a:spLocks noChangeArrowheads="1"/>
          </p:cNvSpPr>
          <p:nvPr/>
        </p:nvSpPr>
        <p:spPr bwMode="auto">
          <a:xfrm>
            <a:off x="223838" y="1384300"/>
            <a:ext cx="879792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Based mainly on</a:t>
            </a:r>
            <a:r>
              <a:rPr lang="en-US" altLang="en-US" sz="1400">
                <a:latin typeface="Verdana" pitchFamily="34" charset="0"/>
              </a:rPr>
              <a:t> their ill-fated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Larrabee</a:t>
            </a:r>
            <a:r>
              <a:rPr lang="en-US" altLang="en-US" sz="1400">
                <a:latin typeface="Verdana" pitchFamily="34" charset="0"/>
              </a:rPr>
              <a:t> project and partly on results of their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SCC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>
                <a:latin typeface="Verdana" pitchFamily="34" charset="0"/>
              </a:rPr>
              <a:t> (Single Cloud Computer) development Intel developed their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MIC (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Many Integrated Core) 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   DPA (Data Parallel Accelerator) line</a:t>
            </a:r>
            <a:r>
              <a:rPr lang="en-US" altLang="en-US" sz="1400">
                <a:latin typeface="Verdana" pitchFamily="34" charset="0"/>
              </a:rPr>
              <a:t>.  </a:t>
            </a:r>
          </a:p>
        </p:txBody>
      </p:sp>
      <p:sp>
        <p:nvSpPr>
          <p:cNvPr id="76805" name="Text Box 8"/>
          <p:cNvSpPr txBox="1">
            <a:spLocks noChangeArrowheads="1"/>
          </p:cNvSpPr>
          <p:nvPr/>
        </p:nvSpPr>
        <p:spPr bwMode="auto">
          <a:xfrm>
            <a:off x="215900" y="668338"/>
            <a:ext cx="1997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b="1">
                <a:solidFill>
                  <a:srgbClr val="003399"/>
                </a:solidFill>
                <a:latin typeface="Verdana" pitchFamily="34" charset="0"/>
              </a:rPr>
              <a:t>2</a:t>
            </a: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.</a:t>
            </a:r>
            <a:r>
              <a:rPr lang="hu-HU" altLang="en-US" sz="1400" b="1">
                <a:solidFill>
                  <a:srgbClr val="003399"/>
                </a:solidFill>
                <a:latin typeface="Verdana" pitchFamily="34" charset="0"/>
              </a:rPr>
              <a:t>2.4</a:t>
            </a: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 The MIC line</a:t>
            </a:r>
          </a:p>
        </p:txBody>
      </p:sp>
      <p:sp>
        <p:nvSpPr>
          <p:cNvPr id="7680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 MIC (Many Integrated Cores)/Xeon Phi (2)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538163" y="6229350"/>
            <a:ext cx="7694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The line was targeting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exclusively HPC</a:t>
            </a:r>
            <a:r>
              <a:rPr lang="en-US" altLang="en-US" sz="1400">
                <a:latin typeface="Verdana" pitchFamily="34" charset="0"/>
              </a:rPr>
              <a:t> and was implemented as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add-on PCIe cards.</a:t>
            </a:r>
            <a:endParaRPr lang="en-US" altLang="en-US" sz="14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1"/>
          <p:cNvSpPr txBox="1">
            <a:spLocks noChangeArrowheads="1"/>
          </p:cNvSpPr>
          <p:nvPr/>
        </p:nvSpPr>
        <p:spPr bwMode="auto">
          <a:xfrm>
            <a:off x="234950" y="673100"/>
            <a:ext cx="6321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Introduction of Knights Ferry and announcing Knights Corner</a:t>
            </a:r>
          </a:p>
        </p:txBody>
      </p:sp>
      <p:sp>
        <p:nvSpPr>
          <p:cNvPr id="77827" name="Text Box 12"/>
          <p:cNvSpPr txBox="1">
            <a:spLocks noChangeArrowheads="1"/>
          </p:cNvSpPr>
          <p:nvPr/>
        </p:nvSpPr>
        <p:spPr bwMode="auto">
          <a:xfrm>
            <a:off x="234950" y="1023938"/>
            <a:ext cx="8377238" cy="12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Introduced in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5/2010 </a:t>
            </a:r>
            <a:r>
              <a:rPr lang="en-US" altLang="en-US" sz="1400" dirty="0">
                <a:latin typeface="Verdana" pitchFamily="34" charset="0"/>
              </a:rPr>
              <a:t>at the International Supercomputing Conference as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Knights Ferry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prototype version.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Intel made it available </a:t>
            </a:r>
            <a:r>
              <a:rPr lang="en-US" altLang="en-US" sz="1400" dirty="0">
                <a:solidFill>
                  <a:srgbClr val="3333FF"/>
                </a:solidFill>
                <a:latin typeface="Verdana" pitchFamily="34" charset="0"/>
              </a:rPr>
              <a:t>for developers</a:t>
            </a:r>
            <a:r>
              <a:rPr lang="en-US" altLang="en-US" sz="1400" dirty="0">
                <a:latin typeface="Verdana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At the same time Intel </a:t>
            </a:r>
            <a:r>
              <a:rPr lang="en-US" altLang="en-US" sz="1400" dirty="0">
                <a:solidFill>
                  <a:srgbClr val="3333FF"/>
                </a:solidFill>
                <a:latin typeface="Verdana" pitchFamily="34" charset="0"/>
              </a:rPr>
              <a:t>also announced a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consumer product</a:t>
            </a:r>
            <a:r>
              <a:rPr lang="en-US" altLang="en-US" sz="1400" dirty="0">
                <a:latin typeface="Verdana" pitchFamily="34" charset="0"/>
              </a:rPr>
              <a:t> of the MIC line, designated as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</a:rPr>
              <a:t>  </a:t>
            </a:r>
            <a:r>
              <a:rPr lang="en-US" altLang="en-US" sz="1400" dirty="0">
                <a:latin typeface="Verdana" pitchFamily="34" charset="0"/>
              </a:rPr>
              <a:t>the 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</a:rPr>
              <a:t>Knights Corner</a:t>
            </a:r>
            <a:r>
              <a:rPr lang="en-US" altLang="en-US" sz="1400" dirty="0">
                <a:latin typeface="Verdana" pitchFamily="34" charset="0"/>
              </a:rPr>
              <a:t>, as indicated in the next Figure. </a:t>
            </a:r>
          </a:p>
        </p:txBody>
      </p:sp>
      <p:sp>
        <p:nvSpPr>
          <p:cNvPr id="77828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 MIC (Many Integrated Cores)/Xeon Phi (3)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Line 6"/>
          <p:cNvSpPr>
            <a:spLocks noChangeShapeType="1"/>
          </p:cNvSpPr>
          <p:nvPr/>
        </p:nvSpPr>
        <p:spPr bwMode="auto">
          <a:xfrm flipH="1">
            <a:off x="3444875" y="1466850"/>
            <a:ext cx="0" cy="4321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1" name="Line 9"/>
          <p:cNvSpPr>
            <a:spLocks noChangeShapeType="1"/>
          </p:cNvSpPr>
          <p:nvPr/>
        </p:nvSpPr>
        <p:spPr bwMode="auto">
          <a:xfrm flipH="1">
            <a:off x="5300663" y="1484313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2" name="Line 10"/>
          <p:cNvSpPr>
            <a:spLocks noChangeShapeType="1"/>
          </p:cNvSpPr>
          <p:nvPr/>
        </p:nvSpPr>
        <p:spPr bwMode="auto">
          <a:xfrm>
            <a:off x="1509713" y="2043113"/>
            <a:ext cx="71278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3" name="Line 11"/>
          <p:cNvSpPr>
            <a:spLocks noChangeShapeType="1"/>
          </p:cNvSpPr>
          <p:nvPr/>
        </p:nvSpPr>
        <p:spPr bwMode="auto">
          <a:xfrm flipV="1">
            <a:off x="1509713" y="3040063"/>
            <a:ext cx="7200900" cy="4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4" name="Line 13"/>
          <p:cNvSpPr>
            <a:spLocks noChangeShapeType="1"/>
          </p:cNvSpPr>
          <p:nvPr/>
        </p:nvSpPr>
        <p:spPr bwMode="auto">
          <a:xfrm>
            <a:off x="1509713" y="4203700"/>
            <a:ext cx="61436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5" name="Text Box 14"/>
          <p:cNvSpPr txBox="1">
            <a:spLocks noChangeArrowheads="1"/>
          </p:cNvSpPr>
          <p:nvPr/>
        </p:nvSpPr>
        <p:spPr bwMode="auto">
          <a:xfrm>
            <a:off x="220663" y="1935163"/>
            <a:ext cx="8016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Prototype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78856" name="Text Box 15"/>
          <p:cNvSpPr txBox="1">
            <a:spLocks noChangeArrowheads="1"/>
          </p:cNvSpPr>
          <p:nvPr/>
        </p:nvSpPr>
        <p:spPr bwMode="auto">
          <a:xfrm>
            <a:off x="177800" y="2897188"/>
            <a:ext cx="10429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1. generation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78857" name="Text Box 16"/>
          <p:cNvSpPr txBox="1">
            <a:spLocks noChangeArrowheads="1"/>
          </p:cNvSpPr>
          <p:nvPr/>
        </p:nvSpPr>
        <p:spPr bwMode="auto">
          <a:xfrm>
            <a:off x="104775" y="4049713"/>
            <a:ext cx="10429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2. generation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78858" name="Text Box 18"/>
          <p:cNvSpPr txBox="1">
            <a:spLocks noChangeArrowheads="1"/>
          </p:cNvSpPr>
          <p:nvPr/>
        </p:nvSpPr>
        <p:spPr bwMode="auto">
          <a:xfrm>
            <a:off x="2081213" y="55880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78859" name="Text Box 19"/>
          <p:cNvSpPr txBox="1">
            <a:spLocks noChangeArrowheads="1"/>
          </p:cNvSpPr>
          <p:nvPr/>
        </p:nvSpPr>
        <p:spPr bwMode="auto">
          <a:xfrm>
            <a:off x="4102100" y="55880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11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78860" name="Text Box 29"/>
          <p:cNvSpPr txBox="1">
            <a:spLocks noChangeArrowheads="1"/>
          </p:cNvSpPr>
          <p:nvPr/>
        </p:nvSpPr>
        <p:spPr bwMode="auto">
          <a:xfrm>
            <a:off x="7653338" y="3676650"/>
            <a:ext cx="1122362" cy="363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2015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78861" name="Text Box 38"/>
          <p:cNvSpPr txBox="1">
            <a:spLocks noChangeArrowheads="1"/>
          </p:cNvSpPr>
          <p:nvPr/>
        </p:nvSpPr>
        <p:spPr bwMode="auto">
          <a:xfrm>
            <a:off x="1812925" y="1682750"/>
            <a:ext cx="10922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12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05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10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45 nm/32 cores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0.75</a:t>
            </a:r>
            <a:r>
              <a:rPr lang="hu-HU" altLang="en-US" sz="800">
                <a:latin typeface="Verdana" pitchFamily="34" charset="0"/>
              </a:rPr>
              <a:t> </a:t>
            </a:r>
            <a:r>
              <a:rPr lang="en-US" altLang="en-US" sz="800">
                <a:latin typeface="Verdana" pitchFamily="34" charset="0"/>
              </a:rPr>
              <a:t> TF</a:t>
            </a:r>
            <a:r>
              <a:rPr lang="hu-HU" altLang="en-US" sz="800">
                <a:latin typeface="Verdana" pitchFamily="34" charset="0"/>
              </a:rPr>
              <a:t>LOPS</a:t>
            </a:r>
            <a:endParaRPr lang="en-US" altLang="en-US" sz="800" baseline="300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--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78862" name="Text Box 67"/>
          <p:cNvSpPr txBox="1">
            <a:spLocks noChangeArrowheads="1"/>
          </p:cNvSpPr>
          <p:nvPr/>
        </p:nvSpPr>
        <p:spPr bwMode="auto">
          <a:xfrm>
            <a:off x="1384300" y="1179513"/>
            <a:ext cx="21050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MIC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 (Many </a:t>
            </a:r>
            <a:r>
              <a:rPr lang="en-US" altLang="en-US" sz="1000" b="1">
                <a:latin typeface="Verdana" pitchFamily="34" charset="0"/>
              </a:rPr>
              <a:t>Integrated</a:t>
            </a:r>
            <a:r>
              <a:rPr lang="en-US" altLang="en-US" sz="1100" b="1">
                <a:latin typeface="Verdana" pitchFamily="34" charset="0"/>
              </a:rPr>
              <a:t> Cores)</a:t>
            </a:r>
            <a:endParaRPr lang="en-US" altLang="en-US" sz="1100">
              <a:latin typeface="Verdana" pitchFamily="34" charset="0"/>
            </a:endParaRPr>
          </a:p>
        </p:txBody>
      </p:sp>
      <p:sp>
        <p:nvSpPr>
          <p:cNvPr id="78863" name="Text Box 18"/>
          <p:cNvSpPr txBox="1">
            <a:spLocks noChangeArrowheads="1"/>
          </p:cNvSpPr>
          <p:nvPr/>
        </p:nvSpPr>
        <p:spPr bwMode="auto">
          <a:xfrm>
            <a:off x="5973763" y="55880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12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78864" name="Text Box 41"/>
          <p:cNvSpPr txBox="1">
            <a:spLocks noChangeArrowheads="1"/>
          </p:cNvSpPr>
          <p:nvPr/>
        </p:nvSpPr>
        <p:spPr bwMode="auto">
          <a:xfrm>
            <a:off x="1814513" y="2684463"/>
            <a:ext cx="1089025" cy="868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130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05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10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nm/&gt;50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(announced)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78865" name="Text Box 44"/>
          <p:cNvSpPr txBox="1">
            <a:spLocks noChangeArrowheads="1"/>
          </p:cNvSpPr>
          <p:nvPr/>
        </p:nvSpPr>
        <p:spPr bwMode="auto">
          <a:xfrm>
            <a:off x="6375400" y="2697163"/>
            <a:ext cx="998538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11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12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nm/60 cores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1.0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78866" name="Text Box 45"/>
          <p:cNvSpPr txBox="1">
            <a:spLocks noChangeArrowheads="1"/>
          </p:cNvSpPr>
          <p:nvPr/>
        </p:nvSpPr>
        <p:spPr bwMode="auto">
          <a:xfrm>
            <a:off x="6418263" y="29067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 5110P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78867" name="Text Box 67"/>
          <p:cNvSpPr txBox="1">
            <a:spLocks noChangeArrowheads="1"/>
          </p:cNvSpPr>
          <p:nvPr/>
        </p:nvSpPr>
        <p:spPr bwMode="auto">
          <a:xfrm>
            <a:off x="5746750" y="1141413"/>
            <a:ext cx="10318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>
                <a:latin typeface="Verdana" pitchFamily="34" charset="0"/>
              </a:rPr>
              <a:t>Renamed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Xeon Phi</a:t>
            </a:r>
            <a:endParaRPr lang="en-US" altLang="en-US" sz="1100">
              <a:latin typeface="Verdana" pitchFamily="34" charset="0"/>
            </a:endParaRPr>
          </a:p>
        </p:txBody>
      </p:sp>
      <p:sp>
        <p:nvSpPr>
          <p:cNvPr id="78868" name="Line 9"/>
          <p:cNvSpPr>
            <a:spLocks noChangeShapeType="1"/>
          </p:cNvSpPr>
          <p:nvPr/>
        </p:nvSpPr>
        <p:spPr bwMode="auto">
          <a:xfrm flipH="1">
            <a:off x="7126288" y="3789363"/>
            <a:ext cx="0" cy="1998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9" name="Text Box 18"/>
          <p:cNvSpPr txBox="1">
            <a:spLocks noChangeArrowheads="1"/>
          </p:cNvSpPr>
          <p:nvPr/>
        </p:nvSpPr>
        <p:spPr bwMode="auto">
          <a:xfrm>
            <a:off x="7697788" y="5578475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13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78870" name="Line 6"/>
          <p:cNvSpPr>
            <a:spLocks noChangeShapeType="1"/>
          </p:cNvSpPr>
          <p:nvPr/>
        </p:nvSpPr>
        <p:spPr bwMode="auto">
          <a:xfrm flipH="1">
            <a:off x="1509713" y="1452563"/>
            <a:ext cx="0" cy="43354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71" name="Line 13"/>
          <p:cNvSpPr>
            <a:spLocks noChangeShapeType="1"/>
          </p:cNvSpPr>
          <p:nvPr/>
        </p:nvSpPr>
        <p:spPr bwMode="auto">
          <a:xfrm flipV="1">
            <a:off x="1509713" y="5233988"/>
            <a:ext cx="7200900" cy="254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72" name="Text Box 64"/>
          <p:cNvSpPr txBox="1">
            <a:spLocks noChangeArrowheads="1"/>
          </p:cNvSpPr>
          <p:nvPr/>
        </p:nvSpPr>
        <p:spPr bwMode="auto">
          <a:xfrm>
            <a:off x="2146300" y="1022350"/>
            <a:ext cx="4905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05/10</a:t>
            </a:r>
          </a:p>
        </p:txBody>
      </p:sp>
      <p:sp>
        <p:nvSpPr>
          <p:cNvPr id="78873" name="Text Box 66"/>
          <p:cNvSpPr txBox="1">
            <a:spLocks noChangeArrowheads="1"/>
          </p:cNvSpPr>
          <p:nvPr/>
        </p:nvSpPr>
        <p:spPr bwMode="auto">
          <a:xfrm>
            <a:off x="5973763" y="1035050"/>
            <a:ext cx="4905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06/12</a:t>
            </a:r>
          </a:p>
        </p:txBody>
      </p:sp>
      <p:sp>
        <p:nvSpPr>
          <p:cNvPr id="78874" name="Text Box 67"/>
          <p:cNvSpPr txBox="1">
            <a:spLocks noChangeArrowheads="1"/>
          </p:cNvSpPr>
          <p:nvPr/>
        </p:nvSpPr>
        <p:spPr bwMode="auto">
          <a:xfrm>
            <a:off x="285750" y="1252538"/>
            <a:ext cx="6429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Branding</a:t>
            </a:r>
          </a:p>
        </p:txBody>
      </p:sp>
      <p:sp>
        <p:nvSpPr>
          <p:cNvPr id="78875" name="Text Box 44"/>
          <p:cNvSpPr txBox="1">
            <a:spLocks noChangeArrowheads="1"/>
          </p:cNvSpPr>
          <p:nvPr/>
        </p:nvSpPr>
        <p:spPr bwMode="auto">
          <a:xfrm>
            <a:off x="5661025" y="4851400"/>
            <a:ext cx="1244600" cy="684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06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12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Open source SW for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Knights Corner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</p:txBody>
      </p:sp>
      <p:sp>
        <p:nvSpPr>
          <p:cNvPr id="78876" name="Text Box 70"/>
          <p:cNvSpPr txBox="1">
            <a:spLocks noChangeArrowheads="1"/>
          </p:cNvSpPr>
          <p:nvPr/>
        </p:nvSpPr>
        <p:spPr bwMode="auto">
          <a:xfrm>
            <a:off x="193675" y="5111750"/>
            <a:ext cx="10636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Software support</a:t>
            </a:r>
          </a:p>
        </p:txBody>
      </p:sp>
      <p:sp>
        <p:nvSpPr>
          <p:cNvPr id="78877" name="Text Box 45"/>
          <p:cNvSpPr txBox="1">
            <a:spLocks noChangeArrowheads="1"/>
          </p:cNvSpPr>
          <p:nvPr/>
        </p:nvSpPr>
        <p:spPr bwMode="auto">
          <a:xfrm>
            <a:off x="5715000" y="5065713"/>
            <a:ext cx="1122363" cy="358775"/>
          </a:xfrm>
          <a:prstGeom prst="rect">
            <a:avLst/>
          </a:prstGeom>
          <a:solidFill>
            <a:srgbClr val="FF0000">
              <a:alpha val="1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78878" name="Rectangle 73"/>
          <p:cNvSpPr>
            <a:spLocks noChangeArrowheads="1"/>
          </p:cNvSpPr>
          <p:nvPr/>
        </p:nvSpPr>
        <p:spPr bwMode="auto">
          <a:xfrm>
            <a:off x="7085013" y="2525713"/>
            <a:ext cx="104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78879" name="Text Box 44"/>
          <p:cNvSpPr txBox="1">
            <a:spLocks noChangeArrowheads="1"/>
          </p:cNvSpPr>
          <p:nvPr/>
        </p:nvSpPr>
        <p:spPr bwMode="auto">
          <a:xfrm>
            <a:off x="7588250" y="2701925"/>
            <a:ext cx="1184275" cy="960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06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13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nm/57/61 cores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&gt; 1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78880" name="Text Box 45"/>
          <p:cNvSpPr txBox="1">
            <a:spLocks noChangeArrowheads="1"/>
          </p:cNvSpPr>
          <p:nvPr/>
        </p:nvSpPr>
        <p:spPr bwMode="auto">
          <a:xfrm>
            <a:off x="7672388" y="29067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3120/7120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78881" name="Text Box 45"/>
          <p:cNvSpPr txBox="1">
            <a:spLocks noChangeArrowheads="1"/>
          </p:cNvSpPr>
          <p:nvPr/>
        </p:nvSpPr>
        <p:spPr bwMode="auto">
          <a:xfrm>
            <a:off x="1868488" y="1898650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Ferry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78882" name="Text Box 45"/>
          <p:cNvSpPr txBox="1">
            <a:spLocks noChangeArrowheads="1"/>
          </p:cNvSpPr>
          <p:nvPr/>
        </p:nvSpPr>
        <p:spPr bwMode="auto">
          <a:xfrm>
            <a:off x="1825625" y="29067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78883" name="Text Box 80"/>
          <p:cNvSpPr txBox="1">
            <a:spLocks noChangeArrowheads="1"/>
          </p:cNvSpPr>
          <p:nvPr/>
        </p:nvSpPr>
        <p:spPr bwMode="auto">
          <a:xfrm>
            <a:off x="627063" y="6127750"/>
            <a:ext cx="7362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Overview of Intel’s Xeon Phi line (previously designated as the MIC line)</a:t>
            </a:r>
          </a:p>
        </p:txBody>
      </p:sp>
      <p:sp>
        <p:nvSpPr>
          <p:cNvPr id="78884" name="Line 81"/>
          <p:cNvSpPr>
            <a:spLocks noChangeShapeType="1"/>
          </p:cNvSpPr>
          <p:nvPr/>
        </p:nvSpPr>
        <p:spPr bwMode="auto">
          <a:xfrm>
            <a:off x="7126288" y="1484313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85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 MIC (Many Integrated Cores)/Xeon Phi (4)</a:t>
            </a:r>
          </a:p>
        </p:txBody>
      </p:sp>
      <p:sp>
        <p:nvSpPr>
          <p:cNvPr id="78886" name="Text Box 44"/>
          <p:cNvSpPr txBox="1">
            <a:spLocks noChangeArrowheads="1"/>
          </p:cNvSpPr>
          <p:nvPr/>
        </p:nvSpPr>
        <p:spPr bwMode="auto">
          <a:xfrm>
            <a:off x="7483475" y="4352925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14 nm/??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DP: ~ 3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78887" name="Text Box 30"/>
          <p:cNvSpPr txBox="1">
            <a:spLocks noChangeArrowheads="1"/>
          </p:cNvSpPr>
          <p:nvPr/>
        </p:nvSpPr>
        <p:spPr bwMode="auto">
          <a:xfrm>
            <a:off x="7653338" y="4057650"/>
            <a:ext cx="1100137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78888" name="Right Arrow 1"/>
          <p:cNvSpPr>
            <a:spLocks noChangeArrowheads="1"/>
          </p:cNvSpPr>
          <p:nvPr/>
        </p:nvSpPr>
        <p:spPr bwMode="auto">
          <a:xfrm>
            <a:off x="8753475" y="4160838"/>
            <a:ext cx="252413" cy="71437"/>
          </a:xfrm>
          <a:prstGeom prst="rightArrow">
            <a:avLst>
              <a:gd name="adj1" fmla="val 50000"/>
              <a:gd name="adj2" fmla="val 5048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78889" name="Oval 79"/>
          <p:cNvSpPr>
            <a:spLocks noChangeArrowheads="1"/>
          </p:cNvSpPr>
          <p:nvPr/>
        </p:nvSpPr>
        <p:spPr bwMode="auto">
          <a:xfrm>
            <a:off x="1200150" y="912813"/>
            <a:ext cx="2520950" cy="27352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9875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Verdana" pitchFamily="34" charset="0"/>
              </a:rPr>
              <a:t>2.2.4.2 The Knights Ferry prototype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22250" y="673100"/>
            <a:ext cx="3378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Intel’s way toward Xeon Phi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pic>
        <p:nvPicPr>
          <p:cNvPr id="808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68413"/>
            <a:ext cx="88931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0" name="Text Box 8"/>
          <p:cNvSpPr txBox="1">
            <a:spLocks noChangeArrowheads="1"/>
          </p:cNvSpPr>
          <p:nvPr/>
        </p:nvSpPr>
        <p:spPr bwMode="auto">
          <a:xfrm>
            <a:off x="3260725" y="193675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latin typeface="Verdana" pitchFamily="34" charset="0"/>
              </a:rPr>
              <a:t>80 core Tile </a:t>
            </a:r>
          </a:p>
        </p:txBody>
      </p:sp>
      <p:sp>
        <p:nvSpPr>
          <p:cNvPr id="80901" name="Text Box 9"/>
          <p:cNvSpPr txBox="1">
            <a:spLocks noChangeArrowheads="1"/>
          </p:cNvSpPr>
          <p:nvPr/>
        </p:nvSpPr>
        <p:spPr bwMode="auto">
          <a:xfrm>
            <a:off x="5160963" y="1963738"/>
            <a:ext cx="563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latin typeface="Verdana" pitchFamily="34" charset="0"/>
              </a:rPr>
              <a:t>SCC </a:t>
            </a:r>
          </a:p>
        </p:txBody>
      </p:sp>
      <p:sp>
        <p:nvSpPr>
          <p:cNvPr id="80902" name="Text Box 10"/>
          <p:cNvSpPr txBox="1">
            <a:spLocks noChangeArrowheads="1"/>
          </p:cNvSpPr>
          <p:nvPr/>
        </p:nvSpPr>
        <p:spPr bwMode="auto">
          <a:xfrm>
            <a:off x="6084888" y="1951038"/>
            <a:ext cx="1339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latin typeface="Verdana" pitchFamily="34" charset="0"/>
              </a:rPr>
              <a:t>Knights Ferry</a:t>
            </a:r>
          </a:p>
        </p:txBody>
      </p:sp>
      <p:sp>
        <p:nvSpPr>
          <p:cNvPr id="80903" name="Text Box 11"/>
          <p:cNvSpPr txBox="1">
            <a:spLocks noChangeArrowheads="1"/>
          </p:cNvSpPr>
          <p:nvPr/>
        </p:nvSpPr>
        <p:spPr bwMode="auto">
          <a:xfrm>
            <a:off x="7389813" y="1773238"/>
            <a:ext cx="1465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latin typeface="Verdana" pitchFamily="34" charset="0"/>
              </a:rPr>
              <a:t>Knights Corner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latin typeface="Verdana" pitchFamily="34" charset="0"/>
              </a:rPr>
              <a:t>Xeon Phi </a:t>
            </a:r>
          </a:p>
        </p:txBody>
      </p:sp>
      <p:sp>
        <p:nvSpPr>
          <p:cNvPr id="80904" name="Oval 12"/>
          <p:cNvSpPr>
            <a:spLocks noChangeArrowheads="1"/>
          </p:cNvSpPr>
          <p:nvPr/>
        </p:nvSpPr>
        <p:spPr bwMode="auto">
          <a:xfrm>
            <a:off x="5957888" y="1268413"/>
            <a:ext cx="1611312" cy="482441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0905" name="Oval 13"/>
          <p:cNvSpPr>
            <a:spLocks noChangeArrowheads="1"/>
          </p:cNvSpPr>
          <p:nvPr/>
        </p:nvSpPr>
        <p:spPr bwMode="auto">
          <a:xfrm>
            <a:off x="1162050" y="4652963"/>
            <a:ext cx="1144588" cy="122396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090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5"/>
          <p:cNvSpPr txBox="1">
            <a:spLocks noChangeArrowheads="1"/>
          </p:cNvSpPr>
          <p:nvPr/>
        </p:nvSpPr>
        <p:spPr bwMode="auto">
          <a:xfrm>
            <a:off x="225425" y="1052513"/>
            <a:ext cx="4057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The microarchitecture of Knights Ferry</a:t>
            </a:r>
          </a:p>
        </p:txBody>
      </p:sp>
      <p:pic>
        <p:nvPicPr>
          <p:cNvPr id="8192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187575"/>
            <a:ext cx="5621337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4" name="Text Box 8"/>
          <p:cNvSpPr txBox="1">
            <a:spLocks noChangeArrowheads="1"/>
          </p:cNvSpPr>
          <p:nvPr/>
        </p:nvSpPr>
        <p:spPr bwMode="auto">
          <a:xfrm>
            <a:off x="225425" y="1341438"/>
            <a:ext cx="71834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It is a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bidirectional, ring based architecture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>
                <a:solidFill>
                  <a:srgbClr val="3333FF"/>
                </a:solidFill>
                <a:latin typeface="Verdana" pitchFamily="34" charset="0"/>
              </a:rPr>
              <a:t>with 32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Pentium-like cores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 a coherent L2 cache built up of 256 kB/core segments, as shown below.</a:t>
            </a:r>
          </a:p>
        </p:txBody>
      </p:sp>
      <p:sp>
        <p:nvSpPr>
          <p:cNvPr id="81925" name="Text Box 9"/>
          <p:cNvSpPr txBox="1">
            <a:spLocks noChangeArrowheads="1"/>
          </p:cNvSpPr>
          <p:nvPr/>
        </p:nvSpPr>
        <p:spPr bwMode="auto">
          <a:xfrm>
            <a:off x="2117725" y="6432550"/>
            <a:ext cx="4872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Figure: Microarchitecture of Intel’s Knights Ferry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8192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(2)</a:t>
            </a:r>
          </a:p>
        </p:txBody>
      </p:sp>
      <p:sp>
        <p:nvSpPr>
          <p:cNvPr id="81927" name="Text Box 8"/>
          <p:cNvSpPr txBox="1">
            <a:spLocks noChangeArrowheads="1"/>
          </p:cNvSpPr>
          <p:nvPr/>
        </p:nvSpPr>
        <p:spPr bwMode="auto">
          <a:xfrm>
            <a:off x="241300" y="696913"/>
            <a:ext cx="46672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</a:rPr>
              <a:t>2.2.4.2 The Knights Ferry prototype system</a:t>
            </a:r>
          </a:p>
        </p:txBody>
      </p:sp>
      <p:sp>
        <p:nvSpPr>
          <p:cNvPr id="81928" name="Text Box 9"/>
          <p:cNvSpPr txBox="1">
            <a:spLocks noChangeArrowheads="1"/>
          </p:cNvSpPr>
          <p:nvPr/>
        </p:nvSpPr>
        <p:spPr bwMode="auto">
          <a:xfrm>
            <a:off x="6913563" y="3168650"/>
            <a:ext cx="2074862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Internal name of the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Knights Ferry processor: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Aubrey Isles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t="27049" r="7787" b="10432"/>
          <a:stretch>
            <a:fillRect/>
          </a:stretch>
        </p:blipFill>
        <p:spPr bwMode="auto">
          <a:xfrm>
            <a:off x="239713" y="1277938"/>
            <a:ext cx="4908550" cy="26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8" name="Text Box 7"/>
          <p:cNvSpPr txBox="1">
            <a:spLocks noChangeArrowheads="1"/>
          </p:cNvSpPr>
          <p:nvPr/>
        </p:nvSpPr>
        <p:spPr bwMode="auto">
          <a:xfrm>
            <a:off x="234950" y="666750"/>
            <a:ext cx="7735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Comparing the microarchitectures of Intel’s Knights Ferry and the Larrabee</a:t>
            </a:r>
          </a:p>
        </p:txBody>
      </p:sp>
      <p:sp>
        <p:nvSpPr>
          <p:cNvPr id="82949" name="Text Box 8"/>
          <p:cNvSpPr txBox="1">
            <a:spLocks noChangeArrowheads="1"/>
          </p:cNvSpPr>
          <p:nvPr/>
        </p:nvSpPr>
        <p:spPr bwMode="auto">
          <a:xfrm>
            <a:off x="5219700" y="1916113"/>
            <a:ext cx="37687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Microarchitecture of Intel’s Knight Ferry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          (published in 2010)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5384800" y="4724400"/>
            <a:ext cx="34464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Microarchitecture of Intel’s Larrabee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(published in 2008)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82951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(3)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4098" y="4056861"/>
            <a:ext cx="5267824" cy="2949261"/>
            <a:chOff x="1340481" y="2280552"/>
            <a:chExt cx="5884567" cy="332176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757"/>
            <a:stretch/>
          </p:blipFill>
          <p:spPr bwMode="auto">
            <a:xfrm>
              <a:off x="1340481" y="2280552"/>
              <a:ext cx="5884567" cy="2986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 bwMode="auto">
            <a:xfrm>
              <a:off x="2137892" y="5267461"/>
              <a:ext cx="218942" cy="3348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5"/>
          <p:cNvSpPr txBox="1">
            <a:spLocks noChangeArrowheads="1"/>
          </p:cNvSpPr>
          <p:nvPr/>
        </p:nvSpPr>
        <p:spPr bwMode="auto">
          <a:xfrm>
            <a:off x="215900" y="981075"/>
            <a:ext cx="742844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No </a:t>
            </a:r>
            <a:r>
              <a:rPr lang="en-US" altLang="en-US" sz="1400" dirty="0" smtClean="0">
                <a:solidFill>
                  <a:srgbClr val="0000CC"/>
                </a:solidFill>
                <a:latin typeface="Verdana" pitchFamily="34" charset="0"/>
              </a:rPr>
              <a:t>detailed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description could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be found on the microarchitecture of Knights Ferry.</a:t>
            </a:r>
          </a:p>
        </p:txBody>
      </p:sp>
      <p:sp>
        <p:nvSpPr>
          <p:cNvPr id="83971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(4)</a:t>
            </a:r>
          </a:p>
        </p:txBody>
      </p:sp>
      <p:sp>
        <p:nvSpPr>
          <p:cNvPr id="83972" name="TextBox 1"/>
          <p:cNvSpPr txBox="1">
            <a:spLocks noChangeArrowheads="1"/>
          </p:cNvSpPr>
          <p:nvPr/>
        </p:nvSpPr>
        <p:spPr bwMode="auto">
          <a:xfrm>
            <a:off x="222250" y="684213"/>
            <a:ext cx="87788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Remark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5"/>
          <p:cNvSpPr txBox="1">
            <a:spLocks noChangeArrowheads="1"/>
          </p:cNvSpPr>
          <p:nvPr/>
        </p:nvSpPr>
        <p:spPr bwMode="auto">
          <a:xfrm>
            <a:off x="376238" y="6072188"/>
            <a:ext cx="8643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Figure: Knights Ferry at its debut at the International Supercomputing Conference in 2010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84995" name="Text Box 6"/>
          <p:cNvSpPr txBox="1">
            <a:spLocks noChangeArrowheads="1"/>
          </p:cNvSpPr>
          <p:nvPr/>
        </p:nvSpPr>
        <p:spPr bwMode="auto">
          <a:xfrm>
            <a:off x="234950" y="666750"/>
            <a:ext cx="3275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Main features of Knights Ferry </a:t>
            </a:r>
          </a:p>
        </p:txBody>
      </p:sp>
      <p:grpSp>
        <p:nvGrpSpPr>
          <p:cNvPr id="84996" name="Group 8"/>
          <p:cNvGrpSpPr>
            <a:grpSpLocks/>
          </p:cNvGrpSpPr>
          <p:nvPr/>
        </p:nvGrpSpPr>
        <p:grpSpPr bwMode="auto">
          <a:xfrm>
            <a:off x="1317625" y="1211263"/>
            <a:ext cx="6567488" cy="4675187"/>
            <a:chOff x="830" y="893"/>
            <a:chExt cx="4137" cy="2945"/>
          </a:xfrm>
        </p:grpSpPr>
        <p:pic>
          <p:nvPicPr>
            <p:cNvPr id="849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" y="893"/>
              <a:ext cx="4137" cy="2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5000" name="Oval 7"/>
            <p:cNvSpPr>
              <a:spLocks noChangeArrowheads="1"/>
            </p:cNvSpPr>
            <p:nvPr/>
          </p:nvSpPr>
          <p:spPr bwMode="auto">
            <a:xfrm>
              <a:off x="1066" y="3150"/>
              <a:ext cx="3719" cy="45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84997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(5)</a:t>
            </a:r>
          </a:p>
        </p:txBody>
      </p:sp>
      <p:sp>
        <p:nvSpPr>
          <p:cNvPr id="84998" name="Oval 10"/>
          <p:cNvSpPr>
            <a:spLocks noChangeArrowheads="1"/>
          </p:cNvSpPr>
          <p:nvPr/>
        </p:nvSpPr>
        <p:spPr bwMode="auto">
          <a:xfrm>
            <a:off x="4318000" y="1981200"/>
            <a:ext cx="3606800" cy="27432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5" name="AutoShape 7"/>
          <p:cNvSpPr>
            <a:spLocks noChangeArrowheads="1"/>
          </p:cNvSpPr>
          <p:nvPr/>
        </p:nvSpPr>
        <p:spPr bwMode="auto">
          <a:xfrm>
            <a:off x="1943100" y="3859213"/>
            <a:ext cx="5435600" cy="661987"/>
          </a:xfrm>
          <a:prstGeom prst="roundRect">
            <a:avLst>
              <a:gd name="adj" fmla="val 16667"/>
            </a:avLst>
          </a:prstGeom>
          <a:solidFill>
            <a:srgbClr val="FF6600">
              <a:alpha val="25098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75817" name="Text Box 9"/>
          <p:cNvSpPr txBox="1">
            <a:spLocks noChangeArrowheads="1"/>
          </p:cNvSpPr>
          <p:nvPr/>
        </p:nvSpPr>
        <p:spPr bwMode="auto">
          <a:xfrm>
            <a:off x="2098675" y="4041775"/>
            <a:ext cx="50847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solidFill>
                  <a:srgbClr val="FF0000"/>
                </a:solidFill>
                <a:latin typeface="Verdana" pitchFamily="34" charset="0"/>
              </a:rPr>
              <a:t>A többmagos processzorok szükségszerű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 megjelenése</a:t>
            </a:r>
          </a:p>
        </p:txBody>
      </p:sp>
      <p:sp>
        <p:nvSpPr>
          <p:cNvPr id="375818" name="AutoShape 10"/>
          <p:cNvSpPr>
            <a:spLocks noChangeArrowheads="1"/>
          </p:cNvSpPr>
          <p:nvPr/>
        </p:nvSpPr>
        <p:spPr bwMode="auto">
          <a:xfrm>
            <a:off x="522288" y="2279650"/>
            <a:ext cx="3527425" cy="684213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27653" name="Rectangle 13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1. 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Többmagos processzorok megjelenésének szükségszerűsége (4)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65163" y="1162050"/>
            <a:ext cx="72453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6"/>
                </a:solidFill>
                <a:latin typeface="+mj-lt"/>
              </a:rPr>
              <a:t>Egy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bizonyos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fejlettségi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szint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elérése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után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(~ 2005: n x 10</a:t>
            </a:r>
            <a:r>
              <a:rPr lang="en-US" baseline="30000" dirty="0">
                <a:latin typeface="+mj-lt"/>
              </a:rPr>
              <a:t>8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tranzisztor</a:t>
            </a:r>
            <a:r>
              <a:rPr lang="en-US" dirty="0">
                <a:latin typeface="+mj-lt"/>
              </a:rPr>
              <a:t>/</a:t>
            </a:r>
            <a:r>
              <a:rPr lang="en-US" dirty="0" err="1">
                <a:latin typeface="+mj-lt"/>
              </a:rPr>
              <a:t>lapka</a:t>
            </a:r>
            <a:r>
              <a:rPr lang="en-US" dirty="0">
                <a:latin typeface="+mj-lt"/>
              </a:rPr>
              <a:t>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12725" y="684213"/>
            <a:ext cx="16160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accent6"/>
                </a:solidFill>
                <a:latin typeface="+mj-lt"/>
              </a:rPr>
              <a:t>Következtetés</a:t>
            </a:r>
            <a:endParaRPr lang="en-US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4" name="Lefelé nyíl 13"/>
          <p:cNvSpPr/>
          <p:nvPr/>
        </p:nvSpPr>
        <p:spPr>
          <a:xfrm>
            <a:off x="4572000" y="1698625"/>
            <a:ext cx="71438" cy="47307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Jobbra nyíl 4"/>
          <p:cNvSpPr/>
          <p:nvPr/>
        </p:nvSpPr>
        <p:spPr>
          <a:xfrm>
            <a:off x="4314825" y="2579688"/>
            <a:ext cx="611188" cy="730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866775" y="2325688"/>
            <a:ext cx="2827338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1400" dirty="0">
                <a:solidFill>
                  <a:schemeClr val="accent6"/>
                </a:solidFill>
                <a:latin typeface="Verdana" pitchFamily="34" charset="0"/>
              </a:rPr>
              <a:t>A többlet </a:t>
            </a:r>
            <a:r>
              <a:rPr lang="hu-HU" altLang="en-US" sz="1400" dirty="0" smtClean="0">
                <a:solidFill>
                  <a:schemeClr val="accent6"/>
                </a:solidFill>
                <a:latin typeface="Verdana" pitchFamily="34" charset="0"/>
              </a:rPr>
              <a:t>tranzisztorok</a:t>
            </a:r>
            <a:endParaRPr lang="en-US" altLang="en-US" sz="1400" dirty="0" smtClean="0">
              <a:solidFill>
                <a:schemeClr val="accent6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 err="1" smtClean="0">
                <a:solidFill>
                  <a:schemeClr val="accent6"/>
                </a:solidFill>
                <a:latin typeface="Verdana" pitchFamily="34" charset="0"/>
              </a:rPr>
              <a:t>leghatékonyabb</a:t>
            </a:r>
            <a:r>
              <a:rPr lang="en-US" altLang="en-US" sz="1400" dirty="0" smtClean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US" altLang="en-US" sz="1400" dirty="0" err="1" smtClean="0">
                <a:solidFill>
                  <a:schemeClr val="accent6"/>
                </a:solidFill>
                <a:latin typeface="Verdana" pitchFamily="34" charset="0"/>
              </a:rPr>
              <a:t>hasznosítása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auto">
          <a:xfrm>
            <a:off x="5094288" y="2233613"/>
            <a:ext cx="3527425" cy="684212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18" name="Szövegdoboz 17"/>
          <p:cNvSpPr txBox="1">
            <a:spLocks noChangeArrowheads="1"/>
          </p:cNvSpPr>
          <p:nvPr/>
        </p:nvSpPr>
        <p:spPr bwMode="auto">
          <a:xfrm>
            <a:off x="5770563" y="2281238"/>
            <a:ext cx="24272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solidFill>
                  <a:srgbClr val="FF0000"/>
                </a:solidFill>
                <a:latin typeface="Verdana" pitchFamily="34" charset="0"/>
              </a:rPr>
              <a:t>többmagos processzor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ok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fejlesztése</a:t>
            </a:r>
          </a:p>
        </p:txBody>
      </p:sp>
      <p:sp>
        <p:nvSpPr>
          <p:cNvPr id="19" name="Lefelé nyíl 18"/>
          <p:cNvSpPr/>
          <p:nvPr/>
        </p:nvSpPr>
        <p:spPr>
          <a:xfrm>
            <a:off x="4572000" y="3114675"/>
            <a:ext cx="71438" cy="47307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auto">
          <a:xfrm>
            <a:off x="1943100" y="5445125"/>
            <a:ext cx="5435600" cy="587375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22" name="Szövegdoboz 21"/>
          <p:cNvSpPr txBox="1">
            <a:spLocks noChangeArrowheads="1"/>
          </p:cNvSpPr>
          <p:nvPr/>
        </p:nvSpPr>
        <p:spPr bwMode="auto">
          <a:xfrm>
            <a:off x="1627188" y="5583238"/>
            <a:ext cx="598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A magszámok duplázódása kb. két évente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23" name="Lefelé nyíl 22"/>
          <p:cNvSpPr/>
          <p:nvPr/>
        </p:nvSpPr>
        <p:spPr>
          <a:xfrm>
            <a:off x="4572000" y="4759325"/>
            <a:ext cx="71438" cy="47466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5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5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5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5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5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5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5" grpId="0" animBg="1"/>
      <p:bldP spid="375817" grpId="0"/>
      <p:bldP spid="375818" grpId="0" animBg="1"/>
      <p:bldP spid="14" grpId="0" animBg="1"/>
      <p:bldP spid="5" grpId="0" animBg="1"/>
      <p:bldP spid="16" grpId="0"/>
      <p:bldP spid="17" grpId="0" animBg="1"/>
      <p:bldP spid="18" grpId="0"/>
      <p:bldP spid="19" grpId="0" animBg="1"/>
      <p:bldP spid="21" grpId="0" animBg="1"/>
      <p:bldP spid="22" grpId="0"/>
      <p:bldP spid="2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40"/>
          <p:cNvSpPr txBox="1">
            <a:spLocks noChangeArrowheads="1"/>
          </p:cNvSpPr>
          <p:nvPr/>
        </p:nvSpPr>
        <p:spPr bwMode="auto">
          <a:xfrm>
            <a:off x="2036763" y="6508750"/>
            <a:ext cx="5253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Table</a:t>
            </a:r>
            <a:r>
              <a:rPr lang="hu-HU" altLang="en-US" sz="1400">
                <a:solidFill>
                  <a:srgbClr val="000000"/>
                </a:solidFill>
              </a:rPr>
              <a:t> 4.1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: Main features of Intel’s Xeon Phi line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],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13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graphicFrame>
        <p:nvGraphicFramePr>
          <p:cNvPr id="15769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244721"/>
              </p:ext>
            </p:extLst>
          </p:nvPr>
        </p:nvGraphicFramePr>
        <p:xfrm>
          <a:off x="692150" y="692150"/>
          <a:ext cx="7683500" cy="5702311"/>
        </p:xfrm>
        <a:graphic>
          <a:graphicData uri="http://schemas.openxmlformats.org/drawingml/2006/table">
            <a:tbl>
              <a:tblPr/>
              <a:tblGrid>
                <a:gridCol w="1829027"/>
                <a:gridCol w="1558000"/>
                <a:gridCol w="1432157"/>
                <a:gridCol w="1432158"/>
                <a:gridCol w="1432158"/>
              </a:tblGrid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Intel’s Xeon Phi, formerly Many Integrated Cores (MIC) line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Knights Ferry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5110P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Based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Aubrey Isle core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Introduction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11/2012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 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Processor</a:t>
                      </a:r>
                      <a:endParaRPr kumimoji="0" lang="hu-H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Technology/no. of transistors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 nm/2300 mtrs/684 mm</a:t>
                      </a:r>
                      <a:r>
                        <a:rPr kumimoji="0" lang="en-US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hu-HU" sz="1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nm/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5 000 mtrs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count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57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61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Threads/core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frequency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1.2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1.053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1.238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L2/core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256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FP32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0.75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n.a.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FP64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1.01 TFLOPS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1.003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1.2 TFLOPŐS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Memory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3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clock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5.5 GT/s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No. of memory channels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12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bandwidth 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 GB/s?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320 GB/s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240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352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size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or 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System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ECC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 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Interface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PCIe2..0x16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PCIe2.0x16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Slot request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Cooling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Power (max)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245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168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(6)</a:t>
            </a:r>
          </a:p>
        </p:txBody>
      </p:sp>
      <p:sp>
        <p:nvSpPr>
          <p:cNvPr id="86169" name="Rounded Rectangle 1"/>
          <p:cNvSpPr>
            <a:spLocks noChangeArrowheads="1"/>
          </p:cNvSpPr>
          <p:nvPr/>
        </p:nvSpPr>
        <p:spPr bwMode="auto">
          <a:xfrm>
            <a:off x="2533650" y="957263"/>
            <a:ext cx="1541463" cy="541813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376238" y="6364288"/>
            <a:ext cx="87233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Figure: Knights Ferry at its debut at the International Supercomputing Conference in 2010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34950" y="666750"/>
            <a:ext cx="3116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Significance of Knights Ferry </a:t>
            </a:r>
          </a:p>
        </p:txBody>
      </p:sp>
      <p:sp>
        <p:nvSpPr>
          <p:cNvPr id="87046" name="Text Box 9"/>
          <p:cNvSpPr txBox="1">
            <a:spLocks noChangeArrowheads="1"/>
          </p:cNvSpPr>
          <p:nvPr/>
        </p:nvSpPr>
        <p:spPr bwMode="auto">
          <a:xfrm>
            <a:off x="234950" y="990600"/>
            <a:ext cx="8851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Knights Ferry became the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software development platform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for the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Xeon Phi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(previously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MIC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) line.</a:t>
            </a:r>
          </a:p>
        </p:txBody>
      </p:sp>
      <p:sp>
        <p:nvSpPr>
          <p:cNvPr id="87047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(7)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34" y="1617323"/>
            <a:ext cx="7308088" cy="456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1202873" y="5472720"/>
            <a:ext cx="6588845" cy="7207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ext Box 5"/>
          <p:cNvSpPr txBox="1">
            <a:spLocks noChangeArrowheads="1"/>
          </p:cNvSpPr>
          <p:nvPr/>
        </p:nvSpPr>
        <p:spPr bwMode="auto">
          <a:xfrm>
            <a:off x="215900" y="669925"/>
            <a:ext cx="4379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Main benefit of the MIC software platform</a:t>
            </a:r>
          </a:p>
        </p:txBody>
      </p:sp>
      <p:sp>
        <p:nvSpPr>
          <p:cNvPr id="88068" name="Text Box 6"/>
          <p:cNvSpPr txBox="1">
            <a:spLocks noChangeArrowheads="1"/>
          </p:cNvSpPr>
          <p:nvPr/>
        </p:nvSpPr>
        <p:spPr bwMode="auto">
          <a:xfrm>
            <a:off x="215900" y="1027113"/>
            <a:ext cx="8147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It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eliminates the need for dual programming environments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and allows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to use a common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 programming environment with Intel’s x86 architectures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, as indicated below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].</a:t>
            </a:r>
          </a:p>
        </p:txBody>
      </p:sp>
      <p:sp>
        <p:nvSpPr>
          <p:cNvPr id="88069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(8)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36" y="1831819"/>
            <a:ext cx="7483296" cy="470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4"/>
          <p:cNvSpPr txBox="1">
            <a:spLocks noChangeArrowheads="1"/>
          </p:cNvSpPr>
          <p:nvPr/>
        </p:nvSpPr>
        <p:spPr bwMode="auto">
          <a:xfrm>
            <a:off x="215900" y="673100"/>
            <a:ext cx="87963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Renaming the MIC branding to Xeon Phi branding and providing open source software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  support</a:t>
            </a:r>
          </a:p>
        </p:txBody>
      </p:sp>
      <p:sp>
        <p:nvSpPr>
          <p:cNvPr id="89091" name="Text Box 5"/>
          <p:cNvSpPr txBox="1">
            <a:spLocks noChangeArrowheads="1"/>
          </p:cNvSpPr>
          <p:nvPr/>
        </p:nvSpPr>
        <p:spPr bwMode="auto">
          <a:xfrm>
            <a:off x="215900" y="1192213"/>
            <a:ext cx="8953500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Then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in 6/2012 Intel renamed the MIC branding</a:t>
            </a:r>
            <a:r>
              <a:rPr lang="en-US" altLang="en-US" sz="1400">
                <a:latin typeface="Verdana" pitchFamily="34" charset="0"/>
              </a:rPr>
              <a:t>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to Xeon Phi</a:t>
            </a:r>
            <a:r>
              <a:rPr lang="en-US" altLang="en-US" sz="1400">
                <a:latin typeface="Verdana" pitchFamily="34" charset="0"/>
              </a:rPr>
              <a:t> to emphasize the coprocessor nature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latin typeface="Verdana" pitchFamily="34" charset="0"/>
              </a:rPr>
              <a:t>  of their DPAs and also to emphasize the preferred type of the companion processor.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At the same time Intel also made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open source software support</a:t>
            </a:r>
            <a:r>
              <a:rPr lang="en-US" altLang="en-US" sz="1400">
                <a:latin typeface="Verdana" pitchFamily="34" charset="0"/>
              </a:rPr>
              <a:t> available for the Xeon Phi line,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as indicated in the Figure.</a:t>
            </a:r>
          </a:p>
        </p:txBody>
      </p:sp>
      <p:sp>
        <p:nvSpPr>
          <p:cNvPr id="89092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Line 6"/>
          <p:cNvSpPr>
            <a:spLocks noChangeShapeType="1"/>
          </p:cNvSpPr>
          <p:nvPr/>
        </p:nvSpPr>
        <p:spPr bwMode="auto">
          <a:xfrm flipH="1">
            <a:off x="3444875" y="1466850"/>
            <a:ext cx="0" cy="4321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5" name="Line 9"/>
          <p:cNvSpPr>
            <a:spLocks noChangeShapeType="1"/>
          </p:cNvSpPr>
          <p:nvPr/>
        </p:nvSpPr>
        <p:spPr bwMode="auto">
          <a:xfrm flipH="1">
            <a:off x="5300663" y="1484313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Line 10"/>
          <p:cNvSpPr>
            <a:spLocks noChangeShapeType="1"/>
          </p:cNvSpPr>
          <p:nvPr/>
        </p:nvSpPr>
        <p:spPr bwMode="auto">
          <a:xfrm>
            <a:off x="1509713" y="2043113"/>
            <a:ext cx="71278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7" name="Line 11"/>
          <p:cNvSpPr>
            <a:spLocks noChangeShapeType="1"/>
          </p:cNvSpPr>
          <p:nvPr/>
        </p:nvSpPr>
        <p:spPr bwMode="auto">
          <a:xfrm flipV="1">
            <a:off x="1509713" y="3040063"/>
            <a:ext cx="7200900" cy="4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8" name="Line 13"/>
          <p:cNvSpPr>
            <a:spLocks noChangeShapeType="1"/>
          </p:cNvSpPr>
          <p:nvPr/>
        </p:nvSpPr>
        <p:spPr bwMode="auto">
          <a:xfrm>
            <a:off x="1509713" y="4203700"/>
            <a:ext cx="61436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9" name="Text Box 14"/>
          <p:cNvSpPr txBox="1">
            <a:spLocks noChangeArrowheads="1"/>
          </p:cNvSpPr>
          <p:nvPr/>
        </p:nvSpPr>
        <p:spPr bwMode="auto">
          <a:xfrm>
            <a:off x="220663" y="1935163"/>
            <a:ext cx="8016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Prototype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0120" name="Text Box 15"/>
          <p:cNvSpPr txBox="1">
            <a:spLocks noChangeArrowheads="1"/>
          </p:cNvSpPr>
          <p:nvPr/>
        </p:nvSpPr>
        <p:spPr bwMode="auto">
          <a:xfrm>
            <a:off x="177800" y="2897188"/>
            <a:ext cx="10429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1. generation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0121" name="Text Box 16"/>
          <p:cNvSpPr txBox="1">
            <a:spLocks noChangeArrowheads="1"/>
          </p:cNvSpPr>
          <p:nvPr/>
        </p:nvSpPr>
        <p:spPr bwMode="auto">
          <a:xfrm>
            <a:off x="104775" y="4049713"/>
            <a:ext cx="10429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2. generation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0122" name="Text Box 18"/>
          <p:cNvSpPr txBox="1">
            <a:spLocks noChangeArrowheads="1"/>
          </p:cNvSpPr>
          <p:nvPr/>
        </p:nvSpPr>
        <p:spPr bwMode="auto">
          <a:xfrm>
            <a:off x="2081213" y="55880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0123" name="Text Box 19"/>
          <p:cNvSpPr txBox="1">
            <a:spLocks noChangeArrowheads="1"/>
          </p:cNvSpPr>
          <p:nvPr/>
        </p:nvSpPr>
        <p:spPr bwMode="auto">
          <a:xfrm>
            <a:off x="4102100" y="55880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11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0124" name="Text Box 29"/>
          <p:cNvSpPr txBox="1">
            <a:spLocks noChangeArrowheads="1"/>
          </p:cNvSpPr>
          <p:nvPr/>
        </p:nvSpPr>
        <p:spPr bwMode="auto">
          <a:xfrm>
            <a:off x="7653338" y="3676650"/>
            <a:ext cx="1122362" cy="363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2015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0125" name="Text Box 38"/>
          <p:cNvSpPr txBox="1">
            <a:spLocks noChangeArrowheads="1"/>
          </p:cNvSpPr>
          <p:nvPr/>
        </p:nvSpPr>
        <p:spPr bwMode="auto">
          <a:xfrm>
            <a:off x="1812925" y="1682750"/>
            <a:ext cx="10922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12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05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10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45 nm/32 cores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0.75</a:t>
            </a:r>
            <a:r>
              <a:rPr lang="hu-HU" altLang="en-US" sz="800">
                <a:latin typeface="Verdana" pitchFamily="34" charset="0"/>
              </a:rPr>
              <a:t> </a:t>
            </a:r>
            <a:r>
              <a:rPr lang="en-US" altLang="en-US" sz="800">
                <a:latin typeface="Verdana" pitchFamily="34" charset="0"/>
              </a:rPr>
              <a:t> TF</a:t>
            </a:r>
            <a:r>
              <a:rPr lang="hu-HU" altLang="en-US" sz="800">
                <a:latin typeface="Verdana" pitchFamily="34" charset="0"/>
              </a:rPr>
              <a:t>LOPS</a:t>
            </a:r>
            <a:endParaRPr lang="en-US" altLang="en-US" sz="800" baseline="300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--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0126" name="Text Box 67"/>
          <p:cNvSpPr txBox="1">
            <a:spLocks noChangeArrowheads="1"/>
          </p:cNvSpPr>
          <p:nvPr/>
        </p:nvSpPr>
        <p:spPr bwMode="auto">
          <a:xfrm>
            <a:off x="1384300" y="1179513"/>
            <a:ext cx="21050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MIC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 (Many </a:t>
            </a:r>
            <a:r>
              <a:rPr lang="en-US" altLang="en-US" sz="1000" b="1">
                <a:latin typeface="Verdana" pitchFamily="34" charset="0"/>
              </a:rPr>
              <a:t>Integrated</a:t>
            </a:r>
            <a:r>
              <a:rPr lang="en-US" altLang="en-US" sz="1100" b="1">
                <a:latin typeface="Verdana" pitchFamily="34" charset="0"/>
              </a:rPr>
              <a:t> Cores)</a:t>
            </a:r>
            <a:endParaRPr lang="en-US" altLang="en-US" sz="1100">
              <a:latin typeface="Verdana" pitchFamily="34" charset="0"/>
            </a:endParaRPr>
          </a:p>
        </p:txBody>
      </p:sp>
      <p:sp>
        <p:nvSpPr>
          <p:cNvPr id="90127" name="Text Box 18"/>
          <p:cNvSpPr txBox="1">
            <a:spLocks noChangeArrowheads="1"/>
          </p:cNvSpPr>
          <p:nvPr/>
        </p:nvSpPr>
        <p:spPr bwMode="auto">
          <a:xfrm>
            <a:off x="5973763" y="55880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12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0128" name="Text Box 41"/>
          <p:cNvSpPr txBox="1">
            <a:spLocks noChangeArrowheads="1"/>
          </p:cNvSpPr>
          <p:nvPr/>
        </p:nvSpPr>
        <p:spPr bwMode="auto">
          <a:xfrm>
            <a:off x="1814513" y="2684463"/>
            <a:ext cx="1089025" cy="868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130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05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10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nm/&gt;50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(announced)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0129" name="Text Box 44"/>
          <p:cNvSpPr txBox="1">
            <a:spLocks noChangeArrowheads="1"/>
          </p:cNvSpPr>
          <p:nvPr/>
        </p:nvSpPr>
        <p:spPr bwMode="auto">
          <a:xfrm>
            <a:off x="6375400" y="2697163"/>
            <a:ext cx="998538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11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12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nm/60 cores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1.0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0130" name="Text Box 45"/>
          <p:cNvSpPr txBox="1">
            <a:spLocks noChangeArrowheads="1"/>
          </p:cNvSpPr>
          <p:nvPr/>
        </p:nvSpPr>
        <p:spPr bwMode="auto">
          <a:xfrm>
            <a:off x="6418263" y="29067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 5110P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0131" name="Text Box 67"/>
          <p:cNvSpPr txBox="1">
            <a:spLocks noChangeArrowheads="1"/>
          </p:cNvSpPr>
          <p:nvPr/>
        </p:nvSpPr>
        <p:spPr bwMode="auto">
          <a:xfrm>
            <a:off x="5746750" y="1141413"/>
            <a:ext cx="10318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>
                <a:latin typeface="Verdana" pitchFamily="34" charset="0"/>
              </a:rPr>
              <a:t>Renamed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Xeon Phi</a:t>
            </a:r>
            <a:endParaRPr lang="en-US" altLang="en-US" sz="1100">
              <a:latin typeface="Verdana" pitchFamily="34" charset="0"/>
            </a:endParaRPr>
          </a:p>
        </p:txBody>
      </p:sp>
      <p:sp>
        <p:nvSpPr>
          <p:cNvPr id="90132" name="Line 9"/>
          <p:cNvSpPr>
            <a:spLocks noChangeShapeType="1"/>
          </p:cNvSpPr>
          <p:nvPr/>
        </p:nvSpPr>
        <p:spPr bwMode="auto">
          <a:xfrm flipH="1">
            <a:off x="7126288" y="3789363"/>
            <a:ext cx="0" cy="1998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3" name="Text Box 18"/>
          <p:cNvSpPr txBox="1">
            <a:spLocks noChangeArrowheads="1"/>
          </p:cNvSpPr>
          <p:nvPr/>
        </p:nvSpPr>
        <p:spPr bwMode="auto">
          <a:xfrm>
            <a:off x="7697788" y="5578475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13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0134" name="Line 6"/>
          <p:cNvSpPr>
            <a:spLocks noChangeShapeType="1"/>
          </p:cNvSpPr>
          <p:nvPr/>
        </p:nvSpPr>
        <p:spPr bwMode="auto">
          <a:xfrm flipH="1">
            <a:off x="1509713" y="1452563"/>
            <a:ext cx="0" cy="43354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5" name="Line 13"/>
          <p:cNvSpPr>
            <a:spLocks noChangeShapeType="1"/>
          </p:cNvSpPr>
          <p:nvPr/>
        </p:nvSpPr>
        <p:spPr bwMode="auto">
          <a:xfrm flipV="1">
            <a:off x="1509713" y="5233988"/>
            <a:ext cx="7200900" cy="254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6" name="Text Box 64"/>
          <p:cNvSpPr txBox="1">
            <a:spLocks noChangeArrowheads="1"/>
          </p:cNvSpPr>
          <p:nvPr/>
        </p:nvSpPr>
        <p:spPr bwMode="auto">
          <a:xfrm>
            <a:off x="2146300" y="1022350"/>
            <a:ext cx="4905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05/10</a:t>
            </a:r>
          </a:p>
        </p:txBody>
      </p:sp>
      <p:sp>
        <p:nvSpPr>
          <p:cNvPr id="90137" name="Text Box 66"/>
          <p:cNvSpPr txBox="1">
            <a:spLocks noChangeArrowheads="1"/>
          </p:cNvSpPr>
          <p:nvPr/>
        </p:nvSpPr>
        <p:spPr bwMode="auto">
          <a:xfrm>
            <a:off x="5973763" y="1035050"/>
            <a:ext cx="4905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06/12</a:t>
            </a:r>
          </a:p>
        </p:txBody>
      </p:sp>
      <p:sp>
        <p:nvSpPr>
          <p:cNvPr id="90138" name="Text Box 67"/>
          <p:cNvSpPr txBox="1">
            <a:spLocks noChangeArrowheads="1"/>
          </p:cNvSpPr>
          <p:nvPr/>
        </p:nvSpPr>
        <p:spPr bwMode="auto">
          <a:xfrm>
            <a:off x="285750" y="1252538"/>
            <a:ext cx="6429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Branding</a:t>
            </a:r>
          </a:p>
        </p:txBody>
      </p:sp>
      <p:sp>
        <p:nvSpPr>
          <p:cNvPr id="90139" name="Text Box 44"/>
          <p:cNvSpPr txBox="1">
            <a:spLocks noChangeArrowheads="1"/>
          </p:cNvSpPr>
          <p:nvPr/>
        </p:nvSpPr>
        <p:spPr bwMode="auto">
          <a:xfrm>
            <a:off x="5661025" y="4851400"/>
            <a:ext cx="1244600" cy="684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06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12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Open source SW for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Knights Corner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</p:txBody>
      </p:sp>
      <p:sp>
        <p:nvSpPr>
          <p:cNvPr id="90140" name="Text Box 70"/>
          <p:cNvSpPr txBox="1">
            <a:spLocks noChangeArrowheads="1"/>
          </p:cNvSpPr>
          <p:nvPr/>
        </p:nvSpPr>
        <p:spPr bwMode="auto">
          <a:xfrm>
            <a:off x="193675" y="5111750"/>
            <a:ext cx="10636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Software support</a:t>
            </a:r>
          </a:p>
        </p:txBody>
      </p:sp>
      <p:sp>
        <p:nvSpPr>
          <p:cNvPr id="90141" name="Text Box 45"/>
          <p:cNvSpPr txBox="1">
            <a:spLocks noChangeArrowheads="1"/>
          </p:cNvSpPr>
          <p:nvPr/>
        </p:nvSpPr>
        <p:spPr bwMode="auto">
          <a:xfrm>
            <a:off x="5715000" y="5065713"/>
            <a:ext cx="1122363" cy="358775"/>
          </a:xfrm>
          <a:prstGeom prst="rect">
            <a:avLst/>
          </a:prstGeom>
          <a:solidFill>
            <a:srgbClr val="FF0000">
              <a:alpha val="1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0142" name="Rectangle 73"/>
          <p:cNvSpPr>
            <a:spLocks noChangeArrowheads="1"/>
          </p:cNvSpPr>
          <p:nvPr/>
        </p:nvSpPr>
        <p:spPr bwMode="auto">
          <a:xfrm>
            <a:off x="7085013" y="2525713"/>
            <a:ext cx="104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0143" name="Text Box 44"/>
          <p:cNvSpPr txBox="1">
            <a:spLocks noChangeArrowheads="1"/>
          </p:cNvSpPr>
          <p:nvPr/>
        </p:nvSpPr>
        <p:spPr bwMode="auto">
          <a:xfrm>
            <a:off x="7588250" y="2701925"/>
            <a:ext cx="1184275" cy="960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06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13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nm/57/61 cores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&gt; 1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0144" name="Text Box 45"/>
          <p:cNvSpPr txBox="1">
            <a:spLocks noChangeArrowheads="1"/>
          </p:cNvSpPr>
          <p:nvPr/>
        </p:nvSpPr>
        <p:spPr bwMode="auto">
          <a:xfrm>
            <a:off x="7672388" y="29067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3120/7120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0145" name="Text Box 45"/>
          <p:cNvSpPr txBox="1">
            <a:spLocks noChangeArrowheads="1"/>
          </p:cNvSpPr>
          <p:nvPr/>
        </p:nvSpPr>
        <p:spPr bwMode="auto">
          <a:xfrm>
            <a:off x="1868488" y="1898650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Ferry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0146" name="Text Box 45"/>
          <p:cNvSpPr txBox="1">
            <a:spLocks noChangeArrowheads="1"/>
          </p:cNvSpPr>
          <p:nvPr/>
        </p:nvSpPr>
        <p:spPr bwMode="auto">
          <a:xfrm>
            <a:off x="1825625" y="29067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0147" name="Text Box 80"/>
          <p:cNvSpPr txBox="1">
            <a:spLocks noChangeArrowheads="1"/>
          </p:cNvSpPr>
          <p:nvPr/>
        </p:nvSpPr>
        <p:spPr bwMode="auto">
          <a:xfrm>
            <a:off x="627063" y="6127750"/>
            <a:ext cx="7362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Overview of Intel’s Xeon Phi line (previously designated as the MIC line)</a:t>
            </a:r>
          </a:p>
        </p:txBody>
      </p:sp>
      <p:sp>
        <p:nvSpPr>
          <p:cNvPr id="90148" name="Line 81"/>
          <p:cNvSpPr>
            <a:spLocks noChangeShapeType="1"/>
          </p:cNvSpPr>
          <p:nvPr/>
        </p:nvSpPr>
        <p:spPr bwMode="auto">
          <a:xfrm>
            <a:off x="7126288" y="1484313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9" name="Text Box 44"/>
          <p:cNvSpPr txBox="1">
            <a:spLocks noChangeArrowheads="1"/>
          </p:cNvSpPr>
          <p:nvPr/>
        </p:nvSpPr>
        <p:spPr bwMode="auto">
          <a:xfrm>
            <a:off x="7483475" y="4340225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14 nm/??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DP: ~ 3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0150" name="Text Box 30"/>
          <p:cNvSpPr txBox="1">
            <a:spLocks noChangeArrowheads="1"/>
          </p:cNvSpPr>
          <p:nvPr/>
        </p:nvSpPr>
        <p:spPr bwMode="auto">
          <a:xfrm>
            <a:off x="7653338" y="4044950"/>
            <a:ext cx="1100137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0151" name="Right Arrow 1"/>
          <p:cNvSpPr>
            <a:spLocks noChangeArrowheads="1"/>
          </p:cNvSpPr>
          <p:nvPr/>
        </p:nvSpPr>
        <p:spPr bwMode="auto">
          <a:xfrm>
            <a:off x="8753475" y="4148138"/>
            <a:ext cx="252413" cy="71437"/>
          </a:xfrm>
          <a:prstGeom prst="rightArrow">
            <a:avLst>
              <a:gd name="adj1" fmla="val 50000"/>
              <a:gd name="adj2" fmla="val 5048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90152" name="Oval 43"/>
          <p:cNvSpPr>
            <a:spLocks noChangeArrowheads="1"/>
          </p:cNvSpPr>
          <p:nvPr/>
        </p:nvSpPr>
        <p:spPr bwMode="auto">
          <a:xfrm>
            <a:off x="5580063" y="763588"/>
            <a:ext cx="1368425" cy="11525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90153" name="Oval 43"/>
          <p:cNvSpPr>
            <a:spLocks noChangeArrowheads="1"/>
          </p:cNvSpPr>
          <p:nvPr/>
        </p:nvSpPr>
        <p:spPr bwMode="auto">
          <a:xfrm>
            <a:off x="5592763" y="4725988"/>
            <a:ext cx="1368425" cy="11525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90154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4"/>
          <p:cNvSpPr txBox="1">
            <a:spLocks noChangeArrowheads="1"/>
          </p:cNvSpPr>
          <p:nvPr/>
        </p:nvSpPr>
        <p:spPr bwMode="auto">
          <a:xfrm>
            <a:off x="222250" y="663575"/>
            <a:ext cx="85979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At the same time Intel also announced the name of the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second generation Xeon Phi products</a:t>
            </a:r>
            <a:r>
              <a:rPr lang="en-US" altLang="en-US" sz="140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termed as the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Knights Landing. </a:t>
            </a:r>
          </a:p>
        </p:txBody>
      </p:sp>
      <p:sp>
        <p:nvSpPr>
          <p:cNvPr id="91139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Line 6"/>
          <p:cNvSpPr>
            <a:spLocks noChangeShapeType="1"/>
          </p:cNvSpPr>
          <p:nvPr/>
        </p:nvSpPr>
        <p:spPr bwMode="auto">
          <a:xfrm flipH="1">
            <a:off x="3444875" y="1466850"/>
            <a:ext cx="0" cy="4321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3" name="Line 9"/>
          <p:cNvSpPr>
            <a:spLocks noChangeShapeType="1"/>
          </p:cNvSpPr>
          <p:nvPr/>
        </p:nvSpPr>
        <p:spPr bwMode="auto">
          <a:xfrm flipH="1">
            <a:off x="5300663" y="1484313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4" name="Line 10"/>
          <p:cNvSpPr>
            <a:spLocks noChangeShapeType="1"/>
          </p:cNvSpPr>
          <p:nvPr/>
        </p:nvSpPr>
        <p:spPr bwMode="auto">
          <a:xfrm>
            <a:off x="1509713" y="2043113"/>
            <a:ext cx="71278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5" name="Line 11"/>
          <p:cNvSpPr>
            <a:spLocks noChangeShapeType="1"/>
          </p:cNvSpPr>
          <p:nvPr/>
        </p:nvSpPr>
        <p:spPr bwMode="auto">
          <a:xfrm flipV="1">
            <a:off x="1509713" y="3040063"/>
            <a:ext cx="7200900" cy="4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6" name="Line 13"/>
          <p:cNvSpPr>
            <a:spLocks noChangeShapeType="1"/>
          </p:cNvSpPr>
          <p:nvPr/>
        </p:nvSpPr>
        <p:spPr bwMode="auto">
          <a:xfrm>
            <a:off x="1509713" y="4203700"/>
            <a:ext cx="61436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7" name="Text Box 14"/>
          <p:cNvSpPr txBox="1">
            <a:spLocks noChangeArrowheads="1"/>
          </p:cNvSpPr>
          <p:nvPr/>
        </p:nvSpPr>
        <p:spPr bwMode="auto">
          <a:xfrm>
            <a:off x="220663" y="1935163"/>
            <a:ext cx="8016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Prototype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2168" name="Text Box 15"/>
          <p:cNvSpPr txBox="1">
            <a:spLocks noChangeArrowheads="1"/>
          </p:cNvSpPr>
          <p:nvPr/>
        </p:nvSpPr>
        <p:spPr bwMode="auto">
          <a:xfrm>
            <a:off x="177800" y="2897188"/>
            <a:ext cx="10429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1. generation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2169" name="Text Box 16"/>
          <p:cNvSpPr txBox="1">
            <a:spLocks noChangeArrowheads="1"/>
          </p:cNvSpPr>
          <p:nvPr/>
        </p:nvSpPr>
        <p:spPr bwMode="auto">
          <a:xfrm>
            <a:off x="104775" y="4049713"/>
            <a:ext cx="10429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2. generation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2170" name="Text Box 18"/>
          <p:cNvSpPr txBox="1">
            <a:spLocks noChangeArrowheads="1"/>
          </p:cNvSpPr>
          <p:nvPr/>
        </p:nvSpPr>
        <p:spPr bwMode="auto">
          <a:xfrm>
            <a:off x="2081213" y="55880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2171" name="Text Box 19"/>
          <p:cNvSpPr txBox="1">
            <a:spLocks noChangeArrowheads="1"/>
          </p:cNvSpPr>
          <p:nvPr/>
        </p:nvSpPr>
        <p:spPr bwMode="auto">
          <a:xfrm>
            <a:off x="4102100" y="55880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11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2172" name="Text Box 29"/>
          <p:cNvSpPr txBox="1">
            <a:spLocks noChangeArrowheads="1"/>
          </p:cNvSpPr>
          <p:nvPr/>
        </p:nvSpPr>
        <p:spPr bwMode="auto">
          <a:xfrm>
            <a:off x="7653338" y="3676650"/>
            <a:ext cx="1122362" cy="363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2015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2173" name="Text Box 38"/>
          <p:cNvSpPr txBox="1">
            <a:spLocks noChangeArrowheads="1"/>
          </p:cNvSpPr>
          <p:nvPr/>
        </p:nvSpPr>
        <p:spPr bwMode="auto">
          <a:xfrm>
            <a:off x="1812925" y="1682750"/>
            <a:ext cx="10922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12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05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10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45 nm/32 cores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0.75</a:t>
            </a:r>
            <a:r>
              <a:rPr lang="hu-HU" altLang="en-US" sz="800">
                <a:latin typeface="Verdana" pitchFamily="34" charset="0"/>
              </a:rPr>
              <a:t> </a:t>
            </a:r>
            <a:r>
              <a:rPr lang="en-US" altLang="en-US" sz="800">
                <a:latin typeface="Verdana" pitchFamily="34" charset="0"/>
              </a:rPr>
              <a:t> TF</a:t>
            </a:r>
            <a:r>
              <a:rPr lang="hu-HU" altLang="en-US" sz="800">
                <a:latin typeface="Verdana" pitchFamily="34" charset="0"/>
              </a:rPr>
              <a:t>LOPS</a:t>
            </a:r>
            <a:endParaRPr lang="en-US" altLang="en-US" sz="800" baseline="300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--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2174" name="Text Box 67"/>
          <p:cNvSpPr txBox="1">
            <a:spLocks noChangeArrowheads="1"/>
          </p:cNvSpPr>
          <p:nvPr/>
        </p:nvSpPr>
        <p:spPr bwMode="auto">
          <a:xfrm>
            <a:off x="1384300" y="1179513"/>
            <a:ext cx="21050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MIC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 (Many </a:t>
            </a:r>
            <a:r>
              <a:rPr lang="en-US" altLang="en-US" sz="1000" b="1">
                <a:latin typeface="Verdana" pitchFamily="34" charset="0"/>
              </a:rPr>
              <a:t>Integrated</a:t>
            </a:r>
            <a:r>
              <a:rPr lang="en-US" altLang="en-US" sz="1100" b="1">
                <a:latin typeface="Verdana" pitchFamily="34" charset="0"/>
              </a:rPr>
              <a:t> Cores)</a:t>
            </a:r>
            <a:endParaRPr lang="en-US" altLang="en-US" sz="1100">
              <a:latin typeface="Verdana" pitchFamily="34" charset="0"/>
            </a:endParaRPr>
          </a:p>
        </p:txBody>
      </p:sp>
      <p:sp>
        <p:nvSpPr>
          <p:cNvPr id="92175" name="Text Box 18"/>
          <p:cNvSpPr txBox="1">
            <a:spLocks noChangeArrowheads="1"/>
          </p:cNvSpPr>
          <p:nvPr/>
        </p:nvSpPr>
        <p:spPr bwMode="auto">
          <a:xfrm>
            <a:off x="5973763" y="55880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12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2176" name="Text Box 41"/>
          <p:cNvSpPr txBox="1">
            <a:spLocks noChangeArrowheads="1"/>
          </p:cNvSpPr>
          <p:nvPr/>
        </p:nvSpPr>
        <p:spPr bwMode="auto">
          <a:xfrm>
            <a:off x="1814513" y="2684463"/>
            <a:ext cx="1089025" cy="868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130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05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10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nm/&gt;50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(announced)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2177" name="Text Box 44"/>
          <p:cNvSpPr txBox="1">
            <a:spLocks noChangeArrowheads="1"/>
          </p:cNvSpPr>
          <p:nvPr/>
        </p:nvSpPr>
        <p:spPr bwMode="auto">
          <a:xfrm>
            <a:off x="6375400" y="2697163"/>
            <a:ext cx="998538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11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12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nm/60 cores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1.0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2178" name="Text Box 45"/>
          <p:cNvSpPr txBox="1">
            <a:spLocks noChangeArrowheads="1"/>
          </p:cNvSpPr>
          <p:nvPr/>
        </p:nvSpPr>
        <p:spPr bwMode="auto">
          <a:xfrm>
            <a:off x="6418263" y="29067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 5110P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2179" name="Text Box 67"/>
          <p:cNvSpPr txBox="1">
            <a:spLocks noChangeArrowheads="1"/>
          </p:cNvSpPr>
          <p:nvPr/>
        </p:nvSpPr>
        <p:spPr bwMode="auto">
          <a:xfrm>
            <a:off x="5746750" y="1141413"/>
            <a:ext cx="10318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>
                <a:latin typeface="Verdana" pitchFamily="34" charset="0"/>
              </a:rPr>
              <a:t>Renamed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Xeon Phi</a:t>
            </a:r>
            <a:endParaRPr lang="en-US" altLang="en-US" sz="1100">
              <a:latin typeface="Verdana" pitchFamily="34" charset="0"/>
            </a:endParaRPr>
          </a:p>
        </p:txBody>
      </p:sp>
      <p:sp>
        <p:nvSpPr>
          <p:cNvPr id="92180" name="Line 9"/>
          <p:cNvSpPr>
            <a:spLocks noChangeShapeType="1"/>
          </p:cNvSpPr>
          <p:nvPr/>
        </p:nvSpPr>
        <p:spPr bwMode="auto">
          <a:xfrm flipH="1">
            <a:off x="7126288" y="3789363"/>
            <a:ext cx="0" cy="1998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1" name="Text Box 18"/>
          <p:cNvSpPr txBox="1">
            <a:spLocks noChangeArrowheads="1"/>
          </p:cNvSpPr>
          <p:nvPr/>
        </p:nvSpPr>
        <p:spPr bwMode="auto">
          <a:xfrm>
            <a:off x="7697788" y="5578475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13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2182" name="Line 6"/>
          <p:cNvSpPr>
            <a:spLocks noChangeShapeType="1"/>
          </p:cNvSpPr>
          <p:nvPr/>
        </p:nvSpPr>
        <p:spPr bwMode="auto">
          <a:xfrm flipH="1">
            <a:off x="1509713" y="1452563"/>
            <a:ext cx="0" cy="43354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3" name="Line 13"/>
          <p:cNvSpPr>
            <a:spLocks noChangeShapeType="1"/>
          </p:cNvSpPr>
          <p:nvPr/>
        </p:nvSpPr>
        <p:spPr bwMode="auto">
          <a:xfrm flipV="1">
            <a:off x="1509713" y="5233988"/>
            <a:ext cx="7200900" cy="254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4" name="Text Box 64"/>
          <p:cNvSpPr txBox="1">
            <a:spLocks noChangeArrowheads="1"/>
          </p:cNvSpPr>
          <p:nvPr/>
        </p:nvSpPr>
        <p:spPr bwMode="auto">
          <a:xfrm>
            <a:off x="2146300" y="1022350"/>
            <a:ext cx="4905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05/10</a:t>
            </a:r>
          </a:p>
        </p:txBody>
      </p:sp>
      <p:sp>
        <p:nvSpPr>
          <p:cNvPr id="92185" name="Text Box 66"/>
          <p:cNvSpPr txBox="1">
            <a:spLocks noChangeArrowheads="1"/>
          </p:cNvSpPr>
          <p:nvPr/>
        </p:nvSpPr>
        <p:spPr bwMode="auto">
          <a:xfrm>
            <a:off x="5973763" y="1035050"/>
            <a:ext cx="4905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06/12</a:t>
            </a:r>
          </a:p>
        </p:txBody>
      </p:sp>
      <p:sp>
        <p:nvSpPr>
          <p:cNvPr id="92186" name="Text Box 67"/>
          <p:cNvSpPr txBox="1">
            <a:spLocks noChangeArrowheads="1"/>
          </p:cNvSpPr>
          <p:nvPr/>
        </p:nvSpPr>
        <p:spPr bwMode="auto">
          <a:xfrm>
            <a:off x="285750" y="1252538"/>
            <a:ext cx="6429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Branding</a:t>
            </a:r>
          </a:p>
        </p:txBody>
      </p:sp>
      <p:sp>
        <p:nvSpPr>
          <p:cNvPr id="92187" name="Text Box 44"/>
          <p:cNvSpPr txBox="1">
            <a:spLocks noChangeArrowheads="1"/>
          </p:cNvSpPr>
          <p:nvPr/>
        </p:nvSpPr>
        <p:spPr bwMode="auto">
          <a:xfrm>
            <a:off x="5661025" y="4851400"/>
            <a:ext cx="1244600" cy="684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06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12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Open source SW for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Knights Corner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</p:txBody>
      </p:sp>
      <p:sp>
        <p:nvSpPr>
          <p:cNvPr id="92188" name="Text Box 70"/>
          <p:cNvSpPr txBox="1">
            <a:spLocks noChangeArrowheads="1"/>
          </p:cNvSpPr>
          <p:nvPr/>
        </p:nvSpPr>
        <p:spPr bwMode="auto">
          <a:xfrm>
            <a:off x="193675" y="5111750"/>
            <a:ext cx="10636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Software support</a:t>
            </a:r>
          </a:p>
        </p:txBody>
      </p:sp>
      <p:sp>
        <p:nvSpPr>
          <p:cNvPr id="92189" name="Text Box 45"/>
          <p:cNvSpPr txBox="1">
            <a:spLocks noChangeArrowheads="1"/>
          </p:cNvSpPr>
          <p:nvPr/>
        </p:nvSpPr>
        <p:spPr bwMode="auto">
          <a:xfrm>
            <a:off x="5715000" y="5065713"/>
            <a:ext cx="1122363" cy="358775"/>
          </a:xfrm>
          <a:prstGeom prst="rect">
            <a:avLst/>
          </a:prstGeom>
          <a:solidFill>
            <a:srgbClr val="FF0000">
              <a:alpha val="1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2190" name="Rectangle 73"/>
          <p:cNvSpPr>
            <a:spLocks noChangeArrowheads="1"/>
          </p:cNvSpPr>
          <p:nvPr/>
        </p:nvSpPr>
        <p:spPr bwMode="auto">
          <a:xfrm>
            <a:off x="7085013" y="2525713"/>
            <a:ext cx="104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2191" name="Text Box 44"/>
          <p:cNvSpPr txBox="1">
            <a:spLocks noChangeArrowheads="1"/>
          </p:cNvSpPr>
          <p:nvPr/>
        </p:nvSpPr>
        <p:spPr bwMode="auto">
          <a:xfrm>
            <a:off x="7588250" y="2701925"/>
            <a:ext cx="1184275" cy="960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06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13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nm/57/61 cores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&gt; 1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2192" name="Text Box 45"/>
          <p:cNvSpPr txBox="1">
            <a:spLocks noChangeArrowheads="1"/>
          </p:cNvSpPr>
          <p:nvPr/>
        </p:nvSpPr>
        <p:spPr bwMode="auto">
          <a:xfrm>
            <a:off x="7672388" y="29067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3120/7120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2193" name="Text Box 45"/>
          <p:cNvSpPr txBox="1">
            <a:spLocks noChangeArrowheads="1"/>
          </p:cNvSpPr>
          <p:nvPr/>
        </p:nvSpPr>
        <p:spPr bwMode="auto">
          <a:xfrm>
            <a:off x="1868488" y="1898650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Ferry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2194" name="Text Box 45"/>
          <p:cNvSpPr txBox="1">
            <a:spLocks noChangeArrowheads="1"/>
          </p:cNvSpPr>
          <p:nvPr/>
        </p:nvSpPr>
        <p:spPr bwMode="auto">
          <a:xfrm>
            <a:off x="1825625" y="29067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2195" name="Text Box 80"/>
          <p:cNvSpPr txBox="1">
            <a:spLocks noChangeArrowheads="1"/>
          </p:cNvSpPr>
          <p:nvPr/>
        </p:nvSpPr>
        <p:spPr bwMode="auto">
          <a:xfrm>
            <a:off x="627063" y="6127750"/>
            <a:ext cx="7362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Overview of Intel’s Xeon Phi line (previously designated as the MIC line)</a:t>
            </a:r>
          </a:p>
        </p:txBody>
      </p:sp>
      <p:sp>
        <p:nvSpPr>
          <p:cNvPr id="92196" name="Line 81"/>
          <p:cNvSpPr>
            <a:spLocks noChangeShapeType="1"/>
          </p:cNvSpPr>
          <p:nvPr/>
        </p:nvSpPr>
        <p:spPr bwMode="auto">
          <a:xfrm>
            <a:off x="7126288" y="1484313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7" name="Text Box 44"/>
          <p:cNvSpPr txBox="1">
            <a:spLocks noChangeArrowheads="1"/>
          </p:cNvSpPr>
          <p:nvPr/>
        </p:nvSpPr>
        <p:spPr bwMode="auto">
          <a:xfrm>
            <a:off x="7483475" y="4340225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14 nm/??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DP: ~ 3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2198" name="Text Box 30"/>
          <p:cNvSpPr txBox="1">
            <a:spLocks noChangeArrowheads="1"/>
          </p:cNvSpPr>
          <p:nvPr/>
        </p:nvSpPr>
        <p:spPr bwMode="auto">
          <a:xfrm>
            <a:off x="7653338" y="4044950"/>
            <a:ext cx="1100137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2199" name="Right Arrow 1"/>
          <p:cNvSpPr>
            <a:spLocks noChangeArrowheads="1"/>
          </p:cNvSpPr>
          <p:nvPr/>
        </p:nvSpPr>
        <p:spPr bwMode="auto">
          <a:xfrm>
            <a:off x="8753475" y="4148138"/>
            <a:ext cx="252413" cy="71437"/>
          </a:xfrm>
          <a:prstGeom prst="rightArrow">
            <a:avLst>
              <a:gd name="adj1" fmla="val 50000"/>
              <a:gd name="adj2" fmla="val 5048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92200" name="Oval 43"/>
          <p:cNvSpPr>
            <a:spLocks noChangeArrowheads="1"/>
          </p:cNvSpPr>
          <p:nvPr/>
        </p:nvSpPr>
        <p:spPr bwMode="auto">
          <a:xfrm>
            <a:off x="7529513" y="3535363"/>
            <a:ext cx="1368425" cy="13414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92201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3187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2.2.4.3 The Knights Corner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4"/>
          <p:cNvSpPr txBox="1">
            <a:spLocks noChangeArrowheads="1"/>
          </p:cNvSpPr>
          <p:nvPr/>
        </p:nvSpPr>
        <p:spPr bwMode="auto">
          <a:xfrm>
            <a:off x="222250" y="673100"/>
            <a:ext cx="3378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Intel’s way toward Xeon Phi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942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68413"/>
            <a:ext cx="88931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2" name="Text Box 8"/>
          <p:cNvSpPr txBox="1">
            <a:spLocks noChangeArrowheads="1"/>
          </p:cNvSpPr>
          <p:nvPr/>
        </p:nvSpPr>
        <p:spPr bwMode="auto">
          <a:xfrm>
            <a:off x="3260725" y="193675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80 core Tile </a:t>
            </a:r>
          </a:p>
        </p:txBody>
      </p:sp>
      <p:sp>
        <p:nvSpPr>
          <p:cNvPr id="94213" name="Text Box 9"/>
          <p:cNvSpPr txBox="1">
            <a:spLocks noChangeArrowheads="1"/>
          </p:cNvSpPr>
          <p:nvPr/>
        </p:nvSpPr>
        <p:spPr bwMode="auto">
          <a:xfrm>
            <a:off x="5160963" y="1963738"/>
            <a:ext cx="563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SCC </a:t>
            </a:r>
          </a:p>
        </p:txBody>
      </p:sp>
      <p:sp>
        <p:nvSpPr>
          <p:cNvPr id="94214" name="Text Box 10"/>
          <p:cNvSpPr txBox="1">
            <a:spLocks noChangeArrowheads="1"/>
          </p:cNvSpPr>
          <p:nvPr/>
        </p:nvSpPr>
        <p:spPr bwMode="auto">
          <a:xfrm>
            <a:off x="6084888" y="1951038"/>
            <a:ext cx="1339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Ferry</a:t>
            </a:r>
          </a:p>
        </p:txBody>
      </p:sp>
      <p:sp>
        <p:nvSpPr>
          <p:cNvPr id="94215" name="Text Box 11"/>
          <p:cNvSpPr txBox="1">
            <a:spLocks noChangeArrowheads="1"/>
          </p:cNvSpPr>
          <p:nvPr/>
        </p:nvSpPr>
        <p:spPr bwMode="auto">
          <a:xfrm>
            <a:off x="7389813" y="1773238"/>
            <a:ext cx="1465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Corner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Xeon Phi </a:t>
            </a:r>
          </a:p>
        </p:txBody>
      </p:sp>
      <p:sp>
        <p:nvSpPr>
          <p:cNvPr id="94216" name="Oval 12"/>
          <p:cNvSpPr>
            <a:spLocks noChangeArrowheads="1"/>
          </p:cNvSpPr>
          <p:nvPr/>
        </p:nvSpPr>
        <p:spPr bwMode="auto">
          <a:xfrm>
            <a:off x="7418388" y="1268413"/>
            <a:ext cx="1511300" cy="482441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94217" name="Oval 13"/>
          <p:cNvSpPr>
            <a:spLocks noChangeArrowheads="1"/>
          </p:cNvSpPr>
          <p:nvPr/>
        </p:nvSpPr>
        <p:spPr bwMode="auto">
          <a:xfrm>
            <a:off x="1162050" y="4652963"/>
            <a:ext cx="1144588" cy="122396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94218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(1)</a:t>
            </a:r>
          </a:p>
        </p:txBody>
      </p:sp>
      <p:sp>
        <p:nvSpPr>
          <p:cNvPr id="94219" name="Oval 10"/>
          <p:cNvSpPr>
            <a:spLocks noChangeArrowheads="1"/>
          </p:cNvSpPr>
          <p:nvPr/>
        </p:nvSpPr>
        <p:spPr bwMode="auto">
          <a:xfrm>
            <a:off x="5930900" y="4689475"/>
            <a:ext cx="1333500" cy="1119188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5"/>
          <p:cNvSpPr txBox="1">
            <a:spLocks noChangeArrowheads="1"/>
          </p:cNvSpPr>
          <p:nvPr/>
        </p:nvSpPr>
        <p:spPr bwMode="auto">
          <a:xfrm>
            <a:off x="225425" y="1054100"/>
            <a:ext cx="90344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Next, in 11/2012 Intel introduced the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first commercial product of the Xeon Phi line</a:t>
            </a:r>
            <a:r>
              <a:rPr lang="en-US" altLang="en-US" sz="1400">
                <a:latin typeface="Verdana" pitchFamily="34" charset="0"/>
              </a:rPr>
              <a:t>, designated 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>
                <a:latin typeface="Verdana" pitchFamily="34" charset="0"/>
              </a:rPr>
              <a:t> the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Xeon Phi 5110P </a:t>
            </a:r>
            <a:r>
              <a:rPr lang="en-US" altLang="en-US" sz="1400">
                <a:latin typeface="Verdana" pitchFamily="34" charset="0"/>
              </a:rPr>
              <a:t>with immediate availability, as shown in the next Figure.</a:t>
            </a:r>
          </a:p>
        </p:txBody>
      </p:sp>
      <p:sp>
        <p:nvSpPr>
          <p:cNvPr id="95235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438" y="677863"/>
            <a:ext cx="33178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2.2.4.3 The Knights Corner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3"/>
          <p:cNvGraphicFramePr>
            <a:graphicFrameLocks noChangeAspect="1"/>
          </p:cNvGraphicFramePr>
          <p:nvPr/>
        </p:nvGraphicFramePr>
        <p:xfrm>
          <a:off x="1336675" y="976313"/>
          <a:ext cx="6516688" cy="491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5" name="Bitmap Image" r:id="rId3" imgW="8802329" imgH="6638095" progId="Paint.Picture">
                  <p:embed/>
                </p:oleObj>
              </mc:Choice>
              <mc:Fallback>
                <p:oleObj name="Bitmap Image" r:id="rId3" imgW="8802329" imgH="6638095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6675" y="976313"/>
                        <a:ext cx="6516688" cy="4913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300163" y="6219825"/>
            <a:ext cx="6588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1.2 ábra: Intel többmagos processzorainak robbanásszerű elterjedése</a:t>
            </a:r>
          </a:p>
        </p:txBody>
      </p:sp>
      <p:sp>
        <p:nvSpPr>
          <p:cNvPr id="286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1. </a:t>
            </a:r>
            <a:r>
              <a:rPr lang="en-US" altLang="en-US" smtClean="0"/>
              <a:t>Többmagos processzorok megjelenésének szükségszerűsége (5)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Line 6"/>
          <p:cNvSpPr>
            <a:spLocks noChangeShapeType="1"/>
          </p:cNvSpPr>
          <p:nvPr/>
        </p:nvSpPr>
        <p:spPr bwMode="auto">
          <a:xfrm flipH="1">
            <a:off x="3444875" y="1377950"/>
            <a:ext cx="0" cy="4321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59" name="Line 9"/>
          <p:cNvSpPr>
            <a:spLocks noChangeShapeType="1"/>
          </p:cNvSpPr>
          <p:nvPr/>
        </p:nvSpPr>
        <p:spPr bwMode="auto">
          <a:xfrm flipH="1">
            <a:off x="5300663" y="1395413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Line 10"/>
          <p:cNvSpPr>
            <a:spLocks noChangeShapeType="1"/>
          </p:cNvSpPr>
          <p:nvPr/>
        </p:nvSpPr>
        <p:spPr bwMode="auto">
          <a:xfrm>
            <a:off x="1509713" y="1954213"/>
            <a:ext cx="71278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1" name="Line 11"/>
          <p:cNvSpPr>
            <a:spLocks noChangeShapeType="1"/>
          </p:cNvSpPr>
          <p:nvPr/>
        </p:nvSpPr>
        <p:spPr bwMode="auto">
          <a:xfrm flipV="1">
            <a:off x="1509713" y="2951163"/>
            <a:ext cx="7200900" cy="4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2" name="Line 13"/>
          <p:cNvSpPr>
            <a:spLocks noChangeShapeType="1"/>
          </p:cNvSpPr>
          <p:nvPr/>
        </p:nvSpPr>
        <p:spPr bwMode="auto">
          <a:xfrm>
            <a:off x="1509713" y="4114800"/>
            <a:ext cx="61436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3" name="Text Box 14"/>
          <p:cNvSpPr txBox="1">
            <a:spLocks noChangeArrowheads="1"/>
          </p:cNvSpPr>
          <p:nvPr/>
        </p:nvSpPr>
        <p:spPr bwMode="auto">
          <a:xfrm>
            <a:off x="220663" y="1846263"/>
            <a:ext cx="8016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Prototype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6264" name="Text Box 15"/>
          <p:cNvSpPr txBox="1">
            <a:spLocks noChangeArrowheads="1"/>
          </p:cNvSpPr>
          <p:nvPr/>
        </p:nvSpPr>
        <p:spPr bwMode="auto">
          <a:xfrm>
            <a:off x="177800" y="2808288"/>
            <a:ext cx="10429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1. generation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6265" name="Text Box 16"/>
          <p:cNvSpPr txBox="1">
            <a:spLocks noChangeArrowheads="1"/>
          </p:cNvSpPr>
          <p:nvPr/>
        </p:nvSpPr>
        <p:spPr bwMode="auto">
          <a:xfrm>
            <a:off x="104775" y="3960813"/>
            <a:ext cx="10429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2. generation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6266" name="Text Box 18"/>
          <p:cNvSpPr txBox="1">
            <a:spLocks noChangeArrowheads="1"/>
          </p:cNvSpPr>
          <p:nvPr/>
        </p:nvSpPr>
        <p:spPr bwMode="auto">
          <a:xfrm>
            <a:off x="2081213" y="54991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6267" name="Text Box 19"/>
          <p:cNvSpPr txBox="1">
            <a:spLocks noChangeArrowheads="1"/>
          </p:cNvSpPr>
          <p:nvPr/>
        </p:nvSpPr>
        <p:spPr bwMode="auto">
          <a:xfrm>
            <a:off x="4102100" y="54991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11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6268" name="Text Box 29"/>
          <p:cNvSpPr txBox="1">
            <a:spLocks noChangeArrowheads="1"/>
          </p:cNvSpPr>
          <p:nvPr/>
        </p:nvSpPr>
        <p:spPr bwMode="auto">
          <a:xfrm>
            <a:off x="7653338" y="3587750"/>
            <a:ext cx="1122362" cy="363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2015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6269" name="Text Box 38"/>
          <p:cNvSpPr txBox="1">
            <a:spLocks noChangeArrowheads="1"/>
          </p:cNvSpPr>
          <p:nvPr/>
        </p:nvSpPr>
        <p:spPr bwMode="auto">
          <a:xfrm>
            <a:off x="1812925" y="1593850"/>
            <a:ext cx="10922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12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05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10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45 nm/32 cores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0.75</a:t>
            </a:r>
            <a:r>
              <a:rPr lang="hu-HU" altLang="en-US" sz="800">
                <a:latin typeface="Verdana" pitchFamily="34" charset="0"/>
              </a:rPr>
              <a:t> </a:t>
            </a:r>
            <a:r>
              <a:rPr lang="en-US" altLang="en-US" sz="800">
                <a:latin typeface="Verdana" pitchFamily="34" charset="0"/>
              </a:rPr>
              <a:t> TF</a:t>
            </a:r>
            <a:r>
              <a:rPr lang="hu-HU" altLang="en-US" sz="800">
                <a:latin typeface="Verdana" pitchFamily="34" charset="0"/>
              </a:rPr>
              <a:t>LOPS</a:t>
            </a:r>
            <a:endParaRPr lang="en-US" altLang="en-US" sz="800" baseline="300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--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6270" name="Text Box 67"/>
          <p:cNvSpPr txBox="1">
            <a:spLocks noChangeArrowheads="1"/>
          </p:cNvSpPr>
          <p:nvPr/>
        </p:nvSpPr>
        <p:spPr bwMode="auto">
          <a:xfrm>
            <a:off x="1384300" y="1090613"/>
            <a:ext cx="21050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MIC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 (Many </a:t>
            </a:r>
            <a:r>
              <a:rPr lang="en-US" altLang="en-US" sz="1000" b="1">
                <a:latin typeface="Verdana" pitchFamily="34" charset="0"/>
              </a:rPr>
              <a:t>Integrated</a:t>
            </a:r>
            <a:r>
              <a:rPr lang="en-US" altLang="en-US" sz="1100" b="1">
                <a:latin typeface="Verdana" pitchFamily="34" charset="0"/>
              </a:rPr>
              <a:t> Cores)</a:t>
            </a:r>
            <a:endParaRPr lang="en-US" altLang="en-US" sz="1100">
              <a:latin typeface="Verdana" pitchFamily="34" charset="0"/>
            </a:endParaRPr>
          </a:p>
        </p:txBody>
      </p:sp>
      <p:sp>
        <p:nvSpPr>
          <p:cNvPr id="96271" name="Text Box 18"/>
          <p:cNvSpPr txBox="1">
            <a:spLocks noChangeArrowheads="1"/>
          </p:cNvSpPr>
          <p:nvPr/>
        </p:nvSpPr>
        <p:spPr bwMode="auto">
          <a:xfrm>
            <a:off x="5973763" y="54991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12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6272" name="Text Box 41"/>
          <p:cNvSpPr txBox="1">
            <a:spLocks noChangeArrowheads="1"/>
          </p:cNvSpPr>
          <p:nvPr/>
        </p:nvSpPr>
        <p:spPr bwMode="auto">
          <a:xfrm>
            <a:off x="1814513" y="2595563"/>
            <a:ext cx="1089025" cy="868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130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05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10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nm/&gt;50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(announced)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6273" name="Text Box 44"/>
          <p:cNvSpPr txBox="1">
            <a:spLocks noChangeArrowheads="1"/>
          </p:cNvSpPr>
          <p:nvPr/>
        </p:nvSpPr>
        <p:spPr bwMode="auto">
          <a:xfrm>
            <a:off x="6375400" y="2608263"/>
            <a:ext cx="998538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11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12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nm/60 cores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1.0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6274" name="Text Box 45"/>
          <p:cNvSpPr txBox="1">
            <a:spLocks noChangeArrowheads="1"/>
          </p:cNvSpPr>
          <p:nvPr/>
        </p:nvSpPr>
        <p:spPr bwMode="auto">
          <a:xfrm>
            <a:off x="6418263" y="28178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 5110P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6275" name="Text Box 67"/>
          <p:cNvSpPr txBox="1">
            <a:spLocks noChangeArrowheads="1"/>
          </p:cNvSpPr>
          <p:nvPr/>
        </p:nvSpPr>
        <p:spPr bwMode="auto">
          <a:xfrm>
            <a:off x="5746750" y="1052513"/>
            <a:ext cx="10318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>
                <a:latin typeface="Verdana" pitchFamily="34" charset="0"/>
              </a:rPr>
              <a:t>Renamed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Xeon Phi</a:t>
            </a:r>
            <a:endParaRPr lang="en-US" altLang="en-US" sz="1100">
              <a:latin typeface="Verdana" pitchFamily="34" charset="0"/>
            </a:endParaRPr>
          </a:p>
        </p:txBody>
      </p:sp>
      <p:sp>
        <p:nvSpPr>
          <p:cNvPr id="96276" name="Line 9"/>
          <p:cNvSpPr>
            <a:spLocks noChangeShapeType="1"/>
          </p:cNvSpPr>
          <p:nvPr/>
        </p:nvSpPr>
        <p:spPr bwMode="auto">
          <a:xfrm flipH="1">
            <a:off x="7126288" y="3700463"/>
            <a:ext cx="0" cy="1998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7" name="Text Box 18"/>
          <p:cNvSpPr txBox="1">
            <a:spLocks noChangeArrowheads="1"/>
          </p:cNvSpPr>
          <p:nvPr/>
        </p:nvSpPr>
        <p:spPr bwMode="auto">
          <a:xfrm>
            <a:off x="7697788" y="5489575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13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6278" name="Line 6"/>
          <p:cNvSpPr>
            <a:spLocks noChangeShapeType="1"/>
          </p:cNvSpPr>
          <p:nvPr/>
        </p:nvSpPr>
        <p:spPr bwMode="auto">
          <a:xfrm flipH="1">
            <a:off x="1509713" y="1363663"/>
            <a:ext cx="0" cy="43354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9" name="Line 13"/>
          <p:cNvSpPr>
            <a:spLocks noChangeShapeType="1"/>
          </p:cNvSpPr>
          <p:nvPr/>
        </p:nvSpPr>
        <p:spPr bwMode="auto">
          <a:xfrm flipV="1">
            <a:off x="1509713" y="5145088"/>
            <a:ext cx="7200900" cy="254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0" name="Text Box 64"/>
          <p:cNvSpPr txBox="1">
            <a:spLocks noChangeArrowheads="1"/>
          </p:cNvSpPr>
          <p:nvPr/>
        </p:nvSpPr>
        <p:spPr bwMode="auto">
          <a:xfrm>
            <a:off x="2146300" y="933450"/>
            <a:ext cx="4905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05/10</a:t>
            </a:r>
          </a:p>
        </p:txBody>
      </p:sp>
      <p:sp>
        <p:nvSpPr>
          <p:cNvPr id="96281" name="Text Box 66"/>
          <p:cNvSpPr txBox="1">
            <a:spLocks noChangeArrowheads="1"/>
          </p:cNvSpPr>
          <p:nvPr/>
        </p:nvSpPr>
        <p:spPr bwMode="auto">
          <a:xfrm>
            <a:off x="5973763" y="946150"/>
            <a:ext cx="4905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06/12</a:t>
            </a:r>
          </a:p>
        </p:txBody>
      </p:sp>
      <p:sp>
        <p:nvSpPr>
          <p:cNvPr id="96282" name="Text Box 67"/>
          <p:cNvSpPr txBox="1">
            <a:spLocks noChangeArrowheads="1"/>
          </p:cNvSpPr>
          <p:nvPr/>
        </p:nvSpPr>
        <p:spPr bwMode="auto">
          <a:xfrm>
            <a:off x="285750" y="1163638"/>
            <a:ext cx="6429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Branding</a:t>
            </a:r>
          </a:p>
        </p:txBody>
      </p:sp>
      <p:sp>
        <p:nvSpPr>
          <p:cNvPr id="96283" name="Text Box 44"/>
          <p:cNvSpPr txBox="1">
            <a:spLocks noChangeArrowheads="1"/>
          </p:cNvSpPr>
          <p:nvPr/>
        </p:nvSpPr>
        <p:spPr bwMode="auto">
          <a:xfrm>
            <a:off x="5661025" y="4762500"/>
            <a:ext cx="1244600" cy="684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06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12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Open source SW for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Knights Corner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</p:txBody>
      </p:sp>
      <p:sp>
        <p:nvSpPr>
          <p:cNvPr id="96284" name="Text Box 70"/>
          <p:cNvSpPr txBox="1">
            <a:spLocks noChangeArrowheads="1"/>
          </p:cNvSpPr>
          <p:nvPr/>
        </p:nvSpPr>
        <p:spPr bwMode="auto">
          <a:xfrm>
            <a:off x="193675" y="5022850"/>
            <a:ext cx="10636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Software support</a:t>
            </a:r>
          </a:p>
        </p:txBody>
      </p:sp>
      <p:sp>
        <p:nvSpPr>
          <p:cNvPr id="96285" name="Text Box 45"/>
          <p:cNvSpPr txBox="1">
            <a:spLocks noChangeArrowheads="1"/>
          </p:cNvSpPr>
          <p:nvPr/>
        </p:nvSpPr>
        <p:spPr bwMode="auto">
          <a:xfrm>
            <a:off x="5715000" y="4976813"/>
            <a:ext cx="1122363" cy="358775"/>
          </a:xfrm>
          <a:prstGeom prst="rect">
            <a:avLst/>
          </a:prstGeom>
          <a:solidFill>
            <a:srgbClr val="FF0000">
              <a:alpha val="1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6286" name="Rectangle 73"/>
          <p:cNvSpPr>
            <a:spLocks noChangeArrowheads="1"/>
          </p:cNvSpPr>
          <p:nvPr/>
        </p:nvSpPr>
        <p:spPr bwMode="auto">
          <a:xfrm>
            <a:off x="7085013" y="2436813"/>
            <a:ext cx="104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6287" name="Text Box 44"/>
          <p:cNvSpPr txBox="1">
            <a:spLocks noChangeArrowheads="1"/>
          </p:cNvSpPr>
          <p:nvPr/>
        </p:nvSpPr>
        <p:spPr bwMode="auto">
          <a:xfrm>
            <a:off x="7588250" y="2613025"/>
            <a:ext cx="1184275" cy="960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06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13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nm/57/61 cores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&gt; 1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6288" name="Text Box 45"/>
          <p:cNvSpPr txBox="1">
            <a:spLocks noChangeArrowheads="1"/>
          </p:cNvSpPr>
          <p:nvPr/>
        </p:nvSpPr>
        <p:spPr bwMode="auto">
          <a:xfrm>
            <a:off x="7672388" y="28178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3120/7120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6289" name="Text Box 45"/>
          <p:cNvSpPr txBox="1">
            <a:spLocks noChangeArrowheads="1"/>
          </p:cNvSpPr>
          <p:nvPr/>
        </p:nvSpPr>
        <p:spPr bwMode="auto">
          <a:xfrm>
            <a:off x="1868488" y="1809750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Ferry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6290" name="Text Box 45"/>
          <p:cNvSpPr txBox="1">
            <a:spLocks noChangeArrowheads="1"/>
          </p:cNvSpPr>
          <p:nvPr/>
        </p:nvSpPr>
        <p:spPr bwMode="auto">
          <a:xfrm>
            <a:off x="1825625" y="28178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6291" name="Text Box 80"/>
          <p:cNvSpPr txBox="1">
            <a:spLocks noChangeArrowheads="1"/>
          </p:cNvSpPr>
          <p:nvPr/>
        </p:nvSpPr>
        <p:spPr bwMode="auto">
          <a:xfrm>
            <a:off x="627063" y="6038850"/>
            <a:ext cx="7362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Overview of Intel’s Xeon Phi line (previously designated as the MIC line)</a:t>
            </a:r>
          </a:p>
        </p:txBody>
      </p:sp>
      <p:sp>
        <p:nvSpPr>
          <p:cNvPr id="96292" name="Line 81"/>
          <p:cNvSpPr>
            <a:spLocks noChangeShapeType="1"/>
          </p:cNvSpPr>
          <p:nvPr/>
        </p:nvSpPr>
        <p:spPr bwMode="auto">
          <a:xfrm>
            <a:off x="7126288" y="1395413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93" name="Text Box 44"/>
          <p:cNvSpPr txBox="1">
            <a:spLocks noChangeArrowheads="1"/>
          </p:cNvSpPr>
          <p:nvPr/>
        </p:nvSpPr>
        <p:spPr bwMode="auto">
          <a:xfrm>
            <a:off x="7483475" y="4251325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14 nm/??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DP: ~ 3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6294" name="Text Box 30"/>
          <p:cNvSpPr txBox="1">
            <a:spLocks noChangeArrowheads="1"/>
          </p:cNvSpPr>
          <p:nvPr/>
        </p:nvSpPr>
        <p:spPr bwMode="auto">
          <a:xfrm>
            <a:off x="7653338" y="3968750"/>
            <a:ext cx="1100137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6295" name="Right Arrow 1"/>
          <p:cNvSpPr>
            <a:spLocks noChangeArrowheads="1"/>
          </p:cNvSpPr>
          <p:nvPr/>
        </p:nvSpPr>
        <p:spPr bwMode="auto">
          <a:xfrm>
            <a:off x="8753475" y="4071938"/>
            <a:ext cx="252413" cy="71437"/>
          </a:xfrm>
          <a:prstGeom prst="rightArrow">
            <a:avLst>
              <a:gd name="adj1" fmla="val 50000"/>
              <a:gd name="adj2" fmla="val 5048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96296" name="Oval 43"/>
          <p:cNvSpPr>
            <a:spLocks noChangeArrowheads="1"/>
          </p:cNvSpPr>
          <p:nvPr/>
        </p:nvSpPr>
        <p:spPr bwMode="auto">
          <a:xfrm>
            <a:off x="6215063" y="2520950"/>
            <a:ext cx="1331912" cy="1119188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96297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4"/>
          <p:cNvSpPr txBox="1">
            <a:spLocks noChangeArrowheads="1"/>
          </p:cNvSpPr>
          <p:nvPr/>
        </p:nvSpPr>
        <p:spPr bwMode="auto">
          <a:xfrm>
            <a:off x="215900" y="671513"/>
            <a:ext cx="82994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Target application area and programming environment of the Xeon Phi family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6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97283" name="Text Box 5"/>
          <p:cNvSpPr txBox="1">
            <a:spLocks noChangeArrowheads="1"/>
          </p:cNvSpPr>
          <p:nvPr/>
        </p:nvSpPr>
        <p:spPr bwMode="auto">
          <a:xfrm>
            <a:off x="215900" y="1274763"/>
            <a:ext cx="2247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Target application area</a:t>
            </a:r>
          </a:p>
        </p:txBody>
      </p:sp>
      <p:sp>
        <p:nvSpPr>
          <p:cNvPr id="97284" name="Text Box 6"/>
          <p:cNvSpPr txBox="1">
            <a:spLocks noChangeArrowheads="1"/>
          </p:cNvSpPr>
          <p:nvPr/>
        </p:nvSpPr>
        <p:spPr bwMode="auto">
          <a:xfrm>
            <a:off x="411163" y="1563688"/>
            <a:ext cx="2851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Highly parallel HPC workloads</a:t>
            </a:r>
          </a:p>
        </p:txBody>
      </p:sp>
      <p:sp>
        <p:nvSpPr>
          <p:cNvPr id="88069" name="Text Box 7"/>
          <p:cNvSpPr txBox="1">
            <a:spLocks noChangeArrowheads="1"/>
          </p:cNvSpPr>
          <p:nvPr/>
        </p:nvSpPr>
        <p:spPr bwMode="auto">
          <a:xfrm>
            <a:off x="215900" y="1857375"/>
            <a:ext cx="2582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Programming environment</a:t>
            </a:r>
          </a:p>
        </p:txBody>
      </p:sp>
      <p:sp>
        <p:nvSpPr>
          <p:cNvPr id="88070" name="Text Box 9"/>
          <p:cNvSpPr txBox="1">
            <a:spLocks noChangeArrowheads="1"/>
          </p:cNvSpPr>
          <p:nvPr/>
        </p:nvSpPr>
        <p:spPr bwMode="auto">
          <a:xfrm>
            <a:off x="395288" y="2144713"/>
            <a:ext cx="467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It is a general purpose programming environment</a:t>
            </a:r>
          </a:p>
        </p:txBody>
      </p:sp>
      <p:sp>
        <p:nvSpPr>
          <p:cNvPr id="88071" name="Text Box 10"/>
          <p:cNvSpPr txBox="1">
            <a:spLocks noChangeArrowheads="1"/>
          </p:cNvSpPr>
          <p:nvPr/>
        </p:nvSpPr>
        <p:spPr bwMode="auto">
          <a:xfrm>
            <a:off x="658813" y="2420938"/>
            <a:ext cx="7202487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5000"/>
              </a:spcAft>
            </a:pPr>
            <a:r>
              <a:rPr lang="en-US" altLang="en-US" sz="1400">
                <a:latin typeface="Verdana" pitchFamily="34" charset="0"/>
              </a:rPr>
              <a:t> Runs under Linux</a:t>
            </a:r>
          </a:p>
          <a:p>
            <a:pPr eaLnBrk="1" hangingPunct="1">
              <a:spcBef>
                <a:spcPct val="0"/>
              </a:spcBef>
              <a:spcAft>
                <a:spcPct val="15000"/>
              </a:spcAft>
            </a:pPr>
            <a:r>
              <a:rPr lang="en-US" altLang="en-US" sz="1400">
                <a:latin typeface="Verdana" pitchFamily="34" charset="0"/>
              </a:rPr>
              <a:t> Runs applications written in Fortran, C, C++, OpenCL 1.2 (in 2/2013 Beta)…</a:t>
            </a:r>
          </a:p>
          <a:p>
            <a:pPr eaLnBrk="1" hangingPunct="1">
              <a:spcBef>
                <a:spcPct val="0"/>
              </a:spcBef>
              <a:spcAft>
                <a:spcPct val="15000"/>
              </a:spcAft>
            </a:pPr>
            <a:r>
              <a:rPr lang="en-US" altLang="en-US" sz="1400">
                <a:latin typeface="Verdana" pitchFamily="34" charset="0"/>
              </a:rPr>
              <a:t> Supports x86 memory model</a:t>
            </a:r>
          </a:p>
          <a:p>
            <a:pPr eaLnBrk="1" hangingPunct="1">
              <a:spcBef>
                <a:spcPct val="0"/>
              </a:spcBef>
              <a:spcAft>
                <a:spcPct val="15000"/>
              </a:spcAft>
            </a:pPr>
            <a:r>
              <a:rPr lang="en-US" altLang="en-US" sz="1400">
                <a:latin typeface="Verdana" pitchFamily="34" charset="0"/>
              </a:rPr>
              <a:t> x86 design tools (libraries, compilers, Intel’s VTune, debuggers etc.)</a:t>
            </a:r>
          </a:p>
        </p:txBody>
      </p:sp>
      <p:sp>
        <p:nvSpPr>
          <p:cNvPr id="97288" name="Text Box 10"/>
          <p:cNvSpPr txBox="1">
            <a:spLocks noChangeArrowheads="1"/>
          </p:cNvSpPr>
          <p:nvPr/>
        </p:nvSpPr>
        <p:spPr bwMode="auto">
          <a:xfrm>
            <a:off x="212725" y="1009650"/>
            <a:ext cx="1936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Launched: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11/2012</a:t>
            </a:r>
          </a:p>
        </p:txBody>
      </p:sp>
      <p:sp>
        <p:nvSpPr>
          <p:cNvPr id="97289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/>
      <p:bldP spid="88070" grpId="0"/>
      <p:bldP spid="8807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4"/>
          <p:cNvSpPr txBox="1">
            <a:spLocks noChangeArrowheads="1"/>
          </p:cNvSpPr>
          <p:nvPr/>
        </p:nvSpPr>
        <p:spPr bwMode="auto">
          <a:xfrm>
            <a:off x="217488" y="671513"/>
            <a:ext cx="62674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First introduced or disclosed models of the Xeon Phi line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7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98307" name="Text Box 8"/>
          <p:cNvSpPr txBox="1">
            <a:spLocks noChangeArrowheads="1"/>
          </p:cNvSpPr>
          <p:nvPr/>
        </p:nvSpPr>
        <p:spPr bwMode="auto">
          <a:xfrm>
            <a:off x="190500" y="5645150"/>
            <a:ext cx="874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Remark</a:t>
            </a:r>
          </a:p>
        </p:txBody>
      </p:sp>
      <p:sp>
        <p:nvSpPr>
          <p:cNvPr id="98308" name="Text Box 9"/>
          <p:cNvSpPr txBox="1">
            <a:spLocks noChangeArrowheads="1"/>
          </p:cNvSpPr>
          <p:nvPr/>
        </p:nvSpPr>
        <p:spPr bwMode="auto">
          <a:xfrm>
            <a:off x="190500" y="5935663"/>
            <a:ext cx="90789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The SE10P/X subfamilies are intended for customized products, like those used in supercomputers,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such as the </a:t>
            </a:r>
            <a:r>
              <a:rPr lang="en-US" altLang="en-US" sz="1400" b="1" i="1">
                <a:latin typeface="Verdana" pitchFamily="34" charset="0"/>
              </a:rPr>
              <a:t>TACC</a:t>
            </a:r>
            <a:r>
              <a:rPr lang="en-US" altLang="en-US" sz="1400">
                <a:latin typeface="Verdana" pitchFamily="34" charset="0"/>
              </a:rPr>
              <a:t> Stampede, built in Texas Advanced Computing Center (2012). </a:t>
            </a:r>
          </a:p>
        </p:txBody>
      </p:sp>
      <p:grpSp>
        <p:nvGrpSpPr>
          <p:cNvPr id="98309" name="Group 10"/>
          <p:cNvGrpSpPr>
            <a:grpSpLocks/>
          </p:cNvGrpSpPr>
          <p:nvPr/>
        </p:nvGrpSpPr>
        <p:grpSpPr bwMode="auto">
          <a:xfrm>
            <a:off x="827088" y="1144588"/>
            <a:ext cx="7267575" cy="4300537"/>
            <a:chOff x="521" y="721"/>
            <a:chExt cx="4578" cy="2709"/>
          </a:xfrm>
        </p:grpSpPr>
        <p:pic>
          <p:nvPicPr>
            <p:cNvPr id="9831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721"/>
              <a:ext cx="4578" cy="2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8312" name="Text Box 8"/>
            <p:cNvSpPr txBox="1">
              <a:spLocks noChangeArrowheads="1"/>
            </p:cNvSpPr>
            <p:nvPr/>
          </p:nvSpPr>
          <p:spPr bwMode="auto">
            <a:xfrm>
              <a:off x="3767" y="1468"/>
              <a:ext cx="42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(nx1/2)</a:t>
              </a:r>
            </a:p>
          </p:txBody>
        </p:sp>
        <p:sp>
          <p:nvSpPr>
            <p:cNvPr id="98313" name="Text Box 9"/>
            <p:cNvSpPr txBox="1">
              <a:spLocks noChangeArrowheads="1"/>
            </p:cNvSpPr>
            <p:nvPr/>
          </p:nvSpPr>
          <p:spPr bwMode="auto">
            <a:xfrm>
              <a:off x="1981" y="1420"/>
              <a:ext cx="16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n</a:t>
              </a:r>
            </a:p>
          </p:txBody>
        </p:sp>
      </p:grpSp>
      <p:sp>
        <p:nvSpPr>
          <p:cNvPr id="98310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140"/>
          <p:cNvSpPr txBox="1">
            <a:spLocks noChangeArrowheads="1"/>
          </p:cNvSpPr>
          <p:nvPr/>
        </p:nvSpPr>
        <p:spPr bwMode="auto">
          <a:xfrm>
            <a:off x="2036763" y="6508750"/>
            <a:ext cx="5253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Table</a:t>
            </a:r>
            <a:r>
              <a:rPr lang="hu-HU" altLang="en-US" sz="1400">
                <a:solidFill>
                  <a:srgbClr val="000000"/>
                </a:solidFill>
              </a:rPr>
              <a:t> 4.1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: Main features of Intel’s Xeon Phi line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],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13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graphicFrame>
        <p:nvGraphicFramePr>
          <p:cNvPr id="157699" name="Group 3"/>
          <p:cNvGraphicFramePr>
            <a:graphicFrameLocks noGrp="1"/>
          </p:cNvGraphicFramePr>
          <p:nvPr/>
        </p:nvGraphicFramePr>
        <p:xfrm>
          <a:off x="692150" y="692150"/>
          <a:ext cx="7683500" cy="5702311"/>
        </p:xfrm>
        <a:graphic>
          <a:graphicData uri="http://schemas.openxmlformats.org/drawingml/2006/table">
            <a:tbl>
              <a:tblPr/>
              <a:tblGrid>
                <a:gridCol w="1829027"/>
                <a:gridCol w="1558000"/>
                <a:gridCol w="1432157"/>
                <a:gridCol w="1432158"/>
                <a:gridCol w="1432158"/>
              </a:tblGrid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Intel’s Xeon Phi, formerly Many Integrated Cores (MIC) line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Knights Ferry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5110P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Based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Aubrey Isle core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Introduction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11/2012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 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Processor</a:t>
                      </a:r>
                      <a:endParaRPr kumimoji="0" lang="hu-H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Technology/no. of transistors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 nm/2300 mtrs/684 mm</a:t>
                      </a:r>
                      <a:r>
                        <a:rPr kumimoji="0" lang="en-US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hu-HU" sz="1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nm/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5 000 mtrs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count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57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61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Threads/core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frequency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1.2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1.053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1.238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L2/core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256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FP32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0.75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n.a.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FP64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1.01 TFLOPS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1.003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1.2 TFLOPŐS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Memory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3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clock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5.5 GT/s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No. of memory channels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12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bandwidth 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 GB/s?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320 GB/s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240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352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size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or 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System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ECC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 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Interface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PCIex2.016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PCIe2.0x16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Slot request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Cooling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Power (max)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245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9480" name="Rounded Rectangle 1"/>
          <p:cNvSpPr>
            <a:spLocks noChangeArrowheads="1"/>
          </p:cNvSpPr>
          <p:nvPr/>
        </p:nvSpPr>
        <p:spPr bwMode="auto">
          <a:xfrm>
            <a:off x="4076700" y="957263"/>
            <a:ext cx="1433513" cy="541813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99481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5"/>
          <p:cNvSpPr txBox="1">
            <a:spLocks noChangeArrowheads="1"/>
          </p:cNvSpPr>
          <p:nvPr/>
        </p:nvSpPr>
        <p:spPr bwMode="auto">
          <a:xfrm>
            <a:off x="217488" y="669925"/>
            <a:ext cx="57419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The system layout of the Knights Corner (KCN) DPA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6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97000"/>
            <a:ext cx="90043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12424" r="7436" b="5460"/>
          <a:stretch>
            <a:fillRect/>
          </a:stretch>
        </p:blipFill>
        <p:spPr bwMode="auto">
          <a:xfrm>
            <a:off x="1258888" y="2058988"/>
            <a:ext cx="6265862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79" name="Text Box 5"/>
          <p:cNvSpPr txBox="1">
            <a:spLocks noChangeArrowheads="1"/>
          </p:cNvSpPr>
          <p:nvPr/>
        </p:nvSpPr>
        <p:spPr bwMode="auto">
          <a:xfrm>
            <a:off x="244475" y="671513"/>
            <a:ext cx="45005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The microarchitecture of Knights Corner </a:t>
            </a:r>
            <a:r>
              <a:rPr lang="en-US" altLang="en-US" sz="1400">
                <a:latin typeface="Verdana" pitchFamily="34" charset="0"/>
              </a:rPr>
              <a:t>[]</a:t>
            </a:r>
          </a:p>
        </p:txBody>
      </p:sp>
      <p:sp>
        <p:nvSpPr>
          <p:cNvPr id="101380" name="Text Box 6"/>
          <p:cNvSpPr txBox="1">
            <a:spLocks noChangeArrowheads="1"/>
          </p:cNvSpPr>
          <p:nvPr/>
        </p:nvSpPr>
        <p:spPr bwMode="auto">
          <a:xfrm>
            <a:off x="244475" y="1023938"/>
            <a:ext cx="86328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It is a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bidirectional, ring based architecture</a:t>
            </a:r>
            <a:r>
              <a:rPr lang="en-US" altLang="en-US" sz="1400">
                <a:latin typeface="Verdana" pitchFamily="34" charset="0"/>
              </a:rPr>
              <a:t> like the predecessors Larrabee and Knights Ferry,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with an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increased number (60/61) of significantly enhanced Pentium cores</a:t>
            </a:r>
            <a:r>
              <a:rPr lang="en-US" altLang="en-US" sz="1400">
                <a:latin typeface="Verdana" pitchFamily="34" charset="0"/>
              </a:rPr>
              <a:t> and  a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coherent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  L2 cache</a:t>
            </a:r>
            <a:r>
              <a:rPr lang="en-US" altLang="en-US" sz="1400">
                <a:latin typeface="Verdana" pitchFamily="34" charset="0"/>
              </a:rPr>
              <a:t> built up of 256 kB/core segments, as shown below.</a:t>
            </a:r>
          </a:p>
        </p:txBody>
      </p:sp>
      <p:sp>
        <p:nvSpPr>
          <p:cNvPr id="101381" name="Text Box 7"/>
          <p:cNvSpPr txBox="1">
            <a:spLocks noChangeArrowheads="1"/>
          </p:cNvSpPr>
          <p:nvPr/>
        </p:nvSpPr>
        <p:spPr bwMode="auto">
          <a:xfrm>
            <a:off x="2179638" y="6465888"/>
            <a:ext cx="48561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The microarchitecture of Knights Corner [</a:t>
            </a:r>
            <a:r>
              <a:rPr lang="hu-HU" altLang="en-US" sz="1400">
                <a:latin typeface="Verdana" pitchFamily="34" charset="0"/>
              </a:rPr>
              <a:t>6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101382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5"/>
          <p:cNvSpPr txBox="1">
            <a:spLocks noChangeArrowheads="1"/>
          </p:cNvSpPr>
          <p:nvPr/>
        </p:nvSpPr>
        <p:spPr bwMode="auto">
          <a:xfrm>
            <a:off x="231775" y="669925"/>
            <a:ext cx="50990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The layout of the ring interconnect on the die</a:t>
            </a:r>
            <a:r>
              <a:rPr lang="en-US" altLang="en-US" sz="1400">
                <a:latin typeface="Verdana" pitchFamily="34" charset="0"/>
              </a:rPr>
              <a:t> [</a:t>
            </a:r>
            <a:r>
              <a:rPr lang="hu-HU" altLang="en-US" sz="1400">
                <a:latin typeface="Verdana" pitchFamily="34" charset="0"/>
              </a:rPr>
              <a:t>8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249363"/>
            <a:ext cx="823912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4"/>
          <p:cNvSpPr txBox="1">
            <a:spLocks noChangeArrowheads="1"/>
          </p:cNvSpPr>
          <p:nvPr/>
        </p:nvSpPr>
        <p:spPr bwMode="auto">
          <a:xfrm>
            <a:off x="403225" y="135255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103427" name="Text Box 5"/>
          <p:cNvSpPr txBox="1">
            <a:spLocks noChangeArrowheads="1"/>
          </p:cNvSpPr>
          <p:nvPr/>
        </p:nvSpPr>
        <p:spPr bwMode="auto">
          <a:xfrm>
            <a:off x="212725" y="1428750"/>
            <a:ext cx="328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Verdana" pitchFamily="34" charset="0"/>
              </a:rPr>
              <a:t>Heavily customized Pentium P54C </a:t>
            </a:r>
          </a:p>
        </p:txBody>
      </p:sp>
      <p:sp>
        <p:nvSpPr>
          <p:cNvPr id="103428" name="Text Box 7"/>
          <p:cNvSpPr txBox="1">
            <a:spLocks noChangeArrowheads="1"/>
          </p:cNvSpPr>
          <p:nvPr/>
        </p:nvSpPr>
        <p:spPr bwMode="auto">
          <a:xfrm>
            <a:off x="215900" y="671513"/>
            <a:ext cx="51212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Block diagram of a core of the Knights Corner</a:t>
            </a:r>
            <a:r>
              <a:rPr lang="en-US" altLang="en-US" sz="1400">
                <a:latin typeface="Verdana" pitchFamily="34" charset="0"/>
              </a:rPr>
              <a:t> [</a:t>
            </a:r>
            <a:r>
              <a:rPr lang="hu-HU" altLang="en-US" sz="1400">
                <a:latin typeface="Verdana" pitchFamily="34" charset="0"/>
              </a:rPr>
              <a:t>6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1034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338263"/>
            <a:ext cx="8961438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Text Box 5"/>
          <p:cNvSpPr txBox="1">
            <a:spLocks noChangeArrowheads="1"/>
          </p:cNvSpPr>
          <p:nvPr/>
        </p:nvSpPr>
        <p:spPr bwMode="auto">
          <a:xfrm>
            <a:off x="212725" y="665163"/>
            <a:ext cx="62404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Block diagram and pipelined operation of the Vector unit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6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104452" name="Text Box 7"/>
          <p:cNvSpPr txBox="1">
            <a:spLocks noChangeArrowheads="1"/>
          </p:cNvSpPr>
          <p:nvPr/>
        </p:nvSpPr>
        <p:spPr bwMode="auto">
          <a:xfrm>
            <a:off x="211138" y="5655523"/>
            <a:ext cx="8037512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200" b="1">
                <a:latin typeface="Verdana" pitchFamily="34" charset="0"/>
              </a:rPr>
              <a:t>EMU</a:t>
            </a:r>
            <a:r>
              <a:rPr lang="en-US" altLang="en-US" sz="1200">
                <a:latin typeface="Verdana" pitchFamily="34" charset="0"/>
              </a:rPr>
              <a:t>: </a:t>
            </a:r>
            <a:r>
              <a:rPr lang="en-US" altLang="en-US" sz="1200" b="1">
                <a:latin typeface="Verdana" pitchFamily="34" charset="0"/>
              </a:rPr>
              <a:t>E</a:t>
            </a:r>
            <a:r>
              <a:rPr lang="en-US" altLang="en-US" sz="1200">
                <a:latin typeface="Verdana" pitchFamily="34" charset="0"/>
              </a:rPr>
              <a:t>xtended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ath </a:t>
            </a:r>
            <a:r>
              <a:rPr lang="en-US" altLang="en-US" sz="1200" b="1">
                <a:latin typeface="Verdana" pitchFamily="34" charset="0"/>
              </a:rPr>
              <a:t>U</a:t>
            </a:r>
            <a:r>
              <a:rPr lang="en-US" altLang="en-US" sz="1200">
                <a:latin typeface="Verdana" pitchFamily="34" charset="0"/>
              </a:rPr>
              <a:t>nit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        It </a:t>
            </a:r>
            <a:r>
              <a:rPr lang="en-US" altLang="en-US" sz="1400">
                <a:latin typeface="Verdana" pitchFamily="34" charset="0"/>
              </a:rPr>
              <a:t>can execute transcendental operations such as reciprocal, square root, and log,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thereby allowing these operations to be executed in a vector fashion []</a:t>
            </a:r>
          </a:p>
        </p:txBody>
      </p:sp>
      <p:sp>
        <p:nvSpPr>
          <p:cNvPr id="104453" name="Rectangle 8"/>
          <p:cNvSpPr>
            <a:spLocks noChangeArrowheads="1"/>
          </p:cNvSpPr>
          <p:nvPr/>
        </p:nvSpPr>
        <p:spPr bwMode="auto">
          <a:xfrm>
            <a:off x="801688" y="6411173"/>
            <a:ext cx="7413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http://software.intel.com/en-us/articles/intel-xeon-phi-coprocessor-codename-knights-corner</a:t>
            </a:r>
          </a:p>
        </p:txBody>
      </p:sp>
      <p:sp>
        <p:nvSpPr>
          <p:cNvPr id="104454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(11)</a:t>
            </a:r>
          </a:p>
        </p:txBody>
      </p:sp>
      <p:pic>
        <p:nvPicPr>
          <p:cNvPr id="37890" name="Picture 2" descr="https://software.intel.com/sites/default/files/8692-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82" y="1318801"/>
            <a:ext cx="7942230" cy="391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6"/>
          <p:cNvSpPr txBox="1">
            <a:spLocks noChangeArrowheads="1"/>
          </p:cNvSpPr>
          <p:nvPr/>
        </p:nvSpPr>
        <p:spPr bwMode="auto">
          <a:xfrm>
            <a:off x="222250" y="668338"/>
            <a:ext cx="55197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System architecture of the Xeon Phi co-processor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8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27" y="1210189"/>
            <a:ext cx="68580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7"/>
          <p:cNvSpPr txBox="1">
            <a:spLocks noChangeArrowheads="1"/>
          </p:cNvSpPr>
          <p:nvPr/>
        </p:nvSpPr>
        <p:spPr bwMode="auto">
          <a:xfrm>
            <a:off x="5022850" y="6491288"/>
            <a:ext cx="31191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Verdana" pitchFamily="34" charset="0"/>
              </a:rPr>
              <a:t>SMC</a:t>
            </a:r>
            <a:r>
              <a:rPr lang="en-US" altLang="en-US" sz="1200" dirty="0">
                <a:latin typeface="Verdana" pitchFamily="34" charset="0"/>
              </a:rPr>
              <a:t>: System </a:t>
            </a:r>
            <a:r>
              <a:rPr lang="en-US" altLang="en-US" sz="1200" dirty="0" smtClean="0">
                <a:latin typeface="Verdana" pitchFamily="34" charset="0"/>
              </a:rPr>
              <a:t>Management </a:t>
            </a:r>
            <a:r>
              <a:rPr lang="en-US" altLang="en-US" sz="1200" dirty="0">
                <a:latin typeface="Verdana" pitchFamily="34" charset="0"/>
              </a:rPr>
              <a:t>Controller</a:t>
            </a:r>
          </a:p>
        </p:txBody>
      </p:sp>
      <p:sp>
        <p:nvSpPr>
          <p:cNvPr id="105477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1285331"/>
            <a:ext cx="6630987" cy="510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318" y="677863"/>
            <a:ext cx="8228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Intel’s switch to deliver multicore processors (presentation from 12/2006) [2]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5500" y="6532890"/>
            <a:ext cx="469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http://bt.pa.msu.edu/TM/BocaRaton2006/talks/davis.pdf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96" y="6493589"/>
            <a:ext cx="3307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 Davis:12/2006 terra </a:t>
            </a:r>
            <a:r>
              <a:rPr lang="en-US" dirty="0" err="1" smtClean="0"/>
              <a:t>terra</a:t>
            </a:r>
            <a:r>
              <a:rPr lang="en-US" dirty="0" smtClean="0"/>
              <a:t> </a:t>
            </a:r>
            <a:r>
              <a:rPr lang="en-US" dirty="0" err="1" smtClean="0"/>
              <a:t>terra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6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5"/>
          <p:cNvSpPr txBox="1">
            <a:spLocks noChangeArrowheads="1"/>
          </p:cNvSpPr>
          <p:nvPr/>
        </p:nvSpPr>
        <p:spPr bwMode="auto">
          <a:xfrm>
            <a:off x="215900" y="671513"/>
            <a:ext cx="874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Remark</a:t>
            </a:r>
          </a:p>
        </p:txBody>
      </p:sp>
      <p:sp>
        <p:nvSpPr>
          <p:cNvPr id="106499" name="Text Box 6"/>
          <p:cNvSpPr txBox="1">
            <a:spLocks noChangeArrowheads="1"/>
          </p:cNvSpPr>
          <p:nvPr/>
        </p:nvSpPr>
        <p:spPr bwMode="auto">
          <a:xfrm>
            <a:off x="215900" y="990600"/>
            <a:ext cx="84883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The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System Management Controller (SMC</a:t>
            </a:r>
            <a:r>
              <a:rPr lang="en-US" altLang="en-US" sz="1400">
                <a:latin typeface="Verdana" pitchFamily="34" charset="0"/>
              </a:rPr>
              <a:t>) has three I2C interfaces to implement a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thermal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   control and a status information exchange.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For details see the related Datasheet [</a:t>
            </a:r>
            <a:r>
              <a:rPr lang="hu-HU" altLang="en-US" sz="1400">
                <a:latin typeface="Verdana" pitchFamily="34" charset="0"/>
              </a:rPr>
              <a:t>8</a:t>
            </a:r>
            <a:r>
              <a:rPr lang="en-US" altLang="en-US" sz="1400">
                <a:latin typeface="Verdana" pitchFamily="34" charset="0"/>
              </a:rPr>
              <a:t>].</a:t>
            </a:r>
          </a:p>
        </p:txBody>
      </p:sp>
      <p:sp>
        <p:nvSpPr>
          <p:cNvPr id="106500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5"/>
          <p:cNvSpPr txBox="1">
            <a:spLocks noChangeArrowheads="1"/>
          </p:cNvSpPr>
          <p:nvPr/>
        </p:nvSpPr>
        <p:spPr bwMode="auto">
          <a:xfrm>
            <a:off x="228600" y="666750"/>
            <a:ext cx="3911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The Xeon Phi 5110P co-processor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9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107523" name="Picture 3" descr="Xeon Phi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40" y="1351274"/>
            <a:ext cx="52927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6"/>
          <p:cNvSpPr txBox="1">
            <a:spLocks noChangeArrowheads="1"/>
          </p:cNvSpPr>
          <p:nvPr/>
        </p:nvSpPr>
        <p:spPr bwMode="auto">
          <a:xfrm>
            <a:off x="225425" y="673100"/>
            <a:ext cx="4902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The Xeon Phi coprocessor board (backside)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8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1085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49363"/>
            <a:ext cx="814387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6"/>
          <p:cNvSpPr txBox="1">
            <a:spLocks noChangeArrowheads="1"/>
          </p:cNvSpPr>
          <p:nvPr/>
        </p:nvSpPr>
        <p:spPr bwMode="auto">
          <a:xfrm>
            <a:off x="215900" y="673100"/>
            <a:ext cx="89995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Principle of Intel’s common software development platform for multicores, many-cores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  and clusters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10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352550"/>
            <a:ext cx="90297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5"/>
          <p:cNvSpPr txBox="1">
            <a:spLocks noChangeArrowheads="1"/>
          </p:cNvSpPr>
          <p:nvPr/>
        </p:nvSpPr>
        <p:spPr bwMode="auto">
          <a:xfrm>
            <a:off x="225425" y="666750"/>
            <a:ext cx="66595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The power efficiency of Intel’s Knight Corner vs. competition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6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/>
          <a:stretch>
            <a:fillRect/>
          </a:stretch>
        </p:blipFill>
        <p:spPr bwMode="auto">
          <a:xfrm>
            <a:off x="88900" y="1333500"/>
            <a:ext cx="8916988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5"/>
          <p:cNvSpPr txBox="1">
            <a:spLocks noChangeArrowheads="1"/>
          </p:cNvSpPr>
          <p:nvPr/>
        </p:nvSpPr>
        <p:spPr bwMode="auto">
          <a:xfrm>
            <a:off x="212725" y="669925"/>
            <a:ext cx="90011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Peak performance of the Xeon Phi 5110P and SE10P/X vs. a 2-socket Intel Xeon server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  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11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111619" name="Text Box 6"/>
          <p:cNvSpPr txBox="1">
            <a:spLocks noChangeArrowheads="1"/>
          </p:cNvSpPr>
          <p:nvPr/>
        </p:nvSpPr>
        <p:spPr bwMode="auto">
          <a:xfrm>
            <a:off x="158750" y="6080125"/>
            <a:ext cx="9093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The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reference system</a:t>
            </a:r>
            <a:r>
              <a:rPr lang="en-US" altLang="en-US" sz="1400">
                <a:latin typeface="Verdana" pitchFamily="34" charset="0"/>
              </a:rPr>
              <a:t> is a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2-socket Xeon server</a:t>
            </a:r>
            <a:r>
              <a:rPr lang="en-US" altLang="en-US" sz="1400">
                <a:latin typeface="Verdana" pitchFamily="34" charset="0"/>
              </a:rPr>
              <a:t> with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two Intel Xeon E5-2670 processors</a:t>
            </a:r>
            <a:r>
              <a:rPr lang="en-US" altLang="en-US" sz="1400">
                <a:latin typeface="Verdana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(8 cores, 20 MB L3 cache, 2.6 GHz clock frequency, 8.0 GT/s QPI speed, DDR3 with 1600 MT/s).  </a:t>
            </a:r>
          </a:p>
        </p:txBody>
      </p:sp>
      <p:pic>
        <p:nvPicPr>
          <p:cNvPr id="1116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243013"/>
            <a:ext cx="7575550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5"/>
          <p:cNvSpPr txBox="1">
            <a:spLocks noChangeArrowheads="1"/>
          </p:cNvSpPr>
          <p:nvPr/>
        </p:nvSpPr>
        <p:spPr bwMode="auto">
          <a:xfrm>
            <a:off x="215900" y="666750"/>
            <a:ext cx="8686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Performance of Xeon Phi 5110P vs. a 2-socket Sandy Bridge based Xeon server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11</a:t>
            </a:r>
            <a:r>
              <a:rPr lang="en-US" altLang="en-US" sz="1400">
                <a:latin typeface="Verdana" pitchFamily="34" charset="0"/>
              </a:rPr>
              <a:t>]</a:t>
            </a: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 </a:t>
            </a:r>
          </a:p>
        </p:txBody>
      </p:sp>
      <p:pic>
        <p:nvPicPr>
          <p:cNvPr id="1126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1155700"/>
            <a:ext cx="7654925" cy="55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5"/>
          <p:cNvSpPr txBox="1">
            <a:spLocks noChangeArrowheads="1"/>
          </p:cNvSpPr>
          <p:nvPr/>
        </p:nvSpPr>
        <p:spPr bwMode="auto">
          <a:xfrm>
            <a:off x="246063" y="1557338"/>
            <a:ext cx="8747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Remark</a:t>
            </a:r>
          </a:p>
        </p:txBody>
      </p:sp>
      <p:sp>
        <p:nvSpPr>
          <p:cNvPr id="113667" name="Text Box 6"/>
          <p:cNvSpPr txBox="1">
            <a:spLocks noChangeArrowheads="1"/>
          </p:cNvSpPr>
          <p:nvPr/>
        </p:nvSpPr>
        <p:spPr bwMode="auto">
          <a:xfrm>
            <a:off x="225425" y="1927225"/>
            <a:ext cx="861742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reference system</a:t>
            </a:r>
            <a:r>
              <a:rPr lang="en-US" altLang="en-US" sz="1400" dirty="0">
                <a:latin typeface="Verdana" pitchFamily="34" charset="0"/>
              </a:rPr>
              <a:t> is a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2-socket Xeon server</a:t>
            </a:r>
            <a:r>
              <a:rPr lang="en-US" altLang="en-US" sz="1400" dirty="0">
                <a:latin typeface="Verdana" pitchFamily="34" charset="0"/>
              </a:rPr>
              <a:t> with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two Intel Xeon E5-2670 processors</a:t>
            </a:r>
            <a:r>
              <a:rPr lang="en-US" altLang="en-US" sz="1400" dirty="0">
                <a:latin typeface="Verdana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</a:t>
            </a:r>
            <a:r>
              <a:rPr lang="en-US" altLang="en-US" sz="1400" dirty="0" smtClean="0">
                <a:latin typeface="Verdana" pitchFamily="34" charset="0"/>
              </a:rPr>
              <a:t>(Sandy Bridge-EP: 8 </a:t>
            </a:r>
            <a:r>
              <a:rPr lang="en-US" altLang="en-US" sz="1400" dirty="0">
                <a:latin typeface="Verdana" pitchFamily="34" charset="0"/>
              </a:rPr>
              <a:t>cores, 20 MB L3 cache, 2.6 GHz clock frequency, 8.0 GT/s QPI speed</a:t>
            </a:r>
            <a:r>
              <a:rPr lang="en-US" altLang="en-US" sz="1400" dirty="0" smtClean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 DDR3 </a:t>
            </a:r>
            <a:r>
              <a:rPr lang="en-US" altLang="en-US" sz="1400" dirty="0">
                <a:latin typeface="Verdana" pitchFamily="34" charset="0"/>
              </a:rPr>
              <a:t>with 1600 MT/s).  </a:t>
            </a:r>
          </a:p>
        </p:txBody>
      </p:sp>
      <p:sp>
        <p:nvSpPr>
          <p:cNvPr id="113668" name="Text Box 7"/>
          <p:cNvSpPr txBox="1">
            <a:spLocks noChangeArrowheads="1"/>
          </p:cNvSpPr>
          <p:nvPr/>
        </p:nvSpPr>
        <p:spPr bwMode="auto">
          <a:xfrm>
            <a:off x="225425" y="947738"/>
            <a:ext cx="79263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As indicated in the above Figure,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the typical speed-up of about 2 – 4 achieved for HPC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  is not to much convincing. </a:t>
            </a:r>
          </a:p>
        </p:txBody>
      </p:sp>
      <p:sp>
        <p:nvSpPr>
          <p:cNvPr id="113669" name="Text Box 8"/>
          <p:cNvSpPr txBox="1">
            <a:spLocks noChangeArrowheads="1"/>
          </p:cNvSpPr>
          <p:nvPr/>
        </p:nvSpPr>
        <p:spPr bwMode="auto">
          <a:xfrm>
            <a:off x="225425" y="666750"/>
            <a:ext cx="8408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Assessing the achieved speed-up of the Xeon Phi 5110P vs a 2-socket Xeon server</a:t>
            </a:r>
          </a:p>
        </p:txBody>
      </p:sp>
      <p:sp>
        <p:nvSpPr>
          <p:cNvPr id="113670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(20)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4"/>
          <p:cNvSpPr txBox="1">
            <a:spLocks noChangeArrowheads="1"/>
          </p:cNvSpPr>
          <p:nvPr/>
        </p:nvSpPr>
        <p:spPr bwMode="auto">
          <a:xfrm>
            <a:off x="225425" y="666750"/>
            <a:ext cx="5048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Use of Xeon Phi coprocessors in supercomputers</a:t>
            </a:r>
          </a:p>
        </p:txBody>
      </p:sp>
      <p:sp>
        <p:nvSpPr>
          <p:cNvPr id="114691" name="Text Box 5"/>
          <p:cNvSpPr txBox="1">
            <a:spLocks noChangeArrowheads="1"/>
          </p:cNvSpPr>
          <p:nvPr/>
        </p:nvSpPr>
        <p:spPr bwMode="auto">
          <a:xfrm>
            <a:off x="225425" y="1033463"/>
            <a:ext cx="8185150" cy="12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As of 11/2012 there are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7 supercomputers among the top 500 utilizing Intel’s Xeon Phi </a:t>
            </a:r>
          </a:p>
          <a:p>
            <a:pPr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  coprocessors.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The most impressive one is the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Stampede </a:t>
            </a:r>
            <a:r>
              <a:rPr lang="en-US" altLang="en-US" sz="1400">
                <a:latin typeface="Verdana" pitchFamily="34" charset="0"/>
              </a:rPr>
              <a:t>supercomputer built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at TACC (Texas Advanced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  Computing Center at the University of Texas</a:t>
            </a:r>
            <a:r>
              <a:rPr lang="en-US" altLang="en-US" sz="1400">
                <a:latin typeface="Verdana" pitchFamily="34" charset="0"/>
              </a:rPr>
              <a:t>), in partnership with Dell and Intel.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It became operational in 1/2013. </a:t>
            </a:r>
          </a:p>
        </p:txBody>
      </p:sp>
      <p:pic>
        <p:nvPicPr>
          <p:cNvPr id="114692" name="Picture 7" descr="image_gallery?uuid=0872a151-f2cc-43cf-906f-02554f471d27&amp;groupId=13601&amp;t=13544636883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471738"/>
            <a:ext cx="8151813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3" name="Text Box 10"/>
          <p:cNvSpPr txBox="1">
            <a:spLocks noChangeArrowheads="1"/>
          </p:cNvSpPr>
          <p:nvPr/>
        </p:nvSpPr>
        <p:spPr bwMode="auto">
          <a:xfrm>
            <a:off x="1992313" y="5915025"/>
            <a:ext cx="53800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Front row 8 of the Stampede supercomputer [</a:t>
            </a:r>
            <a:r>
              <a:rPr lang="hu-HU" altLang="en-US" sz="1400">
                <a:latin typeface="Verdana" pitchFamily="34" charset="0"/>
              </a:rPr>
              <a:t>12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114694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(21)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4"/>
          <p:cNvSpPr txBox="1">
            <a:spLocks noChangeArrowheads="1"/>
          </p:cNvSpPr>
          <p:nvPr/>
        </p:nvSpPr>
        <p:spPr bwMode="auto">
          <a:xfrm>
            <a:off x="225425" y="673100"/>
            <a:ext cx="53260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Main features of the Stampede supercomputer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12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107523" name="Text Box 5"/>
          <p:cNvSpPr txBox="1">
            <a:spLocks noChangeArrowheads="1"/>
          </p:cNvSpPr>
          <p:nvPr/>
        </p:nvSpPr>
        <p:spPr bwMode="auto">
          <a:xfrm>
            <a:off x="225425" y="1036638"/>
            <a:ext cx="8643938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With its peak performance of about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10 PFLOPS</a:t>
            </a:r>
            <a:r>
              <a:rPr lang="en-US" altLang="en-US" sz="1400" dirty="0">
                <a:latin typeface="Verdana" pitchFamily="34" charset="0"/>
              </a:rPr>
              <a:t> Stampede has rank 7. in the top 500 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supercomputers in 11/2012.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Stampede is based on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6400 Dell PowerEdge server nodes</a:t>
            </a:r>
            <a:r>
              <a:rPr lang="en-US" altLang="en-US" sz="1400" dirty="0">
                <a:latin typeface="Verdana" pitchFamily="34" charset="0"/>
              </a:rPr>
              <a:t>, the majority including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two 8 core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 Intel Xeon </a:t>
            </a:r>
            <a:r>
              <a:rPr lang="en-US" altLang="en-US" sz="1400" dirty="0" smtClean="0">
                <a:solidFill>
                  <a:srgbClr val="0000CC"/>
                </a:solidFill>
                <a:latin typeface="Verdana" pitchFamily="34" charset="0"/>
              </a:rPr>
              <a:t>E5-2680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(Sandy </a:t>
            </a:r>
            <a:r>
              <a:rPr lang="en-US" altLang="en-US" sz="1400" dirty="0" smtClean="0">
                <a:solidFill>
                  <a:srgbClr val="0000CC"/>
                </a:solidFill>
                <a:latin typeface="Verdana" pitchFamily="34" charset="0"/>
              </a:rPr>
              <a:t>Bridge-EP)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processors and an Intel Xeon Phi SE10P coprocessor</a:t>
            </a:r>
            <a:r>
              <a:rPr lang="en-US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as shown below.  </a:t>
            </a:r>
          </a:p>
        </p:txBody>
      </p:sp>
      <p:pic>
        <p:nvPicPr>
          <p:cNvPr id="107524" name="Picture 8" descr="image_gallery?uuid=db08e56e-7ae7-4f2b-bb88-eb7a9be490cf&amp;groupId=13601&amp;t=13548282283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200275"/>
            <a:ext cx="489585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Text Box 9"/>
          <p:cNvSpPr txBox="1">
            <a:spLocks noChangeArrowheads="1"/>
          </p:cNvSpPr>
          <p:nvPr/>
        </p:nvSpPr>
        <p:spPr bwMode="auto">
          <a:xfrm>
            <a:off x="6804025" y="3516313"/>
            <a:ext cx="23415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HCA</a:t>
            </a:r>
            <a:r>
              <a:rPr lang="en-US" altLang="en-US" sz="1200">
                <a:latin typeface="Verdana" pitchFamily="34" charset="0"/>
              </a:rPr>
              <a:t>: Host Channel Adapter</a:t>
            </a:r>
          </a:p>
        </p:txBody>
      </p:sp>
      <p:sp>
        <p:nvSpPr>
          <p:cNvPr id="107526" name="Text Box 12"/>
          <p:cNvSpPr txBox="1">
            <a:spLocks noChangeArrowheads="1"/>
          </p:cNvSpPr>
          <p:nvPr/>
        </p:nvSpPr>
        <p:spPr bwMode="auto">
          <a:xfrm>
            <a:off x="217488" y="5589588"/>
            <a:ext cx="861780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From the aggregate peak performance of about 10 </a:t>
            </a:r>
            <a:r>
              <a:rPr lang="en-US" altLang="en-US" sz="1400" dirty="0" smtClean="0">
                <a:latin typeface="Verdana" pitchFamily="34" charset="0"/>
              </a:rPr>
              <a:t>TFLOPS ≈ </a:t>
            </a:r>
            <a:r>
              <a:rPr lang="en-US" altLang="en-US" sz="1400" dirty="0">
                <a:latin typeface="Verdana" pitchFamily="34" charset="0"/>
              </a:rPr>
              <a:t>2+ TFLOPS arise from the Intel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Sandy Bridge based Xeon E5 processors whereas the Intel Xeon Phi SE10P coprocessors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deliver ≈ 7 PFLOPS (6400 x 1.073 TFLOPS).</a:t>
            </a:r>
          </a:p>
        </p:txBody>
      </p:sp>
      <p:sp>
        <p:nvSpPr>
          <p:cNvPr id="107527" name="Text Box 13"/>
          <p:cNvSpPr txBox="1">
            <a:spLocks noChangeArrowheads="1"/>
          </p:cNvSpPr>
          <p:nvPr/>
        </p:nvSpPr>
        <p:spPr bwMode="auto">
          <a:xfrm>
            <a:off x="2814638" y="5056188"/>
            <a:ext cx="37290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Structure of a server node [</a:t>
            </a:r>
            <a:r>
              <a:rPr lang="hu-HU" altLang="en-US" sz="1400">
                <a:latin typeface="Verdana" pitchFamily="34" charset="0"/>
              </a:rPr>
              <a:t>12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115720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(22)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5" grpId="0"/>
      <p:bldP spid="107526" grpId="0"/>
      <p:bldP spid="107527" grpId="0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ve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Level">
  <a:themeElements>
    <a:clrScheme name="1_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1_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45891</TotalTime>
  <Words>5990</Words>
  <Application>Microsoft Office PowerPoint</Application>
  <PresentationFormat>On-screen Show (4:3)</PresentationFormat>
  <Paragraphs>1337</Paragraphs>
  <Slides>116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6" baseType="lpstr">
      <vt:lpstr>1_Default Design</vt:lpstr>
      <vt:lpstr>Level</vt:lpstr>
      <vt:lpstr>2_Default Design</vt:lpstr>
      <vt:lpstr>2_Level</vt:lpstr>
      <vt:lpstr>3_Default Design</vt:lpstr>
      <vt:lpstr>5_Default Design</vt:lpstr>
      <vt:lpstr>6_Default Design</vt:lpstr>
      <vt:lpstr>4_Default Design</vt:lpstr>
      <vt:lpstr>7_Default Design</vt:lpstr>
      <vt:lpstr>Bitmap Image</vt:lpstr>
      <vt:lpstr>PowerPoint Presentation</vt:lpstr>
      <vt:lpstr>PowerPoint Presentation</vt:lpstr>
      <vt:lpstr>PowerPoint Presentation</vt:lpstr>
      <vt:lpstr>1. Többmagos processzorok megjelenésének szükségszerűsége (1)</vt:lpstr>
      <vt:lpstr>1. Többmagos processzorok megjelenésének szükségszerűsége (2)</vt:lpstr>
      <vt:lpstr>1. Többmagos processzorok megjelenésének szükségszerűsége (3)</vt:lpstr>
      <vt:lpstr>PowerPoint Presentation</vt:lpstr>
      <vt:lpstr>1. Többmagos processzorok megjelenésének szükségszerűsége (5)</vt:lpstr>
      <vt:lpstr>PowerPoint Presentation</vt:lpstr>
      <vt:lpstr>PowerPoint Presentation</vt:lpstr>
      <vt:lpstr>1. Többmagos processzorok megjelenésének szükségszerűsége (6)</vt:lpstr>
      <vt:lpstr>2. Homogén többmagos processzorok (1)</vt:lpstr>
      <vt:lpstr>PowerPoint Presentation</vt:lpstr>
      <vt:lpstr>2. Homogén többmagos processzorok (1)</vt:lpstr>
      <vt:lpstr>PowerPoint Presentation</vt:lpstr>
      <vt:lpstr>2.2 Sokmagos processzorok (1)</vt:lpstr>
      <vt:lpstr>2.2 Sokmagos processzorok (2)</vt:lpstr>
      <vt:lpstr>3.5 Evolution of MP server platforms (2)</vt:lpstr>
      <vt:lpstr>3.5 Evolution of MP server platforms (3)</vt:lpstr>
      <vt:lpstr>3.5 Evolution of MP server platforms (4)</vt:lpstr>
      <vt:lpstr>2.2 Sokmagos processzorok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2.2.2 Intel 80-magos Tile processzora (2)</vt:lpstr>
      <vt:lpstr>2.2.2 Intel 80-magos Tile processzora (3)</vt:lpstr>
      <vt:lpstr>2.2.2 Intel 80-magos Tile processzora (4)</vt:lpstr>
      <vt:lpstr>2.2.2 Intel 80-magos Tile processzora (5)</vt:lpstr>
      <vt:lpstr>2.2.2 Intel 80-magos Tile processzora (6)</vt:lpstr>
      <vt:lpstr>2.2.2 Intel 80-magos Tile processzora (7)</vt:lpstr>
      <vt:lpstr>2.2.2 Intel 80-magos Tile processzora (8)</vt:lpstr>
      <vt:lpstr>2.2.2 Intel 80-magos Tile processzora (9)</vt:lpstr>
      <vt:lpstr>2.2.2 Intel 80-magos Tile processzora (10)</vt:lpstr>
      <vt:lpstr>2.2.2 Intel 80-magos Tile processzora (11)</vt:lpstr>
      <vt:lpstr>2.2.2 Intel 80-magos Tile processzora (12)</vt:lpstr>
      <vt:lpstr>2.2.2 Intel 80-magos Tile processzora (13)</vt:lpstr>
      <vt:lpstr>PowerPoint Presentation</vt:lpstr>
      <vt:lpstr>PowerPoint Presentation</vt:lpstr>
      <vt:lpstr>2.2.3 Intel SCC (Single-chip Cloud Computer) (2)</vt:lpstr>
      <vt:lpstr>2.2.3 Intel SCC (Single-chip Cloud Computer) (3)</vt:lpstr>
      <vt:lpstr>2.2.3 Intel SCC (Single-chip Cloud Computer) (4)</vt:lpstr>
      <vt:lpstr>2.2.3 Intel SCC (Single-chip Cloud Computer) (5)</vt:lpstr>
      <vt:lpstr>2.2.3 Intel SCC (Single-chip Cloud Computer) (6)</vt:lpstr>
      <vt:lpstr>2.2.3 Intel SCC (Single-chip Cloud Computer) (7)</vt:lpstr>
      <vt:lpstr>2.2.3 Intel SCC (Single-chip Cloud Computer) (8)</vt:lpstr>
      <vt:lpstr>2.2.3 Intel SCC (Single-chip Cloud Computer) (9)</vt:lpstr>
      <vt:lpstr>2.2.3 Intel SCC (Single-chip Cloud Computer) (10)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bmf-nik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Sima</dc:creator>
  <cp:lastModifiedBy>Sima Dezső</cp:lastModifiedBy>
  <cp:revision>594</cp:revision>
  <dcterms:created xsi:type="dcterms:W3CDTF">2008-07-15T10:49:04Z</dcterms:created>
  <dcterms:modified xsi:type="dcterms:W3CDTF">2014-09-15T13:56:58Z</dcterms:modified>
</cp:coreProperties>
</file>