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  <p:sldMasterId id="2147483721" r:id="rId3"/>
    <p:sldMasterId id="2147483734" r:id="rId4"/>
  </p:sldMasterIdLst>
  <p:notesMasterIdLst>
    <p:notesMasterId r:id="rId78"/>
  </p:notesMasterIdLst>
  <p:sldIdLst>
    <p:sldId id="257" r:id="rId5"/>
    <p:sldId id="258" r:id="rId6"/>
    <p:sldId id="300" r:id="rId7"/>
    <p:sldId id="260" r:id="rId8"/>
    <p:sldId id="291" r:id="rId9"/>
    <p:sldId id="292" r:id="rId10"/>
    <p:sldId id="293" r:id="rId11"/>
    <p:sldId id="294" r:id="rId12"/>
    <p:sldId id="295" r:id="rId13"/>
    <p:sldId id="261" r:id="rId14"/>
    <p:sldId id="326" r:id="rId15"/>
    <p:sldId id="327" r:id="rId16"/>
    <p:sldId id="328" r:id="rId17"/>
    <p:sldId id="329" r:id="rId18"/>
    <p:sldId id="718" r:id="rId19"/>
    <p:sldId id="354" r:id="rId20"/>
    <p:sldId id="350" r:id="rId21"/>
    <p:sldId id="725" r:id="rId22"/>
    <p:sldId id="333" r:id="rId23"/>
    <p:sldId id="346" r:id="rId24"/>
    <p:sldId id="503" r:id="rId25"/>
    <p:sldId id="358" r:id="rId26"/>
    <p:sldId id="502" r:id="rId27"/>
    <p:sldId id="338" r:id="rId28"/>
    <p:sldId id="714" r:id="rId29"/>
    <p:sldId id="355" r:id="rId30"/>
    <p:sldId id="705" r:id="rId31"/>
    <p:sldId id="296" r:id="rId32"/>
    <p:sldId id="266" r:id="rId33"/>
    <p:sldId id="267" r:id="rId34"/>
    <p:sldId id="716" r:id="rId35"/>
    <p:sldId id="268" r:id="rId36"/>
    <p:sldId id="380" r:id="rId37"/>
    <p:sldId id="376" r:id="rId38"/>
    <p:sldId id="339" r:id="rId39"/>
    <p:sldId id="379" r:id="rId40"/>
    <p:sldId id="377" r:id="rId41"/>
    <p:sldId id="382" r:id="rId42"/>
    <p:sldId id="270" r:id="rId43"/>
    <p:sldId id="271" r:id="rId44"/>
    <p:sldId id="302" r:id="rId45"/>
    <p:sldId id="361" r:id="rId46"/>
    <p:sldId id="272" r:id="rId47"/>
    <p:sldId id="364" r:id="rId48"/>
    <p:sldId id="273" r:id="rId49"/>
    <p:sldId id="721" r:id="rId50"/>
    <p:sldId id="722" r:id="rId51"/>
    <p:sldId id="724" r:id="rId52"/>
    <p:sldId id="395" r:id="rId53"/>
    <p:sldId id="396" r:id="rId54"/>
    <p:sldId id="712" r:id="rId55"/>
    <p:sldId id="709" r:id="rId56"/>
    <p:sldId id="370" r:id="rId57"/>
    <p:sldId id="371" r:id="rId58"/>
    <p:sldId id="372" r:id="rId59"/>
    <p:sldId id="375" r:id="rId60"/>
    <p:sldId id="711" r:id="rId61"/>
    <p:sldId id="710" r:id="rId62"/>
    <p:sldId id="465" r:id="rId63"/>
    <p:sldId id="498" r:id="rId64"/>
    <p:sldId id="386" r:id="rId65"/>
    <p:sldId id="495" r:id="rId66"/>
    <p:sldId id="492" r:id="rId67"/>
    <p:sldId id="497" r:id="rId68"/>
    <p:sldId id="494" r:id="rId69"/>
    <p:sldId id="388" r:id="rId70"/>
    <p:sldId id="389" r:id="rId71"/>
    <p:sldId id="289" r:id="rId72"/>
    <p:sldId id="290" r:id="rId73"/>
    <p:sldId id="304" r:id="rId74"/>
    <p:sldId id="706" r:id="rId75"/>
    <p:sldId id="707" r:id="rId76"/>
    <p:sldId id="715" r:id="rId77"/>
  </p:sldIdLst>
  <p:sldSz cx="9144000" cy="6858000" type="screen4x3"/>
  <p:notesSz cx="6670675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33CC"/>
    <a:srgbClr val="FF3737"/>
    <a:srgbClr val="04CC55"/>
    <a:srgbClr val="3333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9328" autoAdjust="0"/>
  </p:normalViewPr>
  <p:slideViewPr>
    <p:cSldViewPr snapToObjects="1" showGuides="1">
      <p:cViewPr>
        <p:scale>
          <a:sx n="75" d="100"/>
          <a:sy n="75" d="100"/>
        </p:scale>
        <p:origin x="-1008" y="-150"/>
      </p:cViewPr>
      <p:guideLst>
        <p:guide orient="horz" pos="884"/>
        <p:guide orient="horz" pos="3237"/>
        <p:guide orient="horz" pos="459"/>
        <p:guide pos="4326"/>
        <p:guide pos="555"/>
        <p:guide pos="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6" y="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B0495-58CC-4EF6-97F8-1133796C7CDE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91024"/>
            <a:ext cx="533654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4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6" y="9380334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33A8-0DFE-46B0-8F21-47DBA717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494B0-E537-481F-8676-593A10CF0B9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B784C-0CE6-4D47-8F52-8DBE4E85EE7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6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B784C-0CE6-4D47-8F52-8DBE4E85EE7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5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68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69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70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95A3E-1A16-433A-875D-10C178DDD9C7}" type="datetimeFigureOut">
              <a:rPr lang="en-US">
                <a:solidFill>
                  <a:srgbClr val="000000"/>
                </a:solidFill>
              </a:rPr>
              <a:pPr/>
              <a:t>12/2/2014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C62D-2C84-44E0-BD94-22DABFE69D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0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2D0482-6DB4-43F6-A56F-84B219FE5C34}" type="datetimeFigureOut">
              <a:rPr lang="en-US">
                <a:solidFill>
                  <a:srgbClr val="000000"/>
                </a:solidFill>
              </a:rPr>
              <a:pPr/>
              <a:t>12/2/2014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13740-5D40-4234-BB56-21D7609B67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4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539B9F-9C78-41FA-8C66-EEA4571F01A2}" type="datetimeFigureOut">
              <a:rPr lang="en-US">
                <a:solidFill>
                  <a:srgbClr val="000000"/>
                </a:solidFill>
              </a:rPr>
              <a:pPr/>
              <a:t>12/2/2014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2D880-1BD8-4C48-BF23-5146EAAAF8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5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B6BB2C-226B-45A7-873E-CC8D32520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6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8B1548-2BA3-40F8-8D6E-C51109FF9D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4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1E5317-0817-40E0-BD04-1A9B16492E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21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AF3409-3797-45DF-AE4F-BB3C94A48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4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3080BA-3CD2-4EC5-8F4F-ACA88574B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9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FE5546-159B-4AD4-B93C-EDA6D1C551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55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86714B-1EBF-4757-99D5-1C49FCF999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60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92475E-75C5-4169-9E44-E32FEC499E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9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4CF0EC-AEB7-4DA1-8F3B-CA4078BDA7EB}" type="datetimeFigureOut">
              <a:rPr lang="en-US">
                <a:solidFill>
                  <a:srgbClr val="000000"/>
                </a:solidFill>
              </a:rPr>
              <a:pPr/>
              <a:t>12/2/2014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C0B06-BCFC-4826-B448-D702D69842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55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EEF3C-4632-4A30-B1D1-3F05BC7E8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37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D6EFD8-6EB5-4BBE-87F4-A385234686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5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E46780-493A-43F2-A436-C9DC06B96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57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FE5-D902-46D2-B81E-D30B1B13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07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E968-35E0-4B35-93A0-B15D0E85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2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FFC-FA84-4AEA-89BC-1D553877B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0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7D0E-16C3-4DAF-96FF-5E1C947B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12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0EC1-472F-4BAD-8ECB-5423D333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  <a:solidFill>
            <a:srgbClr val="0000FF"/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37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2071-DB06-4AA1-83C1-2DED61C5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7D70E-1CD1-487C-A2A7-8442818F388D}" type="datetimeFigureOut">
              <a:rPr lang="en-US">
                <a:solidFill>
                  <a:srgbClr val="000000"/>
                </a:solidFill>
              </a:rPr>
              <a:pPr/>
              <a:t>12/2/2014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4F5A1-5681-4638-871F-CA3AE28DC4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25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1734-B569-4339-B0D1-FF3E7241C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18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4C2-91AB-4B86-88E5-12CA82A2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28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231-833E-45D8-9B6D-EA572D4A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92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8057-C9E1-4654-A59A-099A3AF3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46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C148-84BA-4689-B465-D20516F9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66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D51F-ADCE-40D0-BF27-B62BBC75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96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A839-D65F-49C3-B927-07529CBB9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34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E3E9-C92A-4242-92B7-350C8CB71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26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9421-57B0-4F97-A410-959DF2CEE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9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FF02-553D-4335-84BF-A37B591A2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6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74719-6AA8-4DA2-8355-8D48648ACD6C}" type="datetimeFigureOut">
              <a:rPr lang="en-US">
                <a:solidFill>
                  <a:srgbClr val="000000"/>
                </a:solidFill>
              </a:rPr>
              <a:pPr/>
              <a:t>12/2/2014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4760-DCE2-48D3-8831-A7033BA8A6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02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BD3FF-4C3D-40E9-9463-C0480A7E0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52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9A7D-2158-4551-AD13-E06D85D6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94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73D5-793F-43D4-8703-70E88EA3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93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6271-18CB-480A-B7E6-D52BEA909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3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0887-6531-4CA4-879B-0D93167E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55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2138E-9B43-42EF-A5F3-8A7D4C6E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6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21698-6126-45CB-98BE-D8AEF6F83135}" type="datetimeFigureOut">
              <a:rPr lang="en-US">
                <a:solidFill>
                  <a:srgbClr val="000000"/>
                </a:solidFill>
              </a:rPr>
              <a:pPr/>
              <a:t>12/2/2014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99715-DE08-45EF-81A2-D3BC767A50F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2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A97A4-42E8-4224-AB8F-5BF112C274BF}" type="datetimeFigureOut">
              <a:rPr lang="en-US">
                <a:solidFill>
                  <a:srgbClr val="000000"/>
                </a:solidFill>
              </a:rPr>
              <a:pPr/>
              <a:t>12/2/2014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2E94-A9E0-4445-A996-7F28EE1FBD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0F58C-9A82-406D-AAF1-1D3A88FAE1EE}" type="datetimeFigureOut">
              <a:rPr lang="en-US">
                <a:solidFill>
                  <a:srgbClr val="000000"/>
                </a:solidFill>
              </a:rPr>
              <a:pPr/>
              <a:t>12/2/2014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64390-3F1C-4E2A-8F8F-FADF133BEF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6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C541F-6335-484F-8466-96210B12654E}" type="datetimeFigureOut">
              <a:rPr lang="en-US">
                <a:solidFill>
                  <a:srgbClr val="000000"/>
                </a:solidFill>
              </a:rPr>
              <a:pPr/>
              <a:t>12/2/2014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BF6DF-1205-4A5D-9127-1D0718630C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2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6AB1F-E4B8-4D45-A826-31DD067B875E}" type="datetimeFigureOut">
              <a:rPr lang="en-US">
                <a:solidFill>
                  <a:srgbClr val="000000"/>
                </a:solidFill>
              </a:rPr>
              <a:pPr/>
              <a:t>12/2/2014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AD73C-6709-421A-8237-54F31F31D9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2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70AA9F-562B-4412-935D-349D4194DB43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46C4DC-FB77-4EA4-906D-1BC6795A1BB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D914A-4919-40F1-8226-167E7384F5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7DF1A-9F14-4ECB-A856-F82C4AE6D1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14CC6-81AB-4E13-9F33-5E08E66EF5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3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0/Steve_Jobs_with_the_Apple_iPad_no_logo_(cropped)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>
                <a:gamma/>
                <a:shade val="46275"/>
                <a:invGamma/>
              </a:srgbClr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284538"/>
            <a:ext cx="6705600" cy="298132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dirty="0" err="1">
                <a:solidFill>
                  <a:schemeClr val="bg1"/>
                </a:solidFill>
                <a:latin typeface="Verdana" pitchFamily="34" charset="0"/>
              </a:rPr>
              <a:t>Sima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itchFamily="34" charset="0"/>
              </a:rPr>
              <a:t>Dezső</a:t>
            </a:r>
            <a:endParaRPr lang="hu-HU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endParaRPr lang="hu-HU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endParaRPr lang="hu-HU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hu-HU" dirty="0">
                <a:solidFill>
                  <a:schemeClr val="bg1"/>
                </a:solidFill>
                <a:latin typeface="Verdana" pitchFamily="34" charset="0"/>
              </a:rPr>
              <a:t>20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14 December</a:t>
            </a:r>
            <a:endParaRPr lang="hu-HU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036953" y="6357938"/>
            <a:ext cx="9510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FFFFFF"/>
                </a:solidFill>
                <a:latin typeface="Verdana" pitchFamily="34" charset="0"/>
              </a:rPr>
              <a:t>(Ver. </a:t>
            </a:r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2.</a:t>
            </a:r>
            <a:r>
              <a:rPr lang="en-US" sz="14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sz="14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082305" y="6372225"/>
            <a:ext cx="19389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 </a:t>
            </a:r>
            <a:r>
              <a:rPr lang="hu-HU" sz="1400" dirty="0">
                <a:solidFill>
                  <a:srgbClr val="FFFFFF"/>
                </a:solidFill>
                <a:latin typeface="Verdana" pitchFamily="34" charset="0"/>
              </a:rPr>
              <a:t>Sima</a:t>
            </a:r>
            <a:r>
              <a:rPr lang="hu-HU" sz="1400" dirty="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hu-HU" sz="1400" dirty="0">
                <a:solidFill>
                  <a:srgbClr val="FFFFFF"/>
                </a:solidFill>
                <a:latin typeface="Verdana" pitchFamily="34" charset="0"/>
              </a:rPr>
              <a:t>Dezső, 20</a:t>
            </a:r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14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4825" y="1313765"/>
            <a:ext cx="8134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0000"/>
                </a:solidFill>
                <a:latin typeface="Verdana" pitchFamily="34" charset="0"/>
              </a:rPr>
              <a:t>The mobile boom</a:t>
            </a:r>
            <a:endParaRPr lang="hu-HU" sz="44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37745" r="8049" b="27333"/>
          <a:stretch/>
        </p:blipFill>
        <p:spPr bwMode="auto">
          <a:xfrm>
            <a:off x="-18510" y="1403776"/>
            <a:ext cx="9149439" cy="238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2189" y="1572059"/>
            <a:ext cx="1624741" cy="371776"/>
          </a:xfrm>
          <a:prstGeom prst="rect">
            <a:avLst/>
          </a:prstGeom>
          <a:solidFill>
            <a:srgbClr val="43A1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039" y="1403775"/>
            <a:ext cx="6878890" cy="371776"/>
          </a:xfrm>
          <a:prstGeom prst="rect">
            <a:avLst/>
          </a:prstGeom>
          <a:solidFill>
            <a:srgbClr val="2D9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6795" y="1403775"/>
            <a:ext cx="5130569" cy="1200059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86835" y="1775551"/>
            <a:ext cx="4770529" cy="2508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210" y="625990"/>
            <a:ext cx="651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Diversification </a:t>
            </a:r>
            <a:r>
              <a:rPr lang="en-US" dirty="0">
                <a:solidFill>
                  <a:srgbClr val="333399"/>
                </a:solidFill>
              </a:rPr>
              <a:t>of mobile devices mainly after 2005 </a:t>
            </a:r>
            <a:r>
              <a:rPr lang="en-US" dirty="0">
                <a:solidFill>
                  <a:srgbClr val="000000"/>
                </a:solidFill>
              </a:rPr>
              <a:t>[2]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(8)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62010" y="4554125"/>
            <a:ext cx="1917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The mobile boom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The smartphone boom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815" y="619085"/>
            <a:ext cx="361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Emergence of smartphones-1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63" y="998730"/>
            <a:ext cx="5625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Forerunners</a:t>
            </a:r>
            <a:r>
              <a:rPr lang="en-US" sz="1600" dirty="0" smtClean="0"/>
              <a:t> of smartphones emerged already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3333FF"/>
                </a:solidFill>
              </a:rPr>
              <a:t>at the beginning of the 2000’s</a:t>
            </a:r>
            <a:r>
              <a:rPr lang="en-US" sz="1600" dirty="0" smtClean="0"/>
              <a:t>, like </a:t>
            </a:r>
            <a:r>
              <a:rPr lang="en-US" sz="1600" dirty="0" smtClean="0">
                <a:solidFill>
                  <a:srgbClr val="3333FF"/>
                </a:solidFill>
              </a:rPr>
              <a:t>Nokia’s 7650</a:t>
            </a:r>
          </a:p>
          <a:p>
            <a:r>
              <a:rPr lang="en-US" sz="1600" dirty="0" smtClean="0"/>
              <a:t>     (shipped in 2002). </a:t>
            </a:r>
            <a:endParaRPr lang="en-US" sz="1600" dirty="0"/>
          </a:p>
        </p:txBody>
      </p:sp>
      <p:pic>
        <p:nvPicPr>
          <p:cNvPr id="6" name="Picture 15" descr="http://upload.wikimedia.org/wikipedia/commons/thumb/d/da/Nokia_7650_01.jpg/320px-Nokia_765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88740"/>
            <a:ext cx="1710190" cy="45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32140" y="5904275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Figure: Nokia’s 7650 [39]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3646" y="1853825"/>
            <a:ext cx="577350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7650 became the </a:t>
            </a:r>
            <a:r>
              <a:rPr lang="en-US" sz="1600" dirty="0" smtClean="0">
                <a:solidFill>
                  <a:srgbClr val="3333FF"/>
                </a:solidFill>
              </a:rPr>
              <a:t>first widely available phone</a:t>
            </a:r>
          </a:p>
          <a:p>
            <a:r>
              <a:rPr lang="en-US" sz="1600" dirty="0" smtClean="0">
                <a:solidFill>
                  <a:srgbClr val="3333FF"/>
                </a:solidFill>
              </a:rPr>
              <a:t>      with camera and color screen </a:t>
            </a:r>
            <a:r>
              <a:rPr lang="en-US" sz="1600" dirty="0" smtClean="0"/>
              <a:t>but supported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no video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was the first Nokia phone running under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Symbian OS.</a:t>
            </a:r>
            <a:endParaRPr lang="en-US" sz="1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511" y="1043735"/>
            <a:ext cx="487024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3333FF"/>
                </a:solidFill>
              </a:rPr>
              <a:t>emergence of </a:t>
            </a:r>
            <a:r>
              <a:rPr lang="en-US" sz="1600" dirty="0" smtClean="0">
                <a:solidFill>
                  <a:srgbClr val="FF0000"/>
                </a:solidFill>
              </a:rPr>
              <a:t>smartphones</a:t>
            </a:r>
            <a:r>
              <a:rPr lang="en-US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 smtClean="0"/>
              <a:t>is often</a:t>
            </a:r>
          </a:p>
          <a:p>
            <a:r>
              <a:rPr lang="en-US" sz="1600" dirty="0" smtClean="0"/>
              <a:t>      contributed to</a:t>
            </a:r>
            <a:r>
              <a:rPr lang="en-US" sz="1600" dirty="0"/>
              <a:t> </a:t>
            </a:r>
            <a:r>
              <a:rPr lang="en-US" sz="1600" dirty="0" smtClean="0"/>
              <a:t>the </a:t>
            </a:r>
            <a:r>
              <a:rPr lang="en-US" sz="1600" dirty="0">
                <a:solidFill>
                  <a:srgbClr val="3333FF"/>
                </a:solidFill>
              </a:rPr>
              <a:t>BlackBerry Pearl </a:t>
            </a:r>
            <a:r>
              <a:rPr lang="en-US" sz="1600" dirty="0" smtClean="0">
                <a:solidFill>
                  <a:srgbClr val="3333FF"/>
                </a:solidFill>
              </a:rPr>
              <a:t>8100</a:t>
            </a:r>
          </a:p>
          <a:p>
            <a:r>
              <a:rPr lang="en-US" sz="1600" dirty="0" smtClean="0"/>
              <a:t>      line of </a:t>
            </a:r>
            <a:r>
              <a:rPr lang="en-US" sz="1600" dirty="0"/>
              <a:t>the Canadian firm </a:t>
            </a:r>
            <a:r>
              <a:rPr lang="en-US" sz="1600" dirty="0">
                <a:solidFill>
                  <a:srgbClr val="3333FF"/>
                </a:solidFill>
              </a:rPr>
              <a:t>RIM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(</a:t>
            </a:r>
            <a:r>
              <a:rPr lang="en-US" sz="1600" dirty="0"/>
              <a:t>Research in Motion</a:t>
            </a:r>
            <a:r>
              <a:rPr lang="en-US" sz="1600" dirty="0" smtClean="0"/>
              <a:t>)[</a:t>
            </a:r>
            <a:r>
              <a:rPr lang="en-US" sz="1600" dirty="0"/>
              <a:t>5</a:t>
            </a:r>
            <a:r>
              <a:rPr lang="en-US" sz="1600" dirty="0" smtClean="0"/>
              <a:t>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phone – shipped in </a:t>
            </a:r>
            <a:r>
              <a:rPr lang="en-US" sz="1600" dirty="0" smtClean="0">
                <a:solidFill>
                  <a:srgbClr val="3333FF"/>
                </a:solidFill>
              </a:rPr>
              <a:t>2006</a:t>
            </a:r>
            <a:r>
              <a:rPr lang="en-US" sz="1600" dirty="0" smtClean="0"/>
              <a:t> -  supported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beyond a camera also </a:t>
            </a:r>
            <a:r>
              <a:rPr lang="en-US" sz="1600" dirty="0" smtClean="0">
                <a:solidFill>
                  <a:srgbClr val="3333FF"/>
                </a:solidFill>
              </a:rPr>
              <a:t>video and became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    very popular in the 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was run under the </a:t>
            </a:r>
            <a:r>
              <a:rPr lang="en-US" sz="1600" dirty="0" smtClean="0">
                <a:solidFill>
                  <a:srgbClr val="3333FF"/>
                </a:solidFill>
              </a:rPr>
              <a:t>BlackBerry OS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93246" y="613290"/>
            <a:ext cx="373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Emergence of smartphones-2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Picture 4" descr="http://www.brighthand.com/assets/5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65" y="1087000"/>
            <a:ext cx="28575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3600" y="6084295"/>
            <a:ext cx="332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Figure: RIM’s </a:t>
            </a:r>
            <a:r>
              <a:rPr lang="en-US" sz="1400" dirty="0" err="1" smtClean="0"/>
              <a:t>BlackBarry</a:t>
            </a:r>
            <a:r>
              <a:rPr lang="en-US" sz="1400" dirty="0" smtClean="0"/>
              <a:t> Perl 8100</a:t>
            </a:r>
          </a:p>
          <a:p>
            <a:pPr algn="ctr"/>
            <a:r>
              <a:rPr lang="en-US" sz="1400" dirty="0" smtClean="0"/>
              <a:t> (2006) [38]</a:t>
            </a:r>
            <a:endParaRPr 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568" y="613290"/>
            <a:ext cx="377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Early spread of smartphones-1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268" y="1036830"/>
            <a:ext cx="894527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3333FF"/>
                </a:solidFill>
              </a:rPr>
              <a:t>In 2007 </a:t>
            </a:r>
            <a:r>
              <a:rPr lang="en-US" sz="1600" dirty="0">
                <a:solidFill>
                  <a:srgbClr val="FF0000"/>
                </a:solidFill>
              </a:rPr>
              <a:t>Apple’s iPhone </a:t>
            </a:r>
            <a:r>
              <a:rPr lang="en-US" sz="1600" dirty="0">
                <a:solidFill>
                  <a:srgbClr val="000000"/>
                </a:solidFill>
              </a:rPr>
              <a:t>gave a </a:t>
            </a:r>
            <a:r>
              <a:rPr lang="en-US" sz="1600" dirty="0">
                <a:solidFill>
                  <a:srgbClr val="3333FF"/>
                </a:solidFill>
              </a:rPr>
              <a:t>strong momentum </a:t>
            </a:r>
            <a:r>
              <a:rPr lang="en-US" sz="1600" dirty="0">
                <a:solidFill>
                  <a:srgbClr val="000000"/>
                </a:solidFill>
              </a:rPr>
              <a:t>for rapid spreading of 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smartphones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lvl="0">
              <a:spcAft>
                <a:spcPts val="600"/>
              </a:spcAft>
              <a:buClr>
                <a:srgbClr val="000000"/>
              </a:buClr>
            </a:pPr>
            <a:r>
              <a:rPr lang="en-US" sz="1600" dirty="0">
                <a:solidFill>
                  <a:srgbClr val="3333FF"/>
                </a:solidFill>
              </a:rPr>
              <a:t>    </a:t>
            </a:r>
            <a:r>
              <a:rPr lang="en-US" sz="1600" dirty="0"/>
              <a:t>It run under the </a:t>
            </a:r>
            <a:r>
              <a:rPr lang="en-US" sz="1600" dirty="0">
                <a:solidFill>
                  <a:srgbClr val="3333FF"/>
                </a:solidFill>
              </a:rPr>
              <a:t>iPhone OS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3333FF"/>
                </a:solidFill>
              </a:rPr>
              <a:t>renamed later to iOS </a:t>
            </a:r>
            <a:r>
              <a:rPr lang="en-US" sz="1600" dirty="0"/>
              <a:t>in 2010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(3)</a:t>
            </a:r>
            <a:endParaRPr lang="en-US" dirty="0"/>
          </a:p>
        </p:txBody>
      </p:sp>
      <p:pic>
        <p:nvPicPr>
          <p:cNvPr id="6" name="Picture 3" descr="http://mobilarena.hu/dl/cnt/2007-07/1654/stevej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60" y="2303875"/>
            <a:ext cx="47625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570" y="6150786"/>
            <a:ext cx="8006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Steve Jobs introducing the iPhone at </a:t>
            </a:r>
            <a:r>
              <a:rPr lang="en-US" sz="1600" dirty="0" err="1" smtClean="0"/>
              <a:t>MacWorld</a:t>
            </a:r>
            <a:r>
              <a:rPr lang="en-US" sz="1600" dirty="0" smtClean="0"/>
              <a:t> Expo in 1/2007 [47]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96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910" y="651390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</a:rPr>
              <a:t>Remark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982333"/>
            <a:ext cx="8946488" cy="707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</a:rPr>
              <a:t>After the introduction of iPhone (2007) Steve Ballmer </a:t>
            </a:r>
            <a:r>
              <a:rPr lang="en-US" sz="1600" dirty="0" smtClean="0"/>
              <a:t>(CEO of Microsoft) said in an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interview [20]: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6863" y="1574462"/>
            <a:ext cx="8835677" cy="166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 smtClean="0">
                <a:solidFill>
                  <a:srgbClr val="FF0000"/>
                </a:solidFill>
              </a:rPr>
              <a:t>There's </a:t>
            </a:r>
            <a:r>
              <a:rPr lang="en-US" sz="1600" dirty="0">
                <a:solidFill>
                  <a:srgbClr val="FF0000"/>
                </a:solidFill>
              </a:rPr>
              <a:t>no chance that the iPhone is going to get any significant </a:t>
            </a:r>
            <a:r>
              <a:rPr lang="en-US" sz="1600" dirty="0" smtClean="0">
                <a:solidFill>
                  <a:srgbClr val="FF0000"/>
                </a:solidFill>
              </a:rPr>
              <a:t>market share.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  <a:r>
              <a:rPr lang="en-US" sz="1600" dirty="0">
                <a:solidFill>
                  <a:srgbClr val="FF0000"/>
                </a:solidFill>
              </a:rPr>
              <a:t>No </a:t>
            </a:r>
            <a:r>
              <a:rPr lang="en-US" sz="1600" dirty="0" smtClean="0">
                <a:solidFill>
                  <a:srgbClr val="FF0000"/>
                </a:solidFill>
              </a:rPr>
              <a:t>chance…</a:t>
            </a:r>
          </a:p>
          <a:p>
            <a:r>
              <a:rPr lang="en-US" sz="1600" dirty="0" smtClean="0"/>
              <a:t>But </a:t>
            </a:r>
            <a:r>
              <a:rPr lang="en-US" sz="1600" dirty="0"/>
              <a:t>if you actually take a look at the 1.3 billion phones that get sold, I'd </a:t>
            </a:r>
            <a:r>
              <a:rPr lang="en-US" sz="1600" dirty="0" smtClean="0"/>
              <a:t>prefer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/>
              <a:t>to </a:t>
            </a:r>
            <a:r>
              <a:rPr lang="en-US" sz="1600" dirty="0" smtClean="0"/>
              <a:t>have </a:t>
            </a:r>
            <a:r>
              <a:rPr lang="en-US" sz="1600" dirty="0">
                <a:solidFill>
                  <a:srgbClr val="3333FF"/>
                </a:solidFill>
              </a:rPr>
              <a:t>our software in 60% or 70% or 80% </a:t>
            </a:r>
            <a:r>
              <a:rPr lang="en-US" sz="1600" dirty="0"/>
              <a:t>of them, than I </a:t>
            </a:r>
            <a:r>
              <a:rPr lang="en-US" sz="1600" dirty="0" smtClean="0"/>
              <a:t>would </a:t>
            </a:r>
            <a:r>
              <a:rPr lang="en-US" sz="1600" dirty="0"/>
              <a:t>to have </a:t>
            </a:r>
            <a:r>
              <a:rPr lang="en-US" sz="1600" dirty="0">
                <a:solidFill>
                  <a:srgbClr val="3333FF"/>
                </a:solidFill>
              </a:rPr>
              <a:t>2</a:t>
            </a:r>
            <a:r>
              <a:rPr lang="en-US" sz="1600" dirty="0" smtClean="0">
                <a:solidFill>
                  <a:srgbClr val="3333FF"/>
                </a:solidFill>
              </a:rPr>
              <a:t>%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or 3%, which is what Apple might </a:t>
            </a:r>
            <a:r>
              <a:rPr lang="en-US" sz="1600" dirty="0" smtClean="0">
                <a:solidFill>
                  <a:srgbClr val="3333FF"/>
                </a:solidFill>
              </a:rPr>
              <a:t>get”.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(3a)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568" y="613290"/>
            <a:ext cx="377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Early spread of smartphones-2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268" y="1036830"/>
            <a:ext cx="8945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Google’s </a:t>
            </a:r>
            <a:r>
              <a:rPr lang="en-US" sz="1600" dirty="0">
                <a:solidFill>
                  <a:srgbClr val="FF0000"/>
                </a:solidFill>
              </a:rPr>
              <a:t>Android </a:t>
            </a:r>
            <a:r>
              <a:rPr lang="en-US" sz="1600" dirty="0">
                <a:solidFill>
                  <a:srgbClr val="000000"/>
                </a:solidFill>
              </a:rPr>
              <a:t>was unveiled also in </a:t>
            </a:r>
            <a:r>
              <a:rPr lang="en-US" sz="1600" dirty="0">
                <a:solidFill>
                  <a:srgbClr val="3333FF"/>
                </a:solidFill>
              </a:rPr>
              <a:t>2007</a:t>
            </a:r>
            <a:r>
              <a:rPr lang="en-US" sz="1600" dirty="0">
                <a:solidFill>
                  <a:srgbClr val="000000"/>
                </a:solidFill>
              </a:rPr>
              <a:t> with </a:t>
            </a:r>
            <a:r>
              <a:rPr lang="en-US" sz="1600" dirty="0">
                <a:solidFill>
                  <a:srgbClr val="3333FF"/>
                </a:solidFill>
              </a:rPr>
              <a:t>first Android-powered phones 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     sold </a:t>
            </a:r>
            <a:r>
              <a:rPr lang="en-US" sz="1600" dirty="0">
                <a:solidFill>
                  <a:srgbClr val="3333FF"/>
                </a:solidFill>
              </a:rPr>
              <a:t>in 10/2008 </a:t>
            </a:r>
            <a:r>
              <a:rPr lang="en-US" sz="1600" dirty="0">
                <a:solidFill>
                  <a:srgbClr val="000000"/>
                </a:solidFill>
              </a:rPr>
              <a:t>[6].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563" y="631785"/>
            <a:ext cx="795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unit shipments of PCs vs. smartphones 2005-2013 </a:t>
            </a:r>
            <a:r>
              <a:rPr lang="en-US" dirty="0" smtClean="0"/>
              <a:t>[37]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1463" y="1262965"/>
            <a:ext cx="8640621" cy="5255137"/>
            <a:chOff x="296863" y="1414223"/>
            <a:chExt cx="8640621" cy="525513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"/>
            <a:stretch/>
          </p:blipFill>
          <p:spPr bwMode="auto">
            <a:xfrm>
              <a:off x="296863" y="1414223"/>
              <a:ext cx="8640621" cy="525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961710" y="2881971"/>
              <a:ext cx="2900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PCs: Desktop PCs + notebook PCs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" t="95373" r="70341" b="2314"/>
            <a:stretch/>
          </p:blipFill>
          <p:spPr bwMode="auto">
            <a:xfrm>
              <a:off x="296863" y="6540500"/>
              <a:ext cx="2433637" cy="12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ima Dezső\Documents\market_data\PCs-smartphones-and-tablets-unit-shipment-forecast-until-2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 b="7412"/>
          <a:stretch/>
        </p:blipFill>
        <p:spPr bwMode="auto">
          <a:xfrm>
            <a:off x="1196743" y="1214696"/>
            <a:ext cx="6840642" cy="56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563" y="631785"/>
            <a:ext cx="903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unit shipment estimates of PCs vs. smartphones 2011-2017 </a:t>
            </a:r>
            <a:r>
              <a:rPr lang="en-US" dirty="0" smtClean="0"/>
              <a:t>[28]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510" y="6451593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Gartner</a:t>
            </a:r>
            <a:endParaRPr lang="en-US" sz="1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625990"/>
            <a:ext cx="686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market share of smartphone OSs in 2009 </a:t>
            </a:r>
            <a:r>
              <a:rPr lang="en-US" dirty="0" smtClean="0"/>
              <a:t>[41]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09663" y="1284650"/>
            <a:ext cx="7242757" cy="4664630"/>
            <a:chOff x="1109663" y="1538790"/>
            <a:chExt cx="6924675" cy="434959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9"/>
            <a:stretch/>
          </p:blipFill>
          <p:spPr bwMode="auto">
            <a:xfrm>
              <a:off x="1109663" y="1583795"/>
              <a:ext cx="6924675" cy="430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417205" y="3203975"/>
              <a:ext cx="691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/>
                  </a:solidFill>
                </a:rPr>
                <a:t>Nokia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01770" y="4781762"/>
              <a:ext cx="123463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rgbClr val="3333FF"/>
                  </a:solidFill>
                </a:rPr>
                <a:t>RIM</a:t>
              </a:r>
            </a:p>
            <a:p>
              <a:r>
                <a:rPr lang="en-US" sz="1300" dirty="0" smtClean="0">
                  <a:solidFill>
                    <a:srgbClr val="3333FF"/>
                  </a:solidFill>
                </a:rPr>
                <a:t>(BlackBerry)</a:t>
              </a:r>
              <a:endParaRPr lang="en-US" sz="1300" dirty="0">
                <a:solidFill>
                  <a:srgbClr val="3333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82188" y="3357863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</a:rPr>
                <a:t>Apple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81790" y="210575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MS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9377" y="1538790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9900"/>
                  </a:solidFill>
                </a:rPr>
                <a:t>Google</a:t>
              </a:r>
              <a:endParaRPr lang="en-US" sz="1400" dirty="0">
                <a:solidFill>
                  <a:srgbClr val="FF9900"/>
                </a:solidFill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fographic: Android To Retain Big Lead In Maturing Smartphone Market | Statis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 b="12003"/>
          <a:stretch/>
        </p:blipFill>
        <p:spPr bwMode="auto">
          <a:xfrm>
            <a:off x="206515" y="1401160"/>
            <a:ext cx="8732037" cy="46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02170" y="1943835"/>
            <a:ext cx="1800200" cy="29703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(8)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815" y="625990"/>
            <a:ext cx="785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market share of smartphone OSs in 2012-2014 </a:t>
            </a:r>
            <a:r>
              <a:rPr lang="en-US" dirty="0" smtClean="0"/>
              <a:t>[42]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76"/>
            </a:gs>
            <a:gs pos="100000">
              <a:srgbClr val="333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4"/>
          <p:cNvSpPr txBox="1">
            <a:spLocks noChangeArrowheads="1"/>
          </p:cNvSpPr>
          <p:nvPr/>
        </p:nvSpPr>
        <p:spPr bwMode="auto">
          <a:xfrm>
            <a:off x="431540" y="1885820"/>
            <a:ext cx="8550949" cy="46628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2.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The smartphone boom</a:t>
            </a:r>
            <a:endParaRPr lang="hu-H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6915" name="Text Box 6"/>
          <p:cNvSpPr txBox="1">
            <a:spLocks noChangeArrowheads="1"/>
          </p:cNvSpPr>
          <p:nvPr/>
        </p:nvSpPr>
        <p:spPr bwMode="auto">
          <a:xfrm>
            <a:off x="251520" y="635000"/>
            <a:ext cx="1446213" cy="42062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Contents</a:t>
            </a:r>
            <a:endParaRPr lang="hu-H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6916" name="Text Box 7"/>
          <p:cNvSpPr txBox="1">
            <a:spLocks noChangeArrowheads="1"/>
          </p:cNvSpPr>
          <p:nvPr/>
        </p:nvSpPr>
        <p:spPr bwMode="auto">
          <a:xfrm>
            <a:off x="431540" y="1358770"/>
            <a:ext cx="8550949" cy="46628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1.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The traditional computer market</a:t>
            </a:r>
            <a:endParaRPr lang="hu-H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6917" name="Text Box 8"/>
          <p:cNvSpPr txBox="1">
            <a:spLocks noChangeArrowheads="1"/>
          </p:cNvSpPr>
          <p:nvPr/>
        </p:nvSpPr>
        <p:spPr bwMode="auto">
          <a:xfrm>
            <a:off x="425760" y="2933945"/>
            <a:ext cx="8556811" cy="46628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4. 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Requirements of mobile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devices</a:t>
            </a:r>
            <a:endParaRPr lang="hu-H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30920" y="4001365"/>
            <a:ext cx="8537717" cy="46628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6. Conclusions</a:t>
            </a:r>
            <a:endParaRPr lang="hu-H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31540" y="4503325"/>
            <a:ext cx="8537717" cy="46628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7. References</a:t>
            </a:r>
            <a:endParaRPr lang="hu-H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1540" y="2409959"/>
            <a:ext cx="8550949" cy="46628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3. The tablet boom</a:t>
            </a:r>
            <a:endParaRPr lang="hu-H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31540" y="3474005"/>
            <a:ext cx="8556811" cy="46628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5. How the dominant traditional IT firms cope with the mobile boom?</a:t>
            </a:r>
            <a:endParaRPr lang="hu-HU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775" y="633066"/>
            <a:ext cx="741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1Q/2014 vs. 4Q/2013 worldwide smartphone </a:t>
            </a:r>
            <a:r>
              <a:rPr lang="en-US" dirty="0" smtClean="0">
                <a:solidFill>
                  <a:srgbClr val="333399"/>
                </a:solidFill>
              </a:rPr>
              <a:t>suppliers </a:t>
            </a:r>
            <a:r>
              <a:rPr lang="en-US" dirty="0" smtClean="0">
                <a:solidFill>
                  <a:srgbClr val="000000"/>
                </a:solidFill>
              </a:rPr>
              <a:t>[40]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53674"/>
              </p:ext>
            </p:extLst>
          </p:nvPr>
        </p:nvGraphicFramePr>
        <p:xfrm>
          <a:off x="1451666" y="1382010"/>
          <a:ext cx="6210689" cy="4237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5094"/>
                <a:gridCol w="1665185"/>
                <a:gridCol w="1080120"/>
                <a:gridCol w="855095"/>
                <a:gridCol w="900100"/>
                <a:gridCol w="8550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solidFill>
                            <a:schemeClr val="bg1"/>
                          </a:solidFill>
                        </a:rPr>
                        <a:t>Rank</a:t>
                      </a:r>
                      <a:r>
                        <a:rPr lang="hu-HU" sz="1200" dirty="0" smtClean="0">
                          <a:solidFill>
                            <a:schemeClr val="bg1"/>
                          </a:solidFill>
                        </a:rPr>
                        <a:t> of 1Q14</a:t>
                      </a:r>
                      <a:endParaRPr lang="hu-H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731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solidFill>
                            <a:schemeClr val="bg1"/>
                          </a:solidFill>
                        </a:rPr>
                        <a:t>Company</a:t>
                      </a:r>
                      <a:endParaRPr lang="hu-H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731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bg1"/>
                          </a:solidFill>
                        </a:rPr>
                        <a:t>Country</a:t>
                      </a:r>
                      <a:endParaRPr lang="hu-H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731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bg1"/>
                          </a:solidFill>
                        </a:rPr>
                        <a:t>1Q14</a:t>
                      </a:r>
                      <a:endParaRPr lang="hu-H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731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bg1"/>
                          </a:solidFill>
                        </a:rPr>
                        <a:t>4Q13</a:t>
                      </a:r>
                      <a:endParaRPr lang="hu-H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731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solidFill>
                            <a:schemeClr val="bg1"/>
                          </a:solidFill>
                        </a:rPr>
                        <a:t>Growth</a:t>
                      </a:r>
                      <a:endParaRPr lang="hu-H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7316F"/>
                    </a:solidFill>
                  </a:tcPr>
                </a:tc>
              </a:tr>
              <a:tr h="31466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Samsung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S. Korea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34.9%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31.8%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i="0" dirty="0" smtClean="0">
                          <a:effectLst/>
                          <a:latin typeface="+mj-lt"/>
                          <a:cs typeface="Times New Roman"/>
                        </a:rPr>
                        <a:t>↑</a:t>
                      </a:r>
                      <a:endParaRPr lang="hu-HU" sz="1400" b="1" i="0" dirty="0"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Apple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US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13.6%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19.4%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  <a:cs typeface="Arial"/>
                        </a:rPr>
                        <a:t>↓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3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Lenovo</a:t>
                      </a:r>
                      <a:r>
                        <a:rPr lang="hu-HU" sz="1200" dirty="0" smtClean="0"/>
                        <a:t> + Motorola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China</a:t>
                      </a:r>
                      <a:r>
                        <a:rPr lang="hu-HU" sz="1200" dirty="0" smtClean="0"/>
                        <a:t> + US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7.5%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4.3%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i="0" dirty="0" smtClean="0">
                          <a:effectLst/>
                          <a:latin typeface="+mj-lt"/>
                          <a:cs typeface="Times New Roman"/>
                        </a:rPr>
                        <a:t>↑</a:t>
                      </a:r>
                      <a:endParaRPr lang="hu-HU" sz="1400" b="1" i="0" dirty="0"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Huawei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China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5.2%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4.0%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i="0" dirty="0" smtClean="0">
                          <a:effectLst/>
                          <a:latin typeface="+mj-lt"/>
                          <a:cs typeface="Times New Roman"/>
                        </a:rPr>
                        <a:t>↑</a:t>
                      </a:r>
                      <a:endParaRPr lang="hu-HU" sz="1400" b="1" i="0" dirty="0"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5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LG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S. Korea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4.4%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4.2%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i="0" dirty="0" smtClean="0">
                          <a:effectLst/>
                          <a:latin typeface="+mj-lt"/>
                          <a:cs typeface="Times New Roman"/>
                        </a:rPr>
                        <a:t>↑</a:t>
                      </a:r>
                      <a:endParaRPr lang="hu-HU" sz="1400" b="1" i="0" dirty="0"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6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Sony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Japan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4.0%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4.1%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―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7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Xiaomi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China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4.0%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3.2%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↑</a:t>
                      </a:r>
                      <a:endParaRPr lang="hu-HU" sz="14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8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Coolpad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China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3.7%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3.6%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―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9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ZTE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China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3.1%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3.0%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―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10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Gionee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China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2.3%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2.6%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  <a:cs typeface="Arial"/>
                        </a:rPr>
                        <a:t>↓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Others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17.3%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19.7%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  <a:cs typeface="Arial"/>
                        </a:rPr>
                        <a:t>↓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Total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100.0%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100.0%</a:t>
                      </a:r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37920"/>
              </p:ext>
            </p:extLst>
          </p:nvPr>
        </p:nvGraphicFramePr>
        <p:xfrm>
          <a:off x="51895" y="1107026"/>
          <a:ext cx="9046005" cy="5652344"/>
        </p:xfrm>
        <a:graphic>
          <a:graphicData uri="http://schemas.openxmlformats.org/drawingml/2006/table">
            <a:tbl>
              <a:tblPr/>
              <a:tblGrid>
                <a:gridCol w="2250250"/>
                <a:gridCol w="765085"/>
                <a:gridCol w="1755195"/>
                <a:gridCol w="1665185"/>
                <a:gridCol w="1620180"/>
                <a:gridCol w="990110"/>
              </a:tblGrid>
              <a:tr h="35439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Process </a:t>
                      </a:r>
                      <a:endParaRPr lang="hu-HU" sz="11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Node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Memory Bus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Release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5439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Apple A5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ARM Cortex A9 w/ MPE @ 1GHz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PowerVR SGX 543MP2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32-bit LPDDR2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54396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NVIDIA Tegra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ARM Cortex A9 @ 1GHz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GeForce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x 32-bit LPDDR2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54396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NVIDIA Tegra 3/Kal-El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x ARM Cortex A9 w/ MPE @ ~1.3GHz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GeForce++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x 32-bit LPDDR2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Q4 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54396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Samsung Exynos 4210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ARM Cortex A9 w/ MPE @ 1.2GHz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Mali-400 MP4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32-bit LPDDR2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5439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Samsung </a:t>
                      </a:r>
                      <a:r>
                        <a:rPr lang="en-US" sz="105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Exynos</a:t>
                      </a:r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4212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ARM Cortex A9 w/ MPE @ 1.5GHz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Mali-400 MP4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32-bit LPDDR2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5439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ST-Ericsson </a:t>
                      </a:r>
                      <a:r>
                        <a:rPr lang="en-US" sz="105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NovaThor</a:t>
                      </a:r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LP9600 (Nova A9600)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ARM Cortex-A15 @ 2.5GHz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IMG PowerVR Series 6 (Rogue)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Dual Memory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5439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ST-Ericsson </a:t>
                      </a:r>
                      <a:r>
                        <a:rPr lang="en-US" sz="105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Novathor</a:t>
                      </a:r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L9540 </a:t>
                      </a:r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Nova A9540)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ARM Cortex A9 @ 1.85GHz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IMG PowerVR Series 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32-bit LPDDR2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2H 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5439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ST-Ericsson </a:t>
                      </a:r>
                      <a:r>
                        <a:rPr lang="en-US" sz="105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NovaThor</a:t>
                      </a:r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U9500 </a:t>
                      </a:r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Nova A9500)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ARM Cortex A9 @ 1.2GHz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Mali-400 MP1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x 32-bit LPDDR2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5439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ST-Ericsson </a:t>
                      </a:r>
                      <a:r>
                        <a:rPr lang="en-US" sz="105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NovaThor</a:t>
                      </a:r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U8500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ARM Cortex A9 @ 1.0GHz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Mali-400 MP1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x 32-bit LPDDR2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5439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 OMAP 4430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ARM Cortex A9 w/ MPE @ 1.2GHz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PowerVR SGX 540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32-bit LPDDR2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54396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 OMAP 4460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ARM Cortex A9 w/ MPE @ 1.5GHz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PowerVR SGX 540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32-bit LPDDR2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Q4 11 - 1H 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54396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 OMAP 4470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ARM Cortex A9 w/ MPE @ 1.8GHz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PowerVR SGX 544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32-bit LPDDR2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1H 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54396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 OMAP 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ARM Cortex A15 @ 2GHz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PowerVR SGX 544MPx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32-bit LPDDR2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2H 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8070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Qualcomm MSM8x60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Scorpion @ 1.5GHz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Adreno 220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x 32-bit LPDDR2*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10097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Qualcomm MSM8960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Krait @ 1.5GHz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Adreno</a:t>
                      </a:r>
                      <a:r>
                        <a:rPr lang="en-US" sz="105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x 32-bit LPDDR2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1H 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8510" y="623603"/>
            <a:ext cx="934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features of SOCs used in smartphones and tablets about 2011/2012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[44]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293" y="625304"/>
            <a:ext cx="922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Smartphone application processors market share in revenues Q1/2014 </a:t>
            </a:r>
            <a:r>
              <a:rPr lang="en-US" dirty="0" smtClean="0"/>
              <a:t>[43] </a:t>
            </a:r>
            <a:endParaRPr lang="en-US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763622"/>
              </p:ext>
            </p:extLst>
          </p:nvPr>
        </p:nvGraphicFramePr>
        <p:xfrm>
          <a:off x="251520" y="1450960"/>
          <a:ext cx="8633465" cy="332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2705"/>
                <a:gridCol w="952599"/>
                <a:gridCol w="1927721"/>
                <a:gridCol w="28803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Vendor</a:t>
                      </a:r>
                      <a:endParaRPr lang="hu-HU" sz="13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smtClean="0"/>
                        <a:t>Market </a:t>
                      </a:r>
                      <a:r>
                        <a:rPr lang="hu-HU" sz="1300" b="1" dirty="0" err="1" smtClean="0"/>
                        <a:t>share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err="1" smtClean="0"/>
                        <a:t>Processor</a:t>
                      </a:r>
                      <a:r>
                        <a:rPr lang="hu-HU" sz="1300" b="1" dirty="0" smtClean="0"/>
                        <a:t> line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err="1" smtClean="0"/>
                        <a:t>Core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smtClean="0"/>
                        <a:t>ISA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Qualcomm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(USA)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53 %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Snapdragon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200-800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Qualcomm designed </a:t>
                      </a:r>
                      <a:r>
                        <a:rPr lang="hu-HU" sz="1300" dirty="0" err="1" smtClean="0"/>
                        <a:t>Krait</a:t>
                      </a:r>
                      <a:r>
                        <a:rPr lang="en-US" sz="1300" dirty="0" smtClean="0"/>
                        <a:t> cores</a:t>
                      </a:r>
                      <a:endParaRPr lang="hu-HU" sz="1300" dirty="0" smtClean="0"/>
                    </a:p>
                    <a:p>
                      <a:pPr algn="ctr"/>
                      <a:r>
                        <a:rPr lang="hu-HU" sz="1300" dirty="0" smtClean="0"/>
                        <a:t>ARM </a:t>
                      </a:r>
                      <a:r>
                        <a:rPr lang="hu-HU" sz="1300" dirty="0" err="1" smtClean="0"/>
                        <a:t>Cortex</a:t>
                      </a:r>
                      <a:r>
                        <a:rPr lang="hu-HU" sz="1300" dirty="0" smtClean="0"/>
                        <a:t> A line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ARMv7</a:t>
                      </a:r>
                    </a:p>
                    <a:p>
                      <a:pPr algn="ctr"/>
                      <a:r>
                        <a:rPr lang="hu-HU" sz="1300" dirty="0" smtClean="0"/>
                        <a:t>ARMv7/v8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Apple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(USA)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16 %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Apple A6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hu-HU" sz="1300" dirty="0" smtClean="0">
                          <a:solidFill>
                            <a:srgbClr val="000000"/>
                          </a:solidFill>
                        </a:rPr>
                        <a:t>Apple</a:t>
                      </a:r>
                      <a:r>
                        <a:rPr lang="hu-HU" sz="1300" baseline="0" dirty="0" smtClean="0">
                          <a:solidFill>
                            <a:srgbClr val="000000"/>
                          </a:solidFill>
                        </a:rPr>
                        <a:t> A7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 </a:t>
                      </a:r>
                      <a:r>
                        <a:rPr lang="hu-HU" sz="1300" dirty="0" err="1" smtClean="0"/>
                        <a:t>Cortex</a:t>
                      </a:r>
                      <a:r>
                        <a:rPr lang="hu-HU" sz="1300" dirty="0" smtClean="0"/>
                        <a:t> A8</a:t>
                      </a:r>
                    </a:p>
                    <a:p>
                      <a:pPr algn="ctr"/>
                      <a:r>
                        <a:rPr lang="en-US" sz="1300" dirty="0" smtClean="0"/>
                        <a:t>Apple designed Cyclone core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ARMv7</a:t>
                      </a:r>
                    </a:p>
                    <a:p>
                      <a:pPr algn="ctr"/>
                      <a:r>
                        <a:rPr lang="hu-HU" sz="1300" dirty="0" smtClean="0"/>
                        <a:t>ARMv8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rgbClr val="000000"/>
                          </a:solidFill>
                        </a:rPr>
                        <a:t>MediaTek</a:t>
                      </a:r>
                      <a:endParaRPr lang="en-US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(Taiwan)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13 %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MT6595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MT67xx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4xARM Cortex A7/ 4xA17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(ARM </a:t>
                      </a:r>
                      <a:r>
                        <a:rPr lang="en-US" sz="1300" dirty="0" err="1" smtClean="0">
                          <a:solidFill>
                            <a:srgbClr val="000000"/>
                          </a:solidFill>
                        </a:rPr>
                        <a:t>big.LITTLE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4xARM Cortex A53/4x A57</a:t>
                      </a:r>
                      <a:endParaRPr lang="hu-HU" sz="12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(ARM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big.LITTLE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ARMv7</a:t>
                      </a:r>
                    </a:p>
                    <a:p>
                      <a:pPr algn="ctr"/>
                      <a:endParaRPr lang="hu-HU" sz="1300" dirty="0" smtClean="0"/>
                    </a:p>
                    <a:p>
                      <a:pPr algn="ctr"/>
                      <a:r>
                        <a:rPr lang="hu-HU" sz="1300" dirty="0" smtClean="0"/>
                        <a:t>ARMv8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Samsung (S. Korea)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30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Exynos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 Cortex A line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ARMv7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rgbClr val="000000"/>
                          </a:solidFill>
                        </a:rPr>
                        <a:t>Spreadtrum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(China)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SC77xx/88xx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 Cortex A5/A7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ARMv7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291601"/>
              </p:ext>
            </p:extLst>
          </p:nvPr>
        </p:nvGraphicFramePr>
        <p:xfrm>
          <a:off x="199200" y="1168270"/>
          <a:ext cx="8730969" cy="5267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074"/>
                <a:gridCol w="900100"/>
                <a:gridCol w="1080120"/>
                <a:gridCol w="2115235"/>
                <a:gridCol w="1125125"/>
                <a:gridCol w="1035115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Model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Released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Technology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CPU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Word length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bit</a:t>
                      </a:r>
                      <a:r>
                        <a:rPr lang="en-US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Clock rate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Connectivity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H2/2014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A57 (QC) +</a:t>
                      </a: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A53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32/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na.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LTE + RF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8280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808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H1/2015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nm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A57 (DC) +</a:t>
                      </a: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A53 (QC)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32/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na.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LTE + RF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930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805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Q1/2014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450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LTE + RF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801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Q4/2013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400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LTE + RF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Q2/2013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400 (QC)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LTE + RF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615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Q3/2014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A53 (QC) +</a:t>
                      </a: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A53 (QC)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32/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LTE + RF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9789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Q1/2014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300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WiFi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Q1/2013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300 (QC)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1.9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WiFi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1H/2014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A53 (QC)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+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32/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 + RF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Q4/2013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300 (QC)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A7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LTE + RF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 (QC)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A7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3G + RF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6910" y="625990"/>
            <a:ext cx="606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Main features of the Qualcomm </a:t>
            </a:r>
            <a:r>
              <a:rPr lang="en-US" dirty="0" err="1" smtClean="0">
                <a:solidFill>
                  <a:schemeClr val="accent6"/>
                </a:solidFill>
              </a:rPr>
              <a:t>Snapdragoon</a:t>
            </a:r>
            <a:r>
              <a:rPr lang="en-US" dirty="0" smtClean="0">
                <a:solidFill>
                  <a:schemeClr val="accent6"/>
                </a:solidFill>
              </a:rPr>
              <a:t> lines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20678559">
            <a:off x="1390358" y="2491387"/>
            <a:ext cx="6696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1" t="51695" r="9522" b="41635"/>
          <a:stretch/>
        </p:blipFill>
        <p:spPr bwMode="auto">
          <a:xfrm>
            <a:off x="32305" y="728662"/>
            <a:ext cx="9072500" cy="611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925767" y="1152872"/>
            <a:ext cx="921708" cy="1026529"/>
            <a:chOff x="6722587" y="2216856"/>
            <a:chExt cx="921708" cy="10265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096845" y="3017988"/>
            <a:ext cx="921708" cy="1026529"/>
            <a:chOff x="6722587" y="2216856"/>
            <a:chExt cx="921708" cy="102652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569558" y="2604357"/>
            <a:ext cx="921708" cy="1026529"/>
            <a:chOff x="6722587" y="2216856"/>
            <a:chExt cx="921708" cy="102652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041486" y="2110919"/>
            <a:ext cx="921708" cy="1026529"/>
            <a:chOff x="6722587" y="2216856"/>
            <a:chExt cx="921708" cy="102652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481305" y="1647927"/>
            <a:ext cx="921708" cy="1026529"/>
            <a:chOff x="6722587" y="2216856"/>
            <a:chExt cx="921708" cy="10265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7947375" y="4487598"/>
            <a:ext cx="921708" cy="1026529"/>
            <a:chOff x="6722587" y="2216856"/>
            <a:chExt cx="921708" cy="102652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3579576" y="4922273"/>
            <a:ext cx="921708" cy="1026529"/>
            <a:chOff x="6722587" y="2216856"/>
            <a:chExt cx="921708" cy="1026529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505812" y="4075295"/>
            <a:ext cx="921708" cy="1026529"/>
            <a:chOff x="6722587" y="2216856"/>
            <a:chExt cx="921708" cy="102652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5048391" y="4566347"/>
            <a:ext cx="921708" cy="1026529"/>
            <a:chOff x="6722587" y="2216856"/>
            <a:chExt cx="921708" cy="1026529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3366141" y="2173848"/>
            <a:ext cx="14045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b="1" dirty="0" smtClean="0">
                <a:solidFill>
                  <a:srgbClr val="FFC000"/>
                </a:solidFill>
              </a:rPr>
              <a:t>Clover Trail+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(2013)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96845" y="2622788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Medfield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(2012)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0971" y="1700079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Merrifield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(2014)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85500" y="1243992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Moorefield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(2014)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7122" y="747827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Morganfield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(2015?)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82661" y="4508995"/>
            <a:ext cx="1114408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b="1" dirty="0" smtClean="0">
                <a:solidFill>
                  <a:srgbClr val="FFC000"/>
                </a:solidFill>
              </a:rPr>
              <a:t>Lexington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(2013)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68012" y="4134792"/>
            <a:ext cx="892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Slayton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(2014)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03310" y="3632503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Riverton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(2015)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77345" y="4043343"/>
            <a:ext cx="1435008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err="1" smtClean="0">
                <a:solidFill>
                  <a:srgbClr val="FFC000"/>
                </a:solidFill>
              </a:rPr>
              <a:t>Binghampton</a:t>
            </a:r>
            <a:endParaRPr lang="en-US" sz="1300" b="1" dirty="0" smtClean="0">
              <a:solidFill>
                <a:srgbClr val="FFC000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(2016)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88386" y="3575972"/>
            <a:ext cx="1888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Z2580-2520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2xSaltwell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32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6268/6360/7160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27414" y="5878397"/>
            <a:ext cx="1042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Z2420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xSaltwell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32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6265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89258" y="3989361"/>
            <a:ext cx="106311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Z2480/2460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xSaltwell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32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6260</a:t>
            </a:r>
          </a:p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97025" y="3072838"/>
            <a:ext cx="1465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Z34x0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2xSilvermont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7160/7260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13398" y="5518357"/>
            <a:ext cx="1186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Z3xxx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2xSilvermont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+A-GOLD 620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97522" y="5027305"/>
            <a:ext cx="922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</a:rPr>
              <a:t>Zxxxx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2xAirmont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14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+?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51308" y="5433813"/>
            <a:ext cx="942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</a:rPr>
              <a:t>Zxxx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2xAirmont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14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+?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37527" y="2612637"/>
            <a:ext cx="1439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Z35xx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4xSilvermont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7260/2/35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4962" y="2147338"/>
            <a:ext cx="1047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Z5xxx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4xGoldmont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14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7360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2293" y="932203"/>
            <a:ext cx="6179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Intel’s Atom platforms targeting smartphones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(based on [33])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59847" y="1578533"/>
            <a:ext cx="0" cy="4896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500" y="1852090"/>
            <a:ext cx="400110" cy="25004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 smtClean="0">
                <a:solidFill>
                  <a:srgbClr val="CCECFF"/>
                </a:solidFill>
              </a:rPr>
              <a:t>Performance (not to scale)</a:t>
            </a:r>
            <a:endParaRPr lang="en-US" sz="1400" dirty="0">
              <a:solidFill>
                <a:srgbClr val="CCEC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18596" y="3307623"/>
            <a:ext cx="921708" cy="1026529"/>
            <a:chOff x="6722587" y="2216856"/>
            <a:chExt cx="921708" cy="1026529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489245" y="2912423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>
                <a:solidFill>
                  <a:srgbClr val="FFC000"/>
                </a:solidFill>
              </a:rPr>
              <a:t>Morestown</a:t>
            </a:r>
            <a:endParaRPr lang="en-US" sz="13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(2010)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6774" y="4278996"/>
            <a:ext cx="89159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Z6xx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1xBonnell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45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+Wireless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 module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9310" y="1708198"/>
            <a:ext cx="3721100" cy="4781142"/>
            <a:chOff x="1231900" y="1283939"/>
            <a:chExt cx="3721100" cy="4781142"/>
          </a:xfrm>
        </p:grpSpPr>
        <p:pic>
          <p:nvPicPr>
            <p:cNvPr id="3" name="Picture 2" descr="http://images.anandtech.com/doci/7321/baytrail-0429_678x45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" r="46367"/>
            <a:stretch/>
          </p:blipFill>
          <p:spPr bwMode="auto">
            <a:xfrm>
              <a:off x="1231900" y="1283939"/>
              <a:ext cx="3721100" cy="4781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2726795" y="4155985"/>
              <a:ext cx="1215135" cy="10801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296349" y="2888940"/>
              <a:ext cx="1012613" cy="94510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9863" y="627063"/>
            <a:ext cx="201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Intel’s XMM line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330" y="998730"/>
            <a:ext cx="604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  <a:r>
              <a:rPr lang="en-US" sz="1600" dirty="0" smtClean="0"/>
              <a:t>G/4G modem + transceiver implemented as two chips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234775" y="4967904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3G/4G modem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369790" y="3595688"/>
            <a:ext cx="1351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Transceiver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51773" y="3785751"/>
            <a:ext cx="20830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59340" y="5133395"/>
            <a:ext cx="147543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1510" y="5703348"/>
            <a:ext cx="2670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Implementation</a:t>
            </a:r>
          </a:p>
          <a:p>
            <a:r>
              <a:rPr lang="en-US" sz="1600" dirty="0" smtClean="0"/>
              <a:t>example of the two chip</a:t>
            </a:r>
          </a:p>
          <a:p>
            <a:r>
              <a:rPr lang="en-US" sz="1600" dirty="0" smtClean="0"/>
              <a:t>XMM7160 [46]</a:t>
            </a:r>
            <a:endParaRPr lang="en-US" sz="16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815" y="631785"/>
            <a:ext cx="828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Intel’s effort to optimize their devices from the software point of view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5865" y="2181977"/>
            <a:ext cx="7851570" cy="4037333"/>
            <a:chOff x="500850" y="1448780"/>
            <a:chExt cx="7851570" cy="4037333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50" y="1448780"/>
              <a:ext cx="7851570" cy="403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 bwMode="auto">
            <a:xfrm>
              <a:off x="5543615" y="2226982"/>
              <a:ext cx="2745305" cy="318223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3340" y="1049530"/>
            <a:ext cx="8173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 their 2012 Investor meeting (5/2012) Intel revealed that </a:t>
            </a:r>
            <a:r>
              <a:rPr lang="en-US" sz="1600" dirty="0">
                <a:solidFill>
                  <a:srgbClr val="3333FF"/>
                </a:solidFill>
              </a:rPr>
              <a:t>more than 3000 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engineers are working on OS support</a:t>
            </a:r>
            <a:r>
              <a:rPr lang="en-US" sz="1600" dirty="0">
                <a:solidFill>
                  <a:srgbClr val="000000"/>
                </a:solidFill>
              </a:rPr>
              <a:t>, among them about </a:t>
            </a:r>
            <a:r>
              <a:rPr lang="en-US" sz="1600" dirty="0">
                <a:solidFill>
                  <a:srgbClr val="FF0000"/>
                </a:solidFill>
              </a:rPr>
              <a:t>1200 engineers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are dedicated to  Android</a:t>
            </a:r>
            <a:r>
              <a:rPr lang="en-US" sz="1600" dirty="0">
                <a:solidFill>
                  <a:srgbClr val="000000"/>
                </a:solidFill>
              </a:rPr>
              <a:t>, as  indicated below [11].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10" y="998730"/>
            <a:ext cx="8337347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 that despite great efforts Intel could not yet become one of the 5 largest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suppliers  of smartphone application processors.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E.g. </a:t>
            </a:r>
            <a:r>
              <a:rPr lang="en-US" sz="1600" dirty="0" smtClean="0">
                <a:solidFill>
                  <a:srgbClr val="3333FF"/>
                </a:solidFill>
              </a:rPr>
              <a:t>in </a:t>
            </a:r>
            <a:r>
              <a:rPr lang="en-US" sz="1600" dirty="0">
                <a:solidFill>
                  <a:srgbClr val="3333FF"/>
                </a:solidFill>
              </a:rPr>
              <a:t>1H2012 Intel </a:t>
            </a:r>
            <a:r>
              <a:rPr lang="en-US" sz="1600" dirty="0" smtClean="0">
                <a:solidFill>
                  <a:srgbClr val="3333FF"/>
                </a:solidFill>
              </a:rPr>
              <a:t>achieved not more than 0.2 % unit </a:t>
            </a:r>
            <a:r>
              <a:rPr lang="en-US" sz="1600" dirty="0">
                <a:solidFill>
                  <a:srgbClr val="3333FF"/>
                </a:solidFill>
              </a:rPr>
              <a:t>shipment share </a:t>
            </a:r>
            <a:r>
              <a:rPr lang="en-US" sz="1600" dirty="0" smtClean="0">
                <a:solidFill>
                  <a:srgbClr val="3333FF"/>
                </a:solidFill>
              </a:rPr>
              <a:t>in</a:t>
            </a:r>
          </a:p>
          <a:p>
            <a:r>
              <a:rPr lang="en-US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smartphones </a:t>
            </a:r>
            <a:r>
              <a:rPr lang="en-US" sz="1600" dirty="0" smtClean="0">
                <a:solidFill>
                  <a:srgbClr val="000000"/>
                </a:solidFill>
              </a:rPr>
              <a:t>[45].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63" y="615510"/>
            <a:ext cx="603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Intel’s share in smartphone application processors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2. The smartphone boom (16)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893" y="633248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Emergence of tablets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510" y="1377350"/>
            <a:ext cx="6571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Tablets were </a:t>
            </a:r>
            <a:r>
              <a:rPr lang="en-US" sz="1600" dirty="0" smtClean="0">
                <a:solidFill>
                  <a:srgbClr val="3333FF"/>
                </a:solidFill>
              </a:rPr>
              <a:t>envisioned </a:t>
            </a:r>
            <a:r>
              <a:rPr lang="en-US" sz="1600" dirty="0">
                <a:solidFill>
                  <a:srgbClr val="3333FF"/>
                </a:solidFill>
              </a:rPr>
              <a:t>by </a:t>
            </a:r>
            <a:r>
              <a:rPr lang="en-US" sz="1600" dirty="0" smtClean="0">
                <a:solidFill>
                  <a:srgbClr val="3333FF"/>
                </a:solidFill>
              </a:rPr>
              <a:t>Steve Jobs </a:t>
            </a:r>
            <a:r>
              <a:rPr lang="en-US" sz="1600" dirty="0">
                <a:solidFill>
                  <a:srgbClr val="000000"/>
                </a:solidFill>
              </a:rPr>
              <a:t>already </a:t>
            </a:r>
            <a:r>
              <a:rPr lang="en-US" sz="1600" dirty="0">
                <a:solidFill>
                  <a:srgbClr val="3333FF"/>
                </a:solidFill>
              </a:rPr>
              <a:t>in 1983 </a:t>
            </a:r>
            <a:r>
              <a:rPr lang="en-US" sz="1600" dirty="0">
                <a:solidFill>
                  <a:srgbClr val="000000"/>
                </a:solidFill>
              </a:rPr>
              <a:t>saying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510" y="1737390"/>
            <a:ext cx="879101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”Apple’s strategy is really simple. What we want to do is </a:t>
            </a:r>
            <a:r>
              <a:rPr lang="en-US" sz="1600" dirty="0">
                <a:solidFill>
                  <a:srgbClr val="FF0000"/>
                </a:solidFill>
              </a:rPr>
              <a:t>we want to put an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incredibly great  computer in a book that you can carry around</a:t>
            </a:r>
            <a:r>
              <a:rPr lang="en-US" sz="1600" dirty="0">
                <a:solidFill>
                  <a:srgbClr val="000000"/>
                </a:solidFill>
              </a:rPr>
              <a:t> with you and learn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  how to use in 20 minutes.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... And we </a:t>
            </a:r>
            <a:r>
              <a:rPr lang="en-US" sz="1600" dirty="0">
                <a:solidFill>
                  <a:srgbClr val="FF0000"/>
                </a:solidFill>
              </a:rPr>
              <a:t>really want to do it with a radio link </a:t>
            </a:r>
            <a:r>
              <a:rPr lang="en-US" sz="1600" dirty="0">
                <a:solidFill>
                  <a:srgbClr val="000000"/>
                </a:solidFill>
              </a:rPr>
              <a:t>in it so you don’t have to hook up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to anything  and you’re in communication with all of these larger databases and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other computers” </a:t>
            </a:r>
            <a:r>
              <a:rPr lang="en-US" sz="1600" dirty="0" smtClean="0">
                <a:solidFill>
                  <a:srgbClr val="000000"/>
                </a:solidFill>
              </a:rPr>
              <a:t>[19].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610" y="998730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Visioning tablets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The tablet boom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610" y="1392160"/>
            <a:ext cx="8889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2010: Apple’s </a:t>
            </a:r>
            <a:r>
              <a:rPr lang="en-US" sz="1600" dirty="0" err="1">
                <a:solidFill>
                  <a:srgbClr val="FF0000"/>
                </a:solidFill>
              </a:rPr>
              <a:t>iPad</a:t>
            </a:r>
            <a:r>
              <a:rPr lang="en-US" sz="1600" dirty="0">
                <a:solidFill>
                  <a:srgbClr val="000000"/>
                </a:solidFill>
              </a:rPr>
              <a:t> with </a:t>
            </a:r>
            <a:r>
              <a:rPr lang="en-US" sz="1600" dirty="0">
                <a:solidFill>
                  <a:srgbClr val="3333FF"/>
                </a:solidFill>
              </a:rPr>
              <a:t>9.7 “ screen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3333FF"/>
                </a:solidFill>
              </a:rPr>
              <a:t>touch screen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3333FF"/>
                </a:solidFill>
              </a:rPr>
              <a:t>Wi-Fi or </a:t>
            </a:r>
            <a:r>
              <a:rPr lang="en-US" sz="1600" dirty="0">
                <a:solidFill>
                  <a:srgbClr val="000000"/>
                </a:solidFill>
              </a:rPr>
              <a:t>additionally </a:t>
            </a:r>
            <a:r>
              <a:rPr lang="en-US" sz="1600" dirty="0">
                <a:solidFill>
                  <a:srgbClr val="3333FF"/>
                </a:solidFill>
              </a:rPr>
              <a:t>wireless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3G broadband internet connection </a:t>
            </a:r>
            <a:r>
              <a:rPr lang="en-US" sz="1600" dirty="0">
                <a:solidFill>
                  <a:srgbClr val="000000"/>
                </a:solidFill>
              </a:rPr>
              <a:t>(mobile internet connection), operating under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err="1">
                <a:solidFill>
                  <a:srgbClr val="3333FF"/>
                </a:solidFill>
              </a:rPr>
              <a:t>iOS</a:t>
            </a:r>
            <a:r>
              <a:rPr lang="en-US" sz="1600" dirty="0">
                <a:solidFill>
                  <a:srgbClr val="000000"/>
                </a:solidFill>
              </a:rPr>
              <a:t> [12].</a:t>
            </a:r>
          </a:p>
        </p:txBody>
      </p:sp>
      <p:pic>
        <p:nvPicPr>
          <p:cNvPr id="3074" name="Picture 2" descr="File:Steve Jobs with the Apple iPad no logo (cropped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51" y="2583196"/>
            <a:ext cx="2416294" cy="30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210" y="625990"/>
            <a:ext cx="856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Designs giving the final push for rapid spreading of tablets around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10" y="1039378"/>
            <a:ext cx="8176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From 2009 on: </a:t>
            </a:r>
            <a:r>
              <a:rPr lang="en-US" sz="1600" dirty="0">
                <a:solidFill>
                  <a:srgbClr val="FF0000"/>
                </a:solidFill>
              </a:rPr>
              <a:t>Android-based tablets </a:t>
            </a:r>
            <a:r>
              <a:rPr lang="en-US" sz="1600" dirty="0">
                <a:solidFill>
                  <a:srgbClr val="000000"/>
                </a:solidFill>
              </a:rPr>
              <a:t>arrived the market from many vendors.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1730" y="5899757"/>
            <a:ext cx="5021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Figure: </a:t>
            </a:r>
            <a:r>
              <a:rPr lang="en-US" sz="1400" dirty="0" smtClean="0">
                <a:solidFill>
                  <a:srgbClr val="000000"/>
                </a:solidFill>
              </a:rPr>
              <a:t>Steve Jobs </a:t>
            </a:r>
            <a:r>
              <a:rPr lang="en-US" sz="1400" dirty="0">
                <a:solidFill>
                  <a:srgbClr val="000000"/>
                </a:solidFill>
              </a:rPr>
              <a:t>introducing the iPad in 2010 [12]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The tablet boom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(1)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685" y="638690"/>
            <a:ext cx="426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1. The traditional computer market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51398" y="2198480"/>
            <a:ext cx="1114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Desktops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61656" y="2198480"/>
            <a:ext cx="19607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Embedded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computer devices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737726" y="1571417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736573" y="1817480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670678" y="1261791"/>
            <a:ext cx="4855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Main computer market segments around 2000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622336" y="2673701"/>
            <a:ext cx="2196435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Pentium 4 lines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Athlon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160420" y="2701951"/>
            <a:ext cx="11993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ARM’s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65533" y="2198480"/>
            <a:ext cx="9525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Servers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01051" y="2662030"/>
            <a:ext cx="2005677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 Xeon lines</a:t>
            </a:r>
            <a:endParaRPr lang="en-US" i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Opteron lines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>
            <a:stCxn id="6" idx="1"/>
          </p:cNvCxnSpPr>
          <p:nvPr/>
        </p:nvCxnSpPr>
        <p:spPr>
          <a:xfrm flipH="1">
            <a:off x="1799555" y="1817480"/>
            <a:ext cx="2938172" cy="306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40908" y="1817480"/>
            <a:ext cx="2925763" cy="317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6245" y="265598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E.g.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515" y="3654025"/>
            <a:ext cx="8994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/>
              </a:rPr>
              <a:t>Major trend in the first half of the 2000’s: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 spreading of laptops 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(first mobile devices)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698202" y="5606960"/>
            <a:ext cx="2196435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Pentium 4 lines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Athlon64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019293" y="5621250"/>
            <a:ext cx="11993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ARM’s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99916" y="5595289"/>
            <a:ext cx="2005677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 Xeon lines</a:t>
            </a:r>
            <a:endParaRPr lang="en-US" i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Opteron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304" y="558924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E.g.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4703662" y="208735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1775818" y="209195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7621228" y="2082592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315751" y="5132221"/>
            <a:ext cx="1114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Desktops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600743" y="5132221"/>
            <a:ext cx="2021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Embedded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 computer devices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4748303" y="4505158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3796417" y="4751221"/>
            <a:ext cx="953948" cy="2986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2624312" y="4195532"/>
            <a:ext cx="4855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Main computer market segments around 2005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319167" y="5132221"/>
            <a:ext cx="9525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Servers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0" name="Straight Connector 29"/>
          <p:cNvCxnSpPr>
            <a:stCxn id="26" idx="1"/>
          </p:cNvCxnSpPr>
          <p:nvPr/>
        </p:nvCxnSpPr>
        <p:spPr>
          <a:xfrm flipH="1">
            <a:off x="1810132" y="4751221"/>
            <a:ext cx="2938172" cy="306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33203" y="4751221"/>
            <a:ext cx="2887102" cy="317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3764917" y="502109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1729452" y="502569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7574862" y="5016333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257015" y="5139190"/>
            <a:ext cx="9797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Laptops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>
            <a:stCxn id="26" idx="1"/>
          </p:cNvCxnSpPr>
          <p:nvPr/>
        </p:nvCxnSpPr>
        <p:spPr>
          <a:xfrm>
            <a:off x="4748304" y="4751221"/>
            <a:ext cx="1049050" cy="304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702284" y="501762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4879" y="5628970"/>
            <a:ext cx="1744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Intel’s Celeron lines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AMD’s Duron lines</a:t>
            </a:r>
          </a:p>
        </p:txBody>
      </p:sp>
      <p:sp>
        <p:nvSpPr>
          <p:cNvPr id="39" name="Oval 38"/>
          <p:cNvSpPr/>
          <p:nvPr/>
        </p:nvSpPr>
        <p:spPr>
          <a:xfrm>
            <a:off x="5257015" y="5094121"/>
            <a:ext cx="979755" cy="457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 animBg="1"/>
      <p:bldP spid="27" grpId="0" animBg="1"/>
      <p:bldP spid="28" grpId="0"/>
      <p:bldP spid="29" grpId="0"/>
      <p:bldP spid="32" grpId="0" animBg="1"/>
      <p:bldP spid="33" grpId="0" animBg="1"/>
      <p:bldP spid="34" grpId="0" animBg="1"/>
      <p:bldP spid="35" grpId="0"/>
      <p:bldP spid="37" grpId="0" animBg="1"/>
      <p:bldP spid="38" grpId="0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85" y="631785"/>
            <a:ext cx="533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Implementation alternatives of </a:t>
            </a:r>
            <a:r>
              <a:rPr lang="en-US" dirty="0" smtClean="0">
                <a:solidFill>
                  <a:srgbClr val="333399"/>
                </a:solidFill>
              </a:rPr>
              <a:t>tablets-1 </a:t>
            </a:r>
            <a:r>
              <a:rPr lang="en-US" dirty="0">
                <a:solidFill>
                  <a:srgbClr val="000000"/>
                </a:solidFill>
              </a:rPr>
              <a:t>[8]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9173" y="1268760"/>
            <a:ext cx="8505945" cy="5390828"/>
            <a:chOff x="1280160" y="1583795"/>
            <a:chExt cx="7811671" cy="4879556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6" t="16324" r="-3"/>
            <a:stretch/>
          </p:blipFill>
          <p:spPr bwMode="auto">
            <a:xfrm>
              <a:off x="1280161" y="1583795"/>
              <a:ext cx="7811670" cy="4879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8" t="12910" r="79997" b="83676"/>
            <a:stretch/>
          </p:blipFill>
          <p:spPr bwMode="auto">
            <a:xfrm rot="5400000">
              <a:off x="793985" y="2204986"/>
              <a:ext cx="1125127" cy="152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The tablet boom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650" y="2025655"/>
            <a:ext cx="4668400" cy="3158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Microsoft Surface Pr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61" y="1945013"/>
            <a:ext cx="3769909" cy="28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3750" y="5274205"/>
            <a:ext cx="247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Intel’s Surface Pro 3</a:t>
            </a:r>
          </a:p>
          <a:p>
            <a:pPr algn="ctr"/>
            <a:r>
              <a:rPr lang="en-US" sz="1600" dirty="0" smtClean="0"/>
              <a:t> used as a laptop [22]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9932" y="5274205"/>
            <a:ext cx="2422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Intel’s Surface Pro 3</a:t>
            </a:r>
          </a:p>
          <a:p>
            <a:pPr algn="ctr"/>
            <a:r>
              <a:rPr lang="en-US" sz="1600" dirty="0" smtClean="0"/>
              <a:t> used as a tablet [23]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085" y="631785"/>
            <a:ext cx="548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Implementation alternatives of </a:t>
            </a:r>
            <a:r>
              <a:rPr lang="en-US" dirty="0" smtClean="0">
                <a:solidFill>
                  <a:srgbClr val="333399"/>
                </a:solidFill>
              </a:rPr>
              <a:t>tablets-2 </a:t>
            </a:r>
            <a:r>
              <a:rPr lang="en-US" dirty="0">
                <a:solidFill>
                  <a:srgbClr val="000000"/>
                </a:solidFill>
              </a:rPr>
              <a:t>[8]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515" y="998730"/>
            <a:ext cx="1544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 in 1 tablets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6515" y="1313765"/>
            <a:ext cx="461697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Example: </a:t>
            </a:r>
            <a:r>
              <a:rPr lang="en-US" sz="1600" dirty="0">
                <a:solidFill>
                  <a:srgbClr val="3333FF"/>
                </a:solidFill>
              </a:rPr>
              <a:t>Windows Surface Pro 3 (8/2014)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3333FF"/>
                </a:solidFill>
              </a:rPr>
              <a:t>Aim: Replacing laptops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The tablet boom 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815" y="998730"/>
            <a:ext cx="893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Besides smartphones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tablets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3333FF"/>
                </a:solidFill>
              </a:rPr>
              <a:t>all their alternative designs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that  </a:t>
            </a:r>
            <a:r>
              <a:rPr lang="en-US" sz="1600" dirty="0">
                <a:solidFill>
                  <a:srgbClr val="000000"/>
                </a:solidFill>
              </a:rPr>
              <a:t>provide also keyboard/mouse </a:t>
            </a:r>
            <a:r>
              <a:rPr lang="en-US" sz="1600" dirty="0" smtClean="0">
                <a:solidFill>
                  <a:srgbClr val="000000"/>
                </a:solidFill>
              </a:rPr>
              <a:t>input, such </a:t>
            </a:r>
            <a:r>
              <a:rPr lang="en-US" sz="1600" dirty="0">
                <a:solidFill>
                  <a:srgbClr val="000000"/>
                </a:solidFill>
              </a:rPr>
              <a:t>as convertibles </a:t>
            </a:r>
            <a:r>
              <a:rPr lang="en-US" sz="1600" dirty="0" smtClean="0">
                <a:solidFill>
                  <a:srgbClr val="000000"/>
                </a:solidFill>
              </a:rPr>
              <a:t>or 2 in 1 designs) </a:t>
            </a:r>
            <a:r>
              <a:rPr lang="en-US" sz="1600" dirty="0">
                <a:solidFill>
                  <a:srgbClr val="3333FF"/>
                </a:solidFill>
              </a:rPr>
              <a:t>have recently the highest growth potential</a:t>
            </a:r>
            <a:r>
              <a:rPr lang="en-US" sz="1600" dirty="0">
                <a:solidFill>
                  <a:srgbClr val="000000"/>
                </a:solidFill>
              </a:rPr>
              <a:t>, as indicated in the Figure below (12/1012) [3].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/>
          <a:stretch/>
        </p:blipFill>
        <p:spPr bwMode="auto">
          <a:xfrm>
            <a:off x="1" y="2077005"/>
            <a:ext cx="9144000" cy="42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575" y="3655871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Desktops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5497" y="3205821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Notebooks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5941" y="2710766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Tablets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38857" y="3932870"/>
            <a:ext cx="0" cy="120816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028693" y="3482820"/>
            <a:ext cx="0" cy="84812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922150" y="3019849"/>
            <a:ext cx="0" cy="62310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6555" y="6420816"/>
            <a:ext cx="81786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Figure: Yearly worldwide sales figures of desktops, notebooks and tablets [3]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148" y="620463"/>
            <a:ext cx="699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Rapid increase of tablet sales in the first half of the </a:t>
            </a:r>
            <a:r>
              <a:rPr lang="en-US" dirty="0" smtClean="0">
                <a:solidFill>
                  <a:srgbClr val="2D2D8A"/>
                </a:solidFill>
              </a:rPr>
              <a:t>2010’s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The tablet boom 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dc_1Q14_tabl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05" y="1583795"/>
            <a:ext cx="70770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775" y="633066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1Q/2014 worldwide tablet sales </a:t>
            </a:r>
            <a:r>
              <a:rPr lang="en-US" dirty="0" smtClean="0">
                <a:solidFill>
                  <a:srgbClr val="000000"/>
                </a:solidFill>
              </a:rPr>
              <a:t>[31]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10" y="1025240"/>
            <a:ext cx="3050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(Shipments in million units)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The tablet boom 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" descr="http://static.cdn-seekingalpha.com/uploads/2014/7/11806781_14050248217038_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t="22791" r="2534" b="13504"/>
          <a:stretch/>
        </p:blipFill>
        <p:spPr bwMode="auto">
          <a:xfrm>
            <a:off x="161510" y="1088740"/>
            <a:ext cx="88900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93600" y="625990"/>
            <a:ext cx="9532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Global market share of tablet OS shipments from 2010 to 2014 by quarter </a:t>
            </a:r>
            <a:r>
              <a:rPr lang="en-US" dirty="0" smtClean="0"/>
              <a:t>[25] </a:t>
            </a:r>
            <a:endParaRPr lang="en-US" dirty="0"/>
          </a:p>
        </p:txBody>
      </p:sp>
      <p:pic>
        <p:nvPicPr>
          <p:cNvPr id="6" name="Picture 1" descr="http://static.cdn-seekingalpha.com/uploads/2014/7/11806781_14050248217038_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 r="83183" b="3095"/>
          <a:stretch/>
        </p:blipFill>
        <p:spPr bwMode="auto">
          <a:xfrm>
            <a:off x="-18510" y="5589240"/>
            <a:ext cx="1601788" cy="69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The tablet boom 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dc_1Q14_tabl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85" y="1583795"/>
            <a:ext cx="70770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775" y="633066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1Q/2014 worldwide tablet sales </a:t>
            </a:r>
            <a:r>
              <a:rPr lang="en-US" dirty="0" smtClean="0">
                <a:solidFill>
                  <a:srgbClr val="000000"/>
                </a:solidFill>
              </a:rPr>
              <a:t>[31]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10" y="1025240"/>
            <a:ext cx="3050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(Shipments in million units)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3623565" y="1583795"/>
            <a:ext cx="1092877" cy="227647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The tablet boom 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20678559">
            <a:off x="1390358" y="2491387"/>
            <a:ext cx="6696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1" t="51695" r="9522" b="41635"/>
          <a:stretch/>
        </p:blipFill>
        <p:spPr bwMode="auto">
          <a:xfrm>
            <a:off x="32305" y="728662"/>
            <a:ext cx="9072500" cy="611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925767" y="1152872"/>
            <a:ext cx="921708" cy="1026529"/>
            <a:chOff x="6722587" y="2216856"/>
            <a:chExt cx="921708" cy="10265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096845" y="3017988"/>
            <a:ext cx="921708" cy="1026529"/>
            <a:chOff x="6722587" y="2216856"/>
            <a:chExt cx="921708" cy="102652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569558" y="2604357"/>
            <a:ext cx="921708" cy="1026529"/>
            <a:chOff x="6722587" y="2216856"/>
            <a:chExt cx="921708" cy="102652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041486" y="2110919"/>
            <a:ext cx="921708" cy="1026529"/>
            <a:chOff x="6722587" y="2216856"/>
            <a:chExt cx="921708" cy="102652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481305" y="1647927"/>
            <a:ext cx="921708" cy="1026529"/>
            <a:chOff x="6722587" y="2216856"/>
            <a:chExt cx="921708" cy="10265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7947375" y="4008270"/>
            <a:ext cx="921708" cy="1026529"/>
            <a:chOff x="6722587" y="2216856"/>
            <a:chExt cx="921708" cy="102652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505812" y="4362844"/>
            <a:ext cx="921708" cy="1026529"/>
            <a:chOff x="6722587" y="2216856"/>
            <a:chExt cx="921708" cy="102652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3438277" y="2173848"/>
            <a:ext cx="12602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b="1" dirty="0" smtClean="0">
                <a:solidFill>
                  <a:srgbClr val="FFC000"/>
                </a:solidFill>
              </a:rPr>
              <a:t>Clover Trail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(2012)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96845" y="2622788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Oak Trail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(2011)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0971" y="1700079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Bay Trail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(2013)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96597" y="1243992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Cherry Trail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(2014?)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5519" y="74782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Willow Trail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(2015?)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28771" y="392005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Sophia 3G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(2014?)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88754" y="3564015"/>
            <a:ext cx="1212190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Sophia LTE</a:t>
            </a:r>
          </a:p>
          <a:p>
            <a:pPr algn="ctr">
              <a:lnSpc>
                <a:spcPts val="15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(2015)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11579" y="3575972"/>
            <a:ext cx="104227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Z2760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2xSaltwell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32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6260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97276" y="3989361"/>
            <a:ext cx="104708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Z670/650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1xBonnell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45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 no XMM 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W/</a:t>
            </a:r>
            <a:r>
              <a:rPr lang="en-US" sz="1100" dirty="0" err="1" smtClean="0">
                <a:solidFill>
                  <a:schemeClr val="bg1"/>
                </a:solidFill>
              </a:rPr>
              <a:t>MeeGo</a:t>
            </a:r>
            <a:r>
              <a:rPr lang="en-US" sz="1100" dirty="0" smtClean="0">
                <a:solidFill>
                  <a:schemeClr val="bg1"/>
                </a:solidFill>
              </a:rPr>
              <a:t>/A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68173" y="3072838"/>
            <a:ext cx="152317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Z37x0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4</a:t>
            </a:r>
            <a:r>
              <a:rPr lang="en-US" sz="1100" dirty="0" smtClean="0">
                <a:solidFill>
                  <a:schemeClr val="bg1"/>
                </a:solidFill>
              </a:rPr>
              <a:t>xSilvermont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6260/7160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W/A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77297" y="5314854"/>
            <a:ext cx="1162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</a:rPr>
              <a:t>Zxxxx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2xSilvermont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integrated 3G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13450" y="4954485"/>
            <a:ext cx="1218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</a:rPr>
              <a:t>Zxxx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4xSilvermont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integrated LTE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4704" y="2612637"/>
            <a:ext cx="146546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Z4xxx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4xAirmont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14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7160/7260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W/A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4962" y="2147338"/>
            <a:ext cx="104708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Z5xxx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4xGoldmont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14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7360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W/A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7138" y="932203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Intel’s platforms targeting tablets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(based on [33])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59847" y="1578533"/>
            <a:ext cx="0" cy="4896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500" y="1852090"/>
            <a:ext cx="400110" cy="25004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 smtClean="0">
                <a:solidFill>
                  <a:srgbClr val="CCECFF"/>
                </a:solidFill>
              </a:rPr>
              <a:t>Performance (not to scale)</a:t>
            </a:r>
            <a:endParaRPr lang="en-US" sz="1400" dirty="0">
              <a:solidFill>
                <a:srgbClr val="CCEC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18596" y="3307623"/>
            <a:ext cx="921708" cy="1026529"/>
            <a:chOff x="6722587" y="2216856"/>
            <a:chExt cx="921708" cy="1026529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649044" y="2912423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>
                <a:solidFill>
                  <a:srgbClr val="FFC000"/>
                </a:solidFill>
              </a:rPr>
              <a:t>Menlow</a:t>
            </a:r>
            <a:endParaRPr lang="en-US" sz="13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(2008)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8760" y="4278996"/>
            <a:ext cx="90762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Z5xx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1xBonnell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45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 no XMM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W/</a:t>
            </a:r>
            <a:r>
              <a:rPr lang="en-US" sz="1100" dirty="0" err="1" smtClean="0">
                <a:solidFill>
                  <a:schemeClr val="bg1"/>
                </a:solidFill>
              </a:rPr>
              <a:t>Moblin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The tablet boom 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482775"/>
              </p:ext>
            </p:extLst>
          </p:nvPr>
        </p:nvGraphicFramePr>
        <p:xfrm>
          <a:off x="611560" y="1628800"/>
          <a:ext cx="3645405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/>
                <a:gridCol w="162018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Smartphone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2013 (revenue) [b] 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53 %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MediaTek</a:t>
                      </a:r>
                      <a:r>
                        <a:rPr lang="en-US" sz="1200" dirty="0" smtClean="0"/>
                        <a:t> (Taiwan)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Samsung (S. Korea)      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Spreadtrum</a:t>
                      </a:r>
                      <a:r>
                        <a:rPr lang="en-US" sz="1200" dirty="0" smtClean="0"/>
                        <a:t> (China)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421822"/>
              </p:ext>
            </p:extLst>
          </p:nvPr>
        </p:nvGraphicFramePr>
        <p:xfrm>
          <a:off x="4797025" y="1634763"/>
          <a:ext cx="3645405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/>
                <a:gridCol w="162018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Tablet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2013 (revenue</a:t>
                      </a:r>
                      <a:r>
                        <a:rPr lang="hu-HU" sz="1200" dirty="0" smtClean="0"/>
                        <a:t>)</a:t>
                      </a:r>
                      <a:r>
                        <a:rPr lang="en-US" sz="1200" dirty="0" smtClean="0"/>
                        <a:t> [b] </a:t>
                      </a:r>
                      <a:endParaRPr lang="en-US" sz="12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hu-HU" sz="1200" dirty="0" smtClean="0"/>
                        <a:t>1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Samsung (S. Korea)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hu-HU" sz="1200" dirty="0" smtClean="0"/>
                        <a:t>0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563" y="615510"/>
            <a:ext cx="7871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market share of tablet application processors in 2013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(based on revenue) </a:t>
            </a:r>
            <a:r>
              <a:rPr lang="en-US" dirty="0" smtClean="0"/>
              <a:t>[34]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The tablet boom 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863" y="628210"/>
            <a:ext cx="656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Intel’s share in tablet application processors </a:t>
            </a:r>
            <a:r>
              <a:rPr lang="en-US" dirty="0" smtClean="0"/>
              <a:t>[35], [36]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3278" y="998730"/>
            <a:ext cx="8800422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</a:rPr>
              <a:t>In 2013 </a:t>
            </a:r>
            <a:r>
              <a:rPr lang="en-US" sz="1600" dirty="0" smtClean="0"/>
              <a:t>Intel sold about 10 million tablet chips, that amounts to </a:t>
            </a:r>
            <a:r>
              <a:rPr lang="en-US" sz="1600" dirty="0" smtClean="0">
                <a:solidFill>
                  <a:srgbClr val="FF0000"/>
                </a:solidFill>
              </a:rPr>
              <a:t>about 5 % market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share </a:t>
            </a:r>
            <a:r>
              <a:rPr lang="en-US" sz="1600" dirty="0" smtClean="0"/>
              <a:t>in that year (relating to ~ 195 million tablets shipped).</a:t>
            </a:r>
          </a:p>
          <a:p>
            <a:r>
              <a:rPr lang="en-US" sz="1600" dirty="0" smtClean="0"/>
              <a:t>Nevertheless, </a:t>
            </a:r>
            <a:r>
              <a:rPr lang="en-US" sz="1600" dirty="0" smtClean="0">
                <a:solidFill>
                  <a:srgbClr val="3333FF"/>
                </a:solidFill>
              </a:rPr>
              <a:t>Intel plans to sell 40 million chips for smart phones and</a:t>
            </a:r>
            <a:r>
              <a:rPr lang="en-US" sz="1600" dirty="0" smtClean="0"/>
              <a:t> tablets</a:t>
            </a:r>
          </a:p>
          <a:p>
            <a:r>
              <a:rPr lang="en-US" sz="1600" dirty="0" smtClean="0">
                <a:solidFill>
                  <a:srgbClr val="3333FF"/>
                </a:solidFill>
              </a:rPr>
              <a:t>  in 2014 by paying subsidies </a:t>
            </a:r>
            <a:r>
              <a:rPr lang="en-US" sz="1600" dirty="0" smtClean="0"/>
              <a:t>for OEMs to use Intel’s processors</a:t>
            </a:r>
            <a:r>
              <a:rPr lang="en-US" sz="1600" dirty="0" smtClean="0">
                <a:solidFill>
                  <a:srgbClr val="3333FF"/>
                </a:solidFill>
              </a:rPr>
              <a:t>.</a:t>
            </a:r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The tablet boom 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4.Requirements of mobile devices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515" y="638690"/>
            <a:ext cx="694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4</a:t>
            </a:r>
            <a:r>
              <a:rPr lang="en-US" dirty="0" smtClean="0">
                <a:solidFill>
                  <a:srgbClr val="2D2D8A"/>
                </a:solidFill>
              </a:rPr>
              <a:t>. Requirements of </a:t>
            </a:r>
            <a:r>
              <a:rPr lang="en-US" dirty="0">
                <a:solidFill>
                  <a:srgbClr val="2D2D8A"/>
                </a:solidFill>
              </a:rPr>
              <a:t>mobile devices (tablets, </a:t>
            </a:r>
            <a:r>
              <a:rPr lang="en-US" dirty="0" smtClean="0">
                <a:solidFill>
                  <a:srgbClr val="2D2D8A"/>
                </a:solidFill>
              </a:rPr>
              <a:t>smartphones)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1018335"/>
            <a:ext cx="2591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Two </a:t>
            </a:r>
            <a:r>
              <a:rPr lang="en-US" sz="1600" dirty="0" smtClean="0">
                <a:solidFill>
                  <a:srgbClr val="000000"/>
                </a:solidFill>
              </a:rPr>
              <a:t>aspects discussed: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15" y="1358770"/>
            <a:ext cx="2749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  <a:r>
              <a:rPr lang="en-US" sz="1600" dirty="0" smtClean="0"/>
              <a:t>.1 </a:t>
            </a:r>
            <a:r>
              <a:rPr lang="en-US" sz="1600" dirty="0"/>
              <a:t>Low power </a:t>
            </a:r>
            <a:r>
              <a:rPr lang="en-US" sz="1600" dirty="0" smtClean="0"/>
              <a:t>operation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14618" y="1718810"/>
            <a:ext cx="6053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  <a:r>
              <a:rPr lang="en-US" sz="1600" dirty="0" smtClean="0"/>
              <a:t>.2 Touch screen oriented operating systems for mobiles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758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63961" y="1466783"/>
            <a:ext cx="5688359" cy="4392487"/>
            <a:chOff x="-118" y="721"/>
            <a:chExt cx="2878" cy="192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" y="721"/>
              <a:ext cx="2878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737" y="1324"/>
              <a:ext cx="88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 altLang="zh-TW" sz="1600" b="1" dirty="0">
                  <a:solidFill>
                    <a:srgbClr val="000000"/>
                  </a:solidFill>
                  <a:ea typeface="新細明體" pitchFamily="18" charset="-120"/>
                  <a:cs typeface="Arial" charset="0"/>
                </a:rPr>
                <a:t>CAGR 17%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10" y="1918"/>
              <a:ext cx="80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 altLang="zh-TW" sz="1600" b="1" dirty="0">
                  <a:solidFill>
                    <a:srgbClr val="000000"/>
                  </a:solidFill>
                  <a:ea typeface="新細明體" pitchFamily="18" charset="-120"/>
                  <a:cs typeface="Arial" charset="0"/>
                </a:rPr>
                <a:t>CAGR 5%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35896" y="6406588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Source: IDC March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2006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515" y="638725"/>
            <a:ext cx="8196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  <a:latin typeface="Verdana"/>
              </a:rPr>
              <a:t>Yearly worldwide sales and Compound Annual Growth Rates (CAGR) </a:t>
            </a:r>
          </a:p>
          <a:p>
            <a:r>
              <a:rPr lang="en-US" dirty="0">
                <a:solidFill>
                  <a:srgbClr val="333399"/>
                </a:solidFill>
                <a:latin typeface="Verdana"/>
              </a:rPr>
              <a:t>  of desktops  and mobiles (laptops) around 2005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1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(2)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907" y="1088740"/>
            <a:ext cx="843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  <a:latin typeface="Verdana"/>
              </a:rPr>
              <a:t>Contrasting the design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paradigms of traditional and mobile processors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676" y="1538790"/>
            <a:ext cx="7902324" cy="1664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681" y="2204573"/>
            <a:ext cx="2828018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High performance/power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(e.g. GFLOPS/Watt)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150" y="1763815"/>
            <a:ext cx="2432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</a:rPr>
              <a:t>Traditional processors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9052" y="1763815"/>
            <a:ext cx="2771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</a:rPr>
              <a:t>Tablets and smartphones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26721" y="2208070"/>
            <a:ext cx="3164264" cy="856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Low power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(Watt)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(Number of operating hours)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3970585" y="2214318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085" y="638690"/>
            <a:ext cx="3067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Verdana"/>
              </a:rPr>
              <a:t>4</a:t>
            </a:r>
            <a:r>
              <a:rPr lang="en-US" dirty="0" smtClean="0">
                <a:solidFill>
                  <a:schemeClr val="accent6"/>
                </a:solidFill>
                <a:latin typeface="Verdana"/>
              </a:rPr>
              <a:t>.1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Low power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operation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785" y="3315471"/>
            <a:ext cx="7825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/>
              </a:rPr>
              <a:t>In this point let’s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focus on the microarchitecture of CPUs </a:t>
            </a:r>
            <a:r>
              <a:rPr lang="en-US" sz="1600" dirty="0" smtClean="0">
                <a:latin typeface="Verdana"/>
              </a:rPr>
              <a:t>(processor cores)</a:t>
            </a:r>
            <a:endParaRPr lang="en-US" sz="1600" dirty="0">
              <a:latin typeface="Verdana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4.Requirements of mobile devices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12" grpId="0"/>
      <p:bldP spid="13" grpId="0"/>
      <p:bldP spid="14" grpId="0"/>
      <p:bldP spid="15" grpId="0" animBg="1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390525" y="1448780"/>
            <a:ext cx="8362950" cy="367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95" y="629398"/>
            <a:ext cx="9314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Example: Block diagram of Intel’s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Cloverview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(Z2760) tablet processor (2012)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[13]</a:t>
            </a:r>
            <a:endParaRPr lang="en-US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33813" y="1564190"/>
            <a:ext cx="2024837" cy="99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4.Requirements of mobile devices (</a:t>
            </a:r>
            <a:r>
              <a:rPr lang="en-US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 flipH="1">
            <a:off x="4552420" y="1524683"/>
            <a:ext cx="7938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V="1">
            <a:off x="2853946" y="1699308"/>
            <a:ext cx="3422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6274315" y="1699308"/>
            <a:ext cx="329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H="1">
            <a:off x="2856490" y="1699308"/>
            <a:ext cx="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81691" y="1273031"/>
            <a:ext cx="5580619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Key criteria for low power microarchitectures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36875" y="1969183"/>
            <a:ext cx="3074881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Low processor clock frequency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01724" y="1969183"/>
            <a:ext cx="2664512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Narrow microarchitecture 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823785" y="1832658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239505" y="1835833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910" y="637661"/>
            <a:ext cx="751549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solidFill>
                  <a:schemeClr val="accent6"/>
                </a:solidFill>
                <a:latin typeface="Verdana" pitchFamily="34" charset="0"/>
              </a:rPr>
              <a:t>Key criteria for low power </a:t>
            </a:r>
            <a:r>
              <a:rPr lang="en-US" altLang="en-US" dirty="0" smtClean="0">
                <a:solidFill>
                  <a:schemeClr val="accent6"/>
                </a:solidFill>
                <a:latin typeface="Verdana" pitchFamily="34" charset="0"/>
              </a:rPr>
              <a:t>microarchitectures</a:t>
            </a:r>
            <a:endParaRPr lang="hu-HU" altLang="en-US" dirty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4.Requirements of mobile devices (4)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21750" y="2393885"/>
            <a:ext cx="1452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latin typeface="+mj-lt"/>
              </a:rPr>
              <a:t>(Section 4.1.1)</a:t>
            </a:r>
            <a:endParaRPr lang="en-US" sz="1300" i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0758" y="2393885"/>
            <a:ext cx="1452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latin typeface="+mj-lt"/>
              </a:rPr>
              <a:t>(Section 4.1.2)</a:t>
            </a:r>
            <a:endParaRPr lang="en-US" sz="13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64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679" y="625990"/>
            <a:ext cx="415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4</a:t>
            </a:r>
            <a:r>
              <a:rPr lang="en-US" dirty="0" smtClean="0">
                <a:solidFill>
                  <a:schemeClr val="accent6"/>
                </a:solidFill>
              </a:rPr>
              <a:t>.1.1 “</a:t>
            </a:r>
            <a:r>
              <a:rPr lang="en-US" dirty="0">
                <a:solidFill>
                  <a:schemeClr val="accent6"/>
                </a:solidFill>
              </a:rPr>
              <a:t>N</a:t>
            </a:r>
            <a:r>
              <a:rPr lang="en-US" dirty="0" smtClean="0">
                <a:solidFill>
                  <a:schemeClr val="accent6"/>
                </a:solidFill>
              </a:rPr>
              <a:t>arrow</a:t>
            </a:r>
            <a:r>
              <a:rPr lang="en-US" dirty="0">
                <a:solidFill>
                  <a:schemeClr val="accent6"/>
                </a:solidFill>
              </a:rPr>
              <a:t>” </a:t>
            </a:r>
            <a:r>
              <a:rPr lang="en-US" dirty="0" smtClean="0">
                <a:solidFill>
                  <a:schemeClr val="accent6"/>
                </a:solidFill>
              </a:rPr>
              <a:t>microarchitectures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705" y="998730"/>
            <a:ext cx="796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Microarchitecture of Intel’s and AMD’s recent traditional processors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15213"/>
            <a:ext cx="676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333FF"/>
                </a:solidFill>
              </a:rPr>
              <a:t>aims at high </a:t>
            </a:r>
            <a:r>
              <a:rPr lang="en-US" sz="1600" dirty="0">
                <a:solidFill>
                  <a:srgbClr val="3333FF"/>
                </a:solidFill>
              </a:rPr>
              <a:t>performance/power </a:t>
            </a:r>
            <a:r>
              <a:rPr lang="en-US" sz="1600" dirty="0" smtClean="0">
                <a:solidFill>
                  <a:srgbClr val="000000"/>
                </a:solidFill>
              </a:rPr>
              <a:t>(in terms of </a:t>
            </a:r>
            <a:r>
              <a:rPr lang="en-US" sz="1600" dirty="0">
                <a:solidFill>
                  <a:srgbClr val="000000"/>
                </a:solidFill>
              </a:rPr>
              <a:t>GFLOPS/Watt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r>
              <a:rPr lang="en-US" sz="1600" dirty="0" smtClean="0">
                <a:solidFill>
                  <a:srgbClr val="333399"/>
                </a:solidFill>
              </a:rPr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10847" y="1775253"/>
            <a:ext cx="1616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consequently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75305" y="2113807"/>
            <a:ext cx="6713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333FF"/>
                </a:solidFill>
              </a:rPr>
              <a:t>have </a:t>
            </a:r>
            <a:r>
              <a:rPr lang="en-US" sz="1600" dirty="0">
                <a:solidFill>
                  <a:srgbClr val="3333FF"/>
                </a:solidFill>
              </a:rPr>
              <a:t>wide microarchitectures</a:t>
            </a:r>
            <a:r>
              <a:rPr lang="en-US" sz="1600" dirty="0"/>
              <a:t>, as the next example </a:t>
            </a:r>
            <a:r>
              <a:rPr lang="en-US" sz="1600" dirty="0" smtClean="0"/>
              <a:t>shows:</a:t>
            </a:r>
            <a:endParaRPr lang="en-US" sz="1600" dirty="0"/>
          </a:p>
        </p:txBody>
      </p:sp>
      <p:pic>
        <p:nvPicPr>
          <p:cNvPr id="10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2" y="2846940"/>
            <a:ext cx="7319825" cy="23018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52163" y="2672335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64-bit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705" y="5373507"/>
            <a:ext cx="92022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Example: </a:t>
            </a:r>
            <a:r>
              <a:rPr lang="en-US" sz="1600" dirty="0" smtClean="0">
                <a:solidFill>
                  <a:srgbClr val="000000"/>
                </a:solidFill>
              </a:rPr>
              <a:t>Width of Intel’s </a:t>
            </a:r>
            <a:r>
              <a:rPr lang="en-US" sz="1600" dirty="0">
                <a:solidFill>
                  <a:srgbClr val="000000"/>
                </a:solidFill>
              </a:rPr>
              <a:t>Core </a:t>
            </a:r>
            <a:r>
              <a:rPr lang="en-US" sz="1600" dirty="0" smtClean="0">
                <a:solidFill>
                  <a:srgbClr val="000000"/>
                </a:solidFill>
              </a:rPr>
              <a:t>2 (2006) to </a:t>
            </a:r>
            <a:r>
              <a:rPr lang="en-US" sz="1600" dirty="0" err="1" smtClean="0">
                <a:solidFill>
                  <a:srgbClr val="000000"/>
                </a:solidFill>
              </a:rPr>
              <a:t>Haswell</a:t>
            </a:r>
            <a:r>
              <a:rPr lang="en-US" sz="1600" dirty="0" smtClean="0">
                <a:solidFill>
                  <a:srgbClr val="000000"/>
                </a:solidFill>
              </a:rPr>
              <a:t> (2013) </a:t>
            </a:r>
            <a:r>
              <a:rPr lang="en-US" sz="1600" dirty="0">
                <a:solidFill>
                  <a:srgbClr val="000000"/>
                </a:solidFill>
              </a:rPr>
              <a:t>processors </a:t>
            </a:r>
            <a:r>
              <a:rPr lang="en-US" sz="1600" dirty="0" smtClean="0">
                <a:solidFill>
                  <a:srgbClr val="000000"/>
                </a:solidFill>
              </a:rPr>
              <a:t>underlying</a:t>
            </a:r>
          </a:p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 servers to laptops [10]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We note that AMD introduced 4-wide microarchitectures five years later, along with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the Bulldozer line in 2011.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>
            <a:off x="3718921" y="3223315"/>
            <a:ext cx="628132" cy="1665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4.Requirements of mobile devices (</a:t>
            </a:r>
            <a:r>
              <a:rPr lang="en-US" dirty="0"/>
              <a:t>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6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007" y="953725"/>
            <a:ext cx="8341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 reduce power consumption </a:t>
            </a:r>
            <a:r>
              <a:rPr lang="en-US" sz="1600" dirty="0">
                <a:solidFill>
                  <a:srgbClr val="3333FF"/>
                </a:solidFill>
              </a:rPr>
              <a:t>low power microarchitectures </a:t>
            </a:r>
            <a:r>
              <a:rPr lang="en-US" sz="1600" dirty="0" smtClean="0"/>
              <a:t>are</a:t>
            </a:r>
            <a:r>
              <a:rPr lang="en-US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narrower </a:t>
            </a:r>
            <a:r>
              <a:rPr lang="en-US" sz="1600" dirty="0" smtClean="0"/>
              <a:t>than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 </a:t>
            </a:r>
            <a:r>
              <a:rPr lang="en-US" sz="1600" dirty="0" smtClean="0"/>
              <a:t>recent traditional processors, as the next Figure demonstrates.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85650" y="625647"/>
            <a:ext cx="478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Microarchitectures of mobile processors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4.Requirements of mobile devices 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58193" y="4689140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439" y="3496796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439" y="2343869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515" y="5643684"/>
            <a:ext cx="1529293" cy="72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2009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(A9 replacement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for low-end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devices)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284230"/>
            <a:ext cx="7272808" cy="54251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99805" y="1342862"/>
            <a:ext cx="691529" cy="27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32-bit</a:t>
            </a:r>
          </a:p>
        </p:txBody>
      </p:sp>
      <p:sp>
        <p:nvSpPr>
          <p:cNvPr id="20" name="Oval 19"/>
          <p:cNvSpPr/>
          <p:nvPr/>
        </p:nvSpPr>
        <p:spPr>
          <a:xfrm>
            <a:off x="5862811" y="1253387"/>
            <a:ext cx="691529" cy="454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8801" y="625435"/>
            <a:ext cx="939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Microarchitecture </a:t>
            </a:r>
            <a:r>
              <a:rPr lang="en-US" dirty="0">
                <a:solidFill>
                  <a:srgbClr val="333399"/>
                </a:solidFill>
              </a:rPr>
              <a:t>of ARM CPUs underlying </a:t>
            </a:r>
            <a:r>
              <a:rPr lang="en-US" dirty="0" smtClean="0">
                <a:solidFill>
                  <a:srgbClr val="333399"/>
                </a:solidFill>
              </a:rPr>
              <a:t>most tablets </a:t>
            </a:r>
            <a:r>
              <a:rPr lang="en-US" dirty="0">
                <a:solidFill>
                  <a:srgbClr val="333399"/>
                </a:solidFill>
              </a:rPr>
              <a:t>and smartphones </a:t>
            </a:r>
            <a:r>
              <a:rPr lang="en-US" dirty="0">
                <a:solidFill>
                  <a:srgbClr val="000000"/>
                </a:solidFill>
              </a:rPr>
              <a:t>[10]</a:t>
            </a:r>
            <a:r>
              <a:rPr lang="en-US" dirty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4.Requirements of mobile devices 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anandtech.com/doci/7910/Cyclo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1"/>
          <a:stretch/>
        </p:blipFill>
        <p:spPr bwMode="auto">
          <a:xfrm>
            <a:off x="1165575" y="1219199"/>
            <a:ext cx="6781800" cy="56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124163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96171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68179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40187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202232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93204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74213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422069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18229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69863" y="613290"/>
            <a:ext cx="660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Block diagram of Apples A7 (Cyclone) core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(2014) </a:t>
            </a:r>
            <a:r>
              <a:rPr lang="en-US" dirty="0" smtClean="0">
                <a:latin typeface="+mj-lt"/>
              </a:rPr>
              <a:t>[48</a:t>
            </a:r>
            <a:r>
              <a:rPr lang="en-US" dirty="0" smtClean="0">
                <a:latin typeface="+mj-lt"/>
              </a:rPr>
              <a:t>]</a:t>
            </a:r>
            <a:endParaRPr lang="en-US" dirty="0">
              <a:latin typeface="+mj-lt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4.Requirements of mobile devices 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http://cdn1.appleinsider.com/gallery/10856-3294-PadAir2vsNexus9-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2525"/>
            <a:ext cx="8809246" cy="487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283" tIns="45720" rIns="14283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497ED"/>
                </a:solidFill>
                <a:effectLst/>
                <a:latin typeface="Times New Roman" pitchFamily="18" charset="0"/>
                <a:cs typeface="Times New Roman" pitchFamily="18" charset="0"/>
              </a:rPr>
              <a:t>&lt;img src="http://cdn1.appleinsider.com/gallery/10856-3294-PadAir2vsNexus9-l.png"&gt;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497ED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497ED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3" y="593685"/>
            <a:ext cx="489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Geekbench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results of recent tablets </a:t>
            </a:r>
            <a:r>
              <a:rPr lang="en-US" dirty="0" smtClean="0">
                <a:latin typeface="+mj-lt"/>
              </a:rPr>
              <a:t>[49]</a:t>
            </a:r>
            <a:endParaRPr lang="en-US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4.Requirements of mobile devices 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505" y="638690"/>
            <a:ext cx="9138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Implications of the extremely high performance figures of Apple’s A8X-based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iPad Air 2 </a:t>
            </a:r>
            <a:r>
              <a:rPr lang="en-US" dirty="0" smtClean="0">
                <a:latin typeface="+mj-lt"/>
              </a:rPr>
              <a:t>[50]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315" y="1403350"/>
            <a:ext cx="8675195" cy="343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Intel</a:t>
            </a:r>
            <a:r>
              <a:rPr lang="en-US" sz="1600" dirty="0" smtClean="0">
                <a:latin typeface="+mj-lt"/>
              </a:rPr>
              <a:t> not only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lost Apple as a perspective buyer </a:t>
            </a:r>
            <a:r>
              <a:rPr lang="en-US" sz="1600" dirty="0" smtClean="0">
                <a:latin typeface="+mj-lt"/>
              </a:rPr>
              <a:t>of their chips for the iPad line,</a:t>
            </a:r>
          </a:p>
          <a:p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     but the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iPad Air 2 also severely hit the perspective of their not so successful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     Atom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Texas Instruments </a:t>
            </a:r>
            <a:r>
              <a:rPr lang="en-US" sz="1600" dirty="0" smtClean="0">
                <a:latin typeface="+mj-lt"/>
              </a:rPr>
              <a:t>OMAP family powers Kindle Fire and a variety of Samsung’s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     Galaxy Tab models.</a:t>
            </a:r>
          </a:p>
          <a:p>
            <a:r>
              <a:rPr lang="en-US" sz="1600" dirty="0" smtClean="0">
                <a:latin typeface="+mj-lt"/>
              </a:rPr>
              <a:t>   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The failure of competing against Apple caused TI to leave the consumer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     application processor business entirely.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NVIDIA’s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Tegra</a:t>
            </a:r>
            <a:r>
              <a:rPr lang="en-US" sz="1600" dirty="0" smtClean="0">
                <a:latin typeface="+mj-lt"/>
              </a:rPr>
              <a:t> 4 chips were not successful, so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the firm announced that they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     will abandon the phone market.</a:t>
            </a:r>
          </a:p>
          <a:p>
            <a:r>
              <a:rPr lang="en-US" sz="1600" dirty="0" smtClean="0">
                <a:latin typeface="+mj-lt"/>
              </a:rPr>
              <a:t>     With Apple’s iPad Air 2 NVIDIA’s subsequent 64-bit K1 chip including 192 GPU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     ALUs became a very powerful rival that incorporates 256 ALUs.</a:t>
            </a:r>
          </a:p>
          <a:p>
            <a:r>
              <a:rPr lang="en-US" sz="1600" dirty="0" smtClean="0">
                <a:latin typeface="+mj-lt"/>
              </a:rPr>
              <a:t>     As a consequence,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NVIDIA appears close to giving up their tablet interests</a:t>
            </a:r>
            <a:r>
              <a:rPr lang="en-US" sz="1600" dirty="0" smtClean="0">
                <a:latin typeface="+mj-lt"/>
              </a:rPr>
              <a:t>.  </a:t>
            </a:r>
            <a:endParaRPr lang="en-US" sz="1600" dirty="0"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4.Requirements of mobile devices 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7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6695" y="1268760"/>
            <a:ext cx="2401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D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x fc x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Vdd</a:t>
            </a:r>
            <a:r>
              <a:rPr lang="en-US" sz="1600" baseline="30000" dirty="0" smtClean="0">
                <a:solidFill>
                  <a:srgbClr val="000000"/>
                </a:solidFill>
                <a:latin typeface="Verdana"/>
              </a:rPr>
              <a:t>2</a:t>
            </a:r>
            <a:endParaRPr lang="en-US" sz="1600" dirty="0" smtClean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638690"/>
            <a:ext cx="347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4</a:t>
            </a:r>
            <a:r>
              <a:rPr lang="en-US" dirty="0" smtClean="0">
                <a:solidFill>
                  <a:schemeClr val="accent6"/>
                </a:solidFill>
              </a:rPr>
              <a:t>.1.2 Low clock frequency-1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1930" y="1650286"/>
            <a:ext cx="6777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addition: higher fc requires higher </a:t>
            </a:r>
            <a:r>
              <a:rPr lang="en-US" sz="1600" dirty="0" err="1" smtClean="0"/>
              <a:t>Vdd</a:t>
            </a:r>
            <a:r>
              <a:rPr lang="en-US" sz="1600" dirty="0" smtClean="0"/>
              <a:t> (</a:t>
            </a:r>
            <a:r>
              <a:rPr lang="en-US" sz="1600" dirty="0" err="1" smtClean="0"/>
              <a:t>Vdd</a:t>
            </a:r>
            <a:r>
              <a:rPr lang="en-US" sz="1600" dirty="0" smtClean="0"/>
              <a:t> ≈ </a:t>
            </a:r>
            <a:r>
              <a:rPr lang="en-US" sz="1600" dirty="0" err="1" smtClean="0"/>
              <a:t>const</a:t>
            </a:r>
            <a:r>
              <a:rPr lang="en-US" sz="1600" dirty="0" smtClean="0"/>
              <a:t> x fc).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06515" y="1020216"/>
            <a:ext cx="827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Basics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images.anandtech.com/doci/3742/graph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2140" r="1336" b="4413"/>
          <a:stretch/>
        </p:blipFill>
        <p:spPr bwMode="auto">
          <a:xfrm>
            <a:off x="1148305" y="2287966"/>
            <a:ext cx="6751095" cy="334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8510" y="5814265"/>
            <a:ext cx="938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Core voltage (</a:t>
            </a:r>
            <a:r>
              <a:rPr lang="en-US" sz="1600" dirty="0" err="1" smtClean="0"/>
              <a:t>Vdd</a:t>
            </a:r>
            <a:r>
              <a:rPr lang="en-US" sz="1600" dirty="0" smtClean="0"/>
              <a:t>) vs. clock frequency (fc) for Intel’s </a:t>
            </a:r>
            <a:r>
              <a:rPr lang="en-US" sz="1600" dirty="0" err="1" smtClean="0"/>
              <a:t>Westmere</a:t>
            </a:r>
            <a:r>
              <a:rPr lang="en-US" sz="1600" dirty="0" smtClean="0"/>
              <a:t> processors [26] </a:t>
            </a:r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4.Requirements of mobile devices 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638690"/>
            <a:ext cx="80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Market positions of leading processor firms before the mobile boom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(3)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690" y="2633137"/>
            <a:ext cx="2888931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High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base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clock frequency</a:t>
            </a:r>
          </a:p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(typically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2-4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GHz)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3259" y="2192379"/>
            <a:ext cx="1850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Traditional CPUs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9165" y="2192379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Mobile CPUs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7515" y="2636634"/>
            <a:ext cx="3659592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Relative low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base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clock frequency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(typically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1-2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GHz)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874278" y="2642882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505" y="625990"/>
            <a:ext cx="286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 Low clock frequency-2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052088" y="1628799"/>
            <a:ext cx="360000" cy="108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2665" y="1493785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Higher fc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592148" y="1493785"/>
            <a:ext cx="130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higher </a:t>
            </a:r>
            <a:r>
              <a:rPr lang="en-US" sz="1600" dirty="0" err="1" smtClean="0"/>
              <a:t>Vdd</a:t>
            </a:r>
            <a:endParaRPr lang="en-US" sz="1600" dirty="0"/>
          </a:p>
        </p:txBody>
      </p:sp>
      <p:sp>
        <p:nvSpPr>
          <p:cNvPr id="20" name="Right Arrow 19"/>
          <p:cNvSpPr/>
          <p:nvPr/>
        </p:nvSpPr>
        <p:spPr>
          <a:xfrm>
            <a:off x="5122318" y="1628800"/>
            <a:ext cx="360000" cy="108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2378" y="1493785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higher D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06515" y="1133745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It follows</a:t>
            </a:r>
            <a:endParaRPr lang="en-US" sz="1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4.Requirements of mobile devices (12)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530" y="1133745"/>
            <a:ext cx="4192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Traditional notebooks, PCs and servers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7095" y="1133745"/>
            <a:ext cx="2771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Tablets and smartphones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323" y="1586697"/>
            <a:ext cx="299774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Windows versions and</a:t>
            </a:r>
          </a:p>
          <a:p>
            <a:pPr algn="ctr">
              <a:spcAft>
                <a:spcPts val="300"/>
              </a:spcAft>
            </a:pPr>
            <a:r>
              <a:rPr lang="en-US" sz="1600" dirty="0">
                <a:solidFill>
                  <a:srgbClr val="FF0000"/>
                </a:solidFill>
              </a:rPr>
              <a:t> Linux or Linux alternatives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2100" y="1757282"/>
            <a:ext cx="2835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dirty="0">
                <a:solidFill>
                  <a:srgbClr val="FF0000"/>
                </a:solidFill>
              </a:rPr>
              <a:t>Mainly Android and </a:t>
            </a:r>
            <a:r>
              <a:rPr lang="en-US" sz="1600" dirty="0" err="1">
                <a:solidFill>
                  <a:srgbClr val="FF0000"/>
                </a:solidFill>
              </a:rPr>
              <a:t>iOS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4301970" y="1879771"/>
            <a:ext cx="756000" cy="14400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515" y="638690"/>
            <a:ext cx="6207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4</a:t>
            </a:r>
            <a:r>
              <a:rPr lang="en-US" dirty="0" smtClean="0">
                <a:solidFill>
                  <a:srgbClr val="2D2D8A"/>
                </a:solidFill>
              </a:rPr>
              <a:t>.2 </a:t>
            </a:r>
            <a:r>
              <a:rPr lang="en-US" dirty="0">
                <a:solidFill>
                  <a:srgbClr val="2D2D8A"/>
                </a:solidFill>
              </a:rPr>
              <a:t>Mobile </a:t>
            </a:r>
            <a:r>
              <a:rPr lang="en-US" dirty="0" smtClean="0">
                <a:solidFill>
                  <a:srgbClr val="2D2D8A"/>
                </a:solidFill>
              </a:rPr>
              <a:t>touch </a:t>
            </a:r>
            <a:r>
              <a:rPr lang="en-US" dirty="0">
                <a:solidFill>
                  <a:srgbClr val="2D2D8A"/>
                </a:solidFill>
              </a:rPr>
              <a:t>screen </a:t>
            </a:r>
            <a:r>
              <a:rPr lang="en-US" dirty="0" smtClean="0">
                <a:solidFill>
                  <a:srgbClr val="2D2D8A"/>
                </a:solidFill>
              </a:rPr>
              <a:t>oriented </a:t>
            </a:r>
            <a:r>
              <a:rPr lang="en-US" dirty="0">
                <a:solidFill>
                  <a:srgbClr val="2D2D8A"/>
                </a:solidFill>
              </a:rPr>
              <a:t>operating systems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.Requirements of mobile devices 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63" y="1090448"/>
            <a:ext cx="8730633" cy="1202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327" y="1088740"/>
            <a:ext cx="875598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Intel’s and AMD’s traditional CPUs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are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designed for high performance/power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,</a:t>
            </a:r>
          </a:p>
          <a:p>
            <a:pPr algn="ctr">
              <a:spcAft>
                <a:spcPts val="40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consequently they are wide and power hungry,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algn="ctr"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but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mobile devices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require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low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power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consumption, so</a:t>
            </a:r>
            <a:endParaRPr lang="en-US" sz="1600" dirty="0">
              <a:solidFill>
                <a:srgbClr val="3333FF"/>
              </a:solidFill>
              <a:latin typeface="+mj-lt"/>
            </a:endParaRPr>
          </a:p>
          <a:p>
            <a:pPr algn="ctr">
              <a:spcAft>
                <a:spcPts val="400"/>
              </a:spcAft>
            </a:pP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Intel’s and AMD’s traditional microarchitectures are not suited for mobile devices. 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638690"/>
            <a:ext cx="638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5.1 Intel’s and AMD’s response to the mobile boom-1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How </a:t>
            </a:r>
            <a:r>
              <a:rPr lang="en-US" dirty="0"/>
              <a:t>the dominant traditional IT firms cope with the mobile boom</a:t>
            </a:r>
            <a:r>
              <a:rPr lang="en-US" dirty="0" smtClean="0"/>
              <a:t>? (1)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4578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ima Dezső\Documents\market_data\PCs-smartphones-and-tablets-unit-shipment-forecast-until-2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 b="7412"/>
          <a:stretch/>
        </p:blipFill>
        <p:spPr bwMode="auto">
          <a:xfrm>
            <a:off x="1106733" y="1214696"/>
            <a:ext cx="6840642" cy="56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521" y="631785"/>
            <a:ext cx="910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Total shipments of PCs vs. smartphones/tablets 2011-2017 (estimates) </a:t>
            </a:r>
            <a:r>
              <a:rPr lang="en-US" dirty="0" smtClean="0">
                <a:latin typeface="+mj-lt"/>
              </a:rPr>
              <a:t>[28]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72" y="6451593"/>
            <a:ext cx="232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Gartner (2013)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93263" y="1808820"/>
            <a:ext cx="3478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latin typeface="+mj-lt"/>
              </a:rPr>
              <a:t>Smartphone and tablet shipments</a:t>
            </a:r>
          </a:p>
          <a:p>
            <a:r>
              <a:rPr lang="en-US" sz="1500" dirty="0" smtClean="0">
                <a:solidFill>
                  <a:srgbClr val="FF0000"/>
                </a:solidFill>
                <a:latin typeface="+mj-lt"/>
              </a:rPr>
              <a:t>will vastly exceed PC shipments</a:t>
            </a:r>
          </a:p>
          <a:p>
            <a:r>
              <a:rPr lang="en-US" sz="1500" dirty="0" smtClean="0">
                <a:solidFill>
                  <a:srgbClr val="FF0000"/>
                </a:solidFill>
                <a:latin typeface="+mj-lt"/>
              </a:rPr>
              <a:t>(desktops and notebooks)</a:t>
            </a:r>
          </a:p>
          <a:p>
            <a:r>
              <a:rPr lang="en-US" sz="1500" dirty="0" smtClean="0">
                <a:solidFill>
                  <a:srgbClr val="FF0000"/>
                </a:solidFill>
                <a:latin typeface="+mj-lt"/>
              </a:rPr>
              <a:t>in a few years </a:t>
            </a:r>
            <a:endParaRPr lang="en-US" sz="1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How </a:t>
            </a:r>
            <a:r>
              <a:rPr lang="en-US" dirty="0"/>
              <a:t>the dominant traditional IT firms cope with the mobile boom</a:t>
            </a:r>
            <a:r>
              <a:rPr lang="en-US" dirty="0" smtClean="0"/>
              <a:t>? (2)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15769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How </a:t>
            </a:r>
            <a:r>
              <a:rPr lang="en-US" dirty="0"/>
              <a:t>the dominant traditional IT firms cope with the mobile boom</a:t>
            </a:r>
            <a:r>
              <a:rPr lang="en-US" dirty="0" smtClean="0"/>
              <a:t>? (3)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500" y="1647899"/>
            <a:ext cx="8955995" cy="2129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480" y="2638009"/>
            <a:ext cx="89710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  <a:latin typeface="+mj-lt"/>
              </a:rPr>
              <a:t>Intel and AMD were forced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546" y="3054586"/>
            <a:ext cx="855095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to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introduce novel narrow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(e.g. 2-wide)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low-power microarchitectures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for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their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CPUs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clock them at a relative lower rate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.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05310" y="2150910"/>
            <a:ext cx="144000" cy="46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33745"/>
            <a:ext cx="9132540" cy="972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5122" y="1204150"/>
            <a:ext cx="9552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If Intel and AMD want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to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avoid shrinking market shares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on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the overall processor market</a:t>
            </a:r>
          </a:p>
          <a:p>
            <a:pPr algn="ctr"/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 and benefit from the rapidly increasing mobile market </a:t>
            </a:r>
            <a:endParaRPr lang="en-US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they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need processors that are competitive with ARM designed ones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515" y="625990"/>
            <a:ext cx="60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Intel’s and AMD’s response to the mobile boom-2</a:t>
            </a:r>
            <a:endParaRPr lang="en-US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9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181115" y="624953"/>
            <a:ext cx="5047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  <a:latin typeface="Verdana"/>
              </a:rPr>
              <a:t>Evolution </a:t>
            </a:r>
            <a:r>
              <a:rPr lang="en-US" dirty="0" smtClean="0">
                <a:solidFill>
                  <a:srgbClr val="333399"/>
                </a:solidFill>
                <a:latin typeface="Verdana"/>
              </a:rPr>
              <a:t>of Intel’s </a:t>
            </a:r>
            <a:r>
              <a:rPr lang="en-US" dirty="0">
                <a:solidFill>
                  <a:srgbClr val="333399"/>
                </a:solidFill>
                <a:latin typeface="Verdana"/>
              </a:rPr>
              <a:t>basic </a:t>
            </a:r>
            <a:r>
              <a:rPr lang="en-US" dirty="0" smtClean="0">
                <a:solidFill>
                  <a:srgbClr val="333399"/>
                </a:solidFill>
                <a:latin typeface="Verdana"/>
              </a:rPr>
              <a:t>architectures</a:t>
            </a:r>
            <a:r>
              <a:rPr lang="hu-HU" dirty="0" smtClean="0">
                <a:solidFill>
                  <a:srgbClr val="333399"/>
                </a:solidFill>
                <a:latin typeface="Verdana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2</a:t>
            </a:r>
            <a:r>
              <a:rPr lang="hu-HU" dirty="0" smtClean="0">
                <a:solidFill>
                  <a:srgbClr val="000000"/>
                </a:solidFill>
                <a:latin typeface="Verdana"/>
              </a:rPr>
              <a:t>]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275665"/>
            <a:ext cx="8810625" cy="4905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9123" y="5399539"/>
            <a:ext cx="774571" cy="43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2008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9522" y="570444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2-wide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in-order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9762" y="3719060"/>
            <a:ext cx="1130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4-wide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out-of-order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4697" y="5694570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2-wide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 order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6959" y="5700078"/>
            <a:ext cx="1130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2-wide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out-of-order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9215" y="4509120"/>
            <a:ext cx="8576350" cy="16402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31590" y="5763603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??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How </a:t>
            </a:r>
            <a:r>
              <a:rPr lang="en-US" dirty="0"/>
              <a:t>the dominant traditional IT firms cope with the mobile boom</a:t>
            </a:r>
            <a:r>
              <a:rPr lang="en-US" dirty="0" smtClean="0"/>
              <a:t>? (4)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309" y="1043735"/>
            <a:ext cx="8979187" cy="5331582"/>
            <a:chOff x="57309" y="383672"/>
            <a:chExt cx="8979187" cy="5331582"/>
          </a:xfrm>
        </p:grpSpPr>
        <p:cxnSp>
          <p:nvCxnSpPr>
            <p:cNvPr id="39" name="Egyenes összekötő 38"/>
            <p:cNvCxnSpPr/>
            <p:nvPr/>
          </p:nvCxnSpPr>
          <p:spPr>
            <a:xfrm flipV="1">
              <a:off x="1331640" y="401403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églalap 24"/>
            <p:cNvSpPr/>
            <p:nvPr/>
          </p:nvSpPr>
          <p:spPr>
            <a:xfrm>
              <a:off x="115326" y="584684"/>
              <a:ext cx="8921170" cy="5130570"/>
            </a:xfrm>
            <a:prstGeom prst="rect">
              <a:avLst/>
            </a:prstGeom>
            <a:gradFill>
              <a:gsLst>
                <a:gs pos="32000">
                  <a:schemeClr val="tx1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 dirty="0">
                <a:solidFill>
                  <a:srgbClr val="FFFFFF"/>
                </a:solidFill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2123920" y="5249194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2011</a:t>
              </a: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3986935" y="5270935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2012</a:t>
              </a:r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6012160" y="5265204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2013</a:t>
              </a:r>
            </a:p>
          </p:txBody>
        </p:sp>
        <p:cxnSp>
          <p:nvCxnSpPr>
            <p:cNvPr id="54" name="Egyenes összekötő 53"/>
            <p:cNvCxnSpPr/>
            <p:nvPr/>
          </p:nvCxnSpPr>
          <p:spPr>
            <a:xfrm flipV="1">
              <a:off x="7812360" y="405224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gyenes összekötő 58"/>
            <p:cNvCxnSpPr/>
            <p:nvPr/>
          </p:nvCxnSpPr>
          <p:spPr>
            <a:xfrm flipV="1">
              <a:off x="3491880" y="391356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gyenes összekötő 56"/>
            <p:cNvCxnSpPr/>
            <p:nvPr/>
          </p:nvCxnSpPr>
          <p:spPr>
            <a:xfrm flipV="1">
              <a:off x="5652120" y="383672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Szövegdoboz 65"/>
            <p:cNvSpPr txBox="1"/>
            <p:nvPr/>
          </p:nvSpPr>
          <p:spPr>
            <a:xfrm>
              <a:off x="2730199" y="1214754"/>
              <a:ext cx="8370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~10/2011</a:t>
              </a:r>
            </a:p>
          </p:txBody>
        </p:sp>
        <p:sp>
          <p:nvSpPr>
            <p:cNvPr id="72" name="Szövegdoboz 71"/>
            <p:cNvSpPr txBox="1"/>
            <p:nvPr/>
          </p:nvSpPr>
          <p:spPr>
            <a:xfrm>
              <a:off x="4100180" y="1238563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~5/2012</a:t>
              </a:r>
            </a:p>
          </p:txBody>
        </p:sp>
        <p:sp>
          <p:nvSpPr>
            <p:cNvPr id="73" name="Szövegdoboz 72"/>
            <p:cNvSpPr txBox="1"/>
            <p:nvPr/>
          </p:nvSpPr>
          <p:spPr>
            <a:xfrm>
              <a:off x="6396135" y="1238563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1/201</a:t>
              </a:r>
              <a:r>
                <a:rPr lang="en-US" sz="10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4</a:t>
              </a:r>
              <a:endParaRPr lang="hu-HU" sz="10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5" name="Szövegdoboz 74"/>
            <p:cNvSpPr txBox="1"/>
            <p:nvPr/>
          </p:nvSpPr>
          <p:spPr>
            <a:xfrm>
              <a:off x="1380788" y="3666812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1/2011</a:t>
              </a:r>
            </a:p>
          </p:txBody>
        </p:sp>
        <p:sp>
          <p:nvSpPr>
            <p:cNvPr id="78" name="Szövegdoboz 77"/>
            <p:cNvSpPr txBox="1"/>
            <p:nvPr/>
          </p:nvSpPr>
          <p:spPr>
            <a:xfrm>
              <a:off x="5247075" y="3654112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5/2013</a:t>
              </a:r>
            </a:p>
          </p:txBody>
        </p:sp>
        <p:sp>
          <p:nvSpPr>
            <p:cNvPr id="2" name="Szövegdoboz 1"/>
            <p:cNvSpPr txBox="1"/>
            <p:nvPr/>
          </p:nvSpPr>
          <p:spPr>
            <a:xfrm>
              <a:off x="294013" y="1500462"/>
              <a:ext cx="976549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>
                  <a:solidFill>
                    <a:srgbClr val="FFFFFF"/>
                  </a:solidFill>
                </a:rPr>
                <a:t>AMD</a:t>
              </a:r>
            </a:p>
            <a:p>
              <a:pPr algn="ctr"/>
              <a:r>
                <a:rPr lang="hu-HU" sz="1100" b="1" dirty="0" err="1">
                  <a:solidFill>
                    <a:srgbClr val="FFFFFF"/>
                  </a:solidFill>
                </a:rPr>
                <a:t>Bulldozer</a:t>
              </a:r>
              <a:endParaRPr lang="hu-HU" sz="1100" b="1" dirty="0">
                <a:solidFill>
                  <a:srgbClr val="FFFFFF"/>
                </a:solidFill>
              </a:endParaRPr>
            </a:p>
            <a:p>
              <a:pPr algn="ctr"/>
              <a:r>
                <a:rPr lang="hu-HU" sz="1000" b="1" dirty="0" err="1">
                  <a:solidFill>
                    <a:srgbClr val="FFFFFF"/>
                  </a:solidFill>
                </a:rPr>
                <a:t>Family</a:t>
              </a:r>
              <a:r>
                <a:rPr lang="hu-HU" sz="1000" b="1" dirty="0">
                  <a:solidFill>
                    <a:srgbClr val="FFFFFF"/>
                  </a:solidFill>
                </a:rPr>
                <a:t> 15h</a:t>
              </a:r>
            </a:p>
          </p:txBody>
        </p:sp>
        <p:sp>
          <p:nvSpPr>
            <p:cNvPr id="79" name="Szövegdoboz 78"/>
            <p:cNvSpPr txBox="1"/>
            <p:nvPr/>
          </p:nvSpPr>
          <p:spPr>
            <a:xfrm>
              <a:off x="57309" y="3957286"/>
              <a:ext cx="14590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100" b="1" dirty="0">
                  <a:solidFill>
                    <a:srgbClr val="FFFFFF"/>
                  </a:solidFill>
                </a:rPr>
                <a:t>AMD</a:t>
              </a:r>
            </a:p>
            <a:p>
              <a:pPr algn="ctr"/>
              <a:r>
                <a:rPr lang="hu-HU" sz="1100" b="1" dirty="0" err="1">
                  <a:solidFill>
                    <a:srgbClr val="FFFFFF"/>
                  </a:solidFill>
                </a:rPr>
                <a:t>Family</a:t>
              </a:r>
              <a:r>
                <a:rPr lang="hu-HU" sz="1100" b="1" dirty="0">
                  <a:solidFill>
                    <a:srgbClr val="FFFFFF"/>
                  </a:solidFill>
                </a:rPr>
                <a:t> 14h/16h</a:t>
              </a: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215446" y="995524"/>
              <a:ext cx="2241319" cy="423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Optimized</a:t>
              </a:r>
              <a:r>
                <a:rPr lang="hu-HU" sz="105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050" dirty="0" err="1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Power</a:t>
              </a:r>
              <a:r>
                <a:rPr lang="en-US" sz="1050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/</a:t>
              </a:r>
              <a:r>
                <a:rPr lang="hu-HU" sz="1050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Performance</a:t>
              </a:r>
              <a:endParaRPr lang="hu-HU" sz="105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100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Microarchitecture</a:t>
              </a:r>
              <a:endParaRPr lang="hu-HU" sz="11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0" name="Szövegdoboz 79"/>
            <p:cNvSpPr txBox="1"/>
            <p:nvPr/>
          </p:nvSpPr>
          <p:spPr>
            <a:xfrm>
              <a:off x="98160" y="3279402"/>
              <a:ext cx="14125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100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Low</a:t>
              </a:r>
              <a:r>
                <a:rPr lang="hu-HU" sz="11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100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Power</a:t>
              </a:r>
              <a:r>
                <a:rPr lang="hu-HU" sz="11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algn="ctr"/>
              <a:r>
                <a:rPr lang="hu-HU" sz="1100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Microarchitecture</a:t>
              </a:r>
              <a:endParaRPr lang="hu-HU" sz="11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Lekerekített téglalap 4"/>
            <p:cNvSpPr/>
            <p:nvPr/>
          </p:nvSpPr>
          <p:spPr>
            <a:xfrm>
              <a:off x="3062919" y="1564546"/>
              <a:ext cx="1293057" cy="550308"/>
            </a:xfrm>
            <a:prstGeom prst="roundRect">
              <a:avLst/>
            </a:prstGeom>
            <a:gradFill flip="none" rotWithShape="1">
              <a:gsLst>
                <a:gs pos="0">
                  <a:srgbClr val="F6B401">
                    <a:shade val="30000"/>
                    <a:satMod val="115000"/>
                  </a:srgbClr>
                </a:gs>
                <a:gs pos="50000">
                  <a:srgbClr val="F6B401">
                    <a:shade val="67500"/>
                    <a:satMod val="115000"/>
                  </a:srgbClr>
                </a:gs>
                <a:gs pos="100000">
                  <a:srgbClr val="F6B40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Bulldozer</a:t>
              </a:r>
              <a:endPara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Models</a:t>
              </a:r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00h-0Fh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32nm</a:t>
              </a:r>
            </a:p>
          </p:txBody>
        </p:sp>
        <p:sp>
          <p:nvSpPr>
            <p:cNvPr id="6" name="Lekerekített téglalap 5"/>
            <p:cNvSpPr/>
            <p:nvPr/>
          </p:nvSpPr>
          <p:spPr>
            <a:xfrm>
              <a:off x="4355976" y="1574794"/>
              <a:ext cx="2330574" cy="529812"/>
            </a:xfrm>
            <a:prstGeom prst="roundRect">
              <a:avLst/>
            </a:prstGeom>
            <a:gradFill flip="none" rotWithShape="1">
              <a:gsLst>
                <a:gs pos="0">
                  <a:srgbClr val="F6B401">
                    <a:shade val="30000"/>
                    <a:satMod val="115000"/>
                  </a:srgbClr>
                </a:gs>
                <a:gs pos="50000">
                  <a:srgbClr val="F6B401">
                    <a:shade val="67500"/>
                    <a:satMod val="115000"/>
                  </a:srgbClr>
                </a:gs>
                <a:gs pos="100000">
                  <a:srgbClr val="F6B40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Piledriver</a:t>
              </a:r>
              <a:endPara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Models</a:t>
              </a:r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10h-1Fh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 nm</a:t>
              </a:r>
            </a:p>
          </p:txBody>
        </p:sp>
        <p:sp>
          <p:nvSpPr>
            <p:cNvPr id="7" name="Lekerekített téglalap 6"/>
            <p:cNvSpPr/>
            <p:nvPr/>
          </p:nvSpPr>
          <p:spPr>
            <a:xfrm>
              <a:off x="6708305" y="1565437"/>
              <a:ext cx="2188779" cy="52981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Steamroller</a:t>
              </a:r>
              <a:endPara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Models</a:t>
              </a:r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30h-3Fh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28nm</a:t>
              </a:r>
            </a:p>
          </p:txBody>
        </p:sp>
        <p:sp>
          <p:nvSpPr>
            <p:cNvPr id="8" name="Lekerekített téglalap 7"/>
            <p:cNvSpPr/>
            <p:nvPr/>
          </p:nvSpPr>
          <p:spPr>
            <a:xfrm>
              <a:off x="5536710" y="3933056"/>
              <a:ext cx="2224101" cy="576064"/>
            </a:xfrm>
            <a:prstGeom prst="roundRect">
              <a:avLst/>
            </a:prstGeom>
            <a:solidFill>
              <a:srgbClr val="00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Jaguar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28nm</a:t>
              </a:r>
            </a:p>
          </p:txBody>
        </p:sp>
        <p:sp>
          <p:nvSpPr>
            <p:cNvPr id="9" name="Lekerekített téglalap 8"/>
            <p:cNvSpPr/>
            <p:nvPr/>
          </p:nvSpPr>
          <p:spPr>
            <a:xfrm>
              <a:off x="1547664" y="3933056"/>
              <a:ext cx="4014936" cy="576064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Bobcat</a:t>
              </a:r>
              <a:endPara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40nm</a:t>
              </a:r>
            </a:p>
          </p:txBody>
        </p:sp>
        <p:sp>
          <p:nvSpPr>
            <p:cNvPr id="11" name="Lekerekített téglalap 10"/>
            <p:cNvSpPr/>
            <p:nvPr/>
          </p:nvSpPr>
          <p:spPr>
            <a:xfrm>
              <a:off x="238200" y="2958852"/>
              <a:ext cx="8665328" cy="216024"/>
            </a:xfrm>
            <a:prstGeom prst="roundRect">
              <a:avLst/>
            </a:prstGeom>
            <a:solidFill>
              <a:srgbClr val="00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" name="Lekerekített téglalap 29"/>
            <p:cNvSpPr/>
            <p:nvPr/>
          </p:nvSpPr>
          <p:spPr>
            <a:xfrm>
              <a:off x="231756" y="728700"/>
              <a:ext cx="8665328" cy="216024"/>
            </a:xfrm>
            <a:prstGeom prst="roundRect">
              <a:avLst/>
            </a:prstGeom>
            <a:solidFill>
              <a:srgbClr val="00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000">
                <a:solidFill>
                  <a:srgbClr val="FFFFFF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92705" y="625990"/>
            <a:ext cx="46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</a:rPr>
              <a:t>Evolution of AMD’s basic architectures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Lekerekített téglalap 7"/>
          <p:cNvSpPr/>
          <p:nvPr/>
        </p:nvSpPr>
        <p:spPr>
          <a:xfrm>
            <a:off x="7722351" y="4595408"/>
            <a:ext cx="1112050" cy="576064"/>
          </a:xfrm>
          <a:prstGeom prst="roundRect">
            <a:avLst/>
          </a:prstGeom>
          <a:solidFill>
            <a:srgbClr val="00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Puma</a:t>
            </a:r>
            <a:endParaRPr lang="hu-HU" sz="12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28nm</a:t>
            </a:r>
          </a:p>
        </p:txBody>
      </p:sp>
      <p:sp>
        <p:nvSpPr>
          <p:cNvPr id="33" name="Szövegdoboz 51"/>
          <p:cNvSpPr txBox="1"/>
          <p:nvPr/>
        </p:nvSpPr>
        <p:spPr>
          <a:xfrm>
            <a:off x="7866631" y="5914353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201</a:t>
            </a:r>
            <a:r>
              <a:rPr lang="en-US" sz="1200" dirty="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4</a:t>
            </a:r>
            <a:endParaRPr lang="hu-HU" sz="1200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31756" y="6191352"/>
            <a:ext cx="8570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47664" y="6149623"/>
            <a:ext cx="0" cy="9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59950" y="6146347"/>
            <a:ext cx="0" cy="9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70140" y="6145678"/>
            <a:ext cx="0" cy="9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76755" y="6146347"/>
            <a:ext cx="0" cy="9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83370" y="6146347"/>
            <a:ext cx="0" cy="9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77"/>
          <p:cNvSpPr txBox="1"/>
          <p:nvPr/>
        </p:nvSpPr>
        <p:spPr>
          <a:xfrm>
            <a:off x="7452320" y="4305087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4</a:t>
            </a:r>
            <a:r>
              <a:rPr lang="hu-HU" sz="1000" dirty="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/201</a:t>
            </a:r>
            <a:r>
              <a:rPr lang="en-US" sz="1000" dirty="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4</a:t>
            </a:r>
            <a:endParaRPr lang="hu-HU" sz="1000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5250" y="5359365"/>
            <a:ext cx="1056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2-wide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out-of-order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47175" y="5385207"/>
            <a:ext cx="1056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2-wide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out-of-order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35780" y="5385207"/>
            <a:ext cx="1056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2-wide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out-of-order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30435" y="2999942"/>
            <a:ext cx="1056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4</a:t>
            </a:r>
            <a:r>
              <a:rPr lang="en-US" sz="1100" dirty="0" smtClean="0">
                <a:solidFill>
                  <a:schemeClr val="bg1"/>
                </a:solidFill>
              </a:rPr>
              <a:t>-wide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out-of-order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8160" y="3939465"/>
            <a:ext cx="8805368" cy="22522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How </a:t>
            </a:r>
            <a:r>
              <a:rPr lang="en-US" dirty="0"/>
              <a:t>the dominant traditional IT firms cope with the mobile boom</a:t>
            </a:r>
            <a:r>
              <a:rPr lang="en-US" dirty="0" smtClean="0"/>
              <a:t>? (5)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210" y="631785"/>
            <a:ext cx="205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Power reduction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815" y="1036830"/>
            <a:ext cx="8944500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addition, both Intel and AMD place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great emphasis on the reduction of power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3333FF"/>
                </a:solidFill>
                <a:latin typeface="+mj-lt"/>
              </a:rPr>
              <a:t>  consumption.</a:t>
            </a:r>
          </a:p>
          <a:p>
            <a:r>
              <a:rPr lang="en-US" sz="1600" dirty="0" smtClean="0"/>
              <a:t>To illustrate this we show a list of AMD’s power management techniques introduced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in a timeframe of about five years.   </a:t>
            </a:r>
            <a:endParaRPr lang="en-US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How </a:t>
            </a:r>
            <a:r>
              <a:rPr lang="en-US" dirty="0"/>
              <a:t>the dominant traditional IT firms cope with the mobile boom</a:t>
            </a:r>
            <a:r>
              <a:rPr lang="en-US" dirty="0" smtClean="0"/>
              <a:t>? (6)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9469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anandtech.com/doci/7974/Screen-Shot-2014-04-29-at-1.07.24-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/>
          <a:stretch/>
        </p:blipFill>
        <p:spPr bwMode="auto">
          <a:xfrm>
            <a:off x="243520" y="1270000"/>
            <a:ext cx="8603955" cy="53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3515" y="639763"/>
            <a:ext cx="960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AMD’s technologies developed to reduce power consumption (2008-2014) </a:t>
            </a:r>
            <a:r>
              <a:rPr lang="en-US" dirty="0" smtClean="0"/>
              <a:t>[27]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How </a:t>
            </a:r>
            <a:r>
              <a:rPr lang="en-US" dirty="0"/>
              <a:t>the dominant traditional IT firms cope with the mobile boom</a:t>
            </a:r>
            <a:r>
              <a:rPr lang="en-US" dirty="0" smtClean="0"/>
              <a:t>? (7)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static.cdn-seekingalpha.com/uploads/2014/7/10/11806781-1405025375504182-Vladislav-Deshkovich_origi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8" b="11562"/>
          <a:stretch/>
        </p:blipFill>
        <p:spPr bwMode="auto">
          <a:xfrm>
            <a:off x="718955" y="1701800"/>
            <a:ext cx="769585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563" y="625990"/>
            <a:ext cx="560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</a:t>
            </a:r>
            <a:r>
              <a:rPr lang="en-US" dirty="0" smtClean="0">
                <a:solidFill>
                  <a:schemeClr val="accent6"/>
                </a:solidFill>
              </a:rPr>
              <a:t>.2 Microsoft’s response to the mobile boom-1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1034443"/>
            <a:ext cx="514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software revenues in 2013 </a:t>
            </a:r>
            <a:r>
              <a:rPr lang="en-US" dirty="0" smtClean="0"/>
              <a:t>[25]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How </a:t>
            </a:r>
            <a:r>
              <a:rPr lang="en-US" dirty="0"/>
              <a:t>the dominant traditional IT firms cope with the mobile boom</a:t>
            </a:r>
            <a:r>
              <a:rPr lang="en-US" dirty="0" smtClean="0"/>
              <a:t>? (8)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6372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tcandor.com/wp-content/uploads/2012/07/server-q112-fig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/>
          <a:stretch/>
        </p:blipFill>
        <p:spPr bwMode="auto">
          <a:xfrm>
            <a:off x="251520" y="1223755"/>
            <a:ext cx="7973884" cy="545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639" y="626000"/>
            <a:ext cx="886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Server market revenues by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processor 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type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($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US Billion) – 2003-2012 </a:t>
            </a:r>
            <a:r>
              <a:rPr lang="en-US" dirty="0" smtClean="0">
                <a:latin typeface="+mj-lt"/>
              </a:rPr>
              <a:t>[14]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2410" y="1493785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≈75 %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72400" y="4966428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≈18 %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2400" y="5634245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≈ 7 %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6595" y="180882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Intel/AMD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590" y="3654025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IBM POWER/Sun etc.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590" y="500417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+mj-lt"/>
              </a:rPr>
              <a:t>IBM</a:t>
            </a:r>
            <a:endParaRPr lang="en-US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(4)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545" y="1075961"/>
            <a:ext cx="7459030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2010: </a:t>
            </a:r>
            <a:r>
              <a:rPr lang="en-US" sz="1600" dirty="0" smtClean="0">
                <a:solidFill>
                  <a:srgbClr val="000000"/>
                </a:solidFill>
              </a:rPr>
              <a:t>     </a:t>
            </a:r>
            <a:r>
              <a:rPr lang="en-US" sz="1600" dirty="0" smtClean="0">
                <a:solidFill>
                  <a:srgbClr val="FF0000"/>
                </a:solidFill>
              </a:rPr>
              <a:t>Windows </a:t>
            </a:r>
            <a:r>
              <a:rPr lang="en-US" sz="1600" dirty="0">
                <a:solidFill>
                  <a:srgbClr val="FF0000"/>
                </a:solidFill>
              </a:rPr>
              <a:t>Phone 7 </a:t>
            </a:r>
            <a:r>
              <a:rPr lang="en-US" sz="1600" dirty="0">
                <a:solidFill>
                  <a:srgbClr val="000000"/>
                </a:solidFill>
              </a:rPr>
              <a:t>(later Windows Phone 8)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2012</a:t>
            </a:r>
            <a:r>
              <a:rPr lang="en-US" sz="1600" dirty="0" smtClean="0">
                <a:solidFill>
                  <a:srgbClr val="000000"/>
                </a:solidFill>
              </a:rPr>
              <a:t>:      </a:t>
            </a:r>
            <a:r>
              <a:rPr lang="en-US" sz="1600" dirty="0">
                <a:solidFill>
                  <a:srgbClr val="FF0000"/>
                </a:solidFill>
              </a:rPr>
              <a:t>Windows 8:</a:t>
            </a:r>
            <a:r>
              <a:rPr lang="en-US" sz="1600" dirty="0">
                <a:solidFill>
                  <a:srgbClr val="000000"/>
                </a:solidFill>
              </a:rPr>
              <a:t> aim to cover PCs, notebooks and also </a:t>
            </a:r>
            <a:r>
              <a:rPr lang="en-US" sz="1600" dirty="0" smtClean="0">
                <a:solidFill>
                  <a:srgbClr val="000000"/>
                </a:solidFill>
              </a:rPr>
              <a:t>tablets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2013:      </a:t>
            </a:r>
            <a:r>
              <a:rPr lang="en-US" sz="1600" dirty="0" smtClean="0">
                <a:solidFill>
                  <a:srgbClr val="FF0000"/>
                </a:solidFill>
              </a:rPr>
              <a:t>Windows 8.1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2014       Windows 8.1 with Bing </a:t>
            </a:r>
            <a:r>
              <a:rPr lang="en-US" sz="1600" dirty="0" smtClean="0"/>
              <a:t>for low cost devices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2014       Windows 9??? (skipped?)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2014</a:t>
            </a:r>
            <a:r>
              <a:rPr lang="en-US" sz="1600" dirty="0" smtClean="0"/>
              <a:t>      </a:t>
            </a:r>
            <a:r>
              <a:rPr lang="en-US" sz="1600" dirty="0" smtClean="0">
                <a:solidFill>
                  <a:srgbClr val="FF0000"/>
                </a:solidFill>
              </a:rPr>
              <a:t> Windows 10 Technical Preview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510" y="3715288"/>
            <a:ext cx="8731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FF"/>
                </a:solidFill>
              </a:rPr>
              <a:t>Market reflections</a:t>
            </a:r>
            <a:r>
              <a:rPr lang="en-US" sz="1600" dirty="0">
                <a:solidFill>
                  <a:srgbClr val="000000"/>
                </a:solidFill>
              </a:rPr>
              <a:t>: Windows Phone 7 and Windows 8 earned </a:t>
            </a:r>
            <a:r>
              <a:rPr lang="en-US" sz="1600" dirty="0" smtClean="0">
                <a:solidFill>
                  <a:srgbClr val="3333FF"/>
                </a:solidFill>
              </a:rPr>
              <a:t>moderate </a:t>
            </a:r>
            <a:r>
              <a:rPr lang="en-US" sz="1600" dirty="0">
                <a:solidFill>
                  <a:srgbClr val="3333FF"/>
                </a:solidFill>
              </a:rPr>
              <a:t>success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000000"/>
                </a:solidFill>
              </a:rPr>
              <a:t>    Android </a:t>
            </a:r>
            <a:r>
              <a:rPr lang="en-US" sz="1600" dirty="0">
                <a:solidFill>
                  <a:srgbClr val="000000"/>
                </a:solidFill>
              </a:rPr>
              <a:t>and iOS dominate </a:t>
            </a:r>
            <a:r>
              <a:rPr lang="en-US" sz="1600" dirty="0" smtClean="0">
                <a:solidFill>
                  <a:srgbClr val="000000"/>
                </a:solidFill>
              </a:rPr>
              <a:t>further on the </a:t>
            </a:r>
            <a:r>
              <a:rPr lang="en-US" sz="1600" dirty="0">
                <a:solidFill>
                  <a:srgbClr val="000000"/>
                </a:solidFill>
              </a:rPr>
              <a:t>market.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515" y="2905198"/>
            <a:ext cx="905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Windows 8</a:t>
            </a:r>
            <a:r>
              <a:rPr lang="en-US" sz="1600" dirty="0" smtClean="0"/>
              <a:t> was Microsoft’s try </a:t>
            </a:r>
            <a:r>
              <a:rPr lang="en-US" sz="1600" dirty="0" smtClean="0">
                <a:solidFill>
                  <a:srgbClr val="3333FF"/>
                </a:solidFill>
              </a:rPr>
              <a:t>to cover the whole spectrum of computers </a:t>
            </a:r>
            <a:r>
              <a:rPr lang="en-US" sz="1600" dirty="0" smtClean="0"/>
              <a:t>from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server and workstations through desktops and notebooks till touchscreen tablets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3333FF"/>
                </a:solidFill>
              </a:rPr>
              <a:t>by a single OS.  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863" y="4300063"/>
            <a:ext cx="8728480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5/2014 Microsoft announced that </a:t>
            </a:r>
            <a:r>
              <a:rPr lang="en-US" sz="1600" dirty="0" smtClean="0">
                <a:solidFill>
                  <a:srgbClr val="FF0000"/>
                </a:solidFill>
              </a:rPr>
              <a:t>Windows 8.1 with Bing </a:t>
            </a:r>
            <a:r>
              <a:rPr lang="en-US" sz="1600" dirty="0" smtClean="0"/>
              <a:t>will be delivered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3333FF"/>
                </a:solidFill>
              </a:rPr>
              <a:t>for hardware manufacturers for free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   Windows 8.1 with Bing is the same as the standard version with </a:t>
            </a:r>
            <a:r>
              <a:rPr lang="en-US" sz="1600" dirty="0" smtClean="0">
                <a:solidFill>
                  <a:srgbClr val="3333FF"/>
                </a:solidFill>
              </a:rPr>
              <a:t>one difference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3333FF"/>
                </a:solidFill>
              </a:rPr>
              <a:t>it ships with Internet Explorer </a:t>
            </a:r>
            <a:r>
              <a:rPr lang="en-US" sz="1600" dirty="0" smtClean="0"/>
              <a:t>as the search engine.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82563" y="625990"/>
            <a:ext cx="574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</a:t>
            </a:r>
            <a:r>
              <a:rPr lang="en-US" dirty="0" smtClean="0">
                <a:solidFill>
                  <a:schemeClr val="accent6"/>
                </a:solidFill>
              </a:rPr>
              <a:t>.2 Microsoft’s response to the mobile boom-2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How </a:t>
            </a:r>
            <a:r>
              <a:rPr lang="en-US" dirty="0"/>
              <a:t>the dominant traditional IT firms cope with the mobile boom</a:t>
            </a:r>
            <a:r>
              <a:rPr lang="en-US" dirty="0" smtClean="0"/>
              <a:t>? (9)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24879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4329" y="3789040"/>
            <a:ext cx="6122189" cy="1787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2012: </a:t>
            </a:r>
            <a:r>
              <a:rPr lang="en-US" sz="1600" dirty="0" smtClean="0">
                <a:solidFill>
                  <a:srgbClr val="3333FF"/>
                </a:solidFill>
              </a:rPr>
              <a:t>Surface/Windows Pro (2/2013) </a:t>
            </a:r>
            <a:r>
              <a:rPr lang="en-US" sz="1600" dirty="0" smtClean="0"/>
              <a:t>Windows tablets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2013: </a:t>
            </a:r>
            <a:r>
              <a:rPr lang="en-US" sz="1600" dirty="0" smtClean="0">
                <a:solidFill>
                  <a:srgbClr val="3333FF"/>
                </a:solidFill>
              </a:rPr>
              <a:t>Xbox One </a:t>
            </a:r>
            <a:r>
              <a:rPr lang="en-US" sz="1600" dirty="0" smtClean="0"/>
              <a:t>game console (8 AMD </a:t>
            </a:r>
            <a:r>
              <a:rPr lang="en-US" sz="1600" dirty="0"/>
              <a:t>J</a:t>
            </a:r>
            <a:r>
              <a:rPr lang="en-US" sz="1600" dirty="0" smtClean="0"/>
              <a:t>aguar cores,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                (successor to Xbox 360)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2013  </a:t>
            </a:r>
            <a:r>
              <a:rPr lang="en-US" sz="1600" dirty="0" smtClean="0">
                <a:solidFill>
                  <a:srgbClr val="3333FF"/>
                </a:solidFill>
              </a:rPr>
              <a:t>Surface 2/Surface Pro 2 </a:t>
            </a:r>
            <a:r>
              <a:rPr lang="en-US" sz="1600" dirty="0" smtClean="0"/>
              <a:t>Windows tablets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2013: Microsoft purchases </a:t>
            </a:r>
            <a:r>
              <a:rPr lang="en-US" sz="1600" dirty="0">
                <a:solidFill>
                  <a:srgbClr val="3333FF"/>
                </a:solidFill>
              </a:rPr>
              <a:t>Nokia’s phone business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2014</a:t>
            </a:r>
            <a:r>
              <a:rPr lang="en-US" sz="1600" dirty="0" smtClean="0">
                <a:solidFill>
                  <a:srgbClr val="3333FF"/>
                </a:solidFill>
              </a:rPr>
              <a:t>  Surface 3 Windows tablet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15" y="1412290"/>
            <a:ext cx="8881715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“I </a:t>
            </a:r>
            <a:r>
              <a:rPr lang="en-US" sz="1600" dirty="0"/>
              <a:t>think that in a back-looking view, </a:t>
            </a:r>
            <a:r>
              <a:rPr lang="en-US" sz="1600" dirty="0">
                <a:solidFill>
                  <a:srgbClr val="3333FF"/>
                </a:solidFill>
              </a:rPr>
              <a:t>people would say we were a </a:t>
            </a:r>
            <a:r>
              <a:rPr lang="en-US" sz="1600" dirty="0" smtClean="0">
                <a:solidFill>
                  <a:srgbClr val="3333FF"/>
                </a:solidFill>
              </a:rPr>
              <a:t>software company</a:t>
            </a:r>
            <a:r>
              <a:rPr lang="en-US" sz="1600" dirty="0" smtClean="0"/>
              <a:t>.</a:t>
            </a:r>
          </a:p>
          <a:p>
            <a:pPr>
              <a:spcAft>
                <a:spcPts val="400"/>
              </a:spcAft>
            </a:pPr>
            <a:r>
              <a:rPr lang="en-US" sz="1600" dirty="0" smtClean="0"/>
              <a:t>  That's </a:t>
            </a:r>
            <a:r>
              <a:rPr lang="en-US" sz="1600" dirty="0"/>
              <a:t>kind of how we were born.</a:t>
            </a:r>
          </a:p>
          <a:p>
            <a:r>
              <a:rPr lang="en-US" sz="1600" dirty="0"/>
              <a:t>I think when you look forward, our core capability will be software, (but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3333FF"/>
                </a:solidFill>
              </a:rPr>
              <a:t>you'll probably think of us more as a devices-and-services company</a:t>
            </a:r>
            <a:r>
              <a:rPr lang="en-US" sz="1600" dirty="0" smtClean="0"/>
              <a:t>.” [22]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63422" y="3383995"/>
            <a:ext cx="6403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Transitioning Microsoft into a devices-and-services company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720" y="1020216"/>
            <a:ext cx="4105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Ballmer (CEO of Microsoft in 9/2012):</a:t>
            </a:r>
            <a:endParaRPr lang="en-US" sz="1600" dirty="0"/>
          </a:p>
        </p:txBody>
      </p:sp>
      <p:sp>
        <p:nvSpPr>
          <p:cNvPr id="8" name="Down Arrow 7"/>
          <p:cNvSpPr/>
          <p:nvPr/>
        </p:nvSpPr>
        <p:spPr>
          <a:xfrm>
            <a:off x="4505310" y="2735975"/>
            <a:ext cx="144000" cy="46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563" y="625990"/>
            <a:ext cx="574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</a:t>
            </a:r>
            <a:r>
              <a:rPr lang="en-US" dirty="0" smtClean="0">
                <a:solidFill>
                  <a:schemeClr val="accent6"/>
                </a:solidFill>
              </a:rPr>
              <a:t>.2 Microsoft’s response to the mobile boom-3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How </a:t>
            </a:r>
            <a:r>
              <a:rPr lang="en-US" dirty="0"/>
              <a:t>the dominant traditional IT firms cope with the mobile boom</a:t>
            </a:r>
            <a:r>
              <a:rPr lang="en-US" dirty="0" smtClean="0"/>
              <a:t>? (10)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21478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863" y="998730"/>
            <a:ext cx="8871339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Microsoft manufacturers </a:t>
            </a:r>
            <a:r>
              <a:rPr lang="en-US" sz="1600" dirty="0" smtClean="0">
                <a:solidFill>
                  <a:srgbClr val="3333FF"/>
                </a:solidFill>
              </a:rPr>
              <a:t>two lines </a:t>
            </a:r>
            <a:r>
              <a:rPr lang="en-US" sz="1600" dirty="0" smtClean="0"/>
              <a:t>of Surface tablets.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3333FF"/>
                </a:solidFill>
              </a:rPr>
              <a:t>ARM-based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Surface line </a:t>
            </a:r>
            <a:r>
              <a:rPr lang="en-US" sz="1600" dirty="0" smtClean="0"/>
              <a:t>is equipped with </a:t>
            </a:r>
            <a:r>
              <a:rPr lang="en-US" sz="1600" dirty="0" err="1" smtClean="0"/>
              <a:t>Tegra</a:t>
            </a:r>
            <a:r>
              <a:rPr lang="en-US" sz="1600" dirty="0" smtClean="0"/>
              <a:t> chips and competes against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the iPad and Galaxy tabs.</a:t>
            </a:r>
          </a:p>
          <a:p>
            <a:r>
              <a:rPr lang="en-US" sz="1600" dirty="0" smtClean="0"/>
              <a:t>    It runs under Windows RT that strongly constrains its applications and sales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      potential.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 the other hand, the </a:t>
            </a:r>
            <a:r>
              <a:rPr lang="en-US" sz="1600" dirty="0" smtClean="0">
                <a:solidFill>
                  <a:srgbClr val="3333FF"/>
                </a:solidFill>
              </a:rPr>
              <a:t>Intel Core 2 based </a:t>
            </a:r>
            <a:r>
              <a:rPr lang="en-US" sz="1600" dirty="0" smtClean="0">
                <a:solidFill>
                  <a:srgbClr val="FF0000"/>
                </a:solidFill>
              </a:rPr>
              <a:t>Surface Pro line </a:t>
            </a:r>
            <a:r>
              <a:rPr lang="en-US" sz="1600" dirty="0" smtClean="0"/>
              <a:t>are aimed to compete</a:t>
            </a:r>
          </a:p>
          <a:p>
            <a:r>
              <a:rPr lang="en-US" sz="1600" dirty="0" smtClean="0"/>
              <a:t>      with high-end laptops.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95515" y="622415"/>
            <a:ext cx="401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Microsoft’s Surface tablets-1 </a:t>
            </a:r>
            <a:r>
              <a:rPr lang="en-US" sz="1600" dirty="0" smtClean="0"/>
              <a:t>[30]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How </a:t>
            </a:r>
            <a:r>
              <a:rPr lang="en-US" dirty="0"/>
              <a:t>the dominant traditional IT firms cope with the mobile boom</a:t>
            </a:r>
            <a:r>
              <a:rPr lang="en-US" dirty="0" smtClean="0"/>
              <a:t>? (11)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27316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19942"/>
              </p:ext>
            </p:extLst>
          </p:nvPr>
        </p:nvGraphicFramePr>
        <p:xfrm>
          <a:off x="297115" y="1472020"/>
          <a:ext cx="8460350" cy="1210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0175"/>
                <a:gridCol w="990110"/>
                <a:gridCol w="1530170"/>
                <a:gridCol w="1215135"/>
                <a:gridCol w="900100"/>
                <a:gridCol w="2354660"/>
              </a:tblGrid>
              <a:tr h="468935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Model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Processor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Word </a:t>
                      </a:r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length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nr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10/2012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Tegra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RT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r>
                        <a:rPr lang="hu-H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10/2013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Tegra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RT/Windows 8.1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728925"/>
              </p:ext>
            </p:extLst>
          </p:nvPr>
        </p:nvGraphicFramePr>
        <p:xfrm>
          <a:off x="276920" y="4183120"/>
          <a:ext cx="8480545" cy="1581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0175"/>
                <a:gridCol w="990110"/>
                <a:gridCol w="1537665"/>
                <a:gridCol w="1230125"/>
                <a:gridCol w="885110"/>
                <a:gridCol w="2367360"/>
              </a:tblGrid>
              <a:tr h="468935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Model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Processor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Word </a:t>
                      </a:r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length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nr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2/2013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Ivy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Bridge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i5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8 Pro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</a:t>
                      </a:r>
                      <a:r>
                        <a:rPr lang="hu-H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10/2013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Haswell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i5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8.1 Pro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 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6/2014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Haswell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i3/i5/i7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8.1 Pro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1650" y="2888940"/>
            <a:ext cx="6316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Table: Microsoft’s ARM-based Surface RT /Surface 2 tablets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66655" y="5994285"/>
            <a:ext cx="6138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Table: Microsoft’s Intel Core 2-based Surface Pro tablets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95515" y="622415"/>
            <a:ext cx="346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Microsoft’s Surface tablets</a:t>
            </a:r>
            <a:r>
              <a:rPr lang="en-US" sz="1600" dirty="0" smtClean="0">
                <a:solidFill>
                  <a:schemeClr val="accent6"/>
                </a:solidFill>
              </a:rPr>
              <a:t>-2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15" y="975211"/>
            <a:ext cx="5275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Main features of Microsoft’s Surface tablet lines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15" y="3338990"/>
            <a:ext cx="8730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The exclusivity of Windows RT drastically limits app availability</a:t>
            </a:r>
            <a:r>
              <a:rPr lang="en-US" sz="1600" dirty="0"/>
              <a:t>, and </a:t>
            </a:r>
            <a:r>
              <a:rPr lang="en-US" sz="1600" dirty="0">
                <a:solidFill>
                  <a:srgbClr val="3333FF"/>
                </a:solidFill>
              </a:rPr>
              <a:t>is one of the main reasons why sales of Surface tablets remained lower than expected </a:t>
            </a:r>
            <a:r>
              <a:rPr lang="en-US" sz="1600" dirty="0" smtClean="0"/>
              <a:t>[21].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How </a:t>
            </a:r>
            <a:r>
              <a:rPr lang="en-US" dirty="0"/>
              <a:t>the dominant traditional IT firms cope with the mobile boom</a:t>
            </a:r>
            <a:r>
              <a:rPr lang="en-US" dirty="0" smtClean="0"/>
              <a:t>? (12)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33515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515" y="2025655"/>
            <a:ext cx="4668400" cy="3158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Microsoft Surface Pr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61" y="1945013"/>
            <a:ext cx="3769909" cy="28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5263" y="627063"/>
            <a:ext cx="399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Windows Surface Pro 3 (8/2014)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264" y="987140"/>
            <a:ext cx="306000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 smtClean="0"/>
              <a:t>2 </a:t>
            </a:r>
            <a:r>
              <a:rPr lang="en-US" dirty="0"/>
              <a:t>in 1 tablet 12”</a:t>
            </a:r>
          </a:p>
          <a:p>
            <a:r>
              <a:rPr lang="en-US" dirty="0"/>
              <a:t>Aim: Replacing laptops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615" y="5274205"/>
            <a:ext cx="247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Intel’s Surface Pro 3</a:t>
            </a:r>
          </a:p>
          <a:p>
            <a:pPr algn="ctr"/>
            <a:r>
              <a:rPr lang="en-US" sz="1600" dirty="0" smtClean="0"/>
              <a:t> used as a laptop [22]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9932" y="5274205"/>
            <a:ext cx="2422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Intel’s Surface Pro 3</a:t>
            </a:r>
          </a:p>
          <a:p>
            <a:pPr algn="ctr"/>
            <a:r>
              <a:rPr lang="en-US" sz="1600" dirty="0" smtClean="0"/>
              <a:t> used as a tablet [23]</a:t>
            </a:r>
            <a:endParaRPr lang="en-US" sz="16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How </a:t>
            </a:r>
            <a:r>
              <a:rPr lang="en-US" dirty="0"/>
              <a:t>the dominant traditional IT firms cope with the mobile boom</a:t>
            </a:r>
            <a:r>
              <a:rPr lang="en-US" dirty="0" smtClean="0"/>
              <a:t>? (13)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31735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cdn-seekingalpha.com/uploads/2014/8/7/29943265-14074307073642259-Steve-Guenette_origi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2"/>
          <a:stretch/>
        </p:blipFill>
        <p:spPr bwMode="auto">
          <a:xfrm>
            <a:off x="1165430" y="1239049"/>
            <a:ext cx="6795755" cy="338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515" y="638690"/>
            <a:ext cx="716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Financial performance of Microsoft’s Surface business </a:t>
            </a:r>
            <a:r>
              <a:rPr lang="en-US" dirty="0" smtClean="0"/>
              <a:t>[24]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How </a:t>
            </a:r>
            <a:r>
              <a:rPr lang="en-US" dirty="0"/>
              <a:t>the dominant traditional IT firms cope with the mobile boom</a:t>
            </a:r>
            <a:r>
              <a:rPr lang="en-US" dirty="0" smtClean="0"/>
              <a:t>? (14)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9553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Conclusions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978" y="2483895"/>
            <a:ext cx="894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Established companies </a:t>
            </a:r>
            <a:r>
              <a:rPr lang="en-US" sz="1600" dirty="0" smtClean="0">
                <a:solidFill>
                  <a:srgbClr val="3333FF"/>
                </a:solidFill>
              </a:rPr>
              <a:t>have to </a:t>
            </a:r>
            <a:r>
              <a:rPr lang="en-US" sz="1600" dirty="0" smtClean="0">
                <a:solidFill>
                  <a:srgbClr val="FF0000"/>
                </a:solidFill>
              </a:rPr>
              <a:t>respond early, quick and in an appropriate way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to the new challenges, else…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910" y="638923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6. Conclusions-1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505" y="1043734"/>
            <a:ext cx="4743062" cy="1395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535" y="1434406"/>
            <a:ext cx="2117503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new paradigms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3333FF"/>
                </a:solidFill>
              </a:rPr>
              <a:t> new devices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3333FF"/>
                </a:solidFill>
              </a:rPr>
              <a:t> new players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515" y="1088740"/>
            <a:ext cx="462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Informatics came into a </a:t>
            </a:r>
            <a:r>
              <a:rPr lang="en-US" sz="1600" dirty="0">
                <a:solidFill>
                  <a:srgbClr val="FF0000"/>
                </a:solidFill>
              </a:rPr>
              <a:t>transitional phase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235" y="3125481"/>
            <a:ext cx="8596649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8/2010 Intel acquires </a:t>
            </a:r>
            <a:r>
              <a:rPr lang="en-US" sz="1600" dirty="0" smtClean="0">
                <a:solidFill>
                  <a:srgbClr val="3333FF"/>
                </a:solidFill>
              </a:rPr>
              <a:t>Infineon’s</a:t>
            </a:r>
            <a:r>
              <a:rPr lang="en-US" sz="1600" dirty="0" smtClean="0"/>
              <a:t> (former Siemens) </a:t>
            </a:r>
            <a:r>
              <a:rPr lang="en-US" sz="1600" dirty="0" smtClean="0">
                <a:solidFill>
                  <a:srgbClr val="3333FF"/>
                </a:solidFill>
              </a:rPr>
              <a:t>Wireless Solutions </a:t>
            </a:r>
            <a:r>
              <a:rPr lang="en-US" sz="1600" dirty="0" smtClean="0"/>
              <a:t>business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8/2011 Google acquires </a:t>
            </a:r>
            <a:r>
              <a:rPr lang="en-US" sz="1600" dirty="0" smtClean="0">
                <a:solidFill>
                  <a:srgbClr val="3333FF"/>
                </a:solidFill>
              </a:rPr>
              <a:t>Motorola Mobility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9/2013 Microsoft purchases </a:t>
            </a:r>
            <a:r>
              <a:rPr lang="en-US" sz="1600" dirty="0" smtClean="0">
                <a:solidFill>
                  <a:srgbClr val="3333FF"/>
                </a:solidFill>
              </a:rPr>
              <a:t>Nokia’s phone business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9/2013 </a:t>
            </a:r>
            <a:r>
              <a:rPr lang="en-US" sz="1600" dirty="0" smtClean="0">
                <a:solidFill>
                  <a:srgbClr val="3333FF"/>
                </a:solidFill>
              </a:rPr>
              <a:t>BlackBerry</a:t>
            </a:r>
            <a:r>
              <a:rPr lang="en-US" sz="1600" dirty="0" smtClean="0"/>
              <a:t> lays off 4500 employees (~ 40% of their workforce)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1/2014 Lenovo acquires </a:t>
            </a:r>
            <a:r>
              <a:rPr lang="en-US" sz="1600" dirty="0" smtClean="0">
                <a:solidFill>
                  <a:srgbClr val="3333FF"/>
                </a:solidFill>
              </a:rPr>
              <a:t>Motorola Mobility</a:t>
            </a:r>
            <a:r>
              <a:rPr lang="en-US" sz="1600" dirty="0" smtClean="0"/>
              <a:t> from Google</a:t>
            </a:r>
          </a:p>
        </p:txBody>
      </p:sp>
    </p:spTree>
    <p:extLst>
      <p:ext uri="{BB962C8B-B14F-4D97-AF65-F5344CB8AC3E}">
        <p14:creationId xmlns:p14="http://schemas.microsoft.com/office/powerpoint/2010/main" val="41127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12" grpId="0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409" y="1730326"/>
            <a:ext cx="4119846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 1/2011 AMD:        </a:t>
            </a:r>
            <a:r>
              <a:rPr lang="en-US" sz="1600" dirty="0" smtClean="0">
                <a:solidFill>
                  <a:srgbClr val="000000"/>
                </a:solidFill>
              </a:rPr>
              <a:t>  Dirk </a:t>
            </a:r>
            <a:r>
              <a:rPr lang="en-US" sz="1600" dirty="0">
                <a:solidFill>
                  <a:srgbClr val="000000"/>
                </a:solidFill>
              </a:rPr>
              <a:t>Meyer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11/2012 Intel:       </a:t>
            </a:r>
            <a:r>
              <a:rPr lang="en-US" sz="1600" dirty="0" smtClean="0">
                <a:solidFill>
                  <a:srgbClr val="000000"/>
                </a:solidFill>
              </a:rPr>
              <a:t>   </a:t>
            </a:r>
            <a:r>
              <a:rPr lang="en-US" sz="1600" dirty="0">
                <a:solidFill>
                  <a:srgbClr val="000000"/>
                </a:solidFill>
              </a:rPr>
              <a:t>Paul </a:t>
            </a:r>
            <a:r>
              <a:rPr lang="en-US" sz="1600" dirty="0" err="1">
                <a:solidFill>
                  <a:srgbClr val="000000"/>
                </a:solidFill>
              </a:rPr>
              <a:t>Otellini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 8/2013 Microsoft: </a:t>
            </a:r>
            <a:r>
              <a:rPr lang="en-US" sz="1600" dirty="0" smtClean="0">
                <a:solidFill>
                  <a:srgbClr val="000000"/>
                </a:solidFill>
              </a:rPr>
              <a:t>  Steve </a:t>
            </a:r>
            <a:r>
              <a:rPr lang="en-US" sz="1600" dirty="0">
                <a:solidFill>
                  <a:srgbClr val="000000"/>
                </a:solidFill>
              </a:rPr>
              <a:t>Ballmer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115" y="1043735"/>
            <a:ext cx="8380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Even the largest IT firms have a hard time to cope with </a:t>
            </a:r>
            <a:r>
              <a:rPr lang="en-US" sz="1600" dirty="0" smtClean="0"/>
              <a:t>as indicated by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3333FF"/>
                </a:solidFill>
              </a:rPr>
              <a:t>resignation </a:t>
            </a:r>
            <a:r>
              <a:rPr lang="en-US" sz="1600" dirty="0">
                <a:solidFill>
                  <a:srgbClr val="3333FF"/>
                </a:solidFill>
              </a:rPr>
              <a:t>of  AMD’s, Intel’s and Microsoft’s </a:t>
            </a:r>
            <a:r>
              <a:rPr lang="en-US" sz="1600" dirty="0" smtClean="0">
                <a:solidFill>
                  <a:srgbClr val="3333FF"/>
                </a:solidFill>
              </a:rPr>
              <a:t>CEOs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>
                <a:solidFill>
                  <a:srgbClr val="000000"/>
                </a:solidFill>
              </a:rPr>
              <a:t>Chief Execution Officers</a:t>
            </a:r>
            <a:r>
              <a:rPr lang="en-US" sz="1600" dirty="0" smtClean="0">
                <a:solidFill>
                  <a:srgbClr val="000000"/>
                </a:solidFill>
              </a:rPr>
              <a:t>):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6. Conclusions 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515" y="2882035"/>
            <a:ext cx="7740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But it is also an </a:t>
            </a:r>
            <a:r>
              <a:rPr lang="en-US" sz="1600" dirty="0">
                <a:solidFill>
                  <a:srgbClr val="FF0000"/>
                </a:solidFill>
              </a:rPr>
              <a:t>opportunity and challenge </a:t>
            </a:r>
            <a:r>
              <a:rPr lang="en-US" sz="1600" dirty="0">
                <a:solidFill>
                  <a:srgbClr val="3333FF"/>
                </a:solidFill>
              </a:rPr>
              <a:t>for individuals and institutions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to catch up with the progress and make benefit of it.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510" y="638923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Conclusions-2</a:t>
            </a:r>
            <a:endParaRPr lang="en-US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180975" y="647700"/>
            <a:ext cx="6216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[1]: </a:t>
            </a:r>
            <a:r>
              <a:rPr lang="hu-HU" sz="1400" dirty="0">
                <a:solidFill>
                  <a:srgbClr val="000000"/>
                </a:solidFill>
              </a:rPr>
              <a:t>Bártfai D., Merre felé tartanak a hardverek?, Aug. 22-24 2007</a:t>
            </a:r>
          </a:p>
        </p:txBody>
      </p:sp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7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853825"/>
            <a:ext cx="8603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>
                <a:solidFill>
                  <a:srgbClr val="000000"/>
                </a:solidFill>
              </a:rPr>
              <a:t>AMD 2013 Mobility APU Introduction,</a:t>
            </a:r>
            <a:r>
              <a:rPr lang="hu-HU" dirty="0">
                <a:solidFill>
                  <a:srgbClr val="000000"/>
                </a:solidFill>
              </a:rPr>
              <a:t> May 22 2013,</a:t>
            </a:r>
            <a:endParaRPr 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http://www.slideshare.net/AMD/amd-2013-mobility-apu-introduction-deck-final-for-lp</a:t>
            </a: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2458495"/>
            <a:ext cx="82973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Frommer</a:t>
            </a:r>
            <a:r>
              <a:rPr lang="hu-HU" dirty="0">
                <a:solidFill>
                  <a:srgbClr val="000000"/>
                </a:solidFill>
              </a:rPr>
              <a:t> D</a:t>
            </a:r>
            <a:r>
              <a:rPr lang="en-US" dirty="0">
                <a:solidFill>
                  <a:srgbClr val="000000"/>
                </a:solidFill>
              </a:rPr>
              <a:t>., CHART OF THE DAY: Smartphone Sales To Beat PC Sales By 2011</a:t>
            </a:r>
            <a:r>
              <a:rPr lang="hu-HU" dirty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hu-HU" dirty="0">
                <a:solidFill>
                  <a:srgbClr val="000000"/>
                </a:solidFill>
              </a:rPr>
              <a:t>Business </a:t>
            </a:r>
            <a:r>
              <a:rPr lang="hu-HU" dirty="0" err="1">
                <a:solidFill>
                  <a:srgbClr val="000000"/>
                </a:solidFill>
              </a:rPr>
              <a:t>Insider</a:t>
            </a:r>
            <a:r>
              <a:rPr lang="hu-HU" dirty="0">
                <a:solidFill>
                  <a:srgbClr val="000000"/>
                </a:solidFill>
              </a:rPr>
              <a:t>, Aug. 21 2009, </a:t>
            </a:r>
            <a:r>
              <a:rPr lang="en-US" dirty="0">
                <a:solidFill>
                  <a:srgbClr val="000000"/>
                </a:solidFill>
              </a:rPr>
              <a:t>http://www.businessinsider.com/chart-of-the-day-</a:t>
            </a:r>
            <a:endParaRPr lang="hu-HU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         </a:t>
            </a:r>
            <a:r>
              <a:rPr lang="en-US" dirty="0">
                <a:solidFill>
                  <a:srgbClr val="000000"/>
                </a:solidFill>
              </a:rPr>
              <a:t>smartphone-sales-to-beat-pc-sales-by-2011-2009-8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3284767"/>
            <a:ext cx="7363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Wikipedia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BlackBerry</a:t>
            </a:r>
            <a:r>
              <a:rPr lang="hu-HU" dirty="0">
                <a:solidFill>
                  <a:srgbClr val="000000"/>
                </a:solidFill>
              </a:rPr>
              <a:t> Pearl, http://en.wikipedia.org/wiki/BlackBerry_Pearl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2" name="Text Box 11"/>
          <p:cNvSpPr txBox="1">
            <a:spLocks noChangeArrowheads="1"/>
          </p:cNvSpPr>
          <p:nvPr/>
        </p:nvSpPr>
        <p:spPr bwMode="auto">
          <a:xfrm>
            <a:off x="176213" y="3693235"/>
            <a:ext cx="6702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kern="0" dirty="0" err="1">
                <a:solidFill>
                  <a:srgbClr val="000000"/>
                </a:solidFill>
                <a:cs typeface="Times New Roman" pitchFamily="18" charset="0"/>
              </a:rPr>
              <a:t>Wikipedia</a:t>
            </a:r>
            <a:r>
              <a:rPr lang="hu-HU" kern="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Android</a:t>
            </a:r>
            <a:r>
              <a:rPr lang="hu-HU" dirty="0">
                <a:solidFill>
                  <a:srgbClr val="000000"/>
                </a:solidFill>
              </a:rPr>
              <a:t> (</a:t>
            </a:r>
            <a:r>
              <a:rPr lang="hu-HU" dirty="0" err="1">
                <a:solidFill>
                  <a:srgbClr val="000000"/>
                </a:solidFill>
              </a:rPr>
              <a:t>operating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system</a:t>
            </a:r>
            <a:r>
              <a:rPr lang="hu-HU" dirty="0">
                <a:solidFill>
                  <a:srgbClr val="000000"/>
                </a:solidFill>
              </a:rPr>
              <a:t>)</a:t>
            </a:r>
            <a:r>
              <a:rPr lang="hu-HU" kern="0" dirty="0">
                <a:solidFill>
                  <a:srgbClr val="000000"/>
                </a:solidFill>
              </a:rPr>
              <a:t>,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kern="0" dirty="0">
                <a:solidFill>
                  <a:srgbClr val="000000"/>
                </a:solidFill>
                <a:cs typeface="Times New Roman" pitchFamily="18" charset="0"/>
              </a:rPr>
              <a:t>         http://en.wikipedia.org/wiki/Android_%28operating_system%29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1041115"/>
            <a:ext cx="92047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[2]: </a:t>
            </a:r>
            <a:r>
              <a:rPr lang="hu-HU" sz="1400" dirty="0">
                <a:solidFill>
                  <a:srgbClr val="000000"/>
                </a:solidFill>
              </a:rPr>
              <a:t>Smith S.L</a:t>
            </a:r>
            <a:r>
              <a:rPr lang="en-US" sz="1400" dirty="0">
                <a:solidFill>
                  <a:srgbClr val="000000"/>
                </a:solidFill>
              </a:rPr>
              <a:t>., </a:t>
            </a:r>
            <a:r>
              <a:rPr lang="hu-HU" sz="1400" dirty="0">
                <a:solidFill>
                  <a:srgbClr val="000000"/>
                </a:solidFill>
              </a:rPr>
              <a:t>Intel </a:t>
            </a:r>
            <a:r>
              <a:rPr lang="hu-HU" sz="1400" dirty="0" err="1">
                <a:solidFill>
                  <a:srgbClr val="000000"/>
                </a:solidFill>
              </a:rPr>
              <a:t>Strategy</a:t>
            </a:r>
            <a:r>
              <a:rPr lang="hu-HU" sz="1400" dirty="0">
                <a:solidFill>
                  <a:srgbClr val="000000"/>
                </a:solidFill>
              </a:rPr>
              <a:t> &amp; </a:t>
            </a:r>
            <a:r>
              <a:rPr lang="hu-HU" sz="1400" dirty="0" err="1">
                <a:solidFill>
                  <a:srgbClr val="000000"/>
                </a:solidFill>
              </a:rPr>
              <a:t>Technology</a:t>
            </a:r>
            <a:r>
              <a:rPr lang="hu-HU" sz="1400" dirty="0">
                <a:solidFill>
                  <a:srgbClr val="000000"/>
                </a:solidFill>
              </a:rPr>
              <a:t> Update, </a:t>
            </a:r>
            <a:r>
              <a:rPr lang="hu-HU" sz="1400" dirty="0" err="1">
                <a:solidFill>
                  <a:srgbClr val="000000"/>
                </a:solidFill>
              </a:rPr>
              <a:t>Barclays</a:t>
            </a:r>
            <a:r>
              <a:rPr lang="hu-HU" sz="1400" dirty="0">
                <a:solidFill>
                  <a:srgbClr val="000000"/>
                </a:solidFill>
              </a:rPr>
              <a:t> Capital Global </a:t>
            </a:r>
            <a:r>
              <a:rPr lang="hu-HU" sz="1400" dirty="0" err="1">
                <a:solidFill>
                  <a:srgbClr val="000000"/>
                </a:solidFill>
              </a:rPr>
              <a:t>Technology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Conf</a:t>
            </a:r>
            <a:r>
              <a:rPr lang="hu-HU" sz="1400" dirty="0">
                <a:solidFill>
                  <a:srgbClr val="000000"/>
                </a:solidFill>
              </a:rPr>
              <a:t>.,</a:t>
            </a:r>
            <a:endParaRPr lang="en-US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dirty="0">
                <a:solidFill>
                  <a:srgbClr val="000000"/>
                </a:solidFill>
              </a:rPr>
              <a:t>          Dec. 2011, http://files.shareholder.com/downloads/INTC/1576180143x0x526852/c9868a3a-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dirty="0">
                <a:solidFill>
                  <a:srgbClr val="000000"/>
                </a:solidFill>
              </a:rPr>
              <a:t>          494e-4506-bcc6-a631aca1fd75/Steve%20Smith%20Barclays%20Dec%202011.pdf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39274" name="Text Box 11"/>
          <p:cNvSpPr txBox="1">
            <a:spLocks noChangeArrowheads="1"/>
          </p:cNvSpPr>
          <p:nvPr/>
        </p:nvSpPr>
        <p:spPr bwMode="auto">
          <a:xfrm>
            <a:off x="174625" y="4323305"/>
            <a:ext cx="90361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Ciufo</a:t>
            </a:r>
            <a:r>
              <a:rPr lang="hu-HU" dirty="0">
                <a:solidFill>
                  <a:srgbClr val="000000"/>
                </a:solidFill>
              </a:rPr>
              <a:t> C.A., </a:t>
            </a:r>
            <a:r>
              <a:rPr lang="en-US" dirty="0" err="1">
                <a:solidFill>
                  <a:srgbClr val="000000"/>
                </a:solidFill>
              </a:rPr>
              <a:t>Tizen</a:t>
            </a:r>
            <a:r>
              <a:rPr lang="en-US" dirty="0">
                <a:solidFill>
                  <a:srgbClr val="000000"/>
                </a:solidFill>
              </a:rPr>
              <a:t> OS for Smartphones – Intel’s Biggest Bet Yet</a:t>
            </a:r>
            <a:r>
              <a:rPr lang="hu-HU" dirty="0">
                <a:solidFill>
                  <a:srgbClr val="000000"/>
                </a:solidFill>
              </a:rPr>
              <a:t>, Jan. 4 2013,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         http://eecatalog.com/caciufo/2013/01/04/samsung-hedges-apple-google-bets-with-intels-</a:t>
            </a: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         html5-based-tizen/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5164590"/>
            <a:ext cx="8050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Introduction</a:t>
            </a:r>
            <a:r>
              <a:rPr lang="hu-HU" dirty="0">
                <a:solidFill>
                  <a:srgbClr val="000000"/>
                </a:solidFill>
              </a:rPr>
              <a:t> of </a:t>
            </a:r>
            <a:r>
              <a:rPr lang="hu-HU" dirty="0" err="1">
                <a:solidFill>
                  <a:srgbClr val="000000"/>
                </a:solidFill>
              </a:rPr>
              <a:t>the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Next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Generation</a:t>
            </a:r>
            <a:r>
              <a:rPr lang="hu-HU" dirty="0">
                <a:solidFill>
                  <a:srgbClr val="000000"/>
                </a:solidFill>
              </a:rPr>
              <a:t> Intel Atom </a:t>
            </a:r>
            <a:r>
              <a:rPr lang="hu-HU" dirty="0" err="1">
                <a:solidFill>
                  <a:srgbClr val="000000"/>
                </a:solidFill>
              </a:rPr>
              <a:t>Processor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Oak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Trail</a:t>
            </a:r>
            <a:r>
              <a:rPr lang="hu-HU" dirty="0">
                <a:solidFill>
                  <a:srgbClr val="000000"/>
                </a:solidFill>
              </a:rPr>
              <a:t> Z670, 4/2011,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http://newsroom.intel.com/docs/DOC-1976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1115" y="5793005"/>
            <a:ext cx="84048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[9]: </a:t>
            </a:r>
            <a:r>
              <a:rPr lang="en-US" dirty="0">
                <a:solidFill>
                  <a:srgbClr val="000000"/>
                </a:solidFill>
              </a:rPr>
              <a:t>Apple Maintains 48 Percent Share of Global Branded Tablet Shipments in Q1 2013</a:t>
            </a:r>
            <a:r>
              <a:rPr lang="hu-HU" dirty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hu-HU" dirty="0">
                <a:solidFill>
                  <a:srgbClr val="000000"/>
                </a:solidFill>
              </a:rPr>
              <a:t>         </a:t>
            </a:r>
            <a:r>
              <a:rPr lang="hu-HU" dirty="0" err="1">
                <a:solidFill>
                  <a:srgbClr val="000000"/>
                </a:solidFill>
              </a:rPr>
              <a:t>Strategy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Analytics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April</a:t>
            </a:r>
            <a:r>
              <a:rPr lang="hu-HU" dirty="0">
                <a:solidFill>
                  <a:srgbClr val="000000"/>
                </a:solidFill>
              </a:rPr>
              <a:t> 25 2013, Boston,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         http://www.strategyanalytics.com/default.aspx?mod=pressreleaseviewer&amp;a0=5351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180975" y="647700"/>
            <a:ext cx="6498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[10]: </a:t>
            </a:r>
            <a:r>
              <a:rPr lang="hu-HU" sz="1400" dirty="0" err="1">
                <a:solidFill>
                  <a:srgbClr val="000000"/>
                </a:solidFill>
              </a:rPr>
              <a:t>Goto</a:t>
            </a:r>
            <a:r>
              <a:rPr lang="hu-HU" sz="1400" dirty="0">
                <a:solidFill>
                  <a:srgbClr val="000000"/>
                </a:solidFill>
              </a:rPr>
              <a:t> H., ARM </a:t>
            </a:r>
            <a:r>
              <a:rPr lang="hu-HU" sz="1400" dirty="0" err="1">
                <a:solidFill>
                  <a:srgbClr val="000000"/>
                </a:solidFill>
              </a:rPr>
              <a:t>Cortex</a:t>
            </a:r>
            <a:r>
              <a:rPr lang="hu-HU" sz="1400" dirty="0">
                <a:solidFill>
                  <a:srgbClr val="000000"/>
                </a:solidFill>
              </a:rPr>
              <a:t> – A </a:t>
            </a:r>
            <a:r>
              <a:rPr lang="hu-HU" sz="1400" dirty="0" err="1">
                <a:solidFill>
                  <a:srgbClr val="000000"/>
                </a:solidFill>
              </a:rPr>
              <a:t>Family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Architecture</a:t>
            </a:r>
            <a:r>
              <a:rPr lang="hu-HU" sz="1400" dirty="0">
                <a:solidFill>
                  <a:srgbClr val="000000"/>
                </a:solidFill>
              </a:rPr>
              <a:t>, 2010,</a:t>
            </a:r>
          </a:p>
          <a:p>
            <a:r>
              <a:rPr lang="hu-HU" sz="1400" dirty="0">
                <a:solidFill>
                  <a:srgbClr val="000000"/>
                </a:solidFill>
              </a:rPr>
              <a:t>          </a:t>
            </a:r>
            <a:r>
              <a:rPr lang="en-US" sz="1400" dirty="0">
                <a:solidFill>
                  <a:srgbClr val="000000"/>
                </a:solidFill>
              </a:rPr>
              <a:t>http://pc.watch.impress.co.jp/video/pcw/docs/423/409/p1.pdf</a:t>
            </a:r>
          </a:p>
        </p:txBody>
      </p:sp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7</a:t>
            </a:r>
            <a:r>
              <a:rPr lang="en-US" dirty="0" smtClean="0">
                <a:solidFill>
                  <a:srgbClr val="FFFFFF"/>
                </a:solidFill>
              </a:rPr>
              <a:t>. References </a:t>
            </a:r>
            <a:r>
              <a:rPr lang="en-US" dirty="0">
                <a:solidFill>
                  <a:srgbClr val="FFFFFF"/>
                </a:solidFill>
              </a:rPr>
              <a:t>(2)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866525"/>
            <a:ext cx="52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[12]: Wikipedia, </a:t>
            </a:r>
            <a:r>
              <a:rPr lang="en-US" dirty="0" err="1" smtClean="0">
                <a:solidFill>
                  <a:srgbClr val="000000"/>
                </a:solidFill>
              </a:rPr>
              <a:t>iPad</a:t>
            </a:r>
            <a:r>
              <a:rPr lang="en-US" dirty="0" smtClean="0">
                <a:solidFill>
                  <a:srgbClr val="000000"/>
                </a:solidFill>
              </a:rPr>
              <a:t>, http://en.wikipedia.org/wiki/IPad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1256060"/>
            <a:ext cx="9204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[11]: </a:t>
            </a:r>
            <a:r>
              <a:rPr lang="hu-HU" sz="1400" dirty="0" err="1">
                <a:solidFill>
                  <a:srgbClr val="000000"/>
                </a:solidFill>
              </a:rPr>
              <a:t>Eul</a:t>
            </a:r>
            <a:r>
              <a:rPr lang="hu-HU" sz="1400" dirty="0">
                <a:solidFill>
                  <a:srgbClr val="000000"/>
                </a:solidFill>
              </a:rPr>
              <a:t> H., Bell M., Mobile </a:t>
            </a:r>
            <a:r>
              <a:rPr lang="hu-HU" sz="1400" dirty="0" err="1">
                <a:solidFill>
                  <a:srgbClr val="000000"/>
                </a:solidFill>
              </a:rPr>
              <a:t>at</a:t>
            </a:r>
            <a:r>
              <a:rPr lang="hu-HU" sz="1400" dirty="0">
                <a:solidFill>
                  <a:srgbClr val="000000"/>
                </a:solidFill>
              </a:rPr>
              <a:t> Intel, </a:t>
            </a:r>
            <a:r>
              <a:rPr lang="hu-HU" sz="1400" dirty="0" err="1">
                <a:solidFill>
                  <a:srgbClr val="000000"/>
                </a:solidFill>
              </a:rPr>
              <a:t>Investor</a:t>
            </a:r>
            <a:r>
              <a:rPr lang="hu-HU" sz="1400" dirty="0">
                <a:solidFill>
                  <a:srgbClr val="000000"/>
                </a:solidFill>
              </a:rPr>
              <a:t> Meeting 2012,</a:t>
            </a:r>
          </a:p>
          <a:p>
            <a:r>
              <a:rPr lang="hu-HU" sz="1400" dirty="0">
                <a:solidFill>
                  <a:srgbClr val="000000"/>
                </a:solidFill>
              </a:rPr>
              <a:t>          http://www.cnx-software.com/pdf/Intel_2012/2012_Intel_Investor_Meeting_Eul_Bell.pdf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6213" y="2225806"/>
            <a:ext cx="8707577" cy="39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[13]: </a:t>
            </a:r>
            <a:r>
              <a:rPr lang="hu-HU" dirty="0" err="1" smtClean="0">
                <a:solidFill>
                  <a:srgbClr val="000000"/>
                </a:solidFill>
              </a:rPr>
              <a:t>Tablet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Platforms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with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Next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Generation</a:t>
            </a:r>
            <a:r>
              <a:rPr lang="hu-HU" dirty="0" smtClean="0">
                <a:solidFill>
                  <a:srgbClr val="000000"/>
                </a:solidFill>
              </a:rPr>
              <a:t> Intel Atom </a:t>
            </a:r>
            <a:r>
              <a:rPr lang="hu-HU" dirty="0" err="1" smtClean="0">
                <a:solidFill>
                  <a:srgbClr val="000000"/>
                </a:solidFill>
              </a:rPr>
              <a:t>Processor</a:t>
            </a:r>
            <a:r>
              <a:rPr lang="hu-HU" dirty="0" smtClean="0">
                <a:solidFill>
                  <a:srgbClr val="000000"/>
                </a:solidFill>
              </a:rPr>
              <a:t> and Microsoft Windows 8,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         IDF 2012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4625" y="2753925"/>
            <a:ext cx="9248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[14]: </a:t>
            </a:r>
            <a:r>
              <a:rPr lang="hu-HU" dirty="0" smtClean="0">
                <a:solidFill>
                  <a:srgbClr val="000000"/>
                </a:solidFill>
              </a:rPr>
              <a:t>The $15.3 </a:t>
            </a:r>
            <a:r>
              <a:rPr lang="hu-HU" dirty="0" err="1" smtClean="0">
                <a:solidFill>
                  <a:srgbClr val="000000"/>
                </a:solidFill>
              </a:rPr>
              <a:t>Billion</a:t>
            </a:r>
            <a:r>
              <a:rPr lang="hu-HU" dirty="0" smtClean="0">
                <a:solidFill>
                  <a:srgbClr val="000000"/>
                </a:solidFill>
              </a:rPr>
              <a:t> Server Market – </a:t>
            </a:r>
            <a:r>
              <a:rPr lang="hu-HU" dirty="0" err="1" smtClean="0">
                <a:solidFill>
                  <a:srgbClr val="000000"/>
                </a:solidFill>
              </a:rPr>
              <a:t>Surprisingly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Buoyant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Q1 2012, IT </a:t>
            </a:r>
            <a:r>
              <a:rPr lang="hu-HU" dirty="0" err="1" smtClean="0">
                <a:solidFill>
                  <a:srgbClr val="000000"/>
                </a:solidFill>
              </a:rPr>
              <a:t>Candor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July</a:t>
            </a:r>
            <a:r>
              <a:rPr lang="hu-HU" dirty="0" smtClean="0">
                <a:solidFill>
                  <a:srgbClr val="000000"/>
                </a:solidFill>
              </a:rPr>
              <a:t> 3 2012,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         http://www.itcandor.com/server-q112/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76213" y="3327311"/>
            <a:ext cx="89468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[15]: </a:t>
            </a:r>
            <a:r>
              <a:rPr lang="hu-HU" dirty="0" err="1" smtClean="0">
                <a:solidFill>
                  <a:srgbClr val="000000"/>
                </a:solidFill>
              </a:rPr>
              <a:t>Shah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>
                <a:solidFill>
                  <a:srgbClr val="000000"/>
                </a:solidFill>
              </a:rPr>
              <a:t>Intel Loses Laptop Chip Market Share to AMD in </a:t>
            </a:r>
            <a:r>
              <a:rPr lang="en-US" dirty="0" smtClean="0">
                <a:solidFill>
                  <a:srgbClr val="000000"/>
                </a:solidFill>
              </a:rPr>
              <a:t>Q3</a:t>
            </a:r>
            <a:r>
              <a:rPr lang="hu-HU" dirty="0" smtClean="0">
                <a:solidFill>
                  <a:srgbClr val="000000"/>
                </a:solidFill>
              </a:rPr>
              <a:t>, PC World, Nov. 3 2011,</a:t>
            </a:r>
            <a:endParaRPr lang="hu-HU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://www.pcworld.com/article/243114/intel_loses_laptop_chip_market_share_to_amd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_q3.html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6213" y="4170750"/>
            <a:ext cx="8260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[16]: </a:t>
            </a:r>
            <a:r>
              <a:rPr lang="hu-HU" kern="0" dirty="0" err="1" smtClean="0">
                <a:solidFill>
                  <a:srgbClr val="000000"/>
                </a:solidFill>
                <a:cs typeface="Times New Roman" pitchFamily="18" charset="0"/>
              </a:rPr>
              <a:t>Perry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 D., </a:t>
            </a:r>
            <a:r>
              <a:rPr lang="en-US" dirty="0">
                <a:solidFill>
                  <a:srgbClr val="000000"/>
                </a:solidFill>
              </a:rPr>
              <a:t>AMD Steals Market Share From </a:t>
            </a:r>
            <a:r>
              <a:rPr lang="en-US" dirty="0" smtClean="0">
                <a:solidFill>
                  <a:srgbClr val="000000"/>
                </a:solidFill>
              </a:rPr>
              <a:t>Intel</a:t>
            </a:r>
            <a:r>
              <a:rPr lang="hu-HU" kern="0" dirty="0" smtClean="0">
                <a:solidFill>
                  <a:srgbClr val="000000"/>
                </a:solidFill>
              </a:rPr>
              <a:t>, Tom’s Hardware, </a:t>
            </a:r>
            <a:r>
              <a:rPr lang="hu-HU" kern="0" dirty="0" err="1" smtClean="0">
                <a:solidFill>
                  <a:srgbClr val="000000"/>
                </a:solidFill>
              </a:rPr>
              <a:t>March</a:t>
            </a:r>
            <a:r>
              <a:rPr lang="hu-HU" kern="0" dirty="0" smtClean="0">
                <a:solidFill>
                  <a:srgbClr val="000000"/>
                </a:solidFill>
              </a:rPr>
              <a:t> 16 2012,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         http</a:t>
            </a:r>
            <a:r>
              <a:rPr lang="hu-HU" kern="0" dirty="0">
                <a:solidFill>
                  <a:srgbClr val="000000"/>
                </a:solidFill>
                <a:cs typeface="Times New Roman" pitchFamily="18" charset="0"/>
              </a:rPr>
              <a:t>://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www.tomshardware.com/news/amd-intel-cpu-processor,15041.html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7465" y="4779729"/>
            <a:ext cx="896155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[17]: </a:t>
            </a:r>
            <a:r>
              <a:rPr lang="hu-HU" dirty="0" err="1" smtClean="0">
                <a:solidFill>
                  <a:srgbClr val="000000"/>
                </a:solidFill>
              </a:rPr>
              <a:t>Shilov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>
                <a:solidFill>
                  <a:srgbClr val="000000"/>
                </a:solidFill>
              </a:rPr>
              <a:t>AMD Shows Off Opteron "</a:t>
            </a:r>
            <a:r>
              <a:rPr lang="en-US" dirty="0" err="1">
                <a:solidFill>
                  <a:srgbClr val="000000"/>
                </a:solidFill>
              </a:rPr>
              <a:t>Interlagos</a:t>
            </a:r>
            <a:r>
              <a:rPr lang="en-US" dirty="0">
                <a:solidFill>
                  <a:srgbClr val="000000"/>
                </a:solidFill>
              </a:rPr>
              <a:t>" Again: No Performance Benchmarks, </a:t>
            </a:r>
            <a:endParaRPr lang="hu-HU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No </a:t>
            </a:r>
            <a:r>
              <a:rPr lang="en-US" dirty="0">
                <a:solidFill>
                  <a:srgbClr val="000000"/>
                </a:solidFill>
              </a:rPr>
              <a:t>Design Wins, No Launch Date </a:t>
            </a:r>
            <a:r>
              <a:rPr lang="en-US" dirty="0" smtClean="0">
                <a:solidFill>
                  <a:srgbClr val="000000"/>
                </a:solidFill>
              </a:rPr>
              <a:t>Announced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Xbit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Labs</a:t>
            </a:r>
            <a:r>
              <a:rPr lang="hu-HU" dirty="0" smtClean="0">
                <a:solidFill>
                  <a:srgbClr val="000000"/>
                </a:solidFill>
              </a:rPr>
              <a:t>, Aug. 3 2011,</a:t>
            </a:r>
            <a:endParaRPr lang="hu-HU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http://www.xbitlabs.com/news/cpu/display/20110803103016_AMD_Shows_Off_Opteron_</a:t>
            </a:r>
          </a:p>
          <a:p>
            <a:pPr eaLnBrk="1" hangingPunct="1"/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Interlagos</a:t>
            </a:r>
            <a:r>
              <a:rPr lang="hu-HU" dirty="0" smtClean="0">
                <a:solidFill>
                  <a:srgbClr val="000000"/>
                </a:solidFill>
              </a:rPr>
              <a:t>_Again_No_Performance_</a:t>
            </a:r>
            <a:r>
              <a:rPr lang="hu-HU" dirty="0" err="1" smtClean="0">
                <a:solidFill>
                  <a:srgbClr val="000000"/>
                </a:solidFill>
              </a:rPr>
              <a:t>Benchmarks</a:t>
            </a:r>
            <a:r>
              <a:rPr lang="hu-HU" dirty="0" smtClean="0">
                <a:solidFill>
                  <a:srgbClr val="000000"/>
                </a:solidFill>
              </a:rPr>
              <a:t>_No_Design_</a:t>
            </a:r>
            <a:r>
              <a:rPr lang="hu-HU" dirty="0" err="1" smtClean="0">
                <a:solidFill>
                  <a:srgbClr val="000000"/>
                </a:solidFill>
              </a:rPr>
              <a:t>Wins</a:t>
            </a:r>
            <a:r>
              <a:rPr lang="hu-HU" dirty="0" smtClean="0">
                <a:solidFill>
                  <a:srgbClr val="000000"/>
                </a:solidFill>
              </a:rPr>
              <a:t>_No_</a:t>
            </a:r>
            <a:r>
              <a:rPr lang="hu-HU" dirty="0" err="1" smtClean="0">
                <a:solidFill>
                  <a:srgbClr val="000000"/>
                </a:solidFill>
              </a:rPr>
              <a:t>Launch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Date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</a:p>
          <a:p>
            <a:pPr eaLnBrk="1" hangingPunct="1"/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Announced.html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7465" y="5994285"/>
            <a:ext cx="8779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[18</a:t>
            </a:r>
            <a:r>
              <a:rPr lang="en-US" dirty="0">
                <a:solidFill>
                  <a:srgbClr val="000000"/>
                </a:solidFill>
              </a:rPr>
              <a:t>]: Arthur C., PC business still waning as Microsoft's Windows 8 fails to lift </a:t>
            </a:r>
            <a:r>
              <a:rPr lang="en-US" dirty="0" smtClean="0">
                <a:solidFill>
                  <a:srgbClr val="000000"/>
                </a:solidFill>
              </a:rPr>
              <a:t>it, </a:t>
            </a:r>
            <a:r>
              <a:rPr lang="en-US" dirty="0"/>
              <a:t>11 July </a:t>
            </a:r>
            <a:r>
              <a:rPr lang="en-US" dirty="0" smtClean="0"/>
              <a:t>2013,</a:t>
            </a:r>
          </a:p>
          <a:p>
            <a:r>
              <a:rPr lang="en-US" dirty="0"/>
              <a:t> </a:t>
            </a:r>
            <a:r>
              <a:rPr lang="en-US" dirty="0" smtClean="0"/>
              <a:t>         http</a:t>
            </a:r>
            <a:r>
              <a:rPr lang="en-US" dirty="0"/>
              <a:t>://www.theguardian.com/technology/2013/jul/11/pc-business-microsoft-windows-8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10" y="631437"/>
            <a:ext cx="584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+mj-lt"/>
              </a:rPr>
              <a:t>x86 server market share of Intel and AMD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[17]</a:t>
            </a:r>
            <a:r>
              <a:rPr lang="en-US" dirty="0" smtClean="0">
                <a:solidFill>
                  <a:srgbClr val="2D2D8A"/>
                </a:solidFill>
                <a:latin typeface="+mj-lt"/>
              </a:rPr>
              <a:t>  </a:t>
            </a:r>
            <a:endParaRPr lang="en-US" dirty="0">
              <a:solidFill>
                <a:srgbClr val="2D2D8A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6595" y="1056754"/>
            <a:ext cx="8135004" cy="5579216"/>
            <a:chOff x="926595" y="1056754"/>
            <a:chExt cx="8135004" cy="5579216"/>
          </a:xfrm>
        </p:grpSpPr>
        <p:pic>
          <p:nvPicPr>
            <p:cNvPr id="550917" name="Picture 5" descr="amd_intc_server_mkt_trend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4"/>
            <a:stretch/>
          </p:blipFill>
          <p:spPr bwMode="auto">
            <a:xfrm>
              <a:off x="926595" y="1056754"/>
              <a:ext cx="6400800" cy="556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0919" name="Line 7"/>
            <p:cNvSpPr>
              <a:spLocks noChangeShapeType="1"/>
            </p:cNvSpPr>
            <p:nvPr/>
          </p:nvSpPr>
          <p:spPr bwMode="auto">
            <a:xfrm flipH="1" flipV="1">
              <a:off x="2202945" y="2542893"/>
              <a:ext cx="0" cy="444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0" name="Text Box 8"/>
            <p:cNvSpPr txBox="1">
              <a:spLocks noChangeArrowheads="1"/>
            </p:cNvSpPr>
            <p:nvPr/>
          </p:nvSpPr>
          <p:spPr bwMode="auto">
            <a:xfrm>
              <a:off x="1893383" y="2993743"/>
              <a:ext cx="1411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Core 2 Quad DP</a:t>
              </a:r>
            </a:p>
          </p:txBody>
        </p:sp>
        <p:sp>
          <p:nvSpPr>
            <p:cNvPr id="550921" name="Line 9"/>
            <p:cNvSpPr>
              <a:spLocks noChangeShapeType="1"/>
            </p:cNvSpPr>
            <p:nvPr/>
          </p:nvSpPr>
          <p:spPr bwMode="auto">
            <a:xfrm flipH="1" flipV="1">
              <a:off x="3309433" y="2061881"/>
              <a:ext cx="7937" cy="495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2" name="Text Box 10"/>
            <p:cNvSpPr txBox="1">
              <a:spLocks noChangeArrowheads="1"/>
            </p:cNvSpPr>
            <p:nvPr/>
          </p:nvSpPr>
          <p:spPr bwMode="auto">
            <a:xfrm>
              <a:off x="2834770" y="2563531"/>
              <a:ext cx="9794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Penryn DP</a:t>
              </a:r>
            </a:p>
          </p:txBody>
        </p:sp>
        <p:sp>
          <p:nvSpPr>
            <p:cNvPr id="550923" name="Line 11"/>
            <p:cNvSpPr>
              <a:spLocks noChangeShapeType="1"/>
            </p:cNvSpPr>
            <p:nvPr/>
          </p:nvSpPr>
          <p:spPr bwMode="auto">
            <a:xfrm flipV="1">
              <a:off x="4117470" y="2012668"/>
              <a:ext cx="6350" cy="406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4" name="Text Box 12"/>
            <p:cNvSpPr txBox="1">
              <a:spLocks noChangeArrowheads="1"/>
            </p:cNvSpPr>
            <p:nvPr/>
          </p:nvSpPr>
          <p:spPr bwMode="auto">
            <a:xfrm>
              <a:off x="3771395" y="2400018"/>
              <a:ext cx="9906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Penryn MP</a:t>
              </a:r>
            </a:p>
          </p:txBody>
        </p:sp>
        <p:sp>
          <p:nvSpPr>
            <p:cNvPr id="550925" name="Line 13"/>
            <p:cNvSpPr>
              <a:spLocks noChangeShapeType="1"/>
            </p:cNvSpPr>
            <p:nvPr/>
          </p:nvSpPr>
          <p:spPr bwMode="auto">
            <a:xfrm flipH="1" flipV="1">
              <a:off x="5773233" y="1820581"/>
              <a:ext cx="7937" cy="444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6" name="Text Box 14"/>
            <p:cNvSpPr txBox="1">
              <a:spLocks noChangeArrowheads="1"/>
            </p:cNvSpPr>
            <p:nvPr/>
          </p:nvSpPr>
          <p:spPr bwMode="auto">
            <a:xfrm>
              <a:off x="4922333" y="2271431"/>
              <a:ext cx="168275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Nehalem-EX DP/MP</a:t>
              </a:r>
            </a:p>
          </p:txBody>
        </p:sp>
        <p:sp>
          <p:nvSpPr>
            <p:cNvPr id="550927" name="Line 15"/>
            <p:cNvSpPr>
              <a:spLocks noChangeShapeType="1"/>
            </p:cNvSpPr>
            <p:nvPr/>
          </p:nvSpPr>
          <p:spPr bwMode="auto">
            <a:xfrm flipH="1" flipV="1">
              <a:off x="1683833" y="2607981"/>
              <a:ext cx="12700" cy="6191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8" name="Text Box 16"/>
            <p:cNvSpPr txBox="1">
              <a:spLocks noChangeArrowheads="1"/>
            </p:cNvSpPr>
            <p:nvPr/>
          </p:nvSpPr>
          <p:spPr bwMode="auto">
            <a:xfrm>
              <a:off x="1272670" y="3287431"/>
              <a:ext cx="9525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Core 2 DP</a:t>
              </a:r>
            </a:p>
          </p:txBody>
        </p:sp>
        <p:sp>
          <p:nvSpPr>
            <p:cNvPr id="550929" name="Line 17"/>
            <p:cNvSpPr>
              <a:spLocks noChangeShapeType="1"/>
            </p:cNvSpPr>
            <p:nvPr/>
          </p:nvSpPr>
          <p:spPr bwMode="auto">
            <a:xfrm flipH="1">
              <a:off x="3076070" y="4752693"/>
              <a:ext cx="0" cy="698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0" name="Text Box 18"/>
            <p:cNvSpPr txBox="1">
              <a:spLocks noChangeArrowheads="1"/>
            </p:cNvSpPr>
            <p:nvPr/>
          </p:nvSpPr>
          <p:spPr bwMode="auto">
            <a:xfrm>
              <a:off x="2274383" y="4441543"/>
              <a:ext cx="156686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Barcelona MP</a:t>
              </a:r>
            </a:p>
          </p:txBody>
        </p:sp>
        <p:sp>
          <p:nvSpPr>
            <p:cNvPr id="550931" name="Line 19"/>
            <p:cNvSpPr>
              <a:spLocks noChangeShapeType="1"/>
            </p:cNvSpPr>
            <p:nvPr/>
          </p:nvSpPr>
          <p:spPr bwMode="auto">
            <a:xfrm flipH="1">
              <a:off x="4246058" y="4995581"/>
              <a:ext cx="11112" cy="469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2" name="Text Box 20"/>
            <p:cNvSpPr txBox="1">
              <a:spLocks noChangeArrowheads="1"/>
            </p:cNvSpPr>
            <p:nvPr/>
          </p:nvSpPr>
          <p:spPr bwMode="auto">
            <a:xfrm>
              <a:off x="3488820" y="4684431"/>
              <a:ext cx="15287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Shanghai MP</a:t>
              </a:r>
            </a:p>
          </p:txBody>
        </p:sp>
        <p:sp>
          <p:nvSpPr>
            <p:cNvPr id="550933" name="Line 21"/>
            <p:cNvSpPr>
              <a:spLocks noChangeShapeType="1"/>
            </p:cNvSpPr>
            <p:nvPr/>
          </p:nvSpPr>
          <p:spPr bwMode="auto">
            <a:xfrm>
              <a:off x="6047870" y="5514693"/>
              <a:ext cx="0" cy="368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4" name="Text Box 22"/>
            <p:cNvSpPr txBox="1">
              <a:spLocks noChangeArrowheads="1"/>
            </p:cNvSpPr>
            <p:nvPr/>
          </p:nvSpPr>
          <p:spPr bwMode="auto">
            <a:xfrm>
              <a:off x="5082670" y="5203543"/>
              <a:ext cx="19002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Magny Course MP</a:t>
              </a:r>
            </a:p>
          </p:txBody>
        </p:sp>
        <p:sp>
          <p:nvSpPr>
            <p:cNvPr id="550935" name="Line 23"/>
            <p:cNvSpPr>
              <a:spLocks noChangeShapeType="1"/>
            </p:cNvSpPr>
            <p:nvPr/>
          </p:nvSpPr>
          <p:spPr bwMode="auto">
            <a:xfrm>
              <a:off x="5057270" y="5209893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6" name="Text Box 24"/>
            <p:cNvSpPr txBox="1">
              <a:spLocks noChangeArrowheads="1"/>
            </p:cNvSpPr>
            <p:nvPr/>
          </p:nvSpPr>
          <p:spPr bwMode="auto">
            <a:xfrm>
              <a:off x="4319083" y="4911443"/>
              <a:ext cx="14890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Istambul MP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97325" y="6174305"/>
              <a:ext cx="1564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Source: IDC,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Mercury Research</a:t>
              </a: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(5)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7</a:t>
            </a:r>
            <a:r>
              <a:rPr lang="en-US" dirty="0" smtClean="0">
                <a:solidFill>
                  <a:srgbClr val="FFFFFF"/>
                </a:solidFill>
              </a:rPr>
              <a:t>. References (3)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80975" y="655530"/>
            <a:ext cx="8369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[19]: </a:t>
            </a:r>
            <a:r>
              <a:rPr lang="en-US" sz="1400" dirty="0" err="1"/>
              <a:t>Golson</a:t>
            </a:r>
            <a:r>
              <a:rPr lang="en-US" sz="1400" dirty="0"/>
              <a:t> J., Steve Jobs Envisioned the </a:t>
            </a:r>
            <a:r>
              <a:rPr lang="en-US" sz="1400" dirty="0" err="1"/>
              <a:t>iPad</a:t>
            </a:r>
            <a:r>
              <a:rPr lang="en-US" sz="1400" dirty="0"/>
              <a:t> in </a:t>
            </a:r>
            <a:r>
              <a:rPr lang="en-US" sz="1400" dirty="0" smtClean="0"/>
              <a:t>1983, </a:t>
            </a:r>
            <a:r>
              <a:rPr lang="en-US" sz="1400" dirty="0" err="1" smtClean="0"/>
              <a:t>MacRumors</a:t>
            </a:r>
            <a:r>
              <a:rPr lang="en-US" sz="1400" dirty="0" smtClean="0"/>
              <a:t>, Oct. </a:t>
            </a:r>
            <a:r>
              <a:rPr lang="en-US" sz="1400" dirty="0"/>
              <a:t>2, </a:t>
            </a:r>
            <a:r>
              <a:rPr lang="en-US" sz="1400" dirty="0" smtClean="0"/>
              <a:t>2012,</a:t>
            </a:r>
          </a:p>
          <a:p>
            <a:r>
              <a:rPr lang="en-US" sz="1400" dirty="0"/>
              <a:t>          http://www.macrumors.com/2012/10/02/steve-jobs-envisioned-the-ipad-in-1983/ 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32" y="1178750"/>
            <a:ext cx="8964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[20]: </a:t>
            </a:r>
            <a:r>
              <a:rPr lang="en-US" sz="1400" dirty="0" err="1" smtClean="0"/>
              <a:t>Yarow</a:t>
            </a:r>
            <a:r>
              <a:rPr lang="en-US" sz="1400" dirty="0" smtClean="0"/>
              <a:t> J., </a:t>
            </a:r>
            <a:r>
              <a:rPr lang="en-US" sz="1400" dirty="0"/>
              <a:t>Steve Ballmer's Biggest Mistakes As CEO Of </a:t>
            </a:r>
            <a:r>
              <a:rPr lang="en-US" sz="1400" dirty="0" smtClean="0"/>
              <a:t>Microsoft, Business Insider, Aug. 27</a:t>
            </a:r>
          </a:p>
          <a:p>
            <a:r>
              <a:rPr lang="en-US" sz="1400" dirty="0"/>
              <a:t>           2013, </a:t>
            </a:r>
            <a:endParaRPr lang="en-US" sz="1400" dirty="0" smtClean="0"/>
          </a:p>
          <a:p>
            <a:r>
              <a:rPr lang="en-US" sz="1400" dirty="0"/>
              <a:t>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970" y="1628800"/>
            <a:ext cx="8352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http</a:t>
            </a:r>
            <a:r>
              <a:rPr lang="en-US" sz="1400" dirty="0"/>
              <a:t>://</a:t>
            </a:r>
            <a:r>
              <a:rPr lang="en-US" sz="1400" dirty="0" smtClean="0"/>
              <a:t>www.businessinsider.com/steve-ballmers-most-epic-mistakes-as-ceo-of-microsoft-</a:t>
            </a:r>
          </a:p>
          <a:p>
            <a:r>
              <a:rPr lang="en-US" sz="1400" dirty="0" smtClean="0"/>
              <a:t>  2013-8?op=1</a:t>
            </a:r>
            <a:endParaRPr lang="en-US" sz="1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4210" y="2168860"/>
            <a:ext cx="8659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[21]: </a:t>
            </a:r>
            <a:r>
              <a:rPr lang="en-US" sz="1400" dirty="0" smtClean="0">
                <a:solidFill>
                  <a:srgbClr val="000000"/>
                </a:solidFill>
              </a:rPr>
              <a:t>Arora, P., Microsoft </a:t>
            </a:r>
            <a:r>
              <a:rPr lang="en-US" sz="1400" dirty="0">
                <a:solidFill>
                  <a:srgbClr val="000000"/>
                </a:solidFill>
              </a:rPr>
              <a:t>Is Not Killing The Surface RT Lineup</a:t>
            </a:r>
            <a:r>
              <a:rPr lang="en-US" sz="1400" dirty="0" smtClean="0">
                <a:solidFill>
                  <a:srgbClr val="000000"/>
                </a:solidFill>
              </a:rPr>
              <a:t>? Seeking Alpha, Aug. 25 2014,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</a:t>
            </a:r>
            <a:r>
              <a:rPr lang="en-US" sz="1400" dirty="0" smtClean="0"/>
              <a:t>http</a:t>
            </a:r>
            <a:r>
              <a:rPr lang="en-US" sz="1400" dirty="0"/>
              <a:t>://www.macrumors.com/2012/10/02/steve-jobs-envisioned-the-ipad-in-1983/ 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1510" y="2725760"/>
            <a:ext cx="8225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[22]: Surface Pro 3 Fact sheet May </a:t>
            </a:r>
            <a:r>
              <a:rPr lang="en-US" sz="1400" dirty="0" smtClean="0">
                <a:solidFill>
                  <a:srgbClr val="000000"/>
                </a:solidFill>
              </a:rPr>
              <a:t>2014, Microsoft,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         http://www.microsoft.com/global/eu/PublishingImages/Surfacepro3texhspecs.pdf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1510" y="3265820"/>
            <a:ext cx="592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smtClean="0">
                <a:solidFill>
                  <a:srgbClr val="000000"/>
                </a:solidFill>
              </a:rPr>
              <a:t>23]: Microsoft Surface Pro, NDTV Gadget, May 2014,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         http://</a:t>
            </a:r>
            <a:r>
              <a:rPr lang="en-US" sz="1400" dirty="0" smtClean="0">
                <a:solidFill>
                  <a:srgbClr val="000000"/>
                </a:solidFill>
              </a:rPr>
              <a:t>gadgets.ndtv.com/microsoft-surface-pro-3-1611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4210" y="3825043"/>
            <a:ext cx="90951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[24]: </a:t>
            </a:r>
            <a:r>
              <a:rPr lang="en-US" sz="1400" dirty="0" err="1">
                <a:solidFill>
                  <a:srgbClr val="000000"/>
                </a:solidFill>
              </a:rPr>
              <a:t>Guenette</a:t>
            </a:r>
            <a:r>
              <a:rPr lang="en-US" sz="1400" dirty="0">
                <a:solidFill>
                  <a:srgbClr val="000000"/>
                </a:solidFill>
              </a:rPr>
              <a:t> S., Nearly $2 Billion In The Hole, Microsoft Continues To Dive Deeper Into </a:t>
            </a:r>
            <a:r>
              <a:rPr lang="en-US" sz="1400" dirty="0" smtClean="0">
                <a:solidFill>
                  <a:srgbClr val="000000"/>
                </a:solidFill>
              </a:rPr>
              <a:t>Tablets, 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          Seeking Alpha, Aug</a:t>
            </a:r>
            <a:r>
              <a:rPr lang="en-US" sz="1400" dirty="0">
                <a:solidFill>
                  <a:srgbClr val="000000"/>
                </a:solidFill>
              </a:rPr>
              <a:t>. 8, </a:t>
            </a:r>
            <a:r>
              <a:rPr lang="en-US" sz="1400" dirty="0" smtClean="0">
                <a:solidFill>
                  <a:srgbClr val="000000"/>
                </a:solidFill>
              </a:rPr>
              <a:t>2014,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         http://</a:t>
            </a:r>
            <a:r>
              <a:rPr lang="en-US" sz="1400" dirty="0" smtClean="0">
                <a:solidFill>
                  <a:srgbClr val="000000"/>
                </a:solidFill>
              </a:rPr>
              <a:t>seekingalpha.com/article/2402725-nearly-2-billion-in-the-hole-microsoft-continues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-</a:t>
            </a:r>
            <a:r>
              <a:rPr lang="en-US" sz="1400" dirty="0">
                <a:solidFill>
                  <a:srgbClr val="000000"/>
                </a:solidFill>
              </a:rPr>
              <a:t>to-dive-deeper-into-tablets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81115" y="4750985"/>
            <a:ext cx="7553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[25]: </a:t>
            </a:r>
            <a:r>
              <a:rPr lang="en-US" sz="1400" dirty="0" err="1">
                <a:solidFill>
                  <a:srgbClr val="000000"/>
                </a:solidFill>
              </a:rPr>
              <a:t>Deskovich</a:t>
            </a:r>
            <a:r>
              <a:rPr lang="en-US" sz="1400" dirty="0">
                <a:solidFill>
                  <a:srgbClr val="000000"/>
                </a:solidFill>
              </a:rPr>
              <a:t> V., Microsoft: A Monopoly No More? </a:t>
            </a:r>
            <a:r>
              <a:rPr lang="en-US" sz="1400" dirty="0" smtClean="0">
                <a:solidFill>
                  <a:srgbClr val="000000"/>
                </a:solidFill>
              </a:rPr>
              <a:t>Seeking Alpha, Jul</a:t>
            </a:r>
            <a:r>
              <a:rPr lang="en-US" sz="1400" dirty="0">
                <a:solidFill>
                  <a:srgbClr val="000000"/>
                </a:solidFill>
              </a:rPr>
              <a:t>. 11, 2014</a:t>
            </a:r>
          </a:p>
          <a:p>
            <a:r>
              <a:rPr lang="en-US" sz="1400" dirty="0" smtClean="0"/>
              <a:t>          http</a:t>
            </a:r>
            <a:r>
              <a:rPr lang="en-US" sz="1400" dirty="0"/>
              <a:t>://</a:t>
            </a:r>
            <a:r>
              <a:rPr lang="en-US" sz="1400" dirty="0" smtClean="0"/>
              <a:t>seekingalpha.com/article/2309835-microsoft-a-monopoly-no-more</a:t>
            </a:r>
            <a:endParaRPr lang="en-US" sz="14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81115" y="5319210"/>
            <a:ext cx="86378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[26]: </a:t>
            </a:r>
            <a:r>
              <a:rPr lang="en-US" sz="1400" dirty="0" smtClean="0">
                <a:solidFill>
                  <a:srgbClr val="000000"/>
                </a:solidFill>
              </a:rPr>
              <a:t>Gill R., Intel’s </a:t>
            </a:r>
            <a:r>
              <a:rPr lang="en-US" sz="1400" dirty="0">
                <a:solidFill>
                  <a:srgbClr val="000000"/>
                </a:solidFill>
              </a:rPr>
              <a:t>Core i5-655K &amp; Core i7-875K: Overclocked and </a:t>
            </a:r>
            <a:r>
              <a:rPr lang="en-US" sz="1400" dirty="0" smtClean="0">
                <a:solidFill>
                  <a:srgbClr val="000000"/>
                </a:solidFill>
              </a:rPr>
              <a:t>Analyzed, </a:t>
            </a:r>
            <a:r>
              <a:rPr lang="en-US" sz="1400" dirty="0" err="1" smtClean="0">
                <a:solidFill>
                  <a:srgbClr val="000000"/>
                </a:solidFill>
              </a:rPr>
              <a:t>AnandTech</a:t>
            </a:r>
            <a:r>
              <a:rPr lang="en-US" sz="14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May 28 2010, 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www.anandtech.com/show/3742/intels-core-i5655k-core-i7875k-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overclocked-and-</a:t>
            </a:r>
            <a:r>
              <a:rPr lang="en-US" sz="1400" dirty="0" err="1" smtClean="0"/>
              <a:t>analysed</a:t>
            </a:r>
            <a:r>
              <a:rPr lang="en-US" sz="1400" dirty="0" smtClean="0"/>
              <a:t>-</a:t>
            </a:r>
            <a:r>
              <a:rPr lang="en-US" sz="1400" dirty="0"/>
              <a:t>/</a:t>
            </a:r>
            <a:r>
              <a:rPr lang="en-US" sz="1400" dirty="0" smtClean="0"/>
              <a:t>2          </a:t>
            </a:r>
            <a:endParaRPr lang="en-US" sz="1400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1510" y="6065711"/>
            <a:ext cx="89997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[27]: </a:t>
            </a:r>
            <a:r>
              <a:rPr lang="en-US" sz="1400" dirty="0" err="1" smtClean="0">
                <a:solidFill>
                  <a:srgbClr val="000000"/>
                </a:solidFill>
              </a:rPr>
              <a:t>Shimpi</a:t>
            </a:r>
            <a:r>
              <a:rPr lang="en-US" sz="1400" dirty="0" smtClean="0">
                <a:solidFill>
                  <a:srgbClr val="000000"/>
                </a:solidFill>
              </a:rPr>
              <a:t> A. L., AMD </a:t>
            </a:r>
            <a:r>
              <a:rPr lang="en-US" sz="1400" dirty="0" err="1">
                <a:solidFill>
                  <a:srgbClr val="000000"/>
                </a:solidFill>
              </a:rPr>
              <a:t>Beema</a:t>
            </a:r>
            <a:r>
              <a:rPr lang="en-US" sz="1400" dirty="0">
                <a:solidFill>
                  <a:srgbClr val="000000"/>
                </a:solidFill>
              </a:rPr>
              <a:t>/Mullins Architecture &amp; Performance </a:t>
            </a:r>
            <a:r>
              <a:rPr lang="en-US" sz="1400" dirty="0" smtClean="0">
                <a:solidFill>
                  <a:srgbClr val="000000"/>
                </a:solidFill>
              </a:rPr>
              <a:t>Preview, </a:t>
            </a:r>
            <a:r>
              <a:rPr lang="en-US" sz="1400" dirty="0" err="1" smtClean="0">
                <a:solidFill>
                  <a:srgbClr val="000000"/>
                </a:solidFill>
              </a:rPr>
              <a:t>AnandTech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April </a:t>
            </a:r>
            <a:r>
              <a:rPr lang="en-US" sz="1400" dirty="0">
                <a:solidFill>
                  <a:srgbClr val="000000"/>
                </a:solidFill>
              </a:rPr>
              <a:t>29, 2014, http://</a:t>
            </a:r>
            <a:r>
              <a:rPr lang="en-US" sz="1400" dirty="0" smtClean="0">
                <a:solidFill>
                  <a:srgbClr val="000000"/>
                </a:solidFill>
              </a:rPr>
              <a:t>www.anandtech.com/show/7974/amd-beema-mullins-architecture-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a10-micro-6700t-performance-preview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95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0178" y="640539"/>
            <a:ext cx="84571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28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]: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Wilson S., &amp;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Wigginton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C., Making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open innovation work in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mobile - Insights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from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the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        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semiconductor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industry, Deloitte University Press, July 24v2013,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         </a:t>
            </a:r>
            <a:r>
              <a:rPr lang="en-US" sz="1400" dirty="0">
                <a:latin typeface="+mj-lt"/>
              </a:rPr>
              <a:t>http://dupress.com/articles/making-open-innovation-work-in-mobile</a:t>
            </a:r>
            <a:r>
              <a:rPr lang="en-US" sz="1400" dirty="0" smtClean="0">
                <a:latin typeface="+mj-lt"/>
              </a:rPr>
              <a:t>/</a:t>
            </a:r>
            <a:endParaRPr lang="en-US" sz="14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113" y="1383625"/>
            <a:ext cx="9121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[30]: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Arora P., Wait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 Microsoft Is Not Killing The Surface RT Lineup?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Seeking Alpha, Aug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. 25,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2014,</a:t>
            </a:r>
          </a:p>
          <a:p>
            <a:r>
              <a:rPr lang="en-US" sz="1400" dirty="0" smtClean="0">
                <a:latin typeface="+mj-lt"/>
              </a:rPr>
              <a:t> 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seekingalpha.com/article/2447735-wait-microsoft-is-not-killing-the-surface-rt-lineup</a:t>
            </a:r>
            <a:endParaRPr lang="en-US" sz="1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844" y="1968690"/>
            <a:ext cx="8982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</a:rPr>
              <a:t>[31]: Hodgins K., Apple </a:t>
            </a:r>
            <a:r>
              <a:rPr lang="en-US" sz="1400" dirty="0">
                <a:latin typeface="+mj-lt"/>
              </a:rPr>
              <a:t>Maintains Narrowing Lead in Tablet Market </a:t>
            </a:r>
            <a:r>
              <a:rPr lang="en-US" sz="1400" dirty="0" smtClean="0">
                <a:latin typeface="+mj-lt"/>
              </a:rPr>
              <a:t>Share, </a:t>
            </a:r>
            <a:r>
              <a:rPr lang="en-US" sz="1400" dirty="0" err="1" smtClean="0">
                <a:latin typeface="+mj-lt"/>
              </a:rPr>
              <a:t>MacRumors</a:t>
            </a:r>
            <a:r>
              <a:rPr lang="en-US" sz="1400" dirty="0" smtClean="0">
                <a:latin typeface="+mj-lt"/>
              </a:rPr>
              <a:t>, May </a:t>
            </a:r>
            <a:r>
              <a:rPr lang="en-US" sz="1400" dirty="0">
                <a:latin typeface="+mj-lt"/>
              </a:rPr>
              <a:t>1, </a:t>
            </a:r>
          </a:p>
          <a:p>
            <a:r>
              <a:rPr lang="en-US" sz="1400" dirty="0" smtClean="0">
                <a:latin typeface="+mj-lt"/>
              </a:rPr>
              <a:t>           http</a:t>
            </a:r>
            <a:r>
              <a:rPr lang="en-US" sz="1400" dirty="0">
                <a:latin typeface="+mj-lt"/>
              </a:rPr>
              <a:t>://www.macrumors.com/2014/05/01/apple-tablet-market-share-1q14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3779" y="2536915"/>
            <a:ext cx="92355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32]: Arora P., Wait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 Microsoft Is Not Killing The Surface RT Lineup?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Seeking Alpha, Aug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. 25,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2014,</a:t>
            </a:r>
          </a:p>
          <a:p>
            <a:r>
              <a:rPr lang="en-US" sz="1400" dirty="0" smtClean="0">
                <a:latin typeface="+mj-lt"/>
              </a:rPr>
              <a:t> 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seekingalpha.com/article/2447735-wait-microsoft-is-not-killing-the-surface-rt-lineup</a:t>
            </a:r>
            <a:endParaRPr lang="en-US" sz="1400" dirty="0">
              <a:latin typeface="+mj-lt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65542" y="3093815"/>
            <a:ext cx="8971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[33]: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Eul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H., &amp; Bell M., Mobile at Intel, Investor Meeting 2012, Intel,</a:t>
            </a:r>
          </a:p>
          <a:p>
            <a:r>
              <a:rPr lang="en-US" sz="1400" dirty="0" smtClean="0">
                <a:latin typeface="+mj-lt"/>
              </a:rPr>
              <a:t> 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www.cnx-software.com/pdf/Intel_2012/2012_Intel_Investor_Meeting_Eul_Bell.pdf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US" sz="1400" dirty="0">
              <a:latin typeface="+mj-lt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65542" y="3617035"/>
            <a:ext cx="90032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[34]: Qualcomm dominates smartphone chip and baseband, tablet processor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markets, Mobile 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         Europe, </a:t>
            </a:r>
            <a:r>
              <a:rPr lang="en-US" sz="1400" dirty="0" smtClean="0">
                <a:latin typeface="+mj-lt"/>
              </a:rPr>
              <a:t>February 17 </a:t>
            </a:r>
            <a:r>
              <a:rPr lang="en-US" sz="1400" dirty="0">
                <a:latin typeface="+mj-lt"/>
              </a:rPr>
              <a:t>2014</a:t>
            </a:r>
            <a:endParaRPr lang="en-US" sz="140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www.mobileeurope.co.uk/Press-Wire/qualcomm-dominates-smartphone-chip-and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-baseband-tablet-processor-markets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9876" y="4553138"/>
            <a:ext cx="88806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[35]: Gartner Says Worldwide Tablet Sales Grew 68 Percent in 2013, With Android Capturing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62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        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Percent of the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Market, Gartner, Newsroom, March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3,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2014,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          http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://www.gartner.com/newsroom/id/2674215 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8113" y="5308641"/>
            <a:ext cx="91307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36]: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Trefis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Team, </a:t>
            </a:r>
            <a:r>
              <a:rPr lang="en-US" sz="1400" dirty="0" smtClean="0"/>
              <a:t>Why </a:t>
            </a:r>
            <a:r>
              <a:rPr lang="en-US" sz="1400" dirty="0"/>
              <a:t>Intel Can Gain Additional Share In The Mobile </a:t>
            </a:r>
            <a:r>
              <a:rPr lang="en-US" sz="1400" dirty="0" smtClean="0"/>
              <a:t>Market</a:t>
            </a:r>
            <a:r>
              <a:rPr lang="en-US" sz="1400" dirty="0"/>
              <a:t>, Forbes, </a:t>
            </a:r>
            <a:r>
              <a:rPr lang="en-US" sz="1400" dirty="0" smtClean="0"/>
              <a:t>5/09/2014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www.forbes.com/sites/greatspeculations/2014/05/09/why-intel-can-gain-additional-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share-in-the-mobile-market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+mj-lt"/>
              </a:rPr>
              <a:t>7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. References (4)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57288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510" y="665111"/>
            <a:ext cx="8783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[37]: Meeker M., Devitt S., Vu L., Internet </a:t>
            </a:r>
            <a:r>
              <a:rPr lang="en-US" sz="1400" dirty="0">
                <a:latin typeface="+mj-lt"/>
              </a:rPr>
              <a:t>Trends, </a:t>
            </a:r>
            <a:r>
              <a:rPr lang="en-US" sz="1400" dirty="0" smtClean="0">
                <a:latin typeface="+mj-lt"/>
              </a:rPr>
              <a:t>CM Summit, Morgan Stanley, New York,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June </a:t>
            </a:r>
            <a:r>
              <a:rPr lang="en-US" sz="1400" dirty="0">
                <a:latin typeface="+mj-lt"/>
              </a:rPr>
              <a:t>7, </a:t>
            </a:r>
            <a:r>
              <a:rPr lang="en-US" sz="1400" dirty="0" smtClean="0">
                <a:latin typeface="+mj-lt"/>
              </a:rPr>
              <a:t>2010, http</a:t>
            </a:r>
            <a:r>
              <a:rPr lang="en-US" sz="1400" dirty="0">
                <a:latin typeface="+mj-lt"/>
              </a:rPr>
              <a:t>://demo.tizra.com/Morgan-Stanley-Internet-Trends-June-7-2010/3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510" y="1205171"/>
            <a:ext cx="7438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[38]: Hardy E., BlackBerry Pearl 8100 </a:t>
            </a:r>
            <a:r>
              <a:rPr lang="en-US" sz="1400" dirty="0" smtClean="0">
                <a:latin typeface="+mj-lt"/>
              </a:rPr>
              <a:t>Review, </a:t>
            </a:r>
            <a:r>
              <a:rPr lang="en-US" sz="1400" dirty="0" err="1" smtClean="0">
                <a:latin typeface="+mj-lt"/>
              </a:rPr>
              <a:t>Brighthand</a:t>
            </a:r>
            <a:r>
              <a:rPr lang="en-US" sz="1400" dirty="0" smtClean="0">
                <a:latin typeface="+mj-lt"/>
              </a:rPr>
              <a:t>, November 15 2006,</a:t>
            </a:r>
          </a:p>
          <a:p>
            <a:r>
              <a:rPr lang="en-US" sz="1400" dirty="0" smtClean="0">
                <a:latin typeface="+mj-lt"/>
              </a:rPr>
              <a:t>          http</a:t>
            </a:r>
            <a:r>
              <a:rPr lang="en-US" sz="1400" dirty="0">
                <a:latin typeface="+mj-lt"/>
              </a:rPr>
              <a:t>://www.brighthand.com/phonereview/blackberry-pearl-8100-review</a:t>
            </a:r>
            <a:r>
              <a:rPr lang="en-US" sz="1400" dirty="0" smtClean="0">
                <a:latin typeface="+mj-lt"/>
              </a:rPr>
              <a:t>/</a:t>
            </a:r>
            <a:endParaRPr lang="en-US" sz="1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415" y="1762071"/>
            <a:ext cx="66319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[</a:t>
            </a:r>
            <a:r>
              <a:rPr lang="en-US" sz="1400" dirty="0" smtClean="0">
                <a:latin typeface="+mj-lt"/>
              </a:rPr>
              <a:t>39]: Nokia 7650, Wikipedia, </a:t>
            </a:r>
            <a:r>
              <a:rPr lang="en-US" sz="1400" dirty="0">
                <a:latin typeface="+mj-lt"/>
              </a:rPr>
              <a:t>http://</a:t>
            </a:r>
            <a:r>
              <a:rPr lang="en-US" sz="1400" dirty="0" smtClean="0">
                <a:latin typeface="+mj-lt"/>
              </a:rPr>
              <a:t>en.wikipedia.org/wiki/Nokia_7650 </a:t>
            </a:r>
            <a:endParaRPr lang="en-US" sz="1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510" y="2112529"/>
            <a:ext cx="88549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[40]: </a:t>
            </a:r>
            <a:r>
              <a:rPr lang="en-US" sz="1400" dirty="0" err="1"/>
              <a:t>Bokil-Paranjape</a:t>
            </a:r>
            <a:r>
              <a:rPr lang="en-US" sz="1400" dirty="0"/>
              <a:t> S., Worldwide smartphone sales hit 267 million in Q1 2014: Trend </a:t>
            </a:r>
            <a:r>
              <a:rPr lang="en-US" sz="1400" dirty="0" smtClean="0"/>
              <a:t>Force, </a:t>
            </a:r>
            <a:r>
              <a:rPr lang="en-US" sz="1400" dirty="0" err="1" smtClean="0"/>
              <a:t>Phonearena</a:t>
            </a:r>
            <a:r>
              <a:rPr lang="en-US" sz="1400" dirty="0" smtClean="0"/>
              <a:t>,</a:t>
            </a:r>
          </a:p>
          <a:p>
            <a:r>
              <a:rPr lang="en-US" sz="1400" dirty="0"/>
              <a:t>          </a:t>
            </a:r>
            <a:r>
              <a:rPr lang="en-US" sz="1400" dirty="0" smtClean="0"/>
              <a:t>  </a:t>
            </a:r>
            <a:r>
              <a:rPr lang="en-US" sz="1400" dirty="0"/>
              <a:t>April 18 2014, http://</a:t>
            </a:r>
            <a:r>
              <a:rPr lang="en-US" sz="1400" dirty="0" smtClean="0"/>
              <a:t>www.fonearena.com/blog/101450/worldwide-smartphone-sales-hit-267-million-in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-q1-2014-trend-force.html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48810" y="2861354"/>
            <a:ext cx="88705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[41]: </a:t>
            </a:r>
            <a:r>
              <a:rPr lang="en-US" sz="1400" dirty="0" err="1" smtClean="0">
                <a:latin typeface="+mj-lt"/>
              </a:rPr>
              <a:t>Grifiths</a:t>
            </a:r>
            <a:r>
              <a:rPr lang="en-US" sz="1400" dirty="0" smtClean="0">
                <a:latin typeface="+mj-lt"/>
              </a:rPr>
              <a:t> H., </a:t>
            </a:r>
            <a:r>
              <a:rPr lang="en-US" sz="1400" dirty="0">
                <a:latin typeface="+mj-lt"/>
              </a:rPr>
              <a:t>How the ubiquity of </a:t>
            </a:r>
            <a:r>
              <a:rPr lang="en-US" sz="1400" dirty="0" smtClean="0">
                <a:latin typeface="+mj-lt"/>
              </a:rPr>
              <a:t>today’s smartphones </a:t>
            </a:r>
            <a:r>
              <a:rPr lang="en-US" sz="1400" dirty="0">
                <a:latin typeface="+mj-lt"/>
              </a:rPr>
              <a:t>make an </a:t>
            </a:r>
            <a:r>
              <a:rPr lang="en-US" sz="1400" dirty="0" smtClean="0">
                <a:latin typeface="+mj-lt"/>
              </a:rPr>
              <a:t>ideal platform </a:t>
            </a:r>
            <a:r>
              <a:rPr lang="en-US" sz="1400" dirty="0">
                <a:latin typeface="+mj-lt"/>
              </a:rPr>
              <a:t>for </a:t>
            </a:r>
            <a:r>
              <a:rPr lang="en-US" sz="1400" dirty="0" smtClean="0">
                <a:latin typeface="+mj-lt"/>
              </a:rPr>
              <a:t>delivering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campus-based </a:t>
            </a:r>
            <a:r>
              <a:rPr lang="en-US" sz="1400" dirty="0">
                <a:latin typeface="+mj-lt"/>
              </a:rPr>
              <a:t>services, </a:t>
            </a:r>
            <a:r>
              <a:rPr lang="en-US" sz="1400" dirty="0" err="1">
                <a:latin typeface="+mj-lt"/>
              </a:rPr>
              <a:t>Ombiel</a:t>
            </a:r>
            <a:r>
              <a:rPr lang="en-US" sz="1400" dirty="0">
                <a:latin typeface="+mj-lt"/>
              </a:rPr>
              <a:t>, 2010, </a:t>
            </a:r>
            <a:r>
              <a:rPr lang="en-US" sz="1400" dirty="0" smtClean="0">
                <a:latin typeface="+mj-lt"/>
              </a:rPr>
              <a:t>   </a:t>
            </a:r>
          </a:p>
          <a:p>
            <a:r>
              <a:rPr lang="en-US" sz="1400" dirty="0" smtClean="0">
                <a:latin typeface="+mj-lt"/>
              </a:rPr>
              <a:t>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www.rms-inc.com/files/datasheets/Ombiel_Whitepaper.pdf</a:t>
            </a:r>
            <a:endParaRPr lang="en-US" sz="14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1510" y="3590436"/>
            <a:ext cx="8734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[42]: Richter F</a:t>
            </a:r>
            <a:r>
              <a:rPr lang="en-US" sz="1400" dirty="0">
                <a:latin typeface="+mj-lt"/>
              </a:rPr>
              <a:t>., Android To Retain Big Lead In Maturing Smartphone </a:t>
            </a:r>
            <a:r>
              <a:rPr lang="en-US" sz="1400" dirty="0" smtClean="0">
                <a:latin typeface="+mj-lt"/>
              </a:rPr>
              <a:t>Market, </a:t>
            </a:r>
            <a:r>
              <a:rPr lang="en-US" sz="1400" dirty="0" err="1" smtClean="0">
                <a:latin typeface="+mj-lt"/>
              </a:rPr>
              <a:t>Statista</a:t>
            </a:r>
            <a:r>
              <a:rPr lang="en-US" sz="1400" dirty="0" smtClean="0">
                <a:latin typeface="+mj-lt"/>
              </a:rPr>
              <a:t>, March 4</a:t>
            </a:r>
          </a:p>
          <a:p>
            <a:r>
              <a:rPr lang="en-US" sz="1400" dirty="0">
                <a:latin typeface="+mj-lt"/>
              </a:rPr>
              <a:t>          2014, http://www.statista.com/chart/1961/smartphone-market-share-2014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1510" y="4147336"/>
            <a:ext cx="83563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[43]: Smartphone Apps Processor Revenue Reached $4.7 Billion in Q1 2014 says </a:t>
            </a:r>
            <a:r>
              <a:rPr lang="en-US" sz="1400" dirty="0" smtClean="0">
                <a:latin typeface="+mj-lt"/>
              </a:rPr>
              <a:t>Strategy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Analytics, Strategy Analytics, </a:t>
            </a:r>
            <a:r>
              <a:rPr lang="en-US" sz="1400" dirty="0">
                <a:latin typeface="+mj-lt"/>
              </a:rPr>
              <a:t>J</a:t>
            </a:r>
            <a:r>
              <a:rPr lang="en-US" sz="1400" dirty="0" smtClean="0">
                <a:latin typeface="+mj-lt"/>
              </a:rPr>
              <a:t>uly 14 2014, </a:t>
            </a:r>
          </a:p>
          <a:p>
            <a:r>
              <a:rPr lang="en-US" sz="1400" dirty="0">
                <a:latin typeface="+mj-lt"/>
              </a:rPr>
              <a:t>          http://www.strategyanalytics.com/default.aspx?mod=pressreleaseviewer&amp;a0=5543</a:t>
            </a:r>
            <a:endParaRPr lang="en-US" sz="1400" dirty="0" smtClean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1510" y="4876997"/>
            <a:ext cx="871405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[44]: Klug B. &amp; </a:t>
            </a:r>
            <a:r>
              <a:rPr lang="en-US" sz="1400" dirty="0" err="1">
                <a:latin typeface="+mj-lt"/>
              </a:rPr>
              <a:t>Shimpi</a:t>
            </a:r>
            <a:r>
              <a:rPr lang="en-US" sz="1400" dirty="0">
                <a:latin typeface="+mj-lt"/>
              </a:rPr>
              <a:t> A. L., Qualcomm's New Snapdragon S4: MSM8960 &amp; Krait </a:t>
            </a:r>
            <a:r>
              <a:rPr lang="en-US" sz="1400" dirty="0" smtClean="0">
                <a:latin typeface="+mj-lt"/>
              </a:rPr>
              <a:t>Architecture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Explored, </a:t>
            </a:r>
            <a:r>
              <a:rPr lang="en-US" sz="1400" dirty="0" err="1" smtClean="0">
                <a:latin typeface="+mj-lt"/>
              </a:rPr>
              <a:t>AnandTech</a:t>
            </a:r>
            <a:r>
              <a:rPr lang="en-US" sz="1400" dirty="0" smtClean="0">
                <a:latin typeface="+mj-lt"/>
              </a:rPr>
              <a:t>, Oct. 7 2011</a:t>
            </a:r>
            <a:r>
              <a:rPr lang="en-US" sz="1400" dirty="0">
                <a:latin typeface="+mj-lt"/>
              </a:rPr>
              <a:t>, http://</a:t>
            </a:r>
            <a:r>
              <a:rPr lang="en-US" sz="1400" dirty="0" smtClean="0">
                <a:latin typeface="+mj-lt"/>
              </a:rPr>
              <a:t>www.anandtech.com/show/4940/qualcomm-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new-snapdragon-s4-msm8960-krait-architecture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1848" y="5615661"/>
            <a:ext cx="90456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[45]: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Lomas N., Report: Intel Gained Just 0.2% Of Smartphone Chip Market In 1H As Qualcomm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           Milked LTE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Lead,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Tech Crunch, Oct. 5 2012, http://techcrunch.com/2012/10/05/report-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           intel-gained-just-0-2-of-smartphone-chip-market-in-1h-as-qualcomm-milked-lte-lead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+mj-lt"/>
              </a:rPr>
              <a:t>7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. References (5)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3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510" y="637035"/>
            <a:ext cx="89795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[46]: Klug B., Intel XMM7160 LTE Modem Demonstrated on Live </a:t>
            </a:r>
            <a:r>
              <a:rPr lang="en-US" sz="1400" dirty="0" smtClean="0">
                <a:latin typeface="+mj-lt"/>
              </a:rPr>
              <a:t>Network, </a:t>
            </a:r>
            <a:r>
              <a:rPr lang="en-US" sz="1400" dirty="0" err="1" smtClean="0">
                <a:latin typeface="+mj-lt"/>
              </a:rPr>
              <a:t>AnandTech</a:t>
            </a:r>
            <a:r>
              <a:rPr lang="en-US" sz="1400" dirty="0" smtClean="0">
                <a:latin typeface="+mj-lt"/>
              </a:rPr>
              <a:t>, Sept. 11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2013, </a:t>
            </a:r>
            <a:r>
              <a:rPr lang="en-US" sz="1400" dirty="0">
                <a:latin typeface="+mj-lt"/>
              </a:rPr>
              <a:t>http://</a:t>
            </a:r>
            <a:r>
              <a:rPr lang="en-US" sz="1400" dirty="0" smtClean="0">
                <a:latin typeface="+mj-lt"/>
              </a:rPr>
              <a:t>www.anandtech.com/show/7321/intel-xmm7160-lte-modem-demonstrated-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on-live-network</a:t>
            </a:r>
            <a:endParaRPr lang="en-US" sz="1400" dirty="0">
              <a:latin typeface="+mj-lt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+mj-lt"/>
              </a:rPr>
              <a:t>7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. References (6)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510" y="1358770"/>
            <a:ext cx="8967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[47]: </a:t>
            </a:r>
            <a:r>
              <a:rPr lang="en-US" sz="1400" dirty="0" err="1">
                <a:latin typeface="+mj-lt"/>
              </a:rPr>
              <a:t>Bocha</a:t>
            </a:r>
            <a:r>
              <a:rPr lang="en-US" sz="1400" dirty="0">
                <a:latin typeface="+mj-lt"/>
              </a:rPr>
              <a:t>, Apple iPhone </a:t>
            </a:r>
            <a:r>
              <a:rPr lang="en-US" sz="1400" dirty="0" err="1" smtClean="0">
                <a:latin typeface="+mj-lt"/>
              </a:rPr>
              <a:t>megateszt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Mobilarena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smtClean="0"/>
              <a:t>2007-07-23,</a:t>
            </a:r>
          </a:p>
          <a:p>
            <a:r>
              <a:rPr lang="en-US" sz="1400" dirty="0" smtClean="0">
                <a:latin typeface="+mj-lt"/>
              </a:rPr>
              <a:t>           http</a:t>
            </a:r>
            <a:r>
              <a:rPr lang="en-US" sz="1400" dirty="0">
                <a:latin typeface="+mj-lt"/>
              </a:rPr>
              <a:t>://mobilarena.hu/teszt/apple_iphone_megateszt_a_bunbeeses_almaja/bevezeto.html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510" y="1950740"/>
            <a:ext cx="8392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[48]: </a:t>
            </a:r>
            <a:r>
              <a:rPr lang="en-US" sz="1400" dirty="0" err="1">
                <a:latin typeface="+mj-lt"/>
              </a:rPr>
              <a:t>Shimpi</a:t>
            </a:r>
            <a:r>
              <a:rPr lang="en-US" sz="1400" dirty="0">
                <a:latin typeface="+mj-lt"/>
              </a:rPr>
              <a:t> A.L., Apple's Cyclone Microarchitecture Detailed, </a:t>
            </a:r>
            <a:r>
              <a:rPr lang="en-US" sz="1400" dirty="0" err="1">
                <a:latin typeface="+mj-lt"/>
              </a:rPr>
              <a:t>AnandTech</a:t>
            </a:r>
            <a:r>
              <a:rPr lang="en-US" sz="1400" dirty="0">
                <a:latin typeface="+mj-lt"/>
              </a:rPr>
              <a:t>, March 31 2014,</a:t>
            </a:r>
          </a:p>
          <a:p>
            <a:r>
              <a:rPr lang="en-US" sz="1400" dirty="0">
                <a:latin typeface="+mj-lt"/>
              </a:rPr>
              <a:t>           </a:t>
            </a:r>
            <a:r>
              <a:rPr lang="en-US" sz="1400" dirty="0" smtClean="0">
                <a:latin typeface="+mj-lt"/>
              </a:rPr>
              <a:t>http</a:t>
            </a:r>
            <a:r>
              <a:rPr lang="en-US" sz="1400" dirty="0">
                <a:latin typeface="+mj-lt"/>
              </a:rPr>
              <a:t>://www.anandtech.com/show/7910/apples-cyclone-microarchitecture-detailed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810" y="2528900"/>
            <a:ext cx="88361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[49]: </a:t>
            </a:r>
            <a:r>
              <a:rPr lang="en-US" sz="1400" dirty="0" err="1" smtClean="0">
                <a:latin typeface="+mj-lt"/>
              </a:rPr>
              <a:t>Dilger</a:t>
            </a:r>
            <a:r>
              <a:rPr lang="en-US" sz="1400" dirty="0" smtClean="0">
                <a:latin typeface="+mj-lt"/>
              </a:rPr>
              <a:t> D.E., </a:t>
            </a:r>
            <a:r>
              <a:rPr lang="en-US" sz="1400" dirty="0">
                <a:latin typeface="+mj-lt"/>
              </a:rPr>
              <a:t>Apple's new A8X powered iPad Air 2 smokes new Android tablets, including </a:t>
            </a:r>
            <a:endParaRPr lang="en-US" sz="1400" dirty="0" smtClean="0">
              <a:latin typeface="+mj-lt"/>
            </a:endParaRP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</a:t>
            </a:r>
            <a:r>
              <a:rPr lang="en-US" sz="1400" dirty="0" err="1" smtClean="0">
                <a:latin typeface="+mj-lt"/>
              </a:rPr>
              <a:t>Nvidia's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Tegra</a:t>
            </a:r>
            <a:r>
              <a:rPr lang="en-US" sz="1400" dirty="0">
                <a:latin typeface="+mj-lt"/>
              </a:rPr>
              <a:t> K1 Shield Tablet [u</a:t>
            </a:r>
            <a:r>
              <a:rPr lang="en-US" sz="1400" dirty="0" smtClean="0">
                <a:latin typeface="+mj-lt"/>
              </a:rPr>
              <a:t>], Apple Insider, Oct. 21 2014,    </a:t>
            </a:r>
            <a:endParaRPr lang="en-US" sz="1400" dirty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 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appleinsider.com/articles/14/10/21/apples-new-a8x-powered-ipad-air-2-smokes-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new-android-tablets-including-nvidias-tegra-k1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510" y="3500426"/>
            <a:ext cx="89936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[50]: </a:t>
            </a:r>
            <a:r>
              <a:rPr lang="en-US" sz="1400" dirty="0" err="1" smtClean="0">
                <a:latin typeface="+mj-lt"/>
              </a:rPr>
              <a:t>Dilger</a:t>
            </a:r>
            <a:r>
              <a:rPr lang="en-US" sz="1400" dirty="0" smtClean="0">
                <a:latin typeface="+mj-lt"/>
              </a:rPr>
              <a:t> D.E., </a:t>
            </a:r>
            <a:r>
              <a:rPr lang="en-US" sz="1400" dirty="0">
                <a:latin typeface="+mj-lt"/>
              </a:rPr>
              <a:t>Apple Inc. A8X iPad chip causing big problems for Intel, Qualcomm, Samsung </a:t>
            </a:r>
            <a:endParaRPr lang="en-US" sz="1400" dirty="0" smtClean="0">
              <a:latin typeface="+mj-lt"/>
            </a:endParaRP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and </a:t>
            </a:r>
            <a:r>
              <a:rPr lang="en-US" sz="1400" dirty="0" err="1" smtClean="0">
                <a:latin typeface="+mj-lt"/>
              </a:rPr>
              <a:t>Nvidia</a:t>
            </a:r>
            <a:r>
              <a:rPr lang="en-US" sz="1400" dirty="0" smtClean="0">
                <a:latin typeface="+mj-lt"/>
              </a:rPr>
              <a:t>, Apple Insider, Nov. 14 2014,</a:t>
            </a:r>
            <a:endParaRPr lang="en-US" sz="1400" dirty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 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appleinsider.com/articles/14/11/15/apple-inc-a8x-ipad-chip-causing-big-problems-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for-intel-</a:t>
            </a:r>
            <a:r>
              <a:rPr lang="en-US" sz="1400" dirty="0" err="1" smtClean="0">
                <a:latin typeface="+mj-lt"/>
              </a:rPr>
              <a:t>qualcomm</a:t>
            </a:r>
            <a:r>
              <a:rPr lang="en-US" sz="1400" dirty="0" smtClean="0">
                <a:latin typeface="+mj-lt"/>
              </a:rPr>
              <a:t>-</a:t>
            </a:r>
            <a:r>
              <a:rPr lang="en-US" sz="1400" dirty="0" err="1" smtClean="0">
                <a:latin typeface="+mj-lt"/>
              </a:rPr>
              <a:t>samsung</a:t>
            </a:r>
            <a:r>
              <a:rPr lang="en-US" sz="1400" dirty="0" smtClean="0">
                <a:latin typeface="+mj-lt"/>
              </a:rPr>
              <a:t>-and-</a:t>
            </a:r>
            <a:r>
              <a:rPr lang="en-US" sz="1400" dirty="0" err="1" smtClean="0">
                <a:latin typeface="+mj-lt"/>
              </a:rPr>
              <a:t>nvidia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280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Worldwide PC shipments by quarter, 1999-20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/>
          <a:stretch/>
        </p:blipFill>
        <p:spPr bwMode="auto">
          <a:xfrm>
            <a:off x="1466655" y="1371600"/>
            <a:ext cx="6165685" cy="43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910" y="632169"/>
            <a:ext cx="736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+mj-lt"/>
              </a:rPr>
              <a:t>Worldwide PC shipments by quarter, Q2 1999 – Q2 2013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[18]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(6)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910" y="1074608"/>
            <a:ext cx="8962490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Both in the desktop and notebook segments 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Intel’s market share is ≈ 80 %,</a:t>
            </a:r>
            <a:r>
              <a:rPr lang="en-US" sz="1600" dirty="0">
                <a:solidFill>
                  <a:srgbClr val="2D2D8A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whereas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AMD’s share remains about 20 %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[15], [16].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39" y="614319"/>
            <a:ext cx="819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  <a:latin typeface="+mj-lt"/>
              </a:rPr>
              <a:t>Market share of Intel and AMD in desktops and traditional notebooks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(7)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60086</TotalTime>
  <Words>5605</Words>
  <Application>Microsoft Office PowerPoint</Application>
  <PresentationFormat>On-screen Show (4:3)</PresentationFormat>
  <Paragraphs>1112</Paragraphs>
  <Slides>73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3_Default Design</vt:lpstr>
      <vt:lpstr>1_Level</vt:lpstr>
      <vt:lpstr>2_Level</vt:lpstr>
      <vt:lpstr>3_Level</vt:lpstr>
      <vt:lpstr>PowerPoint Presentation</vt:lpstr>
      <vt:lpstr>PowerPoint Presentation</vt:lpstr>
      <vt:lpstr> 1. The traditional computer market (1) </vt:lpstr>
      <vt:lpstr> 1. The traditional computer market (2) </vt:lpstr>
      <vt:lpstr> 1. The traditional computer market (3) </vt:lpstr>
      <vt:lpstr> 1. The traditional computer market (4) </vt:lpstr>
      <vt:lpstr> 1. The traditional computer market (5) </vt:lpstr>
      <vt:lpstr> 1. The traditional computer market (6) </vt:lpstr>
      <vt:lpstr> 1. The traditional computer market (7) </vt:lpstr>
      <vt:lpstr> 1. The traditional computer market (8) </vt:lpstr>
      <vt:lpstr>2. The smartphone boom (1)</vt:lpstr>
      <vt:lpstr>2. The smartphone boom (2)</vt:lpstr>
      <vt:lpstr>2. The smartphone boom (3)</vt:lpstr>
      <vt:lpstr>2. The smartphone boom (3a)</vt:lpstr>
      <vt:lpstr>2. The smartphone boom (4)</vt:lpstr>
      <vt:lpstr>2. The smartphone boom (5)</vt:lpstr>
      <vt:lpstr>2. The smartphone boom (6)</vt:lpstr>
      <vt:lpstr>2. The smartphone boom (7)</vt:lpstr>
      <vt:lpstr>2. The smartphone boom (8)</vt:lpstr>
      <vt:lpstr>2. The smartphone boom (9)</vt:lpstr>
      <vt:lpstr>2. The smartphone boom (10)</vt:lpstr>
      <vt:lpstr>2. The smartphone boom (11)</vt:lpstr>
      <vt:lpstr>2. The smartphone boom (12)</vt:lpstr>
      <vt:lpstr>2. The smartphone boom (13)</vt:lpstr>
      <vt:lpstr>2. The smartphone boom (14)</vt:lpstr>
      <vt:lpstr>2. The smartphone boom (15)</vt:lpstr>
      <vt:lpstr>2. The smartphone boom (16)</vt:lpstr>
      <vt:lpstr>3. The tablet boom (1)</vt:lpstr>
      <vt:lpstr>3. The tablet boom (2)</vt:lpstr>
      <vt:lpstr>3. The tablet boom (3)</vt:lpstr>
      <vt:lpstr>3. The tablet boom (4)</vt:lpstr>
      <vt:lpstr>3. The tablet boom (5)</vt:lpstr>
      <vt:lpstr>3. The tablet boom (6)</vt:lpstr>
      <vt:lpstr>3. The tablet boom (7)</vt:lpstr>
      <vt:lpstr>3. The tablet boom (8)</vt:lpstr>
      <vt:lpstr>3. The tablet boom (9)</vt:lpstr>
      <vt:lpstr>3. The tablet boom (10)</vt:lpstr>
      <vt:lpstr>3. The tablet boom (11)</vt:lpstr>
      <vt:lpstr>4.Requirements of mobile devices (1)</vt:lpstr>
      <vt:lpstr>4.Requirements of mobile devices (2)</vt:lpstr>
      <vt:lpstr>4.Requirements of mobile devices (3)</vt:lpstr>
      <vt:lpstr>4.Requirements of mobile devices (4)</vt:lpstr>
      <vt:lpstr>4.Requirements of mobile devices (5)</vt:lpstr>
      <vt:lpstr>4.Requirements of mobile devices (6)</vt:lpstr>
      <vt:lpstr>4.Requirements of mobile devices (7)</vt:lpstr>
      <vt:lpstr>4.Requirements of mobile devices (8)</vt:lpstr>
      <vt:lpstr>4.Requirements of mobile devices (9)</vt:lpstr>
      <vt:lpstr>4.Requirements of mobile devices (10)</vt:lpstr>
      <vt:lpstr>4.Requirements of mobile devices (11)</vt:lpstr>
      <vt:lpstr>4.Requirements of mobile devices (12)</vt:lpstr>
      <vt:lpstr>4.Requirements of mobile devices (13)</vt:lpstr>
      <vt:lpstr> 5. How the dominant traditional IT firms cope with the mobile boom? (1)  (1)</vt:lpstr>
      <vt:lpstr> 5. How the dominant traditional IT firms cope with the mobile boom? (2)  (1)</vt:lpstr>
      <vt:lpstr> 5. How the dominant traditional IT firms cope with the mobile boom? (3) </vt:lpstr>
      <vt:lpstr> 5. How the dominant traditional IT firms cope with the mobile boom? (4) </vt:lpstr>
      <vt:lpstr> 5. How the dominant traditional IT firms cope with the mobile boom? (5) </vt:lpstr>
      <vt:lpstr> 5. How the dominant traditional IT firms cope with the mobile boom? (6)  (1)</vt:lpstr>
      <vt:lpstr> 5. How the dominant traditional IT firms cope with the mobile boom? (7) </vt:lpstr>
      <vt:lpstr> 5. How the dominant traditional IT firms cope with the mobile boom? (8)  (1)</vt:lpstr>
      <vt:lpstr> 5. How the dominant traditional IT firms cope with the mobile boom? (9)  (1)</vt:lpstr>
      <vt:lpstr> 5. How the dominant traditional IT firms cope with the mobile boom? (10)  (1)</vt:lpstr>
      <vt:lpstr> 5. How the dominant traditional IT firms cope with the mobile boom? (11)  (1)</vt:lpstr>
      <vt:lpstr> 5. How the dominant traditional IT firms cope with the mobile boom? (12)  (1)</vt:lpstr>
      <vt:lpstr> 5. How the dominant traditional IT firms cope with the mobile boom? (13)  (1)</vt:lpstr>
      <vt:lpstr> 5. How the dominant traditional IT firms cope with the mobile boom? (14)  (1)</vt:lpstr>
      <vt:lpstr>6. Conclusions (1)</vt:lpstr>
      <vt:lpstr>6. Conclusions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 Dezső</cp:lastModifiedBy>
  <cp:revision>650</cp:revision>
  <cp:lastPrinted>2014-09-12T08:43:05Z</cp:lastPrinted>
  <dcterms:created xsi:type="dcterms:W3CDTF">2013-08-31T03:20:32Z</dcterms:created>
  <dcterms:modified xsi:type="dcterms:W3CDTF">2014-12-04T10:08:25Z</dcterms:modified>
</cp:coreProperties>
</file>