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sldIdLst>
    <p:sldId id="280" r:id="rId3"/>
    <p:sldId id="281" r:id="rId4"/>
    <p:sldId id="287" r:id="rId5"/>
    <p:sldId id="283" r:id="rId6"/>
    <p:sldId id="284" r:id="rId7"/>
    <p:sldId id="294" r:id="rId8"/>
    <p:sldId id="295" r:id="rId9"/>
    <p:sldId id="297" r:id="rId10"/>
    <p:sldId id="288" r:id="rId11"/>
    <p:sldId id="286" r:id="rId12"/>
    <p:sldId id="259" r:id="rId13"/>
    <p:sldId id="260" r:id="rId14"/>
    <p:sldId id="261" r:id="rId15"/>
    <p:sldId id="289" r:id="rId16"/>
    <p:sldId id="285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90" r:id="rId25"/>
    <p:sldId id="272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64" autoAdjust="0"/>
  </p:normalViewPr>
  <p:slideViewPr>
    <p:cSldViewPr snapToObjects="1" showGuides="1">
      <p:cViewPr>
        <p:scale>
          <a:sx n="77" d="100"/>
          <a:sy n="77" d="100"/>
        </p:scale>
        <p:origin x="-870" y="-72"/>
      </p:cViewPr>
      <p:guideLst>
        <p:guide orient="horz" pos="431"/>
        <p:guide orient="horz" pos="799"/>
        <p:guide pos="158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9B8B-CFDA-4E20-8FF4-5F7541F9637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5710-49BA-4CC7-9328-C7E60C1A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rohardver.hu/dl/cnt/2012-04/84826/picz/wafer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Evolution of Intel’s</a:t>
            </a:r>
          </a:p>
          <a:p>
            <a:pPr algn="ctr" eaLnBrk="1" fontAlgn="base" hangingPunct="1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transistor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45 nm – 14 nm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5" y="6208713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transistor-1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5888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Penryn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in 2007.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6" y="596439"/>
            <a:ext cx="392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2. The high-k + metal gate transistor</a:t>
            </a:r>
          </a:p>
        </p:txBody>
      </p:sp>
      <p:sp>
        <p:nvSpPr>
          <p:cNvPr id="30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9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0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1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2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3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4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6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8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2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3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4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5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6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7" name="Oval 4"/>
          <p:cNvSpPr>
            <a:spLocks noChangeArrowheads="1"/>
          </p:cNvSpPr>
          <p:nvPr/>
        </p:nvSpPr>
        <p:spPr bwMode="auto">
          <a:xfrm>
            <a:off x="1127205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78" y="1268760"/>
            <a:ext cx="5904352" cy="46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268413" y="6129546"/>
            <a:ext cx="658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3.1.1: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Dy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namic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static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power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dissipation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trends in chips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[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641499" y="3215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Sub-threshold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Source-Drain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21" y="598070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The need to introduce new transistor design </a:t>
            </a:r>
            <a:r>
              <a:rPr lang="en-US" sz="1400" dirty="0" smtClean="0">
                <a:latin typeface="+mj-lt"/>
              </a:rPr>
              <a:t>[21]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16116"/>
          <a:stretch>
            <a:fillRect/>
          </a:stretch>
        </p:blipFill>
        <p:spPr bwMode="auto">
          <a:xfrm>
            <a:off x="309563" y="1178750"/>
            <a:ext cx="85232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21" y="598070"/>
            <a:ext cx="5519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Structure of the high-k + metal gate transistors </a:t>
            </a:r>
            <a:r>
              <a:rPr lang="en-US" sz="1400" dirty="0" smtClean="0">
                <a:latin typeface="+mj-lt"/>
              </a:rPr>
              <a:t>[23]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32195" b="11629"/>
          <a:stretch>
            <a:fillRect/>
          </a:stretch>
        </p:blipFill>
        <p:spPr bwMode="auto">
          <a:xfrm>
            <a:off x="4811713" y="2015917"/>
            <a:ext cx="42243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3" t="17123" r="27841" b="70554"/>
          <a:stretch>
            <a:fillRect/>
          </a:stretch>
        </p:blipFill>
        <p:spPr bwMode="auto">
          <a:xfrm>
            <a:off x="5365750" y="1398380"/>
            <a:ext cx="1150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3981" r="52545" b="28058"/>
          <a:stretch>
            <a:fillRect/>
          </a:stretch>
        </p:blipFill>
        <p:spPr bwMode="auto">
          <a:xfrm>
            <a:off x="611188" y="1223755"/>
            <a:ext cx="3744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6321" y="598070"/>
            <a:ext cx="596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Benefits of the high-k + metal gate transistors </a:t>
            </a:r>
            <a:r>
              <a:rPr lang="en-US" sz="1400" dirty="0" smtClean="0">
                <a:latin typeface="+mj-lt"/>
              </a:rPr>
              <a:t>[23], [24]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86535" y="1088740"/>
            <a:ext cx="3969565" cy="272740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8186" r="4163"/>
          <a:stretch>
            <a:fillRect/>
          </a:stretch>
        </p:blipFill>
        <p:spPr bwMode="auto">
          <a:xfrm>
            <a:off x="-18510" y="2708920"/>
            <a:ext cx="4681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9440" y="2727120"/>
            <a:ext cx="4632325" cy="1439863"/>
          </a:xfrm>
          <a:prstGeom prst="rect">
            <a:avLst/>
          </a:prstGeom>
          <a:solidFill>
            <a:srgbClr val="80808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3. The 22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3. The 22 nm 3D Tri-Gate transistor-1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425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Ivy Bridge family of processors in 2012.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3. The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40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2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3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4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5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6" name="Szövegdoboz 21"/>
          <p:cNvSpPr txBox="1">
            <a:spLocks noChangeArrowheads="1"/>
          </p:cNvSpPr>
          <p:nvPr/>
        </p:nvSpPr>
        <p:spPr bwMode="auto">
          <a:xfrm>
            <a:off x="521578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7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8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7"/>
          <p:cNvSpPr txBox="1"/>
          <p:nvPr/>
        </p:nvSpPr>
        <p:spPr bwMode="auto">
          <a:xfrm>
            <a:off x="5179007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3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4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5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6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7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8" name="Oval 4"/>
          <p:cNvSpPr>
            <a:spLocks noChangeArrowheads="1"/>
          </p:cNvSpPr>
          <p:nvPr/>
        </p:nvSpPr>
        <p:spPr bwMode="auto">
          <a:xfrm>
            <a:off x="5004755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2"/>
          <a:stretch>
            <a:fillRect/>
          </a:stretch>
        </p:blipFill>
        <p:spPr bwMode="auto">
          <a:xfrm>
            <a:off x="1373188" y="1358770"/>
            <a:ext cx="63976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TextBox 1"/>
          <p:cNvSpPr txBox="1">
            <a:spLocks noChangeArrowheads="1"/>
          </p:cNvSpPr>
          <p:nvPr/>
        </p:nvSpPr>
        <p:spPr bwMode="auto">
          <a:xfrm>
            <a:off x="161510" y="606748"/>
            <a:ext cx="387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traditional planar transistor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9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909"/>
          <a:stretch>
            <a:fillRect/>
          </a:stretch>
        </p:blipFill>
        <p:spPr bwMode="auto">
          <a:xfrm>
            <a:off x="1439863" y="1179513"/>
            <a:ext cx="635635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8"/>
          <p:cNvSpPr>
            <a:spLocks noChangeArrowheads="1"/>
          </p:cNvSpPr>
          <p:nvPr/>
        </p:nvSpPr>
        <p:spPr bwMode="auto">
          <a:xfrm>
            <a:off x="1258888" y="5949950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0404" name="TextBox 1"/>
          <p:cNvSpPr txBox="1">
            <a:spLocks noChangeArrowheads="1"/>
          </p:cNvSpPr>
          <p:nvPr/>
        </p:nvSpPr>
        <p:spPr bwMode="auto">
          <a:xfrm>
            <a:off x="147773" y="593685"/>
            <a:ext cx="431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transistor-2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5510" y="6237287"/>
            <a:ext cx="781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designation “tri-gate” originates from the fact that now the gate has three sides.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81390" y="953725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>
            <a:fillRect/>
          </a:stretch>
        </p:blipFill>
        <p:spPr bwMode="auto">
          <a:xfrm>
            <a:off x="1622425" y="1268413"/>
            <a:ext cx="582295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TextBox 4"/>
          <p:cNvSpPr txBox="1">
            <a:spLocks noChangeArrowheads="1"/>
          </p:cNvSpPr>
          <p:nvPr/>
        </p:nvSpPr>
        <p:spPr bwMode="auto">
          <a:xfrm>
            <a:off x="147773" y="600268"/>
            <a:ext cx="3980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transistor-3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/>
          <a:stretch>
            <a:fillRect/>
          </a:stretch>
        </p:blipFill>
        <p:spPr bwMode="auto">
          <a:xfrm>
            <a:off x="1227138" y="1223963"/>
            <a:ext cx="6688137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5"/>
          <p:cNvSpPr>
            <a:spLocks noChangeArrowheads="1"/>
          </p:cNvSpPr>
          <p:nvPr/>
        </p:nvSpPr>
        <p:spPr bwMode="auto">
          <a:xfrm>
            <a:off x="971550" y="5643563"/>
            <a:ext cx="7921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2452" name="TextBox 1"/>
          <p:cNvSpPr txBox="1">
            <a:spLocks noChangeArrowheads="1"/>
          </p:cNvSpPr>
          <p:nvPr/>
        </p:nvSpPr>
        <p:spPr bwMode="auto">
          <a:xfrm>
            <a:off x="160836" y="592273"/>
            <a:ext cx="8138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Switching characteristics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232453" name="Oval 2"/>
          <p:cNvSpPr>
            <a:spLocks noChangeArrowheads="1"/>
          </p:cNvSpPr>
          <p:nvPr/>
        </p:nvSpPr>
        <p:spPr bwMode="auto">
          <a:xfrm>
            <a:off x="3492500" y="3924300"/>
            <a:ext cx="854075" cy="539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transistor-5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3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00025"/>
            <a:ext cx="9144000" cy="45720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400">
                <a:solidFill>
                  <a:srgbClr val="FFFFFF"/>
                </a:solidFill>
                <a:cs typeface="Arial" charset="0"/>
              </a:rPr>
              <a:t>Contents</a:t>
            </a: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341530" y="1116090"/>
            <a:ext cx="8505530" cy="504825"/>
            <a:chOff x="476" y="2160"/>
            <a:chExt cx="4626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Intel’s basic microarchitectures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341530" y="1763790"/>
            <a:ext cx="8505530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The high-k + metal gate transistor</a:t>
              </a: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7" name="Group 17"/>
          <p:cNvGrpSpPr>
            <a:grpSpLocks/>
          </p:cNvGrpSpPr>
          <p:nvPr/>
        </p:nvGrpSpPr>
        <p:grpSpPr bwMode="auto">
          <a:xfrm>
            <a:off x="341530" y="2411490"/>
            <a:ext cx="8505530" cy="504825"/>
            <a:chOff x="476" y="2160"/>
            <a:chExt cx="4626" cy="318"/>
          </a:xfrm>
        </p:grpSpPr>
        <p:sp>
          <p:nvSpPr>
            <p:cNvPr id="5429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22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341530" y="3059190"/>
            <a:ext cx="8505530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14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511300" y="1314450"/>
            <a:ext cx="6026150" cy="4679950"/>
            <a:chOff x="1511660" y="1313765"/>
            <a:chExt cx="6025790" cy="4680520"/>
          </a:xfrm>
        </p:grpSpPr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/>
            <a:stretch>
              <a:fillRect/>
            </a:stretch>
          </p:blipFill>
          <p:spPr bwMode="auto">
            <a:xfrm>
              <a:off x="1606550" y="1313765"/>
              <a:ext cx="5930900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478" name="Rectangle 2"/>
            <p:cNvSpPr>
              <a:spLocks noChangeArrowheads="1"/>
            </p:cNvSpPr>
            <p:nvPr/>
          </p:nvSpPr>
          <p:spPr bwMode="auto">
            <a:xfrm>
              <a:off x="1511660" y="5274205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899" y="605336"/>
            <a:ext cx="6588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Gate delay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transistor-6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3660" y="6309320"/>
            <a:ext cx="793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 delay: time difference between output signal and input signal of a gate  (n x </a:t>
            </a:r>
            <a:r>
              <a:rPr lang="en-US" sz="1400" dirty="0" err="1" smtClean="0"/>
              <a:t>ps</a:t>
            </a:r>
            <a:r>
              <a:rPr lang="en-US" sz="1400" dirty="0" smtClean="0"/>
              <a:t>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3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/>
          <a:stretch>
            <a:fillRect/>
          </a:stretch>
        </p:blipFill>
        <p:spPr bwMode="auto">
          <a:xfrm>
            <a:off x="1192213" y="1358900"/>
            <a:ext cx="6759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499" name="TextBox 1"/>
          <p:cNvSpPr txBox="1">
            <a:spLocks noChangeArrowheads="1"/>
          </p:cNvSpPr>
          <p:nvPr/>
        </p:nvSpPr>
        <p:spPr bwMode="auto">
          <a:xfrm>
            <a:off x="144961" y="606561"/>
            <a:ext cx="407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>
                <a:solidFill>
                  <a:srgbClr val="2D2D8A"/>
                </a:solidFill>
                <a:cs typeface="Arial" charset="0"/>
              </a:rPr>
              <a:t>Intel’s 22 nm manufacturing fabs </a:t>
            </a:r>
            <a:r>
              <a:rPr lang="en-US" altLang="hu-HU" sz="140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transistor-7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7" descr="wafer_t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037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154123" y="580435"/>
            <a:ext cx="5052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22 nm Ivy 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Bridge chips on a 300 mm wafer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[82]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 The 22 nm 3D Tri-Gate transistor-8</a:t>
            </a:r>
          </a:p>
        </p:txBody>
      </p:sp>
    </p:spTree>
    <p:extLst>
      <p:ext uri="{BB962C8B-B14F-4D97-AF65-F5344CB8AC3E}">
        <p14:creationId xmlns:p14="http://schemas.microsoft.com/office/powerpoint/2010/main" val="17979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4. The 14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transistor-1</a:t>
            </a:r>
            <a:endParaRPr lang="en-US" altLang="en-US" dirty="0" smtClean="0"/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4. The 14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146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Broadwell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 in 2014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0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41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2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3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4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6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8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9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4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5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6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7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8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9" name="Oval 4"/>
          <p:cNvSpPr>
            <a:spLocks noChangeArrowheads="1"/>
          </p:cNvSpPr>
          <p:nvPr/>
        </p:nvSpPr>
        <p:spPr bwMode="auto">
          <a:xfrm>
            <a:off x="6954036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>
            <a:fillRect/>
          </a:stretch>
        </p:blipFill>
        <p:spPr bwMode="auto">
          <a:xfrm>
            <a:off x="781050" y="1223963"/>
            <a:ext cx="7581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48" y="598986"/>
            <a:ext cx="7065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2 generation Tri-gate transistors with fin improvement </a:t>
            </a:r>
            <a:r>
              <a:rPr lang="en-US" sz="1400" dirty="0">
                <a:cs typeface="Arial" charset="0"/>
              </a:rPr>
              <a:t>[154]</a:t>
            </a:r>
          </a:p>
        </p:txBody>
      </p:sp>
      <p:sp>
        <p:nvSpPr>
          <p:cNvPr id="290820" name="Rectangle 7"/>
          <p:cNvSpPr>
            <a:spLocks noChangeArrowheads="1"/>
          </p:cNvSpPr>
          <p:nvPr/>
        </p:nvSpPr>
        <p:spPr bwMode="auto">
          <a:xfrm>
            <a:off x="3505200" y="1211263"/>
            <a:ext cx="404813" cy="13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8873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</a:t>
            </a:r>
            <a:r>
              <a:rPr lang="en-US" sz="1400" b="1" dirty="0" err="1">
                <a:solidFill>
                  <a:srgbClr val="2D2D8A"/>
                </a:solidFill>
                <a:cs typeface="Arial" charset="0"/>
              </a:rPr>
              <a:t>Broadwell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 SOC yield trend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291844" name="Rounded Rectangle 7"/>
          <p:cNvSpPr>
            <a:spLocks noChangeArrowheads="1"/>
          </p:cNvSpPr>
          <p:nvPr/>
        </p:nvSpPr>
        <p:spPr bwMode="auto">
          <a:xfrm>
            <a:off x="4167188" y="2708275"/>
            <a:ext cx="4545012" cy="900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transistor-3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0333" r="1724"/>
          <a:stretch>
            <a:fillRect/>
          </a:stretch>
        </p:blipFill>
        <p:spPr bwMode="auto">
          <a:xfrm>
            <a:off x="142875" y="1179513"/>
            <a:ext cx="87947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37" y="599349"/>
            <a:ext cx="45513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Benefits of reducing the feature size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3828"/>
          <a:stretch>
            <a:fillRect/>
          </a:stretch>
        </p:blipFill>
        <p:spPr bwMode="auto">
          <a:xfrm>
            <a:off x="1557338" y="1389063"/>
            <a:ext cx="52419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74" y="588735"/>
            <a:ext cx="63690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power vs clock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speed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78538" y="2333625"/>
            <a:ext cx="2474912" cy="1139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893" name="Group 28"/>
          <p:cNvGrpSpPr>
            <a:grpSpLocks/>
          </p:cNvGrpSpPr>
          <p:nvPr/>
        </p:nvGrpSpPr>
        <p:grpSpPr bwMode="auto">
          <a:xfrm>
            <a:off x="6394450" y="2468563"/>
            <a:ext cx="1841500" cy="900112"/>
            <a:chOff x="6706840" y="2168860"/>
            <a:chExt cx="1842171" cy="900100"/>
          </a:xfrm>
        </p:grpSpPr>
        <p:sp>
          <p:nvSpPr>
            <p:cNvPr id="293895" name="TextBox 29"/>
            <p:cNvSpPr txBox="1">
              <a:spLocks noChangeArrowheads="1"/>
            </p:cNvSpPr>
            <p:nvPr/>
          </p:nvSpPr>
          <p:spPr bwMode="auto">
            <a:xfrm>
              <a:off x="6732240" y="216886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&gt;  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93896" name="Down Arrow 30"/>
            <p:cNvSpPr>
              <a:spLocks noChangeArrowheads="1"/>
            </p:cNvSpPr>
            <p:nvPr/>
          </p:nvSpPr>
          <p:spPr bwMode="auto">
            <a:xfrm flipV="1">
              <a:off x="852465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7" name="Down Arrow 31"/>
            <p:cNvSpPr>
              <a:spLocks noChangeArrowheads="1"/>
            </p:cNvSpPr>
            <p:nvPr/>
          </p:nvSpPr>
          <p:spPr bwMode="auto">
            <a:xfrm flipV="1">
              <a:off x="7773150" y="2239265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8" name="Down Arrow 32"/>
            <p:cNvSpPr>
              <a:spLocks noChangeArrowheads="1"/>
            </p:cNvSpPr>
            <p:nvPr/>
          </p:nvSpPr>
          <p:spPr bwMode="auto">
            <a:xfrm flipV="1">
              <a:off x="7722350" y="2770033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9" name="Down Arrow 33"/>
            <p:cNvSpPr>
              <a:spLocks noChangeArrowheads="1"/>
            </p:cNvSpPr>
            <p:nvPr/>
          </p:nvSpPr>
          <p:spPr bwMode="auto">
            <a:xfrm flipV="1">
              <a:off x="7033690" y="2246170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0" name="Down Arrow 34"/>
            <p:cNvSpPr>
              <a:spLocks noChangeArrowheads="1"/>
            </p:cNvSpPr>
            <p:nvPr/>
          </p:nvSpPr>
          <p:spPr bwMode="auto">
            <a:xfrm flipV="1">
              <a:off x="706688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1" name="TextBox 35"/>
            <p:cNvSpPr txBox="1">
              <a:spLocks noChangeArrowheads="1"/>
            </p:cNvSpPr>
            <p:nvPr/>
          </p:nvSpPr>
          <p:spPr bwMode="auto">
            <a:xfrm>
              <a:off x="6706840" y="2699628"/>
              <a:ext cx="1842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&gt;   I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l       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&gt;  D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5205"/>
          <a:stretch>
            <a:fillRect/>
          </a:stretch>
        </p:blipFill>
        <p:spPr bwMode="auto">
          <a:xfrm>
            <a:off x="1106488" y="1358900"/>
            <a:ext cx="66929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995" y="593725"/>
            <a:ext cx="94933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power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vs. clock speed 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in different product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sectors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1.</a:t>
            </a:r>
            <a:r>
              <a:rPr lang="hu-HU" altLang="en-US" sz="20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Overview of the evolution of Intel’s basic </a:t>
            </a: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microarchitectures</a:t>
            </a: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1. Overview of the evolution of Intel’s basic microarchitectures-1</a:t>
            </a:r>
            <a:endParaRPr lang="hu-HU" altLang="en-US" dirty="0" smtClean="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1510" y="593685"/>
            <a:ext cx="809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Intel’s 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(Based on [1])</a:t>
            </a:r>
            <a:endParaRPr lang="en-US" alt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97025" y="3789040"/>
            <a:ext cx="593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1.1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sp>
        <p:nvSpPr>
          <p:cNvPr id="36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9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0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8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9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2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3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4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1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2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3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4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5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6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7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9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0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71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2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73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10" y="612564"/>
            <a:ext cx="47339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 smtClean="0">
                <a:solidFill>
                  <a:srgbClr val="2D2D8A"/>
                </a:solidFill>
                <a:latin typeface="+mj-lt"/>
                <a:cs typeface="Arial" pitchFamily="34" charset="0"/>
              </a:rPr>
              <a:t>Evolution of Intel’s process technologies 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[82]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1728" y="1088740"/>
            <a:ext cx="6570702" cy="1610342"/>
            <a:chOff x="836613" y="1493785"/>
            <a:chExt cx="7370762" cy="1871715"/>
          </a:xfrm>
        </p:grpSpPr>
        <p:pic>
          <p:nvPicPr>
            <p:cNvPr id="2283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4"/>
            <a:stretch>
              <a:fillRect/>
            </a:stretch>
          </p:blipFill>
          <p:spPr bwMode="auto">
            <a:xfrm>
              <a:off x="836613" y="1493838"/>
              <a:ext cx="7370762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778991" y="1493838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87135" y="1493785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842452" y="1493785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87035" y="3158970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6642230" y="2163012"/>
            <a:ext cx="2700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69457" y="190604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2014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85" y="280614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High K +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Metalgate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090" y="2802675"/>
            <a:ext cx="89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3321" y="2798898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2.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2800329"/>
            <a:ext cx="149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New transistor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structures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0825" y="2676274"/>
            <a:ext cx="7111485" cy="7599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895" y="3616235"/>
            <a:ext cx="80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Penryn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7075" y="3616235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Ivy Bridge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205" y="361623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Broadwell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801" y="348122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Related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proc. family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microarchitectures-2</a:t>
            </a:r>
            <a:endParaRPr lang="hu-HU" altLang="en-US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7540546" y="2135302"/>
            <a:ext cx="2822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362310" y="189883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2016?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/>
          <a:stretch/>
        </p:blipFill>
        <p:spPr bwMode="auto">
          <a:xfrm>
            <a:off x="138113" y="1088740"/>
            <a:ext cx="88677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325" y="638690"/>
            <a:ext cx="905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Intel’s relative yield trends of their 14 nm technology vs. their  22 nm technology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154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microarchitectures-3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8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years 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[180].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of 2017</a:t>
            </a:r>
            <a:r>
              <a:rPr lang="en-US" sz="1400" dirty="0">
                <a:solidFill>
                  <a:srgbClr val="000000"/>
                </a:solidFill>
              </a:rPr>
              <a:t>, we expect to launch 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err="1">
                <a:solidFill>
                  <a:srgbClr val="FF0000"/>
                </a:solidFill>
              </a:rPr>
              <a:t>Cannonlake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638690"/>
            <a:ext cx="535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The cadence of Intel’s technology transitions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[179]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microarchitectures-4</a:t>
            </a:r>
            <a:endParaRPr lang="hu-HU" altLang="en-US" dirty="0" smtClean="0"/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7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05" y="593685"/>
            <a:ext cx="583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Intel’s lead in IC technology according to [154]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5510" y="5679250"/>
            <a:ext cx="5391898" cy="56992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CC"/>
                </a:solidFill>
                <a:latin typeface="Verdana" pitchFamily="34" charset="0"/>
              </a:rPr>
              <a:t>Source: Intel 08/2014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520" y="1133745"/>
            <a:ext cx="7977796" cy="4446603"/>
            <a:chOff x="386535" y="1133745"/>
            <a:chExt cx="7977796" cy="44466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5" t="14520"/>
            <a:stretch/>
          </p:blipFill>
          <p:spPr bwMode="auto">
            <a:xfrm>
              <a:off x="386535" y="1712890"/>
              <a:ext cx="7977796" cy="386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710" r="62955" b="85765"/>
            <a:stretch/>
          </p:blipFill>
          <p:spPr bwMode="auto">
            <a:xfrm>
              <a:off x="551077" y="1133745"/>
              <a:ext cx="2329980" cy="42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877145" y="2618910"/>
            <a:ext cx="3110147" cy="1449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2D2D8A"/>
                </a:solidFill>
              </a:rPr>
              <a:t>Others: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D2D8A"/>
                </a:solidFill>
              </a:rPr>
              <a:t>TSMC </a:t>
            </a:r>
            <a:r>
              <a:rPr lang="en-US" sz="1400" dirty="0" smtClean="0">
                <a:solidFill>
                  <a:srgbClr val="2D2D8A"/>
                </a:solidFill>
              </a:rPr>
              <a:t>(Taiwan)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D2D8A"/>
                </a:solidFill>
              </a:rPr>
              <a:t>Globalfoundries</a:t>
            </a:r>
            <a:r>
              <a:rPr lang="en-US" sz="1400" dirty="0" smtClean="0">
                <a:solidFill>
                  <a:srgbClr val="2D2D8A"/>
                </a:solidFill>
              </a:rPr>
              <a:t> (Abu Dhabi)</a:t>
            </a:r>
          </a:p>
          <a:p>
            <a:r>
              <a:rPr lang="en-US" sz="1400" dirty="0" smtClean="0">
                <a:solidFill>
                  <a:srgbClr val="2D2D8A"/>
                </a:solidFill>
              </a:rPr>
              <a:t>       (       IBM Microelectronic)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Samsung Semiconductor</a:t>
            </a:r>
          </a:p>
          <a:p>
            <a:r>
              <a:rPr lang="en-US" sz="1400" dirty="0">
                <a:solidFill>
                  <a:srgbClr val="2D2D8A"/>
                </a:solidFill>
              </a:rPr>
              <a:t> </a:t>
            </a:r>
            <a:r>
              <a:rPr lang="en-US" sz="1400" dirty="0" smtClean="0">
                <a:solidFill>
                  <a:srgbClr val="2D2D8A"/>
                </a:solidFill>
              </a:rPr>
              <a:t>       (South Korea)</a:t>
            </a:r>
            <a:endParaRPr lang="en-US" sz="1400" dirty="0">
              <a:solidFill>
                <a:srgbClr val="2D2D8A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6504" y="5288060"/>
            <a:ext cx="5535615" cy="49505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507215" y="3460507"/>
            <a:ext cx="324000" cy="72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43624" y="2933945"/>
            <a:ext cx="402331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91275" y="2528900"/>
            <a:ext cx="402331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2. The high-k + metal gate transistor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7706</TotalTime>
  <Words>1101</Words>
  <Application>Microsoft Office PowerPoint</Application>
  <PresentationFormat>On-screen Show (4:3)</PresentationFormat>
  <Paragraphs>450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3_Default Design</vt:lpstr>
      <vt:lpstr>1_Default Design</vt:lpstr>
      <vt:lpstr>PowerPoint Presentation</vt:lpstr>
      <vt:lpstr>PowerPoint Presentation</vt:lpstr>
      <vt:lpstr>PowerPoint Presentation</vt:lpstr>
      <vt:lpstr>1. Overview of the evolution of Intel’s basic microarchitectures-1</vt:lpstr>
      <vt:lpstr>1. Overview of the evolution of Intel’s basic microarchitectures-2</vt:lpstr>
      <vt:lpstr>1. Overview of the evolution of Intel’s basic microarchitectures-3</vt:lpstr>
      <vt:lpstr>1. Overview of the evolution of Intel’s basic microarchitectures-4</vt:lpstr>
      <vt:lpstr>1. Overview of the evolution of Intel’s basic microarchitectures-5</vt:lpstr>
      <vt:lpstr>PowerPoint Presentation</vt:lpstr>
      <vt:lpstr> 2. The high-k + metal gate transistor-1 </vt:lpstr>
      <vt:lpstr> 2. The high-k + metal gate transistor-2 </vt:lpstr>
      <vt:lpstr> 2. The high-k + metal gate transistor-3 </vt:lpstr>
      <vt:lpstr> 2. The high-k + metal gate transistor-4 </vt:lpstr>
      <vt:lpstr>PowerPoint Presentation</vt:lpstr>
      <vt:lpstr> 3. The 22 nm 3D Tri-Gate transistor-1 </vt:lpstr>
      <vt:lpstr> 3. The 22 nm 3D Tri-Gate transistor-2 </vt:lpstr>
      <vt:lpstr> 3. The 22 nm 3D Tri-Gate transistor-3 </vt:lpstr>
      <vt:lpstr> 3. The 22 nm 3D Tri-Gate transistor-4 </vt:lpstr>
      <vt:lpstr> 3. The 22 nm 3D Tri-Gate transistor-5 </vt:lpstr>
      <vt:lpstr> 3. The 22 nm 3D Tri-Gate transistor-6 </vt:lpstr>
      <vt:lpstr> 3. The 22 nm 3D Tri-Gate transistor-7 </vt:lpstr>
      <vt:lpstr>3. The 22 nm 3D Tri-Gate transistor-8</vt:lpstr>
      <vt:lpstr>PowerPoint Presentation</vt:lpstr>
      <vt:lpstr>4. The 14 nm 3D Tri-Gate transistor-1</vt:lpstr>
      <vt:lpstr>4. The 14 nm 3D Tri-Gate transistor-2</vt:lpstr>
      <vt:lpstr>4. The 14 nm 3D Tri-Gate transistor-3</vt:lpstr>
      <vt:lpstr>4. The 14 nm 3D Tri-Gate transistor-4</vt:lpstr>
      <vt:lpstr>4. The 14 nm 3D Tri-Gate transistor-4</vt:lpstr>
      <vt:lpstr>4. The 14 nm 3D Tri-Gate transistor-5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51</cp:revision>
  <dcterms:created xsi:type="dcterms:W3CDTF">2014-10-25T02:25:26Z</dcterms:created>
  <dcterms:modified xsi:type="dcterms:W3CDTF">2015-09-14T08:41:36Z</dcterms:modified>
</cp:coreProperties>
</file>