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  <p:sldMasterId id="2147483733" r:id="rId3"/>
    <p:sldMasterId id="2147485158" r:id="rId4"/>
  </p:sldMasterIdLst>
  <p:notesMasterIdLst>
    <p:notesMasterId r:id="rId28"/>
  </p:notesMasterIdLst>
  <p:sldIdLst>
    <p:sldId id="259" r:id="rId5"/>
    <p:sldId id="840" r:id="rId6"/>
    <p:sldId id="261" r:id="rId7"/>
    <p:sldId id="792" r:id="rId8"/>
    <p:sldId id="793" r:id="rId9"/>
    <p:sldId id="794" r:id="rId10"/>
    <p:sldId id="795" r:id="rId11"/>
    <p:sldId id="764" r:id="rId12"/>
    <p:sldId id="752" r:id="rId13"/>
    <p:sldId id="265" r:id="rId14"/>
    <p:sldId id="799" r:id="rId15"/>
    <p:sldId id="809" r:id="rId16"/>
    <p:sldId id="810" r:id="rId17"/>
    <p:sldId id="811" r:id="rId18"/>
    <p:sldId id="270" r:id="rId19"/>
    <p:sldId id="963" r:id="rId20"/>
    <p:sldId id="822" r:id="rId21"/>
    <p:sldId id="964" r:id="rId22"/>
    <p:sldId id="967" r:id="rId23"/>
    <p:sldId id="968" r:id="rId24"/>
    <p:sldId id="962" r:id="rId25"/>
    <p:sldId id="649" r:id="rId26"/>
    <p:sldId id="642" r:id="rId27"/>
  </p:sldIdLst>
  <p:sldSz cx="9144000" cy="6858000" type="screen4x3"/>
  <p:notesSz cx="6670675" cy="9875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">
          <p15:clr>
            <a:srgbClr val="A4A3A4"/>
          </p15:clr>
        </p15:guide>
        <p15:guide id="2" orient="horz" pos="1457" userDrawn="1">
          <p15:clr>
            <a:srgbClr val="A4A3A4"/>
          </p15:clr>
        </p15:guide>
        <p15:guide id="3" orient="horz" pos="1933" userDrawn="1">
          <p15:clr>
            <a:srgbClr val="A4A3A4"/>
          </p15:clr>
        </p15:guide>
        <p15:guide id="4" pos="4604" userDrawn="1">
          <p15:clr>
            <a:srgbClr val="A4A3A4"/>
          </p15:clr>
        </p15:guide>
        <p15:guide id="5" pos="186">
          <p15:clr>
            <a:srgbClr val="A4A3A4"/>
          </p15:clr>
        </p15:guide>
        <p15:guide id="6" pos="2812" userDrawn="1">
          <p15:clr>
            <a:srgbClr val="A4A3A4"/>
          </p15:clr>
        </p15:guide>
        <p15:guide id="7" pos="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BD"/>
    <a:srgbClr val="FFFFCC"/>
    <a:srgbClr val="FFEFBD"/>
    <a:srgbClr val="FF0000"/>
    <a:srgbClr val="C33DB3"/>
    <a:srgbClr val="3366FF"/>
    <a:srgbClr val="0000CC"/>
    <a:srgbClr val="2775A5"/>
    <a:srgbClr val="297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9328" autoAdjust="0"/>
  </p:normalViewPr>
  <p:slideViewPr>
    <p:cSldViewPr snapToGrid="0" showGuides="1">
      <p:cViewPr varScale="1">
        <p:scale>
          <a:sx n="71" d="100"/>
          <a:sy n="71" d="100"/>
        </p:scale>
        <p:origin x="1218" y="66"/>
      </p:cViewPr>
      <p:guideLst>
        <p:guide orient="horz" pos="483"/>
        <p:guide orient="horz" pos="1457"/>
        <p:guide orient="horz" pos="1933"/>
        <p:guide pos="4604"/>
        <p:guide pos="186"/>
        <p:guide pos="2812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07" y="1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678" y="4691364"/>
            <a:ext cx="5336845" cy="444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326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07" y="9379326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0B89FE0B-1346-4993-9891-50CD206C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1A281D-D7D7-4922-A646-C5F7646AB594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2351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AD272B-D9DD-4730-99EA-C38FB2728F7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5043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7761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232085-E164-486A-82D7-22AC9C2EFFBE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84669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Jegyzetek hely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  <p:sp>
        <p:nvSpPr>
          <p:cNvPr id="18330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C7447E-5541-4CBE-A32C-1B63FAF085B4}" type="slidenum">
              <a:rPr lang="en-US" altLang="en-US" smtClean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B6A4-DAD3-4FD0-A2FB-6270EE34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6738-9CDC-47A4-A941-88CB42C0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F869-4799-4B33-9577-8346A6A4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557D-2592-46B2-A654-405BB922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DA4E-1B80-4497-A75C-221CAE475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1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4249-70A7-4EBE-A09A-54956F4A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7943-BAD8-4DAC-B67D-1708F963B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8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914F-4E73-41D3-BDF3-3722619AE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0B86-1E57-4B3F-A5DA-E17683AC8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D590-69B1-4422-A774-FF53E3F16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8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720E-AE41-4BD4-8917-CDA133284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C35-FB64-462B-9486-611B2A49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9967-48D5-4071-8032-0A841887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5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22FBA-1816-4959-9EF2-93ADD8930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8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1F3D-DF34-40B9-BCE6-0A9B2E62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759E-2B77-4E97-A8E3-066A33B0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52F43-836D-4180-8AFE-9EBF1058E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EBA9-A0B0-4DE2-9410-64AE3021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11CC-5305-4DE8-AE1E-D5891792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7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0877-115C-4A01-97A7-635E04055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657-94DF-4B67-B49A-FD61043E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6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224A-D436-45EA-8C04-A0029C2F8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6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A0E9-DF09-4809-BA0C-E0D84157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2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013C9-9994-47D6-9F22-84ED03F6B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2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D693-AEFA-49BC-A5A9-A0006A1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11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553B-040C-4D9C-87CC-E1C50741B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3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F48F-1C8C-4C2E-9C7C-43A82F6A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2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E59C-B390-4481-9763-350526CC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4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5A94-DCA6-45AD-A05E-C65A032F6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71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367-1AE3-488A-B80D-10B660AE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9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5AFCD-30C3-4383-9398-1ED561405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3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FBEE-A308-46C1-9E46-CA9870178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5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561-BFCF-4FD3-BE10-2EE4AD05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D5F3-29A2-45B7-A774-0165310B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4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FB29-EC98-460F-AC8C-4FCADE519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4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933E-4315-4B32-A903-B0E85A5D5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3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D68A7-F4A4-40BC-95E1-C5BA01F5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5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229C-6D19-409A-8164-CD582B6B5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700AA-A55E-4605-93A7-CB944C8ED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FCE8-A263-4B9B-9181-D0393579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00FD-46E5-4A83-B47F-38ABFA83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B4E1-F40C-4E22-A484-026E42D5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4F87-4604-4491-9DF3-43C00F39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2E2F-7CDF-4D69-B976-394A6A3A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9064EF-0A1A-484C-BC23-FD6DAA3A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CE038E-F9F2-4DE8-A291-6B3E3AB4A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8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1254A5A-C5C2-4674-B6CC-6B6F251F5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1" r:id="rId1"/>
    <p:sldLayoutId id="2147485512" r:id="rId2"/>
    <p:sldLayoutId id="2147485513" r:id="rId3"/>
    <p:sldLayoutId id="2147485514" r:id="rId4"/>
    <p:sldLayoutId id="2147485515" r:id="rId5"/>
    <p:sldLayoutId id="2147485516" r:id="rId6"/>
    <p:sldLayoutId id="2147485517" r:id="rId7"/>
    <p:sldLayoutId id="2147485518" r:id="rId8"/>
    <p:sldLayoutId id="2147485519" r:id="rId9"/>
    <p:sldLayoutId id="2147485520" r:id="rId10"/>
    <p:sldLayoutId id="21474855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C2F4C7-7AD2-454D-99C3-08FEC099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  <p:sldLayoutId id="2147485580" r:id="rId4"/>
    <p:sldLayoutId id="2147485581" r:id="rId5"/>
    <p:sldLayoutId id="2147485582" r:id="rId6"/>
    <p:sldLayoutId id="2147485583" r:id="rId7"/>
    <p:sldLayoutId id="2147485584" r:id="rId8"/>
    <p:sldLayoutId id="2147485585" r:id="rId9"/>
    <p:sldLayoutId id="2147485586" r:id="rId10"/>
    <p:sldLayoutId id="21474855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8350" y="3498850"/>
            <a:ext cx="7632700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3600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altLang="en-US" sz="3600" smtClean="0">
                <a:solidFill>
                  <a:schemeClr val="bg1"/>
                </a:solidFill>
                <a:latin typeface="Verdana" pitchFamily="34" charset="0"/>
              </a:rPr>
              <a:t> Dezső</a:t>
            </a:r>
          </a:p>
          <a:p>
            <a:pPr eaLnBrk="1" hangingPunct="1">
              <a:spcAft>
                <a:spcPct val="50000"/>
              </a:spcAft>
            </a:pPr>
            <a:endParaRPr lang="hu-HU" altLang="en-US" sz="400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79425" y="109220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</a:rPr>
              <a:t>Introduction to multicores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352911" y="4887913"/>
            <a:ext cx="240642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October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86736" y="6254750"/>
            <a:ext cx="1330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Verdana" pitchFamily="34" charset="0"/>
              </a:rPr>
              <a:t>Version </a:t>
            </a:r>
            <a:r>
              <a:rPr lang="hu-HU" altLang="en-US" sz="1400" b="1" dirty="0" smtClean="0">
                <a:solidFill>
                  <a:schemeClr val="bg1"/>
                </a:solidFill>
                <a:latin typeface="Verdana" pitchFamily="34" charset="0"/>
              </a:rPr>
              <a:t>1.0</a:t>
            </a:r>
            <a:endParaRPr lang="en-US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31260"/>
              </p:ext>
            </p:extLst>
          </p:nvPr>
        </p:nvGraphicFramePr>
        <p:xfrm>
          <a:off x="1193801" y="1301935"/>
          <a:ext cx="6743700" cy="508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0" name="Bitmap Image" r:id="rId3" imgW="8802329" imgH="6638095" progId="Paint.Picture">
                  <p:embed/>
                </p:oleObj>
              </mc:Choice>
              <mc:Fallback>
                <p:oleObj name="Bitmap Image" r:id="rId3" imgW="8802329" imgH="6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1" y="1301935"/>
                        <a:ext cx="6743700" cy="508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151" y="661988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Spreading of multicores in Intel’s processor categories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96183"/>
            <a:ext cx="5189537" cy="51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89" y="939800"/>
            <a:ext cx="780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Gordon Moore’s projection for raising transistor counts/die from 1965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7812" y="1549400"/>
            <a:ext cx="2533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 projection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doubling transistor counts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about every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41" y="673100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Moore’s rule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254" y="1329118"/>
            <a:ext cx="8372475" cy="5245100"/>
            <a:chOff x="385763" y="1003300"/>
            <a:chExt cx="8372475" cy="52451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1" b="1"/>
            <a:stretch/>
          </p:blipFill>
          <p:spPr bwMode="auto">
            <a:xfrm>
              <a:off x="385763" y="1003300"/>
              <a:ext cx="8372475" cy="524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1" y="1003300"/>
              <a:ext cx="5514974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79455" y="3625850"/>
            <a:ext cx="3557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Moore’s revised projection from 1975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says doubling transistor counts/die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about every two years,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beginning in 1980.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89" y="660400"/>
            <a:ext cx="861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Gordon Moore’s revised projection for raising transistor counts/die from 1975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241601">
            <a:off x="1874491" y="4338918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5112237" y="3083865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067" y="1338135"/>
            <a:ext cx="8343900" cy="5183188"/>
            <a:chOff x="400050" y="1022350"/>
            <a:chExt cx="8343900" cy="518318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"/>
            <a:stretch/>
          </p:blipFill>
          <p:spPr bwMode="auto">
            <a:xfrm>
              <a:off x="400050" y="1022350"/>
              <a:ext cx="8343900" cy="518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0" y="1022350"/>
              <a:ext cx="5791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7" y="673100"/>
            <a:ext cx="830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Moore’s revised </a:t>
            </a:r>
            <a:r>
              <a:rPr lang="en-US" b="1" dirty="0" err="1" smtClean="0">
                <a:solidFill>
                  <a:schemeClr val="accent6"/>
                </a:solidFill>
              </a:rPr>
              <a:t>revised</a:t>
            </a:r>
            <a:r>
              <a:rPr lang="en-US" b="1" dirty="0" smtClean="0">
                <a:solidFill>
                  <a:schemeClr val="accent6"/>
                </a:solidFill>
              </a:rPr>
              <a:t> projection for the no. of transistors/die from 2003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148" y="4330700"/>
            <a:ext cx="4665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Actual data show  in fact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doubling transistor counts/die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every two years, beginning already from 1970.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241601">
            <a:off x="1264891" y="4948518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4210537" y="2880665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</a:t>
            </a:r>
            <a:r>
              <a:rPr lang="en-US" sz="1400" dirty="0" smtClean="0">
                <a:solidFill>
                  <a:srgbClr val="FF0000"/>
                </a:solidFill>
              </a:rPr>
              <a:t>years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].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</a:t>
            </a:r>
            <a:r>
              <a:rPr lang="en-US" sz="1400" dirty="0" smtClean="0">
                <a:solidFill>
                  <a:srgbClr val="0070C0"/>
                </a:solidFill>
              </a:rPr>
              <a:t>of</a:t>
            </a: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2017</a:t>
            </a:r>
            <a:r>
              <a:rPr lang="en-US" sz="1400" dirty="0">
                <a:solidFill>
                  <a:srgbClr val="000000"/>
                </a:solidFill>
              </a:rPr>
              <a:t>, we expect to 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err="1">
                <a:solidFill>
                  <a:srgbClr val="FF0000"/>
                </a:solidFill>
              </a:rPr>
              <a:t>Cannonlake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50" y="667265"/>
            <a:ext cx="662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Slowing down the cadence of Intel’s technology transitions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hu-HU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6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3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2.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Classification of multicore processors</a:t>
            </a:r>
            <a:endParaRPr lang="hu-HU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492250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Desktops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188200" y="2114550"/>
            <a:ext cx="1677600" cy="4953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Heterogeneous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244850" y="2124075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Homogeneous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4872038" y="1035050"/>
            <a:ext cx="2168525" cy="587375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Multicore processors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 flipV="1">
            <a:off x="2087563" y="2622548"/>
            <a:ext cx="1989138" cy="4191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 flipV="1">
            <a:off x="3983038" y="1622424"/>
            <a:ext cx="2005012" cy="4794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194300" y="3051175"/>
            <a:ext cx="1358900" cy="495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Manycore </a:t>
            </a:r>
            <a:br>
              <a:rPr lang="hu-HU" altLang="en-US" sz="1200" b="1">
                <a:latin typeface="Verdana" pitchFamily="34" charset="0"/>
              </a:rPr>
            </a:br>
            <a:r>
              <a:rPr lang="hu-HU" altLang="en-US" sz="1200" b="1">
                <a:latin typeface="Verdana" pitchFamily="34" charset="0"/>
              </a:rPr>
              <a:t>processors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2911475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Servers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5116136" y="3613150"/>
            <a:ext cx="1686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err="1" smtClean="0">
                <a:latin typeface="Verdana" pitchFamily="34" charset="0"/>
              </a:rPr>
              <a:t>with</a:t>
            </a:r>
            <a:r>
              <a:rPr lang="en-US" altLang="en-US" sz="1200" dirty="0" smtClean="0">
                <a:latin typeface="Verdana" pitchFamily="34" charset="0"/>
              </a:rPr>
              <a:t> n</a:t>
            </a:r>
            <a:r>
              <a:rPr lang="hu-HU" altLang="en-US" sz="1200" dirty="0" smtClean="0">
                <a:latin typeface="Verdana" pitchFamily="34" charset="0"/>
              </a:rPr>
              <a:t> ≈&gt;</a:t>
            </a:r>
            <a:r>
              <a:rPr lang="en-US" altLang="en-US" sz="1200" dirty="0" smtClean="0">
                <a:latin typeface="Verdana" pitchFamily="34" charset="0"/>
              </a:rPr>
              <a:t> 16</a:t>
            </a:r>
            <a:r>
              <a:rPr lang="hu-HU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err="1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1403350" y="3051175"/>
            <a:ext cx="1358900" cy="495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grpSp>
        <p:nvGrpSpPr>
          <p:cNvPr id="171085" name="Group 77"/>
          <p:cNvGrpSpPr>
            <a:grpSpLocks/>
          </p:cNvGrpSpPr>
          <p:nvPr/>
        </p:nvGrpSpPr>
        <p:grpSpPr bwMode="auto">
          <a:xfrm>
            <a:off x="1593850" y="4930775"/>
            <a:ext cx="384175" cy="576263"/>
            <a:chOff x="431" y="3339"/>
            <a:chExt cx="363" cy="545"/>
          </a:xfrm>
        </p:grpSpPr>
        <p:sp>
          <p:nvSpPr>
            <p:cNvPr id="37955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56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57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171083" name="Group 75"/>
          <p:cNvGrpSpPr>
            <a:grpSpLocks/>
          </p:cNvGrpSpPr>
          <p:nvPr/>
        </p:nvGrpSpPr>
        <p:grpSpPr bwMode="auto">
          <a:xfrm>
            <a:off x="5054600" y="4224338"/>
            <a:ext cx="736600" cy="2016125"/>
            <a:chOff x="2200" y="2387"/>
            <a:chExt cx="680" cy="1860"/>
          </a:xfrm>
        </p:grpSpPr>
        <p:sp>
          <p:nvSpPr>
            <p:cNvPr id="37933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4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5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6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7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8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9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0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1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2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3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4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5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6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7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8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9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71088" name="Line 80"/>
          <p:cNvSpPr>
            <a:spLocks noChangeShapeType="1"/>
          </p:cNvSpPr>
          <p:nvPr/>
        </p:nvSpPr>
        <p:spPr bwMode="auto">
          <a:xfrm flipH="1" flipV="1">
            <a:off x="5983103" y="1622422"/>
            <a:ext cx="2079809" cy="49212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89" name="Line 81"/>
          <p:cNvSpPr>
            <a:spLocks noChangeShapeType="1"/>
          </p:cNvSpPr>
          <p:nvPr/>
        </p:nvSpPr>
        <p:spPr bwMode="auto">
          <a:xfrm flipH="1" flipV="1">
            <a:off x="4076699" y="2616199"/>
            <a:ext cx="1873249" cy="425449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0" name="Rectangle 82"/>
          <p:cNvSpPr>
            <a:spLocks noChangeArrowheads="1"/>
          </p:cNvSpPr>
          <p:nvPr/>
        </p:nvSpPr>
        <p:spPr bwMode="auto">
          <a:xfrm>
            <a:off x="1238906" y="3613150"/>
            <a:ext cx="19656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2 ≤   </a:t>
            </a:r>
            <a:r>
              <a:rPr lang="hu-HU" altLang="en-US" sz="1200" dirty="0" smtClean="0">
                <a:latin typeface="Verdana" pitchFamily="34" charset="0"/>
              </a:rPr>
              <a:t>n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 ≈≤ </a:t>
            </a:r>
            <a:r>
              <a:rPr lang="en-US" altLang="en-US" sz="1200" dirty="0" smtClean="0">
                <a:latin typeface="Verdana" pitchFamily="34" charset="0"/>
              </a:rPr>
              <a:t>16</a:t>
            </a:r>
            <a:r>
              <a:rPr lang="hu-HU" altLang="en-US" sz="1200" dirty="0" smtClean="0">
                <a:latin typeface="Verdana" pitchFamily="34" charset="0"/>
              </a:rPr>
              <a:t>   </a:t>
            </a:r>
            <a:r>
              <a:rPr lang="hu-HU" altLang="en-US" sz="1200" dirty="0" err="1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2" name="Rectangle 84"/>
          <p:cNvSpPr>
            <a:spLocks noChangeArrowheads="1"/>
          </p:cNvSpPr>
          <p:nvPr/>
        </p:nvSpPr>
        <p:spPr bwMode="auto">
          <a:xfrm>
            <a:off x="1301750" y="6316663"/>
            <a:ext cx="150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General </a:t>
            </a:r>
            <a:r>
              <a:rPr lang="hu-HU" altLang="en-US" sz="1200" dirty="0" err="1">
                <a:latin typeface="Verdana" pitchFamily="34" charset="0"/>
              </a:rPr>
              <a:t>purpose</a:t>
            </a:r>
            <a:r>
              <a:rPr lang="hu-HU" altLang="en-US" sz="1200" dirty="0">
                <a:latin typeface="Verdana" pitchFamily="34" charset="0"/>
              </a:rPr>
              <a:t> </a:t>
            </a:r>
            <a:br>
              <a:rPr lang="hu-HU" altLang="en-US" sz="1200" dirty="0">
                <a:latin typeface="Verdana" pitchFamily="34" charset="0"/>
              </a:rPr>
            </a:br>
            <a:r>
              <a:rPr lang="hu-HU" altLang="en-US" sz="1200" dirty="0" err="1">
                <a:latin typeface="Verdana" pitchFamily="34" charset="0"/>
              </a:rPr>
              <a:t>computing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3" name="Rectangle 85"/>
          <p:cNvSpPr>
            <a:spLocks noChangeArrowheads="1"/>
          </p:cNvSpPr>
          <p:nvPr/>
        </p:nvSpPr>
        <p:spPr bwMode="auto">
          <a:xfrm>
            <a:off x="4858394" y="6342063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Experimental/prototype/</a:t>
            </a:r>
            <a:endParaRPr lang="en-US" altLang="en-US" sz="12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production systems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8" name="Line 90"/>
          <p:cNvSpPr>
            <a:spLocks noChangeShapeType="1"/>
          </p:cNvSpPr>
          <p:nvPr/>
        </p:nvSpPr>
        <p:spPr bwMode="auto">
          <a:xfrm flipV="1">
            <a:off x="2087563" y="3970337"/>
            <a:ext cx="4762" cy="2921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9" name="Line 91"/>
          <p:cNvSpPr>
            <a:spLocks noChangeShapeType="1"/>
          </p:cNvSpPr>
          <p:nvPr/>
        </p:nvSpPr>
        <p:spPr bwMode="auto">
          <a:xfrm>
            <a:off x="2092324" y="3956050"/>
            <a:ext cx="1395413" cy="268288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95250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Mobiles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71" name="Group 77"/>
          <p:cNvGrpSpPr>
            <a:grpSpLocks/>
          </p:cNvGrpSpPr>
          <p:nvPr/>
        </p:nvGrpSpPr>
        <p:grpSpPr bwMode="auto">
          <a:xfrm>
            <a:off x="1987550" y="4930775"/>
            <a:ext cx="384175" cy="576263"/>
            <a:chOff x="431" y="3339"/>
            <a:chExt cx="363" cy="545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336550" y="4930775"/>
            <a:ext cx="384175" cy="576263"/>
            <a:chOff x="431" y="3339"/>
            <a:chExt cx="363" cy="545"/>
          </a:xfrm>
        </p:grpSpPr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717550" y="4930775"/>
            <a:ext cx="384175" cy="576263"/>
            <a:chOff x="431" y="3339"/>
            <a:chExt cx="363" cy="545"/>
          </a:xfrm>
        </p:grpSpPr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51138" y="4930775"/>
            <a:ext cx="1455737" cy="1185863"/>
            <a:chOff x="3335338" y="4638675"/>
            <a:chExt cx="1455737" cy="1185863"/>
          </a:xfrm>
        </p:grpSpPr>
        <p:grpSp>
          <p:nvGrpSpPr>
            <p:cNvPr id="171084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37950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1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2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3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4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8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84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6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7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8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89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9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10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102" name="Group 75"/>
          <p:cNvGrpSpPr>
            <a:grpSpLocks/>
          </p:cNvGrpSpPr>
          <p:nvPr/>
        </p:nvGrpSpPr>
        <p:grpSpPr bwMode="auto">
          <a:xfrm>
            <a:off x="6057900" y="4229780"/>
            <a:ext cx="736600" cy="2016125"/>
            <a:chOff x="2200" y="2387"/>
            <a:chExt cx="680" cy="1860"/>
          </a:xfrm>
        </p:grpSpPr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717550" y="3952875"/>
            <a:ext cx="1370013" cy="3016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826603" y="5219659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904240" y="522041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990505" y="522041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828127" y="4357075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905764" y="4357827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5992029" y="4357827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5828127" y="6080719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905764" y="608147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992029" y="608147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74" y="677863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2. </a:t>
            </a:r>
            <a:r>
              <a:rPr lang="en-US" b="1" dirty="0" smtClean="0">
                <a:solidFill>
                  <a:schemeClr val="accent6"/>
                </a:solidFill>
              </a:rPr>
              <a:t>Classification of multicore processors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2. </a:t>
            </a:r>
            <a:r>
              <a:rPr lang="en-US" altLang="en-US" dirty="0" smtClean="0"/>
              <a:t>Classification of multicore processors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1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8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  <p:bldP spid="171014" grpId="0" animBg="1"/>
      <p:bldP spid="171015" grpId="0" animBg="1"/>
      <p:bldP spid="37895" grpId="0" animBg="1"/>
      <p:bldP spid="171017" grpId="0" animBg="1"/>
      <p:bldP spid="171018" grpId="0" animBg="1"/>
      <p:bldP spid="171024" grpId="0" animBg="1"/>
      <p:bldP spid="171025" grpId="0" animBg="1"/>
      <p:bldP spid="171027" grpId="0"/>
      <p:bldP spid="171033" grpId="0" animBg="1"/>
      <p:bldP spid="171088" grpId="0" animBg="1"/>
      <p:bldP spid="171089" grpId="0" animBg="1"/>
      <p:bldP spid="171090" grpId="0"/>
      <p:bldP spid="171092" grpId="0"/>
      <p:bldP spid="171093" grpId="0"/>
      <p:bldP spid="171098" grpId="0" animBg="1"/>
      <p:bldP spid="171099" grpId="0" animBg="1"/>
      <p:bldP spid="70" grpId="0" animBg="1"/>
      <p:bldP spid="120" grpId="0" animBg="1"/>
      <p:bldP spid="3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67" y="990600"/>
            <a:ext cx="8766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With core counts exceeding certain limits</a:t>
            </a:r>
            <a:r>
              <a:rPr lang="en-US" dirty="0" smtClean="0"/>
              <a:t>, typically 8 cores, </a:t>
            </a:r>
            <a:r>
              <a:rPr lang="en-US" dirty="0" smtClean="0">
                <a:solidFill>
                  <a:srgbClr val="0070C0"/>
                </a:solidFill>
              </a:rPr>
              <a:t>some architectural subsystems are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not more capable to appropriately support the large number of available cores</a:t>
            </a:r>
            <a:r>
              <a:rPr lang="en-US" dirty="0" smtClean="0"/>
              <a:t>, e.g.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6425" y="1524000"/>
            <a:ext cx="8677275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high enough memory bandwidth 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provide a fast enough core to core communication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625" y="2082800"/>
            <a:ext cx="8510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Therefore, such microprocessors </a:t>
            </a:r>
            <a:r>
              <a:rPr lang="en-US" dirty="0">
                <a:solidFill>
                  <a:srgbClr val="0070C0"/>
                </a:solidFill>
              </a:rPr>
              <a:t>need a novel microarchitectures </a:t>
            </a:r>
            <a:r>
              <a:rPr lang="en-US" dirty="0"/>
              <a:t>and will be typically called</a:t>
            </a:r>
          </a:p>
          <a:p>
            <a:pPr algn="l"/>
            <a:r>
              <a:rPr lang="en-US" dirty="0"/>
              <a:t>  as </a:t>
            </a:r>
            <a:r>
              <a:rPr lang="en-US" dirty="0" err="1">
                <a:solidFill>
                  <a:srgbClr val="FF0000"/>
                </a:solidFill>
              </a:rPr>
              <a:t>manycore</a:t>
            </a:r>
            <a:r>
              <a:rPr lang="en-US" dirty="0">
                <a:solidFill>
                  <a:srgbClr val="FF0000"/>
                </a:solidFill>
              </a:rPr>
              <a:t> processors </a:t>
            </a:r>
            <a:r>
              <a:rPr lang="en-US" dirty="0"/>
              <a:t>to distinguish them from traditional built multicore processors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150" y="678190"/>
            <a:ext cx="8766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solidFill>
                  <a:schemeClr val="accent6"/>
                </a:solidFill>
              </a:rPr>
              <a:t>The reason for distinguishing between multicore and </a:t>
            </a:r>
            <a:r>
              <a:rPr lang="en-US" b="1" dirty="0" err="1">
                <a:solidFill>
                  <a:schemeClr val="accent6"/>
                </a:solidFill>
              </a:rPr>
              <a:t>manycore</a:t>
            </a:r>
            <a:r>
              <a:rPr lang="en-US" b="1" dirty="0">
                <a:solidFill>
                  <a:schemeClr val="accent6"/>
                </a:solidFill>
              </a:rPr>
              <a:t> processors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2. </a:t>
            </a:r>
            <a:r>
              <a:rPr lang="en-US" altLang="en-US" dirty="0" smtClean="0"/>
              <a:t>Classification of multicore processors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2</a:t>
            </a:r>
            <a:r>
              <a:rPr lang="en-US" altLang="en-US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1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extremetech.com/wp-content/uploads/2013/11/KNL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522" r="44319"/>
          <a:stretch/>
        </p:blipFill>
        <p:spPr bwMode="auto">
          <a:xfrm>
            <a:off x="190500" y="1141285"/>
            <a:ext cx="485105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94" y="670739"/>
            <a:ext cx="7067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manicore processor: Intel’s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Knights Landing processor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3869" y="2088289"/>
            <a:ext cx="3788217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 to 72 </a:t>
            </a:r>
            <a:r>
              <a:rPr lang="en-US" dirty="0" err="1" smtClean="0"/>
              <a:t>Silvermont</a:t>
            </a:r>
            <a:r>
              <a:rPr lang="en-US" dirty="0" smtClean="0"/>
              <a:t> (Atom)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 threads/core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2 512 bit vector units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2D mesh architecture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6 channels DDR4-2400,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up to 384 GB,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8/16 GB high bandwidth on-package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MCDRAM memory, &gt;500 GB/s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36 lanes </a:t>
            </a:r>
            <a:r>
              <a:rPr lang="en-US" dirty="0" err="1" smtClean="0"/>
              <a:t>PCIe</a:t>
            </a:r>
            <a:r>
              <a:rPr lang="en-US" dirty="0" smtClean="0"/>
              <a:t> 3.0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200 W TDP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50963"/>
            <a:ext cx="652498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Box 3"/>
          <p:cNvSpPr txBox="1">
            <a:spLocks noChangeArrowheads="1"/>
          </p:cNvSpPr>
          <p:nvPr/>
        </p:nvSpPr>
        <p:spPr bwMode="auto">
          <a:xfrm>
            <a:off x="188913" y="677863"/>
            <a:ext cx="805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Use of High Bandwidth (HBW) In-Package memory in the Knights Landing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[6]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9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841375" y="1263650"/>
            <a:ext cx="7359650" cy="4683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Introduction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to multicores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944563" y="2039938"/>
            <a:ext cx="7256463" cy="463550"/>
            <a:chOff x="691" y="1638"/>
            <a:chExt cx="4571" cy="292"/>
          </a:xfrm>
        </p:grpSpPr>
        <p:sp>
          <p:nvSpPr>
            <p:cNvPr id="8295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The necessity for emerging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9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2949" name="Group 7"/>
          <p:cNvGrpSpPr>
            <a:grpSpLocks/>
          </p:cNvGrpSpPr>
          <p:nvPr/>
        </p:nvGrpSpPr>
        <p:grpSpPr bwMode="auto">
          <a:xfrm>
            <a:off x="941387" y="2581275"/>
            <a:ext cx="7259637" cy="463550"/>
            <a:chOff x="691" y="1638"/>
            <a:chExt cx="4456" cy="292"/>
          </a:xfrm>
        </p:grpSpPr>
        <p:sp>
          <p:nvSpPr>
            <p:cNvPr id="8295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Classification of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7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945870" y="3110191"/>
            <a:ext cx="7259637" cy="463550"/>
            <a:chOff x="691" y="1638"/>
            <a:chExt cx="4456" cy="292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://img.expreview.com/news/2014/06/24/Intel_Xeon_Phi_Knights_Landing_slid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2"/>
          <a:stretch>
            <a:fillRect/>
          </a:stretch>
        </p:blipFill>
        <p:spPr bwMode="auto">
          <a:xfrm>
            <a:off x="76200" y="1320800"/>
            <a:ext cx="90043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5" y="673100"/>
            <a:ext cx="416331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6"/>
                </a:solidFill>
              </a:rPr>
              <a:t>Implementation of Knights Landing </a:t>
            </a:r>
            <a:r>
              <a:rPr lang="en-US" dirty="0" smtClean="0"/>
              <a:t>[7] 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0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2. </a:t>
            </a:r>
            <a:r>
              <a:rPr lang="en-US" altLang="en-US" dirty="0"/>
              <a:t>Classification of multicore processors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88956" y="2317746"/>
            <a:ext cx="1677600" cy="4953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Add-on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6814" y="2327271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1458765" y="1827105"/>
            <a:ext cx="3005285" cy="47545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0"/>
          <p:cNvSpPr>
            <a:spLocks noChangeShapeType="1"/>
          </p:cNvSpPr>
          <p:nvPr/>
        </p:nvSpPr>
        <p:spPr bwMode="auto">
          <a:xfrm flipH="1" flipV="1">
            <a:off x="4464049" y="1827104"/>
            <a:ext cx="2880284" cy="45897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13157" y="2330446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Master/slave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4477041" y="1812173"/>
            <a:ext cx="0" cy="5175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30339" y="1311271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H</a:t>
            </a:r>
            <a:r>
              <a:rPr lang="hu-HU" altLang="en-US" sz="1200" b="1" dirty="0" smtClean="0">
                <a:latin typeface="Verdana" pitchFamily="34" charset="0"/>
              </a:rPr>
              <a:t>eterogeious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3829057" y="4466880"/>
            <a:ext cx="1250214" cy="1457757"/>
            <a:chOff x="3379" y="2614"/>
            <a:chExt cx="619" cy="771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3379" y="2614"/>
              <a:ext cx="619" cy="7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/>
          </p:nvSpPr>
          <p:spPr bwMode="auto">
            <a:xfrm>
              <a:off x="3442" y="2640"/>
              <a:ext cx="494" cy="1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latin typeface="Verdana" pitchFamily="34" charset="0"/>
                </a:rPr>
                <a:t>MPC</a:t>
              </a:r>
              <a:endParaRPr lang="en-US" altLang="en-US" sz="1100" b="1" dirty="0">
                <a:latin typeface="Verdana" pitchFamily="34" charset="0"/>
              </a:endParaRPr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3441" y="2873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3720" y="2873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3441" y="2998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3720" y="2998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3441" y="3121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3720" y="3121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3441" y="3246"/>
              <a:ext cx="216" cy="9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20" name="Rectangle 62"/>
            <p:cNvSpPr>
              <a:spLocks noChangeArrowheads="1"/>
            </p:cNvSpPr>
            <p:nvPr/>
          </p:nvSpPr>
          <p:spPr bwMode="auto">
            <a:xfrm>
              <a:off x="3720" y="3246"/>
              <a:ext cx="216" cy="9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21" name="Rectangle 86"/>
          <p:cNvSpPr>
            <a:spLocks noChangeArrowheads="1"/>
          </p:cNvSpPr>
          <p:nvPr/>
        </p:nvSpPr>
        <p:spPr bwMode="auto">
          <a:xfrm>
            <a:off x="3491748" y="6297491"/>
            <a:ext cx="175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smtClean="0">
                <a:latin typeface="Verdana" pitchFamily="34" charset="0"/>
              </a:rPr>
              <a:t>MM/HPC</a:t>
            </a:r>
            <a:r>
              <a:rPr lang="en-US" altLang="en-US" sz="1200" dirty="0" smtClean="0">
                <a:latin typeface="Verdana" pitchFamily="34" charset="0"/>
              </a:rPr>
              <a:t> systems,</a:t>
            </a:r>
            <a:endParaRPr lang="hu-HU" altLang="en-US" sz="12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have been produced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449" y="2996122"/>
            <a:ext cx="1866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two clusters</a:t>
            </a:r>
          </a:p>
          <a:p>
            <a:r>
              <a:rPr lang="en-US" sz="1200" dirty="0" smtClean="0"/>
              <a:t>of CPU cores:</a:t>
            </a:r>
          </a:p>
          <a:p>
            <a:r>
              <a:rPr lang="en-US" sz="1200" dirty="0" smtClean="0"/>
              <a:t>a cluster of big cores</a:t>
            </a:r>
          </a:p>
          <a:p>
            <a:r>
              <a:rPr lang="en-US" sz="1200" dirty="0" smtClean="0"/>
              <a:t>and a cluster of </a:t>
            </a:r>
          </a:p>
          <a:p>
            <a:r>
              <a:rPr lang="en-US" sz="1200" dirty="0" smtClean="0"/>
              <a:t>LITTLE cores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91664" y="6316919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Mobiles</a:t>
            </a:r>
            <a:endParaRPr lang="en-US" sz="12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623583" y="2996122"/>
            <a:ext cx="1700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a master core</a:t>
            </a:r>
          </a:p>
          <a:p>
            <a:r>
              <a:rPr lang="en-US" sz="1200" dirty="0" smtClean="0"/>
              <a:t>and a set of slave </a:t>
            </a:r>
          </a:p>
          <a:p>
            <a:r>
              <a:rPr lang="en-US" sz="1200" dirty="0" smtClean="0"/>
              <a:t> CPU </a:t>
            </a:r>
            <a:r>
              <a:rPr lang="en-US" sz="1200" dirty="0" smtClean="0"/>
              <a:t>cores</a:t>
            </a:r>
            <a:endParaRPr lang="hu-HU" sz="1200" dirty="0" smtClean="0"/>
          </a:p>
          <a:p>
            <a:r>
              <a:rPr lang="hu-HU" sz="1200" dirty="0" smtClean="0"/>
              <a:t>The mster core </a:t>
            </a:r>
          </a:p>
          <a:p>
            <a:r>
              <a:rPr lang="hu-HU" sz="1200" dirty="0" smtClean="0"/>
              <a:t>organizes the work</a:t>
            </a:r>
          </a:p>
          <a:p>
            <a:r>
              <a:rPr lang="hu-HU" sz="1200" dirty="0" smtClean="0"/>
              <a:t>of the slave cores</a:t>
            </a:r>
            <a:endParaRPr lang="en-US" sz="1200" dirty="0"/>
          </a:p>
        </p:txBody>
      </p:sp>
      <p:sp>
        <p:nvSpPr>
          <p:cNvPr id="44" name="Rectangle 65"/>
          <p:cNvSpPr>
            <a:spLocks noChangeArrowheads="1"/>
          </p:cNvSpPr>
          <p:nvPr/>
        </p:nvSpPr>
        <p:spPr bwMode="auto">
          <a:xfrm>
            <a:off x="6590089" y="6269034"/>
            <a:ext cx="1484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anose="020B0604030504040204" pitchFamily="34" charset="0"/>
              </a:rPr>
              <a:t>HPC</a:t>
            </a:r>
            <a:r>
              <a:rPr lang="en-US" altLang="en-US" sz="1200" dirty="0">
                <a:latin typeface="Verdana" panose="020B0604030504040204" pitchFamily="34" charset="0"/>
              </a:rPr>
              <a:t>, mobiles</a:t>
            </a:r>
            <a:endParaRPr lang="hu-HU" altLang="en-US" sz="1200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anose="020B0604030504040204" pitchFamily="34" charset="0"/>
              </a:rPr>
              <a:t>production stage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97871" y="4175791"/>
            <a:ext cx="2274592" cy="2006599"/>
            <a:chOff x="5435104" y="2843935"/>
            <a:chExt cx="2395672" cy="2580882"/>
          </a:xfrm>
        </p:grpSpPr>
        <p:sp>
          <p:nvSpPr>
            <p:cNvPr id="50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53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4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5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6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57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58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62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63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74" y="3613906"/>
            <a:ext cx="36579" cy="3657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6418761" y="4512236"/>
            <a:ext cx="1728000" cy="1368000"/>
            <a:chOff x="6849065" y="3851842"/>
            <a:chExt cx="1728000" cy="1368000"/>
          </a:xfrm>
        </p:grpSpPr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6945313" y="4105687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6938565" y="4569353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2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774640" y="3994006"/>
              <a:ext cx="7200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762690" y="4676811"/>
              <a:ext cx="7200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73074" y="677863"/>
            <a:ext cx="465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Classification </a:t>
            </a:r>
            <a:r>
              <a:rPr lang="en-US" b="1" dirty="0" smtClean="0">
                <a:solidFill>
                  <a:schemeClr val="accent6"/>
                </a:solidFill>
              </a:rPr>
              <a:t>of </a:t>
            </a:r>
            <a:r>
              <a:rPr lang="hu-HU" b="1" dirty="0" smtClean="0">
                <a:solidFill>
                  <a:schemeClr val="accent6"/>
                </a:solidFill>
              </a:rPr>
              <a:t>heterogeneous processors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1947" y="2987158"/>
            <a:ext cx="2407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</a:t>
            </a:r>
            <a:r>
              <a:rPr lang="hu-HU" sz="1200" dirty="0" smtClean="0"/>
              <a:t>a number of CPU cores</a:t>
            </a:r>
          </a:p>
          <a:p>
            <a:r>
              <a:rPr lang="hu-HU" sz="1200" dirty="0" smtClean="0"/>
              <a:t> and </a:t>
            </a:r>
            <a:r>
              <a:rPr lang="hu-HU" sz="1200" dirty="0" smtClean="0"/>
              <a:t>a number of</a:t>
            </a:r>
          </a:p>
          <a:p>
            <a:r>
              <a:rPr lang="hu-HU" sz="1200" dirty="0" smtClean="0"/>
              <a:t> </a:t>
            </a:r>
            <a:r>
              <a:rPr lang="en-US" sz="1200" dirty="0" smtClean="0"/>
              <a:t>a</a:t>
            </a:r>
            <a:r>
              <a:rPr lang="hu-HU" sz="1200" dirty="0" smtClean="0"/>
              <a:t>ccelerators (like the GPU).</a:t>
            </a:r>
          </a:p>
          <a:p>
            <a:r>
              <a:rPr lang="hu-HU" sz="1200" dirty="0" smtClean="0"/>
              <a:t>The accelerators support</a:t>
            </a:r>
          </a:p>
          <a:p>
            <a:r>
              <a:rPr lang="hu-HU" sz="1200" dirty="0" smtClean="0"/>
              <a:t> the work of the CPU cores.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00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38" grpId="0"/>
      <p:bldP spid="39" grpId="0"/>
      <p:bldP spid="44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0771" name="AutoShape 3"/>
          <p:cNvSpPr>
            <a:spLocks noChangeArrowheads="1"/>
          </p:cNvSpPr>
          <p:nvPr/>
        </p:nvSpPr>
        <p:spPr bwMode="auto">
          <a:xfrm>
            <a:off x="841375" y="1200150"/>
            <a:ext cx="7359650" cy="6080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References</a:t>
            </a:r>
            <a:endParaRPr lang="en-US" altLang="en-US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ChangeArrowheads="1"/>
          </p:cNvSpPr>
          <p:nvPr/>
        </p:nvSpPr>
        <p:spPr bwMode="auto">
          <a:xfrm>
            <a:off x="180975" y="685800"/>
            <a:ext cx="816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[1]: Timeline of Many-Core at Intel, intel.com,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       </a:t>
            </a:r>
            <a:r>
              <a:rPr lang="hu-HU" altLang="en-US" sz="1400" dirty="0">
                <a:solidFill>
                  <a:srgbClr val="000000"/>
                </a:solidFill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</a:rPr>
              <a:t>http://download.intel.com/newsroom/kits/xeon/phi/pdfs/Many-Core-Timeline.pdf</a:t>
            </a:r>
          </a:p>
        </p:txBody>
      </p:sp>
      <p:sp>
        <p:nvSpPr>
          <p:cNvPr id="161795" name="Rectangle 13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800" dirty="0" smtClean="0">
                <a:solidFill>
                  <a:srgbClr val="FFFFFF"/>
                </a:solidFill>
              </a:rPr>
              <a:t>3. </a:t>
            </a:r>
            <a:r>
              <a:rPr lang="en-US" altLang="en-US" sz="1800" dirty="0" smtClean="0">
                <a:solidFill>
                  <a:srgbClr val="FFFFFF"/>
                </a:solidFill>
              </a:rPr>
              <a:t>References 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69863" y="1282978"/>
            <a:ext cx="8470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2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Schmid</a:t>
            </a:r>
            <a:r>
              <a:rPr lang="hu-HU" altLang="en-US" sz="1400" dirty="0" smtClean="0">
                <a:solidFill>
                  <a:srgbClr val="000000"/>
                </a:solidFill>
              </a:rPr>
              <a:t> P</a:t>
            </a:r>
            <a:r>
              <a:rPr lang="en-US" altLang="en-US" sz="1400" dirty="0" smtClean="0">
                <a:solidFill>
                  <a:srgbClr val="000000"/>
                </a:solidFill>
              </a:rPr>
              <a:t>., </a:t>
            </a:r>
            <a:r>
              <a:rPr lang="en-US" sz="1400" dirty="0"/>
              <a:t>The Pentium D: Intel's Dual Core Silver Bullet </a:t>
            </a:r>
            <a:r>
              <a:rPr lang="en-US" sz="1400" dirty="0" smtClean="0"/>
              <a:t>Previewed</a:t>
            </a:r>
            <a:r>
              <a:rPr lang="hu-HU" sz="1400" dirty="0" smtClean="0">
                <a:solidFill>
                  <a:srgbClr val="000000"/>
                </a:solidFill>
              </a:rPr>
              <a:t>, Tom’s Hardware,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</a:rPr>
              <a:t>        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>
                <a:solidFill>
                  <a:srgbClr val="000000"/>
                </a:solidFill>
              </a:rPr>
              <a:t>5 2005, http://www.tomshardware.com/reviews/pentium-d,1006-2.html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76213" y="1894165"/>
            <a:ext cx="74141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3</a:t>
            </a:r>
            <a:r>
              <a:rPr lang="en-US" altLang="en-US" sz="1400" dirty="0" smtClean="0">
                <a:solidFill>
                  <a:srgbClr val="000000"/>
                </a:solidFill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</a:rPr>
              <a:t>Moore G.E., No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Exponential</a:t>
            </a:r>
            <a:r>
              <a:rPr lang="hu-HU" altLang="en-US" sz="1400" dirty="0" smtClean="0">
                <a:solidFill>
                  <a:srgbClr val="000000"/>
                </a:solidFill>
              </a:rPr>
              <a:t> is </a:t>
            </a:r>
            <a:r>
              <a:rPr lang="hu-HU" altLang="en-US" sz="1400" dirty="0" err="1" smtClean="0">
                <a:solidFill>
                  <a:srgbClr val="000000"/>
                </a:solidFill>
              </a:rPr>
              <a:t>Forever</a:t>
            </a:r>
            <a:r>
              <a:rPr lang="hu-HU" altLang="en-US" sz="1400" dirty="0" smtClean="0">
                <a:solidFill>
                  <a:srgbClr val="000000"/>
                </a:solidFill>
              </a:rPr>
              <a:t>…, ISSCC, San Francisco, Febr. 2003,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</a:rPr>
              <a:t>://ethw.org/images/0/06/GEM_ISSCC_20803_500pm_Final.pdf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7800" y="2486303"/>
            <a:ext cx="9201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[4]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Howse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B., Smith R.,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Tick Tock On The Rocks: Intel Delays 10nm, Adds 3rd Gen 14nm Core </a:t>
            </a:r>
            <a:endParaRPr lang="hu-HU" altLang="en-US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 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Product "</a:t>
            </a:r>
            <a:r>
              <a:rPr lang="en-US" altLang="en-US" sz="1400" dirty="0" err="1">
                <a:solidFill>
                  <a:srgbClr val="000000"/>
                </a:solidFill>
                <a:cs typeface="Arial" charset="0"/>
              </a:rPr>
              <a:t>Kaby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 Lake„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cs typeface="Arial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July 16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en-US" sz="1400" dirty="0">
                <a:solidFill>
                  <a:srgbClr val="000000"/>
                </a:solidFill>
                <a:cs typeface="Arial" charset="0"/>
              </a:rPr>
              <a:t>            http://www.anandtech.com/show/9447/intel-10nm-and-kaby-lake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69863" y="3232803"/>
            <a:ext cx="8952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[5]: </a:t>
            </a:r>
            <a:r>
              <a:rPr lang="en-US" altLang="en-US" sz="1400" dirty="0"/>
              <a:t>Anthony S., Intel unveils 72-core x86 Knights Landing CPU for 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 </a:t>
            </a:r>
            <a:r>
              <a:rPr lang="en-US" altLang="en-US" sz="1400" dirty="0" smtClean="0"/>
              <a:t>supercomputing</a:t>
            </a:r>
            <a:r>
              <a:rPr lang="hu-HU" altLang="en-US" sz="1400" dirty="0" smtClean="0"/>
              <a:t>,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err="1" smtClean="0"/>
              <a:t>Extremetech</a:t>
            </a:r>
            <a:r>
              <a:rPr lang="en-US" altLang="en-US" sz="1400" dirty="0"/>
              <a:t>, November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2013,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://www.extremetech.com/extreme/171678-intel-unveils-72-core-x86-knights-landing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</a:t>
            </a:r>
            <a:r>
              <a:rPr lang="hu-HU" altLang="en-US" sz="1400" dirty="0" smtClean="0"/>
              <a:t>  </a:t>
            </a:r>
            <a:r>
              <a:rPr lang="en-US" altLang="en-US" sz="1400" dirty="0" smtClean="0"/>
              <a:t>-</a:t>
            </a:r>
            <a:r>
              <a:rPr lang="en-US" altLang="en-US" sz="1400" dirty="0" err="1"/>
              <a:t>cpu</a:t>
            </a:r>
            <a:r>
              <a:rPr lang="en-US" altLang="en-US" sz="1400" dirty="0"/>
              <a:t>-for-</a:t>
            </a:r>
            <a:r>
              <a:rPr lang="en-US" altLang="en-US" sz="1400" dirty="0" err="1"/>
              <a:t>exascale</a:t>
            </a:r>
            <a:r>
              <a:rPr lang="en-US" altLang="en-US" sz="1400" dirty="0"/>
              <a:t>-supercomputing 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76213" y="4263090"/>
            <a:ext cx="90439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[6]: </a:t>
            </a:r>
            <a:r>
              <a:rPr lang="en-US" altLang="en-US" sz="1400" dirty="0" err="1"/>
              <a:t>Radek</a:t>
            </a:r>
            <a:r>
              <a:rPr lang="en-US" altLang="en-US" sz="1400" dirty="0"/>
              <a:t>, Chip Shot: Intel Reveals More Details of Its Next Generation Intel Xeon Phi Processor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at </a:t>
            </a:r>
            <a:r>
              <a:rPr lang="en-US" altLang="en-US" sz="1400" dirty="0"/>
              <a:t>SC'13, Intel Newsroom, Nov 19, 2013,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http</a:t>
            </a:r>
            <a:r>
              <a:rPr lang="en-US" altLang="en-US" sz="1400" dirty="0"/>
              <a:t>://newsroom.intel.com/community/intel_newsroom/blog/2013/11/19/chip-shot-at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</a:t>
            </a:r>
            <a:r>
              <a:rPr lang="hu-HU" altLang="en-US" sz="1400" dirty="0" smtClean="0"/>
              <a:t> </a:t>
            </a:r>
            <a:r>
              <a:rPr lang="en-US" altLang="en-US" sz="1400" dirty="0" smtClean="0"/>
              <a:t>-</a:t>
            </a:r>
            <a:r>
              <a:rPr lang="en-US" altLang="en-US" sz="1400" dirty="0"/>
              <a:t>sc13-intel-reveals-more-details-of-its-next-generation-intelr-xeon-phi-tm-processor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77800" y="5302903"/>
            <a:ext cx="920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[</a:t>
            </a:r>
            <a:r>
              <a:rPr lang="hu-HU" altLang="en-US" sz="1400" dirty="0" smtClean="0"/>
              <a:t>7</a:t>
            </a:r>
            <a:r>
              <a:rPr lang="en-US" altLang="en-US" sz="1400" dirty="0" smtClean="0"/>
              <a:t>]</a:t>
            </a:r>
            <a:r>
              <a:rPr lang="hu-HU" altLang="en-US" sz="1400" dirty="0" smtClean="0"/>
              <a:t>: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Smith R., Intel’s "Knights Landing" Xeon Phi Coprocessor Detailed, </a:t>
            </a:r>
            <a:r>
              <a:rPr lang="en-US" altLang="en-US" sz="1400" dirty="0" err="1"/>
              <a:t>AnandTech</a:t>
            </a:r>
            <a:r>
              <a:rPr lang="en-US" altLang="en-US" sz="1400" dirty="0"/>
              <a:t>, June </a:t>
            </a:r>
            <a:r>
              <a:rPr lang="en-US" altLang="en-US" sz="1400" dirty="0" smtClean="0"/>
              <a:t>26 </a:t>
            </a:r>
            <a:r>
              <a:rPr lang="en-US" altLang="en-US" sz="1400" dirty="0"/>
              <a:t>2014,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          http://www.anandtech.com/show/8217/intels-knights-landing-coprocessor-detailed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79388" y="5906248"/>
            <a:ext cx="87658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</a:rPr>
              <a:t>8</a:t>
            </a:r>
            <a:r>
              <a:rPr lang="en-US" altLang="en-US" sz="1400" dirty="0" smtClean="0">
                <a:solidFill>
                  <a:srgbClr val="000000"/>
                </a:solidFill>
              </a:rPr>
              <a:t>]</a:t>
            </a:r>
            <a:r>
              <a:rPr lang="hu-HU" altLang="en-US" sz="1400" dirty="0" smtClean="0">
                <a:solidFill>
                  <a:srgbClr val="000000"/>
                </a:solidFill>
              </a:rPr>
              <a:t>: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Intel's (INTC) CEO Brian </a:t>
            </a:r>
            <a:r>
              <a:rPr lang="en-US" altLang="hu-HU" sz="1400" dirty="0" err="1">
                <a:solidFill>
                  <a:srgbClr val="000000"/>
                </a:solidFill>
                <a:cs typeface="Arial" charset="0"/>
              </a:rPr>
              <a:t>Krzanich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 on Q2 2015 Results - Earnings Call Transcript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Seeking</a:t>
            </a:r>
            <a:endParaRPr lang="hu-HU" altLang="hu-HU" sz="1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 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Alpha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July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15 2015, http://seekingalpha.com/article/3329035-intels-intc-ceo-brian-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            krzanich-on-q2-2015-results-earnings-call-transcript?</a:t>
            </a:r>
            <a:r>
              <a:rPr lang="hu-HU" altLang="hu-HU" sz="1400" dirty="0" err="1">
                <a:solidFill>
                  <a:srgbClr val="000000"/>
                </a:solidFill>
                <a:cs typeface="Arial" charset="0"/>
              </a:rPr>
              <a:t>page</a:t>
            </a:r>
            <a:r>
              <a:rPr lang="hu-HU" altLang="hu-HU" sz="1400" dirty="0">
                <a:solidFill>
                  <a:srgbClr val="000000"/>
                </a:solidFill>
                <a:cs typeface="Arial" charset="0"/>
              </a:rPr>
              <a:t>=2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841375" y="1263651"/>
            <a:ext cx="7359650" cy="501649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The necessity of emerging multicore processors</a:t>
            </a:r>
            <a:endParaRPr lang="en-US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ferper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7113"/>
            <a:ext cx="70040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14450" y="1897063"/>
            <a:ext cx="3094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Scaling</a:t>
            </a:r>
            <a:r>
              <a:rPr lang="hu-HU" altLang="en-US" sz="1800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</a:rPr>
              <a:t>~</a:t>
            </a:r>
            <a:r>
              <a:rPr lang="hu-HU" altLang="en-US" sz="1800" b="1" dirty="0">
                <a:solidFill>
                  <a:schemeClr val="bg1"/>
                </a:solidFill>
                <a:latin typeface="Verdana" pitchFamily="34" charset="0"/>
              </a:rPr>
              <a:t> 0.7/2 </a:t>
            </a: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years</a:t>
            </a:r>
            <a:endParaRPr lang="en-US" alt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85838" y="1700213"/>
            <a:ext cx="3479800" cy="8001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6" name="Téglalap 2"/>
          <p:cNvSpPr/>
          <p:nvPr/>
        </p:nvSpPr>
        <p:spPr>
          <a:xfrm>
            <a:off x="161925" y="684213"/>
            <a:ext cx="65960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6"/>
                </a:solidFill>
              </a:rPr>
              <a:t>1. </a:t>
            </a:r>
            <a:r>
              <a:rPr lang="en-US" altLang="en-US" b="1" dirty="0">
                <a:solidFill>
                  <a:schemeClr val="accent6"/>
                </a:solidFill>
              </a:rPr>
              <a:t>The necessity of emerging multicore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processors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41" y="995363"/>
            <a:ext cx="747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2006 -1 </a:t>
            </a:r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441" y="665163"/>
            <a:ext cx="7229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</a:t>
            </a:r>
            <a:r>
              <a:rPr lang="en-US" b="1" dirty="0" smtClean="0">
                <a:solidFill>
                  <a:schemeClr val="accent6"/>
                </a:solidFill>
              </a:rPr>
              <a:t>2006-2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30650" y="4281488"/>
            <a:ext cx="12829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en-US" sz="1400" dirty="0" smtClean="0">
                <a:solidFill>
                  <a:srgbClr val="FF0000"/>
                </a:solidFill>
                <a:latin typeface="+mj-lt"/>
              </a:rPr>
              <a:t>Moore</a:t>
            </a: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’s rule</a:t>
            </a:r>
            <a:endParaRPr lang="en-US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71475" y="2127250"/>
            <a:ext cx="8614922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the same number of transistors can be implemented on ~ </a:t>
            </a:r>
            <a:r>
              <a:rPr lang="en-US" altLang="en-US" sz="1400" dirty="0">
                <a:solidFill>
                  <a:srgbClr val="0070C0"/>
                </a:solidFill>
                <a:latin typeface="+mj-lt"/>
              </a:rPr>
              <a:t>½ Si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8612" y="1004888"/>
            <a:ext cx="23342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 smtClean="0">
                <a:solidFill>
                  <a:srgbClr val="FF0000"/>
                </a:solidFill>
                <a:latin typeface="+mj-lt"/>
              </a:rPr>
              <a:t>Scaling</a:t>
            </a:r>
            <a:r>
              <a:rPr lang="en-US" altLang="en-US" sz="1400" dirty="0" smtClean="0">
                <a:latin typeface="+mj-lt"/>
              </a:rPr>
              <a:t>: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~</a:t>
            </a:r>
            <a:r>
              <a:rPr lang="hu-HU" altLang="en-US" sz="14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hu-HU" altLang="en-US" sz="1400" dirty="0">
                <a:solidFill>
                  <a:srgbClr val="0070C0"/>
                </a:solidFill>
                <a:latin typeface="+mj-lt"/>
              </a:rPr>
              <a:t>0.7x/2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years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0" name="Lefelé nyíl 1"/>
          <p:cNvSpPr/>
          <p:nvPr/>
        </p:nvSpPr>
        <p:spPr>
          <a:xfrm>
            <a:off x="4521200" y="1404938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1638" y="2982913"/>
            <a:ext cx="7954485" cy="3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 smtClean="0">
                <a:solidFill>
                  <a:srgbClr val="0070C0"/>
                </a:solidFill>
                <a:latin typeface="+mj-lt"/>
              </a:rPr>
              <a:t>In every two years ~ 2x more transistors can be implemented on the same die area</a:t>
            </a:r>
            <a:endParaRPr lang="en-US" alt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Szövegdoboz 2"/>
          <p:cNvSpPr txBox="1">
            <a:spLocks noChangeArrowheads="1"/>
          </p:cNvSpPr>
          <p:nvPr/>
        </p:nvSpPr>
        <p:spPr bwMode="auto">
          <a:xfrm>
            <a:off x="4368800" y="2573338"/>
            <a:ext cx="3706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3" name="Lefelé nyíl 15"/>
          <p:cNvSpPr/>
          <p:nvPr/>
        </p:nvSpPr>
        <p:spPr>
          <a:xfrm>
            <a:off x="4514850" y="3605213"/>
            <a:ext cx="107950" cy="4746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1475" y="2944813"/>
            <a:ext cx="7984648" cy="495300"/>
          </a:xfrm>
          <a:prstGeom prst="rect">
            <a:avLst/>
          </a:prstGeom>
          <a:solidFill>
            <a:srgbClr val="000080">
              <a:alpha val="12941"/>
            </a:srgb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en-US" sz="1400">
              <a:latin typeface="+mj-lt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4988" y="2960688"/>
            <a:ext cx="8137525" cy="2206625"/>
          </a:xfrm>
          <a:prstGeom prst="rect">
            <a:avLst/>
          </a:prstGeom>
          <a:solidFill>
            <a:srgbClr val="EA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606550" y="4476750"/>
            <a:ext cx="10749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Superscalar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890963" y="3346450"/>
            <a:ext cx="20064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Branch prediction</a:t>
            </a:r>
            <a:endParaRPr lang="hu-HU" altLang="en-US" sz="13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Speculative loads </a:t>
            </a:r>
            <a:r>
              <a:rPr lang="hu-HU" altLang="en-US" sz="1300" dirty="0" smtClean="0">
                <a:latin typeface="Verdana" pitchFamily="34" charset="0"/>
              </a:rPr>
              <a:t>...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6484959" y="3275013"/>
            <a:ext cx="196688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Increasing the size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the associativity 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L2/L3</a:t>
            </a:r>
            <a:r>
              <a:rPr lang="hu-HU" altLang="en-US" sz="1300" dirty="0" smtClean="0">
                <a:latin typeface="Verdana" pitchFamily="34" charset="0"/>
              </a:rPr>
              <a:t>...) 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1282700" y="4733925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1. Gen.</a:t>
            </a:r>
            <a:endParaRPr lang="en-US" altLang="en-US" sz="1300">
              <a:latin typeface="Verdana" pitchFamily="34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2212975" y="4733925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2. Gen.</a:t>
            </a:r>
            <a:endParaRPr lang="en-US" altLang="en-US" sz="1300">
              <a:latin typeface="Verdana" pitchFamily="34" charset="0"/>
            </a:endParaRPr>
          </a:p>
        </p:txBody>
      </p:sp>
      <p:grpSp>
        <p:nvGrpSpPr>
          <p:cNvPr id="393232" name="Group 16"/>
          <p:cNvGrpSpPr>
            <a:grpSpLocks/>
          </p:cNvGrpSpPr>
          <p:nvPr/>
        </p:nvGrpSpPr>
        <p:grpSpPr bwMode="auto">
          <a:xfrm>
            <a:off x="844550" y="3201988"/>
            <a:ext cx="2232025" cy="1274762"/>
            <a:chOff x="444" y="1751"/>
            <a:chExt cx="1406" cy="803"/>
          </a:xfrm>
        </p:grpSpPr>
        <p:sp>
          <p:nvSpPr>
            <p:cNvPr id="29732" name="AutoShape 17"/>
            <p:cNvSpPr>
              <a:spLocks noChangeArrowheads="1"/>
            </p:cNvSpPr>
            <p:nvPr/>
          </p:nvSpPr>
          <p:spPr bwMode="auto">
            <a:xfrm>
              <a:off x="1261" y="1933"/>
              <a:ext cx="576" cy="365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3" name="Line 18"/>
            <p:cNvSpPr>
              <a:spLocks noChangeShapeType="1"/>
            </p:cNvSpPr>
            <p:nvPr/>
          </p:nvSpPr>
          <p:spPr bwMode="auto">
            <a:xfrm>
              <a:off x="1541" y="1751"/>
              <a:ext cx="7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4" name="Line 19"/>
            <p:cNvSpPr>
              <a:spLocks noChangeShapeType="1"/>
            </p:cNvSpPr>
            <p:nvPr/>
          </p:nvSpPr>
          <p:spPr bwMode="auto">
            <a:xfrm>
              <a:off x="1549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5" name="AutoShape 20"/>
            <p:cNvSpPr>
              <a:spLocks noChangeArrowheads="1"/>
            </p:cNvSpPr>
            <p:nvPr/>
          </p:nvSpPr>
          <p:spPr bwMode="auto">
            <a:xfrm>
              <a:off x="444" y="1933"/>
              <a:ext cx="182" cy="365"/>
            </a:xfrm>
            <a:prstGeom prst="can">
              <a:avLst>
                <a:gd name="adj" fmla="val 5013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6" name="Line 21"/>
            <p:cNvSpPr>
              <a:spLocks noChangeShapeType="1"/>
            </p:cNvSpPr>
            <p:nvPr/>
          </p:nvSpPr>
          <p:spPr bwMode="auto">
            <a:xfrm>
              <a:off x="53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7" name="Line 22"/>
            <p:cNvSpPr>
              <a:spLocks noChangeShapeType="1"/>
            </p:cNvSpPr>
            <p:nvPr/>
          </p:nvSpPr>
          <p:spPr bwMode="auto">
            <a:xfrm>
              <a:off x="535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8" name="AutoShape 23"/>
            <p:cNvSpPr>
              <a:spLocks noChangeArrowheads="1"/>
            </p:cNvSpPr>
            <p:nvPr/>
          </p:nvSpPr>
          <p:spPr bwMode="auto">
            <a:xfrm>
              <a:off x="807" y="1933"/>
              <a:ext cx="318" cy="365"/>
            </a:xfrm>
            <a:prstGeom prst="can">
              <a:avLst>
                <a:gd name="adj" fmla="val 2869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9" name="Line 24"/>
            <p:cNvSpPr>
              <a:spLocks noChangeShapeType="1"/>
            </p:cNvSpPr>
            <p:nvPr/>
          </p:nvSpPr>
          <p:spPr bwMode="auto">
            <a:xfrm>
              <a:off x="96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0" name="Line 25"/>
            <p:cNvSpPr>
              <a:spLocks noChangeShapeType="1"/>
            </p:cNvSpPr>
            <p:nvPr/>
          </p:nvSpPr>
          <p:spPr bwMode="auto">
            <a:xfrm>
              <a:off x="966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1" name="Line 26"/>
            <p:cNvSpPr>
              <a:spLocks noChangeShapeType="1"/>
            </p:cNvSpPr>
            <p:nvPr/>
          </p:nvSpPr>
          <p:spPr bwMode="auto">
            <a:xfrm>
              <a:off x="444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2" name="Line 27"/>
            <p:cNvSpPr>
              <a:spLocks noChangeShapeType="1"/>
            </p:cNvSpPr>
            <p:nvPr/>
          </p:nvSpPr>
          <p:spPr bwMode="auto">
            <a:xfrm>
              <a:off x="625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3" name="Line 28"/>
            <p:cNvSpPr>
              <a:spLocks noChangeShapeType="1"/>
            </p:cNvSpPr>
            <p:nvPr/>
          </p:nvSpPr>
          <p:spPr bwMode="auto">
            <a:xfrm>
              <a:off x="444" y="2357"/>
              <a:ext cx="181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4" name="Line 29"/>
            <p:cNvSpPr>
              <a:spLocks noChangeShapeType="1"/>
            </p:cNvSpPr>
            <p:nvPr/>
          </p:nvSpPr>
          <p:spPr bwMode="auto">
            <a:xfrm>
              <a:off x="807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5" name="Line 30"/>
            <p:cNvSpPr>
              <a:spLocks noChangeShapeType="1"/>
            </p:cNvSpPr>
            <p:nvPr/>
          </p:nvSpPr>
          <p:spPr bwMode="auto">
            <a:xfrm>
              <a:off x="1126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6" name="Line 31"/>
            <p:cNvSpPr>
              <a:spLocks noChangeShapeType="1"/>
            </p:cNvSpPr>
            <p:nvPr/>
          </p:nvSpPr>
          <p:spPr bwMode="auto">
            <a:xfrm>
              <a:off x="807" y="2359"/>
              <a:ext cx="327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>
              <a:off x="1261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1838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9" name="Line 34"/>
            <p:cNvSpPr>
              <a:spLocks noChangeShapeType="1"/>
            </p:cNvSpPr>
            <p:nvPr/>
          </p:nvSpPr>
          <p:spPr bwMode="auto">
            <a:xfrm>
              <a:off x="1261" y="2363"/>
              <a:ext cx="58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50" name="Text Box 35"/>
            <p:cNvSpPr txBox="1">
              <a:spLocks noChangeArrowheads="1"/>
            </p:cNvSpPr>
            <p:nvPr/>
          </p:nvSpPr>
          <p:spPr bwMode="auto">
            <a:xfrm>
              <a:off x="446" y="2090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1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1" name="Text Box 36"/>
            <p:cNvSpPr txBox="1">
              <a:spLocks noChangeArrowheads="1"/>
            </p:cNvSpPr>
            <p:nvPr/>
          </p:nvSpPr>
          <p:spPr bwMode="auto">
            <a:xfrm>
              <a:off x="875" y="2088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2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2" name="Text Box 37"/>
            <p:cNvSpPr txBox="1">
              <a:spLocks noChangeArrowheads="1"/>
            </p:cNvSpPr>
            <p:nvPr/>
          </p:nvSpPr>
          <p:spPr bwMode="auto">
            <a:xfrm>
              <a:off x="1456" y="2082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4</a:t>
              </a:r>
              <a:endParaRPr lang="en-US" altLang="en-US" sz="1300">
                <a:latin typeface="Verdana" pitchFamily="34" charset="0"/>
              </a:endParaRPr>
            </a:p>
          </p:txBody>
        </p:sp>
      </p:grpSp>
      <p:sp>
        <p:nvSpPr>
          <p:cNvPr id="393254" name="Rectangle 38"/>
          <p:cNvSpPr>
            <a:spLocks noChangeArrowheads="1"/>
          </p:cNvSpPr>
          <p:nvPr/>
        </p:nvSpPr>
        <p:spPr bwMode="auto">
          <a:xfrm>
            <a:off x="501649" y="4476750"/>
            <a:ext cx="95250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dirty="0">
                <a:latin typeface="Verdana" pitchFamily="34" charset="0"/>
              </a:rPr>
              <a:t> </a:t>
            </a:r>
            <a:r>
              <a:rPr lang="en-US" altLang="en-US" sz="1300" dirty="0" smtClean="0">
                <a:latin typeface="Verdana" pitchFamily="34" charset="0"/>
              </a:rPr>
              <a:t>Pipeline</a:t>
            </a:r>
            <a:r>
              <a:rPr lang="hu-HU" altLang="en-US" sz="1300" dirty="0" smtClean="0">
                <a:latin typeface="Verdana" pitchFamily="34" charset="0"/>
              </a:rPr>
              <a:t> </a:t>
            </a:r>
            <a:endParaRPr lang="en-US" altLang="en-US" sz="1300" dirty="0">
              <a:latin typeface="Verdana" pitchFamily="34" charset="0"/>
            </a:endParaRPr>
          </a:p>
        </p:txBody>
      </p:sp>
      <p:grpSp>
        <p:nvGrpSpPr>
          <p:cNvPr id="393258" name="Group 42"/>
          <p:cNvGrpSpPr>
            <a:grpSpLocks/>
          </p:cNvGrpSpPr>
          <p:nvPr/>
        </p:nvGrpSpPr>
        <p:grpSpPr bwMode="auto">
          <a:xfrm>
            <a:off x="683527" y="3125788"/>
            <a:ext cx="2414587" cy="1860550"/>
            <a:chOff x="327" y="1682"/>
            <a:chExt cx="1521" cy="1172"/>
          </a:xfrm>
        </p:grpSpPr>
        <p:sp>
          <p:nvSpPr>
            <p:cNvPr id="29730" name="Line 43"/>
            <p:cNvSpPr>
              <a:spLocks noChangeShapeType="1"/>
            </p:cNvSpPr>
            <p:nvPr/>
          </p:nvSpPr>
          <p:spPr bwMode="auto">
            <a:xfrm>
              <a:off x="327" y="1712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31" name="Line 44"/>
            <p:cNvSpPr>
              <a:spLocks noChangeShapeType="1"/>
            </p:cNvSpPr>
            <p:nvPr/>
          </p:nvSpPr>
          <p:spPr bwMode="auto">
            <a:xfrm flipV="1">
              <a:off x="327" y="1682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68" name="Group 52"/>
          <p:cNvGrpSpPr>
            <a:grpSpLocks/>
          </p:cNvGrpSpPr>
          <p:nvPr/>
        </p:nvGrpSpPr>
        <p:grpSpPr bwMode="auto">
          <a:xfrm>
            <a:off x="3989133" y="3194049"/>
            <a:ext cx="1697037" cy="855663"/>
            <a:chOff x="524" y="2885"/>
            <a:chExt cx="1521" cy="1144"/>
          </a:xfrm>
        </p:grpSpPr>
        <p:sp>
          <p:nvSpPr>
            <p:cNvPr id="29728" name="Line 53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9" name="Line 54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71" name="Group 55"/>
          <p:cNvGrpSpPr>
            <a:grpSpLocks/>
          </p:cNvGrpSpPr>
          <p:nvPr/>
        </p:nvGrpSpPr>
        <p:grpSpPr bwMode="auto">
          <a:xfrm>
            <a:off x="6609752" y="3236913"/>
            <a:ext cx="1698625" cy="800100"/>
            <a:chOff x="524" y="2885"/>
            <a:chExt cx="1521" cy="1144"/>
          </a:xfrm>
        </p:grpSpPr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7" name="Line 57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71233" y="684213"/>
            <a:ext cx="54601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 bwMode="auto">
          <a:xfrm>
            <a:off x="159222" y="5426076"/>
            <a:ext cx="84930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About 2005 the microarchitecture of the processors achieved already a high efficiency </a:t>
            </a:r>
            <a:r>
              <a:rPr lang="en-US" dirty="0" smtClean="0">
                <a:latin typeface="+mj-lt"/>
              </a:rPr>
              <a:t>while</a:t>
            </a:r>
          </a:p>
          <a:p>
            <a:pPr algn="l"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utilizing hundred millions transistors per die.</a:t>
            </a:r>
            <a:endParaRPr lang="en-US" dirty="0">
              <a:latin typeface="+mj-lt"/>
            </a:endParaRPr>
          </a:p>
        </p:txBody>
      </p:sp>
      <p:sp>
        <p:nvSpPr>
          <p:cNvPr id="61" name="Lefelé nyíl 60"/>
          <p:cNvSpPr/>
          <p:nvPr/>
        </p:nvSpPr>
        <p:spPr bwMode="auto">
          <a:xfrm>
            <a:off x="4530765" y="5868989"/>
            <a:ext cx="107950" cy="3968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25" name="Szövegdoboz 3"/>
          <p:cNvSpPr txBox="1">
            <a:spLocks noChangeArrowheads="1"/>
          </p:cNvSpPr>
          <p:nvPr/>
        </p:nvSpPr>
        <p:spPr bwMode="auto">
          <a:xfrm>
            <a:off x="167080" y="6335482"/>
            <a:ext cx="8977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Further 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hundred millions of transistors per die would result only in a marginal (a few %)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  performance increase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00063" y="1308100"/>
            <a:ext cx="8235950" cy="16557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 dirty="0">
              <a:latin typeface="Verdana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646238" y="1430338"/>
            <a:ext cx="63500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Utilization of the surplus transistors in the processor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33200" y="2373313"/>
            <a:ext cx="1697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 processing width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320775" y="2373313"/>
            <a:ext cx="3012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IPC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(i.e. efficiency of the processor)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658880" y="2373313"/>
            <a:ext cx="1619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larger caches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-5400000" flipH="1" flipV="1">
            <a:off x="3130550" y="557213"/>
            <a:ext cx="503237" cy="291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5400000" flipV="1">
            <a:off x="5975350" y="628651"/>
            <a:ext cx="503237" cy="277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rot="5400000" flipV="1">
            <a:off x="4577557" y="2029619"/>
            <a:ext cx="525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6" name="Oval 39"/>
          <p:cNvSpPr>
            <a:spLocks noChangeArrowheads="1"/>
          </p:cNvSpPr>
          <p:nvPr/>
        </p:nvSpPr>
        <p:spPr bwMode="auto">
          <a:xfrm>
            <a:off x="1866900" y="2252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810125" y="227965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8" name="Oval 41"/>
          <p:cNvSpPr>
            <a:spLocks noChangeArrowheads="1"/>
          </p:cNvSpPr>
          <p:nvPr/>
        </p:nvSpPr>
        <p:spPr bwMode="auto">
          <a:xfrm>
            <a:off x="7589838" y="224155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4" grpId="0"/>
      <p:bldP spid="393228" grpId="0"/>
      <p:bldP spid="393229" grpId="0"/>
      <p:bldP spid="393230" grpId="0"/>
      <p:bldP spid="393231" grpId="0"/>
      <p:bldP spid="393254" grpId="0"/>
      <p:bldP spid="3" grpId="0"/>
      <p:bldP spid="61" grpId="0" animBg="1"/>
      <p:bldP spid="29725" grpId="0"/>
      <p:bldP spid="57" grpId="0" animBg="1"/>
      <p:bldP spid="58" grpId="0"/>
      <p:bldP spid="59" grpId="0"/>
      <p:bldP spid="60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5" name="AutoShape 7"/>
          <p:cNvSpPr>
            <a:spLocks noChangeArrowheads="1"/>
          </p:cNvSpPr>
          <p:nvPr/>
        </p:nvSpPr>
        <p:spPr bwMode="auto">
          <a:xfrm>
            <a:off x="1943100" y="3770313"/>
            <a:ext cx="5435600" cy="661987"/>
          </a:xfrm>
          <a:prstGeom prst="roundRect">
            <a:avLst>
              <a:gd name="adj" fmla="val 16667"/>
            </a:avLst>
          </a:prstGeom>
          <a:solidFill>
            <a:srgbClr val="FF66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2042858" y="3952875"/>
            <a:ext cx="519642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he emergence of multicore processors became a necessity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522288" y="2190750"/>
            <a:ext cx="8099425" cy="6842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00">
              <a:latin typeface="Verdana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6734" y="1073150"/>
            <a:ext cx="84092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00CC"/>
                </a:solidFill>
                <a:latin typeface="+mj-lt"/>
              </a:rPr>
              <a:t>After achieving highly efficient microarchitectures in the beginning of the 2000 by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utilizing </a:t>
            </a:r>
          </a:p>
          <a:p>
            <a:pPr algn="l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  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x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10</a:t>
            </a:r>
            <a:r>
              <a:rPr lang="en-US" baseline="30000" dirty="0" smtClean="0">
                <a:solidFill>
                  <a:srgbClr val="0070C0"/>
                </a:solidFill>
                <a:latin typeface="+mj-lt"/>
              </a:rPr>
              <a:t>8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transistors/die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4406" y="684213"/>
            <a:ext cx="16209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accent6"/>
                </a:solidFill>
                <a:latin typeface="+mj-lt"/>
              </a:rPr>
              <a:t>Consequences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4572000" y="160972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97612" y="2338388"/>
            <a:ext cx="789568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00" dirty="0" smtClean="0">
                <a:solidFill>
                  <a:schemeClr val="accent6"/>
                </a:solidFill>
                <a:latin typeface="Verdana" pitchFamily="34" charset="0"/>
              </a:rPr>
              <a:t>The most efficient way of utilizing the  surplus transistors is to design </a:t>
            </a: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multicore processors </a:t>
            </a:r>
            <a:endParaRPr lang="en-US" altLang="en-US" sz="13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Lefelé nyíl 18"/>
          <p:cNvSpPr/>
          <p:nvPr/>
        </p:nvSpPr>
        <p:spPr>
          <a:xfrm>
            <a:off x="4572000" y="3051175"/>
            <a:ext cx="71438" cy="473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943100" y="5356225"/>
            <a:ext cx="5435600" cy="5873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00">
              <a:latin typeface="Verdana" pitchFamily="34" charset="0"/>
            </a:endParaRPr>
          </a:p>
        </p:txBody>
      </p:sp>
      <p:sp>
        <p:nvSpPr>
          <p:cNvPr id="22" name="Szövegdoboz 21"/>
          <p:cNvSpPr txBox="1">
            <a:spLocks noChangeArrowheads="1"/>
          </p:cNvSpPr>
          <p:nvPr/>
        </p:nvSpPr>
        <p:spPr bwMode="auto">
          <a:xfrm>
            <a:off x="1627188" y="5494338"/>
            <a:ext cx="59848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solidFill>
                  <a:srgbClr val="FF0000"/>
                </a:solidFill>
                <a:latin typeface="Verdana" pitchFamily="34" charset="0"/>
              </a:rPr>
              <a:t>Core count is doubling ~ 2 years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23" name="Lefelé nyíl 22"/>
          <p:cNvSpPr/>
          <p:nvPr/>
        </p:nvSpPr>
        <p:spPr>
          <a:xfrm>
            <a:off x="4572000" y="4670425"/>
            <a:ext cx="71438" cy="4746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0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sz="1800" kern="0" dirty="0" smtClean="0"/>
              <a:t>1. </a:t>
            </a:r>
            <a:r>
              <a:rPr lang="en-US" sz="1800" kern="0" dirty="0" smtClean="0"/>
              <a:t>The necessity of emerging multicore processors </a:t>
            </a:r>
            <a:r>
              <a:rPr lang="hu-HU" sz="1800" kern="0" dirty="0" smtClean="0"/>
              <a:t>(1)</a:t>
            </a:r>
            <a:endParaRPr lang="en-US" sz="1800" kern="0" dirty="0"/>
          </a:p>
        </p:txBody>
      </p:sp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animBg="1"/>
      <p:bldP spid="375817" grpId="0"/>
      <p:bldP spid="375818" grpId="0" animBg="1"/>
      <p:bldP spid="14" grpId="0" animBg="1"/>
      <p:bldP spid="16" grpId="0"/>
      <p:bldP spid="19" grpId="0" animBg="1"/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75628"/>
              </p:ext>
            </p:extLst>
          </p:nvPr>
        </p:nvGraphicFramePr>
        <p:xfrm>
          <a:off x="812419" y="1375505"/>
          <a:ext cx="7342024" cy="446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42"/>
                <a:gridCol w="5427082"/>
              </a:tblGrid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Year of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launching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Dual core design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10/2001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11/2002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POWER4+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announces the availability of the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synthetisable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ARM11 </a:t>
                      </a:r>
                      <a:r>
                        <a:rPr lang="en-US" sz="13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MPCore</a:t>
                      </a: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quad core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05/2004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IBM launches dual core POWER5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08/2004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demonstrates first x86 dual core (Opteron) processor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24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ARM demonstrates the ARM11 MPCore quad core test chip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cooperation with NEC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dual core Pentium processors (Pentium D)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04/2005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AMD launches dual core Opteron server processors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06/2006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 launches the dual core </a:t>
                      </a:r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Core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 family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019" y="676406"/>
            <a:ext cx="377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Emergence of dual core processors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05131"/>
              </p:ext>
            </p:extLst>
          </p:nvPr>
        </p:nvGraphicFramePr>
        <p:xfrm>
          <a:off x="292100" y="1098550"/>
          <a:ext cx="8601075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3" name="Microsoft Drawing" r:id="rId3" imgW="7400925" imgH="4887913" progId="MSDraw">
                  <p:embed/>
                </p:oleObj>
              </mc:Choice>
              <mc:Fallback>
                <p:oleObj name="Microsoft Drawing" r:id="rId3" imgW="7400925" imgH="4887913" progId="MSDraw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098550"/>
                        <a:ext cx="8601075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117" y="665163"/>
            <a:ext cx="425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</a:t>
            </a:r>
            <a:r>
              <a:rPr lang="hu-HU" altLang="en-US" b="1" dirty="0" err="1">
                <a:solidFill>
                  <a:schemeClr val="accent6"/>
                </a:solidFill>
              </a:rPr>
              <a:t>evolution</a:t>
            </a:r>
            <a:r>
              <a:rPr lang="hu-HU" altLang="en-US" b="1" dirty="0">
                <a:solidFill>
                  <a:schemeClr val="accent6"/>
                </a:solidFill>
              </a:rPr>
              <a:t> of IBM’s major RISC </a:t>
            </a:r>
            <a:r>
              <a:rPr lang="hu-HU" altLang="en-US" b="1" dirty="0" err="1">
                <a:solidFill>
                  <a:schemeClr val="accent6"/>
                </a:solidFill>
              </a:rPr>
              <a:t>lines</a:t>
            </a:r>
            <a:r>
              <a:rPr lang="hu-HU" altLang="en-US" b="1" dirty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65117</TotalTime>
  <Words>1406</Words>
  <Application>Microsoft Office PowerPoint</Application>
  <PresentationFormat>On-screen Show (4:3)</PresentationFormat>
  <Paragraphs>282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Garamond</vt:lpstr>
      <vt:lpstr>Verdana</vt:lpstr>
      <vt:lpstr>Wingdings</vt:lpstr>
      <vt:lpstr>1_Default Design</vt:lpstr>
      <vt:lpstr>2_Level</vt:lpstr>
      <vt:lpstr>5_Default Design</vt:lpstr>
      <vt:lpstr>10_Default Design</vt:lpstr>
      <vt:lpstr>Microsoft Drawing</vt:lpstr>
      <vt:lpstr>Bitmap Image</vt:lpstr>
      <vt:lpstr>PowerPoint Presentation</vt:lpstr>
      <vt:lpstr>PowerPoint Presentation</vt:lpstr>
      <vt:lpstr>PowerPoint Presentation</vt:lpstr>
      <vt:lpstr>1. The necessity of emerging multicore processors (1)</vt:lpstr>
      <vt:lpstr>1. The necessity of emerging multicore processors (2)</vt:lpstr>
      <vt:lpstr>1. The necessity of emerging multicore processors (3)</vt:lpstr>
      <vt:lpstr>1. The necessity of emerging multicore processors (4)</vt:lpstr>
      <vt:lpstr>1. The necessity of emerging multicore processors (5)</vt:lpstr>
      <vt:lpstr>1. The necessity of emerging multicore processors (6)</vt:lpstr>
      <vt:lpstr>1. The necessity of emerging multicore processors (7)</vt:lpstr>
      <vt:lpstr>1. The necessity of emerging multicore processors (8)</vt:lpstr>
      <vt:lpstr>1. The necessity of emerging multicore processors (9)</vt:lpstr>
      <vt:lpstr>1. The necessity of emerging multicore processors (10)</vt:lpstr>
      <vt:lpstr>1. The necessity of emerging multicore processors (11)</vt:lpstr>
      <vt:lpstr>PowerPoint Presentation</vt:lpstr>
      <vt:lpstr>2. Classification of multicore processors (1)</vt:lpstr>
      <vt:lpstr>2. Classification of multicore processors (2)</vt:lpstr>
      <vt:lpstr>PowerPoint Presentation</vt:lpstr>
      <vt:lpstr>PowerPoint Presentation</vt:lpstr>
      <vt:lpstr>PowerPoint Presentation</vt:lpstr>
      <vt:lpstr>2. Classification of multicore processors (3)</vt:lpstr>
      <vt:lpstr>PowerPoint Presentation</vt:lpstr>
      <vt:lpstr>PowerPoint Presentation</vt:lpstr>
    </vt:vector>
  </TitlesOfParts>
  <Company>bmf-nik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</dc:creator>
  <cp:lastModifiedBy>sima</cp:lastModifiedBy>
  <cp:revision>1048</cp:revision>
  <cp:lastPrinted>2015-09-14T10:00:18Z</cp:lastPrinted>
  <dcterms:created xsi:type="dcterms:W3CDTF">2008-07-15T10:49:04Z</dcterms:created>
  <dcterms:modified xsi:type="dcterms:W3CDTF">2015-10-21T03:47:24Z</dcterms:modified>
</cp:coreProperties>
</file>