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97" r:id="rId3"/>
    <p:sldMasterId id="2147483733" r:id="rId4"/>
    <p:sldMasterId id="2147483756" r:id="rId5"/>
    <p:sldMasterId id="2147483922" r:id="rId6"/>
    <p:sldMasterId id="2147483934" r:id="rId7"/>
    <p:sldMasterId id="2147484606" r:id="rId8"/>
    <p:sldMasterId id="2147484618" r:id="rId9"/>
    <p:sldMasterId id="2147485623" r:id="rId10"/>
  </p:sldMasterIdLst>
  <p:notesMasterIdLst>
    <p:notesMasterId r:id="rId134"/>
  </p:notesMasterIdLst>
  <p:sldIdLst>
    <p:sldId id="259" r:id="rId11"/>
    <p:sldId id="964" r:id="rId12"/>
    <p:sldId id="966" r:id="rId13"/>
    <p:sldId id="841" r:id="rId14"/>
    <p:sldId id="965" r:id="rId15"/>
    <p:sldId id="817" r:id="rId16"/>
    <p:sldId id="595" r:id="rId17"/>
    <p:sldId id="789" r:id="rId18"/>
    <p:sldId id="790" r:id="rId19"/>
    <p:sldId id="598" r:id="rId20"/>
    <p:sldId id="599" r:id="rId21"/>
    <p:sldId id="600" r:id="rId22"/>
    <p:sldId id="791" r:id="rId23"/>
    <p:sldId id="502" r:id="rId24"/>
    <p:sldId id="816" r:id="rId25"/>
    <p:sldId id="503" r:id="rId26"/>
    <p:sldId id="781" r:id="rId27"/>
    <p:sldId id="922" r:id="rId28"/>
    <p:sldId id="771" r:id="rId29"/>
    <p:sldId id="920" r:id="rId30"/>
    <p:sldId id="921" r:id="rId31"/>
    <p:sldId id="923" r:id="rId32"/>
    <p:sldId id="924" r:id="rId33"/>
    <p:sldId id="925" r:id="rId34"/>
    <p:sldId id="772" r:id="rId35"/>
    <p:sldId id="926" r:id="rId36"/>
    <p:sldId id="927" r:id="rId37"/>
    <p:sldId id="928" r:id="rId38"/>
    <p:sldId id="929" r:id="rId39"/>
    <p:sldId id="554" r:id="rId40"/>
    <p:sldId id="776" r:id="rId41"/>
    <p:sldId id="782" r:id="rId42"/>
    <p:sldId id="547" r:id="rId43"/>
    <p:sldId id="815" r:id="rId44"/>
    <p:sldId id="546" r:id="rId45"/>
    <p:sldId id="931" r:id="rId46"/>
    <p:sldId id="967" r:id="rId47"/>
    <p:sldId id="542" r:id="rId48"/>
    <p:sldId id="543" r:id="rId49"/>
    <p:sldId id="930" r:id="rId50"/>
    <p:sldId id="762" r:id="rId51"/>
    <p:sldId id="932" r:id="rId52"/>
    <p:sldId id="933" r:id="rId53"/>
    <p:sldId id="541" r:id="rId54"/>
    <p:sldId id="934" r:id="rId55"/>
    <p:sldId id="787" r:id="rId56"/>
    <p:sldId id="838" r:id="rId57"/>
    <p:sldId id="589" r:id="rId58"/>
    <p:sldId id="681" r:id="rId59"/>
    <p:sldId id="819" r:id="rId60"/>
    <p:sldId id="829" r:id="rId61"/>
    <p:sldId id="915" r:id="rId62"/>
    <p:sldId id="661" r:id="rId63"/>
    <p:sldId id="832" r:id="rId64"/>
    <p:sldId id="830" r:id="rId65"/>
    <p:sldId id="663" r:id="rId66"/>
    <p:sldId id="664" r:id="rId67"/>
    <p:sldId id="748" r:id="rId68"/>
    <p:sldId id="666" r:id="rId69"/>
    <p:sldId id="667" r:id="rId70"/>
    <p:sldId id="668" r:id="rId71"/>
    <p:sldId id="669" r:id="rId72"/>
    <p:sldId id="842" r:id="rId73"/>
    <p:sldId id="843" r:id="rId74"/>
    <p:sldId id="844" r:id="rId75"/>
    <p:sldId id="845" r:id="rId76"/>
    <p:sldId id="606" r:id="rId77"/>
    <p:sldId id="834" r:id="rId78"/>
    <p:sldId id="648" r:id="rId79"/>
    <p:sldId id="820" r:id="rId80"/>
    <p:sldId id="671" r:id="rId81"/>
    <p:sldId id="836" r:id="rId82"/>
    <p:sldId id="620" r:id="rId83"/>
    <p:sldId id="848" r:id="rId84"/>
    <p:sldId id="847" r:id="rId85"/>
    <p:sldId id="621" r:id="rId86"/>
    <p:sldId id="676" r:id="rId87"/>
    <p:sldId id="624" r:id="rId88"/>
    <p:sldId id="625" r:id="rId89"/>
    <p:sldId id="626" r:id="rId90"/>
    <p:sldId id="627" r:id="rId91"/>
    <p:sldId id="628" r:id="rId92"/>
    <p:sldId id="629" r:id="rId93"/>
    <p:sldId id="631" r:id="rId94"/>
    <p:sldId id="635" r:id="rId95"/>
    <p:sldId id="744" r:id="rId96"/>
    <p:sldId id="851" r:id="rId97"/>
    <p:sldId id="734" r:id="rId98"/>
    <p:sldId id="736" r:id="rId99"/>
    <p:sldId id="738" r:id="rId100"/>
    <p:sldId id="737" r:id="rId101"/>
    <p:sldId id="739" r:id="rId102"/>
    <p:sldId id="740" r:id="rId103"/>
    <p:sldId id="746" r:id="rId104"/>
    <p:sldId id="747" r:id="rId105"/>
    <p:sldId id="741" r:id="rId106"/>
    <p:sldId id="743" r:id="rId107"/>
    <p:sldId id="679" r:id="rId108"/>
    <p:sldId id="849" r:id="rId109"/>
    <p:sldId id="850" r:id="rId110"/>
    <p:sldId id="846" r:id="rId111"/>
    <p:sldId id="918" r:id="rId112"/>
    <p:sldId id="711" r:id="rId113"/>
    <p:sldId id="919" r:id="rId114"/>
    <p:sldId id="717" r:id="rId115"/>
    <p:sldId id="704" r:id="rId116"/>
    <p:sldId id="706" r:id="rId117"/>
    <p:sldId id="713" r:id="rId118"/>
    <p:sldId id="695" r:id="rId119"/>
    <p:sldId id="721" r:id="rId120"/>
    <p:sldId id="722" r:id="rId121"/>
    <p:sldId id="724" r:id="rId122"/>
    <p:sldId id="696" r:id="rId123"/>
    <p:sldId id="914" r:id="rId124"/>
    <p:sldId id="826" r:id="rId125"/>
    <p:sldId id="827" r:id="rId126"/>
    <p:sldId id="649" r:id="rId127"/>
    <p:sldId id="642" r:id="rId128"/>
    <p:sldId id="643" r:id="rId129"/>
    <p:sldId id="709" r:id="rId130"/>
    <p:sldId id="959" r:id="rId131"/>
    <p:sldId id="960" r:id="rId132"/>
    <p:sldId id="961" r:id="rId133"/>
  </p:sldIdLst>
  <p:sldSz cx="9144000" cy="6858000" type="screen4x3"/>
  <p:notesSz cx="6670675" cy="98758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3">
          <p15:clr>
            <a:srgbClr val="A4A3A4"/>
          </p15:clr>
        </p15:guide>
        <p15:guide id="2" orient="horz" pos="1457" userDrawn="1">
          <p15:clr>
            <a:srgbClr val="A4A3A4"/>
          </p15:clr>
        </p15:guide>
        <p15:guide id="3" orient="horz" pos="1933" userDrawn="1">
          <p15:clr>
            <a:srgbClr val="A4A3A4"/>
          </p15:clr>
        </p15:guide>
        <p15:guide id="4" pos="4604" userDrawn="1">
          <p15:clr>
            <a:srgbClr val="A4A3A4"/>
          </p15:clr>
        </p15:guide>
        <p15:guide id="5" pos="186">
          <p15:clr>
            <a:srgbClr val="A4A3A4"/>
          </p15:clr>
        </p15:guide>
        <p15:guide id="6" pos="2812" userDrawn="1">
          <p15:clr>
            <a:srgbClr val="A4A3A4"/>
          </p15:clr>
        </p15:guide>
        <p15:guide id="7" pos="9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BD"/>
    <a:srgbClr val="FFFFCC"/>
    <a:srgbClr val="FFEFBD"/>
    <a:srgbClr val="FF0000"/>
    <a:srgbClr val="C33DB3"/>
    <a:srgbClr val="3366FF"/>
    <a:srgbClr val="0000CC"/>
    <a:srgbClr val="2775A5"/>
    <a:srgbClr val="297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9328" autoAdjust="0"/>
  </p:normalViewPr>
  <p:slideViewPr>
    <p:cSldViewPr snapToGrid="0" showGuides="1">
      <p:cViewPr varScale="1">
        <p:scale>
          <a:sx n="71" d="100"/>
          <a:sy n="71" d="100"/>
        </p:scale>
        <p:origin x="1218" y="66"/>
      </p:cViewPr>
      <p:guideLst>
        <p:guide orient="horz" pos="483"/>
        <p:guide orient="horz" pos="1457"/>
        <p:guide orient="horz" pos="1933"/>
        <p:guide pos="4604"/>
        <p:guide pos="186"/>
        <p:guide pos="2812"/>
        <p:guide pos="9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tableStyles" Target="tableStyles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presProps" Target="presProps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viewProps" Target="viewProps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407" y="1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38188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678" y="4691364"/>
            <a:ext cx="5336845" cy="444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407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0B89FE0B-1346-4993-9891-50CD206C3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7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1A281D-D7D7-4922-A646-C5F7646AB594}" type="slidenum">
              <a:rPr lang="en-US" altLang="en-US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4813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02298F-078B-4C38-B4EE-0D94ECEBCCAB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471488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96B4D0-1609-45BD-9BED-E5D9EF2BE538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559513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232085-E164-486A-82D7-22AC9C2EFFBE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846698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330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C7447E-5541-4CBE-A32C-1B63FAF085B4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39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432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203C5D-426D-41B7-9462-60599C34AAC2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4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74C5F7-41A3-4D3F-8141-6D51E409D20E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14703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AA271E-21A2-4013-BDD8-F3758EAFDD00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2084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0A59-3B77-4456-9534-E117E4745B9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en-US" smtClean="0"/>
              <a:t>Based on ideas of the NOC processor (Network-on-Chip): hundreds of processing elements with integrated on-die communication)</a:t>
            </a:r>
          </a:p>
          <a:p>
            <a:pPr eaLnBrk="1" hangingPunct="1"/>
            <a:r>
              <a:rPr lang="hu-HU" altLang="en-US" smtClean="0"/>
              <a:t>FPMA: FP Multiply-Add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956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923ACA-60E8-44D6-B64F-A9DC3EA2435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6164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1A281D-D7D7-4922-A646-C5F7646AB594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3777407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0CD1B7-2E84-4E1F-84CD-6CAA3194A000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89018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777407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B93891-676D-4AA2-BB79-8C330FCE5E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099382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02298F-078B-4C38-B4EE-0D94ECEBCCAB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98139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2B6A4-DAD3-4FD0-A2FB-6270EE34F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3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6738-9CDC-47A4-A941-88CB42C0D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693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2B6A4-DAD3-4FD0-A2FB-6270EE34F1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06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58C35-FB64-462B-9486-611B2A49E7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646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7A0E9-DF09-4809-BA0C-E0D8415748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729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ED5F3-29A2-45B7-A774-0165310BBC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676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FCE8-A263-4B9B-9181-D0393579C3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262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00FD-46E5-4A83-B47F-38ABFA83F3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34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AB4E1-F40C-4E22-A484-026E42D58A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017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E4F87-4604-4491-9DF3-43C00F390E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115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2E2F-7CDF-4D69-B976-394A6A3AC8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250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6738-9CDC-47A4-A941-88CB42C0D4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0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F869-4799-4B33-9577-8346A6A45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183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F869-4799-4B33-9577-8346A6A45E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8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59B62-E308-4337-9157-15FD4CE2F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89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77B3B-8CD8-4AB4-BC26-4DA61182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7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5752-4F7E-4B82-A24C-ACD6DE157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B4B09-03F6-4B9B-BF67-B77E5B93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59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43FB8-80D4-4DF7-A072-A2E31906A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6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663E-9FB0-490B-A366-AAFEE1B2A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68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8531C-D26E-4842-A2C1-B304F2911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34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ADB9-DB95-495E-A85C-060F10D8F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58C35-FB64-462B-9486-611B2A49E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56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8C531-F709-4E7B-9666-E4026FCCE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27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DBB1-02FA-432B-8AA4-F3C5CA518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4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4AA5F-4864-4589-89EB-B9055CEE6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11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8557D-2592-46B2-A654-405BB9221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18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DA4E-1B80-4497-A75C-221CAE475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1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4249-70A7-4EBE-A09A-54956F4A5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3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7943-BAD8-4DAC-B67D-1708F963B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89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4914F-4E73-41D3-BDF3-3722619AE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0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0B86-1E57-4B3F-A5DA-E17683AC8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28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1D590-69B1-4422-A774-FF53E3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7A0E9-DF09-4809-BA0C-E0D841574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4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720E-AE41-4BD4-8917-CDA133284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0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29967-48D5-4071-8032-0A841887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85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22FBA-1816-4959-9EF2-93ADD8930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58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51F3D-DF34-40B9-BCE6-0A9B2E62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0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5759E-2B77-4E97-A8E3-066A33B02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77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2F43-836D-4180-8AFE-9EBF1058E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26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BEBA9-A0B0-4DE2-9410-64AE30211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14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B11CC-5305-4DE8-AE1E-D58917922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7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0877-115C-4A01-97A7-635E04055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94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657-94DF-4B67-B49A-FD61043EB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1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ED5F3-29A2-45B7-A774-0165310BB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44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D224A-D436-45EA-8C04-A0029C2F8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9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013C9-9994-47D6-9F22-84ED03F6B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12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3D693-AEFA-49BC-A5A9-A0006A152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1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6553B-040C-4D9C-87CC-E1C50741B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23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8F48F-1C8C-4C2E-9C7C-43A82F6A7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02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1DFA1-3792-45DC-BA06-C5DC00EB5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46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7CE27-9BCF-4A7F-810C-D7423993F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29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25E90-CFC1-4E1B-8AD2-E3D106CC5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23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2DB18-FEF5-43BD-9586-340442D3F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47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BD2F-9891-4C10-BD2C-60A8D4E46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0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FCE8-A263-4B9B-9181-D0393579C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5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9160-006A-48AD-8F5A-D8C3CCE0B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11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0361-C707-498F-A251-A29E1762E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6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7D99-12AB-4E59-B623-B61CB398B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1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5E625-561B-47E3-BF2F-1814FD656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3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866A5-CBDD-46E8-941F-62656CFF7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49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9E701-7CBC-4548-ABC2-3DF4FD11F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127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BF192-79A3-46F2-8AFB-04103273B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88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3190C-C160-48ED-B0D0-92BDD2CB3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48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EC291-B614-4166-8CCF-6889D1A8E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75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7F2D5-080F-441F-8695-3129C78F4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00FD-46E5-4A83-B47F-38ABFA83F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547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BD99-3FBB-40C4-AF4A-F944ED018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231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11729-3822-43F7-AE28-6EA81B465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8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4DC74-BF50-463A-9A54-051BF9B39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77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14F9D-80F8-40B8-B559-42B993900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11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FD08-0991-49BA-8C0C-B09F6A4DB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05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AF5F1-D34A-477E-A5CA-1656C14E0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5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1B2A2-3267-400D-A578-18C7267BD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19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9EA0-0CE9-4AC5-A6C8-E325F315A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264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CB13A-8926-4434-89D2-51D80E70B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13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433B0-EC21-4A68-A253-4E9BB6C8E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AB4E1-F40C-4E22-A484-026E42D58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82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F5454-BF50-4AC3-B681-F9EC1B9FB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52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CEF1E-A879-41AC-B2CD-414AA14B2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694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52D52-E4CA-4B90-95ED-2FA7B635A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779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5C69-DE71-47CB-99E5-32ED9AF96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7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29DD-2447-4F93-8345-5C7D9D3DC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831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1073-8210-40BE-BF45-B0271AD5B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317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DFFAD-0F1E-41F4-BA90-64471C2EE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71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8F857-E9A4-4DB9-A417-E60EED18B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68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032E1-DB74-42A3-9684-0615FDF6B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80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33817-C0A9-48C8-9844-3821AC615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9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E4F87-4604-4491-9DF3-43C00F390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67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71578-CCCD-433B-B225-5BB731D4D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63802-AF61-4BFC-A50C-08D4302DA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54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594E1-4067-4BD4-B3E5-D2323B5EB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20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9F86D-B167-47EA-9477-6BD1E3FB2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813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55620-28B2-4265-AA24-1314A37B3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024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06C6-6201-4647-8A6B-017DAE02C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79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F84D5-25C8-420F-B966-52E76E19C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453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DCD75-6AFE-4A26-A4C9-DB046A1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099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99CAD-52EF-4F6C-9781-8E46A1ED5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277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5286F-62C7-4ED1-A3B3-9680D58F1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2E2F-7CDF-4D69-B976-394A6A3AC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77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96E6A-22F5-43C3-BE31-A61F6BCA0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61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72F7D-5FB6-45DD-9DF0-F927F4529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955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85C04-F306-46F7-A600-A99E5BF25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1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2527-2D64-46BD-8CBB-4D15DCA40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72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D2603-63A1-4363-8E07-312155C17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849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D004-02EE-49E0-8D09-A1BEE0B34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45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21FC5-5274-47BD-812F-178CB5A7E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91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00089-E594-48B4-867A-5F3C4411A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19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139F1-66CD-4184-AE5D-089D082DA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364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B3336-AA30-4A4F-94F1-38C5C1DD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49064EF-0A1A-484C-BC23-FD6DAA3A0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7" r:id="rId1"/>
    <p:sldLayoutId id="2147485468" r:id="rId2"/>
    <p:sldLayoutId id="2147485469" r:id="rId3"/>
    <p:sldLayoutId id="2147485470" r:id="rId4"/>
    <p:sldLayoutId id="2147485471" r:id="rId5"/>
    <p:sldLayoutId id="2147485472" r:id="rId6"/>
    <p:sldLayoutId id="2147485473" r:id="rId7"/>
    <p:sldLayoutId id="2147485474" r:id="rId8"/>
    <p:sldLayoutId id="2147485475" r:id="rId9"/>
    <p:sldLayoutId id="2147485476" r:id="rId10"/>
    <p:sldLayoutId id="21474854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49064EF-0A1A-484C-BC23-FD6DAA3A08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EC432C5-BA69-4C5A-823B-E01E0CF16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9" r:id="rId1"/>
    <p:sldLayoutId id="2147485490" r:id="rId2"/>
    <p:sldLayoutId id="2147485491" r:id="rId3"/>
    <p:sldLayoutId id="2147485492" r:id="rId4"/>
    <p:sldLayoutId id="2147485493" r:id="rId5"/>
    <p:sldLayoutId id="2147485494" r:id="rId6"/>
    <p:sldLayoutId id="2147485495" r:id="rId7"/>
    <p:sldLayoutId id="2147485496" r:id="rId8"/>
    <p:sldLayoutId id="2147485497" r:id="rId9"/>
    <p:sldLayoutId id="2147485498" r:id="rId10"/>
    <p:sldLayoutId id="21474854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CCE038E-F9F2-4DE8-A291-6B3E3AB4A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8" r:id="rId1"/>
    <p:sldLayoutId id="2147485589" r:id="rId2"/>
    <p:sldLayoutId id="2147485590" r:id="rId3"/>
    <p:sldLayoutId id="2147485591" r:id="rId4"/>
    <p:sldLayoutId id="2147485592" r:id="rId5"/>
    <p:sldLayoutId id="2147485593" r:id="rId6"/>
    <p:sldLayoutId id="2147485594" r:id="rId7"/>
    <p:sldLayoutId id="2147485595" r:id="rId8"/>
    <p:sldLayoutId id="2147485596" r:id="rId9"/>
    <p:sldLayoutId id="2147485597" r:id="rId10"/>
    <p:sldLayoutId id="214748559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C1254A5A-C5C2-4674-B6CC-6B6F251F5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1" r:id="rId1"/>
    <p:sldLayoutId id="2147485512" r:id="rId2"/>
    <p:sldLayoutId id="2147485513" r:id="rId3"/>
    <p:sldLayoutId id="2147485514" r:id="rId4"/>
    <p:sldLayoutId id="2147485515" r:id="rId5"/>
    <p:sldLayoutId id="2147485516" r:id="rId6"/>
    <p:sldLayoutId id="2147485517" r:id="rId7"/>
    <p:sldLayoutId id="2147485518" r:id="rId8"/>
    <p:sldLayoutId id="2147485519" r:id="rId9"/>
    <p:sldLayoutId id="2147485520" r:id="rId10"/>
    <p:sldLayoutId id="2147485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82F4411-A230-4A6B-9992-363EF0975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2" r:id="rId1"/>
    <p:sldLayoutId id="2147485523" r:id="rId2"/>
    <p:sldLayoutId id="2147485524" r:id="rId3"/>
    <p:sldLayoutId id="2147485525" r:id="rId4"/>
    <p:sldLayoutId id="2147485526" r:id="rId5"/>
    <p:sldLayoutId id="2147485527" r:id="rId6"/>
    <p:sldLayoutId id="2147485528" r:id="rId7"/>
    <p:sldLayoutId id="2147485529" r:id="rId8"/>
    <p:sldLayoutId id="2147485530" r:id="rId9"/>
    <p:sldLayoutId id="2147485531" r:id="rId10"/>
    <p:sldLayoutId id="21474855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C81E4E8E-A77C-4ABE-9699-E857C432E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4F762E0-FFAF-45D7-A68E-085920503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4" r:id="rId1"/>
    <p:sldLayoutId id="2147485545" r:id="rId2"/>
    <p:sldLayoutId id="2147485546" r:id="rId3"/>
    <p:sldLayoutId id="2147485547" r:id="rId4"/>
    <p:sldLayoutId id="2147485548" r:id="rId5"/>
    <p:sldLayoutId id="2147485549" r:id="rId6"/>
    <p:sldLayoutId id="2147485550" r:id="rId7"/>
    <p:sldLayoutId id="2147485551" r:id="rId8"/>
    <p:sldLayoutId id="2147485552" r:id="rId9"/>
    <p:sldLayoutId id="2147485553" r:id="rId10"/>
    <p:sldLayoutId id="2147485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38E325F-1C26-41E7-8099-A9D09FF6F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5" r:id="rId1"/>
    <p:sldLayoutId id="2147485556" r:id="rId2"/>
    <p:sldLayoutId id="2147485557" r:id="rId3"/>
    <p:sldLayoutId id="2147485558" r:id="rId4"/>
    <p:sldLayoutId id="2147485559" r:id="rId5"/>
    <p:sldLayoutId id="2147485560" r:id="rId6"/>
    <p:sldLayoutId id="2147485561" r:id="rId7"/>
    <p:sldLayoutId id="2147485562" r:id="rId8"/>
    <p:sldLayoutId id="2147485563" r:id="rId9"/>
    <p:sldLayoutId id="2147485564" r:id="rId10"/>
    <p:sldLayoutId id="2147485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91B812B-3ADC-4151-9E32-283CAA3B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6" r:id="rId1"/>
    <p:sldLayoutId id="2147485567" r:id="rId2"/>
    <p:sldLayoutId id="2147485568" r:id="rId3"/>
    <p:sldLayoutId id="2147485569" r:id="rId4"/>
    <p:sldLayoutId id="2147485570" r:id="rId5"/>
    <p:sldLayoutId id="2147485571" r:id="rId6"/>
    <p:sldLayoutId id="2147485572" r:id="rId7"/>
    <p:sldLayoutId id="2147485573" r:id="rId8"/>
    <p:sldLayoutId id="2147485574" r:id="rId9"/>
    <p:sldLayoutId id="2147485575" r:id="rId10"/>
    <p:sldLayoutId id="2147485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images.anandtech.com/doci/8217/MCDRAM.jpg" TargetMode="Externa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images.anandtech.com/doci/8217/NERSC.jpg" TargetMode="Externa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8350" y="3498850"/>
            <a:ext cx="7632700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z="3600" dirty="0" err="1" smtClean="0">
                <a:solidFill>
                  <a:schemeClr val="bg1"/>
                </a:solidFill>
                <a:latin typeface="Verdana" pitchFamily="34" charset="0"/>
              </a:rPr>
              <a:t>Sima</a:t>
            </a:r>
            <a:r>
              <a:rPr lang="en-US" altLang="en-US" sz="3600" smtClean="0">
                <a:solidFill>
                  <a:schemeClr val="bg1"/>
                </a:solidFill>
                <a:latin typeface="Verdana" pitchFamily="34" charset="0"/>
              </a:rPr>
              <a:t> Dezső</a:t>
            </a:r>
          </a:p>
          <a:p>
            <a:pPr eaLnBrk="1" hangingPunct="1">
              <a:spcAft>
                <a:spcPct val="50000"/>
              </a:spcAft>
            </a:pPr>
            <a:endParaRPr lang="hu-HU" altLang="en-US" sz="400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479425" y="1092200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</a:rPr>
              <a:t>Manycore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>pro</a:t>
            </a:r>
            <a:r>
              <a:rPr lang="hu-HU" altLang="en-US" sz="3600" dirty="0" err="1" smtClean="0">
                <a:solidFill>
                  <a:srgbClr val="FF0000"/>
                </a:solidFill>
                <a:latin typeface="Verdana" pitchFamily="34" charset="0"/>
              </a:rPr>
              <a:t>cessor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352911" y="4887913"/>
            <a:ext cx="240642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hu-HU" altLang="en-US" sz="2400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sz="2400" dirty="0" smtClean="0">
                <a:solidFill>
                  <a:schemeClr val="bg1"/>
                </a:solidFill>
                <a:latin typeface="Verdana" pitchFamily="34" charset="0"/>
              </a:rPr>
              <a:t>15</a:t>
            </a:r>
            <a:r>
              <a:rPr lang="hu-HU" altLang="en-US" sz="2400" dirty="0" smtClean="0">
                <a:solidFill>
                  <a:schemeClr val="bg1"/>
                </a:solidFill>
                <a:latin typeface="Verdana" pitchFamily="34" charset="0"/>
              </a:rPr>
              <a:t>. October</a:t>
            </a:r>
            <a:endParaRPr lang="en-US" altLang="en-US" sz="1600" dirty="0">
              <a:latin typeface="Verdana" pitchFamily="34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3786737" y="6254750"/>
            <a:ext cx="1330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Verdana" pitchFamily="34" charset="0"/>
              </a:rPr>
              <a:t>Version </a:t>
            </a:r>
            <a:r>
              <a:rPr lang="en-US" altLang="en-US" sz="1400" b="1" dirty="0" smtClean="0">
                <a:solidFill>
                  <a:schemeClr val="bg1"/>
                </a:solidFill>
                <a:latin typeface="Verdana" pitchFamily="34" charset="0"/>
              </a:rPr>
              <a:t>6.</a:t>
            </a:r>
            <a:r>
              <a:rPr lang="hu-HU" altLang="en-US" sz="1400" b="1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endParaRPr lang="en-US" altLang="en-US" sz="14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1250" r="62521" b="11250"/>
          <a:stretch>
            <a:fillRect/>
          </a:stretch>
        </p:blipFill>
        <p:spPr bwMode="auto">
          <a:xfrm>
            <a:off x="1474788" y="1298575"/>
            <a:ext cx="2881312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77800" y="673100"/>
            <a:ext cx="38587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Block diagram of a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core </a:t>
            </a:r>
            <a:r>
              <a:rPr lang="en-US" altLang="en-US" sz="1400" dirty="0"/>
              <a:t>[</a:t>
            </a:r>
            <a:r>
              <a:rPr lang="hu-HU" altLang="en-US" sz="1400" dirty="0"/>
              <a:t>4</a:t>
            </a:r>
            <a:r>
              <a:rPr lang="en-US" altLang="en-US" sz="1400" dirty="0"/>
              <a:t>]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1250" r="7474" b="59215"/>
          <a:stretch/>
        </p:blipFill>
        <p:spPr bwMode="auto">
          <a:xfrm>
            <a:off x="4711700" y="2924175"/>
            <a:ext cx="3600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93675" y="673100"/>
            <a:ext cx="72058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Announcing the Knights Landing 2. gen. Xeon Phi product in 06/2013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766312" y="3910586"/>
            <a:ext cx="1581633" cy="127036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media.bestofmicro.com/V/P/391237/original/Intel-Roadmap-Post-Haswell-Rumou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8"/>
          <a:stretch/>
        </p:blipFill>
        <p:spPr bwMode="auto">
          <a:xfrm>
            <a:off x="228600" y="1300163"/>
            <a:ext cx="8601075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788" y="677863"/>
            <a:ext cx="696697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The </a:t>
            </a:r>
            <a:r>
              <a:rPr lang="en-US" b="1" dirty="0">
                <a:solidFill>
                  <a:schemeClr val="accent6"/>
                </a:solidFill>
              </a:rPr>
              <a:t>Knights Landing line </a:t>
            </a:r>
            <a:r>
              <a:rPr lang="en-US" b="1" dirty="0" smtClean="0">
                <a:solidFill>
                  <a:schemeClr val="accent6"/>
                </a:solidFill>
              </a:rPr>
              <a:t>as revealed on a roadmap from 2013 </a:t>
            </a:r>
            <a:r>
              <a:rPr lang="en-US" dirty="0" smtClean="0"/>
              <a:t>[17</a:t>
            </a:r>
            <a:r>
              <a:rPr lang="en-US" dirty="0"/>
              <a:t>]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075" y="2607287"/>
            <a:ext cx="7588739" cy="2372497"/>
            <a:chOff x="628505" y="2026508"/>
            <a:chExt cx="7588739" cy="2372497"/>
          </a:xfrm>
        </p:grpSpPr>
        <p:pic>
          <p:nvPicPr>
            <p:cNvPr id="5" name="Picture 4" descr="intel-knights-landing-sku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8" t="13767" r="6999" b="43187"/>
            <a:stretch/>
          </p:blipFill>
          <p:spPr bwMode="auto">
            <a:xfrm>
              <a:off x="628505" y="2026508"/>
              <a:ext cx="7588739" cy="237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intel-knights-landing-sku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8" t="19110" r="49267" b="75547"/>
            <a:stretch/>
          </p:blipFill>
          <p:spPr bwMode="auto">
            <a:xfrm>
              <a:off x="657335" y="2053250"/>
              <a:ext cx="2876695" cy="294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8438" y="673100"/>
            <a:ext cx="47307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Knights Landing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implementation alternatives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437" y="980877"/>
            <a:ext cx="6115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</a:rPr>
              <a:t>Three implementation alternatives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172" y="1285093"/>
            <a:ext cx="756655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0000"/>
                </a:solidFill>
              </a:rPr>
              <a:t>PCIe</a:t>
            </a:r>
            <a:r>
              <a:rPr lang="en-US" altLang="en-US" dirty="0" smtClean="0">
                <a:solidFill>
                  <a:srgbClr val="000000"/>
                </a:solidFill>
              </a:rPr>
              <a:t> 3.0 coprocessor (accelerator) card</a:t>
            </a:r>
          </a:p>
          <a:p>
            <a:pPr marL="285750" lvl="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Stand </a:t>
            </a:r>
            <a:r>
              <a:rPr lang="en-US" altLang="en-US" dirty="0">
                <a:solidFill>
                  <a:srgbClr val="000000"/>
                </a:solidFill>
              </a:rPr>
              <a:t>alone </a:t>
            </a:r>
            <a:r>
              <a:rPr lang="en-US" altLang="en-US" dirty="0" smtClean="0">
                <a:solidFill>
                  <a:srgbClr val="000000"/>
                </a:solidFill>
              </a:rPr>
              <a:t>processor without (in-package integrated) interconnect fabric and</a:t>
            </a:r>
            <a:endParaRPr lang="en-US" altLang="en-US" dirty="0">
              <a:solidFill>
                <a:srgbClr val="000000"/>
              </a:solidFill>
            </a:endParaRPr>
          </a:p>
          <a:p>
            <a:pPr marL="285750" lvl="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Stand alone processor </a:t>
            </a:r>
            <a:r>
              <a:rPr lang="en-US" altLang="en-US" dirty="0" smtClean="0">
                <a:solidFill>
                  <a:srgbClr val="000000"/>
                </a:solidFill>
              </a:rPr>
              <a:t>with </a:t>
            </a:r>
            <a:r>
              <a:rPr lang="en-US" altLang="en-US" dirty="0">
                <a:solidFill>
                  <a:srgbClr val="000000"/>
                </a:solidFill>
              </a:rPr>
              <a:t>(in-package integrated) interconnect </a:t>
            </a:r>
            <a:r>
              <a:rPr lang="en-US" altLang="en-US" dirty="0" smtClean="0">
                <a:solidFill>
                  <a:srgbClr val="000000"/>
                </a:solidFill>
              </a:rPr>
              <a:t>fabric,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6284" y="2088282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as indicated in the next Figure.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29378" y="5263968"/>
            <a:ext cx="564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Implementation alternatives of Knights Landing [</a:t>
            </a:r>
            <a:r>
              <a:rPr lang="hu-HU" dirty="0" smtClean="0"/>
              <a:t>31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2150" y="5697084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Will debut in H2/2015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7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" y="665163"/>
            <a:ext cx="59785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Purpose of the socketed Knights Landing </a:t>
            </a:r>
            <a:r>
              <a:rPr lang="en-US" b="1" dirty="0" smtClean="0">
                <a:solidFill>
                  <a:schemeClr val="accent6"/>
                </a:solidFill>
              </a:rPr>
              <a:t>alternative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[20</a:t>
            </a:r>
            <a:r>
              <a:rPr lang="en-US" dirty="0"/>
              <a:t>]</a:t>
            </a:r>
          </a:p>
        </p:txBody>
      </p:sp>
      <p:sp>
        <p:nvSpPr>
          <p:cNvPr id="145411" name="TextBox 4"/>
          <p:cNvSpPr txBox="1">
            <a:spLocks noChangeArrowheads="1"/>
          </p:cNvSpPr>
          <p:nvPr/>
        </p:nvSpPr>
        <p:spPr bwMode="auto">
          <a:xfrm>
            <a:off x="225425" y="1054100"/>
            <a:ext cx="8661217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socketed alternative </a:t>
            </a:r>
            <a:r>
              <a:rPr lang="en-US" altLang="en-US" sz="1400" dirty="0">
                <a:latin typeface="Verdana" pitchFamily="34" charset="0"/>
              </a:rPr>
              <a:t>allows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to connect Knights Landing processors to other processors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      via the QPI </a:t>
            </a:r>
            <a:r>
              <a:rPr lang="en-US" altLang="en-US" sz="1400" dirty="0">
                <a:latin typeface="Verdana" pitchFamily="34" charset="0"/>
              </a:rPr>
              <a:t>as opposed to the slower </a:t>
            </a:r>
            <a:r>
              <a:rPr lang="en-US" altLang="en-US" sz="1400" dirty="0" err="1">
                <a:latin typeface="Verdana" pitchFamily="34" charset="0"/>
              </a:rPr>
              <a:t>PCIe</a:t>
            </a:r>
            <a:r>
              <a:rPr lang="en-US" altLang="en-US" sz="1400" dirty="0">
                <a:latin typeface="Verdana" pitchFamily="34" charset="0"/>
              </a:rPr>
              <a:t> 3.0 interface. </a:t>
            </a:r>
            <a:endParaRPr lang="en-US" altLang="en-US" sz="1400" dirty="0" smtClean="0">
              <a:latin typeface="Verdana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400" dirty="0" smtClean="0">
                <a:latin typeface="Verdana" pitchFamily="34" charset="0"/>
              </a:rPr>
              <a:t>It targets HPC clusters and supercomputers.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extremetech.com/wp-content/uploads/2013/11/KNL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22" r="44319"/>
          <a:stretch/>
        </p:blipFill>
        <p:spPr bwMode="auto">
          <a:xfrm>
            <a:off x="190500" y="1141285"/>
            <a:ext cx="485105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894" y="670739"/>
            <a:ext cx="6521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b="1" dirty="0">
                <a:solidFill>
                  <a:schemeClr val="accent6"/>
                </a:solidFill>
              </a:rPr>
              <a:t>L</a:t>
            </a:r>
            <a:r>
              <a:rPr lang="en-US" b="1" dirty="0" err="1" smtClean="0">
                <a:solidFill>
                  <a:schemeClr val="accent6"/>
                </a:solidFill>
              </a:rPr>
              <a:t>ayout</a:t>
            </a:r>
            <a:r>
              <a:rPr lang="en-US" b="1" dirty="0" smtClean="0">
                <a:solidFill>
                  <a:schemeClr val="accent6"/>
                </a:solidFill>
              </a:rPr>
              <a:t> and key features of the Knights Landing processor </a:t>
            </a:r>
            <a:r>
              <a:rPr lang="en-US" dirty="0" smtClean="0"/>
              <a:t>[</a:t>
            </a:r>
            <a:r>
              <a:rPr lang="hu-HU" dirty="0" smtClean="0"/>
              <a:t>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43869" y="2088289"/>
            <a:ext cx="353481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Up to 72 </a:t>
            </a:r>
            <a:r>
              <a:rPr lang="en-US" dirty="0" err="1" smtClean="0"/>
              <a:t>Silvermont</a:t>
            </a:r>
            <a:r>
              <a:rPr lang="en-US" dirty="0" smtClean="0"/>
              <a:t> (Atom) cores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4 threads/core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2 512 bit vector units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2D mesh architecture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6 channels DDR4-2400,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   up to 384 GB</a:t>
            </a:r>
            <a:r>
              <a:rPr lang="en-US" dirty="0" smtClean="0"/>
              <a:t>,</a:t>
            </a:r>
            <a:endParaRPr lang="en-US" dirty="0" smtClean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2102" y="6024282"/>
            <a:ext cx="298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MCDRAM: Multi-Channel DRAM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7796" y="4084745"/>
            <a:ext cx="4572000" cy="5616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36 lanes </a:t>
            </a:r>
            <a:r>
              <a:rPr lang="en-US" dirty="0" err="1"/>
              <a:t>PCIe</a:t>
            </a:r>
            <a:r>
              <a:rPr lang="en-US" dirty="0"/>
              <a:t> 3.0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200 W TDP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8033" y="3603813"/>
            <a:ext cx="3788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8/16 GB high bandwidth on-package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  MCDRAM memory, &gt;500 </a:t>
            </a:r>
            <a:r>
              <a:rPr lang="en-US" dirty="0" smtClean="0"/>
              <a:t>GB/s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665163"/>
            <a:ext cx="7770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Use of </a:t>
            </a:r>
            <a:r>
              <a:rPr lang="en-US" b="1" dirty="0" err="1">
                <a:solidFill>
                  <a:schemeClr val="accent6"/>
                </a:solidFill>
              </a:rPr>
              <a:t>Silvermont</a:t>
            </a:r>
            <a:r>
              <a:rPr lang="en-US" b="1" dirty="0">
                <a:solidFill>
                  <a:schemeClr val="accent6"/>
                </a:solidFill>
              </a:rPr>
              <a:t> x86 cores instead of enhanced Pentium P54C cores </a:t>
            </a:r>
            <a:r>
              <a:rPr lang="en-US" dirty="0"/>
              <a:t>[20]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888" y="1079500"/>
            <a:ext cx="8964612" cy="1030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The </a:t>
            </a:r>
            <a:r>
              <a:rPr lang="en-US" dirty="0" err="1">
                <a:solidFill>
                  <a:srgbClr val="FF0000"/>
                </a:solidFill>
              </a:rPr>
              <a:t>Silvermont</a:t>
            </a:r>
            <a:r>
              <a:rPr lang="en-US" dirty="0">
                <a:solidFill>
                  <a:srgbClr val="FF0000"/>
                </a:solidFill>
              </a:rPr>
              <a:t> cores </a:t>
            </a:r>
            <a:r>
              <a:rPr lang="en-US" dirty="0"/>
              <a:t>of the Atom family are far more capable than the old Pentium cores and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 should significantly improve the single threaded performance.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The </a:t>
            </a:r>
            <a:r>
              <a:rPr lang="en-US" dirty="0" err="1"/>
              <a:t>Silvermont</a:t>
            </a:r>
            <a:r>
              <a:rPr lang="en-US" dirty="0"/>
              <a:t> cores are </a:t>
            </a:r>
            <a:r>
              <a:rPr lang="en-US" dirty="0">
                <a:solidFill>
                  <a:srgbClr val="0070C0"/>
                </a:solidFill>
              </a:rPr>
              <a:t>modified to incorporate 512-bit AVX units</a:t>
            </a:r>
            <a:r>
              <a:rPr lang="en-US" dirty="0"/>
              <a:t>, allowing </a:t>
            </a:r>
            <a:r>
              <a:rPr lang="en-US" dirty="0" smtClean="0"/>
              <a:t>AVX-512 </a:t>
            </a:r>
            <a:endParaRPr lang="en-US" dirty="0"/>
          </a:p>
          <a:p>
            <a:pPr algn="l">
              <a:defRPr/>
            </a:pPr>
            <a:r>
              <a:rPr lang="en-US" dirty="0"/>
              <a:t>       operations that </a:t>
            </a:r>
            <a:r>
              <a:rPr lang="en-US" dirty="0" smtClean="0"/>
              <a:t>makes the </a:t>
            </a:r>
            <a:r>
              <a:rPr lang="en-US" dirty="0"/>
              <a:t>bulk of Knights Landing’s computing performance.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/>
          <a:stretch>
            <a:fillRect/>
          </a:stretch>
        </p:blipFill>
        <p:spPr bwMode="auto">
          <a:xfrm>
            <a:off x="2195513" y="1305094"/>
            <a:ext cx="4713287" cy="360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Box 3"/>
          <p:cNvSpPr txBox="1">
            <a:spLocks noChangeArrowheads="1"/>
          </p:cNvSpPr>
          <p:nvPr/>
        </p:nvSpPr>
        <p:spPr bwMode="auto">
          <a:xfrm>
            <a:off x="188913" y="676275"/>
            <a:ext cx="72042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Contrasting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key features of Knights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Corner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and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Knights Landing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32</a:t>
            </a:r>
            <a:r>
              <a:rPr lang="en-US" altLang="en-US" sz="1400" dirty="0" smtClean="0">
                <a:latin typeface="Verdana" pitchFamily="34" charset="0"/>
              </a:rPr>
              <a:t>]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350963"/>
            <a:ext cx="652498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188913" y="677863"/>
            <a:ext cx="805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Use of High Bandwidth (HBW) In-Package memory in the Knights Landing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[19]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img.expreview.com/news/2014/06/24/Intel_Xeon_Phi_Knights_Landing_slid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2"/>
          <a:stretch>
            <a:fillRect/>
          </a:stretch>
        </p:blipFill>
        <p:spPr bwMode="auto">
          <a:xfrm>
            <a:off x="76200" y="1320800"/>
            <a:ext cx="9004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025" y="673100"/>
            <a:ext cx="43370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Implementation of Knights Landing </a:t>
            </a:r>
            <a:r>
              <a:rPr lang="en-US" dirty="0"/>
              <a:t>[20]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0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images.anandtech.com/doci/8217/MCDRAM_575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5" b="10040"/>
          <a:stretch>
            <a:fillRect/>
          </a:stretch>
        </p:blipFill>
        <p:spPr bwMode="auto">
          <a:xfrm>
            <a:off x="1368425" y="1790700"/>
            <a:ext cx="64579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" y="665163"/>
            <a:ext cx="54562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Introducing in-package integrated MCDRAMs-1 </a:t>
            </a:r>
            <a:r>
              <a:rPr lang="en-US" dirty="0"/>
              <a:t>[20]</a:t>
            </a:r>
          </a:p>
        </p:txBody>
      </p:sp>
      <p:sp>
        <p:nvSpPr>
          <p:cNvPr id="151556" name="TextBox 5"/>
          <p:cNvSpPr txBox="1">
            <a:spLocks noChangeArrowheads="1"/>
          </p:cNvSpPr>
          <p:nvPr/>
        </p:nvSpPr>
        <p:spPr bwMode="auto">
          <a:xfrm>
            <a:off x="244475" y="1003300"/>
            <a:ext cx="8096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 cooperation with Micron </a:t>
            </a:r>
            <a:r>
              <a:rPr lang="en-US" altLang="en-US" sz="1400" dirty="0">
                <a:latin typeface="Verdana" pitchFamily="34" charset="0"/>
              </a:rPr>
              <a:t>Intel introduces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in-package integrated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Multi Channel DRAMs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in the Knights Landing processor, as indicated below.</a:t>
            </a:r>
          </a:p>
        </p:txBody>
      </p:sp>
      <p:sp>
        <p:nvSpPr>
          <p:cNvPr id="151557" name="Rectangle 6"/>
          <p:cNvSpPr>
            <a:spLocks noChangeArrowheads="1"/>
          </p:cNvSpPr>
          <p:nvPr/>
        </p:nvSpPr>
        <p:spPr bwMode="auto">
          <a:xfrm>
            <a:off x="5408613" y="3427413"/>
            <a:ext cx="305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ctr">
              <a:spcBef>
                <a:spcPct val="0"/>
              </a:spcBef>
              <a:buFontTx/>
              <a:buNone/>
            </a:pPr>
            <a:r>
              <a:rPr lang="en-US" altLang="en-US" sz="1400" i="1">
                <a:latin typeface="Verdana" pitchFamily="34" charset="0"/>
              </a:rPr>
              <a:t>Image Courtesy InsideHPC.com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333375" y="4108450"/>
            <a:ext cx="5356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MCDRAM</a:t>
            </a:r>
            <a:r>
              <a:rPr lang="en-US" altLang="en-US" sz="1400" dirty="0">
                <a:solidFill>
                  <a:srgbClr val="3333FF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is a variant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HMC</a:t>
            </a:r>
            <a:r>
              <a:rPr lang="en-US" altLang="en-US" sz="1400" dirty="0">
                <a:latin typeface="Verdana" pitchFamily="34" charset="0"/>
              </a:rPr>
              <a:t> 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Hybrid Memory Cube</a:t>
            </a:r>
            <a:r>
              <a:rPr lang="en-US" altLang="en-US" sz="1400" dirty="0">
                <a:latin typeface="Verdana" pitchFamily="34" charset="0"/>
              </a:rPr>
              <a:t>).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4480" r="57683" b="19749"/>
          <a:stretch>
            <a:fillRect/>
          </a:stretch>
        </p:blipFill>
        <p:spPr bwMode="auto">
          <a:xfrm>
            <a:off x="1322388" y="1285875"/>
            <a:ext cx="3024187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187325" y="673100"/>
            <a:ext cx="45015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Block diagram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Larrabee’s</a:t>
            </a:r>
            <a:r>
              <a:rPr lang="en-US" altLang="en-US" sz="1400" b="1" dirty="0">
                <a:solidFill>
                  <a:schemeClr val="accent6"/>
                </a:solidFill>
              </a:rPr>
              <a:t> vector unit </a:t>
            </a:r>
            <a:r>
              <a:rPr lang="en-US" altLang="en-US" sz="1400" dirty="0"/>
              <a:t>[</a:t>
            </a:r>
            <a:r>
              <a:rPr lang="hu-HU" altLang="en-US" sz="1400" dirty="0"/>
              <a:t>4</a:t>
            </a:r>
            <a:r>
              <a:rPr lang="en-US" altLang="en-US" sz="1400" dirty="0"/>
              <a:t>]</a:t>
            </a: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396875" y="2051050"/>
            <a:ext cx="1103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16 x 32 bit</a:t>
            </a:r>
          </a:p>
        </p:txBody>
      </p:sp>
      <p:sp>
        <p:nvSpPr>
          <p:cNvPr id="55303" name="Oval 8"/>
          <p:cNvSpPr>
            <a:spLocks noChangeArrowheads="1"/>
          </p:cNvSpPr>
          <p:nvPr/>
        </p:nvSpPr>
        <p:spPr bwMode="auto">
          <a:xfrm>
            <a:off x="333375" y="1943100"/>
            <a:ext cx="1190625" cy="4699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49546" r="16341" b="45512"/>
          <a:stretch/>
        </p:blipFill>
        <p:spPr bwMode="auto">
          <a:xfrm>
            <a:off x="4633913" y="2933691"/>
            <a:ext cx="388937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70198" r="16341" b="19749"/>
          <a:stretch/>
        </p:blipFill>
        <p:spPr bwMode="auto">
          <a:xfrm>
            <a:off x="4478514" y="3248916"/>
            <a:ext cx="3889375" cy="5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ybrid Memory C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2801938"/>
            <a:ext cx="40005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563" y="665163"/>
            <a:ext cx="378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HMC (Hybrid Memory Cube) </a:t>
            </a:r>
            <a:r>
              <a:rPr lang="en-US" dirty="0"/>
              <a:t>[21]</a:t>
            </a:r>
            <a:r>
              <a:rPr lang="en-US" b="1" dirty="0">
                <a:solidFill>
                  <a:schemeClr val="accent6"/>
                </a:solidFill>
              </a:rPr>
              <a:t>-1 </a:t>
            </a:r>
          </a:p>
        </p:txBody>
      </p:sp>
      <p:sp>
        <p:nvSpPr>
          <p:cNvPr id="152580" name="TextBox 4"/>
          <p:cNvSpPr txBox="1">
            <a:spLocks noChangeArrowheads="1"/>
          </p:cNvSpPr>
          <p:nvPr/>
        </p:nvSpPr>
        <p:spPr bwMode="auto">
          <a:xfrm>
            <a:off x="447675" y="1003300"/>
            <a:ext cx="28686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HMC</a:t>
            </a:r>
            <a:r>
              <a:rPr lang="en-US" altLang="en-US" sz="1400" dirty="0">
                <a:latin typeface="Verdana" pitchFamily="34" charset="0"/>
              </a:rPr>
              <a:t> is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stacked memory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latin typeface="Verdana" pitchFamily="34" charset="0"/>
              </a:rPr>
              <a:t>It consists 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8700" y="1587500"/>
            <a:ext cx="7989888" cy="1030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vertical stack of DRAM dies </a:t>
            </a:r>
            <a:r>
              <a:rPr lang="en-US" dirty="0"/>
              <a:t>that are </a:t>
            </a:r>
            <a:r>
              <a:rPr lang="en-US" dirty="0">
                <a:solidFill>
                  <a:srgbClr val="0070C0"/>
                </a:solidFill>
              </a:rPr>
              <a:t>connected using </a:t>
            </a:r>
            <a:r>
              <a:rPr lang="en-US" dirty="0">
                <a:solidFill>
                  <a:srgbClr val="FF0000"/>
                </a:solidFill>
              </a:rPr>
              <a:t>TSV (Through-Silicon-Via)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>
                <a:solidFill>
                  <a:srgbClr val="0000CC"/>
                </a:solidFill>
              </a:rPr>
              <a:t>       </a:t>
            </a:r>
            <a:r>
              <a:rPr lang="en-US" dirty="0">
                <a:solidFill>
                  <a:srgbClr val="FF0000"/>
                </a:solidFill>
              </a:rPr>
              <a:t>interconnects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/>
              <a:t>and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a high speed </a:t>
            </a:r>
            <a:r>
              <a:rPr lang="en-US" dirty="0">
                <a:solidFill>
                  <a:srgbClr val="FF0000"/>
                </a:solidFill>
              </a:rPr>
              <a:t>logic layer </a:t>
            </a:r>
            <a:r>
              <a:rPr lang="en-US" dirty="0"/>
              <a:t>that </a:t>
            </a:r>
            <a:r>
              <a:rPr lang="en-US" dirty="0">
                <a:solidFill>
                  <a:srgbClr val="0070C0"/>
                </a:solidFill>
              </a:rPr>
              <a:t>handles</a:t>
            </a:r>
            <a:r>
              <a:rPr lang="en-US" dirty="0"/>
              <a:t> all </a:t>
            </a:r>
            <a:r>
              <a:rPr lang="en-US" dirty="0">
                <a:solidFill>
                  <a:srgbClr val="0070C0"/>
                </a:solidFill>
              </a:rPr>
              <a:t>DRAM control </a:t>
            </a:r>
            <a:r>
              <a:rPr lang="en-US" dirty="0"/>
              <a:t>within the HMC, as indicated</a:t>
            </a:r>
          </a:p>
          <a:p>
            <a:pPr algn="l">
              <a:defRPr/>
            </a:pPr>
            <a:r>
              <a:rPr lang="en-US" dirty="0"/>
              <a:t>       in the Figure below. </a:t>
            </a:r>
          </a:p>
        </p:txBody>
      </p:sp>
      <p:sp>
        <p:nvSpPr>
          <p:cNvPr id="152582" name="TextBox 10"/>
          <p:cNvSpPr txBox="1">
            <a:spLocks noChangeArrowheads="1"/>
          </p:cNvSpPr>
          <p:nvPr/>
        </p:nvSpPr>
        <p:spPr bwMode="auto">
          <a:xfrm>
            <a:off x="2611891" y="6108700"/>
            <a:ext cx="3977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Figure: Main parts of a HMC memory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21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5850" y="5016500"/>
            <a:ext cx="2203450" cy="33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50" b="1" dirty="0">
                <a:solidFill>
                  <a:srgbClr val="2775A5"/>
                </a:solidFill>
              </a:rPr>
              <a:t>TSV interconnects</a:t>
            </a:r>
          </a:p>
        </p:txBody>
      </p:sp>
      <p:cxnSp>
        <p:nvCxnSpPr>
          <p:cNvPr id="152584" name="Straight Connector 13"/>
          <p:cNvCxnSpPr>
            <a:cxnSpLocks noChangeShapeType="1"/>
          </p:cNvCxnSpPr>
          <p:nvPr/>
        </p:nvCxnSpPr>
        <p:spPr bwMode="auto">
          <a:xfrm flipV="1">
            <a:off x="2187575" y="4343400"/>
            <a:ext cx="1838325" cy="673100"/>
          </a:xfrm>
          <a:prstGeom prst="line">
            <a:avLst/>
          </a:prstGeom>
          <a:noFill/>
          <a:ln w="9525" algn="ctr">
            <a:solidFill>
              <a:srgbClr val="2775A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563" y="665163"/>
            <a:ext cx="378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HMC (Hybrid Memory Cube) </a:t>
            </a:r>
            <a:r>
              <a:rPr lang="en-US" dirty="0"/>
              <a:t>[21]</a:t>
            </a:r>
            <a:r>
              <a:rPr lang="en-US" b="1" dirty="0">
                <a:solidFill>
                  <a:schemeClr val="accent6"/>
                </a:solidFill>
              </a:rPr>
              <a:t>-2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975" y="990600"/>
            <a:ext cx="7993063" cy="815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HMC allows a </a:t>
            </a:r>
            <a:r>
              <a:rPr lang="en-US" dirty="0">
                <a:solidFill>
                  <a:srgbClr val="0070C0"/>
                </a:solidFill>
              </a:rPr>
              <a:t>tight coupling </a:t>
            </a:r>
            <a:r>
              <a:rPr lang="en-US" dirty="0"/>
              <a:t>the memory with CPUs, GPUs resulting in a significant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improvement of efficiency and power consumption.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System designers have </a:t>
            </a:r>
            <a:r>
              <a:rPr lang="en-US" dirty="0">
                <a:solidFill>
                  <a:srgbClr val="0070C0"/>
                </a:solidFill>
              </a:rPr>
              <a:t>two options </a:t>
            </a:r>
            <a:r>
              <a:rPr lang="en-US" dirty="0"/>
              <a:t>to use HMC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790700"/>
            <a:ext cx="6662738" cy="815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as either “</a:t>
            </a:r>
            <a:r>
              <a:rPr lang="en-US" dirty="0">
                <a:solidFill>
                  <a:srgbClr val="FF0000"/>
                </a:solidFill>
              </a:rPr>
              <a:t>near memory</a:t>
            </a:r>
            <a:r>
              <a:rPr lang="en-US" dirty="0"/>
              <a:t>” </a:t>
            </a:r>
            <a:r>
              <a:rPr lang="en-US" dirty="0">
                <a:solidFill>
                  <a:srgbClr val="0070C0"/>
                </a:solidFill>
              </a:rPr>
              <a:t>mounted directly adjacent to the processor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 (e.g. in the same package) </a:t>
            </a:r>
            <a:r>
              <a:rPr lang="en-US" dirty="0">
                <a:solidFill>
                  <a:srgbClr val="0070C0"/>
                </a:solidFill>
              </a:rPr>
              <a:t>for increasing performance </a:t>
            </a:r>
            <a:r>
              <a:rPr lang="en-US" dirty="0"/>
              <a:t>or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 as a “</a:t>
            </a:r>
            <a:r>
              <a:rPr lang="en-US" dirty="0">
                <a:solidFill>
                  <a:srgbClr val="FF0000"/>
                </a:solidFill>
              </a:rPr>
              <a:t>far memory</a:t>
            </a:r>
            <a:r>
              <a:rPr lang="en-US" dirty="0"/>
              <a:t>” </a:t>
            </a:r>
            <a:r>
              <a:rPr lang="en-US" dirty="0">
                <a:solidFill>
                  <a:srgbClr val="0070C0"/>
                </a:solidFill>
              </a:rPr>
              <a:t>for increasing power efficiency. </a:t>
            </a:r>
          </a:p>
        </p:txBody>
      </p:sp>
      <p:sp>
        <p:nvSpPr>
          <p:cNvPr id="135173" name="TextBox 7"/>
          <p:cNvSpPr txBox="1">
            <a:spLocks noChangeArrowheads="1"/>
          </p:cNvSpPr>
          <p:nvPr/>
        </p:nvSpPr>
        <p:spPr bwMode="auto">
          <a:xfrm>
            <a:off x="215900" y="2743200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25" y="3060700"/>
            <a:ext cx="8700523" cy="24160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HMC technology was </a:t>
            </a:r>
            <a:r>
              <a:rPr lang="en-US" dirty="0">
                <a:solidFill>
                  <a:srgbClr val="0070C0"/>
                </a:solidFill>
              </a:rPr>
              <a:t>developed by Micron </a:t>
            </a:r>
            <a:r>
              <a:rPr lang="en-US" dirty="0"/>
              <a:t>Technology Inc.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Micron and Samsung founded the </a:t>
            </a:r>
            <a:r>
              <a:rPr lang="en-US" dirty="0">
                <a:solidFill>
                  <a:srgbClr val="FF0000"/>
                </a:solidFill>
              </a:rPr>
              <a:t>HMC Consortium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HMCC</a:t>
            </a:r>
            <a:r>
              <a:rPr lang="en-US" dirty="0"/>
              <a:t>) in </a:t>
            </a:r>
            <a:r>
              <a:rPr lang="en-US" dirty="0">
                <a:solidFill>
                  <a:srgbClr val="0070C0"/>
                </a:solidFill>
              </a:rPr>
              <a:t>10/2011</a:t>
            </a:r>
            <a:r>
              <a:rPr lang="en-US" dirty="0"/>
              <a:t> to working out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 specifications.</a:t>
            </a:r>
          </a:p>
          <a:p>
            <a:pPr algn="l">
              <a:defRPr/>
            </a:pPr>
            <a:r>
              <a:rPr lang="en-US" dirty="0"/>
              <a:t>     HMCC is led by eight industry leaders including Altera, ARM, IBM, SK Hynix, Micron,</a:t>
            </a:r>
          </a:p>
          <a:p>
            <a:pPr algn="l">
              <a:defRPr/>
            </a:pPr>
            <a:r>
              <a:rPr lang="en-US" dirty="0"/>
              <a:t>       Open-Silicon, Samsung, and Xilinx and intends to achieve broad agreement of HMC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 standards.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HMC 1.0 Specification </a:t>
            </a:r>
            <a:r>
              <a:rPr lang="en-US" dirty="0"/>
              <a:t>was released in </a:t>
            </a:r>
            <a:r>
              <a:rPr lang="en-US" dirty="0" smtClean="0">
                <a:solidFill>
                  <a:srgbClr val="0070C0"/>
                </a:solidFill>
              </a:rPr>
              <a:t>4/2013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dirty="0" smtClean="0"/>
              <a:t>Recent relase (10/2015) is HMC 2.1.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Beyond Intel also  NVIDIA plans to introduce the HMC technology in their Pascal processor.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/>
      <p:bldP spid="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665163"/>
            <a:ext cx="54562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Introducing in-package integrated MCDRAMs-2 </a:t>
            </a:r>
            <a:r>
              <a:rPr lang="en-US" dirty="0"/>
              <a:t>[20]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713" y="1016000"/>
            <a:ext cx="8877300" cy="1030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In Knights Landing </a:t>
            </a:r>
            <a:r>
              <a:rPr lang="en-US" dirty="0">
                <a:solidFill>
                  <a:srgbClr val="0070C0"/>
                </a:solidFill>
              </a:rPr>
              <a:t>Intel and Micron developed a variant of HMC </a:t>
            </a:r>
            <a:r>
              <a:rPr lang="en-US" dirty="0"/>
              <a:t>called </a:t>
            </a:r>
            <a:r>
              <a:rPr lang="en-US" dirty="0">
                <a:solidFill>
                  <a:srgbClr val="FF0000"/>
                </a:solidFill>
              </a:rPr>
              <a:t>MCDRAM </a:t>
            </a:r>
            <a:r>
              <a:rPr lang="en-US" dirty="0">
                <a:solidFill>
                  <a:srgbClr val="0070C0"/>
                </a:solidFill>
              </a:rPr>
              <a:t>by replacing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       the standard HMD interface with a custom interface.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The resulting MCDRAM can be scaled up to </a:t>
            </a:r>
            <a:r>
              <a:rPr lang="en-US" dirty="0">
                <a:solidFill>
                  <a:srgbClr val="0070C0"/>
                </a:solidFill>
              </a:rPr>
              <a:t>16 GB </a:t>
            </a:r>
            <a:r>
              <a:rPr lang="en-US" dirty="0"/>
              <a:t>size and offers </a:t>
            </a:r>
            <a:r>
              <a:rPr lang="en-US" dirty="0">
                <a:solidFill>
                  <a:srgbClr val="0070C0"/>
                </a:solidFill>
              </a:rPr>
              <a:t>up to 500 GB/s </a:t>
            </a:r>
            <a:r>
              <a:rPr lang="en-US" dirty="0"/>
              <a:t>memory</a:t>
            </a:r>
          </a:p>
          <a:p>
            <a:pPr algn="l">
              <a:defRPr/>
            </a:pPr>
            <a:r>
              <a:rPr lang="en-US" dirty="0"/>
              <a:t>       bandwidth (nearly 50 % more than Knights Corner’s GDDR5). 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images.anandtech.com/doci/8217/NERSC_575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7"/>
          <a:stretch>
            <a:fillRect/>
          </a:stretch>
        </p:blipFill>
        <p:spPr bwMode="auto">
          <a:xfrm>
            <a:off x="635000" y="2530475"/>
            <a:ext cx="7832725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913" y="665163"/>
            <a:ext cx="56467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First Knights Landing based supercomputer plan </a:t>
            </a:r>
            <a:r>
              <a:rPr lang="en-US" dirty="0"/>
              <a:t>[20]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300" y="965200"/>
            <a:ext cx="8960979" cy="12849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Intel is involved in developing its </a:t>
            </a:r>
            <a:r>
              <a:rPr lang="en-US" dirty="0">
                <a:solidFill>
                  <a:srgbClr val="FF0000"/>
                </a:solidFill>
              </a:rPr>
              <a:t>first Knights Landing supercomputer </a:t>
            </a:r>
            <a:r>
              <a:rPr lang="en-US" dirty="0"/>
              <a:t>for the National Energy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Research Scientific Computing Center (NERSC). 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new supercomputer will be designated as </a:t>
            </a:r>
            <a:r>
              <a:rPr lang="en-US" dirty="0">
                <a:solidFill>
                  <a:srgbClr val="FF0000"/>
                </a:solidFill>
              </a:rPr>
              <a:t>Cori</a:t>
            </a:r>
            <a:r>
              <a:rPr lang="en-US" dirty="0"/>
              <a:t> and it will include </a:t>
            </a:r>
            <a:r>
              <a:rPr lang="en-US" dirty="0">
                <a:solidFill>
                  <a:srgbClr val="0070C0"/>
                </a:solidFill>
              </a:rPr>
              <a:t>&gt;9300 Knights Landing </a:t>
            </a:r>
          </a:p>
          <a:p>
            <a:pPr algn="l">
              <a:spcAft>
                <a:spcPts val="30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       nodes</a:t>
            </a:r>
            <a:r>
              <a:rPr lang="en-US" dirty="0">
                <a:solidFill>
                  <a:srgbClr val="0000CC"/>
                </a:solidFill>
              </a:rPr>
              <a:t>, </a:t>
            </a:r>
            <a:r>
              <a:rPr lang="en-US" dirty="0"/>
              <a:t>as indicated below</a:t>
            </a:r>
            <a:r>
              <a:rPr lang="en-US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Availability: ~ 09/2016.</a:t>
            </a:r>
            <a:endParaRPr lang="en-US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62" y="679618"/>
            <a:ext cx="5420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Comparing features of Intel’s many core processors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582" y="1012565"/>
            <a:ext cx="2983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Interconnection </a:t>
            </a:r>
            <a:r>
              <a:rPr lang="en-US" dirty="0" smtClean="0"/>
              <a:t>style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Layout of the main memory</a:t>
            </a:r>
            <a:endParaRPr lang="en-US" dirty="0" smtClean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60400"/>
            <a:ext cx="559319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Interconnection style of Intel’s many core processors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74838" y="1300163"/>
            <a:ext cx="4791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Interconnection style of Intel’s many core processors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27138" y="2065338"/>
            <a:ext cx="18430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Ring interconnect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rot="-5400000" flipH="1" flipV="1">
            <a:off x="3054364" y="746111"/>
            <a:ext cx="315913" cy="210346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5400000" flipV="1">
            <a:off x="5045871" y="856457"/>
            <a:ext cx="315911" cy="188277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122488" y="1922463"/>
            <a:ext cx="60325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108700" y="1922463"/>
            <a:ext cx="57150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700713" y="2065338"/>
            <a:ext cx="8747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2D grid</a:t>
            </a:r>
          </a:p>
        </p:txBody>
      </p:sp>
      <p:sp>
        <p:nvSpPr>
          <p:cNvPr id="47115" name="TextBox 12"/>
          <p:cNvSpPr txBox="1">
            <a:spLocks noChangeArrowheads="1"/>
          </p:cNvSpPr>
          <p:nvPr/>
        </p:nvSpPr>
        <p:spPr bwMode="auto">
          <a:xfrm>
            <a:off x="769938" y="2527300"/>
            <a:ext cx="27860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latin typeface="Verdana" pitchFamily="34" charset="0"/>
              </a:rPr>
              <a:t>Larrabee</a:t>
            </a:r>
            <a:r>
              <a:rPr lang="en-US" altLang="en-US" sz="1300" dirty="0">
                <a:latin typeface="Verdana" pitchFamily="34" charset="0"/>
              </a:rPr>
              <a:t> (2006): 24-32 cores</a:t>
            </a:r>
          </a:p>
        </p:txBody>
      </p:sp>
      <p:sp>
        <p:nvSpPr>
          <p:cNvPr id="47116" name="TextBox 13"/>
          <p:cNvSpPr txBox="1">
            <a:spLocks noChangeArrowheads="1"/>
          </p:cNvSpPr>
          <p:nvPr/>
        </p:nvSpPr>
        <p:spPr bwMode="auto">
          <a:xfrm>
            <a:off x="4921250" y="2812180"/>
            <a:ext cx="30416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Tile processor </a:t>
            </a:r>
            <a:r>
              <a:rPr lang="en-US" altLang="en-US" sz="1300" dirty="0">
                <a:latin typeface="Verdana" pitchFamily="34" charset="0"/>
              </a:rPr>
              <a:t>(2007): 80 cores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SCC</a:t>
            </a:r>
            <a:r>
              <a:rPr lang="en-US" altLang="en-US" sz="1300" dirty="0">
                <a:latin typeface="Verdana" pitchFamily="34" charset="0"/>
              </a:rPr>
              <a:t> (2010): 48 cores</a:t>
            </a:r>
          </a:p>
        </p:txBody>
      </p:sp>
      <p:sp>
        <p:nvSpPr>
          <p:cNvPr id="47117" name="TextBox 14"/>
          <p:cNvSpPr txBox="1">
            <a:spLocks noChangeArrowheads="1"/>
          </p:cNvSpPr>
          <p:nvPr/>
        </p:nvSpPr>
        <p:spPr bwMode="auto">
          <a:xfrm>
            <a:off x="534988" y="3369936"/>
            <a:ext cx="10683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Xeon Phi </a:t>
            </a:r>
          </a:p>
        </p:txBody>
      </p:sp>
      <p:sp>
        <p:nvSpPr>
          <p:cNvPr id="47118" name="TextBox 15"/>
          <p:cNvSpPr txBox="1">
            <a:spLocks noChangeArrowheads="1"/>
          </p:cNvSpPr>
          <p:nvPr/>
        </p:nvSpPr>
        <p:spPr bwMode="auto">
          <a:xfrm>
            <a:off x="636588" y="3579486"/>
            <a:ext cx="34607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Ferry </a:t>
            </a:r>
            <a:r>
              <a:rPr lang="en-US" altLang="en-US" sz="1300" dirty="0">
                <a:latin typeface="Verdana" pitchFamily="34" charset="0"/>
              </a:rPr>
              <a:t>(2010): 32 cores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Corner </a:t>
            </a:r>
            <a:r>
              <a:rPr lang="en-US" altLang="en-US" sz="1300" dirty="0">
                <a:latin typeface="Verdana" pitchFamily="34" charset="0"/>
              </a:rPr>
              <a:t>(2012): 57-61 cores</a:t>
            </a:r>
          </a:p>
        </p:txBody>
      </p:sp>
      <p:sp>
        <p:nvSpPr>
          <p:cNvPr id="47119" name="TextBox 16"/>
          <p:cNvSpPr txBox="1">
            <a:spLocks noChangeArrowheads="1"/>
          </p:cNvSpPr>
          <p:nvPr/>
        </p:nvSpPr>
        <p:spPr bwMode="auto">
          <a:xfrm>
            <a:off x="4857750" y="4161598"/>
            <a:ext cx="10096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Xeon Phi</a:t>
            </a:r>
          </a:p>
        </p:txBody>
      </p:sp>
      <p:sp>
        <p:nvSpPr>
          <p:cNvPr id="47120" name="TextBox 17"/>
          <p:cNvSpPr txBox="1">
            <a:spLocks noChangeArrowheads="1"/>
          </p:cNvSpPr>
          <p:nvPr/>
        </p:nvSpPr>
        <p:spPr bwMode="auto">
          <a:xfrm>
            <a:off x="5035550" y="4390198"/>
            <a:ext cx="3721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Landing </a:t>
            </a:r>
            <a:r>
              <a:rPr lang="en-US" altLang="en-US" sz="1300" dirty="0">
                <a:latin typeface="Verdana" pitchFamily="34" charset="0"/>
              </a:rPr>
              <a:t>(2H/2015?): 72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(As of 1/2015 no details available)</a:t>
            </a:r>
          </a:p>
        </p:txBody>
      </p:sp>
      <p:sp>
        <p:nvSpPr>
          <p:cNvPr id="2" name="Right Arrow 1"/>
          <p:cNvSpPr/>
          <p:nvPr/>
        </p:nvSpPr>
        <p:spPr bwMode="auto">
          <a:xfrm rot="988679">
            <a:off x="3825252" y="283388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988679">
            <a:off x="3825252" y="421818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9548151">
            <a:off x="3825904" y="342242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47115" grpId="0"/>
      <p:bldP spid="47116" grpId="0"/>
      <p:bldP spid="47117" grpId="0"/>
      <p:bldP spid="47118" grpId="0"/>
      <p:bldP spid="47119" grpId="0"/>
      <p:bldP spid="47120" grpId="0"/>
      <p:bldP spid="2" grpId="0" animBg="1"/>
      <p:bldP spid="18" grpId="0" animBg="1"/>
      <p:bldP spid="1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05038" y="1223963"/>
            <a:ext cx="4791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>
                <a:latin typeface="Verdana" pitchFamily="34" charset="0"/>
              </a:rPr>
              <a:t>Layout of the main memory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38250" y="1938338"/>
            <a:ext cx="2735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Traditional implementation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rot="-5400000" flipH="1" flipV="1">
            <a:off x="3449638" y="719138"/>
            <a:ext cx="315912" cy="1979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rot="5400000" flipV="1">
            <a:off x="5429251" y="719137"/>
            <a:ext cx="315912" cy="1979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579688" y="1833563"/>
            <a:ext cx="60325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40500" y="1833563"/>
            <a:ext cx="57150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930775" y="1938338"/>
            <a:ext cx="32781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Distributed memory on the cores</a:t>
            </a:r>
          </a:p>
        </p:txBody>
      </p:sp>
      <p:sp>
        <p:nvSpPr>
          <p:cNvPr id="48138" name="TextBox 10"/>
          <p:cNvSpPr txBox="1">
            <a:spLocks noChangeArrowheads="1"/>
          </p:cNvSpPr>
          <p:nvPr/>
        </p:nvSpPr>
        <p:spPr bwMode="auto">
          <a:xfrm>
            <a:off x="461963" y="2349500"/>
            <a:ext cx="324643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>
                <a:latin typeface="Verdana" pitchFamily="34" charset="0"/>
              </a:rPr>
              <a:t>Larrabee</a:t>
            </a:r>
            <a:r>
              <a:rPr lang="en-US" altLang="en-US" sz="1300">
                <a:latin typeface="Verdana" pitchFamily="34" charset="0"/>
              </a:rPr>
              <a:t> (2006): 24-32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4 32-bit GDDR5 memory channels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attached to the ring</a:t>
            </a:r>
          </a:p>
        </p:txBody>
      </p:sp>
      <p:sp>
        <p:nvSpPr>
          <p:cNvPr id="48139" name="TextBox 12"/>
          <p:cNvSpPr txBox="1">
            <a:spLocks noChangeArrowheads="1"/>
          </p:cNvSpPr>
          <p:nvPr/>
        </p:nvSpPr>
        <p:spPr bwMode="auto">
          <a:xfrm>
            <a:off x="4718050" y="2870200"/>
            <a:ext cx="31686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Tile processor </a:t>
            </a:r>
            <a:r>
              <a:rPr lang="en-US" altLang="en-US" sz="1300">
                <a:latin typeface="Verdana" pitchFamily="34" charset="0"/>
              </a:rPr>
              <a:t>(2007): 80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 Separate 2 kB/3 kB data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 instruction memories on each tile</a:t>
            </a:r>
          </a:p>
        </p:txBody>
      </p:sp>
      <p:sp>
        <p:nvSpPr>
          <p:cNvPr id="48140" name="TextBox 13"/>
          <p:cNvSpPr txBox="1">
            <a:spLocks noChangeArrowheads="1"/>
          </p:cNvSpPr>
          <p:nvPr/>
        </p:nvSpPr>
        <p:spPr bwMode="auto">
          <a:xfrm>
            <a:off x="447675" y="3409950"/>
            <a:ext cx="47720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SCC</a:t>
            </a:r>
            <a:r>
              <a:rPr lang="en-US" altLang="en-US" sz="1300" dirty="0">
                <a:latin typeface="Verdana" pitchFamily="34" charset="0"/>
              </a:rPr>
              <a:t> (2010): 48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4 64-bit DDR3-800 memory channels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attached to the 2D grid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Xeon Phi 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 dirty="0" smtClean="0">
                <a:latin typeface="Verdana" pitchFamily="34" charset="0"/>
              </a:rPr>
              <a:t>Knights </a:t>
            </a:r>
            <a:r>
              <a:rPr lang="en-US" altLang="en-US" sz="1300" b="1" dirty="0">
                <a:latin typeface="Verdana" pitchFamily="34" charset="0"/>
              </a:rPr>
              <a:t>Ferry</a:t>
            </a:r>
            <a:r>
              <a:rPr lang="en-US" altLang="en-US" sz="1300" dirty="0">
                <a:latin typeface="Verdana" pitchFamily="34" charset="0"/>
              </a:rPr>
              <a:t> (2010): 32 cores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8 32-bit GDDR5 5GT/s? memory channels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attached to the ring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Corner </a:t>
            </a:r>
            <a:r>
              <a:rPr lang="en-US" altLang="en-US" sz="1300" dirty="0">
                <a:latin typeface="Verdana" pitchFamily="34" charset="0"/>
              </a:rPr>
              <a:t>(2012): 57-61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Up to 16 32-bit GDDR5 5 /5.5 GT/s memory channels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attached to the 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00" dirty="0">
              <a:latin typeface="Verdana" pitchFamily="34" charset="0"/>
            </a:endParaRPr>
          </a:p>
        </p:txBody>
      </p:sp>
      <p:sp>
        <p:nvSpPr>
          <p:cNvPr id="48141" name="TextBox 15"/>
          <p:cNvSpPr txBox="1">
            <a:spLocks noChangeArrowheads="1"/>
          </p:cNvSpPr>
          <p:nvPr/>
        </p:nvSpPr>
        <p:spPr bwMode="auto">
          <a:xfrm>
            <a:off x="422275" y="5675871"/>
            <a:ext cx="514596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Landing </a:t>
            </a:r>
            <a:r>
              <a:rPr lang="en-US" altLang="en-US" sz="1300" dirty="0">
                <a:latin typeface="Verdana" pitchFamily="34" charset="0"/>
              </a:rPr>
              <a:t>(2H/2015?): 72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6 64-bit DDR4-2400 memory channels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attached to the 2D grid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+ Proprietary on-package MCDRAM (Multi-Channel DRAM)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with 500 GB/s bandwidth attached to the 2D grid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913" y="665163"/>
            <a:ext cx="626485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Layout of the main memory in Intel’s many core processors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759075"/>
            <a:ext cx="8651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ight Arrow 17"/>
          <p:cNvSpPr/>
          <p:nvPr/>
        </p:nvSpPr>
        <p:spPr bwMode="auto">
          <a:xfrm rot="10120633">
            <a:off x="3737004" y="342242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18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/>
      <p:bldP spid="48138" grpId="0"/>
      <p:bldP spid="48139" grpId="0"/>
      <p:bldP spid="48140" grpId="0"/>
      <p:bldP spid="48141" grpId="0"/>
      <p:bldP spid="1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0771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. References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4"/>
          <p:cNvSpPr>
            <a:spLocks noChangeArrowheads="1"/>
          </p:cNvSpPr>
          <p:nvPr/>
        </p:nvSpPr>
        <p:spPr bwMode="auto">
          <a:xfrm>
            <a:off x="180975" y="685800"/>
            <a:ext cx="816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[1]: Timeline of Many-Core at Intel, intel.com,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</a:t>
            </a:r>
            <a:r>
              <a:rPr lang="hu-HU" altLang="en-US" sz="1400" dirty="0">
                <a:solidFill>
                  <a:srgbClr val="000000"/>
                </a:solidFill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</a:rPr>
              <a:t>http://download.intel.com/newsroom/kits/xeon/phi/pdfs/Many-Core-Timeline.pdf</a:t>
            </a:r>
          </a:p>
        </p:txBody>
      </p:sp>
      <p:sp>
        <p:nvSpPr>
          <p:cNvPr id="16179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</a:rPr>
              <a:t>5. </a:t>
            </a:r>
            <a:r>
              <a:rPr lang="en-US" altLang="en-US" sz="1800" dirty="0" smtClean="0">
                <a:solidFill>
                  <a:srgbClr val="FFFFFF"/>
                </a:solidFill>
              </a:rPr>
              <a:t>References </a:t>
            </a:r>
            <a:r>
              <a:rPr lang="en-US" altLang="en-US" sz="1800" dirty="0">
                <a:solidFill>
                  <a:srgbClr val="FFFFFF"/>
                </a:solidFill>
              </a:rPr>
              <a:t>(</a:t>
            </a:r>
            <a:r>
              <a:rPr lang="hu-HU" altLang="en-US" sz="1800" dirty="0">
                <a:solidFill>
                  <a:srgbClr val="FFFFFF"/>
                </a:solidFill>
              </a:rPr>
              <a:t>1</a:t>
            </a:r>
            <a:r>
              <a:rPr lang="en-US" altLang="en-US" sz="1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61796" name="Text Box 11"/>
          <p:cNvSpPr txBox="1">
            <a:spLocks noChangeArrowheads="1"/>
          </p:cNvSpPr>
          <p:nvPr/>
        </p:nvSpPr>
        <p:spPr bwMode="auto">
          <a:xfrm>
            <a:off x="185738" y="1935163"/>
            <a:ext cx="89281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[3]: Seiler L. &amp; al., Larrabee: A Many-Core x86 Architecture for Visual Computing,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ACM Transactions on Graphics, Vol. 27, No. 3, Article 18, Aug. 2008, http://www.student.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chemia.uj.edu.pl/~mrozek/USl/wyklad/Nowe_konstrukcje/Siggraph_Larrabee_paper.pdf</a:t>
            </a:r>
          </a:p>
        </p:txBody>
      </p:sp>
      <p:sp>
        <p:nvSpPr>
          <p:cNvPr id="161797" name="Text Box 11"/>
          <p:cNvSpPr txBox="1">
            <a:spLocks noChangeArrowheads="1"/>
          </p:cNvSpPr>
          <p:nvPr/>
        </p:nvSpPr>
        <p:spPr bwMode="auto">
          <a:xfrm>
            <a:off x="171450" y="2781300"/>
            <a:ext cx="8113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[4]: Seiler L., Larrabee: A Many-Core Intel Architecture for Visual Computing, IDF 2008</a:t>
            </a:r>
          </a:p>
        </p:txBody>
      </p:sp>
      <p:sp>
        <p:nvSpPr>
          <p:cNvPr id="161798" name="Text Box 11"/>
          <p:cNvSpPr txBox="1">
            <a:spLocks noChangeArrowheads="1"/>
          </p:cNvSpPr>
          <p:nvPr/>
        </p:nvSpPr>
        <p:spPr bwMode="auto">
          <a:xfrm>
            <a:off x="176213" y="3189288"/>
            <a:ext cx="900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[5]: </a:t>
            </a:r>
            <a:r>
              <a:rPr lang="en-US" altLang="en-US" sz="1400" dirty="0" err="1">
                <a:solidFill>
                  <a:srgbClr val="000000"/>
                </a:solidFill>
              </a:rPr>
              <a:t>Skaugen</a:t>
            </a:r>
            <a:r>
              <a:rPr lang="en-US" altLang="en-US" sz="1400" dirty="0">
                <a:solidFill>
                  <a:srgbClr val="000000"/>
                </a:solidFill>
              </a:rPr>
              <a:t> K., </a:t>
            </a:r>
            <a:r>
              <a:rPr lang="en-US" altLang="en-US" sz="1400" dirty="0" err="1">
                <a:solidFill>
                  <a:srgbClr val="000000"/>
                </a:solidFill>
              </a:rPr>
              <a:t>Petascale</a:t>
            </a:r>
            <a:r>
              <a:rPr lang="en-US" altLang="en-US" sz="1400" dirty="0">
                <a:solidFill>
                  <a:srgbClr val="000000"/>
                </a:solidFill>
              </a:rPr>
              <a:t> to </a:t>
            </a:r>
            <a:r>
              <a:rPr lang="en-US" altLang="en-US" sz="1400" dirty="0" err="1">
                <a:solidFill>
                  <a:srgbClr val="000000"/>
                </a:solidFill>
              </a:rPr>
              <a:t>Exascale</a:t>
            </a:r>
            <a:r>
              <a:rPr lang="en-US" altLang="en-US" sz="1400" dirty="0">
                <a:solidFill>
                  <a:srgbClr val="000000"/>
                </a:solidFill>
              </a:rPr>
              <a:t>, Extending Intel’s HPC Commitment, ISC 2010,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http://download.intel.com/pressroom/archive/reference/ISC_2010_Skaugen_keynote.pdf </a:t>
            </a:r>
          </a:p>
        </p:txBody>
      </p:sp>
      <p:sp>
        <p:nvSpPr>
          <p:cNvPr id="161799" name="Text Box 11"/>
          <p:cNvSpPr txBox="1">
            <a:spLocks noChangeArrowheads="1"/>
          </p:cNvSpPr>
          <p:nvPr/>
        </p:nvSpPr>
        <p:spPr bwMode="auto">
          <a:xfrm>
            <a:off x="176213" y="3797300"/>
            <a:ext cx="80200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[6]: Chrysos G., Intel Xeon Phi coprocessor (codename Knights Corner), Hot Chips,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Aug. 28 2012, http://www.hotchips.org/wp-content/uploads/hc_archives/hc24/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HC24-3-ManyCore/HC24.28.335-XeonPhi-Chrysos-Intel.pdf</a:t>
            </a:r>
          </a:p>
        </p:txBody>
      </p:sp>
      <p:sp>
        <p:nvSpPr>
          <p:cNvPr id="161800" name="Rectangle 11"/>
          <p:cNvSpPr>
            <a:spLocks noChangeArrowheads="1"/>
          </p:cNvSpPr>
          <p:nvPr/>
        </p:nvSpPr>
        <p:spPr bwMode="auto">
          <a:xfrm>
            <a:off x="184150" y="1316038"/>
            <a:ext cx="8886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[2]: Davis E., Tera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, Presentation on the ”Taylor Model Workshop’06”, Dec. 2006,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://bt.pa.msu.edu/TM/BocaRaton2006/talks/davis.pdf</a:t>
            </a:r>
          </a:p>
        </p:txBody>
      </p:sp>
      <p:sp>
        <p:nvSpPr>
          <p:cNvPr id="161801" name="Text Box 11"/>
          <p:cNvSpPr txBox="1">
            <a:spLocks noChangeArrowheads="1"/>
          </p:cNvSpPr>
          <p:nvPr/>
        </p:nvSpPr>
        <p:spPr bwMode="auto">
          <a:xfrm>
            <a:off x="174625" y="4633913"/>
            <a:ext cx="869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[7]: Intel Xeon Phi Coprocessor: Pushing the Limits of Discovery, 2012,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://download.intel.com/newsroom/kits/xeon/phi/pdfs/Intel-Xeon-Phi_Factsheet.pdf</a:t>
            </a:r>
          </a:p>
        </p:txBody>
      </p:sp>
      <p:sp>
        <p:nvSpPr>
          <p:cNvPr id="161802" name="Text Box 11"/>
          <p:cNvSpPr txBox="1">
            <a:spLocks noChangeArrowheads="1"/>
          </p:cNvSpPr>
          <p:nvPr/>
        </p:nvSpPr>
        <p:spPr bwMode="auto">
          <a:xfrm>
            <a:off x="179388" y="5272088"/>
            <a:ext cx="845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[8]: Intel Xeon Phi Coprocessor Datasheet, Nov. 2012, http://www.intel.com/content/dam/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www/public/us/en/documents/product-briefs/xeon-phi-datasheet.pdf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4625" y="5921375"/>
            <a:ext cx="91392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[9]: </a:t>
            </a:r>
            <a:r>
              <a:rPr lang="en-US" dirty="0" err="1" smtClean="0">
                <a:solidFill>
                  <a:srgbClr val="000000"/>
                </a:solidFill>
              </a:rPr>
              <a:t>Hruska</a:t>
            </a:r>
            <a:r>
              <a:rPr lang="en-US" dirty="0" smtClean="0">
                <a:solidFill>
                  <a:srgbClr val="000000"/>
                </a:solidFill>
              </a:rPr>
              <a:t> J., Intel’s 50-core champion: In-depth on Xeon Phi, </a:t>
            </a:r>
            <a:r>
              <a:rPr lang="en-US" dirty="0" err="1" smtClean="0">
                <a:solidFill>
                  <a:srgbClr val="000000"/>
                </a:solidFill>
              </a:rPr>
              <a:t>ExtremeTech</a:t>
            </a:r>
            <a:r>
              <a:rPr lang="en-US" dirty="0" smtClean="0">
                <a:solidFill>
                  <a:srgbClr val="000000"/>
                </a:solidFill>
              </a:rPr>
              <a:t>, July 30 2012,</a:t>
            </a:r>
          </a:p>
          <a:p>
            <a:pPr algn="l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          </a:t>
            </a:r>
            <a:r>
              <a:rPr lang="en-US" sz="1330" dirty="0" smtClean="0">
                <a:solidFill>
                  <a:srgbClr val="000000"/>
                </a:solidFill>
              </a:rPr>
              <a:t>http://www.extremetech.com/extreme/133541-intels-64-core-champion-in-depth-on-xeon-phi/2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4"/>
          <p:cNvSpPr>
            <a:spLocks noChangeArrowheads="1"/>
          </p:cNvSpPr>
          <p:nvPr/>
        </p:nvSpPr>
        <p:spPr bwMode="auto">
          <a:xfrm>
            <a:off x="180975" y="685800"/>
            <a:ext cx="91154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</a:rPr>
              <a:t>0</a:t>
            </a:r>
            <a:r>
              <a:rPr lang="en-US" altLang="en-US" sz="1400" dirty="0">
                <a:solidFill>
                  <a:srgbClr val="000000"/>
                </a:solidFill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</a:rPr>
              <a:t>Reinders</a:t>
            </a:r>
            <a:r>
              <a:rPr lang="hu-HU" altLang="en-US" sz="1400" dirty="0">
                <a:solidFill>
                  <a:srgbClr val="000000"/>
                </a:solidFill>
              </a:rPr>
              <a:t> J., An </a:t>
            </a:r>
            <a:r>
              <a:rPr lang="hu-HU" altLang="en-US" sz="1400" dirty="0" err="1">
                <a:solidFill>
                  <a:srgbClr val="000000"/>
                </a:solidFill>
              </a:rPr>
              <a:t>Overview</a:t>
            </a:r>
            <a:r>
              <a:rPr lang="hu-HU" altLang="en-US" sz="1400" dirty="0">
                <a:solidFill>
                  <a:srgbClr val="000000"/>
                </a:solidFill>
              </a:rPr>
              <a:t> of </a:t>
            </a:r>
            <a:r>
              <a:rPr lang="hu-HU" altLang="en-US" sz="1400" dirty="0" err="1">
                <a:solidFill>
                  <a:srgbClr val="000000"/>
                </a:solidFill>
              </a:rPr>
              <a:t>Programming</a:t>
            </a: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</a:rPr>
              <a:t>processors</a:t>
            </a:r>
            <a:r>
              <a:rPr lang="hu-HU" altLang="en-US" sz="1400" dirty="0">
                <a:solidFill>
                  <a:srgbClr val="000000"/>
                </a:solidFill>
              </a:rPr>
              <a:t> and Intel </a:t>
            </a:r>
            <a:r>
              <a:rPr lang="hu-HU" altLang="en-US" sz="1400" dirty="0" err="1">
                <a:solidFill>
                  <a:srgbClr val="000000"/>
                </a:solidFill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</a:rPr>
              <a:t>Phi</a:t>
            </a:r>
            <a:r>
              <a:rPr lang="en-US" altLang="en-US" sz="1400" dirty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</a:t>
            </a:r>
            <a:r>
              <a:rPr lang="hu-HU" altLang="en-US" sz="1400" dirty="0" err="1">
                <a:solidFill>
                  <a:srgbClr val="000000"/>
                </a:solidFill>
              </a:rPr>
              <a:t>coprocessors</a:t>
            </a:r>
            <a:r>
              <a:rPr lang="hu-HU" altLang="en-US" sz="1400" dirty="0">
                <a:solidFill>
                  <a:srgbClr val="000000"/>
                </a:solidFill>
              </a:rPr>
              <a:t>, 2012, http://software.intel.com/sites/default/files/article/330164/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</a:rPr>
              <a:t>          an-overview-of-programming-for-intel-xeon-processors-and-intel-xeon-phi-coprocessors.pdf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281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</a:rPr>
              <a:t>5. </a:t>
            </a:r>
            <a:r>
              <a:rPr lang="en-US" altLang="en-US" sz="1800" dirty="0" smtClean="0">
                <a:solidFill>
                  <a:srgbClr val="FFFFFF"/>
                </a:solidFill>
              </a:rPr>
              <a:t>References </a:t>
            </a:r>
            <a:r>
              <a:rPr lang="en-US" altLang="en-US" sz="1800" dirty="0">
                <a:solidFill>
                  <a:srgbClr val="FFFFFF"/>
                </a:solidFill>
              </a:rPr>
              <a:t>(</a:t>
            </a:r>
            <a:r>
              <a:rPr lang="hu-HU" altLang="en-US" sz="1800" dirty="0">
                <a:solidFill>
                  <a:srgbClr val="FFFFFF"/>
                </a:solidFill>
              </a:rPr>
              <a:t>2</a:t>
            </a:r>
            <a:r>
              <a:rPr lang="en-US" altLang="en-US" sz="1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62820" name="Text Box 11"/>
          <p:cNvSpPr txBox="1">
            <a:spLocks noChangeArrowheads="1"/>
          </p:cNvSpPr>
          <p:nvPr/>
        </p:nvSpPr>
        <p:spPr bwMode="auto">
          <a:xfrm>
            <a:off x="185738" y="2359025"/>
            <a:ext cx="7786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12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Stampede User Guide, TACC, 2013</a:t>
            </a:r>
            <a:r>
              <a:rPr lang="en-US" altLang="en-US" sz="1400">
                <a:solidFill>
                  <a:srgbClr val="000000"/>
                </a:solidFill>
              </a:rPr>
              <a:t>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http://www.tacc.utexas.edu/user-services/user-guides/stampede-user-guide</a:t>
            </a:r>
          </a:p>
        </p:txBody>
      </p:sp>
      <p:sp>
        <p:nvSpPr>
          <p:cNvPr id="162821" name="Text Box 11"/>
          <p:cNvSpPr txBox="1">
            <a:spLocks noChangeArrowheads="1"/>
          </p:cNvSpPr>
          <p:nvPr/>
        </p:nvSpPr>
        <p:spPr bwMode="auto">
          <a:xfrm>
            <a:off x="171450" y="2990850"/>
            <a:ext cx="9075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13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The Intel Xeon Phi Coprocessor 5110P, Highly-parallel Processing for Unparalleled Discovery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</a:t>
            </a:r>
            <a:r>
              <a:rPr lang="hu-HU" altLang="en-US" sz="1400">
                <a:solidFill>
                  <a:srgbClr val="000000"/>
                </a:solidFill>
              </a:rPr>
              <a:t>Product Brief, 2012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62822" name="Text Box 11"/>
          <p:cNvSpPr txBox="1">
            <a:spLocks noChangeArrowheads="1"/>
          </p:cNvSpPr>
          <p:nvPr/>
        </p:nvSpPr>
        <p:spPr bwMode="auto">
          <a:xfrm>
            <a:off x="176213" y="3632200"/>
            <a:ext cx="8620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</a:t>
            </a:r>
            <a:r>
              <a:rPr lang="hu-HU" altLang="en-US" sz="1400" dirty="0">
                <a:solidFill>
                  <a:srgbClr val="000000"/>
                </a:solidFill>
              </a:rPr>
              <a:t>14</a:t>
            </a:r>
            <a:r>
              <a:rPr lang="en-US" altLang="en-US" sz="1400" dirty="0">
                <a:solidFill>
                  <a:srgbClr val="000000"/>
                </a:solidFill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</a:rPr>
              <a:t>Mattson</a:t>
            </a:r>
            <a:r>
              <a:rPr lang="hu-HU" altLang="en-US" sz="1400" dirty="0">
                <a:solidFill>
                  <a:srgbClr val="000000"/>
                </a:solidFill>
              </a:rPr>
              <a:t> T., The </a:t>
            </a:r>
            <a:r>
              <a:rPr lang="hu-HU" altLang="en-US" sz="1400" dirty="0" err="1">
                <a:solidFill>
                  <a:srgbClr val="000000"/>
                </a:solidFill>
              </a:rPr>
              <a:t>Future</a:t>
            </a:r>
            <a:r>
              <a:rPr lang="hu-HU" altLang="en-US" sz="1400" dirty="0">
                <a:solidFill>
                  <a:srgbClr val="000000"/>
                </a:solidFill>
              </a:rPr>
              <a:t> of </a:t>
            </a:r>
            <a:r>
              <a:rPr lang="hu-HU" altLang="en-US" sz="1400" dirty="0" err="1">
                <a:solidFill>
                  <a:srgbClr val="000000"/>
                </a:solidFill>
              </a:rPr>
              <a:t>Many</a:t>
            </a: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</a:rPr>
              <a:t>Computing</a:t>
            </a:r>
            <a:r>
              <a:rPr lang="hu-HU" altLang="en-US" sz="1400" dirty="0">
                <a:solidFill>
                  <a:srgbClr val="000000"/>
                </a:solidFill>
              </a:rPr>
              <a:t>: A </a:t>
            </a:r>
            <a:r>
              <a:rPr lang="hu-HU" altLang="en-US" sz="1400" dirty="0" err="1">
                <a:solidFill>
                  <a:srgbClr val="000000"/>
                </a:solidFill>
              </a:rPr>
              <a:t>tale</a:t>
            </a:r>
            <a:r>
              <a:rPr lang="hu-HU" altLang="en-US" sz="1400" dirty="0">
                <a:solidFill>
                  <a:srgbClr val="000000"/>
                </a:solidFill>
              </a:rPr>
              <a:t> of </a:t>
            </a:r>
            <a:r>
              <a:rPr lang="hu-HU" altLang="en-US" sz="1400" dirty="0" err="1">
                <a:solidFill>
                  <a:srgbClr val="000000"/>
                </a:solidFill>
              </a:rPr>
              <a:t>two</a:t>
            </a: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</a:rPr>
              <a:t>processors</a:t>
            </a:r>
            <a:r>
              <a:rPr lang="hu-HU" altLang="en-US" sz="1400" dirty="0">
                <a:solidFill>
                  <a:srgbClr val="000000"/>
                </a:solidFill>
              </a:rPr>
              <a:t>, Jan. 2010</a:t>
            </a:r>
            <a:r>
              <a:rPr lang="en-US" altLang="en-US" sz="14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https://openlab-mu-internal.web.cern.ch/openlab-mu-internal/00_news/news_pages/</a:t>
            </a:r>
            <a:endParaRPr lang="hu-HU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</a:rPr>
              <a:t>          </a:t>
            </a:r>
            <a:r>
              <a:rPr lang="en-US" altLang="en-US" sz="1400" dirty="0">
                <a:solidFill>
                  <a:srgbClr val="000000"/>
                </a:solidFill>
              </a:rPr>
              <a:t>2010/10-08_Intel_Computing_Seminar/SCC-80-core-cern.pdf</a:t>
            </a:r>
          </a:p>
        </p:txBody>
      </p:sp>
      <p:sp>
        <p:nvSpPr>
          <p:cNvPr id="162823" name="Rectangle 11"/>
          <p:cNvSpPr>
            <a:spLocks noChangeArrowheads="1"/>
          </p:cNvSpPr>
          <p:nvPr/>
        </p:nvSpPr>
        <p:spPr bwMode="auto">
          <a:xfrm>
            <a:off x="184150" y="1527175"/>
            <a:ext cx="8886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11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Intel Xeon Phi Product Family Performance, Rev. 1.1, Febr. 15 2013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http://www.intel.com/content/dam/www/public/us/en/documents/performance-briefs/</a:t>
            </a:r>
            <a:endParaRPr lang="hu-HU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>
                <a:solidFill>
                  <a:srgbClr val="000000"/>
                </a:solidFill>
              </a:rPr>
              <a:t>          </a:t>
            </a:r>
            <a:r>
              <a:rPr lang="en-US" altLang="en-US" sz="1400">
                <a:solidFill>
                  <a:srgbClr val="000000"/>
                </a:solidFill>
              </a:rPr>
              <a:t>xeon-phi-product-family-performance-brief.pdf</a:t>
            </a:r>
          </a:p>
        </p:txBody>
      </p:sp>
      <p:sp>
        <p:nvSpPr>
          <p:cNvPr id="162824" name="Text Box 11"/>
          <p:cNvSpPr txBox="1">
            <a:spLocks noChangeArrowheads="1"/>
          </p:cNvSpPr>
          <p:nvPr/>
        </p:nvSpPr>
        <p:spPr bwMode="auto">
          <a:xfrm>
            <a:off x="174625" y="4470400"/>
            <a:ext cx="865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15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Kirsch N., </a:t>
            </a:r>
            <a:r>
              <a:rPr lang="en-US" altLang="en-US" sz="1400"/>
              <a:t>An Overview of Intel's Teraflops Research Chip</a:t>
            </a:r>
            <a:r>
              <a:rPr lang="hu-HU" altLang="en-US" sz="1400"/>
              <a:t>, Legit Reviews, Febr. 13 2007,</a:t>
            </a:r>
            <a:endParaRPr lang="en-US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http://www.legitreviews.com/article/460/1/</a:t>
            </a:r>
          </a:p>
        </p:txBody>
      </p:sp>
      <p:sp>
        <p:nvSpPr>
          <p:cNvPr id="259081" name="Text Box 11"/>
          <p:cNvSpPr txBox="1">
            <a:spLocks noChangeArrowheads="1"/>
          </p:cNvSpPr>
          <p:nvPr/>
        </p:nvSpPr>
        <p:spPr bwMode="auto">
          <a:xfrm>
            <a:off x="179388" y="5113338"/>
            <a:ext cx="90090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Rattner</a:t>
            </a:r>
            <a:r>
              <a:rPr lang="hu-HU" dirty="0">
                <a:solidFill>
                  <a:srgbClr val="000000"/>
                </a:solidFill>
              </a:rPr>
              <a:t> J., „</a:t>
            </a:r>
            <a:r>
              <a:rPr lang="hu-HU" dirty="0" err="1">
                <a:solidFill>
                  <a:srgbClr val="000000"/>
                </a:solidFill>
              </a:rPr>
              <a:t>Single-chip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Cloud</a:t>
            </a:r>
            <a:r>
              <a:rPr lang="hu-HU" dirty="0">
                <a:solidFill>
                  <a:srgbClr val="000000"/>
                </a:solidFill>
              </a:rPr>
              <a:t> Computer”, An </a:t>
            </a:r>
            <a:r>
              <a:rPr lang="hu-HU" dirty="0" err="1">
                <a:solidFill>
                  <a:srgbClr val="000000"/>
                </a:solidFill>
              </a:rPr>
              <a:t>experimental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many-core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from</a:t>
            </a:r>
            <a:endParaRPr lang="en-US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       </a:t>
            </a:r>
            <a:r>
              <a:rPr lang="hu-HU" dirty="0">
                <a:solidFill>
                  <a:srgbClr val="000000"/>
                </a:solidFill>
              </a:rPr>
              <a:t>   Intel </a:t>
            </a:r>
            <a:r>
              <a:rPr lang="hu-HU" dirty="0" err="1">
                <a:solidFill>
                  <a:srgbClr val="000000"/>
                </a:solidFill>
              </a:rPr>
              <a:t>Labs</a:t>
            </a:r>
            <a:r>
              <a:rPr lang="hu-HU" dirty="0">
                <a:solidFill>
                  <a:srgbClr val="000000"/>
                </a:solidFill>
              </a:rPr>
              <a:t>, 2009, </a:t>
            </a:r>
          </a:p>
          <a:p>
            <a:pPr algn="l" eaLnBrk="1" hangingPunct="1">
              <a:defRPr/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sz="1390" dirty="0">
                <a:solidFill>
                  <a:srgbClr val="000000"/>
                </a:solidFill>
              </a:rPr>
              <a:t>http://download.intel.com/pressroom/pdf/rockcreek/SCC_Announcement_JustinRattner.pdf</a:t>
            </a:r>
          </a:p>
        </p:txBody>
      </p:sp>
      <p:sp>
        <p:nvSpPr>
          <p:cNvPr id="162826" name="TextBox 1"/>
          <p:cNvSpPr txBox="1">
            <a:spLocks noChangeArrowheads="1"/>
          </p:cNvSpPr>
          <p:nvPr/>
        </p:nvSpPr>
        <p:spPr bwMode="auto">
          <a:xfrm>
            <a:off x="173038" y="5956300"/>
            <a:ext cx="827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[17]: </a:t>
            </a:r>
            <a:r>
              <a:rPr lang="en-US" altLang="en-US" sz="1400" dirty="0" err="1"/>
              <a:t>Iyer</a:t>
            </a:r>
            <a:r>
              <a:rPr lang="en-US" altLang="en-US" sz="1400" dirty="0"/>
              <a:t> T., Report: Intel </a:t>
            </a:r>
            <a:r>
              <a:rPr lang="en-US" altLang="en-US" sz="1400" dirty="0" err="1"/>
              <a:t>Skylake</a:t>
            </a:r>
            <a:r>
              <a:rPr lang="en-US" altLang="en-US" sz="1400" dirty="0"/>
              <a:t> to Have </a:t>
            </a:r>
            <a:r>
              <a:rPr lang="en-US" altLang="en-US" sz="1400" dirty="0" err="1"/>
              <a:t>PCIe</a:t>
            </a:r>
            <a:r>
              <a:rPr lang="en-US" altLang="en-US" sz="1400" dirty="0"/>
              <a:t> 4.0, DDR4, SATA Express, July 3, 2013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 </a:t>
            </a:r>
            <a:r>
              <a:rPr lang="hu-HU" altLang="en-US" sz="1400" dirty="0" smtClean="0"/>
              <a:t> </a:t>
            </a:r>
            <a:r>
              <a:rPr lang="en-US" altLang="en-US" sz="1400" dirty="0" smtClean="0"/>
              <a:t>http</a:t>
            </a:r>
            <a:r>
              <a:rPr lang="en-US" altLang="en-US" sz="1400" dirty="0"/>
              <a:t>://www.tomshardware.com/news/Skylake-Intel-DDR4-PCIe-SATAe,23349.html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287463"/>
            <a:ext cx="7129463" cy="52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174625" y="663575"/>
            <a:ext cx="72507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Design specifications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and Sandy bridge (aka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Gesher</a:t>
            </a:r>
            <a:r>
              <a:rPr lang="en-US" altLang="en-US" sz="1400" b="1" dirty="0">
                <a:solidFill>
                  <a:schemeClr val="accent6"/>
                </a:solidFill>
              </a:rPr>
              <a:t>) </a:t>
            </a:r>
            <a:r>
              <a:rPr lang="en-US" altLang="en-US" sz="1400" dirty="0"/>
              <a:t>[</a:t>
            </a:r>
            <a:r>
              <a:rPr lang="hu-HU" altLang="en-US" sz="1400" dirty="0"/>
              <a:t>2</a:t>
            </a:r>
            <a:r>
              <a:rPr lang="en-US" altLang="en-US" sz="1400" dirty="0"/>
              <a:t>]</a:t>
            </a:r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3314700" y="1935163"/>
            <a:ext cx="1892300" cy="3817937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en-US" sz="14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Box 1"/>
          <p:cNvSpPr txBox="1">
            <a:spLocks noChangeArrowheads="1"/>
          </p:cNvSpPr>
          <p:nvPr/>
        </p:nvSpPr>
        <p:spPr bwMode="auto">
          <a:xfrm>
            <a:off x="169863" y="677863"/>
            <a:ext cx="89520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[18]: Anthony S., Intel unveils 72-core x86 Knights Landing CPU for </a:t>
            </a:r>
            <a:r>
              <a:rPr lang="en-US" altLang="en-US" sz="1400" dirty="0" err="1"/>
              <a:t>exascale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supercomputing</a:t>
            </a:r>
            <a:r>
              <a:rPr lang="hu-HU" altLang="en-US" sz="1400" dirty="0" smtClean="0"/>
              <a:t>,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</a:t>
            </a:r>
            <a:r>
              <a:rPr lang="hu-HU" altLang="en-US" sz="1400" dirty="0" smtClean="0"/>
              <a:t>  </a:t>
            </a:r>
            <a:r>
              <a:rPr lang="en-US" altLang="en-US" sz="1400" dirty="0" err="1" smtClean="0"/>
              <a:t>Extremetech</a:t>
            </a:r>
            <a:r>
              <a:rPr lang="en-US" altLang="en-US" sz="1400" dirty="0"/>
              <a:t>, November </a:t>
            </a:r>
            <a:r>
              <a:rPr lang="en-US" altLang="en-US" sz="1400" dirty="0" smtClean="0"/>
              <a:t>26 </a:t>
            </a:r>
            <a:r>
              <a:rPr lang="en-US" altLang="en-US" sz="1400" dirty="0"/>
              <a:t>2013,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</a:t>
            </a:r>
            <a:r>
              <a:rPr lang="hu-HU" altLang="en-US" sz="1400" dirty="0" smtClean="0"/>
              <a:t>  </a:t>
            </a:r>
            <a:r>
              <a:rPr lang="en-US" altLang="en-US" sz="1400" dirty="0" smtClean="0"/>
              <a:t>http</a:t>
            </a:r>
            <a:r>
              <a:rPr lang="en-US" altLang="en-US" sz="1400" dirty="0"/>
              <a:t>://www.extremetech.com/extreme/171678-intel-unveils-72-core-x86-knights-landing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</a:t>
            </a:r>
            <a:r>
              <a:rPr lang="hu-HU" altLang="en-US" sz="1400" dirty="0" smtClean="0"/>
              <a:t>  </a:t>
            </a:r>
            <a:r>
              <a:rPr lang="en-US" altLang="en-US" sz="1400" dirty="0" smtClean="0"/>
              <a:t>-</a:t>
            </a:r>
            <a:r>
              <a:rPr lang="en-US" altLang="en-US" sz="1400" dirty="0" err="1"/>
              <a:t>cpu</a:t>
            </a:r>
            <a:r>
              <a:rPr lang="en-US" altLang="en-US" sz="1400" dirty="0"/>
              <a:t>-for-</a:t>
            </a:r>
            <a:r>
              <a:rPr lang="en-US" altLang="en-US" sz="1400" dirty="0" err="1"/>
              <a:t>exascale</a:t>
            </a:r>
            <a:r>
              <a:rPr lang="en-US" altLang="en-US" sz="1400" dirty="0"/>
              <a:t>-supercomputing </a:t>
            </a:r>
          </a:p>
        </p:txBody>
      </p:sp>
      <p:sp>
        <p:nvSpPr>
          <p:cNvPr id="163843" name="TextBox 2"/>
          <p:cNvSpPr txBox="1">
            <a:spLocks noChangeArrowheads="1"/>
          </p:cNvSpPr>
          <p:nvPr/>
        </p:nvSpPr>
        <p:spPr bwMode="auto">
          <a:xfrm>
            <a:off x="176213" y="1708150"/>
            <a:ext cx="90439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[19]: </a:t>
            </a:r>
            <a:r>
              <a:rPr lang="en-US" altLang="en-US" sz="1400" dirty="0" err="1"/>
              <a:t>Radek</a:t>
            </a:r>
            <a:r>
              <a:rPr lang="en-US" altLang="en-US" sz="1400" dirty="0"/>
              <a:t>, Chip Shot: Intel Reveals More Details of Its Next Generation Intel Xeon Phi Processor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 </a:t>
            </a:r>
            <a:r>
              <a:rPr lang="hu-HU" altLang="en-US" sz="1400" dirty="0" smtClean="0"/>
              <a:t> </a:t>
            </a:r>
            <a:r>
              <a:rPr lang="en-US" altLang="en-US" sz="1400" dirty="0" smtClean="0"/>
              <a:t>at </a:t>
            </a:r>
            <a:r>
              <a:rPr lang="en-US" altLang="en-US" sz="1400" dirty="0"/>
              <a:t>SC'13, Intel Newsroom, Nov 19, 2013,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 </a:t>
            </a:r>
            <a:r>
              <a:rPr lang="hu-HU" altLang="en-US" sz="1400" dirty="0" smtClean="0"/>
              <a:t> </a:t>
            </a:r>
            <a:r>
              <a:rPr lang="en-US" altLang="en-US" sz="1400" dirty="0" smtClean="0"/>
              <a:t>http</a:t>
            </a:r>
            <a:r>
              <a:rPr lang="en-US" altLang="en-US" sz="1400" dirty="0"/>
              <a:t>://newsroom.intel.com/community/intel_newsroom/blog/2013/11/19/chip-shot-at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 </a:t>
            </a:r>
            <a:r>
              <a:rPr lang="hu-HU" altLang="en-US" sz="1400" dirty="0" smtClean="0"/>
              <a:t> </a:t>
            </a:r>
            <a:r>
              <a:rPr lang="en-US" altLang="en-US" sz="1400" dirty="0" smtClean="0"/>
              <a:t>-</a:t>
            </a:r>
            <a:r>
              <a:rPr lang="en-US" altLang="en-US" sz="1400" dirty="0"/>
              <a:t>sc13-intel-reveals-more-details-of-its-next-generation-intelr-xeon-phi-tm-processor</a:t>
            </a:r>
          </a:p>
        </p:txBody>
      </p:sp>
      <p:sp>
        <p:nvSpPr>
          <p:cNvPr id="163844" name="TextBox 3"/>
          <p:cNvSpPr txBox="1">
            <a:spLocks noChangeArrowheads="1"/>
          </p:cNvSpPr>
          <p:nvPr/>
        </p:nvSpPr>
        <p:spPr bwMode="auto">
          <a:xfrm>
            <a:off x="177800" y="2747963"/>
            <a:ext cx="920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[20</a:t>
            </a:r>
            <a:r>
              <a:rPr lang="en-US" altLang="en-US" sz="1400" dirty="0" smtClean="0"/>
              <a:t>]</a:t>
            </a:r>
            <a:r>
              <a:rPr lang="hu-HU" altLang="en-US" sz="1400" dirty="0" smtClean="0"/>
              <a:t>:</a:t>
            </a:r>
            <a:r>
              <a:rPr lang="en-US" altLang="en-US" sz="1400" dirty="0" smtClean="0"/>
              <a:t> </a:t>
            </a:r>
            <a:r>
              <a:rPr lang="en-US" altLang="en-US" sz="1400" dirty="0"/>
              <a:t>Smith R., Intel’s "Knights Landing" Xeon Phi Coprocessor Detailed, </a:t>
            </a:r>
            <a:r>
              <a:rPr lang="en-US" altLang="en-US" sz="1400" dirty="0" err="1"/>
              <a:t>AnandTech</a:t>
            </a:r>
            <a:r>
              <a:rPr lang="en-US" altLang="en-US" sz="1400" dirty="0"/>
              <a:t>, June </a:t>
            </a:r>
            <a:r>
              <a:rPr lang="en-US" altLang="en-US" sz="1400" dirty="0" smtClean="0"/>
              <a:t>26 </a:t>
            </a:r>
            <a:r>
              <a:rPr lang="en-US" altLang="en-US" sz="1400" dirty="0"/>
              <a:t>2014,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  http://www.anandtech.com/show/8217/intels-knights-landing-coprocessor-detailed</a:t>
            </a:r>
          </a:p>
        </p:txBody>
      </p:sp>
      <p:sp>
        <p:nvSpPr>
          <p:cNvPr id="163845" name="TextBox 5"/>
          <p:cNvSpPr txBox="1">
            <a:spLocks noChangeArrowheads="1"/>
          </p:cNvSpPr>
          <p:nvPr/>
        </p:nvSpPr>
        <p:spPr bwMode="auto">
          <a:xfrm>
            <a:off x="179388" y="3349625"/>
            <a:ext cx="723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[21</a:t>
            </a:r>
            <a:r>
              <a:rPr lang="en-US" altLang="en-US" sz="1400" dirty="0" smtClean="0"/>
              <a:t>]</a:t>
            </a:r>
            <a:r>
              <a:rPr lang="hu-HU" altLang="en-US" sz="1400" dirty="0" smtClean="0"/>
              <a:t>:</a:t>
            </a:r>
            <a:r>
              <a:rPr lang="en-US" altLang="en-US" sz="1400" dirty="0" smtClean="0"/>
              <a:t> A </a:t>
            </a:r>
            <a:r>
              <a:rPr lang="en-US" altLang="en-US" sz="1400" dirty="0"/>
              <a:t>Revolution in Memory, Micron Technology Inc.,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  http://www.micron.com/products/hybrid-memory-cube/all-about-hmc </a:t>
            </a:r>
          </a:p>
        </p:txBody>
      </p:sp>
      <p:sp>
        <p:nvSpPr>
          <p:cNvPr id="163846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</a:rPr>
              <a:t>5</a:t>
            </a:r>
            <a:r>
              <a:rPr lang="hu-HU" altLang="en-US" sz="1800" dirty="0" smtClean="0">
                <a:solidFill>
                  <a:srgbClr val="FFFFFF"/>
                </a:solidFill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</a:rPr>
              <a:t>References </a:t>
            </a:r>
            <a:r>
              <a:rPr lang="en-US" altLang="en-US" sz="1800" dirty="0">
                <a:solidFill>
                  <a:srgbClr val="FFFFFF"/>
                </a:solidFill>
              </a:rPr>
              <a:t>(3)</a:t>
            </a:r>
          </a:p>
        </p:txBody>
      </p:sp>
      <p:sp>
        <p:nvSpPr>
          <p:cNvPr id="163847" name="TextBox 1"/>
          <p:cNvSpPr txBox="1">
            <a:spLocks noChangeArrowheads="1"/>
          </p:cNvSpPr>
          <p:nvPr/>
        </p:nvSpPr>
        <p:spPr bwMode="auto">
          <a:xfrm>
            <a:off x="179388" y="3954463"/>
            <a:ext cx="6504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[22</a:t>
            </a:r>
            <a:r>
              <a:rPr lang="en-US" altLang="en-US" sz="1400" dirty="0" smtClean="0"/>
              <a:t>]</a:t>
            </a:r>
            <a:r>
              <a:rPr lang="hu-HU" altLang="en-US" sz="1400" dirty="0" smtClean="0"/>
              <a:t>:</a:t>
            </a:r>
            <a:r>
              <a:rPr lang="en-US" altLang="en-US" sz="1400" dirty="0" smtClean="0"/>
              <a:t> TOP500 </a:t>
            </a:r>
            <a:r>
              <a:rPr lang="en-US" altLang="en-US" sz="1400" dirty="0"/>
              <a:t>supercomputer site, http://top500.org/lists/2014/06/</a:t>
            </a:r>
          </a:p>
        </p:txBody>
      </p:sp>
      <p:sp>
        <p:nvSpPr>
          <p:cNvPr id="163848" name="TextBox 7"/>
          <p:cNvSpPr txBox="1">
            <a:spLocks noChangeArrowheads="1"/>
          </p:cNvSpPr>
          <p:nvPr/>
        </p:nvSpPr>
        <p:spPr bwMode="auto">
          <a:xfrm>
            <a:off x="173038" y="4340225"/>
            <a:ext cx="85899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[23</a:t>
            </a:r>
            <a:r>
              <a:rPr lang="en-US" altLang="en-US" sz="1400" dirty="0" smtClean="0"/>
              <a:t>]</a:t>
            </a:r>
            <a:r>
              <a:rPr lang="hu-HU" altLang="en-US" sz="1400" dirty="0" smtClean="0"/>
              <a:t>:</a:t>
            </a:r>
            <a:r>
              <a:rPr lang="en-US" altLang="en-US" sz="1400" dirty="0" smtClean="0"/>
              <a:t> </a:t>
            </a:r>
            <a:r>
              <a:rPr lang="en-US" altLang="en-US" sz="1400" dirty="0" err="1"/>
              <a:t>Dongarra</a:t>
            </a:r>
            <a:r>
              <a:rPr lang="en-US" altLang="en-US" sz="1400" dirty="0"/>
              <a:t> J., Visit to the National University for Defense Technology Changsha, China,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</a:t>
            </a:r>
            <a:r>
              <a:rPr lang="hu-HU" altLang="en-US" sz="1400" dirty="0" smtClean="0"/>
              <a:t>  </a:t>
            </a:r>
            <a:r>
              <a:rPr lang="en-US" altLang="en-US" sz="1400" dirty="0" smtClean="0"/>
              <a:t>Oak </a:t>
            </a:r>
            <a:r>
              <a:rPr lang="en-US" altLang="en-US" sz="1400" dirty="0"/>
              <a:t>Ridge National Laboratory, June 3, 2013,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</a:t>
            </a:r>
            <a:r>
              <a:rPr lang="hu-HU" altLang="en-US" sz="1400" dirty="0" smtClean="0"/>
              <a:t>  </a:t>
            </a:r>
            <a:r>
              <a:rPr lang="en-US" altLang="en-US" sz="1400" dirty="0" smtClean="0"/>
              <a:t>http</a:t>
            </a:r>
            <a:r>
              <a:rPr lang="en-US" altLang="en-US" sz="1400" dirty="0"/>
              <a:t>://www.netlib.org/utk/people/JackDongarra/PAPERS/tianhe-2-dongarra-report.pdf</a:t>
            </a:r>
          </a:p>
        </p:txBody>
      </p:sp>
      <p:sp>
        <p:nvSpPr>
          <p:cNvPr id="163849" name="TextBox 2"/>
          <p:cNvSpPr txBox="1">
            <a:spLocks noChangeArrowheads="1"/>
          </p:cNvSpPr>
          <p:nvPr/>
        </p:nvSpPr>
        <p:spPr bwMode="auto">
          <a:xfrm>
            <a:off x="173038" y="5141913"/>
            <a:ext cx="84545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[24</a:t>
            </a:r>
            <a:r>
              <a:rPr lang="en-US" altLang="en-US" sz="1400" dirty="0" smtClean="0"/>
              <a:t>]</a:t>
            </a:r>
            <a:r>
              <a:rPr lang="hu-HU" altLang="en-US" sz="1400" dirty="0" smtClean="0"/>
              <a:t>:</a:t>
            </a:r>
            <a:r>
              <a:rPr lang="en-US" altLang="en-US" sz="1400" dirty="0" smtClean="0"/>
              <a:t> </a:t>
            </a:r>
            <a:r>
              <a:rPr lang="en-US" altLang="en-US" sz="1400" dirty="0" err="1"/>
              <a:t>Owano</a:t>
            </a:r>
            <a:r>
              <a:rPr lang="en-US" altLang="en-US" sz="1400" dirty="0"/>
              <a:t> N., Tianhe-2 supercomputer at 31 petaflops is title contender, PHYS ORG,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</a:t>
            </a:r>
            <a:r>
              <a:rPr lang="hu-HU" altLang="en-US" sz="1400" dirty="0" smtClean="0"/>
              <a:t>  </a:t>
            </a:r>
            <a:r>
              <a:rPr lang="en-US" altLang="en-US" sz="1400" dirty="0" smtClean="0"/>
              <a:t>Jun</a:t>
            </a:r>
            <a:r>
              <a:rPr lang="hu-HU" altLang="en-US" sz="1400" dirty="0"/>
              <a:t>e</a:t>
            </a:r>
            <a:r>
              <a:rPr lang="en-US" altLang="en-US" sz="1400" dirty="0" smtClean="0"/>
              <a:t> 10 </a:t>
            </a:r>
            <a:r>
              <a:rPr lang="en-US" altLang="en-US" sz="1400" dirty="0"/>
              <a:t>2013,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        </a:t>
            </a:r>
            <a:r>
              <a:rPr lang="hu-HU" altLang="en-US" sz="1400" dirty="0" smtClean="0"/>
              <a:t>  </a:t>
            </a:r>
            <a:r>
              <a:rPr lang="en-US" altLang="en-US" sz="1400" dirty="0" smtClean="0"/>
              <a:t>http</a:t>
            </a:r>
            <a:r>
              <a:rPr lang="en-US" altLang="en-US" sz="1400" dirty="0"/>
              <a:t>://phys.org/news/2013-06-tianhe-supercomputer-petaflops-title-contender.html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Box 1"/>
          <p:cNvSpPr txBox="1">
            <a:spLocks noChangeArrowheads="1"/>
          </p:cNvSpPr>
          <p:nvPr/>
        </p:nvSpPr>
        <p:spPr bwMode="auto">
          <a:xfrm>
            <a:off x="169863" y="677863"/>
            <a:ext cx="8470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25</a:t>
            </a:r>
            <a:r>
              <a:rPr lang="en-US" alt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Schmid</a:t>
            </a:r>
            <a:r>
              <a:rPr lang="hu-HU" altLang="en-US" sz="1400" dirty="0" smtClean="0">
                <a:solidFill>
                  <a:srgbClr val="000000"/>
                </a:solidFill>
              </a:rPr>
              <a:t> P</a:t>
            </a:r>
            <a:r>
              <a:rPr lang="en-US" altLang="en-US" sz="1400" dirty="0" smtClean="0">
                <a:solidFill>
                  <a:srgbClr val="000000"/>
                </a:solidFill>
              </a:rPr>
              <a:t>., </a:t>
            </a:r>
            <a:r>
              <a:rPr lang="en-US" sz="1400" dirty="0"/>
              <a:t>The Pentium D: Intel's Dual Core Silver Bullet </a:t>
            </a:r>
            <a:r>
              <a:rPr lang="en-US" sz="1400" dirty="0" smtClean="0"/>
              <a:t>Previewed</a:t>
            </a:r>
            <a:r>
              <a:rPr lang="hu-HU" sz="1400" dirty="0" smtClean="0">
                <a:solidFill>
                  <a:srgbClr val="000000"/>
                </a:solidFill>
              </a:rPr>
              <a:t>, Tom’s Hardware,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>
                <a:solidFill>
                  <a:srgbClr val="000000"/>
                </a:solidFill>
              </a:rPr>
              <a:t>5 2005, http://www.tomshardware.com/reviews/pentium-d,1006-2.html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3843" name="TextBox 2"/>
          <p:cNvSpPr txBox="1">
            <a:spLocks noChangeArrowheads="1"/>
          </p:cNvSpPr>
          <p:nvPr/>
        </p:nvSpPr>
        <p:spPr bwMode="auto">
          <a:xfrm>
            <a:off x="176213" y="1289050"/>
            <a:ext cx="74141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26</a:t>
            </a:r>
            <a:r>
              <a:rPr lang="en-US" alt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</a:rPr>
              <a:t>Moore G.E., No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Exponential</a:t>
            </a:r>
            <a:r>
              <a:rPr lang="hu-HU" altLang="en-US" sz="1400" dirty="0" smtClean="0">
                <a:solidFill>
                  <a:srgbClr val="000000"/>
                </a:solidFill>
              </a:rPr>
              <a:t> is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Forever</a:t>
            </a:r>
            <a:r>
              <a:rPr lang="hu-HU" altLang="en-US" sz="1400" dirty="0" smtClean="0">
                <a:solidFill>
                  <a:srgbClr val="000000"/>
                </a:solidFill>
              </a:rPr>
              <a:t>…, ISSCC, San Francisco, Febr. 2003,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://ethw.org/images/0/06/GEM_ISSCC_20803_500pm_Final.pdf</a:t>
            </a:r>
          </a:p>
        </p:txBody>
      </p:sp>
      <p:sp>
        <p:nvSpPr>
          <p:cNvPr id="163844" name="TextBox 3"/>
          <p:cNvSpPr txBox="1">
            <a:spLocks noChangeArrowheads="1"/>
          </p:cNvSpPr>
          <p:nvPr/>
        </p:nvSpPr>
        <p:spPr bwMode="auto">
          <a:xfrm>
            <a:off x="177800" y="1881188"/>
            <a:ext cx="9201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</a:rPr>
              <a:t>2</a:t>
            </a:r>
            <a:r>
              <a:rPr lang="hu-HU" altLang="en-US" sz="1400" dirty="0" smtClean="0">
                <a:solidFill>
                  <a:srgbClr val="000000"/>
                </a:solidFill>
              </a:rPr>
              <a:t>7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Howse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B., Smith R.,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Tick Tock On The Rocks: Intel Delays 10nm, Adds 3rd Gen 14nm Core 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Product "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Lake„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July 16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2015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http://www.anandtech.com/show/9447/intel-10nm-and-kaby-lake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TextBox 5"/>
          <p:cNvSpPr txBox="1">
            <a:spLocks noChangeArrowheads="1"/>
          </p:cNvSpPr>
          <p:nvPr/>
        </p:nvSpPr>
        <p:spPr bwMode="auto">
          <a:xfrm>
            <a:off x="179388" y="2692400"/>
            <a:ext cx="87658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</a:rPr>
              <a:t>2</a:t>
            </a:r>
            <a:r>
              <a:rPr lang="hu-HU" altLang="en-US" sz="1400" dirty="0" smtClean="0">
                <a:solidFill>
                  <a:srgbClr val="000000"/>
                </a:solidFill>
              </a:rPr>
              <a:t>8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Intel's (INTC) CEO Brian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Krzanich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on Q2 2015 Results - Earnings Call Transcript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Seeking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15 2015, http://seekingalpha.com/article/3329035-intels-intc-ceo-brian-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krzanich-on-q2-2015-results-earnings-call-transcript?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</a:rPr>
              <a:t>5. </a:t>
            </a:r>
            <a:r>
              <a:rPr lang="en-US" altLang="en-US" sz="1800" dirty="0" smtClean="0">
                <a:solidFill>
                  <a:srgbClr val="FFFFFF"/>
                </a:solidFill>
              </a:rPr>
              <a:t>References (</a:t>
            </a:r>
            <a:r>
              <a:rPr lang="hu-HU" altLang="en-US" sz="1800" dirty="0" smtClean="0">
                <a:solidFill>
                  <a:srgbClr val="FFFFFF"/>
                </a:solidFill>
              </a:rPr>
              <a:t>4</a:t>
            </a:r>
            <a:r>
              <a:rPr lang="en-US" altLang="en-US" sz="1800" dirty="0" smtClean="0">
                <a:solidFill>
                  <a:srgbClr val="FFFFFF"/>
                </a:solidFill>
              </a:rPr>
              <a:t>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63847" name="TextBox 1"/>
          <p:cNvSpPr txBox="1">
            <a:spLocks noChangeArrowheads="1"/>
          </p:cNvSpPr>
          <p:nvPr/>
        </p:nvSpPr>
        <p:spPr bwMode="auto">
          <a:xfrm>
            <a:off x="171450" y="3525838"/>
            <a:ext cx="87482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</a:rPr>
              <a:t>2</a:t>
            </a:r>
            <a:r>
              <a:rPr lang="hu-HU" altLang="en-US" sz="1400" dirty="0" smtClean="0">
                <a:solidFill>
                  <a:srgbClr val="000000"/>
                </a:solidFill>
              </a:rPr>
              <a:t>9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Jansen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Ng</a:t>
            </a:r>
            <a:r>
              <a:rPr lang="hu-HU" alt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/>
              <a:t>Intel Cancels </a:t>
            </a:r>
            <a:r>
              <a:rPr lang="en-US" sz="1400" dirty="0" err="1"/>
              <a:t>Larrabee</a:t>
            </a:r>
            <a:r>
              <a:rPr lang="en-US" sz="1400" dirty="0"/>
              <a:t> GPU, Focuses on Future Graphics </a:t>
            </a:r>
            <a:r>
              <a:rPr lang="en-US" sz="1400" dirty="0" smtClean="0"/>
              <a:t>Projects</a:t>
            </a:r>
            <a:r>
              <a:rPr lang="hu-HU" sz="1400" dirty="0" smtClean="0"/>
              <a:t>, Daily </a:t>
            </a:r>
            <a:r>
              <a:rPr lang="hu-HU" sz="1400" dirty="0" err="1" smtClean="0"/>
              <a:t>Tech</a:t>
            </a:r>
            <a:r>
              <a:rPr lang="hu-HU" sz="1400" dirty="0" smtClean="0"/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Dec. </a:t>
            </a:r>
            <a:r>
              <a:rPr lang="hu-HU" sz="1400" dirty="0"/>
              <a:t>6 2009, http://www.dailytech.com/Intel+Cancels+Larrabee+GPU+Focuses+on</a:t>
            </a:r>
            <a:r>
              <a:rPr lang="hu-HU" sz="1400" dirty="0" smtClean="0"/>
              <a:t>+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</a:t>
            </a:r>
            <a:r>
              <a:rPr lang="hu-HU" sz="1400" dirty="0" err="1" smtClean="0"/>
              <a:t>Future</a:t>
            </a:r>
            <a:r>
              <a:rPr lang="hu-HU" sz="1400" dirty="0" smtClean="0"/>
              <a:t>+</a:t>
            </a:r>
            <a:r>
              <a:rPr lang="hu-HU" sz="1400" dirty="0" err="1" smtClean="0"/>
              <a:t>Graphics</a:t>
            </a:r>
            <a:r>
              <a:rPr lang="hu-HU" sz="1400" dirty="0" smtClean="0"/>
              <a:t>+</a:t>
            </a:r>
            <a:r>
              <a:rPr lang="hu-HU" sz="1400" dirty="0" err="1" smtClean="0"/>
              <a:t>Projects</a:t>
            </a:r>
            <a:r>
              <a:rPr lang="hu-HU" sz="1400" dirty="0" smtClean="0"/>
              <a:t>/article17040.htm</a:t>
            </a:r>
            <a:endParaRPr lang="en-US" sz="1400" dirty="0"/>
          </a:p>
        </p:txBody>
      </p:sp>
      <p:sp>
        <p:nvSpPr>
          <p:cNvPr id="163848" name="TextBox 7"/>
          <p:cNvSpPr txBox="1">
            <a:spLocks noChangeArrowheads="1"/>
          </p:cNvSpPr>
          <p:nvPr/>
        </p:nvSpPr>
        <p:spPr bwMode="auto">
          <a:xfrm>
            <a:off x="173038" y="4340225"/>
            <a:ext cx="9203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30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Farber</a:t>
            </a:r>
            <a:r>
              <a:rPr lang="hu-HU" altLang="en-US" sz="1400" dirty="0" smtClean="0">
                <a:solidFill>
                  <a:srgbClr val="000000"/>
                </a:solidFill>
              </a:rPr>
              <a:t> R., </a:t>
            </a:r>
            <a:r>
              <a:rPr lang="en-US" altLang="en-US" sz="1400" dirty="0">
                <a:solidFill>
                  <a:srgbClr val="000000"/>
                </a:solidFill>
              </a:rPr>
              <a:t>Programming Intel's Xeon Phi: A Jumpstart </a:t>
            </a:r>
            <a:r>
              <a:rPr lang="en-US" altLang="en-US" sz="1400" dirty="0" smtClean="0">
                <a:solidFill>
                  <a:srgbClr val="000000"/>
                </a:solidFill>
              </a:rPr>
              <a:t>Introduction</a:t>
            </a:r>
            <a:r>
              <a:rPr lang="hu-HU" altLang="en-US" sz="1400" dirty="0" smtClean="0">
                <a:solidFill>
                  <a:srgbClr val="000000"/>
                </a:solidFill>
              </a:rPr>
              <a:t>, Dr.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Dobb</a:t>
            </a:r>
            <a:r>
              <a:rPr lang="hu-HU" altLang="en-US" sz="1400" dirty="0" smtClean="0">
                <a:solidFill>
                  <a:srgbClr val="000000"/>
                </a:solidFill>
              </a:rPr>
              <a:t>’s, Dec. 10 2012,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://www.drdobbs.com/parallel/programming-intels-xeon-phi-a-jumpstart/240144160</a:t>
            </a:r>
          </a:p>
        </p:txBody>
      </p:sp>
      <p:sp>
        <p:nvSpPr>
          <p:cNvPr id="163849" name="TextBox 2"/>
          <p:cNvSpPr txBox="1">
            <a:spLocks noChangeArrowheads="1"/>
          </p:cNvSpPr>
          <p:nvPr/>
        </p:nvSpPr>
        <p:spPr bwMode="auto">
          <a:xfrm>
            <a:off x="173038" y="4941888"/>
            <a:ext cx="9105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31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Morgan T.P</a:t>
            </a:r>
            <a:r>
              <a:rPr lang="en-US" altLang="en-US" sz="1400" dirty="0">
                <a:solidFill>
                  <a:srgbClr val="000000"/>
                </a:solidFill>
              </a:rPr>
              <a:t>., Momentum Building For Knights Landing Xeon </a:t>
            </a:r>
            <a:r>
              <a:rPr lang="en-US" altLang="en-US" sz="1400" dirty="0" smtClean="0">
                <a:solidFill>
                  <a:srgbClr val="000000"/>
                </a:solidFill>
              </a:rPr>
              <a:t>Phi</a:t>
            </a:r>
            <a:r>
              <a:rPr lang="hu-HU" altLang="en-US" sz="1400" dirty="0" smtClean="0">
                <a:solidFill>
                  <a:srgbClr val="000000"/>
                </a:solidFill>
              </a:rPr>
              <a:t>, The Platform,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July</a:t>
            </a:r>
            <a:r>
              <a:rPr lang="hu-HU" altLang="en-US" sz="1400" dirty="0" smtClean="0">
                <a:solidFill>
                  <a:srgbClr val="000000"/>
                </a:solidFill>
              </a:rPr>
              <a:t> 13 2015,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://www.theplatform.net/2015/07/13/momentum-building-for-knights-landing-xeon-phi/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73038" y="5541963"/>
            <a:ext cx="83967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32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Nowak</a:t>
            </a:r>
            <a:r>
              <a:rPr lang="hu-HU" altLang="en-US" sz="1400" dirty="0" smtClean="0">
                <a:solidFill>
                  <a:srgbClr val="000000"/>
                </a:solidFill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</a:rPr>
              <a:t>Intel’s Knights Landing </a:t>
            </a:r>
            <a:r>
              <a:rPr lang="en-US" altLang="en-US" sz="1400" dirty="0" smtClean="0">
                <a:solidFill>
                  <a:srgbClr val="000000"/>
                </a:solidFill>
              </a:rPr>
              <a:t>–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what’s old</a:t>
            </a:r>
            <a:r>
              <a:rPr lang="en-US" altLang="en-US" sz="1400" dirty="0">
                <a:solidFill>
                  <a:srgbClr val="000000"/>
                </a:solidFill>
              </a:rPr>
              <a:t>, what’s </a:t>
            </a:r>
            <a:r>
              <a:rPr lang="en-US" altLang="en-US" sz="1400" dirty="0" smtClean="0">
                <a:solidFill>
                  <a:srgbClr val="000000"/>
                </a:solidFill>
              </a:rPr>
              <a:t>new?</a:t>
            </a:r>
            <a:r>
              <a:rPr lang="hu-HU" altLang="en-US" sz="1400" dirty="0" smtClean="0">
                <a:solidFill>
                  <a:srgbClr val="000000"/>
                </a:solidFill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</a:rPr>
              <a:t> 2 2014,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</a:rPr>
              <a:t>indico.cern.ch/event/289682/session/6/contribution/23/material/slides/0.pdf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Box 1"/>
          <p:cNvSpPr txBox="1">
            <a:spLocks noChangeArrowheads="1"/>
          </p:cNvSpPr>
          <p:nvPr/>
        </p:nvSpPr>
        <p:spPr bwMode="auto">
          <a:xfrm>
            <a:off x="169863" y="677863"/>
            <a:ext cx="8420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33</a:t>
            </a:r>
            <a:r>
              <a:rPr lang="en-US" alt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Wardrope</a:t>
            </a:r>
            <a:r>
              <a:rPr lang="hu-HU" altLang="en-US" sz="1400" dirty="0" smtClean="0">
                <a:solidFill>
                  <a:srgbClr val="000000"/>
                </a:solidFill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</a:rPr>
              <a:t>High Performance Computing </a:t>
            </a:r>
            <a:r>
              <a:rPr lang="en-US" altLang="en-US" sz="1400" dirty="0" smtClean="0">
                <a:solidFill>
                  <a:srgbClr val="000000"/>
                </a:solidFill>
              </a:rPr>
              <a:t>-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Driving </a:t>
            </a:r>
            <a:r>
              <a:rPr lang="en-US" altLang="en-US" sz="1400" dirty="0">
                <a:solidFill>
                  <a:srgbClr val="000000"/>
                </a:solidFill>
              </a:rPr>
              <a:t>Innovation and </a:t>
            </a:r>
            <a:r>
              <a:rPr lang="en-US" altLang="en-US" sz="1400" dirty="0" smtClean="0">
                <a:solidFill>
                  <a:srgbClr val="000000"/>
                </a:solidFill>
              </a:rPr>
              <a:t>Capability</a:t>
            </a:r>
            <a:r>
              <a:rPr lang="hu-HU" altLang="en-US" sz="1400" dirty="0" smtClean="0">
                <a:solidFill>
                  <a:srgbClr val="000000"/>
                </a:solidFill>
              </a:rPr>
              <a:t>, 2013,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://www2.epcc.ed.ac.uk/downloads/lectures/IanWardrope.pdf</a:t>
            </a:r>
          </a:p>
        </p:txBody>
      </p:sp>
      <p:sp>
        <p:nvSpPr>
          <p:cNvPr id="163843" name="TextBox 2"/>
          <p:cNvSpPr txBox="1">
            <a:spLocks noChangeArrowheads="1"/>
          </p:cNvSpPr>
          <p:nvPr/>
        </p:nvSpPr>
        <p:spPr bwMode="auto">
          <a:xfrm>
            <a:off x="176213" y="1289050"/>
            <a:ext cx="87161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34</a:t>
            </a:r>
            <a:r>
              <a:rPr lang="en-US" altLang="en-US" sz="1400" dirty="0">
                <a:solidFill>
                  <a:srgbClr val="000000"/>
                </a:solidFill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QLogic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TrueScale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InfiniBand</a:t>
            </a:r>
            <a:r>
              <a:rPr lang="en-US" altLang="en-US" sz="1400" dirty="0">
                <a:solidFill>
                  <a:srgbClr val="000000"/>
                </a:solidFill>
              </a:rPr>
              <a:t>, the Real </a:t>
            </a:r>
            <a:r>
              <a:rPr lang="en-US" altLang="en-US" sz="1400" dirty="0" smtClean="0">
                <a:solidFill>
                  <a:srgbClr val="000000"/>
                </a:solidFill>
              </a:rPr>
              <a:t>Value</a:t>
            </a:r>
            <a:r>
              <a:rPr lang="hu-HU" alt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/>
              <a:t>Solutions for High Performance </a:t>
            </a:r>
            <a:r>
              <a:rPr lang="en-US" sz="1400" dirty="0" smtClean="0"/>
              <a:t>Computing</a:t>
            </a:r>
            <a:r>
              <a:rPr lang="hu-HU" sz="1400" dirty="0" smtClean="0"/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Brief</a:t>
            </a:r>
            <a:r>
              <a:rPr lang="hu-HU" altLang="en-US" sz="1400" dirty="0">
                <a:solidFill>
                  <a:srgbClr val="000000"/>
                </a:solidFill>
              </a:rPr>
              <a:t>, 2009, </a:t>
            </a:r>
            <a:endParaRPr lang="hu-HU" altLang="en-US" sz="14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http</a:t>
            </a:r>
            <a:r>
              <a:rPr lang="hu-HU" altLang="en-US" sz="1400" dirty="0">
                <a:solidFill>
                  <a:srgbClr val="000000"/>
                </a:solidFill>
              </a:rPr>
              <a:t>://www.transtec.de/fileadmin/Medien/pdf/HPC/qlogic/qlogic_techbrief_truescale.pdf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3844" name="TextBox 3"/>
          <p:cNvSpPr txBox="1">
            <a:spLocks noChangeArrowheads="1"/>
          </p:cNvSpPr>
          <p:nvPr/>
        </p:nvSpPr>
        <p:spPr bwMode="auto">
          <a:xfrm>
            <a:off x="177800" y="2100263"/>
            <a:ext cx="9201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66600"/>
              </a:buCl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35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/>
              <a:t>InfiniBand</a:t>
            </a:r>
            <a:r>
              <a:rPr lang="hu-HU" sz="1400" dirty="0"/>
              <a:t> </a:t>
            </a:r>
            <a:r>
              <a:rPr lang="hu-HU" sz="1400" dirty="0" smtClean="0"/>
              <a:t>, Digital </a:t>
            </a:r>
            <a:r>
              <a:rPr lang="hu-HU" sz="1400" dirty="0" err="1" smtClean="0"/>
              <a:t>Waves</a:t>
            </a:r>
            <a:r>
              <a:rPr lang="hu-HU" sz="1400" dirty="0"/>
              <a:t>, http://www.digitalwaves.in/infiband.html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TextBox 5"/>
          <p:cNvSpPr txBox="1">
            <a:spLocks noChangeArrowheads="1"/>
          </p:cNvSpPr>
          <p:nvPr/>
        </p:nvSpPr>
        <p:spPr bwMode="auto">
          <a:xfrm>
            <a:off x="179388" y="2482850"/>
            <a:ext cx="8909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66600"/>
              </a:buCl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36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Deploying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HPC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Cluster with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err="1" smtClean="0">
                <a:solidFill>
                  <a:srgbClr val="000000"/>
                </a:solidFill>
                <a:cs typeface="Arial" charset="0"/>
              </a:rPr>
              <a:t>Mellanox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InfiniBand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Interconnect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Solutions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Reference Design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hangingPunct="1">
              <a:spcBef>
                <a:spcPct val="0"/>
              </a:spcBef>
              <a:buClr>
                <a:srgbClr val="666600"/>
              </a:buClr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2014,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www.mellanox.com/related-docs/solutions/deploying-hpc-cluster-with-</a:t>
            </a:r>
          </a:p>
          <a:p>
            <a:pPr eaLnBrk="1" hangingPunct="1">
              <a:spcBef>
                <a:spcPct val="0"/>
              </a:spcBef>
              <a:buClr>
                <a:srgbClr val="666600"/>
              </a:buClr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mellanox-infiniband-interconnect-solutions.pdf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</a:rPr>
              <a:t>5. </a:t>
            </a:r>
            <a:r>
              <a:rPr lang="en-US" altLang="en-US" sz="1800" dirty="0" smtClean="0">
                <a:solidFill>
                  <a:srgbClr val="FFFFFF"/>
                </a:solidFill>
              </a:rPr>
              <a:t>References (</a:t>
            </a:r>
            <a:r>
              <a:rPr lang="hu-HU" altLang="en-US" sz="1800" dirty="0">
                <a:solidFill>
                  <a:srgbClr val="FFFFFF"/>
                </a:solidFill>
              </a:rPr>
              <a:t>5</a:t>
            </a:r>
            <a:r>
              <a:rPr lang="en-US" altLang="en-US" sz="1800" dirty="0" smtClean="0">
                <a:solidFill>
                  <a:srgbClr val="FFFFFF"/>
                </a:solidFill>
              </a:rPr>
              <a:t>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63847" name="TextBox 1"/>
          <p:cNvSpPr txBox="1">
            <a:spLocks noChangeArrowheads="1"/>
          </p:cNvSpPr>
          <p:nvPr/>
        </p:nvSpPr>
        <p:spPr bwMode="auto">
          <a:xfrm>
            <a:off x="171450" y="3316288"/>
            <a:ext cx="8202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37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Paz O.,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InfiniBand</a:t>
            </a:r>
            <a:r>
              <a:rPr lang="hu-HU" altLang="en-US" sz="1400" dirty="0" smtClean="0">
                <a:solidFill>
                  <a:srgbClr val="000000"/>
                </a:solidFill>
              </a:rPr>
              <a:t> Essentials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Every</a:t>
            </a:r>
            <a:r>
              <a:rPr lang="hu-HU" altLang="en-US" sz="1400" dirty="0" smtClean="0">
                <a:solidFill>
                  <a:srgbClr val="000000"/>
                </a:solidFill>
              </a:rPr>
              <a:t> HPC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Expert</a:t>
            </a:r>
            <a:r>
              <a:rPr lang="hu-HU" altLang="en-US" sz="1400" dirty="0" smtClean="0">
                <a:solidFill>
                  <a:srgbClr val="000000"/>
                </a:solidFill>
              </a:rPr>
              <a:t> Must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Know</a:t>
            </a:r>
            <a:r>
              <a:rPr lang="hu-HU" altLang="en-US" sz="1400" dirty="0" smtClean="0">
                <a:solidFill>
                  <a:srgbClr val="000000"/>
                </a:solidFill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</a:rPr>
              <a:t> 2014,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SlideShare</a:t>
            </a:r>
            <a:r>
              <a:rPr lang="hu-HU" altLang="en-US" sz="1400" dirty="0" smtClean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://www.slideshare.net/mellanox/1-mellanox</a:t>
            </a:r>
          </a:p>
        </p:txBody>
      </p:sp>
      <p:sp>
        <p:nvSpPr>
          <p:cNvPr id="163848" name="TextBox 7"/>
          <p:cNvSpPr txBox="1">
            <a:spLocks noChangeArrowheads="1"/>
          </p:cNvSpPr>
          <p:nvPr/>
        </p:nvSpPr>
        <p:spPr bwMode="auto">
          <a:xfrm>
            <a:off x="173038" y="3930650"/>
            <a:ext cx="87726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38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>
                <a:solidFill>
                  <a:srgbClr val="000000"/>
                </a:solidFill>
              </a:rPr>
              <a:t> Wright C., Henning P., Bergen B., Roadrunner Tutorial, An Introduction to Roadrunner,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and the Cell Processor, </a:t>
            </a:r>
            <a:r>
              <a:rPr lang="en-US" altLang="en-US" sz="1400" dirty="0" err="1">
                <a:solidFill>
                  <a:srgbClr val="000000"/>
                </a:solidFill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</a:rPr>
              <a:t>. 7 2008,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http://www.lanl.gov/orgs/hpc/roadrunner/pdfs/Roadrunner-tutorial-session-1-web1.pdf</a:t>
            </a:r>
          </a:p>
        </p:txBody>
      </p:sp>
      <p:sp>
        <p:nvSpPr>
          <p:cNvPr id="163849" name="TextBox 2"/>
          <p:cNvSpPr txBox="1">
            <a:spLocks noChangeArrowheads="1"/>
          </p:cNvSpPr>
          <p:nvPr/>
        </p:nvSpPr>
        <p:spPr bwMode="auto">
          <a:xfrm>
            <a:off x="173038" y="4770438"/>
            <a:ext cx="89239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39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Kahle</a:t>
            </a:r>
            <a:r>
              <a:rPr lang="hu-HU" altLang="en-US" sz="1400" dirty="0" smtClean="0">
                <a:solidFill>
                  <a:srgbClr val="000000"/>
                </a:solidFill>
              </a:rPr>
              <a:t> J.A., Day M.N.,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Hofstee</a:t>
            </a:r>
            <a:r>
              <a:rPr lang="hu-HU" altLang="en-US" sz="1400" dirty="0" smtClean="0">
                <a:solidFill>
                  <a:srgbClr val="000000"/>
                </a:solidFill>
              </a:rPr>
              <a:t> H.P.,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Johns</a:t>
            </a:r>
            <a:r>
              <a:rPr lang="hu-HU" altLang="en-US" sz="1400" dirty="0" smtClean="0">
                <a:solidFill>
                  <a:srgbClr val="000000"/>
                </a:solidFill>
              </a:rPr>
              <a:t> C.R.,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Maeurer</a:t>
            </a:r>
            <a:r>
              <a:rPr lang="hu-HU" altLang="en-US" sz="1400" dirty="0" smtClean="0">
                <a:solidFill>
                  <a:srgbClr val="000000"/>
                </a:solidFill>
              </a:rPr>
              <a:t> T.R.,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Shippy</a:t>
            </a:r>
            <a:r>
              <a:rPr lang="hu-HU" altLang="en-US" sz="1400" dirty="0" smtClean="0">
                <a:solidFill>
                  <a:srgbClr val="000000"/>
                </a:solidFill>
              </a:rPr>
              <a:t> D.,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Introduction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to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the</a:t>
            </a:r>
            <a:endParaRPr lang="hu-HU" altLang="en-US" sz="14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Cell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multiprocessor</a:t>
            </a:r>
            <a:r>
              <a:rPr lang="hu-HU" altLang="en-US" sz="1400" dirty="0" smtClean="0">
                <a:solidFill>
                  <a:srgbClr val="000000"/>
                </a:solidFill>
              </a:rPr>
              <a:t>, IBM J. Res. &amp;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Dev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Vol</a:t>
            </a:r>
            <a:r>
              <a:rPr lang="hu-HU" altLang="en-US" sz="1400" dirty="0" smtClean="0">
                <a:solidFill>
                  <a:srgbClr val="000000"/>
                </a:solidFill>
              </a:rPr>
              <a:t>. 49, No. 4/5,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July</a:t>
            </a:r>
            <a:r>
              <a:rPr lang="hu-HU" altLang="en-US" sz="1400" dirty="0" smtClean="0">
                <a:solidFill>
                  <a:srgbClr val="000000"/>
                </a:solidFill>
              </a:rPr>
              <a:t>/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</a:rPr>
              <a:t>. 2005,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://www.cs.utexas.edu/~pingali/CS395T/2013fa/papers/kahle.pdf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73038" y="5570538"/>
            <a:ext cx="95913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40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Clark S.,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Haselhorst</a:t>
            </a:r>
            <a:r>
              <a:rPr lang="hu-HU" altLang="en-US" sz="1400" dirty="0" smtClean="0">
                <a:solidFill>
                  <a:srgbClr val="000000"/>
                </a:solidFill>
              </a:rPr>
              <a:t> K.,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Imming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K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Irish</a:t>
            </a:r>
            <a:r>
              <a:rPr lang="hu-HU" altLang="en-US" sz="1400" dirty="0" smtClean="0">
                <a:solidFill>
                  <a:srgbClr val="000000"/>
                </a:solidFill>
              </a:rPr>
              <a:t> J.,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Krolak</a:t>
            </a:r>
            <a:r>
              <a:rPr lang="hu-HU" altLang="en-US" sz="1400" dirty="0" smtClean="0">
                <a:solidFill>
                  <a:srgbClr val="000000"/>
                </a:solidFill>
              </a:rPr>
              <a:t> D.,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Ozguner</a:t>
            </a:r>
            <a:r>
              <a:rPr lang="hu-HU" altLang="en-US" sz="1400" dirty="0" smtClean="0">
                <a:solidFill>
                  <a:srgbClr val="000000"/>
                </a:solidFill>
              </a:rPr>
              <a:t> T., </a:t>
            </a:r>
            <a:r>
              <a:rPr lang="en-US" altLang="en-US" sz="1400" dirty="0">
                <a:solidFill>
                  <a:srgbClr val="000000"/>
                </a:solidFill>
              </a:rPr>
              <a:t>Cell Broadband Engine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Interconnect </a:t>
            </a:r>
            <a:r>
              <a:rPr lang="en-US" altLang="en-US" sz="1400" dirty="0">
                <a:solidFill>
                  <a:srgbClr val="000000"/>
                </a:solidFill>
              </a:rPr>
              <a:t>and Memory </a:t>
            </a:r>
            <a:r>
              <a:rPr lang="en-US" altLang="en-US" sz="1400" dirty="0" smtClean="0">
                <a:solidFill>
                  <a:srgbClr val="000000"/>
                </a:solidFill>
              </a:rPr>
              <a:t>Interface</a:t>
            </a:r>
            <a:r>
              <a:rPr lang="hu-HU" altLang="en-US" sz="1400" dirty="0" smtClean="0">
                <a:solidFill>
                  <a:srgbClr val="000000"/>
                </a:solidFill>
              </a:rPr>
              <a:t>, Hot Chips 2005,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350" dirty="0" smtClean="0">
                <a:solidFill>
                  <a:srgbClr val="000000"/>
                </a:solidFill>
              </a:rPr>
              <a:t>http</a:t>
            </a:r>
            <a:r>
              <a:rPr lang="en-US" altLang="en-US" sz="1350" dirty="0">
                <a:solidFill>
                  <a:srgbClr val="000000"/>
                </a:solidFill>
              </a:rPr>
              <a:t>://www.hotchips.org/wp-content/uploads/hc_archives/hc17/2_Mon/HC17.S1/HC17.S1T2.pdf</a:t>
            </a:r>
          </a:p>
        </p:txBody>
      </p:sp>
    </p:spTree>
    <p:extLst>
      <p:ext uri="{BB962C8B-B14F-4D97-AF65-F5344CB8AC3E}">
        <p14:creationId xmlns:p14="http://schemas.microsoft.com/office/powerpoint/2010/main" val="15622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Box 1"/>
          <p:cNvSpPr txBox="1">
            <a:spLocks noChangeArrowheads="1"/>
          </p:cNvSpPr>
          <p:nvPr/>
        </p:nvSpPr>
        <p:spPr bwMode="auto">
          <a:xfrm>
            <a:off x="169863" y="677863"/>
            <a:ext cx="5849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41</a:t>
            </a:r>
            <a:r>
              <a:rPr lang="en-US" alt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Blachford</a:t>
            </a:r>
            <a:r>
              <a:rPr lang="hu-HU" altLang="en-US" sz="1400" dirty="0" smtClean="0">
                <a:solidFill>
                  <a:srgbClr val="000000"/>
                </a:solidFill>
              </a:rPr>
              <a:t> N.,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Cell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Explained</a:t>
            </a:r>
            <a:r>
              <a:rPr lang="hu-HU" altLang="en-US" sz="1400" dirty="0" smtClean="0">
                <a:solidFill>
                  <a:srgbClr val="000000"/>
                </a:solidFill>
              </a:rPr>
              <a:t>, v.02, 2005,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</a:rPr>
              <a:t>://www.blachford.info/computer/Cell/Cell2_v2.html</a:t>
            </a:r>
          </a:p>
        </p:txBody>
      </p:sp>
      <p:sp>
        <p:nvSpPr>
          <p:cNvPr id="163843" name="TextBox 2"/>
          <p:cNvSpPr txBox="1">
            <a:spLocks noChangeArrowheads="1"/>
          </p:cNvSpPr>
          <p:nvPr/>
        </p:nvSpPr>
        <p:spPr bwMode="auto">
          <a:xfrm>
            <a:off x="176213" y="1289050"/>
            <a:ext cx="88404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42</a:t>
            </a:r>
            <a:r>
              <a:rPr lang="en-US" altLang="en-US" sz="1400" dirty="0">
                <a:solidFill>
                  <a:srgbClr val="000000"/>
                </a:solidFill>
              </a:rPr>
              <a:t>]: Ricker T., World's fastest: IBM's Roadrunner supercomputer breaks petaflop barrier using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Cell and Opteron processors, </a:t>
            </a:r>
            <a:r>
              <a:rPr lang="en-US" altLang="en-US" sz="1400" dirty="0" err="1">
                <a:solidFill>
                  <a:srgbClr val="000000"/>
                </a:solidFill>
              </a:rPr>
              <a:t>Engadget</a:t>
            </a:r>
            <a:r>
              <a:rPr lang="en-US" altLang="en-US" sz="1400" dirty="0">
                <a:solidFill>
                  <a:srgbClr val="000000"/>
                </a:solidFill>
              </a:rPr>
              <a:t>, June 9 2008, http://www.engadget.com/2008/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06/09/worlds-fastest-</a:t>
            </a:r>
            <a:r>
              <a:rPr lang="en-US" altLang="en-US" sz="1400" dirty="0" err="1">
                <a:solidFill>
                  <a:srgbClr val="000000"/>
                </a:solidFill>
              </a:rPr>
              <a:t>ibms</a:t>
            </a:r>
            <a:r>
              <a:rPr lang="en-US" altLang="en-US" sz="1400" dirty="0">
                <a:solidFill>
                  <a:srgbClr val="000000"/>
                </a:solidFill>
              </a:rPr>
              <a:t>-roadrunner-supercomputer-breaks-petaflop</a:t>
            </a:r>
          </a:p>
        </p:txBody>
      </p:sp>
      <p:sp>
        <p:nvSpPr>
          <p:cNvPr id="163845" name="TextBox 5"/>
          <p:cNvSpPr txBox="1">
            <a:spLocks noChangeArrowheads="1"/>
          </p:cNvSpPr>
          <p:nvPr/>
        </p:nvSpPr>
        <p:spPr bwMode="auto">
          <a:xfrm>
            <a:off x="179388" y="2101850"/>
            <a:ext cx="6018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66600"/>
              </a:buCl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</a:rPr>
              <a:t>43</a:t>
            </a:r>
            <a:r>
              <a:rPr lang="en-US" altLang="en-US" sz="1400" dirty="0" smtClean="0">
                <a:solidFill>
                  <a:srgbClr val="000000"/>
                </a:solidFill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</a:rPr>
              <a:t>: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/>
              <a:t>Roadrunner</a:t>
            </a:r>
            <a:r>
              <a:rPr lang="hu-HU" sz="1400" dirty="0"/>
              <a:t> System </a:t>
            </a:r>
            <a:r>
              <a:rPr lang="hu-HU" sz="1400" dirty="0" err="1" smtClean="0"/>
              <a:t>Overview</a:t>
            </a:r>
            <a:r>
              <a:rPr lang="hu-HU" sz="1400" dirty="0" smtClean="0"/>
              <a:t>, </a:t>
            </a:r>
          </a:p>
          <a:p>
            <a:pPr eaLnBrk="1" hangingPunct="1">
              <a:spcBef>
                <a:spcPct val="0"/>
              </a:spcBef>
              <a:buClr>
                <a:srgbClr val="666600"/>
              </a:buClr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://www.spscicomp.org/ScicomP14/talks/Grice-RR.pdf</a:t>
            </a:r>
          </a:p>
        </p:txBody>
      </p:sp>
      <p:sp>
        <p:nvSpPr>
          <p:cNvPr id="163846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</a:rPr>
              <a:t>5. </a:t>
            </a:r>
            <a:r>
              <a:rPr lang="en-US" altLang="en-US" sz="1800" dirty="0" smtClean="0">
                <a:solidFill>
                  <a:srgbClr val="FFFFFF"/>
                </a:solidFill>
              </a:rPr>
              <a:t>References (</a:t>
            </a:r>
            <a:r>
              <a:rPr lang="hu-HU" altLang="en-US" sz="1800" dirty="0" smtClean="0">
                <a:solidFill>
                  <a:srgbClr val="FFFFFF"/>
                </a:solidFill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</a:rPr>
              <a:t>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762" y="2756648"/>
            <a:ext cx="9076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 smtClean="0"/>
              <a:t>[44]: Steibl S., </a:t>
            </a:r>
            <a:r>
              <a:rPr lang="en-US" dirty="0" smtClean="0"/>
              <a:t>Learning </a:t>
            </a:r>
            <a:r>
              <a:rPr lang="en-US" dirty="0"/>
              <a:t>from </a:t>
            </a:r>
            <a:r>
              <a:rPr lang="en-US" dirty="0" smtClean="0"/>
              <a:t>Experimental</a:t>
            </a:r>
            <a:r>
              <a:rPr lang="hu-HU" dirty="0" smtClean="0"/>
              <a:t> S</a:t>
            </a:r>
            <a:r>
              <a:rPr lang="en-US" dirty="0" err="1" smtClean="0"/>
              <a:t>ilicon</a:t>
            </a:r>
            <a:r>
              <a:rPr lang="en-US" dirty="0" smtClean="0"/>
              <a:t> </a:t>
            </a:r>
            <a:r>
              <a:rPr lang="en-US" dirty="0"/>
              <a:t>like the </a:t>
            </a:r>
            <a:r>
              <a:rPr lang="en-US" dirty="0" smtClean="0"/>
              <a:t>SCC</a:t>
            </a:r>
            <a:r>
              <a:rPr lang="hu-HU" dirty="0" smtClean="0"/>
              <a:t>, </a:t>
            </a:r>
            <a:r>
              <a:rPr lang="en-US" dirty="0"/>
              <a:t>ARCS 2012 </a:t>
            </a:r>
            <a:r>
              <a:rPr lang="hu-HU" dirty="0" smtClean="0"/>
              <a:t>(</a:t>
            </a:r>
            <a:r>
              <a:rPr lang="en-US" dirty="0" smtClean="0"/>
              <a:t>Architecture of</a:t>
            </a:r>
            <a:endParaRPr lang="hu-HU" dirty="0" smtClean="0"/>
          </a:p>
          <a:p>
            <a:pPr algn="l"/>
            <a:r>
              <a:rPr lang="hu-HU" dirty="0"/>
              <a:t> </a:t>
            </a:r>
            <a:r>
              <a:rPr lang="hu-HU" dirty="0" smtClean="0"/>
              <a:t>      </a:t>
            </a:r>
            <a:r>
              <a:rPr lang="en-US" dirty="0" smtClean="0"/>
              <a:t> </a:t>
            </a:r>
            <a:r>
              <a:rPr lang="hu-HU" dirty="0" smtClean="0"/>
              <a:t>  </a:t>
            </a:r>
            <a:r>
              <a:rPr lang="en-US" dirty="0" smtClean="0"/>
              <a:t>Computing Systems</a:t>
            </a:r>
            <a:r>
              <a:rPr lang="hu-HU" dirty="0" smtClean="0"/>
              <a:t>, 02. 28 – 02. 03 2012,</a:t>
            </a:r>
          </a:p>
          <a:p>
            <a:pPr algn="l"/>
            <a:r>
              <a:rPr lang="hu-HU" dirty="0" smtClean="0"/>
              <a:t>          </a:t>
            </a:r>
            <a:r>
              <a:rPr lang="en-US" dirty="0" smtClean="0"/>
              <a:t>http</a:t>
            </a:r>
            <a:r>
              <a:rPr lang="en-US" dirty="0"/>
              <a:t>://www.arcs2012.tum.de/ARCS_Learning_from_Exprimental_Silicon.pdf</a:t>
            </a:r>
          </a:p>
        </p:txBody>
      </p:sp>
    </p:spTree>
    <p:extLst>
      <p:ext uri="{BB962C8B-B14F-4D97-AF65-F5344CB8AC3E}">
        <p14:creationId xmlns:p14="http://schemas.microsoft.com/office/powerpoint/2010/main" val="39983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522" y="673100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Cancelling </a:t>
            </a:r>
            <a:r>
              <a:rPr lang="en-US" b="1" dirty="0" err="1" smtClean="0">
                <a:solidFill>
                  <a:schemeClr val="accent6"/>
                </a:solidFill>
              </a:rPr>
              <a:t>Larrabee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29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4702" y="995363"/>
            <a:ext cx="4514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smtClean="0">
                <a:solidFill>
                  <a:srgbClr val="0070C0"/>
                </a:solidFill>
              </a:rPr>
              <a:t>12/2009</a:t>
            </a:r>
            <a:r>
              <a:rPr lang="en-US" dirty="0" smtClean="0"/>
              <a:t> Intel decided </a:t>
            </a:r>
            <a:r>
              <a:rPr lang="en-US" dirty="0" smtClean="0">
                <a:solidFill>
                  <a:srgbClr val="FF0000"/>
                </a:solidFill>
              </a:rPr>
              <a:t>to cancel </a:t>
            </a:r>
            <a:r>
              <a:rPr lang="en-US" dirty="0" err="1" smtClean="0">
                <a:solidFill>
                  <a:srgbClr val="FF0000"/>
                </a:solidFill>
              </a:rPr>
              <a:t>Larrabee</a:t>
            </a:r>
            <a:r>
              <a:rPr lang="en-US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175" y="2705100"/>
            <a:ext cx="6928563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Nevertheless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for HPC applications Intel continued to develop </a:t>
            </a:r>
            <a:r>
              <a:rPr lang="en-US" dirty="0" err="1">
                <a:solidFill>
                  <a:srgbClr val="0070C0"/>
                </a:solidFill>
              </a:rPr>
              <a:t>Larrabee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    This resulted in the </a:t>
            </a:r>
            <a:r>
              <a:rPr lang="en-US" dirty="0">
                <a:solidFill>
                  <a:srgbClr val="FF0000"/>
                </a:solidFill>
              </a:rPr>
              <a:t>Xeon Phi line</a:t>
            </a:r>
            <a:r>
              <a:rPr lang="en-US" dirty="0"/>
              <a:t>, to be discussed in Section </a:t>
            </a:r>
            <a:r>
              <a:rPr lang="en-US" dirty="0" smtClean="0"/>
              <a:t>4</a:t>
            </a:r>
            <a:r>
              <a:rPr lang="en-US" dirty="0"/>
              <a:t>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" y="1562100"/>
            <a:ext cx="683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 smtClean="0"/>
              <a:t>Larrabee’s</a:t>
            </a:r>
            <a:r>
              <a:rPr lang="en-US" dirty="0" smtClean="0"/>
              <a:t> </a:t>
            </a:r>
            <a:r>
              <a:rPr lang="en-US" dirty="0">
                <a:solidFill>
                  <a:srgbClr val="0070C0"/>
                </a:solidFill>
              </a:rPr>
              <a:t>hardware and software design lagged behind schedule</a:t>
            </a:r>
            <a:r>
              <a:rPr lang="en-US" dirty="0"/>
              <a:t> and 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GPU evolution surpassed </a:t>
            </a:r>
            <a:r>
              <a:rPr lang="en-US" dirty="0" err="1" smtClean="0">
                <a:solidFill>
                  <a:srgbClr val="0070C0"/>
                </a:solidFill>
              </a:rPr>
              <a:t>Larrabee’s</a:t>
            </a:r>
            <a:r>
              <a:rPr lang="en-US" dirty="0" smtClean="0">
                <a:solidFill>
                  <a:srgbClr val="0070C0"/>
                </a:solidFill>
              </a:rPr>
              <a:t> performance potential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1606" y="1295400"/>
            <a:ext cx="1883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reason was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665" y="2133600"/>
            <a:ext cx="7688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E.g. AMD shipped in 2009 already GPU cards with 2.72 TFLOPs (the Radeon 5870)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whereas </a:t>
            </a:r>
            <a:r>
              <a:rPr lang="en-US" dirty="0" err="1" smtClean="0"/>
              <a:t>Larrabee</a:t>
            </a:r>
            <a:r>
              <a:rPr lang="en-US" dirty="0" smtClean="0"/>
              <a:t> planned performance score was 0.2 – 1.0 TFLOPS.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95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80-core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Tile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579563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2833688" y="1998663"/>
              <a:ext cx="1865312" cy="277336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434125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2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.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Intel’s 80-core Tile processor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P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ositioning Intel’s 80-core Tile processor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87366" y="663575"/>
            <a:ext cx="4859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Introduction to Intel’s 80-core Tile p</a:t>
            </a:r>
            <a:r>
              <a:rPr lang="hu-HU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rocessor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877" y="1891433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157" y="2167007"/>
            <a:ext cx="715041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1+ SP FP TFLOPS @ &lt; 100 W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Design a </a:t>
            </a:r>
            <a:r>
              <a:rPr lang="en-US" dirty="0" smtClean="0">
                <a:solidFill>
                  <a:srgbClr val="0070C0"/>
                </a:solidFill>
              </a:rPr>
              <a:t>prototype</a:t>
            </a:r>
            <a:r>
              <a:rPr lang="en-US" dirty="0" smtClean="0"/>
              <a:t> of a high performance, </a:t>
            </a:r>
            <a:r>
              <a:rPr lang="en-US" dirty="0" smtClean="0">
                <a:solidFill>
                  <a:srgbClr val="0070C0"/>
                </a:solidFill>
              </a:rPr>
              <a:t>scalable </a:t>
            </a:r>
            <a:r>
              <a:rPr lang="en-US" dirty="0" smtClean="0">
                <a:solidFill>
                  <a:srgbClr val="FF0000"/>
                </a:solidFill>
              </a:rPr>
              <a:t>2D mesh interconnect.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Explore </a:t>
            </a:r>
            <a:r>
              <a:rPr lang="en-US" dirty="0" smtClean="0">
                <a:solidFill>
                  <a:srgbClr val="0070C0"/>
                </a:solidFill>
              </a:rPr>
              <a:t>design methodologies </a:t>
            </a:r>
            <a:r>
              <a:rPr lang="en-US" dirty="0" smtClean="0"/>
              <a:t>for “networks on a chip”.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008" y="1014613"/>
            <a:ext cx="4702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It is one project from Intel’s </a:t>
            </a:r>
            <a:r>
              <a:rPr lang="en-US" dirty="0" smtClean="0">
                <a:solidFill>
                  <a:srgbClr val="FF0000"/>
                </a:solidFill>
              </a:rPr>
              <a:t>Tera-Scale Initiative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1844" y="1327764"/>
            <a:ext cx="280557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Announced at IDF 9/2006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Delivered in </a:t>
            </a:r>
            <a:r>
              <a:rPr lang="en-US" dirty="0" smtClean="0">
                <a:solidFill>
                  <a:srgbClr val="0070C0"/>
                </a:solidFill>
              </a:rPr>
              <a:t>2/2007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007" y="679407"/>
            <a:ext cx="3312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80-core Tile processor </a:t>
            </a:r>
            <a:r>
              <a:rPr lang="en-US" dirty="0" smtClean="0"/>
              <a:t>[2]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71563" y="1297553"/>
            <a:ext cx="7093721" cy="4638675"/>
            <a:chOff x="1071563" y="1297553"/>
            <a:chExt cx="7093721" cy="4638675"/>
          </a:xfrm>
        </p:grpSpPr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63" y="1297553"/>
              <a:ext cx="7000875" cy="463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021474" y="1603331"/>
              <a:ext cx="3143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65 nm, 100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mtrs</a:t>
              </a:r>
              <a:r>
                <a:rPr lang="en-US" sz="1600" dirty="0" smtClean="0">
                  <a:solidFill>
                    <a:schemeClr val="bg1"/>
                  </a:solidFill>
                </a:rPr>
                <a:t>, 275 mm</a:t>
              </a:r>
              <a:r>
                <a:rPr lang="en-US" sz="16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US" sz="1600" dirty="0" smtClean="0">
                  <a:solidFill>
                    <a:schemeClr val="bg1"/>
                  </a:solidFill>
                </a:rPr>
                <a:t>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3" t="34998" r="45283" b="37350"/>
            <a:stretch/>
          </p:blipFill>
          <p:spPr bwMode="auto">
            <a:xfrm>
              <a:off x="1558494" y="2019299"/>
              <a:ext cx="2061006" cy="32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-1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535"/>
            <a:ext cx="368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2D on-chip communication network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0131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9588" y="1102290"/>
            <a:ext cx="8301125" cy="5704858"/>
            <a:chOff x="509588" y="1102290"/>
            <a:chExt cx="8301125" cy="5704858"/>
          </a:xfrm>
        </p:grpSpPr>
        <p:grpSp>
          <p:nvGrpSpPr>
            <p:cNvPr id="12" name="Group 11"/>
            <p:cNvGrpSpPr/>
            <p:nvPr/>
          </p:nvGrpSpPr>
          <p:grpSpPr>
            <a:xfrm>
              <a:off x="509588" y="1102290"/>
              <a:ext cx="7932954" cy="5549031"/>
              <a:chOff x="509588" y="433389"/>
              <a:chExt cx="8351148" cy="596741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09588" y="433389"/>
                <a:ext cx="8351148" cy="5967412"/>
                <a:chOff x="509588" y="433389"/>
                <a:chExt cx="8351148" cy="5967412"/>
              </a:xfrm>
            </p:grpSpPr>
            <p:pic>
              <p:nvPicPr>
                <p:cNvPr id="3379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b="398"/>
                <a:stretch/>
              </p:blipFill>
              <p:spPr bwMode="auto">
                <a:xfrm>
                  <a:off x="509588" y="433389"/>
                  <a:ext cx="8124825" cy="5967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5" name="Straight Connector 4"/>
                <p:cNvCxnSpPr/>
                <p:nvPr/>
              </p:nvCxnSpPr>
              <p:spPr bwMode="auto">
                <a:xfrm>
                  <a:off x="509588" y="6400801"/>
                  <a:ext cx="812482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" name="Straight Connector 6"/>
                <p:cNvCxnSpPr/>
                <p:nvPr/>
              </p:nvCxnSpPr>
              <p:spPr bwMode="auto">
                <a:xfrm>
                  <a:off x="1307770" y="6373854"/>
                  <a:ext cx="66240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" name="Rounded Rectangle 8"/>
                <p:cNvSpPr/>
                <p:nvPr/>
              </p:nvSpPr>
              <p:spPr bwMode="auto">
                <a:xfrm>
                  <a:off x="8122800" y="433389"/>
                  <a:ext cx="737936" cy="333374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sp>
            <p:nvSpPr>
              <p:cNvPr id="11" name="Oval 10"/>
              <p:cNvSpPr/>
              <p:nvPr/>
            </p:nvSpPr>
            <p:spPr bwMode="auto">
              <a:xfrm>
                <a:off x="8035118" y="433389"/>
                <a:ext cx="106800" cy="1666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6902819" y="6360872"/>
              <a:ext cx="1907894" cy="44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50" dirty="0">
                  <a:solidFill>
                    <a:srgbClr val="FF4F4F"/>
                  </a:solidFill>
                  <a:latin typeface="Verdana" pitchFamily="34" charset="0"/>
                </a:rPr>
                <a:t>FP Multiply-Accumulate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50" dirty="0">
                  <a:solidFill>
                    <a:srgbClr val="FF4F4F"/>
                  </a:solidFill>
                  <a:latin typeface="Verdana" pitchFamily="34" charset="0"/>
                </a:rPr>
                <a:t>(</a:t>
              </a:r>
              <a:r>
                <a:rPr lang="en-US" altLang="en-US" sz="1150" dirty="0" err="1">
                  <a:solidFill>
                    <a:srgbClr val="FF4F4F"/>
                  </a:solidFill>
                  <a:latin typeface="Verdana" pitchFamily="34" charset="0"/>
                </a:rPr>
                <a:t>AxB+C</a:t>
              </a:r>
              <a:r>
                <a:rPr lang="en-US" altLang="en-US" sz="1150" dirty="0">
                  <a:solidFill>
                    <a:srgbClr val="FF4F4F"/>
                  </a:solidFill>
                  <a:latin typeface="Verdana" pitchFamily="34" charset="0"/>
                </a:rPr>
                <a:t>)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4" t="8481" r="35352" b="85365"/>
            <a:stretch/>
          </p:blipFill>
          <p:spPr bwMode="auto">
            <a:xfrm>
              <a:off x="3797300" y="1295401"/>
              <a:ext cx="157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1492250" y="42624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188200" y="2114550"/>
            <a:ext cx="1677600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 dirty="0" smtClean="0">
                <a:latin typeface="Verdana" pitchFamily="34" charset="0"/>
              </a:rPr>
              <a:t>Heterogeneous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processors</a:t>
            </a:r>
            <a:endParaRPr lang="en-US" altLang="en-US" sz="1200" b="1" dirty="0">
              <a:latin typeface="Verdana" pitchFamily="34" charset="0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3244850" y="2124075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Homogeneous</a:t>
            </a:r>
            <a:r>
              <a:rPr lang="hu-HU" altLang="en-US" sz="1200" b="1" dirty="0" smtClean="0">
                <a:latin typeface="Verdana" pitchFamily="34" charset="0"/>
              </a:rPr>
              <a:t> </a:t>
            </a:r>
            <a:r>
              <a:rPr lang="hu-HU" altLang="en-US" sz="1200" b="1" dirty="0">
                <a:latin typeface="Verdana" pitchFamily="34" charset="0"/>
              </a:rPr>
              <a:t/>
            </a:r>
            <a:br>
              <a:rPr lang="hu-HU" altLang="en-US" sz="1200" b="1" dirty="0">
                <a:latin typeface="Verdana" pitchFamily="34" charset="0"/>
              </a:rPr>
            </a:br>
            <a:r>
              <a:rPr lang="en-US" altLang="en-US" sz="1200" b="1" dirty="0" smtClean="0">
                <a:latin typeface="Verdana" pitchFamily="34" charset="0"/>
              </a:rPr>
              <a:t>processors</a:t>
            </a:r>
            <a:r>
              <a:rPr lang="hu-HU" altLang="en-US" sz="1200" b="1" dirty="0" smtClean="0">
                <a:latin typeface="Verdana" pitchFamily="34" charset="0"/>
              </a:rPr>
              <a:t> 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4872038" y="10350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 flipV="1">
            <a:off x="2087563" y="2622548"/>
            <a:ext cx="1989138" cy="41910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 flipV="1">
            <a:off x="3983038" y="1622424"/>
            <a:ext cx="2005012" cy="4794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194300" y="30511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25" name="Rectangle 17"/>
          <p:cNvSpPr>
            <a:spLocks noChangeArrowheads="1"/>
          </p:cNvSpPr>
          <p:nvPr/>
        </p:nvSpPr>
        <p:spPr bwMode="auto">
          <a:xfrm>
            <a:off x="2911475" y="42624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27" name="Rectangle 19"/>
          <p:cNvSpPr>
            <a:spLocks noChangeArrowheads="1"/>
          </p:cNvSpPr>
          <p:nvPr/>
        </p:nvSpPr>
        <p:spPr bwMode="auto">
          <a:xfrm>
            <a:off x="5116136" y="3613150"/>
            <a:ext cx="16866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 err="1" smtClean="0">
                <a:latin typeface="Verdana" pitchFamily="34" charset="0"/>
              </a:rPr>
              <a:t>with</a:t>
            </a:r>
            <a:r>
              <a:rPr lang="en-US" altLang="en-US" sz="1200" dirty="0" smtClean="0">
                <a:latin typeface="Verdana" pitchFamily="34" charset="0"/>
              </a:rPr>
              <a:t> n</a:t>
            </a:r>
            <a:r>
              <a:rPr lang="hu-HU" altLang="en-US" sz="1200" dirty="0" smtClean="0">
                <a:latin typeface="Verdana" pitchFamily="34" charset="0"/>
              </a:rPr>
              <a:t> ≈&gt;</a:t>
            </a:r>
            <a:r>
              <a:rPr lang="en-US" altLang="en-US" sz="1200" dirty="0" smtClean="0">
                <a:latin typeface="Verdana" pitchFamily="34" charset="0"/>
              </a:rPr>
              <a:t> 16</a:t>
            </a:r>
            <a:r>
              <a:rPr lang="hu-HU" altLang="en-US" sz="1200" dirty="0" smtClean="0">
                <a:latin typeface="Verdana" pitchFamily="34" charset="0"/>
              </a:rPr>
              <a:t> </a:t>
            </a:r>
            <a:r>
              <a:rPr lang="hu-HU" altLang="en-US" sz="1200" dirty="0" err="1">
                <a:latin typeface="Verdana" pitchFamily="34" charset="0"/>
              </a:rPr>
              <a:t>cores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33" name="Rectangle 25"/>
          <p:cNvSpPr>
            <a:spLocks noChangeArrowheads="1"/>
          </p:cNvSpPr>
          <p:nvPr/>
        </p:nvSpPr>
        <p:spPr bwMode="auto">
          <a:xfrm>
            <a:off x="1403350" y="30511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Traditional</a:t>
            </a:r>
            <a:endParaRPr lang="hu-HU" altLang="en-US" sz="1200" b="1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 dirty="0">
                <a:latin typeface="Verdana" pitchFamily="34" charset="0"/>
              </a:rPr>
              <a:t>MC </a:t>
            </a:r>
            <a:r>
              <a:rPr lang="hu-HU" altLang="en-US" sz="1200" b="1" dirty="0" err="1">
                <a:latin typeface="Verdana" pitchFamily="34" charset="0"/>
              </a:rPr>
              <a:t>processors</a:t>
            </a:r>
            <a:endParaRPr lang="en-US" altLang="en-US" sz="1200" b="1" dirty="0">
              <a:latin typeface="Verdana" pitchFamily="34" charset="0"/>
            </a:endParaRPr>
          </a:p>
        </p:txBody>
      </p:sp>
      <p:grpSp>
        <p:nvGrpSpPr>
          <p:cNvPr id="171085" name="Group 77"/>
          <p:cNvGrpSpPr>
            <a:grpSpLocks/>
          </p:cNvGrpSpPr>
          <p:nvPr/>
        </p:nvGrpSpPr>
        <p:grpSpPr bwMode="auto">
          <a:xfrm>
            <a:off x="1593850" y="4930775"/>
            <a:ext cx="384175" cy="576263"/>
            <a:chOff x="431" y="3339"/>
            <a:chExt cx="363" cy="545"/>
          </a:xfrm>
        </p:grpSpPr>
        <p:sp>
          <p:nvSpPr>
            <p:cNvPr id="37955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56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57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3" name="Group 75"/>
          <p:cNvGrpSpPr>
            <a:grpSpLocks/>
          </p:cNvGrpSpPr>
          <p:nvPr/>
        </p:nvGrpSpPr>
        <p:grpSpPr bwMode="auto">
          <a:xfrm>
            <a:off x="5054600" y="4224338"/>
            <a:ext cx="736600" cy="2016125"/>
            <a:chOff x="2200" y="2387"/>
            <a:chExt cx="680" cy="1860"/>
          </a:xfrm>
        </p:grpSpPr>
        <p:sp>
          <p:nvSpPr>
            <p:cNvPr id="37933" name="Rectangle 3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4" name="Rectangle 3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5" name="Rectangle 3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6" name="Rectangle 3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7" name="Rectangle 4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8" name="Rectangle 4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9" name="Rectangle 4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0" name="Rectangle 4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1" name="Rectangle 4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2" name="Rectangle 4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3" name="Rectangle 4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4" name="Rectangle 4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5" name="Rectangle 4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6" name="Rectangle 4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7" name="Rectangle 5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8" name="Rectangle 5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9" name="Rectangle 5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sp>
        <p:nvSpPr>
          <p:cNvPr id="171088" name="Line 80"/>
          <p:cNvSpPr>
            <a:spLocks noChangeShapeType="1"/>
          </p:cNvSpPr>
          <p:nvPr/>
        </p:nvSpPr>
        <p:spPr bwMode="auto">
          <a:xfrm flipH="1" flipV="1">
            <a:off x="5983103" y="1622422"/>
            <a:ext cx="2079809" cy="492127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89" name="Line 81"/>
          <p:cNvSpPr>
            <a:spLocks noChangeShapeType="1"/>
          </p:cNvSpPr>
          <p:nvPr/>
        </p:nvSpPr>
        <p:spPr bwMode="auto">
          <a:xfrm flipH="1" flipV="1">
            <a:off x="4076699" y="2616199"/>
            <a:ext cx="1873249" cy="425449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0" name="Rectangle 82"/>
          <p:cNvSpPr>
            <a:spLocks noChangeArrowheads="1"/>
          </p:cNvSpPr>
          <p:nvPr/>
        </p:nvSpPr>
        <p:spPr bwMode="auto">
          <a:xfrm>
            <a:off x="1238906" y="3613150"/>
            <a:ext cx="19656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Verdana" pitchFamily="34" charset="0"/>
              </a:rPr>
              <a:t>2 ≤   </a:t>
            </a:r>
            <a:r>
              <a:rPr lang="hu-HU" altLang="en-US" sz="1200" dirty="0" smtClean="0">
                <a:latin typeface="Verdana" pitchFamily="34" charset="0"/>
              </a:rPr>
              <a:t>n</a:t>
            </a:r>
            <a:r>
              <a:rPr lang="en-US" altLang="en-US" sz="1200" dirty="0" smtClean="0">
                <a:latin typeface="Verdana" pitchFamily="34" charset="0"/>
              </a:rPr>
              <a:t> </a:t>
            </a:r>
            <a:r>
              <a:rPr lang="hu-HU" altLang="en-US" sz="1200" dirty="0" smtClean="0">
                <a:latin typeface="Verdana" pitchFamily="34" charset="0"/>
              </a:rPr>
              <a:t> ≈≤ </a:t>
            </a:r>
            <a:r>
              <a:rPr lang="en-US" altLang="en-US" sz="1200" dirty="0" smtClean="0">
                <a:latin typeface="Verdana" pitchFamily="34" charset="0"/>
              </a:rPr>
              <a:t>16</a:t>
            </a:r>
            <a:r>
              <a:rPr lang="hu-HU" altLang="en-US" sz="1200" dirty="0" smtClean="0">
                <a:latin typeface="Verdana" pitchFamily="34" charset="0"/>
              </a:rPr>
              <a:t>   </a:t>
            </a:r>
            <a:r>
              <a:rPr lang="hu-HU" altLang="en-US" sz="1200" dirty="0" err="1">
                <a:latin typeface="Verdana" pitchFamily="34" charset="0"/>
              </a:rPr>
              <a:t>cores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1301750" y="63166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Verdana" pitchFamily="34" charset="0"/>
              </a:rPr>
              <a:t>General </a:t>
            </a:r>
            <a:r>
              <a:rPr lang="hu-HU" altLang="en-US" sz="1200" dirty="0" err="1">
                <a:latin typeface="Verdana" pitchFamily="34" charset="0"/>
              </a:rPr>
              <a:t>purpose</a:t>
            </a:r>
            <a:r>
              <a:rPr lang="hu-HU" altLang="en-US" sz="1200" dirty="0">
                <a:latin typeface="Verdana" pitchFamily="34" charset="0"/>
              </a:rPr>
              <a:t> </a:t>
            </a:r>
            <a:br>
              <a:rPr lang="hu-HU" altLang="en-US" sz="1200" dirty="0">
                <a:latin typeface="Verdana" pitchFamily="34" charset="0"/>
              </a:rPr>
            </a:br>
            <a:r>
              <a:rPr lang="hu-HU" altLang="en-US" sz="1200" dirty="0" err="1">
                <a:latin typeface="Verdana" pitchFamily="34" charset="0"/>
              </a:rPr>
              <a:t>computing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>
            <a:off x="4858394" y="6342063"/>
            <a:ext cx="21323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Experimental/prototype/</a:t>
            </a:r>
            <a:endParaRPr lang="en-US" altLang="en-US" sz="12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production systems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98" name="Line 90"/>
          <p:cNvSpPr>
            <a:spLocks noChangeShapeType="1"/>
          </p:cNvSpPr>
          <p:nvPr/>
        </p:nvSpPr>
        <p:spPr bwMode="auto">
          <a:xfrm flipV="1">
            <a:off x="2087563" y="3970337"/>
            <a:ext cx="4762" cy="29210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9" name="Line 91"/>
          <p:cNvSpPr>
            <a:spLocks noChangeShapeType="1"/>
          </p:cNvSpPr>
          <p:nvPr/>
        </p:nvSpPr>
        <p:spPr bwMode="auto">
          <a:xfrm>
            <a:off x="2092324" y="3956050"/>
            <a:ext cx="1395413" cy="268288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95250" y="42624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Mobiles</a:t>
            </a:r>
            <a:endParaRPr lang="en-US" altLang="en-US" sz="1200" dirty="0">
              <a:latin typeface="Verdana" pitchFamily="34" charset="0"/>
            </a:endParaRPr>
          </a:p>
        </p:txBody>
      </p:sp>
      <p:grpSp>
        <p:nvGrpSpPr>
          <p:cNvPr id="71" name="Group 77"/>
          <p:cNvGrpSpPr>
            <a:grpSpLocks/>
          </p:cNvGrpSpPr>
          <p:nvPr/>
        </p:nvGrpSpPr>
        <p:grpSpPr bwMode="auto">
          <a:xfrm>
            <a:off x="1987550" y="4930775"/>
            <a:ext cx="384175" cy="576263"/>
            <a:chOff x="431" y="3339"/>
            <a:chExt cx="363" cy="545"/>
          </a:xfrm>
        </p:grpSpPr>
        <p:sp>
          <p:nvSpPr>
            <p:cNvPr id="72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3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4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75" name="Group 77"/>
          <p:cNvGrpSpPr>
            <a:grpSpLocks/>
          </p:cNvGrpSpPr>
          <p:nvPr/>
        </p:nvGrpSpPr>
        <p:grpSpPr bwMode="auto">
          <a:xfrm>
            <a:off x="336550" y="4930775"/>
            <a:ext cx="384175" cy="576263"/>
            <a:chOff x="431" y="3339"/>
            <a:chExt cx="363" cy="545"/>
          </a:xfrm>
        </p:grpSpPr>
        <p:sp>
          <p:nvSpPr>
            <p:cNvPr id="76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8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79" name="Group 77"/>
          <p:cNvGrpSpPr>
            <a:grpSpLocks/>
          </p:cNvGrpSpPr>
          <p:nvPr/>
        </p:nvGrpSpPr>
        <p:grpSpPr bwMode="auto">
          <a:xfrm>
            <a:off x="717550" y="4930775"/>
            <a:ext cx="384175" cy="576263"/>
            <a:chOff x="431" y="3339"/>
            <a:chExt cx="363" cy="545"/>
          </a:xfrm>
        </p:grpSpPr>
        <p:sp>
          <p:nvSpPr>
            <p:cNvPr id="80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82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51138" y="4930775"/>
            <a:ext cx="1455737" cy="1185863"/>
            <a:chOff x="3335338" y="4638675"/>
            <a:chExt cx="1455737" cy="1185863"/>
          </a:xfrm>
        </p:grpSpPr>
        <p:grpSp>
          <p:nvGrpSpPr>
            <p:cNvPr id="171084" name="Group 76"/>
            <p:cNvGrpSpPr>
              <a:grpSpLocks/>
            </p:cNvGrpSpPr>
            <p:nvPr/>
          </p:nvGrpSpPr>
          <p:grpSpPr bwMode="auto">
            <a:xfrm>
              <a:off x="3335338" y="4638675"/>
              <a:ext cx="719137" cy="576263"/>
              <a:chOff x="1338" y="3339"/>
              <a:chExt cx="680" cy="545"/>
            </a:xfrm>
          </p:grpSpPr>
          <p:sp>
            <p:nvSpPr>
              <p:cNvPr id="37950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1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2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3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4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  <p:grpSp>
          <p:nvGrpSpPr>
            <p:cNvPr id="83" name="Group 76"/>
            <p:cNvGrpSpPr>
              <a:grpSpLocks/>
            </p:cNvGrpSpPr>
            <p:nvPr/>
          </p:nvGrpSpPr>
          <p:grpSpPr bwMode="auto">
            <a:xfrm>
              <a:off x="4071938" y="4638675"/>
              <a:ext cx="719137" cy="576263"/>
              <a:chOff x="1338" y="3339"/>
              <a:chExt cx="680" cy="545"/>
            </a:xfrm>
          </p:grpSpPr>
          <p:sp>
            <p:nvSpPr>
              <p:cNvPr id="84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5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6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7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8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  <p:grpSp>
          <p:nvGrpSpPr>
            <p:cNvPr id="89" name="Group 76"/>
            <p:cNvGrpSpPr>
              <a:grpSpLocks/>
            </p:cNvGrpSpPr>
            <p:nvPr/>
          </p:nvGrpSpPr>
          <p:grpSpPr bwMode="auto">
            <a:xfrm>
              <a:off x="3335338" y="5248275"/>
              <a:ext cx="719137" cy="576263"/>
              <a:chOff x="1338" y="3339"/>
              <a:chExt cx="680" cy="545"/>
            </a:xfrm>
          </p:grpSpPr>
          <p:sp>
            <p:nvSpPr>
              <p:cNvPr id="90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1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2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3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4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  <p:grpSp>
          <p:nvGrpSpPr>
            <p:cNvPr id="95" name="Group 76"/>
            <p:cNvGrpSpPr>
              <a:grpSpLocks/>
            </p:cNvGrpSpPr>
            <p:nvPr/>
          </p:nvGrpSpPr>
          <p:grpSpPr bwMode="auto">
            <a:xfrm>
              <a:off x="4071938" y="5248275"/>
              <a:ext cx="719137" cy="576263"/>
              <a:chOff x="1338" y="3339"/>
              <a:chExt cx="680" cy="545"/>
            </a:xfrm>
          </p:grpSpPr>
          <p:sp>
            <p:nvSpPr>
              <p:cNvPr id="96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7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8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9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100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</p:grpSp>
      <p:grpSp>
        <p:nvGrpSpPr>
          <p:cNvPr id="102" name="Group 75"/>
          <p:cNvGrpSpPr>
            <a:grpSpLocks/>
          </p:cNvGrpSpPr>
          <p:nvPr/>
        </p:nvGrpSpPr>
        <p:grpSpPr bwMode="auto">
          <a:xfrm>
            <a:off x="6057900" y="4229780"/>
            <a:ext cx="736600" cy="2016125"/>
            <a:chOff x="2200" y="2387"/>
            <a:chExt cx="680" cy="1860"/>
          </a:xfrm>
        </p:grpSpPr>
        <p:sp>
          <p:nvSpPr>
            <p:cNvPr id="103" name="Rectangle 3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4" name="Rectangle 3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6" name="Rectangle 3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7" name="Rectangle 4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8" name="Rectangle 4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9" name="Rectangle 4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0" name="Rectangle 4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1" name="Rectangle 4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2" name="Rectangle 4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3" name="Rectangle 4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4" name="Rectangle 4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5" name="Rectangle 4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6" name="Rectangle 4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7" name="Rectangle 5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8" name="Rectangle 5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9" name="Rectangle 5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sp>
        <p:nvSpPr>
          <p:cNvPr id="120" name="Line 90"/>
          <p:cNvSpPr>
            <a:spLocks noChangeShapeType="1"/>
          </p:cNvSpPr>
          <p:nvPr/>
        </p:nvSpPr>
        <p:spPr bwMode="auto">
          <a:xfrm flipV="1">
            <a:off x="717550" y="3952875"/>
            <a:ext cx="1370013" cy="3016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5826603" y="5219659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2" name="Rectangle 121"/>
          <p:cNvSpPr/>
          <p:nvPr/>
        </p:nvSpPr>
        <p:spPr bwMode="auto">
          <a:xfrm>
            <a:off x="5904240" y="522041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5990505" y="522041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5828127" y="4357075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5905764" y="4357827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5992029" y="4357827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7" name="Rectangle 126"/>
          <p:cNvSpPr/>
          <p:nvPr/>
        </p:nvSpPr>
        <p:spPr bwMode="auto">
          <a:xfrm>
            <a:off x="5828127" y="6080719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5905764" y="608147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5992029" y="608147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 </a:t>
            </a:r>
            <a:r>
              <a:rPr lang="en-US" altLang="en-US" dirty="0" err="1"/>
              <a:t>Manycore</a:t>
            </a:r>
            <a:r>
              <a:rPr lang="en-US" altLang="en-US" dirty="0"/>
              <a:t> processors </a:t>
            </a:r>
            <a:r>
              <a:rPr lang="en-US" altLang="en-US" dirty="0" smtClean="0"/>
              <a:t>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1" name="Rounded Rectangle 120"/>
          <p:cNvSpPr/>
          <p:nvPr/>
        </p:nvSpPr>
        <p:spPr bwMode="auto">
          <a:xfrm>
            <a:off x="4749893" y="2793998"/>
            <a:ext cx="2297113" cy="40097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73074" y="677863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err="1" smtClean="0">
                <a:solidFill>
                  <a:schemeClr val="accent6"/>
                </a:solidFill>
              </a:rPr>
              <a:t>Manycore</a:t>
            </a:r>
            <a:r>
              <a:rPr lang="en-US" b="1" dirty="0" smtClean="0">
                <a:solidFill>
                  <a:schemeClr val="accent6"/>
                </a:solidFill>
              </a:rPr>
              <a:t> processors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  <p:bldP spid="171014" grpId="0" animBg="1"/>
      <p:bldP spid="171015" grpId="0" animBg="1"/>
      <p:bldP spid="37895" grpId="0" animBg="1"/>
      <p:bldP spid="171017" grpId="0" animBg="1"/>
      <p:bldP spid="171018" grpId="0" animBg="1"/>
      <p:bldP spid="171024" grpId="0" animBg="1"/>
      <p:bldP spid="171025" grpId="0" animBg="1"/>
      <p:bldP spid="171027" grpId="0"/>
      <p:bldP spid="171033" grpId="0" animBg="1"/>
      <p:bldP spid="171088" grpId="0" animBg="1"/>
      <p:bldP spid="171089" grpId="0" animBg="1"/>
      <p:bldP spid="171090" grpId="0"/>
      <p:bldP spid="171092" grpId="0"/>
      <p:bldP spid="171093" grpId="0"/>
      <p:bldP spid="171098" grpId="0" animBg="1"/>
      <p:bldP spid="171099" grpId="0" animBg="1"/>
      <p:bldP spid="70" grpId="0" animBg="1"/>
      <p:bldP spid="120" grpId="0" animBg="1"/>
      <p:bldP spid="3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-2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535"/>
            <a:ext cx="670407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All memory is distributed to the </a:t>
            </a:r>
            <a:r>
              <a:rPr lang="en-US" dirty="0" smtClean="0">
                <a:solidFill>
                  <a:srgbClr val="0070C0"/>
                </a:solidFill>
              </a:rPr>
              <a:t>cores (no need for cache coherency)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9588" y="1102290"/>
            <a:ext cx="7932954" cy="5549031"/>
            <a:chOff x="509588" y="433389"/>
            <a:chExt cx="8351148" cy="5967412"/>
          </a:xfrm>
        </p:grpSpPr>
        <p:grpSp>
          <p:nvGrpSpPr>
            <p:cNvPr id="10" name="Group 9"/>
            <p:cNvGrpSpPr/>
            <p:nvPr/>
          </p:nvGrpSpPr>
          <p:grpSpPr>
            <a:xfrm>
              <a:off x="509588" y="433389"/>
              <a:ext cx="8351148" cy="5967412"/>
              <a:chOff x="509588" y="433389"/>
              <a:chExt cx="8351148" cy="5967412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98"/>
              <a:stretch/>
            </p:blipFill>
            <p:spPr bwMode="auto">
              <a:xfrm>
                <a:off x="509588" y="433389"/>
                <a:ext cx="8124825" cy="5967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 bwMode="auto">
              <a:xfrm>
                <a:off x="509588" y="6400801"/>
                <a:ext cx="8124825" cy="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307770" y="6373854"/>
                <a:ext cx="66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Rounded Rectangle 8"/>
              <p:cNvSpPr/>
              <p:nvPr/>
            </p:nvSpPr>
            <p:spPr bwMode="auto">
              <a:xfrm>
                <a:off x="8122800" y="433389"/>
                <a:ext cx="737936" cy="33337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 bwMode="auto">
            <a:xfrm>
              <a:off x="8035118" y="433389"/>
              <a:ext cx="106800" cy="166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656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902819" y="6360872"/>
            <a:ext cx="190789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(</a:t>
            </a:r>
            <a:r>
              <a:rPr lang="en-US" altLang="en-US" sz="1150" dirty="0" err="1">
                <a:solidFill>
                  <a:srgbClr val="FF4F4F"/>
                </a:solidFill>
                <a:latin typeface="Verdana" pitchFamily="34" charset="0"/>
              </a:rPr>
              <a:t>AxB+C</a:t>
            </a: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4" t="8481" r="35352" b="85365"/>
          <a:stretch/>
        </p:blipFill>
        <p:spPr bwMode="auto">
          <a:xfrm>
            <a:off x="3797300" y="1295401"/>
            <a:ext cx="157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-3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535"/>
            <a:ext cx="670407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All memory is distributed to the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cores (no need for cache coherency)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Very limited execution resources (two SP FP MAC units)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9588" y="1102290"/>
            <a:ext cx="7932954" cy="5549031"/>
            <a:chOff x="509588" y="433389"/>
            <a:chExt cx="8351148" cy="5967412"/>
          </a:xfrm>
        </p:grpSpPr>
        <p:grpSp>
          <p:nvGrpSpPr>
            <p:cNvPr id="10" name="Group 9"/>
            <p:cNvGrpSpPr/>
            <p:nvPr/>
          </p:nvGrpSpPr>
          <p:grpSpPr>
            <a:xfrm>
              <a:off x="509588" y="433389"/>
              <a:ext cx="8351148" cy="5967412"/>
              <a:chOff x="509588" y="433389"/>
              <a:chExt cx="8351148" cy="5967412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98"/>
              <a:stretch/>
            </p:blipFill>
            <p:spPr bwMode="auto">
              <a:xfrm>
                <a:off x="509588" y="433389"/>
                <a:ext cx="8124825" cy="5967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 bwMode="auto">
              <a:xfrm>
                <a:off x="509588" y="6400801"/>
                <a:ext cx="8124825" cy="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307770" y="6373854"/>
                <a:ext cx="66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Rounded Rectangle 8"/>
              <p:cNvSpPr/>
              <p:nvPr/>
            </p:nvSpPr>
            <p:spPr bwMode="auto">
              <a:xfrm>
                <a:off x="8122800" y="433389"/>
                <a:ext cx="737936" cy="33337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 bwMode="auto">
            <a:xfrm>
              <a:off x="8035118" y="433389"/>
              <a:ext cx="106800" cy="166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656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902819" y="6360872"/>
            <a:ext cx="190789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(</a:t>
            </a:r>
            <a:r>
              <a:rPr lang="en-US" altLang="en-US" sz="1150" dirty="0" err="1">
                <a:solidFill>
                  <a:srgbClr val="FF4F4F"/>
                </a:solidFill>
                <a:latin typeface="Verdana" pitchFamily="34" charset="0"/>
              </a:rPr>
              <a:t>AxB+C</a:t>
            </a: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4" t="8481" r="35352" b="85365"/>
          <a:stretch/>
        </p:blipFill>
        <p:spPr bwMode="auto">
          <a:xfrm>
            <a:off x="3797300" y="1295401"/>
            <a:ext cx="157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11" y="676406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-4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535"/>
            <a:ext cx="6704079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All memory is distributed to the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cores (no need for cache coherency)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Very limited execution resources (two SP FP MAC units)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Very restricted instruction set (12 instructions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9348" y="904847"/>
            <a:ext cx="7340251" cy="5546057"/>
            <a:chOff x="1176859" y="1268101"/>
            <a:chExt cx="7178000" cy="5337487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859" y="1268101"/>
              <a:ext cx="7178000" cy="533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176859" y="1312863"/>
              <a:ext cx="3396729" cy="3656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497" y="676406"/>
            <a:ext cx="599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full instruction set of the 80-core Tile processor </a:t>
            </a:r>
            <a:r>
              <a:rPr lang="en-US" dirty="0" smtClean="0"/>
              <a:t>[14]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-5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535"/>
            <a:ext cx="67040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All memory is distributed to the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cores (no need for cache coherency)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Very limited execution resources (two SP FP MAC units)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Very restricted instruction set (12 instructions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Dissipation control by letting sleep and wake up the cores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9348" y="904847"/>
            <a:ext cx="7340251" cy="5546057"/>
            <a:chOff x="1176859" y="1268101"/>
            <a:chExt cx="7178000" cy="5337487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859" y="1268101"/>
              <a:ext cx="7178000" cy="533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176859" y="1312863"/>
              <a:ext cx="3396729" cy="3656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497" y="676406"/>
            <a:ext cx="599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full instruction set of the 80-core Tile processor </a:t>
            </a:r>
            <a:r>
              <a:rPr lang="en-US" dirty="0" smtClean="0"/>
              <a:t>[14]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-6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535"/>
            <a:ext cx="8515344" cy="157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All memory is distributed to the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cores (no need for cache coherency)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Very limited execution resources (two SP FP MAC units)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Very restricted instruction set (12 instructions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Dissipation control by letting sleep and wake up the cores 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Anonymous message passing (sender not identified) into the instruction or data memory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9588" y="1102290"/>
            <a:ext cx="7932954" cy="5549031"/>
            <a:chOff x="509588" y="433389"/>
            <a:chExt cx="8351148" cy="5967412"/>
          </a:xfrm>
        </p:grpSpPr>
        <p:grpSp>
          <p:nvGrpSpPr>
            <p:cNvPr id="10" name="Group 9"/>
            <p:cNvGrpSpPr/>
            <p:nvPr/>
          </p:nvGrpSpPr>
          <p:grpSpPr>
            <a:xfrm>
              <a:off x="509588" y="433389"/>
              <a:ext cx="8351148" cy="5967412"/>
              <a:chOff x="509588" y="433389"/>
              <a:chExt cx="8351148" cy="5967412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98"/>
              <a:stretch/>
            </p:blipFill>
            <p:spPr bwMode="auto">
              <a:xfrm>
                <a:off x="509588" y="433389"/>
                <a:ext cx="8124825" cy="5967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 bwMode="auto">
              <a:xfrm>
                <a:off x="509588" y="6400801"/>
                <a:ext cx="8124825" cy="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307770" y="6373854"/>
                <a:ext cx="66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Rounded Rectangle 8"/>
              <p:cNvSpPr/>
              <p:nvPr/>
            </p:nvSpPr>
            <p:spPr bwMode="auto">
              <a:xfrm>
                <a:off x="8122800" y="433389"/>
                <a:ext cx="737936" cy="33337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 bwMode="auto">
            <a:xfrm>
              <a:off x="8035118" y="433389"/>
              <a:ext cx="106800" cy="166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1556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902819" y="6360872"/>
            <a:ext cx="190789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(</a:t>
            </a:r>
            <a:r>
              <a:rPr lang="en-US" altLang="en-US" sz="1150" dirty="0" err="1">
                <a:solidFill>
                  <a:srgbClr val="FF4F4F"/>
                </a:solidFill>
                <a:latin typeface="Verdana" pitchFamily="34" charset="0"/>
              </a:rPr>
              <a:t>AxB+C</a:t>
            </a: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4" t="8481" r="35352" b="85365"/>
          <a:stretch/>
        </p:blipFill>
        <p:spPr bwMode="auto">
          <a:xfrm>
            <a:off x="3797300" y="1295401"/>
            <a:ext cx="157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500" y="1312864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96850" y="4025901"/>
            <a:ext cx="1047750" cy="219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47147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Overview of Intel’s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manycore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processors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/>
              <a:t>2</a:t>
            </a:r>
            <a:r>
              <a:rPr lang="hu-HU" altLang="en-US" dirty="0" smtClean="0"/>
              <a:t>. </a:t>
            </a:r>
            <a:r>
              <a:rPr lang="en-US" altLang="en-US" dirty="0" err="1" smtClean="0"/>
              <a:t>Manycore</a:t>
            </a:r>
            <a:r>
              <a:rPr lang="en-US" altLang="en-US" dirty="0" smtClean="0"/>
              <a:t> processors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55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lose up of the Intel Teraflops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323975"/>
            <a:ext cx="75961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332" y="673100"/>
            <a:ext cx="6242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b="1" dirty="0">
                <a:solidFill>
                  <a:schemeClr val="accent6"/>
                </a:solidFill>
              </a:rPr>
              <a:t>On board implementation of the 80-core Tile Processor</a:t>
            </a:r>
            <a:r>
              <a:rPr lang="hu-HU" altLang="en-US" b="1" dirty="0">
                <a:solidFill>
                  <a:schemeClr val="accent6"/>
                </a:solidFill>
              </a:rPr>
              <a:t> </a:t>
            </a:r>
            <a:r>
              <a:rPr lang="hu-HU" altLang="en-US" dirty="0"/>
              <a:t>[15</a:t>
            </a:r>
            <a:r>
              <a:rPr lang="hu-HU" alt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51" y="1389063"/>
            <a:ext cx="6086670" cy="50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835" y="682408"/>
            <a:ext cx="668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Achieved performance figures of the 80-core Tile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9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47" y="676406"/>
            <a:ext cx="7630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Contrasting the first </a:t>
            </a:r>
            <a:r>
              <a:rPr lang="en-US" b="1" dirty="0" err="1" smtClean="0">
                <a:solidFill>
                  <a:schemeClr val="accent6"/>
                </a:solidFill>
              </a:rPr>
              <a:t>TeraScale</a:t>
            </a:r>
            <a:r>
              <a:rPr lang="en-US" b="1" dirty="0" smtClean="0">
                <a:solidFill>
                  <a:schemeClr val="accent6"/>
                </a:solidFill>
              </a:rPr>
              <a:t> computer and the first </a:t>
            </a:r>
            <a:r>
              <a:rPr lang="en-US" b="1" dirty="0" err="1" smtClean="0">
                <a:solidFill>
                  <a:schemeClr val="accent6"/>
                </a:solidFill>
              </a:rPr>
              <a:t>TeraScale</a:t>
            </a:r>
            <a:r>
              <a:rPr lang="en-US" b="1" dirty="0" smtClean="0">
                <a:solidFill>
                  <a:schemeClr val="accent6"/>
                </a:solidFill>
              </a:rPr>
              <a:t> chip </a:t>
            </a:r>
            <a:r>
              <a:rPr lang="en-US" dirty="0" smtClean="0"/>
              <a:t>[14]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7675" y="1266890"/>
            <a:ext cx="8248650" cy="5000625"/>
            <a:chOff x="447675" y="1266890"/>
            <a:chExt cx="8248650" cy="5000625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1266890"/>
              <a:ext cx="8248650" cy="500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2977366" y="4860620"/>
              <a:ext cx="13773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(Pentium II)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3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SCC (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Single-Chip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Cloud Computer)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7325" y="673100"/>
            <a:ext cx="4624984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3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.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Intel’s SCC (Single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</a:rPr>
              <a:t>-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Chip Cloud Computer)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Positioning Intel’s SCC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500" y="1604964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2607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522788" y="1998663"/>
              <a:ext cx="1763712" cy="277336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377825" y="1009650"/>
            <a:ext cx="8130752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12/2009</a:t>
            </a:r>
            <a:r>
              <a:rPr lang="en-US" altLang="en-US" sz="1400" dirty="0">
                <a:latin typeface="Verdana" pitchFamily="34" charset="0"/>
              </a:rPr>
              <a:t>: </a:t>
            </a:r>
            <a:r>
              <a:rPr lang="en-US" altLang="en-US" sz="1400" dirty="0" smtClean="0">
                <a:latin typeface="Verdana" pitchFamily="34" charset="0"/>
              </a:rPr>
              <a:t>Announced as a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research project</a:t>
            </a:r>
            <a:endParaRPr lang="en-US" altLang="en-US" sz="1400" dirty="0">
              <a:solidFill>
                <a:srgbClr val="0070C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latin typeface="Verdana" pitchFamily="34" charset="0"/>
              </a:rPr>
              <a:t>  9/2010: Many-core Application Research Project (MARC) initiative started on the SCC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     platform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latin typeface="Verdana" pitchFamily="34" charset="0"/>
              </a:rPr>
              <a:t> Designed in </a:t>
            </a:r>
            <a:r>
              <a:rPr lang="en-US" altLang="en-US" sz="1400" dirty="0" err="1">
                <a:latin typeface="Verdana" pitchFamily="34" charset="0"/>
              </a:rPr>
              <a:t>Braunschweig</a:t>
            </a:r>
            <a:r>
              <a:rPr lang="en-US" altLang="en-US" sz="1400" dirty="0">
                <a:latin typeface="Verdana" pitchFamily="34" charset="0"/>
              </a:rPr>
              <a:t> and </a:t>
            </a:r>
            <a:r>
              <a:rPr lang="en-US" altLang="en-US" sz="1400" dirty="0" smtClean="0">
                <a:latin typeface="Verdana" pitchFamily="34" charset="0"/>
              </a:rPr>
              <a:t>Bangalore</a:t>
            </a:r>
            <a:endParaRPr lang="en-US" altLang="en-US" sz="1400" dirty="0" smtClean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73731" name="Text Box 7"/>
          <p:cNvSpPr txBox="1">
            <a:spLocks noChangeArrowheads="1"/>
          </p:cNvSpPr>
          <p:nvPr/>
        </p:nvSpPr>
        <p:spPr bwMode="auto">
          <a:xfrm>
            <a:off x="177800" y="679450"/>
            <a:ext cx="2948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Introduction to Intel’s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328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Key design features of SCC  -1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187"/>
            <a:ext cx="4138121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24 tiles with 48 enhanced Pentium cores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2D on-chip interconnection network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en-US" dirty="0"/>
              <a:t>Intel’s SCC (Single-Chip Cloud Computer) </a:t>
            </a:r>
            <a:r>
              <a:rPr lang="hu-HU" dirty="0"/>
              <a:t>(4)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73" y="1151743"/>
            <a:ext cx="7876253" cy="557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818" y="679081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SCC overview </a:t>
            </a:r>
            <a:r>
              <a:rPr lang="en-US" dirty="0" smtClean="0"/>
              <a:t>[</a:t>
            </a:r>
            <a:r>
              <a:rPr lang="hu-HU" dirty="0" smtClean="0"/>
              <a:t>44</a:t>
            </a:r>
            <a:r>
              <a:rPr lang="en-US" dirty="0" smtClean="0"/>
              <a:t>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/>
          <a:stretch>
            <a:fillRect/>
          </a:stretch>
        </p:blipFill>
        <p:spPr bwMode="auto">
          <a:xfrm>
            <a:off x="904875" y="1143522"/>
            <a:ext cx="7370763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9"/>
          <p:cNvSpPr txBox="1">
            <a:spLocks noChangeArrowheads="1"/>
          </p:cNvSpPr>
          <p:nvPr/>
        </p:nvSpPr>
        <p:spPr bwMode="auto">
          <a:xfrm>
            <a:off x="3875485" y="5853787"/>
            <a:ext cx="7601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 smtClean="0">
                <a:solidFill>
                  <a:srgbClr val="4D4D4D"/>
                </a:solidFill>
                <a:latin typeface="Verdana" pitchFamily="34" charset="0"/>
              </a:rPr>
              <a:t>(0.6 µm)</a:t>
            </a:r>
            <a:endParaRPr lang="en-US" altLang="en-US" sz="9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176927" y="676275"/>
            <a:ext cx="2610010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Hardware overview </a:t>
            </a:r>
            <a:r>
              <a:rPr lang="en-US" altLang="en-US" sz="1400" dirty="0">
                <a:latin typeface="Verdana" pitchFamily="34" charset="0"/>
              </a:rPr>
              <a:t>[14]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31900" y="2197100"/>
            <a:ext cx="4711700" cy="35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18086" r="2370" b="12122"/>
          <a:stretch>
            <a:fillRect/>
          </a:stretch>
        </p:blipFill>
        <p:spPr bwMode="auto">
          <a:xfrm>
            <a:off x="444500" y="1189343"/>
            <a:ext cx="83185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Text Box 11"/>
          <p:cNvSpPr txBox="1">
            <a:spLocks noChangeArrowheads="1"/>
          </p:cNvSpPr>
          <p:nvPr/>
        </p:nvSpPr>
        <p:spPr bwMode="auto">
          <a:xfrm>
            <a:off x="6586538" y="3272491"/>
            <a:ext cx="2522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(Joint Test Action Group)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Standard Test Access Port</a:t>
            </a:r>
          </a:p>
        </p:txBody>
      </p:sp>
      <p:sp>
        <p:nvSpPr>
          <p:cNvPr id="76805" name="Text Box 8"/>
          <p:cNvSpPr txBox="1">
            <a:spLocks noChangeArrowheads="1"/>
          </p:cNvSpPr>
          <p:nvPr/>
        </p:nvSpPr>
        <p:spPr bwMode="auto">
          <a:xfrm>
            <a:off x="174945" y="692150"/>
            <a:ext cx="23631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System overview </a:t>
            </a:r>
            <a:r>
              <a:rPr lang="en-US" altLang="en-US" sz="1400" dirty="0">
                <a:latin typeface="Verdana" pitchFamily="34" charset="0"/>
              </a:rPr>
              <a:t>[14]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348001" y="2112689"/>
            <a:ext cx="9239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841374" y="1263650"/>
            <a:ext cx="7618413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Manycore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931863" y="2078038"/>
            <a:ext cx="7527924" cy="463550"/>
            <a:chOff x="691" y="1638"/>
            <a:chExt cx="4456" cy="292"/>
          </a:xfrm>
        </p:grpSpPr>
        <p:sp>
          <p:nvSpPr>
            <p:cNvPr id="8295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Intel’s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Larrabee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82959" name="Text Box 6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82949" name="Group 7"/>
          <p:cNvGrpSpPr>
            <a:grpSpLocks/>
          </p:cNvGrpSpPr>
          <p:nvPr/>
        </p:nvGrpSpPr>
        <p:grpSpPr bwMode="auto">
          <a:xfrm>
            <a:off x="928687" y="2619375"/>
            <a:ext cx="7531099" cy="463550"/>
            <a:chOff x="691" y="1638"/>
            <a:chExt cx="4456" cy="292"/>
          </a:xfrm>
        </p:grpSpPr>
        <p:sp>
          <p:nvSpPr>
            <p:cNvPr id="8295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Intel’s 80-core Tile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processor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2957" name="Text Box 9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82950" name="Group 10"/>
          <p:cNvGrpSpPr>
            <a:grpSpLocks/>
          </p:cNvGrpSpPr>
          <p:nvPr/>
        </p:nvGrpSpPr>
        <p:grpSpPr bwMode="auto">
          <a:xfrm>
            <a:off x="931862" y="3159125"/>
            <a:ext cx="7527923" cy="463550"/>
            <a:chOff x="691" y="1638"/>
            <a:chExt cx="4456" cy="292"/>
          </a:xfrm>
        </p:grpSpPr>
        <p:sp>
          <p:nvSpPr>
            <p:cNvPr id="8295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Intel’s SCC (Single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Chip Cloud Computer)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2955" name="Text Box 12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82951" name="Group 13"/>
          <p:cNvGrpSpPr>
            <a:grpSpLocks/>
          </p:cNvGrpSpPr>
          <p:nvPr/>
        </p:nvGrpSpPr>
        <p:grpSpPr bwMode="auto">
          <a:xfrm>
            <a:off x="928688" y="3700463"/>
            <a:ext cx="7531100" cy="463550"/>
            <a:chOff x="691" y="1638"/>
            <a:chExt cx="4744" cy="292"/>
          </a:xfrm>
        </p:grpSpPr>
        <p:sp>
          <p:nvSpPr>
            <p:cNvPr id="8295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484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Intel’s MIC (Many Integrated Core)/Xeon Phi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family</a:t>
              </a:r>
              <a:endParaRPr lang="hu-HU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2953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933171" y="4229379"/>
            <a:ext cx="7531100" cy="463550"/>
            <a:chOff x="691" y="1638"/>
            <a:chExt cx="4744" cy="292"/>
          </a:xfrm>
        </p:grpSpPr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484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References</a:t>
              </a:r>
              <a:endParaRPr lang="hu-HU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7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11" y="676406"/>
            <a:ext cx="3227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of SCC -2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187"/>
            <a:ext cx="771506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Enhanced Pentium cores 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Both private and shared off-chip memory, it needs maintaining cache coherency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Software based cache coherency </a:t>
            </a:r>
            <a:r>
              <a:rPr lang="en-US" dirty="0" smtClean="0"/>
              <a:t>(by maintaining per core page tables)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/>
          <a:stretch/>
        </p:blipFill>
        <p:spPr bwMode="auto">
          <a:xfrm>
            <a:off x="877888" y="1240078"/>
            <a:ext cx="7407275" cy="48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29" y="663880"/>
            <a:ext cx="337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Programmer’s view of SCC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3166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of SCC -3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187"/>
            <a:ext cx="77150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Enhanced Pentium cores 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Both private and shared off-chip memory, it needs maintaining cache coherency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Software based cache coherency (by maintaining per core page tables)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Message passing </a:t>
            </a:r>
            <a:r>
              <a:rPr lang="en-US" dirty="0" smtClean="0"/>
              <a:t>(by providing per core message passing buffers)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/>
          <a:stretch/>
        </p:blipFill>
        <p:spPr bwMode="auto">
          <a:xfrm>
            <a:off x="877888" y="1240078"/>
            <a:ext cx="7407275" cy="48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29" y="663880"/>
            <a:ext cx="337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Programmer’s view of SCC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b="11740"/>
          <a:stretch>
            <a:fillRect/>
          </a:stretch>
        </p:blipFill>
        <p:spPr bwMode="auto">
          <a:xfrm>
            <a:off x="439738" y="1236055"/>
            <a:ext cx="83073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Oval 10"/>
          <p:cNvSpPr>
            <a:spLocks noChangeArrowheads="1"/>
          </p:cNvSpPr>
          <p:nvPr/>
        </p:nvSpPr>
        <p:spPr bwMode="auto">
          <a:xfrm>
            <a:off x="3670300" y="1955800"/>
            <a:ext cx="4069556" cy="3556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7829" name="Line 13"/>
          <p:cNvSpPr>
            <a:spLocks noChangeShapeType="1"/>
          </p:cNvSpPr>
          <p:nvPr/>
        </p:nvSpPr>
        <p:spPr bwMode="auto">
          <a:xfrm flipH="1">
            <a:off x="2552700" y="2311400"/>
            <a:ext cx="11176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182563" y="666750"/>
            <a:ext cx="2430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Dual-core SCC tile </a:t>
            </a:r>
            <a:r>
              <a:rPr lang="en-US" altLang="en-US" sz="1400" dirty="0">
                <a:latin typeface="Verdana" pitchFamily="34" charset="0"/>
              </a:rPr>
              <a:t>[14]</a:t>
            </a:r>
          </a:p>
        </p:txBody>
      </p:sp>
      <p:sp>
        <p:nvSpPr>
          <p:cNvPr id="77832" name="Szövegdoboz 1"/>
          <p:cNvSpPr txBox="1">
            <a:spLocks noChangeArrowheads="1"/>
          </p:cNvSpPr>
          <p:nvPr/>
        </p:nvSpPr>
        <p:spPr bwMode="auto">
          <a:xfrm>
            <a:off x="3940175" y="6076950"/>
            <a:ext cx="254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GCU: Global Clocking Unit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MIU: Mesh Interface Unit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86" y="676406"/>
            <a:ext cx="3355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Key design features of SCC -4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987187"/>
            <a:ext cx="7715061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2D on-chip communication network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Enhanced Pentium cores 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Both private and shared off-chip memory, it needs maintaining cache coherency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Software based cache coherency (by maintaining per core page tables)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Message passing (by providing per core message passing buffers)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DVFS (Dynamic Voltage and Frequency Scaling</a:t>
            </a:r>
            <a:r>
              <a:rPr lang="en-US" dirty="0" smtClean="0"/>
              <a:t>) based dissipation </a:t>
            </a:r>
            <a:r>
              <a:rPr lang="en-US" dirty="0"/>
              <a:t>control</a:t>
            </a:r>
            <a:endParaRPr lang="en-US" dirty="0" smtClean="0"/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Software library to support message passing and DVFS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53" y="1338263"/>
            <a:ext cx="6174345" cy="50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16" y="676275"/>
            <a:ext cx="418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Dissipation management of SCC -1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[16]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r="2361"/>
          <a:stretch/>
        </p:blipFill>
        <p:spPr bwMode="auto">
          <a:xfrm>
            <a:off x="50800" y="1025525"/>
            <a:ext cx="89535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316" y="666750"/>
            <a:ext cx="4254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Dissipation management of SCC -2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[16]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208" y="5143500"/>
            <a:ext cx="853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software </a:t>
            </a:r>
            <a:r>
              <a:rPr lang="en-US" dirty="0" smtClean="0">
                <a:solidFill>
                  <a:srgbClr val="0070C0"/>
                </a:solidFill>
              </a:rPr>
              <a:t>library </a:t>
            </a:r>
            <a:r>
              <a:rPr lang="en-US" dirty="0" smtClean="0"/>
              <a:t>supports </a:t>
            </a:r>
            <a:r>
              <a:rPr lang="en-US" dirty="0"/>
              <a:t>both </a:t>
            </a:r>
            <a:r>
              <a:rPr lang="en-US" dirty="0" smtClean="0">
                <a:solidFill>
                  <a:srgbClr val="0070C0"/>
                </a:solidFill>
              </a:rPr>
              <a:t>message-passing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DVFS</a:t>
            </a:r>
            <a:r>
              <a:rPr lang="en-US" dirty="0" smtClean="0"/>
              <a:t> based power management.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525801" y="2036489"/>
            <a:ext cx="9239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latin typeface="Verdana" pitchFamily="34" charset="0"/>
            </a:endParaRPr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4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MIC (Many Integrated Cores)/Xeon Phi</a:t>
            </a: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1109663" y="2001838"/>
            <a:ext cx="7073900" cy="463550"/>
            <a:chOff x="691" y="1638"/>
            <a:chExt cx="4456" cy="292"/>
          </a:xfrm>
        </p:grpSpPr>
        <p:sp>
          <p:nvSpPr>
            <p:cNvPr id="8295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4.1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Overview</a:t>
              </a:r>
            </a:p>
          </p:txBody>
        </p:sp>
        <p:sp>
          <p:nvSpPr>
            <p:cNvPr id="82959" name="Text Box 6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82949" name="Group 7"/>
          <p:cNvGrpSpPr>
            <a:grpSpLocks/>
          </p:cNvGrpSpPr>
          <p:nvPr/>
        </p:nvGrpSpPr>
        <p:grpSpPr bwMode="auto">
          <a:xfrm>
            <a:off x="1106488" y="2543175"/>
            <a:ext cx="7073900" cy="463550"/>
            <a:chOff x="691" y="1638"/>
            <a:chExt cx="4456" cy="292"/>
          </a:xfrm>
        </p:grpSpPr>
        <p:sp>
          <p:nvSpPr>
            <p:cNvPr id="8295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4.2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The Knights Ferry prototype system</a:t>
              </a:r>
            </a:p>
          </p:txBody>
        </p:sp>
        <p:sp>
          <p:nvSpPr>
            <p:cNvPr id="82957" name="Text Box 9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82950" name="Group 10"/>
          <p:cNvGrpSpPr>
            <a:grpSpLocks/>
          </p:cNvGrpSpPr>
          <p:nvPr/>
        </p:nvGrpSpPr>
        <p:grpSpPr bwMode="auto">
          <a:xfrm>
            <a:off x="1109663" y="3082925"/>
            <a:ext cx="7073900" cy="463550"/>
            <a:chOff x="691" y="1638"/>
            <a:chExt cx="4456" cy="292"/>
          </a:xfrm>
        </p:grpSpPr>
        <p:sp>
          <p:nvSpPr>
            <p:cNvPr id="8295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4.3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Knights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Corner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2955" name="Text Box 12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82951" name="Group 13"/>
          <p:cNvGrpSpPr>
            <a:grpSpLocks/>
          </p:cNvGrpSpPr>
          <p:nvPr/>
        </p:nvGrpSpPr>
        <p:grpSpPr bwMode="auto">
          <a:xfrm>
            <a:off x="1106488" y="3624262"/>
            <a:ext cx="7073900" cy="668337"/>
            <a:chOff x="691" y="1638"/>
            <a:chExt cx="4456" cy="292"/>
          </a:xfrm>
        </p:grpSpPr>
        <p:sp>
          <p:nvSpPr>
            <p:cNvPr id="8295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Use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of Xeon Phi Knights Corner coprocessors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in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supercomputers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2953" name="Text Box 15"/>
            <p:cNvSpPr txBox="1">
              <a:spLocks noChangeArrowheads="1"/>
            </p:cNvSpPr>
            <p:nvPr/>
          </p:nvSpPr>
          <p:spPr bwMode="auto">
            <a:xfrm>
              <a:off x="691" y="167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1106488" y="4348163"/>
            <a:ext cx="7073900" cy="463550"/>
            <a:chOff x="691" y="1638"/>
            <a:chExt cx="4456" cy="292"/>
          </a:xfrm>
        </p:grpSpPr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4.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5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Knights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Landing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line</a:t>
              </a:r>
              <a:endParaRPr lang="hu-HU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4.1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900" dirty="0" err="1">
                <a:solidFill>
                  <a:srgbClr val="FFFFFF"/>
                </a:solidFill>
                <a:latin typeface="Verdana" pitchFamily="34" charset="0"/>
              </a:rPr>
              <a:t>Larrabee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9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4.1 </a:t>
            </a:r>
            <a:r>
              <a:rPr lang="en-US" dirty="0" smtClean="0"/>
              <a:t>Overview</a:t>
            </a:r>
            <a:r>
              <a:rPr lang="hu-HU" dirty="0" smtClean="0"/>
              <a:t> 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541462"/>
            <a:ext cx="9017000" cy="5024437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3783" y="682625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4.1 </a:t>
            </a:r>
            <a:r>
              <a:rPr lang="en-US" b="1" dirty="0">
                <a:solidFill>
                  <a:schemeClr val="accent6"/>
                </a:solidFill>
              </a:rPr>
              <a:t>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071" y="977900"/>
            <a:ext cx="6753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</a:rPr>
              <a:t>Positioning Intel’s MIC (Many Integrated Cores)/Xeon </a:t>
            </a:r>
            <a:r>
              <a:rPr lang="en-US" b="1" dirty="0" smtClean="0">
                <a:solidFill>
                  <a:schemeClr val="accent6"/>
                </a:solidFill>
              </a:rPr>
              <a:t>Phi family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73788" y="2122624"/>
            <a:ext cx="2970212" cy="40972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84150" y="682625"/>
            <a:ext cx="7407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4.1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Overview of Intel’s MIC (Many Integrated Cores)/Xeon Phi family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4.1 </a:t>
            </a:r>
            <a:r>
              <a:rPr lang="en-US" dirty="0" smtClean="0"/>
              <a:t>Overview</a:t>
            </a:r>
            <a:r>
              <a:rPr lang="hu-HU" dirty="0" smtClean="0"/>
              <a:t>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304800" y="1493838"/>
            <a:ext cx="73629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Both introduced </a:t>
            </a:r>
            <a:r>
              <a:rPr lang="en-US" altLang="en-US" sz="1400" dirty="0">
                <a:latin typeface="Verdana" pitchFamily="34" charset="0"/>
              </a:rPr>
              <a:t>at the </a:t>
            </a:r>
            <a:r>
              <a:rPr lang="en-US" altLang="en-US" sz="1400" dirty="0" smtClean="0">
                <a:latin typeface="Verdana" pitchFamily="34" charset="0"/>
              </a:rPr>
              <a:t>International </a:t>
            </a:r>
            <a:r>
              <a:rPr lang="en-US" altLang="en-US" sz="1400" dirty="0">
                <a:latin typeface="Verdana" pitchFamily="34" charset="0"/>
              </a:rPr>
              <a:t>Supercomputing Conference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 5/2010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endParaRPr lang="en-US" altLang="en-US" sz="1400" dirty="0">
              <a:latin typeface="Verdana" pitchFamily="34" charset="0"/>
            </a:endParaRPr>
          </a:p>
        </p:txBody>
      </p:sp>
      <p:pic>
        <p:nvPicPr>
          <p:cNvPr id="860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r="183"/>
          <a:stretch>
            <a:fillRect/>
          </a:stretch>
        </p:blipFill>
        <p:spPr bwMode="auto">
          <a:xfrm>
            <a:off x="1228725" y="2151063"/>
            <a:ext cx="6638925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312738" y="990600"/>
            <a:ext cx="8797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They were based mainly on </a:t>
            </a:r>
            <a:r>
              <a:rPr lang="en-US" altLang="en-US" sz="1400" dirty="0">
                <a:latin typeface="Verdana" pitchFamily="34" charset="0"/>
              </a:rPr>
              <a:t>their ill-fated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</a:rPr>
              <a:t>Larrabee</a:t>
            </a:r>
            <a:r>
              <a:rPr lang="en-US" altLang="en-US" sz="1400" dirty="0">
                <a:latin typeface="Verdana" pitchFamily="34" charset="0"/>
              </a:rPr>
              <a:t> project and partly on results of their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SCC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      </a:t>
            </a:r>
            <a:r>
              <a:rPr lang="en-US" altLang="en-US" sz="1400" dirty="0" smtClean="0">
                <a:latin typeface="Verdana" pitchFamily="34" charset="0"/>
              </a:rPr>
              <a:t>(</a:t>
            </a:r>
            <a:r>
              <a:rPr lang="en-US" altLang="en-US" sz="1400" dirty="0">
                <a:latin typeface="Verdana" pitchFamily="34" charset="0"/>
              </a:rPr>
              <a:t>Single Cloud Computer) </a:t>
            </a:r>
            <a:r>
              <a:rPr lang="en-US" altLang="en-US" sz="1400" dirty="0" smtClean="0">
                <a:latin typeface="Verdana" pitchFamily="34" charset="0"/>
              </a:rPr>
              <a:t>development.</a:t>
            </a:r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187325" y="677863"/>
            <a:ext cx="7191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Introduction of the MIC line and the Knights Ferry prototype system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890239" y="5924550"/>
            <a:ext cx="72444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The introduction of Intel’s MIC (Many Integrated Core) architecture [5]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4.1 </a:t>
            </a:r>
            <a:r>
              <a:rPr lang="en-US" dirty="0" smtClean="0"/>
              <a:t>Overview</a:t>
            </a:r>
            <a:r>
              <a:rPr lang="hu-HU" dirty="0" smtClean="0"/>
              <a:t>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7066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4525801" y="1960290"/>
            <a:ext cx="92397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09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4.2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Knights Ferry prototype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84150" y="676275"/>
            <a:ext cx="41841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4.2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Knights Ferry prototype system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5495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3730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882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8325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8325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913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833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2761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4368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9362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9362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867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961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893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9362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30160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30326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2549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769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1375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9362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8007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933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3067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3070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6007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1631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4138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4139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8183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970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2549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2549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8325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884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8635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8579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9418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9090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8558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4058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2468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864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985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929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3460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929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3415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857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40121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7011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4185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3613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954069" y="1970718"/>
            <a:ext cx="1533891" cy="10365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02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1"/>
          <p:cNvSpPr txBox="1">
            <a:spLocks noChangeArrowheads="1"/>
          </p:cNvSpPr>
          <p:nvPr/>
        </p:nvSpPr>
        <p:spPr bwMode="auto">
          <a:xfrm>
            <a:off x="171450" y="673100"/>
            <a:ext cx="55435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Main features of the Knights Ferry prototype system</a:t>
            </a:r>
          </a:p>
        </p:txBody>
      </p:sp>
      <p:sp>
        <p:nvSpPr>
          <p:cNvPr id="87043" name="Text Box 12"/>
          <p:cNvSpPr txBox="1">
            <a:spLocks noChangeArrowheads="1"/>
          </p:cNvSpPr>
          <p:nvPr/>
        </p:nvSpPr>
        <p:spPr bwMode="auto">
          <a:xfrm>
            <a:off x="234950" y="1087438"/>
            <a:ext cx="873219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Knights Ferry </a:t>
            </a:r>
            <a:r>
              <a:rPr lang="en-US" altLang="en-US" sz="1400" dirty="0" smtClean="0">
                <a:latin typeface="Verdana" pitchFamily="34" charset="0"/>
              </a:rPr>
              <a:t>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targeting exclusively HPC </a:t>
            </a:r>
            <a:r>
              <a:rPr lang="en-US" altLang="en-US" sz="1400" dirty="0">
                <a:latin typeface="Verdana" pitchFamily="34" charset="0"/>
              </a:rPr>
              <a:t>and </a:t>
            </a:r>
            <a:r>
              <a:rPr lang="en-US" altLang="en-US" sz="1400" dirty="0" smtClean="0">
                <a:latin typeface="Verdana" pitchFamily="34" charset="0"/>
              </a:rPr>
              <a:t>is </a:t>
            </a:r>
            <a:r>
              <a:rPr lang="en-US" altLang="en-US" sz="1400" dirty="0">
                <a:latin typeface="Verdana" pitchFamily="34" charset="0"/>
              </a:rPr>
              <a:t>implemented as </a:t>
            </a:r>
            <a:r>
              <a:rPr lang="en-US" altLang="en-US" sz="1400" dirty="0" smtClean="0">
                <a:latin typeface="Verdana" pitchFamily="34" charset="0"/>
              </a:rPr>
              <a:t>an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add-on card</a:t>
            </a:r>
            <a:endParaRPr lang="en-US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     (connected via </a:t>
            </a:r>
            <a:r>
              <a:rPr lang="en-US" altLang="en-US" sz="1400" dirty="0" err="1" smtClean="0">
                <a:latin typeface="Verdana" pitchFamily="34" charset="0"/>
              </a:rPr>
              <a:t>PCIe</a:t>
            </a:r>
            <a:r>
              <a:rPr lang="en-US" altLang="en-US" sz="1400" dirty="0" smtClean="0">
                <a:latin typeface="Verdana" pitchFamily="34" charset="0"/>
              </a:rPr>
              <a:t> 2.0x16).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400" dirty="0" smtClean="0">
                <a:latin typeface="Verdana" pitchFamily="34" charset="0"/>
              </a:rPr>
              <a:t>     By </a:t>
            </a:r>
            <a:r>
              <a:rPr lang="en-US" altLang="en-US" sz="1400" dirty="0">
                <a:latin typeface="Verdana" pitchFamily="34" charset="0"/>
              </a:rPr>
              <a:t>contrast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Larrabee</a:t>
            </a:r>
            <a:r>
              <a:rPr lang="en-US" altLang="en-US" sz="1400" dirty="0">
                <a:latin typeface="Verdana" pitchFamily="34" charset="0"/>
              </a:rPr>
              <a:t> aimed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both HPC and graphics</a:t>
            </a:r>
            <a:r>
              <a:rPr lang="en-US" altLang="en-US" sz="1400" dirty="0">
                <a:latin typeface="Verdana" pitchFamily="34" charset="0"/>
              </a:rPr>
              <a:t> and was implemented as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 stand alone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unit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 smtClean="0">
                <a:latin typeface="Verdana" pitchFamily="34" charset="0"/>
              </a:rPr>
              <a:t>Intel made the prototype system available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for developers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400" dirty="0" smtClean="0">
                <a:latin typeface="Verdana" pitchFamily="34" charset="0"/>
              </a:rPr>
              <a:t>At </a:t>
            </a:r>
            <a:r>
              <a:rPr lang="en-US" altLang="en-US" sz="1400" dirty="0">
                <a:latin typeface="Verdana" pitchFamily="34" charset="0"/>
              </a:rPr>
              <a:t>the same time Intel also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announced</a:t>
            </a:r>
            <a:r>
              <a:rPr lang="en-US" altLang="en-US" sz="1400" dirty="0">
                <a:latin typeface="Verdana" pitchFamily="34" charset="0"/>
              </a:rPr>
              <a:t>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consumer product </a:t>
            </a:r>
            <a:r>
              <a:rPr lang="en-US" altLang="en-US" sz="1400" dirty="0">
                <a:latin typeface="Verdana" pitchFamily="34" charset="0"/>
              </a:rPr>
              <a:t>of the MIC line, designated 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  </a:t>
            </a:r>
            <a:r>
              <a:rPr lang="en-US" altLang="en-US" sz="1400" dirty="0" smtClean="0">
                <a:solidFill>
                  <a:srgbClr val="FF3300"/>
                </a:solidFill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Knights Corner</a:t>
            </a:r>
            <a:r>
              <a:rPr lang="en-US" altLang="en-US" sz="1400" dirty="0">
                <a:latin typeface="Verdana" pitchFamily="34" charset="0"/>
              </a:rPr>
              <a:t>, as indicated in the </a:t>
            </a:r>
            <a:r>
              <a:rPr lang="hu-HU" altLang="en-US" sz="1400" dirty="0" smtClean="0">
                <a:latin typeface="Verdana" pitchFamily="34" charset="0"/>
              </a:rPr>
              <a:t>previous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Figure. </a:t>
            </a:r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00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174625" y="671513"/>
            <a:ext cx="63738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microarchitecture of the Knights Ferry prototype system</a:t>
            </a:r>
          </a:p>
        </p:txBody>
      </p:sp>
      <p:pic>
        <p:nvPicPr>
          <p:cNvPr id="911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908174"/>
            <a:ext cx="5899150" cy="420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8"/>
          <p:cNvSpPr txBox="1">
            <a:spLocks noChangeArrowheads="1"/>
          </p:cNvSpPr>
          <p:nvPr/>
        </p:nvSpPr>
        <p:spPr bwMode="auto">
          <a:xfrm>
            <a:off x="203200" y="960438"/>
            <a:ext cx="68839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It is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bidirectional ring based architecture with 32 Pentium-like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a coherent L2 cache built up of 256 kB/core segments, as shown below.</a:t>
            </a:r>
          </a:p>
        </p:txBody>
      </p:sp>
      <p:sp>
        <p:nvSpPr>
          <p:cNvPr id="91143" name="Text Box 9"/>
          <p:cNvSpPr txBox="1">
            <a:spLocks noChangeArrowheads="1"/>
          </p:cNvSpPr>
          <p:nvPr/>
        </p:nvSpPr>
        <p:spPr bwMode="auto">
          <a:xfrm>
            <a:off x="6862763" y="3155950"/>
            <a:ext cx="20748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Internal name of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Knights Ferry processor: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Aubrey Isles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4355" y="6324600"/>
            <a:ext cx="4647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Figure: Microarchitecture of the Knights Ferry [</a:t>
            </a:r>
            <a:r>
              <a:rPr lang="hu-HU" dirty="0" smtClean="0"/>
              <a:t>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(3)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27049" r="7787" b="10432"/>
          <a:stretch>
            <a:fillRect/>
          </a:stretch>
        </p:blipFill>
        <p:spPr bwMode="auto">
          <a:xfrm>
            <a:off x="239713" y="1277938"/>
            <a:ext cx="4908550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r="5267" b="27330"/>
          <a:stretch>
            <a:fillRect/>
          </a:stretch>
        </p:blipFill>
        <p:spPr bwMode="auto">
          <a:xfrm>
            <a:off x="107950" y="4090988"/>
            <a:ext cx="504031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Text Box 7"/>
          <p:cNvSpPr txBox="1">
            <a:spLocks noChangeArrowheads="1"/>
          </p:cNvSpPr>
          <p:nvPr/>
        </p:nvSpPr>
        <p:spPr bwMode="auto">
          <a:xfrm>
            <a:off x="196850" y="666750"/>
            <a:ext cx="7735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Comparing the microarchitectures of Intel’s Knights Ferry and the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Larrabee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92165" name="Text Box 8"/>
          <p:cNvSpPr txBox="1">
            <a:spLocks noChangeArrowheads="1"/>
          </p:cNvSpPr>
          <p:nvPr/>
        </p:nvSpPr>
        <p:spPr bwMode="auto">
          <a:xfrm>
            <a:off x="5219700" y="1916113"/>
            <a:ext cx="37687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Knight Ferry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          (published in 2010)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5384800" y="4724400"/>
            <a:ext cx="34464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Larrabee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(published in 2008)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(4)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ubrey Isle die (Knights Corner MI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285875"/>
            <a:ext cx="69723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2"/>
          <p:cNvSpPr txBox="1">
            <a:spLocks noChangeArrowheads="1"/>
          </p:cNvSpPr>
          <p:nvPr/>
        </p:nvSpPr>
        <p:spPr bwMode="auto">
          <a:xfrm>
            <a:off x="185738" y="676275"/>
            <a:ext cx="3160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Die plot of Knights Ferry </a:t>
            </a:r>
            <a:r>
              <a:rPr lang="en-US" altLang="en-US" sz="1400" dirty="0">
                <a:latin typeface="Verdana" pitchFamily="34" charset="0"/>
              </a:rPr>
              <a:t>[18]</a:t>
            </a:r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(5)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5"/>
          <p:cNvSpPr txBox="1">
            <a:spLocks noChangeArrowheads="1"/>
          </p:cNvSpPr>
          <p:nvPr/>
        </p:nvSpPr>
        <p:spPr bwMode="auto">
          <a:xfrm>
            <a:off x="376238" y="5894388"/>
            <a:ext cx="864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187325" y="666750"/>
            <a:ext cx="3275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Main features of Knights Ferry </a:t>
            </a:r>
          </a:p>
        </p:txBody>
      </p:sp>
      <p:grpSp>
        <p:nvGrpSpPr>
          <p:cNvPr id="95236" name="Group 8"/>
          <p:cNvGrpSpPr>
            <a:grpSpLocks/>
          </p:cNvGrpSpPr>
          <p:nvPr/>
        </p:nvGrpSpPr>
        <p:grpSpPr bwMode="auto">
          <a:xfrm>
            <a:off x="1317625" y="1211263"/>
            <a:ext cx="6567488" cy="4675187"/>
            <a:chOff x="830" y="893"/>
            <a:chExt cx="4137" cy="2945"/>
          </a:xfrm>
        </p:grpSpPr>
        <p:sp>
          <p:nvSpPr>
            <p:cNvPr id="95239" name="Picture 3"/>
            <p:cNvSpPr>
              <a:spLocks noChangeAspect="1" noChangeArrowheads="1"/>
            </p:cNvSpPr>
            <p:nvPr/>
          </p:nvSpPr>
          <p:spPr bwMode="auto">
            <a:xfrm>
              <a:off x="830" y="893"/>
              <a:ext cx="4137" cy="2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5240" name="Oval 7"/>
            <p:cNvSpPr>
              <a:spLocks noChangeArrowheads="1"/>
            </p:cNvSpPr>
            <p:nvPr/>
          </p:nvSpPr>
          <p:spPr bwMode="auto">
            <a:xfrm>
              <a:off x="1066" y="3150"/>
              <a:ext cx="3719" cy="45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295400"/>
            <a:ext cx="6657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318000" y="1981200"/>
            <a:ext cx="3606800" cy="2743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(6)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312864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26613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1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.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Intel’s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-1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111250" y="4665661"/>
            <a:ext cx="1144588" cy="156686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662367"/>
              </p:ext>
            </p:extLst>
          </p:nvPr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408" name="Rounded Rectangle 1"/>
          <p:cNvSpPr>
            <a:spLocks noChangeArrowheads="1"/>
          </p:cNvSpPr>
          <p:nvPr/>
        </p:nvSpPr>
        <p:spPr bwMode="auto">
          <a:xfrm>
            <a:off x="2533650" y="957263"/>
            <a:ext cx="154146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(7)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5"/>
          <p:cNvSpPr txBox="1">
            <a:spLocks noChangeArrowheads="1"/>
          </p:cNvSpPr>
          <p:nvPr/>
        </p:nvSpPr>
        <p:spPr bwMode="auto">
          <a:xfrm>
            <a:off x="376238" y="6364288"/>
            <a:ext cx="87233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7283" name="Text Box 6"/>
          <p:cNvSpPr txBox="1">
            <a:spLocks noChangeArrowheads="1"/>
          </p:cNvSpPr>
          <p:nvPr/>
        </p:nvSpPr>
        <p:spPr bwMode="auto">
          <a:xfrm>
            <a:off x="187325" y="676275"/>
            <a:ext cx="311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Significance of Knights Ferry </a:t>
            </a:r>
          </a:p>
        </p:txBody>
      </p:sp>
      <p:sp>
        <p:nvSpPr>
          <p:cNvPr id="97284" name="Picture 3"/>
          <p:cNvSpPr>
            <a:spLocks noChangeAspect="1" noChangeArrowheads="1"/>
          </p:cNvSpPr>
          <p:nvPr/>
        </p:nvSpPr>
        <p:spPr bwMode="auto">
          <a:xfrm>
            <a:off x="1317625" y="1929247"/>
            <a:ext cx="6567488" cy="467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6" name="Text Box 9"/>
          <p:cNvSpPr txBox="1">
            <a:spLocks noChangeArrowheads="1"/>
          </p:cNvSpPr>
          <p:nvPr/>
        </p:nvSpPr>
        <p:spPr bwMode="auto">
          <a:xfrm>
            <a:off x="234950" y="990600"/>
            <a:ext cx="85077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Knights Ferry became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software development platform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for the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MIC line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, renamed later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become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Xeon Phi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line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784784"/>
            <a:ext cx="6657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692275" y="5513104"/>
            <a:ext cx="5903913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(8)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icture 3"/>
          <p:cNvSpPr>
            <a:spLocks noChangeAspect="1" noChangeArrowheads="1"/>
          </p:cNvSpPr>
          <p:nvPr/>
        </p:nvSpPr>
        <p:spPr bwMode="auto">
          <a:xfrm>
            <a:off x="579438" y="1773238"/>
            <a:ext cx="7593012" cy="46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187325" y="679450"/>
            <a:ext cx="437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Main benefit of the MIC software platform</a:t>
            </a:r>
          </a:p>
        </p:txBody>
      </p:sp>
      <p:sp>
        <p:nvSpPr>
          <p:cNvPr id="98308" name="Text Box 6"/>
          <p:cNvSpPr txBox="1">
            <a:spLocks noChangeArrowheads="1"/>
          </p:cNvSpPr>
          <p:nvPr/>
        </p:nvSpPr>
        <p:spPr bwMode="auto">
          <a:xfrm>
            <a:off x="215900" y="992188"/>
            <a:ext cx="8147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It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eliminates the need for dual programming environments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and allows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to use a common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programming environment with Intel’s x86 architectures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indicated below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].</a:t>
            </a: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(9)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6"/>
          <p:cNvSpPr txBox="1">
            <a:spLocks noChangeArrowheads="1"/>
          </p:cNvSpPr>
          <p:nvPr/>
        </p:nvSpPr>
        <p:spPr bwMode="auto">
          <a:xfrm>
            <a:off x="177800" y="673100"/>
            <a:ext cx="89995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Principle of Intel’s common software development platform for multicores, many-cores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 and clusters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10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352550"/>
            <a:ext cx="9029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http://twimgs.com/ddj/images/article/2012/1212/farb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310981"/>
            <a:ext cx="6951318" cy="52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139" y="682625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Principle of programming of the MIC/Xeon Phi </a:t>
            </a:r>
            <a:r>
              <a:rPr lang="en-US" dirty="0" smtClean="0"/>
              <a:t>[</a:t>
            </a:r>
            <a:r>
              <a:rPr lang="hu-HU" dirty="0" smtClean="0"/>
              <a:t>30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94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683" y="682625"/>
            <a:ext cx="4410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Approaches to program the Xeon Phi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[30]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975" y="1053903"/>
            <a:ext cx="5807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There are different options to program the Xeon Phi, including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3885" y="1397000"/>
            <a:ext cx="871430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a) Using </a:t>
            </a:r>
            <a:r>
              <a:rPr lang="en-US" dirty="0" smtClean="0">
                <a:solidFill>
                  <a:srgbClr val="0070C0"/>
                </a:solidFill>
              </a:rPr>
              <a:t>pragmas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to augment existing code for offloading work </a:t>
            </a:r>
            <a:r>
              <a:rPr lang="en-US" dirty="0" smtClean="0"/>
              <a:t>from the host processor to the</a:t>
            </a:r>
          </a:p>
          <a:p>
            <a:pPr algn="l">
              <a:spcAft>
                <a:spcPts val="300"/>
              </a:spcAft>
            </a:pPr>
            <a:r>
              <a:rPr lang="en-US" dirty="0" smtClean="0"/>
              <a:t>      Xeon Phi coprocessor,</a:t>
            </a:r>
          </a:p>
          <a:p>
            <a:pPr algn="l">
              <a:spcAft>
                <a:spcPts val="300"/>
              </a:spcAft>
            </a:pPr>
            <a:r>
              <a:rPr lang="en-US" dirty="0" smtClean="0"/>
              <a:t>b)</a:t>
            </a:r>
            <a:r>
              <a:rPr lang="en-US" dirty="0" smtClean="0">
                <a:solidFill>
                  <a:srgbClr val="0070C0"/>
                </a:solidFill>
              </a:rPr>
              <a:t> recompiling source code to run it directly on the coprocessor </a:t>
            </a:r>
            <a:r>
              <a:rPr lang="en-US" dirty="0" smtClean="0"/>
              <a:t>or</a:t>
            </a:r>
          </a:p>
          <a:p>
            <a:pPr algn="l"/>
            <a:r>
              <a:rPr lang="en-US" dirty="0" smtClean="0"/>
              <a:t>c)</a:t>
            </a:r>
            <a:r>
              <a:rPr lang="en-US" dirty="0" smtClean="0">
                <a:solidFill>
                  <a:srgbClr val="0070C0"/>
                </a:solidFill>
              </a:rPr>
              <a:t> accessing the coprocessor as an accelerator through optimized libraries</a:t>
            </a:r>
            <a:r>
              <a:rPr lang="en-US" dirty="0" smtClean="0"/>
              <a:t>, such as Intel’s MKL</a:t>
            </a:r>
          </a:p>
          <a:p>
            <a:pPr algn="l"/>
            <a:r>
              <a:rPr lang="en-US" dirty="0" smtClean="0"/>
              <a:t>      Math Kernel Library). </a:t>
            </a:r>
            <a:endParaRPr lang="en-US" dirty="0"/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89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253" y="673100"/>
            <a:ext cx="6524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Main steps of programming a task to run on the Xeon Phi </a:t>
            </a:r>
            <a:r>
              <a:rPr lang="en-US" dirty="0" smtClean="0"/>
              <a:t>[</a:t>
            </a:r>
            <a:r>
              <a:rPr lang="hu-HU" dirty="0" smtClean="0"/>
              <a:t>30</a:t>
            </a:r>
            <a:r>
              <a:rPr lang="en-US" dirty="0" smtClean="0"/>
              <a:t>]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413" y="1109663"/>
            <a:ext cx="9044014" cy="1284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Transfer the data </a:t>
            </a:r>
            <a:r>
              <a:rPr lang="en-US" dirty="0" smtClean="0"/>
              <a:t>via the </a:t>
            </a:r>
            <a:r>
              <a:rPr lang="en-US" dirty="0" err="1" smtClean="0"/>
              <a:t>PCIe</a:t>
            </a:r>
            <a:r>
              <a:rPr lang="en-US" dirty="0" smtClean="0"/>
              <a:t> bus </a:t>
            </a:r>
            <a:r>
              <a:rPr lang="en-US" dirty="0" smtClean="0">
                <a:solidFill>
                  <a:srgbClr val="0070C0"/>
                </a:solidFill>
              </a:rPr>
              <a:t>to the memory of the coprocessor</a:t>
            </a:r>
            <a:r>
              <a:rPr lang="en-US" dirty="0" smtClean="0"/>
              <a:t>,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distribute the work </a:t>
            </a:r>
            <a:r>
              <a:rPr lang="en-US" dirty="0" smtClean="0"/>
              <a:t>to be done to the cores of the coprocessor by initializing a large enough</a:t>
            </a:r>
          </a:p>
          <a:p>
            <a:pPr algn="l"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number of threads,</a:t>
            </a:r>
          </a:p>
          <a:p>
            <a:pPr marL="285750" indent="-285750" algn="l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perform the computations </a:t>
            </a:r>
            <a:r>
              <a:rPr lang="en-US" dirty="0" smtClean="0"/>
              <a:t>and 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copy back the result </a:t>
            </a:r>
            <a:r>
              <a:rPr lang="en-US" dirty="0" smtClean="0"/>
              <a:t>from the </a:t>
            </a:r>
            <a:r>
              <a:rPr lang="en-US" dirty="0" err="1" smtClean="0"/>
              <a:t>coporcessor</a:t>
            </a:r>
            <a:r>
              <a:rPr lang="en-US" dirty="0" smtClean="0"/>
              <a:t> to the host computer.</a:t>
            </a:r>
            <a:endParaRPr lang="en-US" dirty="0"/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71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187325" y="673100"/>
            <a:ext cx="888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Renaming the MIC branding to Xeon Phi branding and providing open source software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 support -1</a:t>
            </a: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215900" y="1192213"/>
            <a:ext cx="90297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 6/2012 Intel renamed the MIC branding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to Xeon Phi </a:t>
            </a:r>
            <a:r>
              <a:rPr lang="en-US" altLang="en-US" sz="1400" dirty="0">
                <a:latin typeface="Verdana" pitchFamily="34" charset="0"/>
              </a:rPr>
              <a:t>to emphasize the coprocessor nature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of their DPAs and also to emphasize the preferred type of the companion processor.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At the same time Intel also made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open source software support </a:t>
            </a:r>
            <a:r>
              <a:rPr lang="en-US" altLang="en-US" sz="1400" dirty="0">
                <a:latin typeface="Verdana" pitchFamily="34" charset="0"/>
              </a:rPr>
              <a:t>available for the Xeon Phi line,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as indicated in the Figure.</a:t>
            </a:r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(14)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8997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Renaming the MIC branding to Xeon Phi and providing open source software support -2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657104" y="1158220"/>
            <a:ext cx="1382741" cy="78386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3631704" y="5069820"/>
            <a:ext cx="1382741" cy="78386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97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342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4.3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The Knights Corner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8"/>
          <p:cNvSpPr txBox="1">
            <a:spLocks noChangeArrowheads="1"/>
          </p:cNvSpPr>
          <p:nvPr/>
        </p:nvSpPr>
        <p:spPr bwMode="auto">
          <a:xfrm>
            <a:off x="190500" y="674688"/>
            <a:ext cx="21307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Intel’s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703" y="987816"/>
            <a:ext cx="8584401" cy="2300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Begin</a:t>
            </a:r>
            <a:r>
              <a:rPr lang="en-US" dirty="0" smtClean="0"/>
              <a:t> of the </a:t>
            </a:r>
            <a:r>
              <a:rPr lang="en-US" dirty="0" err="1" smtClean="0"/>
              <a:t>Larrabee</a:t>
            </a:r>
            <a:r>
              <a:rPr lang="en-US" dirty="0" smtClean="0"/>
              <a:t> project: </a:t>
            </a:r>
            <a:r>
              <a:rPr lang="en-US" dirty="0" smtClean="0">
                <a:solidFill>
                  <a:srgbClr val="0070C0"/>
                </a:solidFill>
              </a:rPr>
              <a:t>2005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Named after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en-US" dirty="0"/>
              <a:t>State Park </a:t>
            </a:r>
            <a:r>
              <a:rPr lang="en-US" dirty="0" smtClean="0"/>
              <a:t>situated in the state of Washington.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 algn="l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Goal</a:t>
            </a:r>
            <a:r>
              <a:rPr lang="en-US" dirty="0"/>
              <a:t>: Design of a </a:t>
            </a:r>
            <a:r>
              <a:rPr lang="en-US" dirty="0" err="1">
                <a:solidFill>
                  <a:srgbClr val="0070C0"/>
                </a:solidFill>
              </a:rPr>
              <a:t>manycore</a:t>
            </a:r>
            <a:r>
              <a:rPr lang="en-US" dirty="0">
                <a:solidFill>
                  <a:srgbClr val="0070C0"/>
                </a:solidFill>
              </a:rPr>
              <a:t> processor family </a:t>
            </a:r>
            <a:r>
              <a:rPr lang="en-US" dirty="0">
                <a:solidFill>
                  <a:srgbClr val="FF0000"/>
                </a:solidFill>
              </a:rPr>
              <a:t>for graphics and HPC applications 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         </a:t>
            </a:r>
            <a:r>
              <a:rPr lang="hu-HU" dirty="0" smtClean="0">
                <a:solidFill>
                  <a:srgbClr val="FF0000"/>
                </a:solidFill>
              </a:rPr>
              <a:t>S</a:t>
            </a:r>
            <a:r>
              <a:rPr lang="en-US" dirty="0" err="1" smtClean="0">
                <a:solidFill>
                  <a:srgbClr val="FF0000"/>
                </a:solidFill>
              </a:rPr>
              <a:t>tand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alone processor </a:t>
            </a:r>
            <a:r>
              <a:rPr lang="en-US" dirty="0"/>
              <a:t>rather than add-on </a:t>
            </a:r>
            <a:r>
              <a:rPr lang="en-US" dirty="0" smtClean="0"/>
              <a:t>card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First public presentation in a workshop: 12/2006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First public demonstration at IDF (San Francisco) in 9/2009.</a:t>
            </a:r>
          </a:p>
          <a:p>
            <a:pPr marL="285750" indent="-285750" algn="l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Expected performance: 0.4 – 1 TFLOPS (for 16 – 24 cores)  </a:t>
            </a:r>
          </a:p>
          <a:p>
            <a:pPr marL="285750" indent="-285750" algn="l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Cancelled in 12/2009 </a:t>
            </a:r>
            <a:r>
              <a:rPr lang="en-US" dirty="0" smtClean="0"/>
              <a:t>but the development </a:t>
            </a:r>
            <a:r>
              <a:rPr lang="en-US" dirty="0" smtClean="0">
                <a:solidFill>
                  <a:srgbClr val="0070C0"/>
                </a:solidFill>
              </a:rPr>
              <a:t>continued for HPC applications </a:t>
            </a:r>
            <a:r>
              <a:rPr lang="en-US" dirty="0" smtClean="0"/>
              <a:t>resulting </a:t>
            </a:r>
            <a:r>
              <a:rPr lang="en-US" dirty="0" smtClean="0">
                <a:solidFill>
                  <a:srgbClr val="0070C0"/>
                </a:solidFill>
              </a:rPr>
              <a:t>in the</a:t>
            </a:r>
          </a:p>
          <a:p>
            <a:pPr algn="l"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the Xeon Phi family of add-on cards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312863"/>
            <a:ext cx="9017000" cy="4910137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7353301" y="1574800"/>
            <a:ext cx="1727200" cy="30718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858" y="682625"/>
            <a:ext cx="3332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4.3 </a:t>
            </a:r>
            <a:r>
              <a:rPr lang="en-US" b="1" dirty="0">
                <a:solidFill>
                  <a:schemeClr val="accent6"/>
                </a:solidFill>
              </a:rPr>
              <a:t>The Knights Corner </a:t>
            </a:r>
            <a:r>
              <a:rPr lang="en-US" b="1" dirty="0" smtClean="0">
                <a:solidFill>
                  <a:schemeClr val="accent6"/>
                </a:solidFill>
              </a:rPr>
              <a:t>line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5"/>
          <p:cNvSpPr txBox="1">
            <a:spLocks noChangeArrowheads="1"/>
          </p:cNvSpPr>
          <p:nvPr/>
        </p:nvSpPr>
        <p:spPr bwMode="auto">
          <a:xfrm>
            <a:off x="200025" y="1041400"/>
            <a:ext cx="90344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Next, in 11/2012 Intel introduced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first commercial product of the Xeon Phi line</a:t>
            </a:r>
            <a:r>
              <a:rPr lang="en-US" altLang="en-US" sz="1400" dirty="0">
                <a:latin typeface="Verdana" pitchFamily="34" charset="0"/>
              </a:rPr>
              <a:t>, designated 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Xeon Phi 5110P </a:t>
            </a:r>
            <a:r>
              <a:rPr lang="en-US" altLang="en-US" sz="1400" dirty="0">
                <a:latin typeface="Verdana" pitchFamily="34" charset="0"/>
              </a:rPr>
              <a:t>with immediate availability, as shown in the next Figure.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438" y="677863"/>
            <a:ext cx="293381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4.3 </a:t>
            </a:r>
            <a:r>
              <a:rPr lang="en-US" b="1" dirty="0">
                <a:solidFill>
                  <a:schemeClr val="accent6"/>
                </a:solidFill>
              </a:rPr>
              <a:t>The Knights Corner line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93675" y="673100"/>
            <a:ext cx="54104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Announcing the Knights Corner consumer product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5" name="Rounded Rectangle 74"/>
          <p:cNvSpPr/>
          <p:nvPr/>
        </p:nvSpPr>
        <p:spPr>
          <a:xfrm>
            <a:off x="3762897" y="2718374"/>
            <a:ext cx="1306430" cy="12382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196850" y="671513"/>
            <a:ext cx="46105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Target application area and implementation</a:t>
            </a:r>
          </a:p>
        </p:txBody>
      </p:sp>
      <p:sp>
        <p:nvSpPr>
          <p:cNvPr id="107523" name="Text Box 5"/>
          <p:cNvSpPr txBox="1">
            <a:spLocks noChangeArrowheads="1"/>
          </p:cNvSpPr>
          <p:nvPr/>
        </p:nvSpPr>
        <p:spPr bwMode="auto">
          <a:xfrm>
            <a:off x="406400" y="944563"/>
            <a:ext cx="25360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accent4"/>
                </a:solidFill>
                <a:latin typeface="Verdana" pitchFamily="34" charset="0"/>
              </a:rPr>
              <a:t>Target application area</a:t>
            </a:r>
          </a:p>
        </p:txBody>
      </p:sp>
      <p:sp>
        <p:nvSpPr>
          <p:cNvPr id="107524" name="Text Box 6"/>
          <p:cNvSpPr txBox="1">
            <a:spLocks noChangeArrowheads="1"/>
          </p:cNvSpPr>
          <p:nvPr/>
        </p:nvSpPr>
        <p:spPr bwMode="auto">
          <a:xfrm>
            <a:off x="601663" y="1233488"/>
            <a:ext cx="31246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   Highly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parallel HPC workloads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783" y="1562100"/>
            <a:ext cx="1909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7622" y="1816100"/>
            <a:ext cx="8085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   as an </a:t>
            </a:r>
            <a:r>
              <a:rPr lang="en-US" dirty="0" smtClean="0">
                <a:solidFill>
                  <a:srgbClr val="FF0000"/>
                </a:solidFill>
              </a:rPr>
              <a:t>add-on card </a:t>
            </a:r>
            <a:r>
              <a:rPr lang="en-US" dirty="0" smtClean="0"/>
              <a:t>connected to a Xeon server </a:t>
            </a:r>
            <a:r>
              <a:rPr lang="en-US" dirty="0" smtClean="0">
                <a:solidFill>
                  <a:srgbClr val="0070C0"/>
                </a:solidFill>
              </a:rPr>
              <a:t>via an PCIex16</a:t>
            </a:r>
            <a:r>
              <a:rPr lang="en-US" dirty="0" smtClean="0"/>
              <a:t> bus, as shown below. 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(4)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5"/>
          <p:cNvSpPr txBox="1">
            <a:spLocks noChangeArrowheads="1"/>
          </p:cNvSpPr>
          <p:nvPr/>
        </p:nvSpPr>
        <p:spPr bwMode="auto">
          <a:xfrm>
            <a:off x="198438" y="669925"/>
            <a:ext cx="57419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system layout of the Knights Corner (KCN) DPA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3104"/>
            <a:ext cx="8115300" cy="399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177800" y="671513"/>
            <a:ext cx="55242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Programming environment of the Xeon Phi family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184533" y="996902"/>
            <a:ext cx="50241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It has a general purpose programming environment</a:t>
            </a:r>
          </a:p>
        </p:txBody>
      </p:sp>
      <p:sp>
        <p:nvSpPr>
          <p:cNvPr id="88071" name="Text Box 10"/>
          <p:cNvSpPr txBox="1">
            <a:spLocks noChangeArrowheads="1"/>
          </p:cNvSpPr>
          <p:nvPr/>
        </p:nvSpPr>
        <p:spPr bwMode="auto">
          <a:xfrm>
            <a:off x="429008" y="1273127"/>
            <a:ext cx="7453066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Verdana" pitchFamily="34" charset="0"/>
              </a:rPr>
              <a:t> Runs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under Linux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Verdana" pitchFamily="34" charset="0"/>
              </a:rPr>
              <a:t> Runs applications written in Fortran, C, C++, OpenCL 1.2 (in 2/2013 Beta)…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 x86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design tools </a:t>
            </a:r>
            <a:r>
              <a:rPr lang="en-US" altLang="en-US" sz="1400" dirty="0">
                <a:latin typeface="Verdana" pitchFamily="34" charset="0"/>
              </a:rPr>
              <a:t>(libraries, compilers, Intel’s </a:t>
            </a:r>
            <a:r>
              <a:rPr lang="en-US" altLang="en-US" sz="1400" dirty="0" err="1">
                <a:latin typeface="Verdana" pitchFamily="34" charset="0"/>
              </a:rPr>
              <a:t>VTune</a:t>
            </a:r>
            <a:r>
              <a:rPr lang="en-US" altLang="en-US" sz="1400" dirty="0">
                <a:latin typeface="Verdana" pitchFamily="34" charset="0"/>
              </a:rPr>
              <a:t>, debuggers etc.)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3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188913" y="671513"/>
            <a:ext cx="6267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First introduced or disclosed models of the Xeon Phi line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7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08547" name="Text Box 8"/>
          <p:cNvSpPr txBox="1">
            <a:spLocks noChangeArrowheads="1"/>
          </p:cNvSpPr>
          <p:nvPr/>
        </p:nvSpPr>
        <p:spPr bwMode="auto">
          <a:xfrm>
            <a:off x="190500" y="5645150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108548" name="Text Box 9"/>
          <p:cNvSpPr txBox="1">
            <a:spLocks noChangeArrowheads="1"/>
          </p:cNvSpPr>
          <p:nvPr/>
        </p:nvSpPr>
        <p:spPr bwMode="auto">
          <a:xfrm>
            <a:off x="165100" y="5935663"/>
            <a:ext cx="90789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SE10P/X subfamilies are intended for customized products, like those used in supercomputers,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such as the </a:t>
            </a:r>
            <a:r>
              <a:rPr lang="en-US" altLang="en-US" sz="1400" b="1" i="1" dirty="0">
                <a:latin typeface="Verdana" pitchFamily="34" charset="0"/>
              </a:rPr>
              <a:t>TACC</a:t>
            </a:r>
            <a:r>
              <a:rPr lang="en-US" altLang="en-US" sz="1400" dirty="0">
                <a:latin typeface="Verdana" pitchFamily="34" charset="0"/>
              </a:rPr>
              <a:t> Stampede, built in Texas Advanced Computing Center (2012). </a:t>
            </a:r>
          </a:p>
        </p:txBody>
      </p:sp>
      <p:grpSp>
        <p:nvGrpSpPr>
          <p:cNvPr id="108549" name="Group 10"/>
          <p:cNvGrpSpPr>
            <a:grpSpLocks/>
          </p:cNvGrpSpPr>
          <p:nvPr/>
        </p:nvGrpSpPr>
        <p:grpSpPr bwMode="auto">
          <a:xfrm>
            <a:off x="827088" y="1144588"/>
            <a:ext cx="7267575" cy="4300537"/>
            <a:chOff x="521" y="721"/>
            <a:chExt cx="4578" cy="2709"/>
          </a:xfrm>
        </p:grpSpPr>
        <p:pic>
          <p:nvPicPr>
            <p:cNvPr id="10855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721"/>
              <a:ext cx="4578" cy="2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552" name="Text Box 8"/>
            <p:cNvSpPr txBox="1">
              <a:spLocks noChangeArrowheads="1"/>
            </p:cNvSpPr>
            <p:nvPr/>
          </p:nvSpPr>
          <p:spPr bwMode="auto">
            <a:xfrm>
              <a:off x="3767" y="1468"/>
              <a:ext cx="4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(nx1/2)</a:t>
              </a:r>
            </a:p>
          </p:txBody>
        </p:sp>
        <p:sp>
          <p:nvSpPr>
            <p:cNvPr id="108553" name="Text Box 9"/>
            <p:cNvSpPr txBox="1">
              <a:spLocks noChangeArrowheads="1"/>
            </p:cNvSpPr>
            <p:nvPr/>
          </p:nvSpPr>
          <p:spPr bwMode="auto">
            <a:xfrm>
              <a:off x="1981" y="1420"/>
              <a:ext cx="16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77394" y="4493239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 smtClean="0"/>
              <a:t>3200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389854" y="4734119"/>
            <a:ext cx="2880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720" name="Rounded Rectangle 1"/>
          <p:cNvSpPr>
            <a:spLocks noChangeArrowheads="1"/>
          </p:cNvSpPr>
          <p:nvPr/>
        </p:nvSpPr>
        <p:spPr bwMode="auto">
          <a:xfrm>
            <a:off x="4076700" y="957263"/>
            <a:ext cx="143351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2424" r="7436" b="5460"/>
          <a:stretch>
            <a:fillRect/>
          </a:stretch>
        </p:blipFill>
        <p:spPr bwMode="auto">
          <a:xfrm>
            <a:off x="1258888" y="2058988"/>
            <a:ext cx="6265862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5"/>
          <p:cNvSpPr txBox="1">
            <a:spLocks noChangeArrowheads="1"/>
          </p:cNvSpPr>
          <p:nvPr/>
        </p:nvSpPr>
        <p:spPr bwMode="auto">
          <a:xfrm>
            <a:off x="206375" y="671513"/>
            <a:ext cx="45817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microarchitecture of Knights Corner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6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244475" y="1023938"/>
            <a:ext cx="88374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It is a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bidirectional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ring based architecture </a:t>
            </a:r>
            <a:r>
              <a:rPr lang="en-US" altLang="en-US" sz="1400" dirty="0">
                <a:latin typeface="Verdana" pitchFamily="34" charset="0"/>
              </a:rPr>
              <a:t>like </a:t>
            </a:r>
            <a:r>
              <a:rPr lang="en-US" altLang="en-US" sz="1400" dirty="0" smtClean="0">
                <a:latin typeface="Verdana" pitchFamily="34" charset="0"/>
              </a:rPr>
              <a:t>its </a:t>
            </a:r>
            <a:r>
              <a:rPr lang="en-US" altLang="en-US" sz="1400" dirty="0">
                <a:latin typeface="Verdana" pitchFamily="34" charset="0"/>
              </a:rPr>
              <a:t>predecessors </a:t>
            </a:r>
            <a:r>
              <a:rPr lang="en-US" altLang="en-US" sz="1400" dirty="0" smtClean="0">
                <a:latin typeface="Verdana" pitchFamily="34" charset="0"/>
              </a:rPr>
              <a:t>the </a:t>
            </a:r>
            <a:r>
              <a:rPr lang="en-US" altLang="en-US" sz="1400" dirty="0" err="1" smtClean="0">
                <a:latin typeface="Verdana" pitchFamily="34" charset="0"/>
              </a:rPr>
              <a:t>Larrabee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and Knights Ferry,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with an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increased number (60/61) of significantly enhanced Pentium cores </a:t>
            </a:r>
            <a:r>
              <a:rPr lang="en-US" altLang="en-US" sz="1400" dirty="0">
                <a:latin typeface="Verdana" pitchFamily="34" charset="0"/>
              </a:rPr>
              <a:t>and 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coherent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L2 cache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built up of 256 kB/core segments, as shown below.</a:t>
            </a:r>
          </a:p>
        </p:txBody>
      </p:sp>
      <p:sp>
        <p:nvSpPr>
          <p:cNvPr id="111621" name="Text Box 7"/>
          <p:cNvSpPr txBox="1">
            <a:spLocks noChangeArrowheads="1"/>
          </p:cNvSpPr>
          <p:nvPr/>
        </p:nvSpPr>
        <p:spPr bwMode="auto">
          <a:xfrm>
            <a:off x="2179638" y="6465888"/>
            <a:ext cx="48561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The microarchitecture of Knights Corner 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(9)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5"/>
          <p:cNvSpPr txBox="1">
            <a:spLocks noChangeArrowheads="1"/>
          </p:cNvSpPr>
          <p:nvPr/>
        </p:nvSpPr>
        <p:spPr bwMode="auto">
          <a:xfrm>
            <a:off x="203200" y="669925"/>
            <a:ext cx="50990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layout of the ring interconnect on the die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35063"/>
            <a:ext cx="82391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32" y="1315233"/>
            <a:ext cx="7497675" cy="544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4625" y="668338"/>
            <a:ext cx="91294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System architecture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aiming at HPC (based on a presentation in 12/2006)</a:t>
            </a:r>
            <a:r>
              <a:rPr lang="en-US" altLang="en-US" sz="1400" dirty="0"/>
              <a:t> [</a:t>
            </a:r>
            <a:r>
              <a:rPr lang="hu-HU" altLang="en-US" sz="1400" dirty="0"/>
              <a:t>2</a:t>
            </a:r>
            <a:r>
              <a:rPr lang="en-US" altLang="en-US" sz="1400" dirty="0"/>
              <a:t>]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5749" y="5955321"/>
            <a:ext cx="243363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CSI: Common System Interface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(QPI)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403225" y="131445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212725" y="1390650"/>
            <a:ext cx="328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Verdana" pitchFamily="34" charset="0"/>
              </a:rPr>
              <a:t>Heavily customized Pentium P54C </a:t>
            </a:r>
          </a:p>
        </p:txBody>
      </p:sp>
      <p:sp>
        <p:nvSpPr>
          <p:cNvPr id="113668" name="Text Box 7"/>
          <p:cNvSpPr txBox="1">
            <a:spLocks noChangeArrowheads="1"/>
          </p:cNvSpPr>
          <p:nvPr/>
        </p:nvSpPr>
        <p:spPr bwMode="auto">
          <a:xfrm>
            <a:off x="187325" y="671513"/>
            <a:ext cx="51212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Block diagram of a core of the Knights Corner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300163"/>
            <a:ext cx="8961438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Picture 4"/>
          <p:cNvSpPr>
            <a:spLocks noChangeAspect="1" noChangeArrowheads="1"/>
          </p:cNvSpPr>
          <p:nvPr/>
        </p:nvSpPr>
        <p:spPr bwMode="auto">
          <a:xfrm>
            <a:off x="796925" y="1239838"/>
            <a:ext cx="7519988" cy="429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184150" y="665163"/>
            <a:ext cx="62404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Block diagram and pipelined operation of the Vector unit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211138" y="5784850"/>
            <a:ext cx="8106322" cy="73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EMU</a:t>
            </a:r>
            <a:r>
              <a:rPr lang="en-US" altLang="en-US" sz="1200" dirty="0">
                <a:latin typeface="Verdana" pitchFamily="34" charset="0"/>
              </a:rPr>
              <a:t>: </a:t>
            </a:r>
            <a:r>
              <a:rPr lang="en-US" altLang="en-US" sz="1200" b="1" dirty="0">
                <a:latin typeface="Verdana" pitchFamily="34" charset="0"/>
              </a:rPr>
              <a:t>E</a:t>
            </a:r>
            <a:r>
              <a:rPr lang="en-US" altLang="en-US" sz="1200" dirty="0">
                <a:latin typeface="Verdana" pitchFamily="34" charset="0"/>
              </a:rPr>
              <a:t>xtended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ath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      It </a:t>
            </a:r>
            <a:r>
              <a:rPr lang="en-US" altLang="en-US" sz="1400" dirty="0">
                <a:latin typeface="Verdana" pitchFamily="34" charset="0"/>
              </a:rPr>
              <a:t>can execute transcendental operations such as reciprocal, square root, and log,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thereby allowing these operations to be executed in a vector fashion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6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pic>
        <p:nvPicPr>
          <p:cNvPr id="114695" name="Picture 8" descr="https://software.intel.com/sites/default/files/8692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49375"/>
            <a:ext cx="8340725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6"/>
          <p:cNvSpPr txBox="1">
            <a:spLocks noChangeArrowheads="1"/>
          </p:cNvSpPr>
          <p:nvPr/>
        </p:nvSpPr>
        <p:spPr bwMode="auto">
          <a:xfrm>
            <a:off x="193675" y="668338"/>
            <a:ext cx="55197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System architecture of the Xeon Phi co-processor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287463"/>
            <a:ext cx="6858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7"/>
          <p:cNvSpPr txBox="1">
            <a:spLocks noChangeArrowheads="1"/>
          </p:cNvSpPr>
          <p:nvPr/>
        </p:nvSpPr>
        <p:spPr bwMode="auto">
          <a:xfrm>
            <a:off x="5022850" y="6491288"/>
            <a:ext cx="3119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SMC</a:t>
            </a:r>
            <a:r>
              <a:rPr lang="en-US" altLang="en-US" sz="1200">
                <a:latin typeface="Verdana" pitchFamily="34" charset="0"/>
              </a:rPr>
              <a:t>: System Management Controller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5"/>
          <p:cNvSpPr txBox="1">
            <a:spLocks noChangeArrowheads="1"/>
          </p:cNvSpPr>
          <p:nvPr/>
        </p:nvSpPr>
        <p:spPr bwMode="auto">
          <a:xfrm>
            <a:off x="187325" y="681038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116739" name="Text Box 6"/>
          <p:cNvSpPr txBox="1">
            <a:spLocks noChangeArrowheads="1"/>
          </p:cNvSpPr>
          <p:nvPr/>
        </p:nvSpPr>
        <p:spPr bwMode="auto">
          <a:xfrm>
            <a:off x="215900" y="990600"/>
            <a:ext cx="84883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System Management Controller (SMC)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has three I2C interfaces to implement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thermal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 control and a status information exchange.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For details see the related Datasheet 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>
                <a:latin typeface="Verdana" pitchFamily="34" charset="0"/>
              </a:rPr>
              <a:t>].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(14)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6"/>
          <p:cNvSpPr txBox="1">
            <a:spLocks noChangeArrowheads="1"/>
          </p:cNvSpPr>
          <p:nvPr/>
        </p:nvSpPr>
        <p:spPr bwMode="auto">
          <a:xfrm>
            <a:off x="196850" y="673100"/>
            <a:ext cx="4902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Xeon Phi coprocessor board (backside)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96963"/>
            <a:ext cx="81438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"/>
          <p:cNvSpPr txBox="1">
            <a:spLocks noChangeArrowheads="1"/>
          </p:cNvSpPr>
          <p:nvPr/>
        </p:nvSpPr>
        <p:spPr bwMode="auto">
          <a:xfrm>
            <a:off x="184150" y="669925"/>
            <a:ext cx="9001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Peak performance of the Xeon Phi 5110P and SE10P/X vs. a 2-socket Intel Xeon 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 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21859" name="Text Box 6"/>
          <p:cNvSpPr txBox="1">
            <a:spLocks noChangeArrowheads="1"/>
          </p:cNvSpPr>
          <p:nvPr/>
        </p:nvSpPr>
        <p:spPr bwMode="auto">
          <a:xfrm>
            <a:off x="158750" y="6080125"/>
            <a:ext cx="85725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reference system </a:t>
            </a:r>
            <a:r>
              <a:rPr lang="en-US" altLang="en-US" sz="1400" dirty="0">
                <a:latin typeface="Verdana" pitchFamily="34" charset="0"/>
              </a:rPr>
              <a:t>is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2-socket Xeon server </a:t>
            </a:r>
            <a:r>
              <a:rPr lang="en-US" altLang="en-US" sz="1400" dirty="0">
                <a:latin typeface="Verdana" pitchFamily="34" charset="0"/>
              </a:rPr>
              <a:t>with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two Intel Xeon E5-2670 processors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(</a:t>
            </a:r>
            <a:r>
              <a:rPr lang="hu-HU" altLang="en-US" sz="1400" dirty="0" smtClean="0">
                <a:latin typeface="Verdana" pitchFamily="34" charset="0"/>
              </a:rPr>
              <a:t>Sandy Bridge-EP: </a:t>
            </a:r>
            <a:r>
              <a:rPr lang="en-US" altLang="en-US" sz="1400" dirty="0" smtClean="0">
                <a:latin typeface="Verdana" pitchFamily="34" charset="0"/>
              </a:rPr>
              <a:t>8 </a:t>
            </a:r>
            <a:r>
              <a:rPr lang="en-US" altLang="en-US" sz="1400" dirty="0">
                <a:latin typeface="Verdana" pitchFamily="34" charset="0"/>
              </a:rPr>
              <a:t>cores, 20 MB L3 cache, 2.6 GHz clock frequency, 8.0 GT/s QPI speed,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DDR3 </a:t>
            </a:r>
            <a:r>
              <a:rPr lang="en-US" altLang="en-US" sz="1400" dirty="0">
                <a:latin typeface="Verdana" pitchFamily="34" charset="0"/>
              </a:rPr>
              <a:t>with 1600 MT/s).  </a:t>
            </a:r>
          </a:p>
        </p:txBody>
      </p:sp>
      <p:pic>
        <p:nvPicPr>
          <p:cNvPr id="1218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43013"/>
            <a:ext cx="757555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1073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079" name="Rounded Rectangle 1"/>
          <p:cNvSpPr>
            <a:spLocks noChangeArrowheads="1"/>
          </p:cNvSpPr>
          <p:nvPr/>
        </p:nvSpPr>
        <p:spPr bwMode="auto">
          <a:xfrm>
            <a:off x="5511800" y="1338263"/>
            <a:ext cx="2870200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63" y="665163"/>
            <a:ext cx="76723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Further models of the Knight Corner line introduced in 06/2013 </a:t>
            </a:r>
            <a:r>
              <a:rPr lang="en-US" dirty="0"/>
              <a:t>[8], [13]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525801" y="1960290"/>
            <a:ext cx="92397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342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78757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4.4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Use of Xeon Phi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Knights Corner coprocessors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in supercomputers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87325" y="679450"/>
            <a:ext cx="76915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4.4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Use of Xeon Phi Knights Corner coprocessors in supercomputers </a:t>
            </a:r>
            <a:r>
              <a:rPr lang="en-US" altLang="en-US" sz="1400" dirty="0">
                <a:latin typeface="Verdana" pitchFamily="34" charset="0"/>
              </a:rPr>
              <a:t>[22]</a:t>
            </a: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225425" y="1076325"/>
            <a:ext cx="891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As of 06/2014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62 of the top 500 supercomputers make use of accelerator/co-processor </a:t>
            </a:r>
            <a:r>
              <a:rPr lang="en-US" altLang="en-US" sz="1400" dirty="0">
                <a:latin typeface="Verdana" pitchFamily="34" charset="0"/>
              </a:rPr>
              <a:t>technology, trend increasing.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3375" y="2422525"/>
            <a:ext cx="7870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Out of the systems incorporating Intel’s Xeon Phi chips the most impressive ones are</a:t>
            </a:r>
          </a:p>
        </p:txBody>
      </p:sp>
      <p:sp>
        <p:nvSpPr>
          <p:cNvPr id="126981" name="TextBox 6"/>
          <p:cNvSpPr txBox="1">
            <a:spLocks noChangeArrowheads="1"/>
          </p:cNvSpPr>
          <p:nvPr/>
        </p:nvSpPr>
        <p:spPr bwMode="auto">
          <a:xfrm>
            <a:off x="506413" y="1606550"/>
            <a:ext cx="364966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 smtClean="0">
                <a:latin typeface="Verdana" pitchFamily="34" charset="0"/>
              </a:rPr>
              <a:t>44 use NVIDIA chips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 smtClean="0">
                <a:latin typeface="Verdana" pitchFamily="34" charset="0"/>
              </a:rPr>
              <a:t>2 AMD chips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 smtClean="0">
                <a:latin typeface="Verdana" pitchFamily="34" charset="0"/>
              </a:rPr>
              <a:t>17 Intel MIC technology (Xeon Phi)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5775" y="2743200"/>
            <a:ext cx="40560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no. 1 system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Tianhe-2</a:t>
            </a:r>
            <a:r>
              <a:rPr lang="en-US" altLang="en-US" sz="1400" dirty="0">
                <a:latin typeface="Verdana" pitchFamily="34" charset="0"/>
              </a:rPr>
              <a:t> (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China</a:t>
            </a:r>
            <a:r>
              <a:rPr lang="en-US" altLang="en-US" sz="1400" dirty="0">
                <a:latin typeface="Verdana" pitchFamily="34" charset="0"/>
              </a:rPr>
              <a:t>) and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no. 7 system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Stampede</a:t>
            </a:r>
            <a:r>
              <a:rPr lang="en-US" altLang="en-US" sz="1400" dirty="0">
                <a:latin typeface="Verdana" pitchFamily="34" charset="0"/>
              </a:rPr>
              <a:t> (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USA</a:t>
            </a:r>
            <a:r>
              <a:rPr lang="en-US" altLang="en-US" sz="1400" dirty="0">
                <a:latin typeface="Verdana" pitchFamily="34" charset="0"/>
              </a:rPr>
              <a:t>).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(1)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375" y="682625"/>
            <a:ext cx="5113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The Tianhe-2 (Milky Way-2) supercomputer </a:t>
            </a:r>
            <a:r>
              <a:rPr lang="en-US" dirty="0"/>
              <a:t>[23]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188" y="1074738"/>
            <a:ext cx="749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Verdana" pitchFamily="34" charset="0"/>
              </a:rPr>
              <a:t>As of 06/2004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Tianhe-2</a:t>
            </a:r>
            <a:r>
              <a:rPr lang="en-US" altLang="en-US" sz="1400">
                <a:latin typeface="Verdana" pitchFamily="34" charset="0"/>
              </a:rPr>
              <a:t> is the fastest supercomputer of the world with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575" y="1397000"/>
            <a:ext cx="4992688" cy="560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</a:rPr>
              <a:t>sustained peak performance </a:t>
            </a:r>
            <a:r>
              <a:rPr lang="en-US" dirty="0"/>
              <a:t>of </a:t>
            </a:r>
            <a:r>
              <a:rPr lang="en-US" dirty="0">
                <a:solidFill>
                  <a:srgbClr val="0070C0"/>
                </a:solidFill>
              </a:rPr>
              <a:t>33.86 PFLOPS </a:t>
            </a:r>
            <a:r>
              <a:rPr lang="en-US" dirty="0"/>
              <a:t>and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theoretical peak performance of 54.9 </a:t>
            </a:r>
            <a:r>
              <a:rPr lang="en-US" dirty="0" smtClean="0"/>
              <a:t>PFLOPS</a:t>
            </a:r>
            <a:r>
              <a:rPr lang="en-US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38" y="1989138"/>
            <a:ext cx="8648700" cy="1985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It was built by China's National University of Defense Technology (NUDT) in collaboration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 with a Chinese IT firm.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It is installed in the National Supercomputer Center in Guangzhou, in Southwest of China.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Tianhe-2 became operational in </a:t>
            </a:r>
            <a:r>
              <a:rPr lang="en-US" dirty="0">
                <a:solidFill>
                  <a:srgbClr val="0070C0"/>
                </a:solidFill>
              </a:rPr>
              <a:t>6/2013</a:t>
            </a:r>
            <a:r>
              <a:rPr lang="en-US" dirty="0"/>
              <a:t>, two years before schedule.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OS: </a:t>
            </a:r>
            <a:r>
              <a:rPr lang="en-US" dirty="0" err="1"/>
              <a:t>Kylin</a:t>
            </a:r>
            <a:r>
              <a:rPr lang="en-US" dirty="0"/>
              <a:t> Linux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Fortran, C, C++, and Java compilers, </a:t>
            </a:r>
            <a:r>
              <a:rPr lang="en-US" dirty="0" err="1"/>
              <a:t>OpenMP</a:t>
            </a:r>
            <a:r>
              <a:rPr lang="en-US" dirty="0"/>
              <a:t> (API for shared memory multiprocessing)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Power consumption: 17.8 </a:t>
            </a:r>
            <a:r>
              <a:rPr lang="en-US" dirty="0" err="1"/>
              <a:t>MWatt</a:t>
            </a:r>
            <a:endParaRPr lang="en-US" dirty="0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(2)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5005" r="1788" b="32300"/>
          <a:stretch/>
        </p:blipFill>
        <p:spPr bwMode="auto">
          <a:xfrm>
            <a:off x="1095375" y="1309113"/>
            <a:ext cx="6943725" cy="27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8750" y="673100"/>
            <a:ext cx="39709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The microarchitecture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</a:t>
            </a:r>
            <a:r>
              <a:rPr lang="en-US" altLang="en-US" sz="1400" dirty="0" smtClean="0"/>
              <a:t>[</a:t>
            </a:r>
            <a:r>
              <a:rPr lang="en-US" altLang="en-US" sz="1400" dirty="0"/>
              <a:t>2</a:t>
            </a:r>
            <a:r>
              <a:rPr lang="en-US" altLang="en-US" sz="1400" dirty="0" smtClean="0"/>
              <a:t>]</a:t>
            </a:r>
            <a:endParaRPr lang="en-US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81701" y="4470400"/>
            <a:ext cx="7800918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It is based on a </a:t>
            </a:r>
            <a:r>
              <a:rPr lang="en-US" dirty="0" smtClean="0">
                <a:solidFill>
                  <a:srgbClr val="FF0000"/>
                </a:solidFill>
              </a:rPr>
              <a:t>bi-directional ring </a:t>
            </a:r>
            <a:r>
              <a:rPr lang="en-US" dirty="0" smtClean="0"/>
              <a:t>interconnect.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t has a large number (24-32) of </a:t>
            </a:r>
            <a:r>
              <a:rPr lang="en-US" dirty="0" smtClean="0">
                <a:solidFill>
                  <a:srgbClr val="FF0000"/>
                </a:solidFill>
              </a:rPr>
              <a:t>enhanced Pentium cores</a:t>
            </a:r>
            <a:r>
              <a:rPr lang="en-US" dirty="0"/>
              <a:t> </a:t>
            </a:r>
            <a:r>
              <a:rPr lang="en-US" dirty="0" smtClean="0"/>
              <a:t>(4-way multithreaded,</a:t>
            </a:r>
          </a:p>
          <a:p>
            <a:pPr algn="l"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SIMD-16 (512-bit) extension). 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Larrabee</a:t>
            </a:r>
            <a:r>
              <a:rPr lang="en-US" dirty="0" smtClean="0"/>
              <a:t> includes a </a:t>
            </a:r>
            <a:r>
              <a:rPr lang="en-US" dirty="0" smtClean="0">
                <a:solidFill>
                  <a:srgbClr val="FF0000"/>
                </a:solidFill>
              </a:rPr>
              <a:t>coherent L2 cache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built up of 256 kB/core cache segments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6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14450"/>
            <a:ext cx="743902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563" y="676275"/>
            <a:ext cx="567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Block diagram of a compute node of the </a:t>
            </a:r>
            <a:r>
              <a:rPr lang="en-US" b="1" dirty="0" smtClean="0">
                <a:solidFill>
                  <a:schemeClr val="accent6"/>
                </a:solidFill>
              </a:rPr>
              <a:t>Tianhe-2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[23</a:t>
            </a:r>
            <a:r>
              <a:rPr lang="en-US" dirty="0"/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727200" y="3086100"/>
            <a:ext cx="2171700" cy="9779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(3)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Box 3"/>
          <p:cNvSpPr txBox="1">
            <a:spLocks noChangeArrowheads="1"/>
          </p:cNvSpPr>
          <p:nvPr/>
        </p:nvSpPr>
        <p:spPr bwMode="auto">
          <a:xfrm>
            <a:off x="373063" y="989013"/>
            <a:ext cx="33607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400" dirty="0">
                <a:latin typeface="Verdana" pitchFamily="34" charset="0"/>
              </a:rPr>
              <a:t>Tianhe-2 includes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16000 nodes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latin typeface="Verdana" pitchFamily="34" charset="0"/>
              </a:rPr>
              <a:t>Each node consists of </a:t>
            </a:r>
          </a:p>
        </p:txBody>
      </p:sp>
      <p:sp>
        <p:nvSpPr>
          <p:cNvPr id="130051" name="TextBox 4"/>
          <p:cNvSpPr txBox="1">
            <a:spLocks noChangeArrowheads="1"/>
          </p:cNvSpPr>
          <p:nvPr/>
        </p:nvSpPr>
        <p:spPr bwMode="auto">
          <a:xfrm>
            <a:off x="598488" y="1558925"/>
            <a:ext cx="66849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2 Intel Ivy Bridge </a:t>
            </a:r>
            <a:r>
              <a:rPr lang="en-US" altLang="en-US" sz="1400" dirty="0">
                <a:latin typeface="Verdana" pitchFamily="34" charset="0"/>
              </a:rPr>
              <a:t>(E5-2692v2, 12 cores,  2.2GHz)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processors </a:t>
            </a:r>
            <a:r>
              <a:rPr lang="en-US" altLang="en-US" sz="1400" dirty="0">
                <a:latin typeface="Verdana" pitchFamily="34" charset="0"/>
              </a:rPr>
              <a:t>and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3 Intel Xeon Phi accelerators </a:t>
            </a:r>
            <a:r>
              <a:rPr lang="en-US" altLang="en-US" sz="1400" dirty="0">
                <a:latin typeface="Verdana" pitchFamily="34" charset="0"/>
              </a:rPr>
              <a:t>(57 cores, 4 threads per core).  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8300" y="2127250"/>
            <a:ext cx="256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Verdana" pitchFamily="34" charset="0"/>
              </a:rPr>
              <a:t>The peak performance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81025" y="2384425"/>
            <a:ext cx="65754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latin typeface="Verdana" pitchFamily="34" charset="0"/>
              </a:rPr>
              <a:t>of the 2 Ivy Bridge processors is: 2 x 0.2112 = 0.4224 TFLOPS and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latin typeface="Verdana" pitchFamily="34" charset="0"/>
              </a:rPr>
              <a:t>of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3 Xeon Phi </a:t>
            </a:r>
            <a:r>
              <a:rPr lang="en-US" altLang="en-US" sz="1400" dirty="0">
                <a:latin typeface="Verdana" pitchFamily="34" charset="0"/>
              </a:rPr>
              <a:t>processors is: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3 x 1.003 </a:t>
            </a:r>
            <a:r>
              <a:rPr lang="en-US" altLang="en-US" sz="1400" dirty="0">
                <a:latin typeface="Verdana" pitchFamily="34" charset="0"/>
              </a:rPr>
              <a:t>= 3.009 TFLOPS 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latin typeface="Verdana" pitchFamily="34" charset="0"/>
              </a:rPr>
              <a:t>of a node: 3.43 TFLOPS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latin typeface="Verdana" pitchFamily="34" charset="0"/>
              </a:rPr>
              <a:t>of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16000 nodes</a:t>
            </a:r>
            <a:r>
              <a:rPr lang="en-US" altLang="en-US" sz="1400" dirty="0">
                <a:latin typeface="Verdana" pitchFamily="34" charset="0"/>
              </a:rPr>
              <a:t>: 16000 x 3.43 =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54.9 PFLOPS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325" y="666750"/>
            <a:ext cx="3902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Key features of a compute node </a:t>
            </a:r>
            <a:r>
              <a:rPr lang="en-US" dirty="0"/>
              <a:t>[23]</a:t>
            </a: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(4)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692275"/>
            <a:ext cx="632142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75" y="679450"/>
            <a:ext cx="220662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Compute blade </a:t>
            </a:r>
            <a:r>
              <a:rPr lang="en-US" dirty="0"/>
              <a:t>[23]</a:t>
            </a:r>
          </a:p>
        </p:txBody>
      </p:sp>
      <p:sp>
        <p:nvSpPr>
          <p:cNvPr id="131076" name="TextBox 1"/>
          <p:cNvSpPr txBox="1">
            <a:spLocks noChangeArrowheads="1"/>
          </p:cNvSpPr>
          <p:nvPr/>
        </p:nvSpPr>
        <p:spPr bwMode="auto">
          <a:xfrm>
            <a:off x="234950" y="1038225"/>
            <a:ext cx="844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Compute blade </a:t>
            </a:r>
            <a:r>
              <a:rPr lang="en-US" altLang="en-US" sz="1400" dirty="0">
                <a:latin typeface="Verdana" pitchFamily="34" charset="0"/>
              </a:rPr>
              <a:t>includes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two nodes</a:t>
            </a:r>
            <a:r>
              <a:rPr lang="en-US" altLang="en-US" sz="1400" dirty="0">
                <a:latin typeface="Verdana" pitchFamily="34" charset="0"/>
              </a:rPr>
              <a:t>, but is built up of two </a:t>
            </a:r>
            <a:r>
              <a:rPr lang="en-US" altLang="en-US" sz="1400" dirty="0" err="1">
                <a:latin typeface="Verdana" pitchFamily="34" charset="0"/>
              </a:rPr>
              <a:t>halfboards</a:t>
            </a:r>
            <a:r>
              <a:rPr lang="en-US" altLang="en-US" sz="1400" dirty="0">
                <a:latin typeface="Verdana" pitchFamily="34" charset="0"/>
              </a:rPr>
              <a:t>, as indicated below. </a:t>
            </a: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(5)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3"/>
          <a:stretch>
            <a:fillRect/>
          </a:stretch>
        </p:blipFill>
        <p:spPr bwMode="auto">
          <a:xfrm>
            <a:off x="1319213" y="1384300"/>
            <a:ext cx="6519862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681038"/>
            <a:ext cx="4373563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Structure of a compute frame (rack) </a:t>
            </a:r>
            <a:r>
              <a:rPr lang="en-US" dirty="0"/>
              <a:t>[23]</a:t>
            </a:r>
          </a:p>
        </p:txBody>
      </p:sp>
      <p:sp>
        <p:nvSpPr>
          <p:cNvPr id="132100" name="TextBox 4"/>
          <p:cNvSpPr txBox="1">
            <a:spLocks noChangeArrowheads="1"/>
          </p:cNvSpPr>
          <p:nvPr/>
        </p:nvSpPr>
        <p:spPr bwMode="auto">
          <a:xfrm>
            <a:off x="201613" y="5918200"/>
            <a:ext cx="7710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Note that the two halfboards of a blade are interconnected by a middle backplane.</a:t>
            </a: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(6)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/>
          <a:stretch>
            <a:fillRect/>
          </a:stretch>
        </p:blipFill>
        <p:spPr bwMode="auto">
          <a:xfrm>
            <a:off x="1173163" y="1435100"/>
            <a:ext cx="681513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677863"/>
            <a:ext cx="36102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The interconnection network </a:t>
            </a:r>
            <a:r>
              <a:rPr lang="en-US" dirty="0" smtClean="0"/>
              <a:t>[23]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(7)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766763"/>
            <a:ext cx="3933825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913" y="676275"/>
            <a:ext cx="430598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Implementation of the interconnect </a:t>
            </a:r>
            <a:r>
              <a:rPr lang="en-US" dirty="0" smtClean="0"/>
              <a:t>[23]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(8)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84300"/>
            <a:ext cx="68913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350" y="673100"/>
            <a:ext cx="49355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</a:rPr>
              <a:t>Rack rows of the Tianhe-2 supercomputer </a:t>
            </a:r>
            <a:r>
              <a:rPr lang="en-US" dirty="0"/>
              <a:t>[23]</a:t>
            </a: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(9)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Tianhe-2 supercomputer at 31 petaflops is title conte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323975"/>
            <a:ext cx="768350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2088" y="682625"/>
            <a:ext cx="43862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View of the Tianhe-2 supercomputer </a:t>
            </a:r>
            <a:r>
              <a:rPr lang="en-US" altLang="en-US" sz="1400" dirty="0" smtClean="0">
                <a:latin typeface="Verdana" pitchFamily="34" charset="0"/>
              </a:rPr>
              <a:t>[24]</a:t>
            </a: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(10)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Knights Landing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222250" y="993775"/>
            <a:ext cx="7632667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the International Supercomputing Conference (ISC13) in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06/2013.</a:t>
            </a:r>
            <a:endParaRPr lang="en-US" altLang="en-US" sz="1400" dirty="0">
              <a:solidFill>
                <a:srgbClr val="0070C0"/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 smtClean="0">
                <a:latin typeface="Verdana" pitchFamily="34" charset="0"/>
              </a:rPr>
              <a:t>It is the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second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generation Xeon Phi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product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.</a:t>
            </a:r>
            <a:r>
              <a:rPr lang="en-US" altLang="en-US" sz="1400" dirty="0" smtClean="0">
                <a:latin typeface="Verdana" pitchFamily="34" charset="0"/>
              </a:rPr>
              <a:t> 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400" dirty="0" smtClean="0">
                <a:latin typeface="Verdana" pitchFamily="34" charset="0"/>
              </a:rPr>
              <a:t>Implemented in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14 nm </a:t>
            </a:r>
            <a:r>
              <a:rPr lang="en-US" altLang="en-US" sz="1400" dirty="0" smtClean="0">
                <a:latin typeface="Verdana" pitchFamily="34" charset="0"/>
              </a:rPr>
              <a:t>technology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137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46" y="677863"/>
            <a:ext cx="3055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4.5 </a:t>
            </a:r>
            <a:r>
              <a:rPr lang="en-US" b="1" dirty="0">
                <a:solidFill>
                  <a:schemeClr val="accent6"/>
                </a:solidFill>
              </a:rPr>
              <a:t>The Knights Landing </a:t>
            </a:r>
            <a:r>
              <a:rPr lang="en-US" b="1" dirty="0" smtClean="0">
                <a:solidFill>
                  <a:schemeClr val="accent6"/>
                </a:solidFill>
              </a:rPr>
              <a:t>line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66856</TotalTime>
  <Words>7544</Words>
  <Application>Microsoft Office PowerPoint</Application>
  <PresentationFormat>On-screen Show (4:3)</PresentationFormat>
  <Paragraphs>1344</Paragraphs>
  <Slides>123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123</vt:i4>
      </vt:variant>
    </vt:vector>
  </HeadingPairs>
  <TitlesOfParts>
    <vt:vector size="138" baseType="lpstr">
      <vt:lpstr>Arial</vt:lpstr>
      <vt:lpstr>Garamond</vt:lpstr>
      <vt:lpstr>Times New Roman</vt:lpstr>
      <vt:lpstr>Verdana</vt:lpstr>
      <vt:lpstr>Wingdings</vt:lpstr>
      <vt:lpstr>1_Default Design</vt:lpstr>
      <vt:lpstr>2_Default Design</vt:lpstr>
      <vt:lpstr>2_Level</vt:lpstr>
      <vt:lpstr>5_Default Design</vt:lpstr>
      <vt:lpstr>6_Default Design</vt:lpstr>
      <vt:lpstr>4_Default Design</vt:lpstr>
      <vt:lpstr>7_Default Design</vt:lpstr>
      <vt:lpstr>8_Default Design</vt:lpstr>
      <vt:lpstr>9_Default Design</vt:lpstr>
      <vt:lpstr>3_Default Design</vt:lpstr>
      <vt:lpstr>PowerPoint Presentation</vt:lpstr>
      <vt:lpstr> Manycore processors (1)</vt:lpstr>
      <vt:lpstr>2. Manycore processors (2)</vt:lpstr>
      <vt:lpstr>PowerPoint Presentation</vt:lpstr>
      <vt:lpstr>PowerPoint Presentation</vt:lpstr>
      <vt:lpstr>1. Intel’s Larrabee (1)</vt:lpstr>
      <vt:lpstr>1. Intel’s Larrabee (2)</vt:lpstr>
      <vt:lpstr>1. Intel’s Larrabee (3)</vt:lpstr>
      <vt:lpstr>1. Intel’s Larrabee (4)</vt:lpstr>
      <vt:lpstr>1. Intel’s Larrabee (5)</vt:lpstr>
      <vt:lpstr>1. Intel’s Larrabee (6)</vt:lpstr>
      <vt:lpstr>1. Intel’s Larrabee (7)</vt:lpstr>
      <vt:lpstr>1. Intel’s Larrabee (8)</vt:lpstr>
      <vt:lpstr>PowerPoint Presentation</vt:lpstr>
      <vt:lpstr>2. Intel’s 80-core Tile processor (1)</vt:lpstr>
      <vt:lpstr>2. Intel’s 80-core Tile processor (2)</vt:lpstr>
      <vt:lpstr>2. Intel’s 80-core Tile processor (3)</vt:lpstr>
      <vt:lpstr>2. Intel’s 80-core Tile processor (4)</vt:lpstr>
      <vt:lpstr>2. Intel’s 80-core Tile processor (5)</vt:lpstr>
      <vt:lpstr>2. Intel’s 80-core Tile processor (6)</vt:lpstr>
      <vt:lpstr>2. Intel’s 80-core Tile processor (7)</vt:lpstr>
      <vt:lpstr>2. Intel’s 80-core Tile processor (8)</vt:lpstr>
      <vt:lpstr>2. Intel’s 80-core Tile processor (9)</vt:lpstr>
      <vt:lpstr>2. Intel’s 80-core Tile processor (10)</vt:lpstr>
      <vt:lpstr>2. Intel’s 80-core Tile processor (11)</vt:lpstr>
      <vt:lpstr>2. Intel’s 80-core Tile processor (12)</vt:lpstr>
      <vt:lpstr>2. Intel’s 80-core Tile processor (13)</vt:lpstr>
      <vt:lpstr>2. Intel’s 80-core Tile processor (14)</vt:lpstr>
      <vt:lpstr>2. Intel’s 80-core Tile processor (15)</vt:lpstr>
      <vt:lpstr>2. Intel’s 80-core Tile processor (16)</vt:lpstr>
      <vt:lpstr>2. Intel’s 80-core Tile processor (17)</vt:lpstr>
      <vt:lpstr>2. Intel’s 80-core Tile processor (18)</vt:lpstr>
      <vt:lpstr>PowerPoint Presentation</vt:lpstr>
      <vt:lpstr>3. Intel’s SCC (Single-Chip Cloud Computer) (1)</vt:lpstr>
      <vt:lpstr>3. Intel’s SCC (Single-Chip Cloud Computer) (2)</vt:lpstr>
      <vt:lpstr>3. Intel’s SCC (Single-Chip Cloud Computer) (3)</vt:lpstr>
      <vt:lpstr>3. Intel’s SCC (Single-Chip Cloud Computer) (4)</vt:lpstr>
      <vt:lpstr>3. Intel’s SCC (Single-Chip Cloud Computer) (5)</vt:lpstr>
      <vt:lpstr>3. Intel’s SCC (Single-Chip Cloud Computer) (6)</vt:lpstr>
      <vt:lpstr>3. Intel’s SCC (Single-Chip Cloud Computer) (7)</vt:lpstr>
      <vt:lpstr>3. Intel’s SCC (Single-Chip Cloud Computer) (8)</vt:lpstr>
      <vt:lpstr>3. Intel’s SCC (Single-Chip Cloud Computer) (9)</vt:lpstr>
      <vt:lpstr>3. Intel’s SCC (Single-Chip Cloud Computer) (10)</vt:lpstr>
      <vt:lpstr>3. Intel’s SCC (Single-Chip Cloud Computer) (11)</vt:lpstr>
      <vt:lpstr>3. Intel’s SCC (Single-Chip Cloud Computer) (12)</vt:lpstr>
      <vt:lpstr>3. Intel’s SCC (Single-Chip Cloud Computer) (13)</vt:lpstr>
      <vt:lpstr>3. Intel’s SCC (Single-Chip Cloud Computer) (14)</vt:lpstr>
      <vt:lpstr>PowerPoint Presentation</vt:lpstr>
      <vt:lpstr>PowerPoint Presentation</vt:lpstr>
      <vt:lpstr>4.1 Overview (1)</vt:lpstr>
      <vt:lpstr>4.1 Overview (2)</vt:lpstr>
      <vt:lpstr>4.1 Overview (3)</vt:lpstr>
      <vt:lpstr>PowerPoint Presentation</vt:lpstr>
      <vt:lpstr>4.2 The Knights Ferry prototype system (1)</vt:lpstr>
      <vt:lpstr>4.2 The Knights Ferry prototype system (2)</vt:lpstr>
      <vt:lpstr>4.2 The Knights Ferry prototype system (3)</vt:lpstr>
      <vt:lpstr>4.2 The Knights Ferry prototype system (4)</vt:lpstr>
      <vt:lpstr>4.2 The Knights Ferry prototype system (5)</vt:lpstr>
      <vt:lpstr>4.2 The Knights Ferry prototype system (6)</vt:lpstr>
      <vt:lpstr>4.2 The Knights Ferry prototype system (7)</vt:lpstr>
      <vt:lpstr>4.2 The Knights Ferry prototype system (8)</vt:lpstr>
      <vt:lpstr>4.2 The Knights Ferry prototype system (9)</vt:lpstr>
      <vt:lpstr>4.2 The Knights Ferry prototype system (10)</vt:lpstr>
      <vt:lpstr>4.2 The Knights Ferry prototype system (11)</vt:lpstr>
      <vt:lpstr>4.2 The Knights Ferry prototype system (12)</vt:lpstr>
      <vt:lpstr>4.2 The Knights Ferry prototype system (13)</vt:lpstr>
      <vt:lpstr>4.2 The Knights Ferry prototype system (14)</vt:lpstr>
      <vt:lpstr>4.2 The Knights Ferry prototype system (15)</vt:lpstr>
      <vt:lpstr>PowerPoint Presentation</vt:lpstr>
      <vt:lpstr>4.3 The Knights Corner line (1)</vt:lpstr>
      <vt:lpstr>4.3 The Knights Corner line (2)</vt:lpstr>
      <vt:lpstr>4.3 The Knights Corner line (3)</vt:lpstr>
      <vt:lpstr>4.3 The Knights Corner line (4)</vt:lpstr>
      <vt:lpstr>4.3 The Knights Corner line (5)</vt:lpstr>
      <vt:lpstr>4.3 The Knights Corner line (6)</vt:lpstr>
      <vt:lpstr>4.3 The Knights Corner line (7)</vt:lpstr>
      <vt:lpstr>4.3 The Knights Corner line (8)</vt:lpstr>
      <vt:lpstr>4.3 The Knights Corner line (9)</vt:lpstr>
      <vt:lpstr>4.3 The Knights Corner line (10)</vt:lpstr>
      <vt:lpstr>4.3 The Knights Corner line (11)</vt:lpstr>
      <vt:lpstr>4.3 The Knights Corner line (12)</vt:lpstr>
      <vt:lpstr>4.3 The Knights Corner line (13)</vt:lpstr>
      <vt:lpstr>4.3 The Knights Corner line (14)</vt:lpstr>
      <vt:lpstr>4.3 The Knights Corner line (15)</vt:lpstr>
      <vt:lpstr>4.3 The Knights Corner line (16)</vt:lpstr>
      <vt:lpstr>4.3 The Knights Corner line (17)</vt:lpstr>
      <vt:lpstr>PowerPoint Presentation</vt:lpstr>
      <vt:lpstr>4.4 Use of Xeon Phi Knights Corner coprocessors in supercomputers (1)</vt:lpstr>
      <vt:lpstr>4.4 Use of Xeon Phi Knights Corner coprocessors in supercomputers (2)</vt:lpstr>
      <vt:lpstr>4.4 Use of Xeon Phi Knights Corner coprocessors in supercomputers (3)</vt:lpstr>
      <vt:lpstr>4.4 Use of Xeon Phi Knights Corner coprocessors in supercomputers (4)</vt:lpstr>
      <vt:lpstr>4.4 Use of Xeon Phi Knights Corner coprocessors in supercomputers (5)</vt:lpstr>
      <vt:lpstr>4.4 Use of Xeon Phi Knights Corner coprocessors in supercomputers (6)</vt:lpstr>
      <vt:lpstr>4.4 Use of Xeon Phi Knights Corner coprocessors in supercomputers (7)</vt:lpstr>
      <vt:lpstr>4.4 Use of Xeon Phi Knights Corner coprocessors in supercomputers (8)</vt:lpstr>
      <vt:lpstr>4.4 Use of Xeon Phi Knights Corner coprocessors in supercomputers (9)</vt:lpstr>
      <vt:lpstr>4.4 Use of Xeon Phi Knights Corner coprocessors in supercomputers (10)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bmf-nik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</dc:creator>
  <cp:lastModifiedBy>sima</cp:lastModifiedBy>
  <cp:revision>1063</cp:revision>
  <cp:lastPrinted>2015-09-14T10:00:18Z</cp:lastPrinted>
  <dcterms:created xsi:type="dcterms:W3CDTF">2008-07-15T10:49:04Z</dcterms:created>
  <dcterms:modified xsi:type="dcterms:W3CDTF">2015-11-11T06:34:56Z</dcterms:modified>
</cp:coreProperties>
</file>