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1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2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3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4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50" r:id="rId1"/>
    <p:sldMasterId id="2147483651" r:id="rId2"/>
    <p:sldMasterId id="2147483652" r:id="rId3"/>
    <p:sldMasterId id="2147483735" r:id="rId4"/>
    <p:sldMasterId id="2147483759" r:id="rId5"/>
    <p:sldMasterId id="2147484171" r:id="rId6"/>
    <p:sldMasterId id="2147484184" r:id="rId7"/>
    <p:sldMasterId id="2147484197" r:id="rId8"/>
    <p:sldMasterId id="2147484209" r:id="rId9"/>
    <p:sldMasterId id="2147484221" r:id="rId10"/>
    <p:sldMasterId id="2147484245" r:id="rId11"/>
    <p:sldMasterId id="2147484257" r:id="rId12"/>
    <p:sldMasterId id="2147484269" r:id="rId13"/>
    <p:sldMasterId id="2147484281" r:id="rId14"/>
    <p:sldMasterId id="2147484294" r:id="rId15"/>
  </p:sldMasterIdLst>
  <p:notesMasterIdLst>
    <p:notesMasterId r:id="rId203"/>
  </p:notesMasterIdLst>
  <p:handoutMasterIdLst>
    <p:handoutMasterId r:id="rId204"/>
  </p:handoutMasterIdLst>
  <p:sldIdLst>
    <p:sldId id="328" r:id="rId16"/>
    <p:sldId id="1267" r:id="rId17"/>
    <p:sldId id="1957" r:id="rId18"/>
    <p:sldId id="2235" r:id="rId19"/>
    <p:sldId id="2240" r:id="rId20"/>
    <p:sldId id="2236" r:id="rId21"/>
    <p:sldId id="1938" r:id="rId22"/>
    <p:sldId id="2224" r:id="rId23"/>
    <p:sldId id="1950" r:id="rId24"/>
    <p:sldId id="1919" r:id="rId25"/>
    <p:sldId id="2194" r:id="rId26"/>
    <p:sldId id="1951" r:id="rId27"/>
    <p:sldId id="1920" r:id="rId28"/>
    <p:sldId id="1922" r:id="rId29"/>
    <p:sldId id="1923" r:id="rId30"/>
    <p:sldId id="1921" r:id="rId31"/>
    <p:sldId id="1924" r:id="rId32"/>
    <p:sldId id="1952" r:id="rId33"/>
    <p:sldId id="2207" r:id="rId34"/>
    <p:sldId id="2208" r:id="rId35"/>
    <p:sldId id="2206" r:id="rId36"/>
    <p:sldId id="2225" r:id="rId37"/>
    <p:sldId id="2226" r:id="rId38"/>
    <p:sldId id="2227" r:id="rId39"/>
    <p:sldId id="2228" r:id="rId40"/>
    <p:sldId id="2229" r:id="rId41"/>
    <p:sldId id="2223" r:id="rId42"/>
    <p:sldId id="2237" r:id="rId43"/>
    <p:sldId id="2219" r:id="rId44"/>
    <p:sldId id="2220" r:id="rId45"/>
    <p:sldId id="1955" r:id="rId46"/>
    <p:sldId id="1932" r:id="rId47"/>
    <p:sldId id="1939" r:id="rId48"/>
    <p:sldId id="1948" r:id="rId49"/>
    <p:sldId id="1954" r:id="rId50"/>
    <p:sldId id="1936" r:id="rId51"/>
    <p:sldId id="2009" r:id="rId52"/>
    <p:sldId id="2046" r:id="rId53"/>
    <p:sldId id="1947" r:id="rId54"/>
    <p:sldId id="1943" r:id="rId55"/>
    <p:sldId id="1956" r:id="rId56"/>
    <p:sldId id="1268" r:id="rId57"/>
    <p:sldId id="2231" r:id="rId58"/>
    <p:sldId id="2232" r:id="rId59"/>
    <p:sldId id="1937" r:id="rId60"/>
    <p:sldId id="1968" r:id="rId61"/>
    <p:sldId id="1969" r:id="rId62"/>
    <p:sldId id="2198" r:id="rId63"/>
    <p:sldId id="2199" r:id="rId64"/>
    <p:sldId id="1982" r:id="rId65"/>
    <p:sldId id="2196" r:id="rId66"/>
    <p:sldId id="2239" r:id="rId67"/>
    <p:sldId id="1983" r:id="rId68"/>
    <p:sldId id="2197" r:id="rId69"/>
    <p:sldId id="1984" r:id="rId70"/>
    <p:sldId id="1991" r:id="rId71"/>
    <p:sldId id="1992" r:id="rId72"/>
    <p:sldId id="1986" r:id="rId73"/>
    <p:sldId id="1987" r:id="rId74"/>
    <p:sldId id="1988" r:id="rId75"/>
    <p:sldId id="2183" r:id="rId76"/>
    <p:sldId id="2184" r:id="rId77"/>
    <p:sldId id="2185" r:id="rId78"/>
    <p:sldId id="2182" r:id="rId79"/>
    <p:sldId id="2023" r:id="rId80"/>
    <p:sldId id="2238" r:id="rId81"/>
    <p:sldId id="2024" r:id="rId82"/>
    <p:sldId id="2025" r:id="rId83"/>
    <p:sldId id="2027" r:id="rId84"/>
    <p:sldId id="2028" r:id="rId85"/>
    <p:sldId id="2029" r:id="rId86"/>
    <p:sldId id="2030" r:id="rId87"/>
    <p:sldId id="2034" r:id="rId88"/>
    <p:sldId id="2035" r:id="rId89"/>
    <p:sldId id="1972" r:id="rId90"/>
    <p:sldId id="1994" r:id="rId91"/>
    <p:sldId id="1974" r:id="rId92"/>
    <p:sldId id="2103" r:id="rId93"/>
    <p:sldId id="2037" r:id="rId94"/>
    <p:sldId id="2036" r:id="rId95"/>
    <p:sldId id="2105" r:id="rId96"/>
    <p:sldId id="2038" r:id="rId97"/>
    <p:sldId id="2104" r:id="rId98"/>
    <p:sldId id="2203" r:id="rId99"/>
    <p:sldId id="1975" r:id="rId100"/>
    <p:sldId id="2040" r:id="rId101"/>
    <p:sldId id="2039" r:id="rId102"/>
    <p:sldId id="2045" r:id="rId103"/>
    <p:sldId id="2044" r:id="rId104"/>
    <p:sldId id="1997" r:id="rId105"/>
    <p:sldId id="2201" r:id="rId106"/>
    <p:sldId id="2202" r:id="rId107"/>
    <p:sldId id="1977" r:id="rId108"/>
    <p:sldId id="2204" r:id="rId109"/>
    <p:sldId id="2200" r:id="rId110"/>
    <p:sldId id="2189" r:id="rId111"/>
    <p:sldId id="2190" r:id="rId112"/>
    <p:sldId id="1554" r:id="rId113"/>
    <p:sldId id="1566" r:id="rId114"/>
    <p:sldId id="2160" r:id="rId115"/>
    <p:sldId id="1669" r:id="rId116"/>
    <p:sldId id="2049" r:id="rId117"/>
    <p:sldId id="2050" r:id="rId118"/>
    <p:sldId id="2053" r:id="rId119"/>
    <p:sldId id="2052" r:id="rId120"/>
    <p:sldId id="2055" r:id="rId121"/>
    <p:sldId id="2056" r:id="rId122"/>
    <p:sldId id="2057" r:id="rId123"/>
    <p:sldId id="2058" r:id="rId124"/>
    <p:sldId id="2059" r:id="rId125"/>
    <p:sldId id="2061" r:id="rId126"/>
    <p:sldId id="2062" r:id="rId127"/>
    <p:sldId id="2072" r:id="rId128"/>
    <p:sldId id="2060" r:id="rId129"/>
    <p:sldId id="2077" r:id="rId130"/>
    <p:sldId id="2078" r:id="rId131"/>
    <p:sldId id="2081" r:id="rId132"/>
    <p:sldId id="2079" r:id="rId133"/>
    <p:sldId id="2084" r:id="rId134"/>
    <p:sldId id="2082" r:id="rId135"/>
    <p:sldId id="2070" r:id="rId136"/>
    <p:sldId id="1567" r:id="rId137"/>
    <p:sldId id="1707" r:id="rId138"/>
    <p:sldId id="2089" r:id="rId139"/>
    <p:sldId id="1709" r:id="rId140"/>
    <p:sldId id="1698" r:id="rId141"/>
    <p:sldId id="2085" r:id="rId142"/>
    <p:sldId id="2086" r:id="rId143"/>
    <p:sldId id="2088" r:id="rId144"/>
    <p:sldId id="1713" r:id="rId145"/>
    <p:sldId id="1715" r:id="rId146"/>
    <p:sldId id="1568" r:id="rId147"/>
    <p:sldId id="1625" r:id="rId148"/>
    <p:sldId id="1728" r:id="rId149"/>
    <p:sldId id="2090" r:id="rId150"/>
    <p:sldId id="2091" r:id="rId151"/>
    <p:sldId id="2099" r:id="rId152"/>
    <p:sldId id="2100" r:id="rId153"/>
    <p:sldId id="2101" r:id="rId154"/>
    <p:sldId id="2102" r:id="rId155"/>
    <p:sldId id="1736" r:id="rId156"/>
    <p:sldId id="1726" r:id="rId157"/>
    <p:sldId id="2011" r:id="rId158"/>
    <p:sldId id="1734" r:id="rId159"/>
    <p:sldId id="2114" r:id="rId160"/>
    <p:sldId id="2115" r:id="rId161"/>
    <p:sldId id="2129" r:id="rId162"/>
    <p:sldId id="2126" r:id="rId163"/>
    <p:sldId id="2127" r:id="rId164"/>
    <p:sldId id="2154" r:id="rId165"/>
    <p:sldId id="2135" r:id="rId166"/>
    <p:sldId id="2155" r:id="rId167"/>
    <p:sldId id="2132" r:id="rId168"/>
    <p:sldId id="1740" r:id="rId169"/>
    <p:sldId id="1741" r:id="rId170"/>
    <p:sldId id="1569" r:id="rId171"/>
    <p:sldId id="1967" r:id="rId172"/>
    <p:sldId id="2241" r:id="rId173"/>
    <p:sldId id="1744" r:id="rId174"/>
    <p:sldId id="2107" r:id="rId175"/>
    <p:sldId id="2112" r:id="rId176"/>
    <p:sldId id="2113" r:id="rId177"/>
    <p:sldId id="2159" r:id="rId178"/>
    <p:sldId id="2109" r:id="rId179"/>
    <p:sldId id="1555" r:id="rId180"/>
    <p:sldId id="1668" r:id="rId181"/>
    <p:sldId id="1558" r:id="rId182"/>
    <p:sldId id="1747" r:id="rId183"/>
    <p:sldId id="1559" r:id="rId184"/>
    <p:sldId id="1563" r:id="rId185"/>
    <p:sldId id="1269" r:id="rId186"/>
    <p:sldId id="1258" r:id="rId187"/>
    <p:sldId id="1259" r:id="rId188"/>
    <p:sldId id="1260" r:id="rId189"/>
    <p:sldId id="1261" r:id="rId190"/>
    <p:sldId id="1262" r:id="rId191"/>
    <p:sldId id="1263" r:id="rId192"/>
    <p:sldId id="1272" r:id="rId193"/>
    <p:sldId id="1958" r:id="rId194"/>
    <p:sldId id="1273" r:id="rId195"/>
    <p:sldId id="1365" r:id="rId196"/>
    <p:sldId id="1470" r:id="rId197"/>
    <p:sldId id="1959" r:id="rId198"/>
    <p:sldId id="1960" r:id="rId199"/>
    <p:sldId id="1961" r:id="rId200"/>
    <p:sldId id="1965" r:id="rId201"/>
    <p:sldId id="2133" r:id="rId202"/>
  </p:sldIdLst>
  <p:sldSz cx="9144000" cy="6858000" type="screen4x3"/>
  <p:notesSz cx="9874250" cy="67976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Verdana" pitchFamily="34" charset="0"/>
        <a:ea typeface="+mn-ea"/>
        <a:cs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Verdana" pitchFamily="34" charset="0"/>
        <a:ea typeface="+mn-ea"/>
        <a:cs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Verdana" pitchFamily="34" charset="0"/>
        <a:ea typeface="+mn-ea"/>
        <a:cs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Verdana" pitchFamily="34" charset="0"/>
        <a:ea typeface="+mn-ea"/>
        <a:cs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Verdana" pitchFamily="34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Verdana" pitchFamily="34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Verdana" pitchFamily="34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Verdana" pitchFamily="34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Verdana" pitchFamily="34" charset="0"/>
        <a:ea typeface="+mn-ea"/>
        <a:cs typeface="Times New Roman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49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1464" userDrawn="1">
          <p15:clr>
            <a:srgbClr val="A4A3A4"/>
          </p15:clr>
        </p15:guide>
        <p15:guide id="4" orient="horz" pos="2784" userDrawn="1">
          <p15:clr>
            <a:srgbClr val="A4A3A4"/>
          </p15:clr>
        </p15:guide>
        <p15:guide id="5" pos="3576" userDrawn="1">
          <p15:clr>
            <a:srgbClr val="A4A3A4"/>
          </p15:clr>
        </p15:guide>
        <p15:guide id="6" pos="5136" userDrawn="1">
          <p15:clr>
            <a:srgbClr val="A4A3A4"/>
          </p15:clr>
        </p15:guide>
        <p15:guide id="7" pos="168" userDrawn="1">
          <p15:clr>
            <a:srgbClr val="A4A3A4"/>
          </p15:clr>
        </p15:guide>
        <p15:guide id="8" pos="2904" userDrawn="1">
          <p15:clr>
            <a:srgbClr val="A4A3A4"/>
          </p15:clr>
        </p15:guide>
        <p15:guide id="9" pos="816" userDrawn="1">
          <p15:clr>
            <a:srgbClr val="A4A3A4"/>
          </p15:clr>
        </p15:guide>
        <p15:guide id="10" pos="3960" userDrawn="1">
          <p15:clr>
            <a:srgbClr val="A4A3A4"/>
          </p15:clr>
        </p15:guide>
        <p15:guide id="11" pos="19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C4C9"/>
    <a:srgbClr val="FFFF99"/>
    <a:srgbClr val="E8D9F3"/>
    <a:srgbClr val="DFF1CB"/>
    <a:srgbClr val="E2E2F6"/>
    <a:srgbClr val="FBFCD8"/>
    <a:srgbClr val="5CB5BC"/>
    <a:srgbClr val="FFDD71"/>
    <a:srgbClr val="89E0FF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5" autoAdjust="0"/>
    <p:restoredTop sz="99328" autoAdjust="0"/>
  </p:normalViewPr>
  <p:slideViewPr>
    <p:cSldViewPr snapToGrid="0" showGuides="1">
      <p:cViewPr varScale="1">
        <p:scale>
          <a:sx n="74" d="100"/>
          <a:sy n="74" d="100"/>
        </p:scale>
        <p:origin x="1206" y="72"/>
      </p:cViewPr>
      <p:guideLst>
        <p:guide orient="horz" pos="449"/>
        <p:guide orient="horz" pos="1272"/>
        <p:guide orient="horz" pos="1464"/>
        <p:guide orient="horz" pos="2784"/>
        <p:guide pos="3576"/>
        <p:guide pos="5136"/>
        <p:guide pos="168"/>
        <p:guide pos="2904"/>
        <p:guide pos="816"/>
        <p:guide pos="3960"/>
        <p:guide pos="196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20352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2.xml"/><Relationship Id="rId21" Type="http://schemas.openxmlformats.org/officeDocument/2006/relationships/slide" Target="slides/slide6.xml"/><Relationship Id="rId42" Type="http://schemas.openxmlformats.org/officeDocument/2006/relationships/slide" Target="slides/slide27.xml"/><Relationship Id="rId63" Type="http://schemas.openxmlformats.org/officeDocument/2006/relationships/slide" Target="slides/slide48.xml"/><Relationship Id="rId84" Type="http://schemas.openxmlformats.org/officeDocument/2006/relationships/slide" Target="slides/slide69.xml"/><Relationship Id="rId138" Type="http://schemas.openxmlformats.org/officeDocument/2006/relationships/slide" Target="slides/slide123.xml"/><Relationship Id="rId159" Type="http://schemas.openxmlformats.org/officeDocument/2006/relationships/slide" Target="slides/slide144.xml"/><Relationship Id="rId170" Type="http://schemas.openxmlformats.org/officeDocument/2006/relationships/slide" Target="slides/slide155.xml"/><Relationship Id="rId191" Type="http://schemas.openxmlformats.org/officeDocument/2006/relationships/slide" Target="slides/slide176.xml"/><Relationship Id="rId205" Type="http://schemas.openxmlformats.org/officeDocument/2006/relationships/presProps" Target="presProps.xml"/><Relationship Id="rId107" Type="http://schemas.openxmlformats.org/officeDocument/2006/relationships/slide" Target="slides/slide92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7.xml"/><Relationship Id="rId53" Type="http://schemas.openxmlformats.org/officeDocument/2006/relationships/slide" Target="slides/slide38.xml"/><Relationship Id="rId74" Type="http://schemas.openxmlformats.org/officeDocument/2006/relationships/slide" Target="slides/slide59.xml"/><Relationship Id="rId128" Type="http://schemas.openxmlformats.org/officeDocument/2006/relationships/slide" Target="slides/slide113.xml"/><Relationship Id="rId149" Type="http://schemas.openxmlformats.org/officeDocument/2006/relationships/slide" Target="slides/slide134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80.xml"/><Relationship Id="rId160" Type="http://schemas.openxmlformats.org/officeDocument/2006/relationships/slide" Target="slides/slide145.xml"/><Relationship Id="rId181" Type="http://schemas.openxmlformats.org/officeDocument/2006/relationships/slide" Target="slides/slide166.xml"/><Relationship Id="rId22" Type="http://schemas.openxmlformats.org/officeDocument/2006/relationships/slide" Target="slides/slide7.xml"/><Relationship Id="rId43" Type="http://schemas.openxmlformats.org/officeDocument/2006/relationships/slide" Target="slides/slide28.xml"/><Relationship Id="rId64" Type="http://schemas.openxmlformats.org/officeDocument/2006/relationships/slide" Target="slides/slide49.xml"/><Relationship Id="rId118" Type="http://schemas.openxmlformats.org/officeDocument/2006/relationships/slide" Target="slides/slide103.xml"/><Relationship Id="rId139" Type="http://schemas.openxmlformats.org/officeDocument/2006/relationships/slide" Target="slides/slide124.xml"/><Relationship Id="rId85" Type="http://schemas.openxmlformats.org/officeDocument/2006/relationships/slide" Target="slides/slide70.xml"/><Relationship Id="rId150" Type="http://schemas.openxmlformats.org/officeDocument/2006/relationships/slide" Target="slides/slide135.xml"/><Relationship Id="rId171" Type="http://schemas.openxmlformats.org/officeDocument/2006/relationships/slide" Target="slides/slide156.xml"/><Relationship Id="rId192" Type="http://schemas.openxmlformats.org/officeDocument/2006/relationships/slide" Target="slides/slide177.xml"/><Relationship Id="rId206" Type="http://schemas.openxmlformats.org/officeDocument/2006/relationships/viewProps" Target="viewProps.xml"/><Relationship Id="rId12" Type="http://schemas.openxmlformats.org/officeDocument/2006/relationships/slideMaster" Target="slideMasters/slideMaster12.xml"/><Relationship Id="rId33" Type="http://schemas.openxmlformats.org/officeDocument/2006/relationships/slide" Target="slides/slide18.xml"/><Relationship Id="rId108" Type="http://schemas.openxmlformats.org/officeDocument/2006/relationships/slide" Target="slides/slide93.xml"/><Relationship Id="rId129" Type="http://schemas.openxmlformats.org/officeDocument/2006/relationships/slide" Target="slides/slide114.xml"/><Relationship Id="rId54" Type="http://schemas.openxmlformats.org/officeDocument/2006/relationships/slide" Target="slides/slide39.xml"/><Relationship Id="rId75" Type="http://schemas.openxmlformats.org/officeDocument/2006/relationships/slide" Target="slides/slide60.xml"/><Relationship Id="rId96" Type="http://schemas.openxmlformats.org/officeDocument/2006/relationships/slide" Target="slides/slide81.xml"/><Relationship Id="rId140" Type="http://schemas.openxmlformats.org/officeDocument/2006/relationships/slide" Target="slides/slide125.xml"/><Relationship Id="rId161" Type="http://schemas.openxmlformats.org/officeDocument/2006/relationships/slide" Target="slides/slide146.xml"/><Relationship Id="rId182" Type="http://schemas.openxmlformats.org/officeDocument/2006/relationships/slide" Target="slides/slide167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8.xml"/><Relationship Id="rId119" Type="http://schemas.openxmlformats.org/officeDocument/2006/relationships/slide" Target="slides/slide104.xml"/><Relationship Id="rId44" Type="http://schemas.openxmlformats.org/officeDocument/2006/relationships/slide" Target="slides/slide29.xml"/><Relationship Id="rId65" Type="http://schemas.openxmlformats.org/officeDocument/2006/relationships/slide" Target="slides/slide50.xml"/><Relationship Id="rId86" Type="http://schemas.openxmlformats.org/officeDocument/2006/relationships/slide" Target="slides/slide71.xml"/><Relationship Id="rId130" Type="http://schemas.openxmlformats.org/officeDocument/2006/relationships/slide" Target="slides/slide115.xml"/><Relationship Id="rId151" Type="http://schemas.openxmlformats.org/officeDocument/2006/relationships/slide" Target="slides/slide136.xml"/><Relationship Id="rId172" Type="http://schemas.openxmlformats.org/officeDocument/2006/relationships/slide" Target="slides/slide157.xml"/><Relationship Id="rId193" Type="http://schemas.openxmlformats.org/officeDocument/2006/relationships/slide" Target="slides/slide178.xml"/><Relationship Id="rId207" Type="http://schemas.openxmlformats.org/officeDocument/2006/relationships/theme" Target="theme/theme1.xml"/><Relationship Id="rId13" Type="http://schemas.openxmlformats.org/officeDocument/2006/relationships/slideMaster" Target="slideMasters/slideMaster13.xml"/><Relationship Id="rId109" Type="http://schemas.openxmlformats.org/officeDocument/2006/relationships/slide" Target="slides/slide94.xml"/><Relationship Id="rId34" Type="http://schemas.openxmlformats.org/officeDocument/2006/relationships/slide" Target="slides/slide19.xml"/><Relationship Id="rId55" Type="http://schemas.openxmlformats.org/officeDocument/2006/relationships/slide" Target="slides/slide40.xml"/><Relationship Id="rId76" Type="http://schemas.openxmlformats.org/officeDocument/2006/relationships/slide" Target="slides/slide61.xml"/><Relationship Id="rId97" Type="http://schemas.openxmlformats.org/officeDocument/2006/relationships/slide" Target="slides/slide82.xml"/><Relationship Id="rId120" Type="http://schemas.openxmlformats.org/officeDocument/2006/relationships/slide" Target="slides/slide105.xml"/><Relationship Id="rId141" Type="http://schemas.openxmlformats.org/officeDocument/2006/relationships/slide" Target="slides/slide126.xml"/><Relationship Id="rId7" Type="http://schemas.openxmlformats.org/officeDocument/2006/relationships/slideMaster" Target="slideMasters/slideMaster7.xml"/><Relationship Id="rId162" Type="http://schemas.openxmlformats.org/officeDocument/2006/relationships/slide" Target="slides/slide147.xml"/><Relationship Id="rId183" Type="http://schemas.openxmlformats.org/officeDocument/2006/relationships/slide" Target="slides/slide168.xml"/><Relationship Id="rId24" Type="http://schemas.openxmlformats.org/officeDocument/2006/relationships/slide" Target="slides/slide9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66" Type="http://schemas.openxmlformats.org/officeDocument/2006/relationships/slide" Target="slides/slide51.xml"/><Relationship Id="rId87" Type="http://schemas.openxmlformats.org/officeDocument/2006/relationships/slide" Target="slides/slide72.xml"/><Relationship Id="rId110" Type="http://schemas.openxmlformats.org/officeDocument/2006/relationships/slide" Target="slides/slide95.xml"/><Relationship Id="rId115" Type="http://schemas.openxmlformats.org/officeDocument/2006/relationships/slide" Target="slides/slide100.xml"/><Relationship Id="rId131" Type="http://schemas.openxmlformats.org/officeDocument/2006/relationships/slide" Target="slides/slide116.xml"/><Relationship Id="rId136" Type="http://schemas.openxmlformats.org/officeDocument/2006/relationships/slide" Target="slides/slide121.xml"/><Relationship Id="rId157" Type="http://schemas.openxmlformats.org/officeDocument/2006/relationships/slide" Target="slides/slide142.xml"/><Relationship Id="rId178" Type="http://schemas.openxmlformats.org/officeDocument/2006/relationships/slide" Target="slides/slide163.xml"/><Relationship Id="rId61" Type="http://schemas.openxmlformats.org/officeDocument/2006/relationships/slide" Target="slides/slide46.xml"/><Relationship Id="rId82" Type="http://schemas.openxmlformats.org/officeDocument/2006/relationships/slide" Target="slides/slide67.xml"/><Relationship Id="rId152" Type="http://schemas.openxmlformats.org/officeDocument/2006/relationships/slide" Target="slides/slide137.xml"/><Relationship Id="rId173" Type="http://schemas.openxmlformats.org/officeDocument/2006/relationships/slide" Target="slides/slide158.xml"/><Relationship Id="rId194" Type="http://schemas.openxmlformats.org/officeDocument/2006/relationships/slide" Target="slides/slide179.xml"/><Relationship Id="rId199" Type="http://schemas.openxmlformats.org/officeDocument/2006/relationships/slide" Target="slides/slide184.xml"/><Relationship Id="rId203" Type="http://schemas.openxmlformats.org/officeDocument/2006/relationships/notesMaster" Target="notesMasters/notesMaster1.xml"/><Relationship Id="rId208" Type="http://schemas.openxmlformats.org/officeDocument/2006/relationships/tableStyles" Target="tableStyles.xml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56" Type="http://schemas.openxmlformats.org/officeDocument/2006/relationships/slide" Target="slides/slide41.xml"/><Relationship Id="rId77" Type="http://schemas.openxmlformats.org/officeDocument/2006/relationships/slide" Target="slides/slide62.xml"/><Relationship Id="rId100" Type="http://schemas.openxmlformats.org/officeDocument/2006/relationships/slide" Target="slides/slide85.xml"/><Relationship Id="rId105" Type="http://schemas.openxmlformats.org/officeDocument/2006/relationships/slide" Target="slides/slide90.xml"/><Relationship Id="rId126" Type="http://schemas.openxmlformats.org/officeDocument/2006/relationships/slide" Target="slides/slide111.xml"/><Relationship Id="rId147" Type="http://schemas.openxmlformats.org/officeDocument/2006/relationships/slide" Target="slides/slide132.xml"/><Relationship Id="rId168" Type="http://schemas.openxmlformats.org/officeDocument/2006/relationships/slide" Target="slides/slide153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72" Type="http://schemas.openxmlformats.org/officeDocument/2006/relationships/slide" Target="slides/slide57.xml"/><Relationship Id="rId93" Type="http://schemas.openxmlformats.org/officeDocument/2006/relationships/slide" Target="slides/slide78.xml"/><Relationship Id="rId98" Type="http://schemas.openxmlformats.org/officeDocument/2006/relationships/slide" Target="slides/slide83.xml"/><Relationship Id="rId121" Type="http://schemas.openxmlformats.org/officeDocument/2006/relationships/slide" Target="slides/slide106.xml"/><Relationship Id="rId142" Type="http://schemas.openxmlformats.org/officeDocument/2006/relationships/slide" Target="slides/slide127.xml"/><Relationship Id="rId163" Type="http://schemas.openxmlformats.org/officeDocument/2006/relationships/slide" Target="slides/slide148.xml"/><Relationship Id="rId184" Type="http://schemas.openxmlformats.org/officeDocument/2006/relationships/slide" Target="slides/slide169.xml"/><Relationship Id="rId189" Type="http://schemas.openxmlformats.org/officeDocument/2006/relationships/slide" Target="slides/slide174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0.xml"/><Relationship Id="rId46" Type="http://schemas.openxmlformats.org/officeDocument/2006/relationships/slide" Target="slides/slide31.xml"/><Relationship Id="rId67" Type="http://schemas.openxmlformats.org/officeDocument/2006/relationships/slide" Target="slides/slide52.xml"/><Relationship Id="rId116" Type="http://schemas.openxmlformats.org/officeDocument/2006/relationships/slide" Target="slides/slide101.xml"/><Relationship Id="rId137" Type="http://schemas.openxmlformats.org/officeDocument/2006/relationships/slide" Target="slides/slide122.xml"/><Relationship Id="rId158" Type="http://schemas.openxmlformats.org/officeDocument/2006/relationships/slide" Target="slides/slide143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62" Type="http://schemas.openxmlformats.org/officeDocument/2006/relationships/slide" Target="slides/slide47.xml"/><Relationship Id="rId83" Type="http://schemas.openxmlformats.org/officeDocument/2006/relationships/slide" Target="slides/slide68.xml"/><Relationship Id="rId88" Type="http://schemas.openxmlformats.org/officeDocument/2006/relationships/slide" Target="slides/slide73.xml"/><Relationship Id="rId111" Type="http://schemas.openxmlformats.org/officeDocument/2006/relationships/slide" Target="slides/slide96.xml"/><Relationship Id="rId132" Type="http://schemas.openxmlformats.org/officeDocument/2006/relationships/slide" Target="slides/slide117.xml"/><Relationship Id="rId153" Type="http://schemas.openxmlformats.org/officeDocument/2006/relationships/slide" Target="slides/slide138.xml"/><Relationship Id="rId174" Type="http://schemas.openxmlformats.org/officeDocument/2006/relationships/slide" Target="slides/slide159.xml"/><Relationship Id="rId179" Type="http://schemas.openxmlformats.org/officeDocument/2006/relationships/slide" Target="slides/slide164.xml"/><Relationship Id="rId195" Type="http://schemas.openxmlformats.org/officeDocument/2006/relationships/slide" Target="slides/slide180.xml"/><Relationship Id="rId190" Type="http://schemas.openxmlformats.org/officeDocument/2006/relationships/slide" Target="slides/slide175.xml"/><Relationship Id="rId204" Type="http://schemas.openxmlformats.org/officeDocument/2006/relationships/handoutMaster" Target="handoutMasters/handoutMaster1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21.xml"/><Relationship Id="rId57" Type="http://schemas.openxmlformats.org/officeDocument/2006/relationships/slide" Target="slides/slide42.xml"/><Relationship Id="rId106" Type="http://schemas.openxmlformats.org/officeDocument/2006/relationships/slide" Target="slides/slide91.xml"/><Relationship Id="rId127" Type="http://schemas.openxmlformats.org/officeDocument/2006/relationships/slide" Target="slides/slide11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52" Type="http://schemas.openxmlformats.org/officeDocument/2006/relationships/slide" Target="slides/slide37.xml"/><Relationship Id="rId73" Type="http://schemas.openxmlformats.org/officeDocument/2006/relationships/slide" Target="slides/slide58.xml"/><Relationship Id="rId78" Type="http://schemas.openxmlformats.org/officeDocument/2006/relationships/slide" Target="slides/slide63.xml"/><Relationship Id="rId94" Type="http://schemas.openxmlformats.org/officeDocument/2006/relationships/slide" Target="slides/slide79.xml"/><Relationship Id="rId99" Type="http://schemas.openxmlformats.org/officeDocument/2006/relationships/slide" Target="slides/slide84.xml"/><Relationship Id="rId101" Type="http://schemas.openxmlformats.org/officeDocument/2006/relationships/slide" Target="slides/slide86.xml"/><Relationship Id="rId122" Type="http://schemas.openxmlformats.org/officeDocument/2006/relationships/slide" Target="slides/slide107.xml"/><Relationship Id="rId143" Type="http://schemas.openxmlformats.org/officeDocument/2006/relationships/slide" Target="slides/slide128.xml"/><Relationship Id="rId148" Type="http://schemas.openxmlformats.org/officeDocument/2006/relationships/slide" Target="slides/slide133.xml"/><Relationship Id="rId164" Type="http://schemas.openxmlformats.org/officeDocument/2006/relationships/slide" Target="slides/slide149.xml"/><Relationship Id="rId169" Type="http://schemas.openxmlformats.org/officeDocument/2006/relationships/slide" Target="slides/slide154.xml"/><Relationship Id="rId185" Type="http://schemas.openxmlformats.org/officeDocument/2006/relationships/slide" Target="slides/slide17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" Target="slides/slide165.xml"/><Relationship Id="rId26" Type="http://schemas.openxmlformats.org/officeDocument/2006/relationships/slide" Target="slides/slide11.xml"/><Relationship Id="rId47" Type="http://schemas.openxmlformats.org/officeDocument/2006/relationships/slide" Target="slides/slide32.xml"/><Relationship Id="rId68" Type="http://schemas.openxmlformats.org/officeDocument/2006/relationships/slide" Target="slides/slide53.xml"/><Relationship Id="rId89" Type="http://schemas.openxmlformats.org/officeDocument/2006/relationships/slide" Target="slides/slide74.xml"/><Relationship Id="rId112" Type="http://schemas.openxmlformats.org/officeDocument/2006/relationships/slide" Target="slides/slide97.xml"/><Relationship Id="rId133" Type="http://schemas.openxmlformats.org/officeDocument/2006/relationships/slide" Target="slides/slide118.xml"/><Relationship Id="rId154" Type="http://schemas.openxmlformats.org/officeDocument/2006/relationships/slide" Target="slides/slide139.xml"/><Relationship Id="rId175" Type="http://schemas.openxmlformats.org/officeDocument/2006/relationships/slide" Target="slides/slide160.xml"/><Relationship Id="rId196" Type="http://schemas.openxmlformats.org/officeDocument/2006/relationships/slide" Target="slides/slide181.xml"/><Relationship Id="rId200" Type="http://schemas.openxmlformats.org/officeDocument/2006/relationships/slide" Target="slides/slide185.xml"/><Relationship Id="rId16" Type="http://schemas.openxmlformats.org/officeDocument/2006/relationships/slide" Target="slides/slide1.xml"/><Relationship Id="rId37" Type="http://schemas.openxmlformats.org/officeDocument/2006/relationships/slide" Target="slides/slide22.xml"/><Relationship Id="rId58" Type="http://schemas.openxmlformats.org/officeDocument/2006/relationships/slide" Target="slides/slide43.xml"/><Relationship Id="rId79" Type="http://schemas.openxmlformats.org/officeDocument/2006/relationships/slide" Target="slides/slide64.xml"/><Relationship Id="rId102" Type="http://schemas.openxmlformats.org/officeDocument/2006/relationships/slide" Target="slides/slide87.xml"/><Relationship Id="rId123" Type="http://schemas.openxmlformats.org/officeDocument/2006/relationships/slide" Target="slides/slide108.xml"/><Relationship Id="rId144" Type="http://schemas.openxmlformats.org/officeDocument/2006/relationships/slide" Target="slides/slide129.xml"/><Relationship Id="rId90" Type="http://schemas.openxmlformats.org/officeDocument/2006/relationships/slide" Target="slides/slide75.xml"/><Relationship Id="rId165" Type="http://schemas.openxmlformats.org/officeDocument/2006/relationships/slide" Target="slides/slide150.xml"/><Relationship Id="rId186" Type="http://schemas.openxmlformats.org/officeDocument/2006/relationships/slide" Target="slides/slide171.xml"/><Relationship Id="rId27" Type="http://schemas.openxmlformats.org/officeDocument/2006/relationships/slide" Target="slides/slide12.xml"/><Relationship Id="rId48" Type="http://schemas.openxmlformats.org/officeDocument/2006/relationships/slide" Target="slides/slide33.xml"/><Relationship Id="rId69" Type="http://schemas.openxmlformats.org/officeDocument/2006/relationships/slide" Target="slides/slide54.xml"/><Relationship Id="rId113" Type="http://schemas.openxmlformats.org/officeDocument/2006/relationships/slide" Target="slides/slide98.xml"/><Relationship Id="rId134" Type="http://schemas.openxmlformats.org/officeDocument/2006/relationships/slide" Target="slides/slide119.xml"/><Relationship Id="rId80" Type="http://schemas.openxmlformats.org/officeDocument/2006/relationships/slide" Target="slides/slide65.xml"/><Relationship Id="rId155" Type="http://schemas.openxmlformats.org/officeDocument/2006/relationships/slide" Target="slides/slide140.xml"/><Relationship Id="rId176" Type="http://schemas.openxmlformats.org/officeDocument/2006/relationships/slide" Target="slides/slide161.xml"/><Relationship Id="rId197" Type="http://schemas.openxmlformats.org/officeDocument/2006/relationships/slide" Target="slides/slide182.xml"/><Relationship Id="rId201" Type="http://schemas.openxmlformats.org/officeDocument/2006/relationships/slide" Target="slides/slide186.xml"/><Relationship Id="rId17" Type="http://schemas.openxmlformats.org/officeDocument/2006/relationships/slide" Target="slides/slide2.xml"/><Relationship Id="rId38" Type="http://schemas.openxmlformats.org/officeDocument/2006/relationships/slide" Target="slides/slide23.xml"/><Relationship Id="rId59" Type="http://schemas.openxmlformats.org/officeDocument/2006/relationships/slide" Target="slides/slide44.xml"/><Relationship Id="rId103" Type="http://schemas.openxmlformats.org/officeDocument/2006/relationships/slide" Target="slides/slide88.xml"/><Relationship Id="rId124" Type="http://schemas.openxmlformats.org/officeDocument/2006/relationships/slide" Target="slides/slide109.xml"/><Relationship Id="rId70" Type="http://schemas.openxmlformats.org/officeDocument/2006/relationships/slide" Target="slides/slide55.xml"/><Relationship Id="rId91" Type="http://schemas.openxmlformats.org/officeDocument/2006/relationships/slide" Target="slides/slide76.xml"/><Relationship Id="rId145" Type="http://schemas.openxmlformats.org/officeDocument/2006/relationships/slide" Target="slides/slide130.xml"/><Relationship Id="rId166" Type="http://schemas.openxmlformats.org/officeDocument/2006/relationships/slide" Target="slides/slide151.xml"/><Relationship Id="rId187" Type="http://schemas.openxmlformats.org/officeDocument/2006/relationships/slide" Target="slides/slide172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13.xml"/><Relationship Id="rId49" Type="http://schemas.openxmlformats.org/officeDocument/2006/relationships/slide" Target="slides/slide34.xml"/><Relationship Id="rId114" Type="http://schemas.openxmlformats.org/officeDocument/2006/relationships/slide" Target="slides/slide99.xml"/><Relationship Id="rId60" Type="http://schemas.openxmlformats.org/officeDocument/2006/relationships/slide" Target="slides/slide45.xml"/><Relationship Id="rId81" Type="http://schemas.openxmlformats.org/officeDocument/2006/relationships/slide" Target="slides/slide66.xml"/><Relationship Id="rId135" Type="http://schemas.openxmlformats.org/officeDocument/2006/relationships/slide" Target="slides/slide120.xml"/><Relationship Id="rId156" Type="http://schemas.openxmlformats.org/officeDocument/2006/relationships/slide" Target="slides/slide141.xml"/><Relationship Id="rId177" Type="http://schemas.openxmlformats.org/officeDocument/2006/relationships/slide" Target="slides/slide162.xml"/><Relationship Id="rId198" Type="http://schemas.openxmlformats.org/officeDocument/2006/relationships/slide" Target="slides/slide183.xml"/><Relationship Id="rId202" Type="http://schemas.openxmlformats.org/officeDocument/2006/relationships/slide" Target="slides/slide187.xml"/><Relationship Id="rId18" Type="http://schemas.openxmlformats.org/officeDocument/2006/relationships/slide" Target="slides/slide3.xml"/><Relationship Id="rId39" Type="http://schemas.openxmlformats.org/officeDocument/2006/relationships/slide" Target="slides/slide24.xml"/><Relationship Id="rId50" Type="http://schemas.openxmlformats.org/officeDocument/2006/relationships/slide" Target="slides/slide35.xml"/><Relationship Id="rId104" Type="http://schemas.openxmlformats.org/officeDocument/2006/relationships/slide" Target="slides/slide89.xml"/><Relationship Id="rId125" Type="http://schemas.openxmlformats.org/officeDocument/2006/relationships/slide" Target="slides/slide110.xml"/><Relationship Id="rId146" Type="http://schemas.openxmlformats.org/officeDocument/2006/relationships/slide" Target="slides/slide131.xml"/><Relationship Id="rId167" Type="http://schemas.openxmlformats.org/officeDocument/2006/relationships/slide" Target="slides/slide152.xml"/><Relationship Id="rId188" Type="http://schemas.openxmlformats.org/officeDocument/2006/relationships/slide" Target="slides/slide173.xml"/><Relationship Id="rId71" Type="http://schemas.openxmlformats.org/officeDocument/2006/relationships/slide" Target="slides/slide56.xml"/><Relationship Id="rId92" Type="http://schemas.openxmlformats.org/officeDocument/2006/relationships/slide" Target="slides/slide7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79182" cy="340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42" tIns="46072" rIns="92142" bIns="46072" numCol="1" anchor="t" anchorCtr="0" compatLnSpc="1">
            <a:prstTxWarp prst="textNoShape">
              <a:avLst/>
            </a:prstTxWarp>
          </a:bodyPr>
          <a:lstStyle>
            <a:lvl1pPr defTabSz="919163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593368" y="0"/>
            <a:ext cx="4279182" cy="340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42" tIns="46072" rIns="92142" bIns="46072" numCol="1" anchor="t" anchorCtr="0" compatLnSpc="1">
            <a:prstTxWarp prst="textNoShape">
              <a:avLst/>
            </a:prstTxWarp>
          </a:bodyPr>
          <a:lstStyle>
            <a:lvl1pPr algn="r" defTabSz="919163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6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55928"/>
            <a:ext cx="4279182" cy="340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42" tIns="46072" rIns="92142" bIns="46072" numCol="1" anchor="b" anchorCtr="0" compatLnSpc="1">
            <a:prstTxWarp prst="textNoShape">
              <a:avLst/>
            </a:prstTxWarp>
          </a:bodyPr>
          <a:lstStyle>
            <a:lvl1pPr defTabSz="919163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6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593368" y="6455928"/>
            <a:ext cx="4279182" cy="340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42" tIns="46072" rIns="92142" bIns="46072" numCol="1" anchor="b" anchorCtr="0" compatLnSpc="1">
            <a:prstTxWarp prst="textNoShape">
              <a:avLst/>
            </a:prstTxWarp>
          </a:bodyPr>
          <a:lstStyle>
            <a:lvl1pPr algn="r" defTabSz="919163">
              <a:defRPr sz="1200">
                <a:latin typeface="Arial" charset="0"/>
              </a:defRPr>
            </a:lvl1pPr>
          </a:lstStyle>
          <a:p>
            <a:pPr>
              <a:defRPr/>
            </a:pPr>
            <a:fld id="{2D5880D9-262E-4F2A-80BE-FDA308689B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6522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79182" cy="340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42" tIns="46072" rIns="92142" bIns="46072" numCol="1" anchor="t" anchorCtr="0" compatLnSpc="1">
            <a:prstTxWarp prst="textNoShape">
              <a:avLst/>
            </a:prstTxWarp>
          </a:bodyPr>
          <a:lstStyle>
            <a:lvl1pPr defTabSz="919163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283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593368" y="0"/>
            <a:ext cx="4279182" cy="340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42" tIns="46072" rIns="92142" bIns="46072" numCol="1" anchor="t" anchorCtr="0" compatLnSpc="1">
            <a:prstTxWarp prst="textNoShape">
              <a:avLst/>
            </a:prstTxWarp>
          </a:bodyPr>
          <a:lstStyle>
            <a:lvl1pPr algn="r" defTabSz="919163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3082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41675" y="509588"/>
            <a:ext cx="3397250" cy="25479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83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86065" y="3226411"/>
            <a:ext cx="7902120" cy="3061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42" tIns="46072" rIns="92142" bIns="4607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en-US" noProof="0" smtClean="0"/>
              <a:t>Mintaszöveg szerkesztése</a:t>
            </a:r>
          </a:p>
          <a:p>
            <a:pPr lvl="1"/>
            <a:r>
              <a:rPr lang="hu-HU" altLang="en-US" noProof="0" smtClean="0"/>
              <a:t>Második szint</a:t>
            </a:r>
          </a:p>
          <a:p>
            <a:pPr lvl="2"/>
            <a:r>
              <a:rPr lang="hu-HU" altLang="en-US" noProof="0" smtClean="0"/>
              <a:t>Harmadik szint</a:t>
            </a:r>
          </a:p>
          <a:p>
            <a:pPr lvl="3"/>
            <a:r>
              <a:rPr lang="hu-HU" altLang="en-US" noProof="0" smtClean="0"/>
              <a:t>Negyedik szint</a:t>
            </a:r>
          </a:p>
          <a:p>
            <a:pPr lvl="4"/>
            <a:r>
              <a:rPr lang="hu-HU" altLang="en-US" noProof="0" smtClean="0"/>
              <a:t>Ötödik szint</a:t>
            </a:r>
          </a:p>
        </p:txBody>
      </p:sp>
      <p:sp>
        <p:nvSpPr>
          <p:cNvPr id="283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5928"/>
            <a:ext cx="4279182" cy="340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42" tIns="46072" rIns="92142" bIns="46072" numCol="1" anchor="b" anchorCtr="0" compatLnSpc="1">
            <a:prstTxWarp prst="textNoShape">
              <a:avLst/>
            </a:prstTxWarp>
          </a:bodyPr>
          <a:lstStyle>
            <a:lvl1pPr defTabSz="919163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283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93368" y="6455928"/>
            <a:ext cx="4279182" cy="340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42" tIns="46072" rIns="92142" bIns="46072" numCol="1" anchor="b" anchorCtr="0" compatLnSpc="1">
            <a:prstTxWarp prst="textNoShape">
              <a:avLst/>
            </a:prstTxWarp>
          </a:bodyPr>
          <a:lstStyle>
            <a:lvl1pPr algn="r" defTabSz="919163">
              <a:defRPr sz="1200">
                <a:latin typeface="Arial" charset="0"/>
              </a:defRPr>
            </a:lvl1pPr>
          </a:lstStyle>
          <a:p>
            <a:pPr>
              <a:defRPr/>
            </a:pPr>
            <a:fld id="{213343D3-FDA5-4035-B8A5-0DE5946B5C2A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3128628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56BCE4B-AE99-45F1-B466-937507E2AA93}" type="slidenum">
              <a:rPr lang="hu-HU" altLang="en-US" smtClean="0"/>
              <a:pPr eaLnBrk="1" hangingPunct="1">
                <a:spcBef>
                  <a:spcPct val="0"/>
                </a:spcBef>
              </a:pPr>
              <a:t>2</a:t>
            </a:fld>
            <a:endParaRPr lang="hu-HU" altLang="en-US" smtClean="0"/>
          </a:p>
        </p:txBody>
      </p:sp>
      <p:sp>
        <p:nvSpPr>
          <p:cNvPr id="310275" name="Rectangle 7"/>
          <p:cNvSpPr txBox="1">
            <a:spLocks noGrp="1" noChangeArrowheads="1"/>
          </p:cNvSpPr>
          <p:nvPr/>
        </p:nvSpPr>
        <p:spPr bwMode="auto">
          <a:xfrm>
            <a:off x="5593368" y="6457482"/>
            <a:ext cx="4279182" cy="33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3310B93-56F9-47C1-A5DE-C70526C3C11F}" type="slidenum">
              <a:rPr lang="en-US" altLang="en-US"/>
              <a:pPr algn="r" eaLnBrk="1" hangingPunct="1">
                <a:spcBef>
                  <a:spcPct val="0"/>
                </a:spcBef>
              </a:pPr>
              <a:t>2</a:t>
            </a:fld>
            <a:endParaRPr lang="en-US" altLang="en-US"/>
          </a:p>
        </p:txBody>
      </p:sp>
      <p:sp>
        <p:nvSpPr>
          <p:cNvPr id="3102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3263" y="511175"/>
            <a:ext cx="3397250" cy="2547938"/>
          </a:xfrm>
          <a:ln/>
        </p:spPr>
      </p:sp>
      <p:sp>
        <p:nvSpPr>
          <p:cNvPr id="3102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065" y="3227963"/>
            <a:ext cx="7902120" cy="3058644"/>
          </a:xfrm>
          <a:noFill/>
        </p:spPr>
        <p:txBody>
          <a:bodyPr lIns="92382" tIns="46191" rIns="92382" bIns="46191"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5808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2B621BF-D7BD-464B-8928-DB5C36643475}" type="slidenum">
              <a:rPr lang="hu-HU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31</a:t>
            </a:fld>
            <a:endParaRPr lang="hu-HU" altLang="en-US" smtClean="0">
              <a:solidFill>
                <a:srgbClr val="000000"/>
              </a:solidFill>
            </a:endParaRPr>
          </a:p>
        </p:txBody>
      </p:sp>
      <p:sp>
        <p:nvSpPr>
          <p:cNvPr id="312323" name="Rectangle 7"/>
          <p:cNvSpPr txBox="1">
            <a:spLocks noGrp="1" noChangeArrowheads="1"/>
          </p:cNvSpPr>
          <p:nvPr/>
        </p:nvSpPr>
        <p:spPr bwMode="auto">
          <a:xfrm>
            <a:off x="5593368" y="6457482"/>
            <a:ext cx="4279182" cy="33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A0EEF1F-552D-426A-9AAF-FE9F3AC8E193}" type="slidenum">
              <a:rPr lang="en-US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31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123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3263" y="511175"/>
            <a:ext cx="3397250" cy="2547938"/>
          </a:xfrm>
          <a:ln/>
        </p:spPr>
      </p:sp>
      <p:sp>
        <p:nvSpPr>
          <p:cNvPr id="3123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065" y="3227963"/>
            <a:ext cx="7902120" cy="3058644"/>
          </a:xfrm>
          <a:noFill/>
        </p:spPr>
        <p:txBody>
          <a:bodyPr lIns="92382" tIns="46191" rIns="92382" bIns="46191"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5106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2B621BF-D7BD-464B-8928-DB5C36643475}" type="slidenum">
              <a:rPr lang="hu-HU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35</a:t>
            </a:fld>
            <a:endParaRPr lang="hu-HU" altLang="en-US" smtClean="0">
              <a:solidFill>
                <a:srgbClr val="000000"/>
              </a:solidFill>
            </a:endParaRPr>
          </a:p>
        </p:txBody>
      </p:sp>
      <p:sp>
        <p:nvSpPr>
          <p:cNvPr id="312323" name="Rectangle 7"/>
          <p:cNvSpPr txBox="1">
            <a:spLocks noGrp="1" noChangeArrowheads="1"/>
          </p:cNvSpPr>
          <p:nvPr/>
        </p:nvSpPr>
        <p:spPr bwMode="auto">
          <a:xfrm>
            <a:off x="5593368" y="6457482"/>
            <a:ext cx="4279182" cy="33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A0EEF1F-552D-426A-9AAF-FE9F3AC8E193}" type="slidenum">
              <a:rPr lang="en-US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35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123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3263" y="511175"/>
            <a:ext cx="3397250" cy="2547938"/>
          </a:xfrm>
          <a:ln/>
        </p:spPr>
      </p:sp>
      <p:sp>
        <p:nvSpPr>
          <p:cNvPr id="3123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065" y="3227963"/>
            <a:ext cx="7902120" cy="3058644"/>
          </a:xfrm>
          <a:noFill/>
        </p:spPr>
        <p:txBody>
          <a:bodyPr lIns="92382" tIns="46191" rIns="92382" bIns="46191"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3809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2B621BF-D7BD-464B-8928-DB5C36643475}" type="slidenum">
              <a:rPr lang="hu-HU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41</a:t>
            </a:fld>
            <a:endParaRPr lang="hu-HU" altLang="en-US" smtClean="0">
              <a:solidFill>
                <a:srgbClr val="000000"/>
              </a:solidFill>
            </a:endParaRPr>
          </a:p>
        </p:txBody>
      </p:sp>
      <p:sp>
        <p:nvSpPr>
          <p:cNvPr id="312323" name="Rectangle 7"/>
          <p:cNvSpPr txBox="1">
            <a:spLocks noGrp="1" noChangeArrowheads="1"/>
          </p:cNvSpPr>
          <p:nvPr/>
        </p:nvSpPr>
        <p:spPr bwMode="auto">
          <a:xfrm>
            <a:off x="5593368" y="6457482"/>
            <a:ext cx="4279182" cy="33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A0EEF1F-552D-426A-9AAF-FE9F3AC8E193}" type="slidenum">
              <a:rPr lang="en-US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41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123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3263" y="511175"/>
            <a:ext cx="3397250" cy="2547938"/>
          </a:xfrm>
          <a:ln/>
        </p:spPr>
      </p:sp>
      <p:sp>
        <p:nvSpPr>
          <p:cNvPr id="3123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065" y="3227963"/>
            <a:ext cx="7902120" cy="3058644"/>
          </a:xfrm>
          <a:noFill/>
        </p:spPr>
        <p:txBody>
          <a:bodyPr lIns="92382" tIns="46191" rIns="92382" bIns="46191"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1729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32F1EBF-B7AD-4CA1-BB83-CA3CA4792FF0}" type="slidenum">
              <a:rPr lang="hu-HU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46</a:t>
            </a:fld>
            <a:endParaRPr lang="hu-HU" altLang="en-US" smtClean="0">
              <a:solidFill>
                <a:srgbClr val="000000"/>
              </a:solidFill>
            </a:endParaRPr>
          </a:p>
        </p:txBody>
      </p:sp>
      <p:sp>
        <p:nvSpPr>
          <p:cNvPr id="325635" name="Rectangle 7"/>
          <p:cNvSpPr txBox="1">
            <a:spLocks noGrp="1" noChangeArrowheads="1"/>
          </p:cNvSpPr>
          <p:nvPr/>
        </p:nvSpPr>
        <p:spPr bwMode="auto">
          <a:xfrm>
            <a:off x="5593368" y="6457482"/>
            <a:ext cx="4279182" cy="33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676B91C-B485-42B7-A747-B9B613F105E4}" type="slidenum">
              <a:rPr lang="en-US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46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256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3263" y="511175"/>
            <a:ext cx="3397250" cy="2547938"/>
          </a:xfrm>
          <a:ln/>
        </p:spPr>
      </p:sp>
      <p:sp>
        <p:nvSpPr>
          <p:cNvPr id="3256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065" y="3227963"/>
            <a:ext cx="7902120" cy="3058644"/>
          </a:xfrm>
          <a:noFill/>
        </p:spPr>
        <p:txBody>
          <a:bodyPr lIns="92382" tIns="46191" rIns="92382" bIns="46191"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4318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7"/>
          <p:cNvSpPr txBox="1">
            <a:spLocks noGrp="1" noChangeArrowheads="1"/>
          </p:cNvSpPr>
          <p:nvPr/>
        </p:nvSpPr>
        <p:spPr bwMode="auto">
          <a:xfrm>
            <a:off x="5591992" y="6457559"/>
            <a:ext cx="4279979" cy="338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1pPr>
            <a:lvl2pPr marL="742950" indent="-285750" defTabSz="923925"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2pPr>
            <a:lvl3pPr marL="1143000" indent="-228600" defTabSz="923925"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3pPr>
            <a:lvl4pPr marL="1600200" indent="-228600" defTabSz="923925"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4pPr>
            <a:lvl5pPr marL="2057400" indent="-228600" defTabSz="923925"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FF"/>
                </a:solidFill>
                <a:latin typeface="Verdana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FF"/>
                </a:solidFill>
                <a:latin typeface="Verdana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FF"/>
                </a:solidFill>
                <a:latin typeface="Verdana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FF"/>
                </a:solidFill>
                <a:latin typeface="Verdana" pitchFamily="34" charset="0"/>
              </a:defRPr>
            </a:lvl9pPr>
          </a:lstStyle>
          <a:p>
            <a:pPr algn="r" eaLnBrk="1" hangingPunct="1"/>
            <a:fld id="{7E01F5E2-6E60-4D95-AE0A-E95C516D831D}" type="slidenum">
              <a:rPr lang="en-US" altLang="en-US" sz="1200">
                <a:solidFill>
                  <a:schemeClr val="tx1"/>
                </a:solidFill>
                <a:latin typeface="Arial" charset="0"/>
              </a:rPr>
              <a:pPr algn="r" eaLnBrk="1" hangingPunct="1"/>
              <a:t>59</a:t>
            </a:fld>
            <a:endParaRPr lang="en-US" alt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16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6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25062336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E696641-095F-4E45-810E-3A65139997A2}" type="slidenum">
              <a:rPr lang="hu-HU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98</a:t>
            </a:fld>
            <a:endParaRPr lang="hu-HU" altLang="en-US" smtClean="0">
              <a:solidFill>
                <a:srgbClr val="000000"/>
              </a:solidFill>
            </a:endParaRPr>
          </a:p>
        </p:txBody>
      </p:sp>
      <p:sp>
        <p:nvSpPr>
          <p:cNvPr id="319491" name="Rectangle 7"/>
          <p:cNvSpPr txBox="1">
            <a:spLocks noGrp="1" noChangeArrowheads="1"/>
          </p:cNvSpPr>
          <p:nvPr/>
        </p:nvSpPr>
        <p:spPr bwMode="auto">
          <a:xfrm>
            <a:off x="5593368" y="6457482"/>
            <a:ext cx="4279182" cy="33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C167DC4-CCBE-41C8-9500-3F251EE29DFF}" type="slidenum">
              <a:rPr lang="en-US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98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194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3263" y="511175"/>
            <a:ext cx="3397250" cy="2547938"/>
          </a:xfrm>
          <a:ln/>
        </p:spPr>
      </p:sp>
      <p:sp>
        <p:nvSpPr>
          <p:cNvPr id="31949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065" y="3227963"/>
            <a:ext cx="7902120" cy="3058644"/>
          </a:xfrm>
          <a:noFill/>
        </p:spPr>
        <p:txBody>
          <a:bodyPr lIns="92382" tIns="46191" rIns="92382" bIns="46191"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630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0B50BFF-B5AB-4079-AB23-E93B16605333}" type="slidenum">
              <a:rPr lang="hu-HU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99</a:t>
            </a:fld>
            <a:endParaRPr lang="hu-HU" altLang="en-US" smtClean="0">
              <a:solidFill>
                <a:srgbClr val="000000"/>
              </a:solidFill>
            </a:endParaRPr>
          </a:p>
        </p:txBody>
      </p:sp>
      <p:sp>
        <p:nvSpPr>
          <p:cNvPr id="320515" name="Rectangle 7"/>
          <p:cNvSpPr txBox="1">
            <a:spLocks noGrp="1" noChangeArrowheads="1"/>
          </p:cNvSpPr>
          <p:nvPr/>
        </p:nvSpPr>
        <p:spPr bwMode="auto">
          <a:xfrm>
            <a:off x="5593368" y="6457482"/>
            <a:ext cx="4279182" cy="33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D1CFFE6-A174-4570-9F25-590576AB365A}" type="slidenum">
              <a:rPr lang="en-US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99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205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3263" y="511175"/>
            <a:ext cx="3397250" cy="2547938"/>
          </a:xfrm>
          <a:ln/>
        </p:spPr>
      </p:sp>
      <p:sp>
        <p:nvSpPr>
          <p:cNvPr id="3205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065" y="3227963"/>
            <a:ext cx="7902120" cy="3058644"/>
          </a:xfrm>
          <a:noFill/>
        </p:spPr>
        <p:txBody>
          <a:bodyPr lIns="92382" tIns="46191" rIns="92382" bIns="46191"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5601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0B50BFF-B5AB-4079-AB23-E93B16605333}" type="slidenum">
              <a:rPr lang="hu-HU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104</a:t>
            </a:fld>
            <a:endParaRPr lang="hu-HU" altLang="en-US" smtClean="0">
              <a:solidFill>
                <a:srgbClr val="000000"/>
              </a:solidFill>
            </a:endParaRPr>
          </a:p>
        </p:txBody>
      </p:sp>
      <p:sp>
        <p:nvSpPr>
          <p:cNvPr id="320515" name="Rectangle 7"/>
          <p:cNvSpPr txBox="1">
            <a:spLocks noGrp="1" noChangeArrowheads="1"/>
          </p:cNvSpPr>
          <p:nvPr/>
        </p:nvSpPr>
        <p:spPr bwMode="auto">
          <a:xfrm>
            <a:off x="5593368" y="6457482"/>
            <a:ext cx="4279182" cy="33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D1CFFE6-A174-4570-9F25-590576AB365A}" type="slidenum">
              <a:rPr lang="en-US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104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205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3263" y="511175"/>
            <a:ext cx="3397250" cy="2547938"/>
          </a:xfrm>
          <a:ln/>
        </p:spPr>
      </p:sp>
      <p:sp>
        <p:nvSpPr>
          <p:cNvPr id="3205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065" y="3227963"/>
            <a:ext cx="7902120" cy="3058644"/>
          </a:xfrm>
          <a:noFill/>
        </p:spPr>
        <p:txBody>
          <a:bodyPr lIns="92382" tIns="46191" rIns="92382" bIns="46191"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8674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87C5BE7-91C0-4C20-A411-7F895CC42D2E}" type="slidenum">
              <a:rPr lang="hu-HU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122</a:t>
            </a:fld>
            <a:endParaRPr lang="hu-HU" altLang="en-US" smtClean="0">
              <a:solidFill>
                <a:srgbClr val="000000"/>
              </a:solidFill>
            </a:endParaRPr>
          </a:p>
        </p:txBody>
      </p:sp>
      <p:sp>
        <p:nvSpPr>
          <p:cNvPr id="321539" name="Rectangle 7"/>
          <p:cNvSpPr txBox="1">
            <a:spLocks noGrp="1" noChangeArrowheads="1"/>
          </p:cNvSpPr>
          <p:nvPr/>
        </p:nvSpPr>
        <p:spPr bwMode="auto">
          <a:xfrm>
            <a:off x="5593368" y="6457482"/>
            <a:ext cx="4279182" cy="33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D3C3D23-D86D-466A-8BE9-E7054DF3CD8A}" type="slidenum">
              <a:rPr lang="en-US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122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215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3263" y="511175"/>
            <a:ext cx="3397250" cy="2547938"/>
          </a:xfrm>
          <a:ln/>
        </p:spPr>
      </p:sp>
      <p:sp>
        <p:nvSpPr>
          <p:cNvPr id="3215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065" y="3227963"/>
            <a:ext cx="7902120" cy="3058644"/>
          </a:xfrm>
          <a:noFill/>
        </p:spPr>
        <p:txBody>
          <a:bodyPr lIns="92382" tIns="46191" rIns="92382" bIns="46191"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9456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2FE487D-29B4-421A-9745-1C4FB6D7FF7F}" type="slidenum">
              <a:rPr lang="hu-HU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132</a:t>
            </a:fld>
            <a:endParaRPr lang="hu-HU" altLang="en-US" smtClean="0">
              <a:solidFill>
                <a:srgbClr val="000000"/>
              </a:solidFill>
            </a:endParaRPr>
          </a:p>
        </p:txBody>
      </p:sp>
      <p:sp>
        <p:nvSpPr>
          <p:cNvPr id="322563" name="Rectangle 7"/>
          <p:cNvSpPr txBox="1">
            <a:spLocks noGrp="1" noChangeArrowheads="1"/>
          </p:cNvSpPr>
          <p:nvPr/>
        </p:nvSpPr>
        <p:spPr bwMode="auto">
          <a:xfrm>
            <a:off x="5593368" y="6457482"/>
            <a:ext cx="4279182" cy="33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E4E9867-646C-4452-94C7-FA36659FB742}" type="slidenum">
              <a:rPr lang="en-US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132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225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3263" y="511175"/>
            <a:ext cx="3397250" cy="2547938"/>
          </a:xfrm>
          <a:ln/>
        </p:spPr>
      </p:sp>
      <p:sp>
        <p:nvSpPr>
          <p:cNvPr id="3225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065" y="3227963"/>
            <a:ext cx="7902120" cy="3058644"/>
          </a:xfrm>
          <a:noFill/>
        </p:spPr>
        <p:txBody>
          <a:bodyPr lIns="92382" tIns="46191" rIns="92382" bIns="46191"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71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A981917-11D2-4344-AC54-315348215EA9}" type="slidenum">
              <a:rPr lang="hu-HU" altLang="en-US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7</a:t>
            </a:fld>
            <a:endParaRPr lang="hu-HU" altLang="en-US" smtClean="0">
              <a:solidFill>
                <a:prstClr val="black"/>
              </a:solidFill>
            </a:endParaRPr>
          </a:p>
        </p:txBody>
      </p:sp>
      <p:sp>
        <p:nvSpPr>
          <p:cNvPr id="309251" name="Rectangle 7"/>
          <p:cNvSpPr txBox="1">
            <a:spLocks noGrp="1" noChangeArrowheads="1"/>
          </p:cNvSpPr>
          <p:nvPr/>
        </p:nvSpPr>
        <p:spPr bwMode="auto">
          <a:xfrm>
            <a:off x="5593368" y="6457482"/>
            <a:ext cx="4279182" cy="33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C4E345C-4DCE-468D-994C-E5E02AEFDD3F}" type="slidenum">
              <a:rPr lang="en-US" altLang="en-US">
                <a:solidFill>
                  <a:prstClr val="black"/>
                </a:solidFill>
              </a:rPr>
              <a:pPr algn="r" eaLnBrk="1" hangingPunct="1">
                <a:spcBef>
                  <a:spcPct val="0"/>
                </a:spcBef>
              </a:pPr>
              <a:t>7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092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3263" y="511175"/>
            <a:ext cx="3397250" cy="2547938"/>
          </a:xfrm>
          <a:ln/>
        </p:spPr>
      </p:sp>
      <p:sp>
        <p:nvSpPr>
          <p:cNvPr id="3092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065" y="3227963"/>
            <a:ext cx="7902120" cy="3058644"/>
          </a:xfrm>
          <a:noFill/>
        </p:spPr>
        <p:txBody>
          <a:bodyPr lIns="92382" tIns="46191" rIns="92382" bIns="46191"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1158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C69D554-7D9B-427F-9535-582E25FE4007}" type="slidenum">
              <a:rPr lang="hu-HU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156</a:t>
            </a:fld>
            <a:endParaRPr lang="hu-HU" altLang="en-US" smtClean="0">
              <a:solidFill>
                <a:srgbClr val="000000"/>
              </a:solidFill>
            </a:endParaRPr>
          </a:p>
        </p:txBody>
      </p:sp>
      <p:sp>
        <p:nvSpPr>
          <p:cNvPr id="323587" name="Rectangle 7"/>
          <p:cNvSpPr txBox="1">
            <a:spLocks noGrp="1" noChangeArrowheads="1"/>
          </p:cNvSpPr>
          <p:nvPr/>
        </p:nvSpPr>
        <p:spPr bwMode="auto">
          <a:xfrm>
            <a:off x="5593368" y="6457482"/>
            <a:ext cx="4279182" cy="33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EB5E5E7-A557-4FDE-B766-140F1CB9FF95}" type="slidenum">
              <a:rPr lang="en-US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156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235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3263" y="511175"/>
            <a:ext cx="3397250" cy="2547938"/>
          </a:xfrm>
          <a:ln/>
        </p:spPr>
      </p:sp>
      <p:sp>
        <p:nvSpPr>
          <p:cNvPr id="32358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065" y="3227963"/>
            <a:ext cx="7902120" cy="3058644"/>
          </a:xfrm>
          <a:noFill/>
        </p:spPr>
        <p:txBody>
          <a:bodyPr lIns="92382" tIns="46191" rIns="92382" bIns="46191"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0549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11D5543-5797-42BC-8C5C-4C786642D569}" type="slidenum">
              <a:rPr lang="hu-HU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165</a:t>
            </a:fld>
            <a:endParaRPr lang="hu-HU" altLang="en-US" smtClean="0">
              <a:solidFill>
                <a:srgbClr val="000000"/>
              </a:solidFill>
            </a:endParaRPr>
          </a:p>
        </p:txBody>
      </p:sp>
      <p:sp>
        <p:nvSpPr>
          <p:cNvPr id="324611" name="Rectangle 7"/>
          <p:cNvSpPr txBox="1">
            <a:spLocks noGrp="1" noChangeArrowheads="1"/>
          </p:cNvSpPr>
          <p:nvPr/>
        </p:nvSpPr>
        <p:spPr bwMode="auto">
          <a:xfrm>
            <a:off x="5593368" y="6457482"/>
            <a:ext cx="4279182" cy="33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E9FE170-C22E-4D2D-8A4B-FCF6E0939688}" type="slidenum">
              <a:rPr lang="en-US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165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246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3263" y="511175"/>
            <a:ext cx="3397250" cy="2547938"/>
          </a:xfrm>
          <a:ln/>
        </p:spPr>
      </p:sp>
      <p:sp>
        <p:nvSpPr>
          <p:cNvPr id="3246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065" y="3227963"/>
            <a:ext cx="7902120" cy="3058644"/>
          </a:xfrm>
          <a:noFill/>
        </p:spPr>
        <p:txBody>
          <a:bodyPr lIns="92382" tIns="46191" rIns="92382" bIns="46191"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2120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410FD5F-96B8-45B7-940D-AB8CC708C535}" type="slidenum">
              <a:rPr lang="hu-HU" altLang="en-US" smtClean="0"/>
              <a:pPr eaLnBrk="1" hangingPunct="1">
                <a:spcBef>
                  <a:spcPct val="0"/>
                </a:spcBef>
              </a:pPr>
              <a:t>171</a:t>
            </a:fld>
            <a:endParaRPr lang="hu-HU" altLang="en-US" smtClean="0"/>
          </a:p>
        </p:txBody>
      </p:sp>
      <p:sp>
        <p:nvSpPr>
          <p:cNvPr id="326659" name="Rectangle 7"/>
          <p:cNvSpPr txBox="1">
            <a:spLocks noGrp="1" noChangeArrowheads="1"/>
          </p:cNvSpPr>
          <p:nvPr/>
        </p:nvSpPr>
        <p:spPr bwMode="auto">
          <a:xfrm>
            <a:off x="5593368" y="6457482"/>
            <a:ext cx="4279182" cy="33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C8A2A55-16C3-4236-957E-37FD40974416}" type="slidenum">
              <a:rPr lang="en-US" altLang="en-US"/>
              <a:pPr algn="r" eaLnBrk="1" hangingPunct="1">
                <a:spcBef>
                  <a:spcPct val="0"/>
                </a:spcBef>
              </a:pPr>
              <a:t>171</a:t>
            </a:fld>
            <a:endParaRPr lang="en-US" altLang="en-US"/>
          </a:p>
        </p:txBody>
      </p:sp>
      <p:sp>
        <p:nvSpPr>
          <p:cNvPr id="3266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3263" y="511175"/>
            <a:ext cx="3397250" cy="2547938"/>
          </a:xfrm>
          <a:ln/>
        </p:spPr>
      </p:sp>
      <p:sp>
        <p:nvSpPr>
          <p:cNvPr id="3266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065" y="3227963"/>
            <a:ext cx="7902120" cy="3058644"/>
          </a:xfrm>
          <a:noFill/>
        </p:spPr>
        <p:txBody>
          <a:bodyPr lIns="92382" tIns="46191" rIns="92382" bIns="46191"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510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A981917-11D2-4344-AC54-315348215EA9}" type="slidenum">
              <a:rPr lang="hu-HU" altLang="en-US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8</a:t>
            </a:fld>
            <a:endParaRPr lang="hu-HU" altLang="en-US" smtClean="0">
              <a:solidFill>
                <a:prstClr val="black"/>
              </a:solidFill>
            </a:endParaRPr>
          </a:p>
        </p:txBody>
      </p:sp>
      <p:sp>
        <p:nvSpPr>
          <p:cNvPr id="309251" name="Rectangle 7"/>
          <p:cNvSpPr txBox="1">
            <a:spLocks noGrp="1" noChangeArrowheads="1"/>
          </p:cNvSpPr>
          <p:nvPr/>
        </p:nvSpPr>
        <p:spPr bwMode="auto">
          <a:xfrm>
            <a:off x="5593368" y="6457482"/>
            <a:ext cx="4279182" cy="33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C4E345C-4DCE-468D-994C-E5E02AEFDD3F}" type="slidenum">
              <a:rPr lang="en-US" altLang="en-US">
                <a:solidFill>
                  <a:prstClr val="black"/>
                </a:solidFill>
              </a:rPr>
              <a:pPr algn="r" eaLnBrk="1" hangingPunct="1">
                <a:spcBef>
                  <a:spcPct val="0"/>
                </a:spcBef>
              </a:pPr>
              <a:t>8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092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3263" y="511175"/>
            <a:ext cx="3397250" cy="2547938"/>
          </a:xfrm>
          <a:ln/>
        </p:spPr>
      </p:sp>
      <p:sp>
        <p:nvSpPr>
          <p:cNvPr id="3092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065" y="3227963"/>
            <a:ext cx="7902120" cy="3058644"/>
          </a:xfrm>
          <a:noFill/>
        </p:spPr>
        <p:txBody>
          <a:bodyPr lIns="92382" tIns="46191" rIns="92382" bIns="46191"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49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2B621BF-D7BD-464B-8928-DB5C36643475}" type="slidenum">
              <a:rPr lang="hu-HU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9</a:t>
            </a:fld>
            <a:endParaRPr lang="hu-HU" altLang="en-US" smtClean="0">
              <a:solidFill>
                <a:srgbClr val="000000"/>
              </a:solidFill>
            </a:endParaRPr>
          </a:p>
        </p:txBody>
      </p:sp>
      <p:sp>
        <p:nvSpPr>
          <p:cNvPr id="312323" name="Rectangle 7"/>
          <p:cNvSpPr txBox="1">
            <a:spLocks noGrp="1" noChangeArrowheads="1"/>
          </p:cNvSpPr>
          <p:nvPr/>
        </p:nvSpPr>
        <p:spPr bwMode="auto">
          <a:xfrm>
            <a:off x="5593368" y="6457482"/>
            <a:ext cx="4279182" cy="33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A0EEF1F-552D-426A-9AAF-FE9F3AC8E193}" type="slidenum">
              <a:rPr lang="en-US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123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3263" y="511175"/>
            <a:ext cx="3397250" cy="2547938"/>
          </a:xfrm>
          <a:ln/>
        </p:spPr>
      </p:sp>
      <p:sp>
        <p:nvSpPr>
          <p:cNvPr id="3123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065" y="3227963"/>
            <a:ext cx="7902120" cy="3058644"/>
          </a:xfrm>
          <a:noFill/>
        </p:spPr>
        <p:txBody>
          <a:bodyPr lIns="92382" tIns="46191" rIns="92382" bIns="46191"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9004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2B621BF-D7BD-464B-8928-DB5C36643475}" type="slidenum">
              <a:rPr lang="hu-HU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12</a:t>
            </a:fld>
            <a:endParaRPr lang="hu-HU" altLang="en-US" smtClean="0">
              <a:solidFill>
                <a:srgbClr val="000000"/>
              </a:solidFill>
            </a:endParaRPr>
          </a:p>
        </p:txBody>
      </p:sp>
      <p:sp>
        <p:nvSpPr>
          <p:cNvPr id="312323" name="Rectangle 7"/>
          <p:cNvSpPr txBox="1">
            <a:spLocks noGrp="1" noChangeArrowheads="1"/>
          </p:cNvSpPr>
          <p:nvPr/>
        </p:nvSpPr>
        <p:spPr bwMode="auto">
          <a:xfrm>
            <a:off x="5593368" y="6457482"/>
            <a:ext cx="4279182" cy="33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A0EEF1F-552D-426A-9AAF-FE9F3AC8E193}" type="slidenum">
              <a:rPr lang="en-US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12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123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3263" y="511175"/>
            <a:ext cx="3397250" cy="2547938"/>
          </a:xfrm>
          <a:ln/>
        </p:spPr>
      </p:sp>
      <p:sp>
        <p:nvSpPr>
          <p:cNvPr id="3123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065" y="3227963"/>
            <a:ext cx="7902120" cy="3058644"/>
          </a:xfrm>
          <a:noFill/>
        </p:spPr>
        <p:txBody>
          <a:bodyPr lIns="92382" tIns="46191" rIns="92382" bIns="46191"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562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2B621BF-D7BD-464B-8928-DB5C36643475}" type="slidenum">
              <a:rPr lang="hu-HU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18</a:t>
            </a:fld>
            <a:endParaRPr lang="hu-HU" altLang="en-US" smtClean="0">
              <a:solidFill>
                <a:srgbClr val="000000"/>
              </a:solidFill>
            </a:endParaRPr>
          </a:p>
        </p:txBody>
      </p:sp>
      <p:sp>
        <p:nvSpPr>
          <p:cNvPr id="312323" name="Rectangle 7"/>
          <p:cNvSpPr txBox="1">
            <a:spLocks noGrp="1" noChangeArrowheads="1"/>
          </p:cNvSpPr>
          <p:nvPr/>
        </p:nvSpPr>
        <p:spPr bwMode="auto">
          <a:xfrm>
            <a:off x="5593368" y="6457482"/>
            <a:ext cx="4279182" cy="33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A0EEF1F-552D-426A-9AAF-FE9F3AC8E193}" type="slidenum">
              <a:rPr lang="en-US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18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123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3263" y="511175"/>
            <a:ext cx="3397250" cy="2547938"/>
          </a:xfrm>
          <a:ln/>
        </p:spPr>
      </p:sp>
      <p:sp>
        <p:nvSpPr>
          <p:cNvPr id="3123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065" y="3227963"/>
            <a:ext cx="7902120" cy="3058644"/>
          </a:xfrm>
          <a:noFill/>
        </p:spPr>
        <p:txBody>
          <a:bodyPr lIns="92382" tIns="46191" rIns="92382" bIns="46191"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7556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2B621BF-D7BD-464B-8928-DB5C36643475}" type="slidenum">
              <a:rPr lang="hu-HU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20</a:t>
            </a:fld>
            <a:endParaRPr lang="hu-HU" altLang="en-US" smtClean="0">
              <a:solidFill>
                <a:srgbClr val="000000"/>
              </a:solidFill>
            </a:endParaRPr>
          </a:p>
        </p:txBody>
      </p:sp>
      <p:sp>
        <p:nvSpPr>
          <p:cNvPr id="312323" name="Rectangle 7"/>
          <p:cNvSpPr txBox="1">
            <a:spLocks noGrp="1" noChangeArrowheads="1"/>
          </p:cNvSpPr>
          <p:nvPr/>
        </p:nvSpPr>
        <p:spPr bwMode="auto">
          <a:xfrm>
            <a:off x="5593368" y="6457482"/>
            <a:ext cx="4279182" cy="33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A0EEF1F-552D-426A-9AAF-FE9F3AC8E193}" type="slidenum">
              <a:rPr lang="en-US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20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123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3263" y="511175"/>
            <a:ext cx="3397250" cy="2547938"/>
          </a:xfrm>
          <a:ln/>
        </p:spPr>
      </p:sp>
      <p:sp>
        <p:nvSpPr>
          <p:cNvPr id="3123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065" y="3227963"/>
            <a:ext cx="7902120" cy="3058644"/>
          </a:xfrm>
          <a:noFill/>
        </p:spPr>
        <p:txBody>
          <a:bodyPr lIns="92382" tIns="46191" rIns="92382" bIns="46191"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8962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2B621BF-D7BD-464B-8928-DB5C36643475}" type="slidenum">
              <a:rPr lang="hu-HU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22</a:t>
            </a:fld>
            <a:endParaRPr lang="hu-HU" altLang="en-US" smtClean="0">
              <a:solidFill>
                <a:srgbClr val="000000"/>
              </a:solidFill>
            </a:endParaRPr>
          </a:p>
        </p:txBody>
      </p:sp>
      <p:sp>
        <p:nvSpPr>
          <p:cNvPr id="312323" name="Rectangle 7"/>
          <p:cNvSpPr txBox="1">
            <a:spLocks noGrp="1" noChangeArrowheads="1"/>
          </p:cNvSpPr>
          <p:nvPr/>
        </p:nvSpPr>
        <p:spPr bwMode="auto">
          <a:xfrm>
            <a:off x="5593368" y="6457482"/>
            <a:ext cx="4279182" cy="33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A0EEF1F-552D-426A-9AAF-FE9F3AC8E193}" type="slidenum">
              <a:rPr lang="en-US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22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123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3263" y="511175"/>
            <a:ext cx="3397250" cy="2547938"/>
          </a:xfrm>
          <a:ln/>
        </p:spPr>
      </p:sp>
      <p:sp>
        <p:nvSpPr>
          <p:cNvPr id="3123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065" y="3227963"/>
            <a:ext cx="7902120" cy="3058644"/>
          </a:xfrm>
          <a:noFill/>
        </p:spPr>
        <p:txBody>
          <a:bodyPr lIns="92382" tIns="46191" rIns="92382" bIns="46191"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1384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2B621BF-D7BD-464B-8928-DB5C36643475}" type="slidenum">
              <a:rPr lang="hu-HU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27</a:t>
            </a:fld>
            <a:endParaRPr lang="hu-HU" altLang="en-US" smtClean="0">
              <a:solidFill>
                <a:srgbClr val="000000"/>
              </a:solidFill>
            </a:endParaRPr>
          </a:p>
        </p:txBody>
      </p:sp>
      <p:sp>
        <p:nvSpPr>
          <p:cNvPr id="312323" name="Rectangle 7"/>
          <p:cNvSpPr txBox="1">
            <a:spLocks noGrp="1" noChangeArrowheads="1"/>
          </p:cNvSpPr>
          <p:nvPr/>
        </p:nvSpPr>
        <p:spPr bwMode="auto">
          <a:xfrm>
            <a:off x="5593368" y="6457482"/>
            <a:ext cx="4279182" cy="33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A0EEF1F-552D-426A-9AAF-FE9F3AC8E193}" type="slidenum">
              <a:rPr lang="en-US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27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123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3263" y="511175"/>
            <a:ext cx="3397250" cy="2547938"/>
          </a:xfrm>
          <a:ln/>
        </p:spPr>
      </p:sp>
      <p:sp>
        <p:nvSpPr>
          <p:cNvPr id="3123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065" y="3227963"/>
            <a:ext cx="7902120" cy="3058644"/>
          </a:xfrm>
          <a:noFill/>
        </p:spPr>
        <p:txBody>
          <a:bodyPr lIns="92382" tIns="46191" rIns="92382" bIns="46191"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627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14010-7D04-460C-83FC-3A7611F4E7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3236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0A376-3A21-4A30-B0A7-0C9CFE122B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907419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32F07-A476-436C-AD2F-FA09FA4D6D9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23793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D72844-1DC8-4DD9-8F80-4234FDCD7BE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46312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BE8714-C9BB-4AB2-BDDA-E2039D9FAFA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0843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41454B-1DF7-4995-BAB1-9D8D4FBAA46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4629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9723A-2E45-4C38-89CE-36A10C7730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46748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429ED4-A99D-4E17-ADDA-7EC4DA76A5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03720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AC92BE-7D6A-4101-8426-A6D61ED95DD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01056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139C2-0B52-4ADA-A3FC-6F01CC26A10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25604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B01DA-37FA-4FE9-B751-638C3CF0AD4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9181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03A073-6AC8-430E-B890-27568C12875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959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D66EC-0FC4-44FB-B6E1-2D3AF79354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591769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01025-725D-45D6-8CFF-C2C1EAC451A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38957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32F07-A476-436C-AD2F-FA09FA4D6D9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09258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D72844-1DC8-4DD9-8F80-4234FDCD7BE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24024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BE8714-C9BB-4AB2-BDDA-E2039D9FAFA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15279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41454B-1DF7-4995-BAB1-9D8D4FBAA46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4629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9723A-2E45-4C38-89CE-36A10C7730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46748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429ED4-A99D-4E17-ADDA-7EC4DA76A5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03720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AC92BE-7D6A-4101-8426-A6D61ED95DD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01056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139C2-0B52-4ADA-A3FC-6F01CC26A10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25604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B01DA-37FA-4FE9-B751-638C3CF0AD4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918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A62CD-57D9-4141-810A-22A4778647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44474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03A073-6AC8-430E-B890-27568C12875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95966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01025-725D-45D6-8CFF-C2C1EAC451A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38957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32F07-A476-436C-AD2F-FA09FA4D6D9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09258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D72844-1DC8-4DD9-8F80-4234FDCD7BE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24024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BE8714-C9BB-4AB2-BDDA-E2039D9FAFA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15279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41454B-1DF7-4995-BAB1-9D8D4FBAA46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4629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9723A-2E45-4C38-89CE-36A10C7730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46748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429ED4-A99D-4E17-ADDA-7EC4DA76A5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03720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AC92BE-7D6A-4101-8426-A6D61ED95DD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01056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139C2-0B52-4ADA-A3FC-6F01CC26A10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2560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00426"/>
      </p:ext>
    </p:extLst>
  </p:cSld>
  <p:clrMapOvr>
    <a:masterClrMapping/>
  </p:clrMapOvr>
  <p:transition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B01DA-37FA-4FE9-B751-638C3CF0AD4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9181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03A073-6AC8-430E-B890-27568C12875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95966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01025-725D-45D6-8CFF-C2C1EAC451A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38957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32F07-A476-436C-AD2F-FA09FA4D6D9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09258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D72844-1DC8-4DD9-8F80-4234FDCD7BE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24024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BE8714-C9BB-4AB2-BDDA-E2039D9FAFA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15279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41454B-1DF7-4995-BAB1-9D8D4FBAA46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4629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9723A-2E45-4C38-89CE-36A10C7730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46748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429ED4-A99D-4E17-ADDA-7EC4DA76A5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03720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AC92BE-7D6A-4101-8426-A6D61ED95DD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0105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922110"/>
      </p:ext>
    </p:extLst>
  </p:cSld>
  <p:clrMapOvr>
    <a:masterClrMapping/>
  </p:clrMapOvr>
  <p:transition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139C2-0B52-4ADA-A3FC-6F01CC26A10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25604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B01DA-37FA-4FE9-B751-638C3CF0AD4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9181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03A073-6AC8-430E-B890-27568C12875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95966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01025-725D-45D6-8CFF-C2C1EAC451A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38957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32F07-A476-436C-AD2F-FA09FA4D6D9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09258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D72844-1DC8-4DD9-8F80-4234FDCD7BE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24024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BE8714-C9BB-4AB2-BDDA-E2039D9FAFA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15279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14010-7D04-460C-83FC-3A7611F4E78C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18713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37957-C16B-47EF-8A9F-692B49F4B6CD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42204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62490-2C48-40A6-A110-3AD1FF49267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1894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9627806"/>
      </p:ext>
    </p:extLst>
  </p:cSld>
  <p:clrMapOvr>
    <a:masterClrMapping/>
  </p:clrMapOvr>
  <p:transition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BAA26-B39C-46AB-A1AC-B59107E2FD37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71179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D9449-B38A-4A0A-87EC-20F10DE7109F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94427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63F40F-7EEA-4792-AE7F-68DB37DC9FC2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76927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CB3F3C-562B-47BC-8B39-8F1AE524824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76568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DA180-57BD-4B41-8A1C-923958312AF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57258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7C58FA-81D0-4FA0-BCD2-07BED637452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27823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0A376-3A21-4A30-B0A7-0C9CFE122B7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89690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D66EC-0FC4-44FB-B6E1-2D3AF79354B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02226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A62CD-57D9-4141-810A-22A4778647D3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97146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41454B-1DF7-4995-BAB1-9D8D4FBAA46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8977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96963"/>
            <a:ext cx="4038600" cy="4756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96963"/>
            <a:ext cx="4038600" cy="4756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764584"/>
      </p:ext>
    </p:extLst>
  </p:cSld>
  <p:clrMapOvr>
    <a:masterClrMapping/>
  </p:clrMapOvr>
  <p:transition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9723A-2E45-4C38-89CE-36A10C7730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38526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429ED4-A99D-4E17-ADDA-7EC4DA76A5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75138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AC92BE-7D6A-4101-8426-A6D61ED95DD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45531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139C2-0B52-4ADA-A3FC-6F01CC26A10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70926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B01DA-37FA-4FE9-B751-638C3CF0AD4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48725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03A073-6AC8-430E-B890-27568C12875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08654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01025-725D-45D6-8CFF-C2C1EAC451A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83211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32F07-A476-436C-AD2F-FA09FA4D6D9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5326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D72844-1DC8-4DD9-8F80-4234FDCD7BE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0628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BE8714-C9BB-4AB2-BDDA-E2039D9FAFA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2077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436669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944020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0792490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37957-C16B-47EF-8A9F-692B49F4B6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04051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1106364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5207030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735563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82563"/>
            <a:ext cx="2057400" cy="56705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82563"/>
            <a:ext cx="6019800" cy="56705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9908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41454B-1DF7-4995-BAB1-9D8D4FBAA4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9989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9723A-2E45-4C38-89CE-36A10C7730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8837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429ED4-A99D-4E17-ADDA-7EC4DA76A5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714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AC92BE-7D6A-4101-8426-A6D61ED95D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5239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139C2-0B52-4ADA-A3FC-6F01CC26A1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326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B01DA-37FA-4FE9-B751-638C3CF0AD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250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62490-2C48-40A6-A110-3AD1FF4926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13050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03A073-6AC8-430E-B890-27568C1287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0873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01025-725D-45D6-8CFF-C2C1EAC451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1168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32F07-A476-436C-AD2F-FA09FA4D6D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8366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D72844-1DC8-4DD9-8F80-4234FDCD7B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9658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BE8714-C9BB-4AB2-BDDA-E2039D9FAF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5423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EA5E7-A4F3-40D5-B6AC-8460D1398F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6464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6D644-4063-4FD7-A56F-2CBCD1BC04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8641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9E3F60-2C21-4020-BCBB-2B69BE0A84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3830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7F2A23-C8C6-43C9-ADFE-91DBD43D5A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2514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818CDD-8DA8-4DF4-A7A3-62EBAA4C96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648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BAA26-B39C-46AB-A1AC-B59107E2FD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61592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437256-35B3-451E-B3A4-7007BAA301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029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98B75F-9D0D-4E56-89CE-AD5A2A25D0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0124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1CDDCD-30FB-47E8-BE39-74CE8218A4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3059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7A6F8D-00AB-478C-ADC5-37883A605A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1095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3AC8AB-F6D3-4CF6-94AB-39804B8B99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3751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7C5F86-2E33-4E77-95CF-831E8AED53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4108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723D47-E908-42C6-AD98-DA6AEDB4E5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392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09CB0-BFD0-4B29-BAB6-9191F7B291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7521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2FF898-2CA4-4C96-80F8-C3F486E3A9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2233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313BA8-28F0-4549-AD25-64092C713A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786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D9449-B38A-4A0A-87EC-20F10DE710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87531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D5E5BD-A997-4990-8A3C-889855E46E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4926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924B80-3B3E-46FA-A4E7-8F0493B761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8222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CFF25-9C03-4568-91F5-CD8FA86213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1959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937CB0-A238-47D6-9DF4-D3FA921158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1867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8C16B-6B4A-413D-BD12-4A92CBE38B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273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9B0031-C2E1-4F98-8BB3-DA4F139BA5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78117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F7F6D-3D4F-448F-A898-8E1CF97BC7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1704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14010-7D04-460C-83FC-3A7611F4E78C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6954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37957-C16B-47EF-8A9F-692B49F4B6CD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4137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62490-2C48-40A6-A110-3AD1FF49267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234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63F40F-7EEA-4792-AE7F-68DB37DC9F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845458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BAA26-B39C-46AB-A1AC-B59107E2FD37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2118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D9449-B38A-4A0A-87EC-20F10DE7109F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5329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63F40F-7EEA-4792-AE7F-68DB37DC9FC2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2269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CB3F3C-562B-47BC-8B39-8F1AE524824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2341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DA180-57BD-4B41-8A1C-923958312AF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10559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7C58FA-81D0-4FA0-BCD2-07BED637452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85878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0A376-3A21-4A30-B0A7-0C9CFE122B7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0045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D66EC-0FC4-44FB-B6E1-2D3AF79354B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018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A62CD-57D9-4141-810A-22A4778647D3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13698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14010-7D04-460C-83FC-3A7611F4E78C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368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CB3F3C-562B-47BC-8B39-8F1AE52482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744117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37957-C16B-47EF-8A9F-692B49F4B6CD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43219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62490-2C48-40A6-A110-3AD1FF49267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29017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BAA26-B39C-46AB-A1AC-B59107E2FD37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90946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D9449-B38A-4A0A-87EC-20F10DE7109F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55978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63F40F-7EEA-4792-AE7F-68DB37DC9FC2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73578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CB3F3C-562B-47BC-8B39-8F1AE524824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24976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DA180-57BD-4B41-8A1C-923958312AF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11498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7C58FA-81D0-4FA0-BCD2-07BED637452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41860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0A376-3A21-4A30-B0A7-0C9CFE122B7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8898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D66EC-0FC4-44FB-B6E1-2D3AF79354B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88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DA180-57BD-4B41-8A1C-923958312A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72771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A62CD-57D9-4141-810A-22A4778647D3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80056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41454B-1DF7-4995-BAB1-9D8D4FBAA46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76761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9723A-2E45-4C38-89CE-36A10C7730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20410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429ED4-A99D-4E17-ADDA-7EC4DA76A5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32120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AC92BE-7D6A-4101-8426-A6D61ED95DD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35287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139C2-0B52-4ADA-A3FC-6F01CC26A10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58757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B01DA-37FA-4FE9-B751-638C3CF0AD4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85671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03A073-6AC8-430E-B890-27568C12875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96170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01025-725D-45D6-8CFF-C2C1EAC451A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70686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32F07-A476-436C-AD2F-FA09FA4D6D9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530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7C58FA-81D0-4FA0-BCD2-07BED63745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072855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D72844-1DC8-4DD9-8F80-4234FDCD7BE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61218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BE8714-C9BB-4AB2-BDDA-E2039D9FAFA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17573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41454B-1DF7-4995-BAB1-9D8D4FBAA46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67000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9723A-2E45-4C38-89CE-36A10C7730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28393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429ED4-A99D-4E17-ADDA-7EC4DA76A5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38522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AC92BE-7D6A-4101-8426-A6D61ED95DD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30835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139C2-0B52-4ADA-A3FC-6F01CC26A10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0950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B01DA-37FA-4FE9-B751-638C3CF0AD4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82296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03A073-6AC8-430E-B890-27568C12875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27767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01025-725D-45D6-8CFF-C2C1EAC451A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916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slideLayout" Target="../slideLayouts/slideLayout158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3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5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CF4EBC40-5D11-414E-958E-8FFB8B8F5D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  <p:sldLayoutId id="214748395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B19A15A-9FCA-4B07-BEC3-4A718672D2E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685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2" r:id="rId1"/>
    <p:sldLayoutId id="2147484223" r:id="rId2"/>
    <p:sldLayoutId id="2147484224" r:id="rId3"/>
    <p:sldLayoutId id="2147484225" r:id="rId4"/>
    <p:sldLayoutId id="2147484226" r:id="rId5"/>
    <p:sldLayoutId id="2147484227" r:id="rId6"/>
    <p:sldLayoutId id="2147484228" r:id="rId7"/>
    <p:sldLayoutId id="2147484229" r:id="rId8"/>
    <p:sldLayoutId id="2147484230" r:id="rId9"/>
    <p:sldLayoutId id="2147484231" r:id="rId10"/>
    <p:sldLayoutId id="214748423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B19A15A-9FCA-4B07-BEC3-4A718672D2E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685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6" r:id="rId1"/>
    <p:sldLayoutId id="2147484247" r:id="rId2"/>
    <p:sldLayoutId id="2147484248" r:id="rId3"/>
    <p:sldLayoutId id="2147484249" r:id="rId4"/>
    <p:sldLayoutId id="2147484250" r:id="rId5"/>
    <p:sldLayoutId id="2147484251" r:id="rId6"/>
    <p:sldLayoutId id="2147484252" r:id="rId7"/>
    <p:sldLayoutId id="2147484253" r:id="rId8"/>
    <p:sldLayoutId id="2147484254" r:id="rId9"/>
    <p:sldLayoutId id="2147484255" r:id="rId10"/>
    <p:sldLayoutId id="214748425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B19A15A-9FCA-4B07-BEC3-4A718672D2E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685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8" r:id="rId1"/>
    <p:sldLayoutId id="2147484259" r:id="rId2"/>
    <p:sldLayoutId id="2147484260" r:id="rId3"/>
    <p:sldLayoutId id="2147484261" r:id="rId4"/>
    <p:sldLayoutId id="2147484262" r:id="rId5"/>
    <p:sldLayoutId id="2147484263" r:id="rId6"/>
    <p:sldLayoutId id="2147484264" r:id="rId7"/>
    <p:sldLayoutId id="2147484265" r:id="rId8"/>
    <p:sldLayoutId id="2147484266" r:id="rId9"/>
    <p:sldLayoutId id="2147484267" r:id="rId10"/>
    <p:sldLayoutId id="214748426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B19A15A-9FCA-4B07-BEC3-4A718672D2E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685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0" r:id="rId1"/>
    <p:sldLayoutId id="2147484271" r:id="rId2"/>
    <p:sldLayoutId id="2147484272" r:id="rId3"/>
    <p:sldLayoutId id="2147484273" r:id="rId4"/>
    <p:sldLayoutId id="2147484274" r:id="rId5"/>
    <p:sldLayoutId id="2147484275" r:id="rId6"/>
    <p:sldLayoutId id="2147484276" r:id="rId7"/>
    <p:sldLayoutId id="2147484277" r:id="rId8"/>
    <p:sldLayoutId id="2147484278" r:id="rId9"/>
    <p:sldLayoutId id="2147484279" r:id="rId10"/>
    <p:sldLayoutId id="214748428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+mn-lt"/>
              </a:defRPr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CF4EBC40-5D11-414E-958E-8FFB8B8F5D2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124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2" r:id="rId1"/>
    <p:sldLayoutId id="2147484283" r:id="rId2"/>
    <p:sldLayoutId id="2147484284" r:id="rId3"/>
    <p:sldLayoutId id="2147484285" r:id="rId4"/>
    <p:sldLayoutId id="2147484286" r:id="rId5"/>
    <p:sldLayoutId id="2147484287" r:id="rId6"/>
    <p:sldLayoutId id="2147484288" r:id="rId7"/>
    <p:sldLayoutId id="2147484289" r:id="rId8"/>
    <p:sldLayoutId id="2147484290" r:id="rId9"/>
    <p:sldLayoutId id="2147484291" r:id="rId10"/>
    <p:sldLayoutId id="2147484292" r:id="rId11"/>
    <p:sldLayoutId id="214748429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B19A15A-9FCA-4B07-BEC3-4A718672D2E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031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5" r:id="rId1"/>
    <p:sldLayoutId id="2147484296" r:id="rId2"/>
    <p:sldLayoutId id="2147484297" r:id="rId3"/>
    <p:sldLayoutId id="2147484298" r:id="rId4"/>
    <p:sldLayoutId id="2147484299" r:id="rId5"/>
    <p:sldLayoutId id="2147484300" r:id="rId6"/>
    <p:sldLayoutId id="2147484301" r:id="rId7"/>
    <p:sldLayoutId id="2147484302" r:id="rId8"/>
    <p:sldLayoutId id="2147484303" r:id="rId9"/>
    <p:sldLayoutId id="2147484304" r:id="rId10"/>
    <p:sldLayoutId id="214748430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AMD-293_Secondary_Black_Wide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9131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82563"/>
            <a:ext cx="8229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96963"/>
            <a:ext cx="8229600" cy="475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7" name="TextBox 8"/>
          <p:cNvSpPr txBox="1">
            <a:spLocks noChangeArrowheads="1"/>
          </p:cNvSpPr>
          <p:nvPr/>
        </p:nvSpPr>
        <p:spPr bwMode="auto">
          <a:xfrm>
            <a:off x="1109663" y="6211888"/>
            <a:ext cx="50673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CA" altLang="en-US" sz="800" smtClean="0">
                <a:solidFill>
                  <a:schemeClr val="tx2"/>
                </a:solidFill>
              </a:rPr>
              <a:t>| AMD Opteron™ 6100 Series Processor Launch | Embargoed until 12:01 a.m. March 29, 2010</a:t>
            </a:r>
          </a:p>
        </p:txBody>
      </p:sp>
      <p:sp>
        <p:nvSpPr>
          <p:cNvPr id="3078" name="TextBox 9"/>
          <p:cNvSpPr txBox="1">
            <a:spLocks noChangeArrowheads="1"/>
          </p:cNvSpPr>
          <p:nvPr/>
        </p:nvSpPr>
        <p:spPr bwMode="auto">
          <a:xfrm>
            <a:off x="682625" y="6173788"/>
            <a:ext cx="547688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anchor="ctr"/>
          <a:lstStyle>
            <a:lvl1pPr defTabSz="912813"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1pPr>
            <a:lvl2pPr marL="742950" indent="-285750" defTabSz="912813"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2pPr>
            <a:lvl3pPr marL="1143000" indent="-228600" defTabSz="912813"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3pPr>
            <a:lvl4pPr marL="1600200" indent="-228600" defTabSz="912813"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4pPr>
            <a:lvl5pPr marL="2057400" indent="-228600" defTabSz="912813"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9pPr>
          </a:lstStyle>
          <a:p>
            <a:pPr algn="r" eaLnBrk="1" hangingPunct="1">
              <a:defRPr/>
            </a:pPr>
            <a:fld id="{E1DDF085-D022-4E05-8E16-AD3A93B6C537}" type="slidenum">
              <a:rPr lang="en-US" altLang="en-US" sz="800" b="1" smtClean="0">
                <a:solidFill>
                  <a:schemeClr val="tx2"/>
                </a:solidFill>
              </a:rPr>
              <a:pPr algn="r" eaLnBrk="1" hangingPunct="1">
                <a:defRPr/>
              </a:pPr>
              <a:t>‹#›</a:t>
            </a:fld>
            <a:endParaRPr lang="en-US" altLang="en-US" sz="800" b="1" smtClean="0">
              <a:solidFill>
                <a:schemeClr val="tx2"/>
              </a:solidFill>
            </a:endParaRPr>
          </a:p>
        </p:txBody>
      </p:sp>
      <p:pic>
        <p:nvPicPr>
          <p:cNvPr id="5127" name="Picture 2" descr="C:\Users\rupson\Desktop\review changes\the_future_is_fusion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0" y="6115050"/>
            <a:ext cx="80645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defTabSz="912813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defTabSz="912813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2pPr>
      <a:lvl3pPr algn="l" defTabSz="912813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3pPr>
      <a:lvl4pPr algn="l" defTabSz="912813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4pPr>
      <a:lvl5pPr algn="l" defTabSz="912813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5pPr>
      <a:lvl6pPr marL="457200" algn="l" defTabSz="912813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6pPr>
      <a:lvl7pPr marL="914400" algn="l" defTabSz="912813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7pPr>
      <a:lvl8pPr marL="1371600" algn="l" defTabSz="912813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8pPr>
      <a:lvl9pPr marL="1828800" algn="l" defTabSz="912813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9pPr>
    </p:titleStyle>
    <p:bodyStyle>
      <a:lvl1pPr marL="174625" indent="-174625" algn="l" rtl="0" eaLnBrk="0" fontAlgn="base" hangingPunct="0">
        <a:spcBef>
          <a:spcPts val="338"/>
        </a:spcBef>
        <a:spcAft>
          <a:spcPts val="338"/>
        </a:spcAft>
        <a:buClr>
          <a:schemeClr val="bg2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  <a:ea typeface="+mn-ea"/>
          <a:cs typeface="+mn-cs"/>
        </a:defRPr>
      </a:lvl1pPr>
      <a:lvl2pPr marL="341313" indent="-168275" algn="l" rtl="0" eaLnBrk="0" fontAlgn="base" hangingPunct="0">
        <a:spcBef>
          <a:spcPts val="338"/>
        </a:spcBef>
        <a:spcAft>
          <a:spcPts val="338"/>
        </a:spcAft>
        <a:buClr>
          <a:schemeClr val="tx2"/>
        </a:buClr>
        <a:buFont typeface="Arial" pitchFamily="34" charset="0"/>
        <a:buChar char="–"/>
        <a:defRPr sz="1400">
          <a:solidFill>
            <a:schemeClr val="tx1"/>
          </a:solidFill>
          <a:latin typeface="+mn-lt"/>
        </a:defRPr>
      </a:lvl2pPr>
      <a:lvl3pPr marL="515938" indent="-166688" algn="l" rtl="0" eaLnBrk="0" fontAlgn="base" hangingPunct="0">
        <a:spcBef>
          <a:spcPts val="338"/>
        </a:spcBef>
        <a:spcAft>
          <a:spcPts val="338"/>
        </a:spcAft>
        <a:buClr>
          <a:schemeClr val="tx2"/>
        </a:buClr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3pPr>
      <a:lvl4pPr marL="690563" indent="-176213" algn="l" rtl="0" eaLnBrk="0" fontAlgn="base" hangingPunct="0">
        <a:spcBef>
          <a:spcPts val="288"/>
        </a:spcBef>
        <a:spcAft>
          <a:spcPts val="338"/>
        </a:spcAft>
        <a:buClr>
          <a:schemeClr val="tx2"/>
        </a:buClr>
        <a:buFont typeface="Arial" pitchFamily="34" charset="0"/>
        <a:buChar char="–"/>
        <a:defRPr sz="1200">
          <a:solidFill>
            <a:schemeClr val="tx1"/>
          </a:solidFill>
          <a:latin typeface="+mn-lt"/>
        </a:defRPr>
      </a:lvl4pPr>
      <a:lvl5pPr marL="973138" indent="-168275" algn="l" rtl="0" eaLnBrk="0" fontAlgn="base" hangingPunct="0">
        <a:spcBef>
          <a:spcPts val="288"/>
        </a:spcBef>
        <a:spcAft>
          <a:spcPts val="338"/>
        </a:spcAft>
        <a:buClr>
          <a:schemeClr val="tx2"/>
        </a:buClr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5pPr>
      <a:lvl6pPr marL="1430338" indent="-168275" algn="l" rtl="0" fontAlgn="base">
        <a:spcBef>
          <a:spcPts val="288"/>
        </a:spcBef>
        <a:spcAft>
          <a:spcPts val="338"/>
        </a:spcAft>
        <a:buClr>
          <a:schemeClr val="tx2"/>
        </a:buClr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6pPr>
      <a:lvl7pPr marL="1887538" indent="-168275" algn="l" rtl="0" fontAlgn="base">
        <a:spcBef>
          <a:spcPts val="288"/>
        </a:spcBef>
        <a:spcAft>
          <a:spcPts val="338"/>
        </a:spcAft>
        <a:buClr>
          <a:schemeClr val="tx2"/>
        </a:buClr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7pPr>
      <a:lvl8pPr marL="2344738" indent="-168275" algn="l" rtl="0" fontAlgn="base">
        <a:spcBef>
          <a:spcPts val="288"/>
        </a:spcBef>
        <a:spcAft>
          <a:spcPts val="338"/>
        </a:spcAft>
        <a:buClr>
          <a:schemeClr val="tx2"/>
        </a:buClr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8pPr>
      <a:lvl9pPr marL="2801938" indent="-168275" algn="l" rtl="0" fontAlgn="base">
        <a:spcBef>
          <a:spcPts val="288"/>
        </a:spcBef>
        <a:spcAft>
          <a:spcPts val="338"/>
        </a:spcAft>
        <a:buClr>
          <a:schemeClr val="tx2"/>
        </a:buClr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B19A15A-9FCA-4B07-BEC3-4A718672D2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6B4CE63-8579-4275-9B27-C6EBDE379A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9" r:id="rId1"/>
    <p:sldLayoutId id="2147484020" r:id="rId2"/>
    <p:sldLayoutId id="2147484021" r:id="rId3"/>
    <p:sldLayoutId id="2147484022" r:id="rId4"/>
    <p:sldLayoutId id="2147484023" r:id="rId5"/>
    <p:sldLayoutId id="2147484024" r:id="rId6"/>
    <p:sldLayoutId id="2147484025" r:id="rId7"/>
    <p:sldLayoutId id="2147484026" r:id="rId8"/>
    <p:sldLayoutId id="2147484027" r:id="rId9"/>
    <p:sldLayoutId id="2147484028" r:id="rId10"/>
    <p:sldLayoutId id="214748402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978F764-B0CF-46A3-B180-13092C9D8D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1" r:id="rId1"/>
    <p:sldLayoutId id="2147484042" r:id="rId2"/>
    <p:sldLayoutId id="2147484043" r:id="rId3"/>
    <p:sldLayoutId id="2147484044" r:id="rId4"/>
    <p:sldLayoutId id="2147484045" r:id="rId5"/>
    <p:sldLayoutId id="2147484046" r:id="rId6"/>
    <p:sldLayoutId id="2147484047" r:id="rId7"/>
    <p:sldLayoutId id="2147484048" r:id="rId8"/>
    <p:sldLayoutId id="2147484049" r:id="rId9"/>
    <p:sldLayoutId id="2147484050" r:id="rId10"/>
    <p:sldLayoutId id="214748405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+mn-lt"/>
              </a:defRPr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CF4EBC40-5D11-414E-958E-8FFB8B8F5D2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09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2" r:id="rId1"/>
    <p:sldLayoutId id="2147484173" r:id="rId2"/>
    <p:sldLayoutId id="2147484174" r:id="rId3"/>
    <p:sldLayoutId id="2147484175" r:id="rId4"/>
    <p:sldLayoutId id="2147484176" r:id="rId5"/>
    <p:sldLayoutId id="2147484177" r:id="rId6"/>
    <p:sldLayoutId id="2147484178" r:id="rId7"/>
    <p:sldLayoutId id="2147484179" r:id="rId8"/>
    <p:sldLayoutId id="2147484180" r:id="rId9"/>
    <p:sldLayoutId id="2147484181" r:id="rId10"/>
    <p:sldLayoutId id="2147484182" r:id="rId11"/>
    <p:sldLayoutId id="214748418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+mn-lt"/>
              </a:defRPr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CF4EBC40-5D11-414E-958E-8FFB8B8F5D2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268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5" r:id="rId1"/>
    <p:sldLayoutId id="2147484186" r:id="rId2"/>
    <p:sldLayoutId id="2147484187" r:id="rId3"/>
    <p:sldLayoutId id="2147484188" r:id="rId4"/>
    <p:sldLayoutId id="2147484189" r:id="rId5"/>
    <p:sldLayoutId id="2147484190" r:id="rId6"/>
    <p:sldLayoutId id="2147484191" r:id="rId7"/>
    <p:sldLayoutId id="2147484192" r:id="rId8"/>
    <p:sldLayoutId id="2147484193" r:id="rId9"/>
    <p:sldLayoutId id="2147484194" r:id="rId10"/>
    <p:sldLayoutId id="2147484195" r:id="rId11"/>
    <p:sldLayoutId id="214748419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B19A15A-9FCA-4B07-BEC3-4A718672D2E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859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8" r:id="rId1"/>
    <p:sldLayoutId id="2147484199" r:id="rId2"/>
    <p:sldLayoutId id="2147484200" r:id="rId3"/>
    <p:sldLayoutId id="2147484201" r:id="rId4"/>
    <p:sldLayoutId id="2147484202" r:id="rId5"/>
    <p:sldLayoutId id="2147484203" r:id="rId6"/>
    <p:sldLayoutId id="2147484204" r:id="rId7"/>
    <p:sldLayoutId id="2147484205" r:id="rId8"/>
    <p:sldLayoutId id="2147484206" r:id="rId9"/>
    <p:sldLayoutId id="2147484207" r:id="rId10"/>
    <p:sldLayoutId id="21474842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B19A15A-9FCA-4B07-BEC3-4A718672D2E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377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0" r:id="rId1"/>
    <p:sldLayoutId id="2147484211" r:id="rId2"/>
    <p:sldLayoutId id="2147484212" r:id="rId3"/>
    <p:sldLayoutId id="2147484213" r:id="rId4"/>
    <p:sldLayoutId id="2147484214" r:id="rId5"/>
    <p:sldLayoutId id="2147484215" r:id="rId6"/>
    <p:sldLayoutId id="2147484216" r:id="rId7"/>
    <p:sldLayoutId id="2147484217" r:id="rId8"/>
    <p:sldLayoutId id="2147484218" r:id="rId9"/>
    <p:sldLayoutId id="2147484219" r:id="rId10"/>
    <p:sldLayoutId id="214748422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8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9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5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hyperlink" Target="https://software.intel.com/sites/default/files/managed/cb/5c/intel_xeon_processor_e7-8800-4800_v3_product_family_overview.png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3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hyperlink" Target="https://software.intel.com/sites/default/files/managed/cb/5c/intel_xeon_processor_e7-8800-4800_v3_product_family_overview.png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3.pn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software.intel.com/sites/default/files/managed/cb/5c/intel_xeon_processor_e7-8800-4800_v3_product_family_overview.png" TargetMode="External"/><Relationship Id="rId1" Type="http://schemas.openxmlformats.org/officeDocument/2006/relationships/slideLayout" Target="../slideLayouts/slideLayout25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software.intel.com/sites/default/files/managed/cb/5c/intel_xeon_processor_e7-8800-4800_v3_product_family_overview.png" TargetMode="External"/><Relationship Id="rId1" Type="http://schemas.openxmlformats.org/officeDocument/2006/relationships/slideLayout" Target="../slideLayouts/slideLayout25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software.intel.com/sites/default/files/managed/cb/5c/intel_xeon_processor_e7-8800-4800_v3_product_family_overview.png" TargetMode="External"/><Relationship Id="rId1" Type="http://schemas.openxmlformats.org/officeDocument/2006/relationships/slideLayout" Target="../slideLayouts/slideLayout25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8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5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0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9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9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9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9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9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0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://hothardware.com/gallery/Article/2321?image=big_core.jpg" TargetMode="External"/><Relationship Id="rId1" Type="http://schemas.openxmlformats.org/officeDocument/2006/relationships/slideLayout" Target="../slideLayouts/slideLayout29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9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9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9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9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5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9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9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9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0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9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0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0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0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0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1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1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://www.overclock3d.net/articles/cpu_mainboard/massive_leak_shows_details_on_skylake_xeon_chips/1" TargetMode="External"/><Relationship Id="rId1" Type="http://schemas.openxmlformats.org/officeDocument/2006/relationships/slideLayout" Target="../slideLayouts/slideLayout5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1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0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9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5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5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communities.intel.com/servlet/JiveServlet/showImage/38-14184-32685/New+Number+Construct-+Detailed.png" TargetMode="External"/><Relationship Id="rId1" Type="http://schemas.openxmlformats.org/officeDocument/2006/relationships/slideLayout" Target="../slideLayouts/slideLayout7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w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0.png"/><Relationship Id="rId4" Type="http://schemas.openxmlformats.org/officeDocument/2006/relationships/image" Target="../media/image13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5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187450" y="2997200"/>
            <a:ext cx="6705600" cy="3268663"/>
          </a:xfrm>
        </p:spPr>
        <p:txBody>
          <a:bodyPr/>
          <a:lstStyle/>
          <a:p>
            <a:pPr eaLnBrk="1" hangingPunct="1">
              <a:spcAft>
                <a:spcPct val="50000"/>
              </a:spcAft>
            </a:pPr>
            <a:r>
              <a:rPr lang="en-US" altLang="en-US" dirty="0" err="1" smtClean="0">
                <a:solidFill>
                  <a:schemeClr val="bg1"/>
                </a:solidFill>
                <a:latin typeface="Verdana" pitchFamily="34" charset="0"/>
              </a:rPr>
              <a:t>Dezső</a:t>
            </a:r>
            <a:r>
              <a:rPr lang="hu-HU" altLang="en-US" dirty="0" smtClean="0">
                <a:solidFill>
                  <a:schemeClr val="bg1"/>
                </a:solidFill>
                <a:latin typeface="Verdana" pitchFamily="34" charset="0"/>
              </a:rPr>
              <a:t> Sima</a:t>
            </a:r>
          </a:p>
          <a:p>
            <a:pPr eaLnBrk="1" hangingPunct="1">
              <a:spcAft>
                <a:spcPct val="50000"/>
              </a:spcAft>
            </a:pPr>
            <a:endParaRPr lang="hu-HU" altLang="en-US" dirty="0" smtClean="0">
              <a:solidFill>
                <a:schemeClr val="accent2"/>
              </a:solidFill>
              <a:latin typeface="Verdana" pitchFamily="34" charset="0"/>
            </a:endParaRPr>
          </a:p>
          <a:p>
            <a:pPr eaLnBrk="1" hangingPunct="1">
              <a:spcAft>
                <a:spcPct val="50000"/>
              </a:spcAft>
            </a:pPr>
            <a:endParaRPr lang="hu-HU" altLang="en-US" dirty="0" smtClean="0">
              <a:solidFill>
                <a:schemeClr val="accent2"/>
              </a:solidFill>
              <a:latin typeface="Verdana" pitchFamily="34" charset="0"/>
            </a:endParaRPr>
          </a:p>
          <a:p>
            <a:pPr eaLnBrk="1" hangingPunct="1">
              <a:spcAft>
                <a:spcPct val="25000"/>
              </a:spcAft>
            </a:pPr>
            <a:r>
              <a:rPr lang="en-US" altLang="en-US" dirty="0" smtClean="0">
                <a:solidFill>
                  <a:schemeClr val="bg1"/>
                </a:solidFill>
                <a:latin typeface="Verdana" pitchFamily="34" charset="0"/>
              </a:rPr>
              <a:t>November </a:t>
            </a:r>
            <a:r>
              <a:rPr lang="hu-HU" altLang="en-US" dirty="0" smtClean="0">
                <a:solidFill>
                  <a:schemeClr val="bg1"/>
                </a:solidFill>
                <a:latin typeface="Verdana" pitchFamily="34" charset="0"/>
              </a:rPr>
              <a:t>20</a:t>
            </a:r>
            <a:r>
              <a:rPr lang="en-US" altLang="en-US" dirty="0" smtClean="0">
                <a:solidFill>
                  <a:schemeClr val="bg1"/>
                </a:solidFill>
                <a:latin typeface="Verdana" pitchFamily="34" charset="0"/>
              </a:rPr>
              <a:t>1</a:t>
            </a:r>
            <a:r>
              <a:rPr lang="hu-HU" altLang="en-US" dirty="0" smtClean="0">
                <a:solidFill>
                  <a:schemeClr val="bg1"/>
                </a:solidFill>
                <a:latin typeface="Verdana" pitchFamily="34" charset="0"/>
              </a:rPr>
              <a:t>6</a:t>
            </a: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4011554" y="6357938"/>
            <a:ext cx="95103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 type="none" w="med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solidFill>
                  <a:srgbClr val="FFFFFF"/>
                </a:solidFill>
                <a:latin typeface="Verdana" pitchFamily="34" charset="0"/>
              </a:rPr>
              <a:t>(Ver. </a:t>
            </a:r>
            <a:r>
              <a:rPr lang="hu-HU" altLang="en-US" sz="1400" dirty="0" smtClean="0">
                <a:solidFill>
                  <a:srgbClr val="FFFFFF"/>
                </a:solidFill>
                <a:latin typeface="Verdana" pitchFamily="34" charset="0"/>
              </a:rPr>
              <a:t>1.</a:t>
            </a:r>
            <a:r>
              <a:rPr lang="en-US" altLang="en-US" sz="1400" dirty="0" smtClean="0">
                <a:solidFill>
                  <a:srgbClr val="FFFFFF"/>
                </a:solidFill>
                <a:latin typeface="Verdana" pitchFamily="34" charset="0"/>
              </a:rPr>
              <a:t>7</a:t>
            </a:r>
            <a:r>
              <a:rPr lang="hu-HU" altLang="en-US" sz="1400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altLang="en-US" sz="14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7082305" y="6372225"/>
            <a:ext cx="193899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 type="none" w="med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solidFill>
                  <a:srgbClr val="FFFFFF"/>
                </a:solidFill>
                <a:latin typeface="Verdana" pitchFamily="34" charset="0"/>
                <a:sym typeface="Symbol" pitchFamily="18" charset="2"/>
              </a:rPr>
              <a:t> </a:t>
            </a:r>
            <a:r>
              <a:rPr lang="hu-HU" altLang="en-US" sz="1400" dirty="0">
                <a:solidFill>
                  <a:srgbClr val="FFFFFF"/>
                </a:solidFill>
                <a:latin typeface="Verdana" pitchFamily="34" charset="0"/>
              </a:rPr>
              <a:t>Sima</a:t>
            </a:r>
            <a:r>
              <a:rPr lang="hu-HU" altLang="en-US" sz="1400" dirty="0">
                <a:solidFill>
                  <a:srgbClr val="FFFFFF"/>
                </a:solidFill>
                <a:latin typeface="Verdana" pitchFamily="34" charset="0"/>
                <a:sym typeface="Symbol" pitchFamily="18" charset="2"/>
              </a:rPr>
              <a:t> </a:t>
            </a:r>
            <a:r>
              <a:rPr lang="hu-HU" altLang="en-US" sz="1400" dirty="0">
                <a:solidFill>
                  <a:srgbClr val="FFFFFF"/>
                </a:solidFill>
                <a:latin typeface="Verdana" pitchFamily="34" charset="0"/>
              </a:rPr>
              <a:t>Dezső, 20</a:t>
            </a:r>
            <a:r>
              <a:rPr lang="en-US" altLang="en-US" sz="1400" dirty="0" smtClean="0">
                <a:solidFill>
                  <a:srgbClr val="FFFFFF"/>
                </a:solidFill>
                <a:latin typeface="Verdana" pitchFamily="34" charset="0"/>
              </a:rPr>
              <a:t>1</a:t>
            </a:r>
            <a:r>
              <a:rPr lang="hu-HU" altLang="en-US" sz="1400" smtClean="0">
                <a:solidFill>
                  <a:srgbClr val="FFFFFF"/>
                </a:solidFill>
                <a:latin typeface="Verdana" pitchFamily="34" charset="0"/>
              </a:rPr>
              <a:t>6</a:t>
            </a:r>
            <a:endParaRPr lang="en-US" altLang="en-US" sz="140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504825" y="876300"/>
            <a:ext cx="8742206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FF0000"/>
                </a:solidFill>
                <a:latin typeface="Verdana" pitchFamily="34" charset="0"/>
              </a:rPr>
              <a:t>Intel’s </a:t>
            </a:r>
            <a:r>
              <a:rPr lang="en-US" altLang="en-US" sz="3600" dirty="0" smtClean="0">
                <a:solidFill>
                  <a:srgbClr val="FF0000"/>
                </a:solidFill>
                <a:latin typeface="Verdana" pitchFamily="34" charset="0"/>
              </a:rPr>
              <a:t>high-end</a:t>
            </a:r>
            <a:endParaRPr lang="en-US" altLang="en-US" sz="3600" dirty="0">
              <a:solidFill>
                <a:srgbClr val="FF0000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 smtClean="0">
                <a:solidFill>
                  <a:srgbClr val="FF0000"/>
                </a:solidFill>
                <a:latin typeface="Verdana" pitchFamily="34" charset="0"/>
              </a:rPr>
              <a:t>Multicore Server Platforms</a:t>
            </a:r>
            <a:endParaRPr lang="hu-HU" altLang="en-US" sz="3600" dirty="0">
              <a:solidFill>
                <a:srgbClr val="FF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dirty="0" smtClean="0"/>
              <a:t>1.1 </a:t>
            </a:r>
            <a:r>
              <a:rPr lang="en-US" altLang="en-US" dirty="0" smtClean="0"/>
              <a:t>The worldwide 4S (4 Socket) server market </a:t>
            </a:r>
            <a:r>
              <a:rPr lang="hu-HU" altLang="en-US" dirty="0" smtClean="0"/>
              <a:t>(1)</a:t>
            </a:r>
            <a:endParaRPr lang="en-US" altLang="en-US" dirty="0" smtClean="0"/>
          </a:p>
        </p:txBody>
      </p:sp>
      <p:pic>
        <p:nvPicPr>
          <p:cNvPr id="45059" name="Picture 2" descr="http://images.anandtech.com/doci/9193/RiscVsx86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4" t="19969" r="-1322" b="3721"/>
          <a:stretch/>
        </p:blipFill>
        <p:spPr bwMode="auto">
          <a:xfrm>
            <a:off x="180300" y="1506826"/>
            <a:ext cx="8885913" cy="4121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7364" y="618184"/>
            <a:ext cx="8820150" cy="598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ct val="35000"/>
              </a:spcAft>
            </a:pPr>
            <a:r>
              <a:rPr lang="en-US" altLang="en-US" b="1" dirty="0">
                <a:solidFill>
                  <a:srgbClr val="333399"/>
                </a:solidFill>
              </a:rPr>
              <a:t>1. Introduction to Intel’s </a:t>
            </a:r>
            <a:r>
              <a:rPr lang="en-US" altLang="en-US" b="1" dirty="0" smtClean="0">
                <a:solidFill>
                  <a:srgbClr val="333399"/>
                </a:solidFill>
              </a:rPr>
              <a:t>high-end </a:t>
            </a:r>
            <a:r>
              <a:rPr lang="en-US" altLang="en-US" b="1" dirty="0">
                <a:solidFill>
                  <a:srgbClr val="333399"/>
                </a:solidFill>
              </a:rPr>
              <a:t>multicore </a:t>
            </a:r>
            <a:r>
              <a:rPr lang="en-US" altLang="en-US" b="1" dirty="0" smtClean="0">
                <a:solidFill>
                  <a:srgbClr val="333399"/>
                </a:solidFill>
              </a:rPr>
              <a:t>4S </a:t>
            </a:r>
            <a:r>
              <a:rPr lang="en-US" altLang="en-US" b="1" dirty="0">
                <a:solidFill>
                  <a:srgbClr val="333399"/>
                </a:solidFill>
              </a:rPr>
              <a:t>servers and platforms</a:t>
            </a:r>
          </a:p>
          <a:p>
            <a:pPr>
              <a:spcAft>
                <a:spcPct val="35000"/>
              </a:spcAft>
            </a:pPr>
            <a:r>
              <a:rPr lang="en-US" altLang="en-US" b="1" dirty="0">
                <a:solidFill>
                  <a:srgbClr val="333399"/>
                </a:solidFill>
              </a:rPr>
              <a:t>1.1 The worldwide </a:t>
            </a:r>
            <a:r>
              <a:rPr lang="en-US" altLang="en-US" b="1" dirty="0" smtClean="0">
                <a:solidFill>
                  <a:srgbClr val="333399"/>
                </a:solidFill>
              </a:rPr>
              <a:t>4S (4 Socket) server</a:t>
            </a:r>
            <a:r>
              <a:rPr lang="hu-HU" altLang="en-US" b="1" dirty="0" smtClean="0">
                <a:solidFill>
                  <a:srgbClr val="333399"/>
                </a:solidFill>
              </a:rPr>
              <a:t> </a:t>
            </a:r>
            <a:r>
              <a:rPr lang="en-US" altLang="en-US" b="1" dirty="0">
                <a:solidFill>
                  <a:srgbClr val="333399"/>
                </a:solidFill>
              </a:rPr>
              <a:t>market </a:t>
            </a:r>
            <a:r>
              <a:rPr lang="en-US" altLang="en-US" dirty="0">
                <a:solidFill>
                  <a:srgbClr val="000000"/>
                </a:solidFill>
              </a:rPr>
              <a:t>[</a:t>
            </a:r>
            <a:r>
              <a:rPr lang="hu-HU" altLang="en-US" dirty="0">
                <a:solidFill>
                  <a:srgbClr val="000000"/>
                </a:solidFill>
              </a:rPr>
              <a:t>52</a:t>
            </a:r>
            <a:r>
              <a:rPr lang="en-US" altLang="en-US" dirty="0" smtClean="0">
                <a:solidFill>
                  <a:srgbClr val="000000"/>
                </a:solidFill>
              </a:rPr>
              <a:t>]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93181" y="6027312"/>
            <a:ext cx="696415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err="1" smtClean="0">
                <a:solidFill>
                  <a:srgbClr val="FF0000"/>
                </a:solidFill>
              </a:rPr>
              <a:t>MSS</a:t>
            </a:r>
            <a:r>
              <a:rPr lang="en-US" dirty="0" smtClean="0"/>
              <a:t>: Segment Market Share (here unit share)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Revenue market share</a:t>
            </a:r>
            <a:r>
              <a:rPr lang="en-US" dirty="0" smtClean="0"/>
              <a:t>: Intel ~ 80 %, IBM ~ 12-15 %, Oracle: ~ 5 % [52]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01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3</a:t>
            </a:r>
            <a:r>
              <a:rPr lang="hu-HU" altLang="en-US" dirty="0"/>
              <a:t>.1 </a:t>
            </a:r>
            <a:r>
              <a:rPr lang="en-US" altLang="en-US" dirty="0"/>
              <a:t>Overview of the </a:t>
            </a:r>
            <a:r>
              <a:rPr lang="en-US" altLang="en-US" dirty="0" err="1"/>
              <a:t>Brickland</a:t>
            </a:r>
            <a:r>
              <a:rPr lang="en-US" altLang="en-US" dirty="0"/>
              <a:t> platform </a:t>
            </a:r>
            <a:r>
              <a:rPr lang="hu-HU" altLang="en-US" dirty="0"/>
              <a:t>(</a:t>
            </a:r>
            <a:r>
              <a:rPr lang="en-US" altLang="en-US" dirty="0"/>
              <a:t>1</a:t>
            </a:r>
            <a:r>
              <a:rPr lang="hu-HU" altLang="en-US" dirty="0"/>
              <a:t>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89780" y="625223"/>
            <a:ext cx="42306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3.1 </a:t>
            </a:r>
            <a:r>
              <a:rPr lang="en-US" b="1" dirty="0">
                <a:solidFill>
                  <a:schemeClr val="accent6"/>
                </a:solidFill>
              </a:rPr>
              <a:t>Overview of the </a:t>
            </a:r>
            <a:r>
              <a:rPr lang="en-US" b="1" dirty="0" err="1">
                <a:solidFill>
                  <a:schemeClr val="accent6"/>
                </a:solidFill>
              </a:rPr>
              <a:t>Brickland</a:t>
            </a:r>
            <a:r>
              <a:rPr lang="en-US" b="1" dirty="0">
                <a:solidFill>
                  <a:schemeClr val="accent6"/>
                </a:solidFill>
              </a:rPr>
              <a:t> </a:t>
            </a:r>
            <a:r>
              <a:rPr lang="en-US" b="1" dirty="0" smtClean="0">
                <a:solidFill>
                  <a:schemeClr val="accent6"/>
                </a:solidFill>
              </a:rPr>
              <a:t>platform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5263" y="882200"/>
            <a:ext cx="42819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Positioning the </a:t>
            </a:r>
            <a:r>
              <a:rPr lang="en-US" b="1" dirty="0" err="1" smtClean="0">
                <a:solidFill>
                  <a:schemeClr val="accent6"/>
                </a:solidFill>
              </a:rPr>
              <a:t>Brickland</a:t>
            </a:r>
            <a:r>
              <a:rPr lang="en-US" b="1" dirty="0" smtClean="0">
                <a:solidFill>
                  <a:schemeClr val="accent6"/>
                </a:solidFill>
              </a:rPr>
              <a:t> platform </a:t>
            </a:r>
            <a:r>
              <a:rPr lang="en-US" dirty="0" smtClean="0"/>
              <a:t>[</a:t>
            </a:r>
            <a:r>
              <a:rPr lang="hu-HU" dirty="0" smtClean="0"/>
              <a:t>112</a:t>
            </a:r>
            <a:r>
              <a:rPr lang="en-US" dirty="0" smtClean="0"/>
              <a:t>]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5758" y="1164523"/>
            <a:ext cx="9065185" cy="5596885"/>
            <a:chOff x="79690" y="1446594"/>
            <a:chExt cx="8985495" cy="5314815"/>
          </a:xfrm>
        </p:grpSpPr>
        <p:pic>
          <p:nvPicPr>
            <p:cNvPr id="2050" name="Picture 2" descr="Intel Skylake Purley Roadmap Positioni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6" b="6892"/>
            <a:stretch/>
          </p:blipFill>
          <p:spPr bwMode="auto">
            <a:xfrm>
              <a:off x="79690" y="1446594"/>
              <a:ext cx="8985495" cy="53148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ounded Rectangle 4"/>
            <p:cNvSpPr/>
            <p:nvPr/>
          </p:nvSpPr>
          <p:spPr bwMode="auto">
            <a:xfrm>
              <a:off x="2807594" y="1461166"/>
              <a:ext cx="3580327" cy="343569"/>
            </a:xfrm>
            <a:prstGeom prst="round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65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2250316" y="2125219"/>
            <a:ext cx="993775" cy="324000"/>
          </a:xfrm>
          <a:prstGeom prst="rect">
            <a:avLst/>
          </a:prstGeom>
          <a:solidFill>
            <a:srgbClr val="CC99FF">
              <a:alpha val="43137"/>
            </a:srgb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 dirty="0" smtClean="0">
                <a:latin typeface="Verdana" pitchFamily="34" charset="0"/>
              </a:rPr>
              <a:t>Xeon E7-4800 v2</a:t>
            </a:r>
            <a:endParaRPr lang="hu-HU" altLang="en-US" sz="1000" b="1" dirty="0">
              <a:latin typeface="Verdana" pitchFamily="34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4463291" y="2118870"/>
            <a:ext cx="1111250" cy="324000"/>
          </a:xfrm>
          <a:prstGeom prst="rect">
            <a:avLst/>
          </a:prstGeom>
          <a:solidFill>
            <a:srgbClr val="FF6600">
              <a:alpha val="52940"/>
            </a:srgb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 dirty="0" smtClean="0">
                <a:latin typeface="Verdana" pitchFamily="34" charset="0"/>
              </a:rPr>
              <a:t>Xeon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 dirty="0" smtClean="0">
                <a:latin typeface="Verdana" pitchFamily="34" charset="0"/>
              </a:rPr>
              <a:t>  E7-4800 v3</a:t>
            </a:r>
            <a:endParaRPr lang="hu-HU" altLang="en-US" sz="1000" b="1" dirty="0">
              <a:latin typeface="Verdana" pitchFamily="34" charset="0"/>
            </a:endParaRPr>
          </a:p>
        </p:txBody>
      </p:sp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2755141" y="2026732"/>
            <a:ext cx="58738" cy="36513"/>
            <a:chOff x="3109" y="934"/>
            <a:chExt cx="37" cy="23"/>
          </a:xfrm>
        </p:grpSpPr>
        <p:sp>
          <p:nvSpPr>
            <p:cNvPr id="6" name="Line 7"/>
            <p:cNvSpPr>
              <a:spLocks noChangeShapeType="1"/>
            </p:cNvSpPr>
            <p:nvPr/>
          </p:nvSpPr>
          <p:spPr bwMode="auto">
            <a:xfrm flipH="1">
              <a:off x="3109" y="934"/>
              <a:ext cx="17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Line 8"/>
            <p:cNvSpPr>
              <a:spLocks noChangeShapeType="1"/>
            </p:cNvSpPr>
            <p:nvPr/>
          </p:nvSpPr>
          <p:spPr bwMode="auto">
            <a:xfrm>
              <a:off x="3128" y="934"/>
              <a:ext cx="18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4756311" y="1847345"/>
            <a:ext cx="466473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solidFill>
                  <a:srgbClr val="000000"/>
                </a:solidFill>
                <a:latin typeface="Verdana" pitchFamily="34" charset="0"/>
              </a:rPr>
              <a:t>5</a:t>
            </a:r>
            <a:r>
              <a:rPr lang="hu-HU" altLang="en-US" sz="1000" dirty="0" smtClean="0">
                <a:solidFill>
                  <a:srgbClr val="000000"/>
                </a:solidFill>
                <a:latin typeface="Verdana" pitchFamily="34" charset="0"/>
              </a:rPr>
              <a:t>/20</a:t>
            </a:r>
            <a:r>
              <a:rPr lang="en-US" altLang="en-US" sz="1000" dirty="0" smtClean="0">
                <a:solidFill>
                  <a:srgbClr val="000000"/>
                </a:solidFill>
                <a:latin typeface="Verdana" pitchFamily="34" charset="0"/>
              </a:rPr>
              <a:t>15</a:t>
            </a:r>
            <a:endParaRPr lang="en-US" altLang="en-US" sz="1000" dirty="0">
              <a:solidFill>
                <a:srgbClr val="000000"/>
              </a:solidFill>
              <a:latin typeface="Verdana" pitchFamily="34" charset="0"/>
            </a:endParaRPr>
          </a:p>
        </p:txBody>
      </p:sp>
      <p:grpSp>
        <p:nvGrpSpPr>
          <p:cNvPr id="9" name="Group 10"/>
          <p:cNvGrpSpPr>
            <a:grpSpLocks/>
          </p:cNvGrpSpPr>
          <p:nvPr/>
        </p:nvGrpSpPr>
        <p:grpSpPr bwMode="auto">
          <a:xfrm>
            <a:off x="2753554" y="4969091"/>
            <a:ext cx="58737" cy="36513"/>
            <a:chOff x="3126" y="2002"/>
            <a:chExt cx="37" cy="23"/>
          </a:xfrm>
        </p:grpSpPr>
        <p:sp>
          <p:nvSpPr>
            <p:cNvPr id="10" name="Line 11"/>
            <p:cNvSpPr>
              <a:spLocks noChangeShapeType="1"/>
            </p:cNvSpPr>
            <p:nvPr/>
          </p:nvSpPr>
          <p:spPr bwMode="auto">
            <a:xfrm flipH="1">
              <a:off x="3126" y="2002"/>
              <a:ext cx="18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12"/>
            <p:cNvSpPr>
              <a:spLocks noChangeShapeType="1"/>
            </p:cNvSpPr>
            <p:nvPr/>
          </p:nvSpPr>
          <p:spPr bwMode="auto">
            <a:xfrm>
              <a:off x="3146" y="2002"/>
              <a:ext cx="17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2551274" y="4770477"/>
            <a:ext cx="466473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Verdana" pitchFamily="34" charset="0"/>
              </a:rPr>
              <a:t>3</a:t>
            </a:r>
            <a:r>
              <a:rPr lang="hu-HU" altLang="en-US" sz="1000" dirty="0">
                <a:solidFill>
                  <a:srgbClr val="000000"/>
                </a:solidFill>
                <a:latin typeface="Verdana" pitchFamily="34" charset="0"/>
              </a:rPr>
              <a:t>/20</a:t>
            </a:r>
            <a:r>
              <a:rPr lang="en-US" altLang="en-US" sz="1000" dirty="0" smtClean="0">
                <a:solidFill>
                  <a:srgbClr val="000000"/>
                </a:solidFill>
                <a:latin typeface="Verdana" pitchFamily="34" charset="0"/>
              </a:rPr>
              <a:t>12</a:t>
            </a:r>
            <a:endParaRPr lang="en-US" altLang="en-US" sz="10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3" name="AutoShape 14"/>
          <p:cNvSpPr>
            <a:spLocks noChangeArrowheads="1"/>
          </p:cNvSpPr>
          <p:nvPr/>
        </p:nvSpPr>
        <p:spPr bwMode="auto">
          <a:xfrm>
            <a:off x="2188404" y="5050054"/>
            <a:ext cx="1333500" cy="233362"/>
          </a:xfrm>
          <a:prstGeom prst="parallelogram">
            <a:avLst>
              <a:gd name="adj" fmla="val 45863"/>
            </a:avLst>
          </a:prstGeom>
          <a:solidFill>
            <a:srgbClr val="CC99FF">
              <a:alpha val="41960"/>
            </a:srgbClr>
          </a:solidFill>
          <a:ln w="158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 dirty="0" smtClean="0">
                <a:solidFill>
                  <a:srgbClr val="000000"/>
                </a:solidFill>
                <a:latin typeface="Verdana" pitchFamily="34" charset="0"/>
              </a:rPr>
              <a:t>C602J</a:t>
            </a:r>
            <a:endParaRPr lang="en-US" altLang="en-US" sz="10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2093840" y="2523682"/>
            <a:ext cx="125571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hu-HU" altLang="en-US" sz="1000" i="1" dirty="0" smtClean="0">
                <a:solidFill>
                  <a:srgbClr val="000000"/>
                </a:solidFill>
                <a:latin typeface="Verdana" pitchFamily="34" charset="0"/>
              </a:rPr>
              <a:t>(</a:t>
            </a:r>
            <a:r>
              <a:rPr lang="en-US" altLang="en-US" sz="1000" i="1" dirty="0" smtClean="0">
                <a:solidFill>
                  <a:srgbClr val="000000"/>
                </a:solidFill>
                <a:latin typeface="Verdana" pitchFamily="34" charset="0"/>
              </a:rPr>
              <a:t>Ivy Bridge-EX</a:t>
            </a:r>
            <a:r>
              <a:rPr lang="hu-HU" altLang="en-US" sz="1000" i="1" dirty="0">
                <a:solidFill>
                  <a:srgbClr val="000000"/>
                </a:solidFill>
                <a:latin typeface="Verdana" pitchFamily="34" charset="0"/>
              </a:rPr>
              <a:t>)</a:t>
            </a:r>
            <a:endParaRPr lang="en-US" altLang="en-US" sz="1000" i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000" i="1" dirty="0" smtClean="0">
                <a:solidFill>
                  <a:srgbClr val="000000"/>
                </a:solidFill>
                <a:latin typeface="Verdana" pitchFamily="34" charset="0"/>
              </a:rPr>
              <a:t>(</a:t>
            </a:r>
            <a:r>
              <a:rPr lang="en-US" altLang="en-US" sz="1000" i="1" dirty="0" err="1" smtClean="0">
                <a:solidFill>
                  <a:srgbClr val="000000"/>
                </a:solidFill>
                <a:latin typeface="Verdana" pitchFamily="34" charset="0"/>
              </a:rPr>
              <a:t>Ivytown</a:t>
            </a:r>
            <a:r>
              <a:rPr lang="en-US" altLang="en-US" sz="1000" i="1" dirty="0" smtClean="0">
                <a:solidFill>
                  <a:srgbClr val="000000"/>
                </a:solidFill>
                <a:latin typeface="Verdana" pitchFamily="34" charset="0"/>
              </a:rPr>
              <a:t>) 15C</a:t>
            </a:r>
            <a:endParaRPr lang="en-US" altLang="en-US" sz="1000" i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4428349" y="2495107"/>
            <a:ext cx="1133323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i="1" dirty="0" smtClean="0">
                <a:solidFill>
                  <a:srgbClr val="000000"/>
                </a:solidFill>
                <a:latin typeface="Verdana" pitchFamily="34" charset="0"/>
              </a:rPr>
              <a:t>(</a:t>
            </a:r>
            <a:r>
              <a:rPr lang="en-US" altLang="en-US" sz="1000" i="1" dirty="0" err="1" smtClean="0">
                <a:solidFill>
                  <a:srgbClr val="000000"/>
                </a:solidFill>
                <a:latin typeface="Verdana" pitchFamily="34" charset="0"/>
              </a:rPr>
              <a:t>Haswell</a:t>
            </a:r>
            <a:r>
              <a:rPr lang="en-US" altLang="en-US" sz="1000" i="1" dirty="0" smtClean="0">
                <a:solidFill>
                  <a:srgbClr val="000000"/>
                </a:solidFill>
                <a:latin typeface="Verdana" pitchFamily="34" charset="0"/>
              </a:rPr>
              <a:t>-EX</a:t>
            </a:r>
            <a:r>
              <a:rPr lang="en-US" altLang="en-US" sz="1000" i="1" dirty="0">
                <a:solidFill>
                  <a:srgbClr val="000000"/>
                </a:solidFill>
                <a:latin typeface="Verdana" pitchFamily="34" charset="0"/>
              </a:rPr>
              <a:t>) </a:t>
            </a:r>
            <a:r>
              <a:rPr lang="en-US" altLang="en-US" sz="1000" i="1" dirty="0" smtClean="0">
                <a:solidFill>
                  <a:srgbClr val="000000"/>
                </a:solidFill>
                <a:latin typeface="Verdana" pitchFamily="34" charset="0"/>
              </a:rPr>
              <a:t>14C</a:t>
            </a:r>
            <a:endParaRPr lang="en-US" altLang="en-US" sz="1000" i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6" name="AutoShape 17"/>
          <p:cNvSpPr>
            <a:spLocks noChangeArrowheads="1"/>
          </p:cNvSpPr>
          <p:nvPr/>
        </p:nvSpPr>
        <p:spPr bwMode="auto">
          <a:xfrm>
            <a:off x="2250316" y="1527269"/>
            <a:ext cx="993775" cy="246063"/>
          </a:xfrm>
          <a:prstGeom prst="roundRect">
            <a:avLst>
              <a:gd name="adj" fmla="val 50000"/>
            </a:avLst>
          </a:prstGeom>
          <a:solidFill>
            <a:srgbClr val="CC99FF">
              <a:alpha val="43137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 dirty="0" err="1" smtClean="0">
                <a:solidFill>
                  <a:srgbClr val="000000"/>
                </a:solidFill>
                <a:latin typeface="Verdana" pitchFamily="34" charset="0"/>
              </a:rPr>
              <a:t>Brickland</a:t>
            </a:r>
            <a:endParaRPr lang="en-US" altLang="en-US" sz="10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7" name="Rectangle 18"/>
          <p:cNvSpPr>
            <a:spLocks noChangeArrowheads="1"/>
          </p:cNvSpPr>
          <p:nvPr/>
        </p:nvSpPr>
        <p:spPr bwMode="auto">
          <a:xfrm>
            <a:off x="2535399" y="1268507"/>
            <a:ext cx="466473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solidFill>
                  <a:srgbClr val="000000"/>
                </a:solidFill>
                <a:latin typeface="Verdana" pitchFamily="34" charset="0"/>
              </a:rPr>
              <a:t>2</a:t>
            </a:r>
            <a:r>
              <a:rPr lang="hu-HU" altLang="en-US" sz="1000" dirty="0" smtClean="0">
                <a:solidFill>
                  <a:srgbClr val="000000"/>
                </a:solidFill>
                <a:latin typeface="Verdana" pitchFamily="34" charset="0"/>
              </a:rPr>
              <a:t>/20</a:t>
            </a:r>
            <a:r>
              <a:rPr lang="en-US" altLang="en-US" sz="1000" dirty="0" smtClean="0">
                <a:solidFill>
                  <a:srgbClr val="000000"/>
                </a:solidFill>
                <a:latin typeface="Verdana" pitchFamily="34" charset="0"/>
              </a:rPr>
              <a:t>14</a:t>
            </a:r>
            <a:endParaRPr lang="en-US" altLang="en-US" sz="10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8" name="Rectangle 19"/>
          <p:cNvSpPr>
            <a:spLocks noChangeArrowheads="1"/>
          </p:cNvSpPr>
          <p:nvPr/>
        </p:nvSpPr>
        <p:spPr bwMode="auto">
          <a:xfrm>
            <a:off x="2294133" y="5340566"/>
            <a:ext cx="787075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i="1" dirty="0" smtClean="0">
                <a:solidFill>
                  <a:srgbClr val="000000"/>
                </a:solidFill>
                <a:latin typeface="Verdana" pitchFamily="34" charset="0"/>
              </a:rPr>
              <a:t>(</a:t>
            </a:r>
            <a:r>
              <a:rPr lang="en-US" altLang="en-US" sz="1000" i="1" dirty="0" err="1" smtClean="0">
                <a:solidFill>
                  <a:srgbClr val="000000"/>
                </a:solidFill>
                <a:latin typeface="Verdana" pitchFamily="34" charset="0"/>
              </a:rPr>
              <a:t>Patsburg</a:t>
            </a:r>
            <a:r>
              <a:rPr lang="en-US" altLang="en-US" sz="1000" i="1" dirty="0" smtClean="0">
                <a:solidFill>
                  <a:srgbClr val="000000"/>
                </a:solidFill>
                <a:latin typeface="Verdana" pitchFamily="34" charset="0"/>
              </a:rPr>
              <a:t> J</a:t>
            </a:r>
            <a:r>
              <a:rPr lang="hu-HU" altLang="en-US" sz="1000" i="1" dirty="0" smtClean="0">
                <a:solidFill>
                  <a:srgbClr val="000000"/>
                </a:solidFill>
                <a:latin typeface="Verdana" pitchFamily="34" charset="0"/>
              </a:rPr>
              <a:t>)</a:t>
            </a:r>
            <a:endParaRPr lang="en-US" altLang="en-US" sz="1000" i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9" name="Rectangle 20"/>
          <p:cNvSpPr>
            <a:spLocks noChangeArrowheads="1"/>
          </p:cNvSpPr>
          <p:nvPr/>
        </p:nvSpPr>
        <p:spPr bwMode="auto">
          <a:xfrm>
            <a:off x="2073703" y="5588216"/>
            <a:ext cx="1396216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05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solidFill>
                  <a:srgbClr val="000000"/>
                </a:solidFill>
                <a:latin typeface="Verdana" pitchFamily="34" charset="0"/>
              </a:rPr>
              <a:t>Attached via x4 DMI2</a:t>
            </a:r>
            <a:endParaRPr lang="en-US" altLang="en-US" sz="10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1719269" y="2814732"/>
            <a:ext cx="2106667" cy="1954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22 nm/4310 </a:t>
            </a:r>
            <a:r>
              <a:rPr lang="en-US" altLang="en-US" sz="1000" dirty="0" err="1" smtClean="0">
                <a:latin typeface="Verdana" pitchFamily="34" charset="0"/>
              </a:rPr>
              <a:t>mtrs</a:t>
            </a:r>
            <a:r>
              <a:rPr lang="en-US" altLang="en-US" sz="1000" dirty="0" smtClean="0">
                <a:latin typeface="Verdana" pitchFamily="34" charset="0"/>
              </a:rPr>
              <a:t>/541 </a:t>
            </a:r>
            <a:r>
              <a:rPr lang="en-US" altLang="en-US" sz="1000" dirty="0">
                <a:latin typeface="Verdana" pitchFamily="34" charset="0"/>
              </a:rPr>
              <a:t>mm</a:t>
            </a:r>
            <a:r>
              <a:rPr lang="en-US" altLang="en-US" sz="1000" baseline="30000" dirty="0">
                <a:latin typeface="Verdana" pitchFamily="34" charset="0"/>
              </a:rPr>
              <a:t>2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Times New Roman" pitchFamily="18" charset="0"/>
              </a:rPr>
              <a:t>¼</a:t>
            </a:r>
            <a:r>
              <a:rPr lang="en-US" altLang="en-US" sz="1000" dirty="0">
                <a:latin typeface="Verdana" pitchFamily="34" charset="0"/>
              </a:rPr>
              <a:t> MB L2/C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37.5 </a:t>
            </a:r>
            <a:r>
              <a:rPr lang="en-US" altLang="en-US" sz="1000" dirty="0">
                <a:latin typeface="Verdana" pitchFamily="34" charset="0"/>
              </a:rPr>
              <a:t>MB L3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3 </a:t>
            </a:r>
            <a:r>
              <a:rPr lang="en-US" altLang="en-US" sz="1000" dirty="0">
                <a:latin typeface="Verdana" pitchFamily="34" charset="0"/>
              </a:rPr>
              <a:t>QPI </a:t>
            </a:r>
            <a:r>
              <a:rPr lang="en-US" altLang="en-US" sz="1000" dirty="0" smtClean="0">
                <a:latin typeface="Verdana" pitchFamily="34" charset="0"/>
              </a:rPr>
              <a:t>1.1 links 8 GT/s</a:t>
            </a:r>
            <a:endParaRPr lang="en-US" altLang="en-US" sz="1000" dirty="0">
              <a:latin typeface="Verdana" pitchFamily="34" charset="0"/>
            </a:endParaRP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 4 </a:t>
            </a:r>
            <a:r>
              <a:rPr lang="en-US" altLang="en-US" sz="1000" dirty="0" smtClean="0">
                <a:latin typeface="Verdana" pitchFamily="34" charset="0"/>
              </a:rPr>
              <a:t>SMI2 links to 4 SMBs</a:t>
            </a:r>
            <a:endParaRPr lang="en-US" altLang="en-US" sz="1000" dirty="0">
              <a:latin typeface="Verdana" pitchFamily="34" charset="0"/>
            </a:endParaRP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2 mem. </a:t>
            </a:r>
            <a:r>
              <a:rPr lang="en-US" altLang="en-US" sz="1000" dirty="0" smtClean="0">
                <a:latin typeface="Verdana" pitchFamily="34" charset="0"/>
              </a:rPr>
              <a:t>channels/SMB</a:t>
            </a:r>
            <a:endParaRPr lang="en-US" altLang="en-US" sz="1000" dirty="0">
              <a:latin typeface="Verdana" pitchFamily="34" charset="0"/>
            </a:endParaRP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up to 3 </a:t>
            </a:r>
            <a:r>
              <a:rPr lang="en-US" altLang="en-US" sz="1000" dirty="0">
                <a:latin typeface="Verdana" pitchFamily="34" charset="0"/>
              </a:rPr>
              <a:t>DIMMs/mem. channel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up to DDR3-1600 </a:t>
            </a:r>
            <a:r>
              <a:rPr lang="en-US" altLang="en-US" sz="1000" dirty="0">
                <a:latin typeface="Verdana" pitchFamily="34" charset="0"/>
              </a:rPr>
              <a:t>MT/s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6 </a:t>
            </a:r>
            <a:r>
              <a:rPr lang="en-US" altLang="en-US" sz="1000" dirty="0">
                <a:latin typeface="Verdana" pitchFamily="34" charset="0"/>
              </a:rPr>
              <a:t>TB </a:t>
            </a:r>
            <a:r>
              <a:rPr lang="en-US" altLang="en-US" sz="1000" dirty="0" smtClean="0">
                <a:latin typeface="Verdana" pitchFamily="34" charset="0"/>
              </a:rPr>
              <a:t>(96x64 </a:t>
            </a:r>
            <a:r>
              <a:rPr lang="en-US" altLang="en-US" sz="1000" dirty="0">
                <a:latin typeface="Verdana" pitchFamily="34" charset="0"/>
              </a:rPr>
              <a:t>GB</a:t>
            </a:r>
            <a:r>
              <a:rPr lang="en-US" altLang="en-US" sz="1000" dirty="0" smtClean="0">
                <a:latin typeface="Verdana" pitchFamily="34" charset="0"/>
              </a:rPr>
              <a:t>)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32 </a:t>
            </a:r>
            <a:r>
              <a:rPr lang="en-US" altLang="en-US" sz="1000" dirty="0" err="1" smtClean="0">
                <a:latin typeface="Verdana" pitchFamily="34" charset="0"/>
              </a:rPr>
              <a:t>PCIe</a:t>
            </a:r>
            <a:r>
              <a:rPr lang="en-US" altLang="en-US" sz="1000" dirty="0" smtClean="0">
                <a:latin typeface="Verdana" pitchFamily="34" charset="0"/>
              </a:rPr>
              <a:t> 3.0</a:t>
            </a:r>
            <a:endParaRPr lang="en-US" altLang="en-US" sz="1000" dirty="0">
              <a:latin typeface="Verdana" pitchFamily="34" charset="0"/>
            </a:endParaRP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LGA 2011-1</a:t>
            </a:r>
            <a:endParaRPr lang="en-US" altLang="en-US" sz="1000" dirty="0">
              <a:latin typeface="Verdana" pitchFamily="34" charset="0"/>
            </a:endParaRPr>
          </a:p>
        </p:txBody>
      </p:sp>
      <p:sp>
        <p:nvSpPr>
          <p:cNvPr id="21" name="Text Box 22"/>
          <p:cNvSpPr txBox="1">
            <a:spLocks noChangeArrowheads="1"/>
          </p:cNvSpPr>
          <p:nvPr/>
        </p:nvSpPr>
        <p:spPr bwMode="auto">
          <a:xfrm>
            <a:off x="3906843" y="2808382"/>
            <a:ext cx="2106667" cy="1954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22 nm/5560 </a:t>
            </a:r>
            <a:r>
              <a:rPr lang="en-US" altLang="en-US" sz="1000" dirty="0" err="1" smtClean="0">
                <a:latin typeface="Verdana" pitchFamily="34" charset="0"/>
              </a:rPr>
              <a:t>mtrs</a:t>
            </a:r>
            <a:r>
              <a:rPr lang="en-US" altLang="en-US" sz="1000" dirty="0" smtClean="0">
                <a:latin typeface="Verdana" pitchFamily="34" charset="0"/>
              </a:rPr>
              <a:t>/661 </a:t>
            </a:r>
            <a:r>
              <a:rPr lang="en-US" altLang="en-US" sz="1000" dirty="0">
                <a:latin typeface="Verdana" pitchFamily="34" charset="0"/>
              </a:rPr>
              <a:t>mm</a:t>
            </a:r>
            <a:r>
              <a:rPr lang="en-US" altLang="en-US" sz="1000" baseline="30000" dirty="0">
                <a:latin typeface="Verdana" pitchFamily="34" charset="0"/>
              </a:rPr>
              <a:t>2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Times New Roman" pitchFamily="18" charset="0"/>
              </a:rPr>
              <a:t>¼</a:t>
            </a:r>
            <a:r>
              <a:rPr lang="en-US" altLang="en-US" sz="1000" dirty="0">
                <a:latin typeface="Verdana" pitchFamily="34" charset="0"/>
              </a:rPr>
              <a:t> MB L2/C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35 </a:t>
            </a:r>
            <a:r>
              <a:rPr lang="en-US" altLang="en-US" sz="1000" dirty="0">
                <a:latin typeface="Verdana" pitchFamily="34" charset="0"/>
              </a:rPr>
              <a:t>MB L3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3</a:t>
            </a:r>
            <a:r>
              <a:rPr lang="en-US" altLang="en-US" sz="1000" dirty="0" smtClean="0">
                <a:latin typeface="Verdana" pitchFamily="34" charset="0"/>
              </a:rPr>
              <a:t> QPI 1.1 </a:t>
            </a:r>
            <a:r>
              <a:rPr lang="en-US" altLang="en-US" sz="1000" dirty="0">
                <a:latin typeface="Verdana" pitchFamily="34" charset="0"/>
              </a:rPr>
              <a:t>links </a:t>
            </a:r>
            <a:r>
              <a:rPr lang="en-US" altLang="en-US" sz="1000" dirty="0" smtClean="0">
                <a:latin typeface="Verdana" pitchFamily="34" charset="0"/>
              </a:rPr>
              <a:t>9.6 GT/s</a:t>
            </a:r>
            <a:endParaRPr lang="en-US" altLang="en-US" sz="1000" dirty="0">
              <a:latin typeface="Verdana" pitchFamily="34" charset="0"/>
            </a:endParaRP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4 </a:t>
            </a:r>
            <a:r>
              <a:rPr lang="en-US" altLang="en-US" sz="1000" dirty="0" smtClean="0">
                <a:latin typeface="Verdana" pitchFamily="34" charset="0"/>
              </a:rPr>
              <a:t>SMI2 links to 4 SMBs</a:t>
            </a:r>
            <a:endParaRPr lang="en-US" altLang="en-US" sz="1000" dirty="0">
              <a:latin typeface="Verdana" pitchFamily="34" charset="0"/>
            </a:endParaRP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2 mem. </a:t>
            </a:r>
            <a:r>
              <a:rPr lang="en-US" altLang="en-US" sz="1000" dirty="0" smtClean="0">
                <a:latin typeface="Verdana" pitchFamily="34" charset="0"/>
              </a:rPr>
              <a:t>channels/SMB</a:t>
            </a:r>
            <a:endParaRPr lang="en-US" altLang="en-US" sz="1000" dirty="0">
              <a:latin typeface="Verdana" pitchFamily="34" charset="0"/>
            </a:endParaRP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up to 3 </a:t>
            </a:r>
            <a:r>
              <a:rPr lang="en-US" altLang="en-US" sz="1000" dirty="0">
                <a:latin typeface="Verdana" pitchFamily="34" charset="0"/>
              </a:rPr>
              <a:t>DIMMs/mem. channel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up to DDR4-1866 </a:t>
            </a:r>
            <a:r>
              <a:rPr lang="en-US" altLang="en-US" sz="1000" dirty="0">
                <a:latin typeface="Verdana" pitchFamily="34" charset="0"/>
              </a:rPr>
              <a:t>MT/s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6 </a:t>
            </a:r>
            <a:r>
              <a:rPr lang="en-US" altLang="en-US" sz="1000" dirty="0">
                <a:latin typeface="Verdana" pitchFamily="34" charset="0"/>
              </a:rPr>
              <a:t>TB </a:t>
            </a:r>
            <a:r>
              <a:rPr lang="en-US" altLang="en-US" sz="1000" dirty="0" smtClean="0">
                <a:latin typeface="Verdana" pitchFamily="34" charset="0"/>
              </a:rPr>
              <a:t>(96x64 </a:t>
            </a:r>
            <a:r>
              <a:rPr lang="en-US" altLang="en-US" sz="1000" dirty="0">
                <a:latin typeface="Verdana" pitchFamily="34" charset="0"/>
              </a:rPr>
              <a:t>GB</a:t>
            </a:r>
            <a:r>
              <a:rPr lang="en-US" altLang="en-US" sz="1000" dirty="0" smtClean="0">
                <a:latin typeface="Verdana" pitchFamily="34" charset="0"/>
              </a:rPr>
              <a:t>)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32 </a:t>
            </a:r>
            <a:r>
              <a:rPr lang="en-US" altLang="en-US" sz="1000" dirty="0" err="1" smtClean="0">
                <a:latin typeface="Verdana" pitchFamily="34" charset="0"/>
              </a:rPr>
              <a:t>PCIe</a:t>
            </a:r>
            <a:r>
              <a:rPr lang="en-US" altLang="en-US" sz="1000" dirty="0" smtClean="0">
                <a:latin typeface="Verdana" pitchFamily="34" charset="0"/>
              </a:rPr>
              <a:t> 3.0</a:t>
            </a:r>
            <a:endParaRPr lang="en-US" altLang="en-US" sz="1000" dirty="0">
              <a:latin typeface="Verdana" pitchFamily="34" charset="0"/>
            </a:endParaRP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LGA 2011-1</a:t>
            </a:r>
            <a:endParaRPr lang="en-US" altLang="en-US" sz="1000" dirty="0">
              <a:latin typeface="Verdana" pitchFamily="34" charset="0"/>
            </a:endParaRPr>
          </a:p>
        </p:txBody>
      </p:sp>
      <p:sp>
        <p:nvSpPr>
          <p:cNvPr id="22" name="Text Box 23"/>
          <p:cNvSpPr txBox="1">
            <a:spLocks noChangeArrowheads="1"/>
          </p:cNvSpPr>
          <p:nvPr/>
        </p:nvSpPr>
        <p:spPr bwMode="auto">
          <a:xfrm>
            <a:off x="2019780" y="6178861"/>
            <a:ext cx="151676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Ivy Bridge-EX-based</a:t>
            </a:r>
            <a:endParaRPr lang="en-US" altLang="en-US" sz="10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22 </a:t>
            </a:r>
            <a:r>
              <a:rPr lang="en-US" altLang="en-US" sz="1000" dirty="0">
                <a:latin typeface="Verdana" pitchFamily="34" charset="0"/>
              </a:rPr>
              <a:t>nm</a:t>
            </a:r>
          </a:p>
        </p:txBody>
      </p:sp>
      <p:grpSp>
        <p:nvGrpSpPr>
          <p:cNvPr id="23" name="Group 26"/>
          <p:cNvGrpSpPr>
            <a:grpSpLocks/>
          </p:cNvGrpSpPr>
          <p:nvPr/>
        </p:nvGrpSpPr>
        <p:grpSpPr bwMode="auto">
          <a:xfrm>
            <a:off x="2751966" y="1441544"/>
            <a:ext cx="58738" cy="36513"/>
            <a:chOff x="1673" y="934"/>
            <a:chExt cx="37" cy="23"/>
          </a:xfrm>
        </p:grpSpPr>
        <p:sp>
          <p:nvSpPr>
            <p:cNvPr id="24" name="Line 27"/>
            <p:cNvSpPr>
              <a:spLocks noChangeShapeType="1"/>
            </p:cNvSpPr>
            <p:nvPr/>
          </p:nvSpPr>
          <p:spPr bwMode="auto">
            <a:xfrm flipH="1">
              <a:off x="1673" y="934"/>
              <a:ext cx="17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28"/>
            <p:cNvSpPr>
              <a:spLocks noChangeShapeType="1"/>
            </p:cNvSpPr>
            <p:nvPr/>
          </p:nvSpPr>
          <p:spPr bwMode="auto">
            <a:xfrm>
              <a:off x="1692" y="934"/>
              <a:ext cx="18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Rectangle 32"/>
          <p:cNvSpPr>
            <a:spLocks noChangeArrowheads="1"/>
          </p:cNvSpPr>
          <p:nvPr/>
        </p:nvSpPr>
        <p:spPr bwMode="auto">
          <a:xfrm>
            <a:off x="2548099" y="1861632"/>
            <a:ext cx="466473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solidFill>
                  <a:srgbClr val="000000"/>
                </a:solidFill>
                <a:latin typeface="Verdana" pitchFamily="34" charset="0"/>
              </a:rPr>
              <a:t>2</a:t>
            </a:r>
            <a:r>
              <a:rPr lang="hu-HU" altLang="en-US" sz="1000" dirty="0" smtClean="0">
                <a:solidFill>
                  <a:srgbClr val="000000"/>
                </a:solidFill>
                <a:latin typeface="Verdana" pitchFamily="34" charset="0"/>
              </a:rPr>
              <a:t>/20</a:t>
            </a:r>
            <a:r>
              <a:rPr lang="en-US" altLang="en-US" sz="1000" dirty="0" smtClean="0">
                <a:solidFill>
                  <a:srgbClr val="000000"/>
                </a:solidFill>
                <a:latin typeface="Verdana" pitchFamily="34" charset="0"/>
              </a:rPr>
              <a:t>14</a:t>
            </a:r>
            <a:endParaRPr lang="en-US" altLang="en-US" sz="1000" dirty="0">
              <a:solidFill>
                <a:srgbClr val="000000"/>
              </a:solidFill>
              <a:latin typeface="Verdana" pitchFamily="34" charset="0"/>
            </a:endParaRPr>
          </a:p>
        </p:txBody>
      </p:sp>
      <p:grpSp>
        <p:nvGrpSpPr>
          <p:cNvPr id="28" name="Group 33"/>
          <p:cNvGrpSpPr>
            <a:grpSpLocks/>
          </p:cNvGrpSpPr>
          <p:nvPr/>
        </p:nvGrpSpPr>
        <p:grpSpPr bwMode="auto">
          <a:xfrm>
            <a:off x="4953829" y="2002920"/>
            <a:ext cx="58737" cy="36512"/>
            <a:chOff x="3109" y="934"/>
            <a:chExt cx="37" cy="23"/>
          </a:xfrm>
        </p:grpSpPr>
        <p:sp>
          <p:nvSpPr>
            <p:cNvPr id="29" name="Line 34"/>
            <p:cNvSpPr>
              <a:spLocks noChangeShapeType="1"/>
            </p:cNvSpPr>
            <p:nvPr/>
          </p:nvSpPr>
          <p:spPr bwMode="auto">
            <a:xfrm flipH="1">
              <a:off x="3109" y="934"/>
              <a:ext cx="17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35"/>
            <p:cNvSpPr>
              <a:spLocks noChangeShapeType="1"/>
            </p:cNvSpPr>
            <p:nvPr/>
          </p:nvSpPr>
          <p:spPr bwMode="auto">
            <a:xfrm>
              <a:off x="3128" y="934"/>
              <a:ext cx="18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" name="Text Box 36"/>
          <p:cNvSpPr txBox="1">
            <a:spLocks noChangeArrowheads="1"/>
          </p:cNvSpPr>
          <p:nvPr/>
        </p:nvSpPr>
        <p:spPr bwMode="auto">
          <a:xfrm>
            <a:off x="4388434" y="6169927"/>
            <a:ext cx="13308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Haswell-EX based</a:t>
            </a:r>
            <a:endParaRPr lang="en-US" altLang="en-US" sz="10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22 </a:t>
            </a:r>
            <a:r>
              <a:rPr lang="en-US" altLang="en-US" sz="1000" dirty="0">
                <a:latin typeface="Verdana" pitchFamily="34" charset="0"/>
              </a:rPr>
              <a:t>nm</a:t>
            </a:r>
          </a:p>
        </p:txBody>
      </p:sp>
      <p:sp>
        <p:nvSpPr>
          <p:cNvPr id="37" name="Rectangle 43"/>
          <p:cNvSpPr>
            <a:spLocks noChangeArrowheads="1"/>
          </p:cNvSpPr>
          <p:nvPr/>
        </p:nvSpPr>
        <p:spPr bwMode="auto">
          <a:xfrm>
            <a:off x="546019" y="1530444"/>
            <a:ext cx="84478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b="1" dirty="0" smtClean="0">
                <a:solidFill>
                  <a:srgbClr val="000000"/>
                </a:solidFill>
                <a:latin typeface="Verdana" pitchFamily="34" charset="0"/>
              </a:rPr>
              <a:t>4S </a:t>
            </a:r>
            <a:r>
              <a:rPr lang="en-US" altLang="en-US" sz="1000" b="1" dirty="0">
                <a:solidFill>
                  <a:srgbClr val="000000"/>
                </a:solidFill>
                <a:latin typeface="Verdana" pitchFamily="34" charset="0"/>
              </a:rPr>
              <a:t>p</a:t>
            </a:r>
            <a:r>
              <a:rPr lang="hu-HU" altLang="en-US" sz="1000" b="1" dirty="0" smtClean="0">
                <a:solidFill>
                  <a:srgbClr val="000000"/>
                </a:solidFill>
                <a:latin typeface="Verdana" pitchFamily="34" charset="0"/>
              </a:rPr>
              <a:t>latform</a:t>
            </a:r>
            <a:endParaRPr lang="en-US" altLang="en-US" sz="10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8" name="Rectangle 44"/>
          <p:cNvSpPr>
            <a:spLocks noChangeArrowheads="1"/>
          </p:cNvSpPr>
          <p:nvPr/>
        </p:nvSpPr>
        <p:spPr bwMode="auto">
          <a:xfrm>
            <a:off x="508240" y="2252757"/>
            <a:ext cx="613951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 dirty="0" smtClean="0">
                <a:solidFill>
                  <a:srgbClr val="000000"/>
                </a:solidFill>
                <a:latin typeface="Verdana" pitchFamily="34" charset="0"/>
              </a:rPr>
              <a:t>4S </a:t>
            </a:r>
            <a:r>
              <a:rPr lang="en-US" altLang="en-US" sz="1000" b="1" dirty="0">
                <a:solidFill>
                  <a:srgbClr val="000000"/>
                </a:solidFill>
                <a:latin typeface="Verdana" pitchFamily="34" charset="0"/>
              </a:rPr>
              <a:t>cores</a:t>
            </a:r>
            <a:endParaRPr lang="en-US" altLang="en-US" sz="10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9" name="Rectangle 45"/>
          <p:cNvSpPr>
            <a:spLocks noChangeArrowheads="1"/>
          </p:cNvSpPr>
          <p:nvPr/>
        </p:nvSpPr>
        <p:spPr bwMode="auto">
          <a:xfrm>
            <a:off x="455809" y="5094504"/>
            <a:ext cx="294953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 dirty="0" smtClean="0">
                <a:solidFill>
                  <a:srgbClr val="000000"/>
                </a:solidFill>
                <a:latin typeface="Verdana" pitchFamily="34" charset="0"/>
              </a:rPr>
              <a:t>PCH</a:t>
            </a:r>
            <a:endParaRPr lang="en-US" altLang="en-US" sz="10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56335" y="638434"/>
            <a:ext cx="33650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The </a:t>
            </a:r>
            <a:r>
              <a:rPr lang="en-US" b="1" dirty="0" err="1" smtClean="0">
                <a:solidFill>
                  <a:schemeClr val="accent6"/>
                </a:solidFill>
              </a:rPr>
              <a:t>Brickland</a:t>
            </a:r>
            <a:r>
              <a:rPr lang="en-US" b="1" dirty="0" smtClean="0">
                <a:solidFill>
                  <a:schemeClr val="accent6"/>
                </a:solidFill>
              </a:rPr>
              <a:t> </a:t>
            </a:r>
            <a:r>
              <a:rPr lang="hu-HU" b="1" dirty="0" smtClean="0">
                <a:solidFill>
                  <a:schemeClr val="accent6"/>
                </a:solidFill>
              </a:rPr>
              <a:t>4S (4S) </a:t>
            </a:r>
            <a:r>
              <a:rPr lang="en-US" b="1" dirty="0" smtClean="0">
                <a:solidFill>
                  <a:schemeClr val="accent6"/>
                </a:solidFill>
              </a:rPr>
              <a:t>platform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4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/>
              <a:t>3</a:t>
            </a:r>
            <a:r>
              <a:rPr lang="hu-HU" altLang="en-US" dirty="0" smtClean="0"/>
              <a:t>.1 </a:t>
            </a:r>
            <a:r>
              <a:rPr lang="en-US" altLang="en-US" dirty="0" smtClean="0"/>
              <a:t>Overview of the </a:t>
            </a:r>
            <a:r>
              <a:rPr lang="en-US" altLang="en-US" dirty="0" err="1" smtClean="0"/>
              <a:t>Brickland</a:t>
            </a:r>
            <a:r>
              <a:rPr lang="en-US" altLang="en-US" dirty="0" smtClean="0"/>
              <a:t> platform </a:t>
            </a:r>
            <a:r>
              <a:rPr lang="hu-HU" altLang="en-US" dirty="0" smtClean="0"/>
              <a:t>(2)</a:t>
            </a:r>
            <a:endParaRPr lang="en-US" altLang="en-US" dirty="0" smtClean="0"/>
          </a:p>
        </p:txBody>
      </p:sp>
      <p:sp>
        <p:nvSpPr>
          <p:cNvPr id="42" name="Rectangle 5"/>
          <p:cNvSpPr>
            <a:spLocks noChangeArrowheads="1"/>
          </p:cNvSpPr>
          <p:nvPr/>
        </p:nvSpPr>
        <p:spPr bwMode="auto">
          <a:xfrm>
            <a:off x="6843735" y="2129601"/>
            <a:ext cx="1111250" cy="324000"/>
          </a:xfrm>
          <a:prstGeom prst="rect">
            <a:avLst/>
          </a:prstGeom>
          <a:solidFill>
            <a:srgbClr val="FF5B5B">
              <a:alpha val="52940"/>
            </a:srgb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lIns="0" tIns="0" rIns="0" bIns="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 dirty="0" smtClean="0">
                <a:latin typeface="Verdana" pitchFamily="34" charset="0"/>
              </a:rPr>
              <a:t>Xeon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 dirty="0" smtClean="0">
                <a:latin typeface="Verdana" pitchFamily="34" charset="0"/>
              </a:rPr>
              <a:t>  E7-4800 v</a:t>
            </a:r>
            <a:r>
              <a:rPr lang="hu-HU" altLang="en-US" sz="1000" b="1" dirty="0" smtClean="0">
                <a:latin typeface="Verdana" pitchFamily="34" charset="0"/>
              </a:rPr>
              <a:t>4</a:t>
            </a:r>
            <a:endParaRPr lang="hu-HU" altLang="en-US" sz="1000" b="1" dirty="0">
              <a:latin typeface="Verdana" pitchFamily="34" charset="0"/>
            </a:endParaRPr>
          </a:p>
        </p:txBody>
      </p:sp>
      <p:sp>
        <p:nvSpPr>
          <p:cNvPr id="45" name="Rectangle 9"/>
          <p:cNvSpPr>
            <a:spLocks noChangeArrowheads="1"/>
          </p:cNvSpPr>
          <p:nvPr/>
        </p:nvSpPr>
        <p:spPr bwMode="auto">
          <a:xfrm>
            <a:off x="7136755" y="1858076"/>
            <a:ext cx="466473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 smtClean="0">
                <a:solidFill>
                  <a:srgbClr val="000000"/>
                </a:solidFill>
                <a:latin typeface="Verdana" pitchFamily="34" charset="0"/>
              </a:rPr>
              <a:t>6/20</a:t>
            </a:r>
            <a:r>
              <a:rPr lang="en-US" altLang="en-US" sz="1000" dirty="0" smtClean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hu-HU" altLang="en-US" sz="1000" dirty="0" smtClean="0">
                <a:solidFill>
                  <a:srgbClr val="000000"/>
                </a:solidFill>
                <a:latin typeface="Verdana" pitchFamily="34" charset="0"/>
              </a:rPr>
              <a:t>6</a:t>
            </a:r>
            <a:endParaRPr lang="en-US" altLang="en-US" sz="10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6" name="Rectangle 16"/>
          <p:cNvSpPr>
            <a:spLocks noChangeArrowheads="1"/>
          </p:cNvSpPr>
          <p:nvPr/>
        </p:nvSpPr>
        <p:spPr bwMode="auto">
          <a:xfrm>
            <a:off x="6739865" y="2505838"/>
            <a:ext cx="1271181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i="1" dirty="0" smtClean="0">
                <a:solidFill>
                  <a:srgbClr val="000000"/>
                </a:solidFill>
                <a:latin typeface="Verdana" pitchFamily="34" charset="0"/>
              </a:rPr>
              <a:t>(Broad</a:t>
            </a:r>
            <a:r>
              <a:rPr lang="en-US" altLang="en-US" sz="1000" i="1" dirty="0" smtClean="0">
                <a:solidFill>
                  <a:srgbClr val="000000"/>
                </a:solidFill>
                <a:latin typeface="Verdana" pitchFamily="34" charset="0"/>
              </a:rPr>
              <a:t>well-EX</a:t>
            </a:r>
            <a:r>
              <a:rPr lang="en-US" altLang="en-US" sz="1000" i="1" dirty="0">
                <a:solidFill>
                  <a:srgbClr val="000000"/>
                </a:solidFill>
                <a:latin typeface="Verdana" pitchFamily="34" charset="0"/>
              </a:rPr>
              <a:t>) </a:t>
            </a:r>
            <a:r>
              <a:rPr lang="en-US" altLang="en-US" sz="1000" i="1" dirty="0" smtClean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hu-HU" altLang="en-US" sz="1000" i="1" dirty="0" smtClean="0">
                <a:solidFill>
                  <a:srgbClr val="000000"/>
                </a:solidFill>
                <a:latin typeface="Verdana" pitchFamily="34" charset="0"/>
              </a:rPr>
              <a:t>6</a:t>
            </a:r>
            <a:r>
              <a:rPr lang="en-US" altLang="en-US" sz="1000" i="1" dirty="0" smtClean="0">
                <a:solidFill>
                  <a:srgbClr val="000000"/>
                </a:solidFill>
                <a:latin typeface="Verdana" pitchFamily="34" charset="0"/>
              </a:rPr>
              <a:t>C</a:t>
            </a:r>
            <a:endParaRPr lang="en-US" altLang="en-US" sz="1000" i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50" name="Text Box 22"/>
          <p:cNvSpPr txBox="1">
            <a:spLocks noChangeArrowheads="1"/>
          </p:cNvSpPr>
          <p:nvPr/>
        </p:nvSpPr>
        <p:spPr bwMode="auto">
          <a:xfrm>
            <a:off x="6268852" y="2819113"/>
            <a:ext cx="2143537" cy="1954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14 nm/7200 </a:t>
            </a:r>
            <a:r>
              <a:rPr lang="en-US" altLang="en-US" sz="1000" dirty="0" err="1" smtClean="0">
                <a:latin typeface="Verdana" pitchFamily="34" charset="0"/>
              </a:rPr>
              <a:t>mtrs</a:t>
            </a:r>
            <a:r>
              <a:rPr lang="en-US" altLang="en-US" sz="1000" dirty="0" smtClean="0">
                <a:latin typeface="Verdana" pitchFamily="34" charset="0"/>
              </a:rPr>
              <a:t>/456 </a:t>
            </a:r>
            <a:r>
              <a:rPr lang="en-US" altLang="en-US" sz="1000" dirty="0">
                <a:latin typeface="Verdana" pitchFamily="34" charset="0"/>
              </a:rPr>
              <a:t>mm</a:t>
            </a:r>
            <a:r>
              <a:rPr lang="en-US" altLang="en-US" sz="1000" baseline="30000" dirty="0">
                <a:latin typeface="Verdana" pitchFamily="34" charset="0"/>
              </a:rPr>
              <a:t>2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Times New Roman" pitchFamily="18" charset="0"/>
              </a:rPr>
              <a:t>¼</a:t>
            </a:r>
            <a:r>
              <a:rPr lang="en-US" altLang="en-US" sz="1000" dirty="0">
                <a:latin typeface="Verdana" pitchFamily="34" charset="0"/>
              </a:rPr>
              <a:t> MB L2/C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hu-HU" altLang="en-US" sz="1000" dirty="0" smtClean="0">
                <a:latin typeface="Verdana" pitchFamily="34" charset="0"/>
              </a:rPr>
              <a:t>40</a:t>
            </a:r>
            <a:r>
              <a:rPr lang="en-US" altLang="en-US" sz="1000" dirty="0" smtClean="0">
                <a:latin typeface="Verdana" pitchFamily="34" charset="0"/>
              </a:rPr>
              <a:t> </a:t>
            </a:r>
            <a:r>
              <a:rPr lang="en-US" altLang="en-US" sz="1000" dirty="0">
                <a:latin typeface="Verdana" pitchFamily="34" charset="0"/>
              </a:rPr>
              <a:t>MB L3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3</a:t>
            </a:r>
            <a:r>
              <a:rPr lang="en-US" altLang="en-US" sz="1000" dirty="0" smtClean="0">
                <a:latin typeface="Verdana" pitchFamily="34" charset="0"/>
              </a:rPr>
              <a:t> QPI 1.1 </a:t>
            </a:r>
            <a:r>
              <a:rPr lang="en-US" altLang="en-US" sz="1000" dirty="0">
                <a:latin typeface="Verdana" pitchFamily="34" charset="0"/>
              </a:rPr>
              <a:t>links </a:t>
            </a:r>
            <a:r>
              <a:rPr lang="en-US" altLang="en-US" sz="1000" dirty="0" smtClean="0">
                <a:latin typeface="Verdana" pitchFamily="34" charset="0"/>
              </a:rPr>
              <a:t>9.6 GT/s</a:t>
            </a:r>
            <a:endParaRPr lang="en-US" altLang="en-US" sz="1000" dirty="0">
              <a:latin typeface="Verdana" pitchFamily="34" charset="0"/>
            </a:endParaRP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4 </a:t>
            </a:r>
            <a:r>
              <a:rPr lang="en-US" altLang="en-US" sz="1000" dirty="0" smtClean="0">
                <a:latin typeface="Verdana" pitchFamily="34" charset="0"/>
              </a:rPr>
              <a:t>SMI2 links to 4 SMBs</a:t>
            </a:r>
            <a:endParaRPr lang="en-US" altLang="en-US" sz="1000" dirty="0">
              <a:latin typeface="Verdana" pitchFamily="34" charset="0"/>
            </a:endParaRP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2 mem. </a:t>
            </a:r>
            <a:r>
              <a:rPr lang="en-US" altLang="en-US" sz="1000" dirty="0" smtClean="0">
                <a:latin typeface="Verdana" pitchFamily="34" charset="0"/>
              </a:rPr>
              <a:t>channels/SMB</a:t>
            </a:r>
            <a:endParaRPr lang="en-US" altLang="en-US" sz="1000" dirty="0">
              <a:latin typeface="Verdana" pitchFamily="34" charset="0"/>
            </a:endParaRP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up to 3 </a:t>
            </a:r>
            <a:r>
              <a:rPr lang="en-US" altLang="en-US" sz="1000" dirty="0">
                <a:latin typeface="Verdana" pitchFamily="34" charset="0"/>
              </a:rPr>
              <a:t>DIMMs/mem. channel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up to DDR4-1866 </a:t>
            </a:r>
            <a:r>
              <a:rPr lang="en-US" altLang="en-US" sz="1000" dirty="0">
                <a:latin typeface="Verdana" pitchFamily="34" charset="0"/>
              </a:rPr>
              <a:t>MT/s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6 </a:t>
            </a:r>
            <a:r>
              <a:rPr lang="en-US" altLang="en-US" sz="1000" dirty="0">
                <a:latin typeface="Verdana" pitchFamily="34" charset="0"/>
              </a:rPr>
              <a:t>TB </a:t>
            </a:r>
            <a:r>
              <a:rPr lang="en-US" altLang="en-US" sz="1000" dirty="0" smtClean="0">
                <a:latin typeface="Verdana" pitchFamily="34" charset="0"/>
              </a:rPr>
              <a:t>(96x64 </a:t>
            </a:r>
            <a:r>
              <a:rPr lang="en-US" altLang="en-US" sz="1000" dirty="0">
                <a:latin typeface="Verdana" pitchFamily="34" charset="0"/>
              </a:rPr>
              <a:t>GB</a:t>
            </a:r>
            <a:r>
              <a:rPr lang="en-US" altLang="en-US" sz="1000" dirty="0" smtClean="0">
                <a:latin typeface="Verdana" pitchFamily="34" charset="0"/>
              </a:rPr>
              <a:t>)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32 </a:t>
            </a:r>
            <a:r>
              <a:rPr lang="en-US" altLang="en-US" sz="1000" dirty="0" err="1" smtClean="0">
                <a:latin typeface="Verdana" pitchFamily="34" charset="0"/>
              </a:rPr>
              <a:t>PCIe</a:t>
            </a:r>
            <a:r>
              <a:rPr lang="en-US" altLang="en-US" sz="1000" dirty="0" smtClean="0">
                <a:latin typeface="Verdana" pitchFamily="34" charset="0"/>
              </a:rPr>
              <a:t> 3.0</a:t>
            </a:r>
            <a:endParaRPr lang="en-US" altLang="en-US" sz="1000" dirty="0">
              <a:latin typeface="Verdana" pitchFamily="34" charset="0"/>
            </a:endParaRP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LGA 2011-1</a:t>
            </a:r>
            <a:endParaRPr lang="en-US" altLang="en-US" sz="1000" dirty="0">
              <a:latin typeface="Verdana" pitchFamily="34" charset="0"/>
            </a:endParaRPr>
          </a:p>
        </p:txBody>
      </p:sp>
      <p:grpSp>
        <p:nvGrpSpPr>
          <p:cNvPr id="51" name="Group 33"/>
          <p:cNvGrpSpPr>
            <a:grpSpLocks/>
          </p:cNvGrpSpPr>
          <p:nvPr/>
        </p:nvGrpSpPr>
        <p:grpSpPr bwMode="auto">
          <a:xfrm>
            <a:off x="7334273" y="2013651"/>
            <a:ext cx="58737" cy="36512"/>
            <a:chOff x="3109" y="934"/>
            <a:chExt cx="37" cy="23"/>
          </a:xfrm>
        </p:grpSpPr>
        <p:sp>
          <p:nvSpPr>
            <p:cNvPr id="52" name="Line 34"/>
            <p:cNvSpPr>
              <a:spLocks noChangeShapeType="1"/>
            </p:cNvSpPr>
            <p:nvPr/>
          </p:nvSpPr>
          <p:spPr bwMode="auto">
            <a:xfrm flipH="1">
              <a:off x="3109" y="934"/>
              <a:ext cx="17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Line 35"/>
            <p:cNvSpPr>
              <a:spLocks noChangeShapeType="1"/>
            </p:cNvSpPr>
            <p:nvPr/>
          </p:nvSpPr>
          <p:spPr bwMode="auto">
            <a:xfrm>
              <a:off x="3128" y="934"/>
              <a:ext cx="18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114409" y="5154388"/>
            <a:ext cx="2207270" cy="783177"/>
            <a:chOff x="5668204" y="5399088"/>
            <a:chExt cx="2207270" cy="783177"/>
          </a:xfrm>
        </p:grpSpPr>
        <p:sp>
          <p:nvSpPr>
            <p:cNvPr id="43" name="Rectangle 59"/>
            <p:cNvSpPr>
              <a:spLocks noChangeArrowheads="1"/>
            </p:cNvSpPr>
            <p:nvPr/>
          </p:nvSpPr>
          <p:spPr bwMode="auto">
            <a:xfrm>
              <a:off x="5668204" y="5456238"/>
              <a:ext cx="596900" cy="165100"/>
            </a:xfrm>
            <a:prstGeom prst="rect">
              <a:avLst/>
            </a:prstGeom>
            <a:solidFill>
              <a:srgbClr val="CC99FF">
                <a:alpha val="43137"/>
              </a:srgbClr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400">
                <a:latin typeface="Verdana" pitchFamily="34" charset="0"/>
              </a:endParaRPr>
            </a:p>
          </p:txBody>
        </p:sp>
        <p:sp>
          <p:nvSpPr>
            <p:cNvPr id="44" name="Text Box 60"/>
            <p:cNvSpPr txBox="1">
              <a:spLocks noChangeArrowheads="1"/>
            </p:cNvSpPr>
            <p:nvPr/>
          </p:nvSpPr>
          <p:spPr bwMode="auto">
            <a:xfrm>
              <a:off x="6371536" y="5399088"/>
              <a:ext cx="1503938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dirty="0" smtClean="0">
                  <a:latin typeface="Verdana" pitchFamily="34" charset="0"/>
                </a:rPr>
                <a:t>Ivy Bridge-EX </a:t>
              </a:r>
              <a:r>
                <a:rPr lang="en-US" altLang="en-US" sz="1000" dirty="0">
                  <a:latin typeface="Verdana" pitchFamily="34" charset="0"/>
                </a:rPr>
                <a:t>based</a:t>
              </a:r>
            </a:p>
          </p:txBody>
        </p:sp>
        <p:sp>
          <p:nvSpPr>
            <p:cNvPr id="47" name="Rectangle 63"/>
            <p:cNvSpPr>
              <a:spLocks noChangeArrowheads="1"/>
            </p:cNvSpPr>
            <p:nvPr/>
          </p:nvSpPr>
          <p:spPr bwMode="auto">
            <a:xfrm>
              <a:off x="5682491" y="5711825"/>
              <a:ext cx="596900" cy="165100"/>
            </a:xfrm>
            <a:prstGeom prst="rect">
              <a:avLst/>
            </a:prstGeom>
            <a:solidFill>
              <a:srgbClr val="FF6600">
                <a:alpha val="52940"/>
              </a:srgbClr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400">
                <a:latin typeface="Verdana" pitchFamily="34" charset="0"/>
              </a:endParaRPr>
            </a:p>
          </p:txBody>
        </p:sp>
        <p:sp>
          <p:nvSpPr>
            <p:cNvPr id="48" name="Text Box 64"/>
            <p:cNvSpPr txBox="1">
              <a:spLocks noChangeArrowheads="1"/>
            </p:cNvSpPr>
            <p:nvPr/>
          </p:nvSpPr>
          <p:spPr bwMode="auto">
            <a:xfrm>
              <a:off x="6383128" y="5667733"/>
              <a:ext cx="1330813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dirty="0" err="1" smtClean="0">
                  <a:latin typeface="Verdana" pitchFamily="34" charset="0"/>
                </a:rPr>
                <a:t>Haswell</a:t>
              </a:r>
              <a:r>
                <a:rPr lang="en-US" altLang="en-US" sz="1000" dirty="0" smtClean="0">
                  <a:latin typeface="Verdana" pitchFamily="34" charset="0"/>
                </a:rPr>
                <a:t>-EX </a:t>
              </a:r>
              <a:r>
                <a:rPr lang="en-US" altLang="en-US" sz="1000" dirty="0">
                  <a:latin typeface="Verdana" pitchFamily="34" charset="0"/>
                </a:rPr>
                <a:t>based</a:t>
              </a:r>
            </a:p>
          </p:txBody>
        </p:sp>
        <p:sp>
          <p:nvSpPr>
            <p:cNvPr id="54" name="Rectangle 63"/>
            <p:cNvSpPr>
              <a:spLocks noChangeArrowheads="1"/>
            </p:cNvSpPr>
            <p:nvPr/>
          </p:nvSpPr>
          <p:spPr bwMode="auto">
            <a:xfrm>
              <a:off x="5693222" y="5993015"/>
              <a:ext cx="596900" cy="165100"/>
            </a:xfrm>
            <a:prstGeom prst="rect">
              <a:avLst/>
            </a:prstGeom>
            <a:solidFill>
              <a:srgbClr val="FF5B5B">
                <a:alpha val="52940"/>
              </a:srgbClr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400">
                <a:latin typeface="Verdana" pitchFamily="34" charset="0"/>
              </a:endParaRPr>
            </a:p>
          </p:txBody>
        </p:sp>
        <p:sp>
          <p:nvSpPr>
            <p:cNvPr id="55" name="Text Box 64"/>
            <p:cNvSpPr txBox="1">
              <a:spLocks noChangeArrowheads="1"/>
            </p:cNvSpPr>
            <p:nvPr/>
          </p:nvSpPr>
          <p:spPr bwMode="auto">
            <a:xfrm>
              <a:off x="6376445" y="5936044"/>
              <a:ext cx="1468671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 dirty="0" smtClean="0">
                  <a:latin typeface="Verdana" pitchFamily="34" charset="0"/>
                </a:rPr>
                <a:t>Broad</a:t>
              </a:r>
              <a:r>
                <a:rPr lang="en-US" altLang="en-US" sz="1000" dirty="0" smtClean="0">
                  <a:latin typeface="Verdana" pitchFamily="34" charset="0"/>
                </a:rPr>
                <a:t>well-EX </a:t>
              </a:r>
              <a:r>
                <a:rPr lang="en-US" altLang="en-US" sz="1000" dirty="0">
                  <a:latin typeface="Verdana" pitchFamily="34" charset="0"/>
                </a:rPr>
                <a:t>based</a:t>
              </a:r>
            </a:p>
          </p:txBody>
        </p:sp>
      </p:grpSp>
      <p:sp>
        <p:nvSpPr>
          <p:cNvPr id="56" name="Text Box 36"/>
          <p:cNvSpPr txBox="1">
            <a:spLocks noChangeArrowheads="1"/>
          </p:cNvSpPr>
          <p:nvPr/>
        </p:nvSpPr>
        <p:spPr bwMode="auto">
          <a:xfrm>
            <a:off x="6687067" y="6180658"/>
            <a:ext cx="146867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 smtClean="0">
                <a:latin typeface="Verdana" pitchFamily="34" charset="0"/>
              </a:rPr>
              <a:t>Broad</a:t>
            </a:r>
            <a:r>
              <a:rPr lang="en-US" altLang="en-US" sz="1000" dirty="0" smtClean="0">
                <a:latin typeface="Verdana" pitchFamily="34" charset="0"/>
              </a:rPr>
              <a:t>well-EX based</a:t>
            </a:r>
            <a:endParaRPr lang="en-US" altLang="en-US" sz="10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14 </a:t>
            </a:r>
            <a:r>
              <a:rPr lang="en-US" altLang="en-US" sz="1000" dirty="0">
                <a:latin typeface="Verdana" pitchFamily="34" charset="0"/>
              </a:rPr>
              <a:t>nm</a:t>
            </a:r>
          </a:p>
        </p:txBody>
      </p:sp>
      <p:sp>
        <p:nvSpPr>
          <p:cNvPr id="33" name="Rounded Rectangle 32"/>
          <p:cNvSpPr/>
          <p:nvPr/>
        </p:nvSpPr>
        <p:spPr bwMode="auto">
          <a:xfrm>
            <a:off x="1545465" y="1176433"/>
            <a:ext cx="6964400" cy="5533462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77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3</a:t>
            </a:r>
            <a:r>
              <a:rPr lang="hu-HU" altLang="en-US" dirty="0"/>
              <a:t>.1 </a:t>
            </a:r>
            <a:r>
              <a:rPr lang="en-US" altLang="en-US" dirty="0"/>
              <a:t>Overview of the </a:t>
            </a:r>
            <a:r>
              <a:rPr lang="en-US" altLang="en-US" dirty="0" err="1"/>
              <a:t>Brickland</a:t>
            </a:r>
            <a:r>
              <a:rPr lang="en-US" altLang="en-US" dirty="0"/>
              <a:t> platform </a:t>
            </a:r>
            <a:r>
              <a:rPr lang="hu-HU" altLang="en-US" dirty="0" smtClean="0"/>
              <a:t>(</a:t>
            </a:r>
            <a:r>
              <a:rPr lang="en-US" altLang="en-US" dirty="0" smtClean="0"/>
              <a:t>3</a:t>
            </a:r>
            <a:r>
              <a:rPr lang="hu-HU" altLang="en-US" dirty="0" smtClean="0"/>
              <a:t>)</a:t>
            </a:r>
            <a:endParaRPr lang="en-US" dirty="0"/>
          </a:p>
        </p:txBody>
      </p:sp>
      <p:grpSp>
        <p:nvGrpSpPr>
          <p:cNvPr id="222" name="Group 221"/>
          <p:cNvGrpSpPr/>
          <p:nvPr/>
        </p:nvGrpSpPr>
        <p:grpSpPr>
          <a:xfrm>
            <a:off x="243141" y="1316447"/>
            <a:ext cx="8541442" cy="4086070"/>
            <a:chOff x="243141" y="1532347"/>
            <a:chExt cx="8541442" cy="4086070"/>
          </a:xfrm>
        </p:grpSpPr>
        <p:sp>
          <p:nvSpPr>
            <p:cNvPr id="3" name="Téglalap 53"/>
            <p:cNvSpPr>
              <a:spLocks noChangeArrowheads="1"/>
            </p:cNvSpPr>
            <p:nvPr/>
          </p:nvSpPr>
          <p:spPr bwMode="auto">
            <a:xfrm>
              <a:off x="2755900" y="5042154"/>
              <a:ext cx="1439863" cy="576263"/>
            </a:xfrm>
            <a:prstGeom prst="rect">
              <a:avLst/>
            </a:prstGeom>
            <a:solidFill>
              <a:srgbClr val="3366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dirty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en-US" altLang="en-US" sz="1100" dirty="0" smtClean="0">
                  <a:solidFill>
                    <a:schemeClr val="bg1"/>
                  </a:solidFill>
                  <a:latin typeface="Verdana" pitchFamily="34" charset="0"/>
                </a:rPr>
                <a:t>C602J PCH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dirty="0" smtClean="0">
                  <a:solidFill>
                    <a:schemeClr val="bg1"/>
                  </a:solidFill>
                  <a:latin typeface="Verdana" pitchFamily="34" charset="0"/>
                </a:rPr>
                <a:t>(</a:t>
              </a:r>
              <a:r>
                <a:rPr lang="en-US" altLang="en-US" sz="1100" dirty="0" err="1" smtClean="0">
                  <a:solidFill>
                    <a:schemeClr val="bg1"/>
                  </a:solidFill>
                  <a:latin typeface="Verdana" pitchFamily="34" charset="0"/>
                </a:rPr>
                <a:t>Patsburg</a:t>
              </a:r>
              <a:r>
                <a:rPr lang="en-US" altLang="en-US" sz="1100" dirty="0" smtClean="0">
                  <a:solidFill>
                    <a:schemeClr val="bg1"/>
                  </a:solidFill>
                  <a:latin typeface="Verdana" pitchFamily="34" charset="0"/>
                </a:rPr>
                <a:t> J) </a:t>
              </a:r>
              <a:endParaRPr lang="hu-HU" altLang="en-US" sz="11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4" name="Egyenes összekötő 108"/>
            <p:cNvCxnSpPr/>
            <p:nvPr/>
          </p:nvCxnSpPr>
          <p:spPr>
            <a:xfrm flipH="1" flipV="1">
              <a:off x="4200663" y="2974567"/>
              <a:ext cx="576126" cy="9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Egyenes összekötő 112"/>
            <p:cNvCxnSpPr/>
            <p:nvPr/>
          </p:nvCxnSpPr>
          <p:spPr>
            <a:xfrm rot="10800000">
              <a:off x="4222750" y="4148392"/>
              <a:ext cx="57626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Egyenes összekötő 113"/>
            <p:cNvCxnSpPr/>
            <p:nvPr/>
          </p:nvCxnSpPr>
          <p:spPr>
            <a:xfrm rot="10800000">
              <a:off x="4222750" y="3262567"/>
              <a:ext cx="576263" cy="6223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Egyenes összekötő 115"/>
            <p:cNvCxnSpPr/>
            <p:nvPr/>
          </p:nvCxnSpPr>
          <p:spPr>
            <a:xfrm rot="10800000" flipV="1">
              <a:off x="4222750" y="3275267"/>
              <a:ext cx="563563" cy="609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Egyenes összekötő 118"/>
            <p:cNvCxnSpPr>
              <a:cxnSpLocks noChangeShapeType="1"/>
            </p:cNvCxnSpPr>
            <p:nvPr/>
          </p:nvCxnSpPr>
          <p:spPr bwMode="auto">
            <a:xfrm flipH="1" flipV="1">
              <a:off x="3480663" y="3262567"/>
              <a:ext cx="726" cy="584464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" name="Egyenes összekötő 119"/>
            <p:cNvCxnSpPr>
              <a:cxnSpLocks noChangeShapeType="1"/>
            </p:cNvCxnSpPr>
            <p:nvPr/>
          </p:nvCxnSpPr>
          <p:spPr bwMode="auto">
            <a:xfrm flipV="1">
              <a:off x="5519738" y="3275267"/>
              <a:ext cx="0" cy="58420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Egyenes összekötő 121"/>
            <p:cNvCxnSpPr/>
            <p:nvPr/>
          </p:nvCxnSpPr>
          <p:spPr>
            <a:xfrm rot="5400000" flipH="1" flipV="1">
              <a:off x="3153162" y="4779829"/>
              <a:ext cx="61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Szövegdoboz 70"/>
            <p:cNvSpPr txBox="1">
              <a:spLocks noChangeArrowheads="1"/>
            </p:cNvSpPr>
            <p:nvPr/>
          </p:nvSpPr>
          <p:spPr bwMode="auto">
            <a:xfrm>
              <a:off x="4257881" y="2589467"/>
              <a:ext cx="417101" cy="374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ts val="1100"/>
                </a:lnSpc>
                <a:spcBef>
                  <a:spcPct val="0"/>
                </a:spcBef>
                <a:buFontTx/>
                <a:buNone/>
              </a:pPr>
              <a:r>
                <a:rPr lang="hu-HU" altLang="en-US" sz="1000" dirty="0" smtClean="0">
                  <a:latin typeface="Verdana" pitchFamily="34" charset="0"/>
                </a:rPr>
                <a:t>QPI</a:t>
              </a:r>
              <a:endParaRPr lang="en-US" altLang="en-US" sz="1000" dirty="0" smtClean="0">
                <a:latin typeface="Verdana" pitchFamily="34" charset="0"/>
              </a:endParaRPr>
            </a:p>
            <a:p>
              <a:pPr algn="ctr" eaLnBrk="1" hangingPunct="1">
                <a:lnSpc>
                  <a:spcPts val="11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00" dirty="0" smtClean="0">
                  <a:latin typeface="Verdana" pitchFamily="34" charset="0"/>
                </a:rPr>
                <a:t>1.1</a:t>
              </a:r>
              <a:endParaRPr lang="hu-HU" altLang="en-US" sz="1000" dirty="0">
                <a:latin typeface="Verdana" pitchFamily="34" charset="0"/>
              </a:endParaRPr>
            </a:p>
          </p:txBody>
        </p:sp>
        <p:sp>
          <p:nvSpPr>
            <p:cNvPr id="12" name="Szövegdoboz 70"/>
            <p:cNvSpPr txBox="1">
              <a:spLocks noChangeArrowheads="1"/>
            </p:cNvSpPr>
            <p:nvPr/>
          </p:nvSpPr>
          <p:spPr bwMode="auto">
            <a:xfrm>
              <a:off x="4245181" y="4173792"/>
              <a:ext cx="417101" cy="374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ts val="1100"/>
                </a:lnSpc>
                <a:spcBef>
                  <a:spcPct val="0"/>
                </a:spcBef>
                <a:buFontTx/>
                <a:buNone/>
              </a:pPr>
              <a:r>
                <a:rPr lang="hu-HU" altLang="en-US" sz="1000" dirty="0" smtClean="0">
                  <a:latin typeface="Verdana" pitchFamily="34" charset="0"/>
                </a:rPr>
                <a:t>QPI</a:t>
              </a:r>
              <a:endParaRPr lang="en-US" altLang="en-US" sz="1000" dirty="0" smtClean="0">
                <a:latin typeface="Verdana" pitchFamily="34" charset="0"/>
              </a:endParaRPr>
            </a:p>
            <a:p>
              <a:pPr algn="ctr" eaLnBrk="1" hangingPunct="1">
                <a:lnSpc>
                  <a:spcPts val="11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00" dirty="0" smtClean="0">
                  <a:latin typeface="Verdana" pitchFamily="34" charset="0"/>
                </a:rPr>
                <a:t>1.1</a:t>
              </a:r>
              <a:endParaRPr lang="hu-HU" altLang="en-US" sz="1000" dirty="0">
                <a:latin typeface="Verdana" pitchFamily="34" charset="0"/>
              </a:endParaRPr>
            </a:p>
          </p:txBody>
        </p:sp>
        <p:sp>
          <p:nvSpPr>
            <p:cNvPr id="13" name="Szövegdoboz 70"/>
            <p:cNvSpPr txBox="1">
              <a:spLocks noChangeArrowheads="1"/>
            </p:cNvSpPr>
            <p:nvPr/>
          </p:nvSpPr>
          <p:spPr bwMode="auto">
            <a:xfrm>
              <a:off x="5521094" y="3440367"/>
              <a:ext cx="671979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 dirty="0" smtClean="0">
                  <a:latin typeface="Verdana" pitchFamily="34" charset="0"/>
                </a:rPr>
                <a:t>QPI</a:t>
              </a:r>
              <a:r>
                <a:rPr lang="en-US" altLang="en-US" sz="1000" dirty="0" smtClean="0">
                  <a:latin typeface="Verdana" pitchFamily="34" charset="0"/>
                </a:rPr>
                <a:t> 1.1</a:t>
              </a:r>
              <a:endParaRPr lang="hu-HU" altLang="en-US" sz="1000" dirty="0">
                <a:latin typeface="Verdana" pitchFamily="34" charset="0"/>
              </a:endParaRPr>
            </a:p>
          </p:txBody>
        </p:sp>
        <p:sp>
          <p:nvSpPr>
            <p:cNvPr id="14" name="Szövegdoboz 70"/>
            <p:cNvSpPr txBox="1">
              <a:spLocks noChangeArrowheads="1"/>
            </p:cNvSpPr>
            <p:nvPr/>
          </p:nvSpPr>
          <p:spPr bwMode="auto">
            <a:xfrm>
              <a:off x="2830281" y="3437192"/>
              <a:ext cx="671979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 dirty="0" smtClean="0">
                  <a:latin typeface="Verdana" pitchFamily="34" charset="0"/>
                </a:rPr>
                <a:t>QPI</a:t>
              </a:r>
              <a:r>
                <a:rPr lang="en-US" altLang="en-US" sz="1000" dirty="0" smtClean="0">
                  <a:latin typeface="Verdana" pitchFamily="34" charset="0"/>
                </a:rPr>
                <a:t> 1.1</a:t>
              </a:r>
              <a:endParaRPr lang="hu-HU" altLang="en-US" sz="1000" dirty="0">
                <a:latin typeface="Verdana" pitchFamily="34" charset="0"/>
              </a:endParaRPr>
            </a:p>
          </p:txBody>
        </p:sp>
        <p:sp>
          <p:nvSpPr>
            <p:cNvPr id="15" name="Szövegdoboz 70"/>
            <p:cNvSpPr txBox="1">
              <a:spLocks noChangeArrowheads="1"/>
            </p:cNvSpPr>
            <p:nvPr/>
          </p:nvSpPr>
          <p:spPr bwMode="auto">
            <a:xfrm>
              <a:off x="3822469" y="3441954"/>
              <a:ext cx="671979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 dirty="0" smtClean="0">
                  <a:latin typeface="Verdana" pitchFamily="34" charset="0"/>
                </a:rPr>
                <a:t>QPI</a:t>
              </a:r>
              <a:r>
                <a:rPr lang="en-US" altLang="en-US" sz="1000" dirty="0" smtClean="0">
                  <a:latin typeface="Verdana" pitchFamily="34" charset="0"/>
                </a:rPr>
                <a:t> 1.1</a:t>
              </a:r>
              <a:endParaRPr lang="hu-HU" altLang="en-US" sz="1000" dirty="0">
                <a:latin typeface="Verdana" pitchFamily="34" charset="0"/>
              </a:endParaRPr>
            </a:p>
          </p:txBody>
        </p:sp>
        <p:sp>
          <p:nvSpPr>
            <p:cNvPr id="16" name="Szövegdoboz 70"/>
            <p:cNvSpPr txBox="1">
              <a:spLocks noChangeArrowheads="1"/>
            </p:cNvSpPr>
            <p:nvPr/>
          </p:nvSpPr>
          <p:spPr bwMode="auto">
            <a:xfrm>
              <a:off x="4570181" y="3441954"/>
              <a:ext cx="671979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 dirty="0" smtClean="0">
                  <a:latin typeface="Verdana" pitchFamily="34" charset="0"/>
                </a:rPr>
                <a:t>QPI</a:t>
              </a:r>
              <a:r>
                <a:rPr lang="en-US" altLang="en-US" sz="1000" dirty="0" smtClean="0">
                  <a:latin typeface="Verdana" pitchFamily="34" charset="0"/>
                </a:rPr>
                <a:t> 1.1</a:t>
              </a:r>
              <a:endParaRPr lang="hu-HU" altLang="en-US" sz="1000" dirty="0">
                <a:latin typeface="Verdana" pitchFamily="34" charset="0"/>
              </a:endParaRPr>
            </a:p>
          </p:txBody>
        </p:sp>
        <p:sp>
          <p:nvSpPr>
            <p:cNvPr id="17" name="Szövegdoboz 70"/>
            <p:cNvSpPr txBox="1">
              <a:spLocks noChangeArrowheads="1"/>
            </p:cNvSpPr>
            <p:nvPr/>
          </p:nvSpPr>
          <p:spPr bwMode="auto">
            <a:xfrm>
              <a:off x="3432498" y="4550029"/>
              <a:ext cx="72167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dirty="0" smtClean="0">
                  <a:latin typeface="Verdana" pitchFamily="34" charset="0"/>
                </a:rPr>
                <a:t>DMI2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latin typeface="Verdana" pitchFamily="34" charset="0"/>
                </a:rPr>
                <a:t>4</a:t>
              </a:r>
              <a:r>
                <a:rPr lang="en-US" altLang="en-US" sz="1000" dirty="0" smtClean="0">
                  <a:latin typeface="Verdana" pitchFamily="34" charset="0"/>
                </a:rPr>
                <a:t>xPCIe2</a:t>
              </a:r>
              <a:endParaRPr lang="hu-HU" altLang="en-US" sz="1000" dirty="0">
                <a:latin typeface="Verdana" pitchFamily="34" charset="0"/>
              </a:endParaRPr>
            </a:p>
          </p:txBody>
        </p:sp>
        <p:cxnSp>
          <p:nvCxnSpPr>
            <p:cNvPr id="18" name="Egyenes összekötő 130"/>
            <p:cNvCxnSpPr/>
            <p:nvPr/>
          </p:nvCxnSpPr>
          <p:spPr>
            <a:xfrm rot="10800000" flipH="1" flipV="1">
              <a:off x="2409825" y="4264279"/>
              <a:ext cx="350838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Egyenes összekötő 131"/>
            <p:cNvCxnSpPr/>
            <p:nvPr/>
          </p:nvCxnSpPr>
          <p:spPr>
            <a:xfrm rot="10800000" flipH="1" flipV="1">
              <a:off x="2409825" y="3753104"/>
              <a:ext cx="263525" cy="63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Egyenes összekötő 145"/>
            <p:cNvCxnSpPr/>
            <p:nvPr/>
          </p:nvCxnSpPr>
          <p:spPr>
            <a:xfrm rot="10800000" flipH="1">
              <a:off x="1502017" y="3666204"/>
              <a:ext cx="442913" cy="7937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églalap 146"/>
            <p:cNvSpPr/>
            <p:nvPr/>
          </p:nvSpPr>
          <p:spPr>
            <a:xfrm flipH="1">
              <a:off x="1658603" y="3487992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2" name="Téglalap 147"/>
            <p:cNvSpPr/>
            <p:nvPr/>
          </p:nvSpPr>
          <p:spPr>
            <a:xfrm flipH="1">
              <a:off x="1571290" y="3487992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23" name="Egyenes összekötő 150"/>
            <p:cNvCxnSpPr/>
            <p:nvPr/>
          </p:nvCxnSpPr>
          <p:spPr>
            <a:xfrm rot="10800000" flipH="1">
              <a:off x="1507955" y="3842004"/>
              <a:ext cx="442913" cy="952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églalap 151"/>
            <p:cNvSpPr/>
            <p:nvPr/>
          </p:nvSpPr>
          <p:spPr>
            <a:xfrm flipH="1">
              <a:off x="1658603" y="3735642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5" name="Téglalap 152"/>
            <p:cNvSpPr/>
            <p:nvPr/>
          </p:nvSpPr>
          <p:spPr>
            <a:xfrm flipH="1">
              <a:off x="1571290" y="3735642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6" name="Téglalap 155"/>
            <p:cNvSpPr/>
            <p:nvPr/>
          </p:nvSpPr>
          <p:spPr>
            <a:xfrm flipH="1">
              <a:off x="1897063" y="3608642"/>
              <a:ext cx="647700" cy="288925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altLang="en-US" sz="1100" smtClean="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27" name="Egyenes összekötő 156"/>
            <p:cNvCxnSpPr/>
            <p:nvPr/>
          </p:nvCxnSpPr>
          <p:spPr>
            <a:xfrm rot="10800000" flipH="1">
              <a:off x="1502017" y="4188079"/>
              <a:ext cx="428625" cy="4763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églalap 157"/>
            <p:cNvSpPr/>
            <p:nvPr/>
          </p:nvSpPr>
          <p:spPr>
            <a:xfrm flipH="1">
              <a:off x="1658603" y="4086479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9" name="Téglalap 158"/>
            <p:cNvSpPr/>
            <p:nvPr/>
          </p:nvSpPr>
          <p:spPr>
            <a:xfrm flipH="1">
              <a:off x="1571290" y="4086479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30" name="Egyenes összekötő 161"/>
            <p:cNvCxnSpPr/>
            <p:nvPr/>
          </p:nvCxnSpPr>
          <p:spPr>
            <a:xfrm rot="10800000" flipH="1">
              <a:off x="1502017" y="4365879"/>
              <a:ext cx="442913" cy="317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églalap 162"/>
            <p:cNvSpPr/>
            <p:nvPr/>
          </p:nvSpPr>
          <p:spPr>
            <a:xfrm flipH="1">
              <a:off x="1658603" y="4337304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2" name="Téglalap 163"/>
            <p:cNvSpPr/>
            <p:nvPr/>
          </p:nvSpPr>
          <p:spPr>
            <a:xfrm flipH="1">
              <a:off x="1571290" y="4337304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3" name="Téglalap 166"/>
            <p:cNvSpPr/>
            <p:nvPr/>
          </p:nvSpPr>
          <p:spPr>
            <a:xfrm flipH="1">
              <a:off x="1897063" y="4121404"/>
              <a:ext cx="647700" cy="287338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altLang="en-US" sz="1100" dirty="0" smtClean="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 dirty="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34" name="Egyenes összekötő 130"/>
            <p:cNvCxnSpPr/>
            <p:nvPr/>
          </p:nvCxnSpPr>
          <p:spPr>
            <a:xfrm rot="10800000" flipH="1" flipV="1">
              <a:off x="2436813" y="3033967"/>
              <a:ext cx="350837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Egyenes összekötő 131"/>
            <p:cNvCxnSpPr/>
            <p:nvPr/>
          </p:nvCxnSpPr>
          <p:spPr>
            <a:xfrm rot="10800000" flipH="1" flipV="1">
              <a:off x="2436813" y="2535492"/>
              <a:ext cx="236537" cy="4762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Egyenes összekötő 145"/>
            <p:cNvCxnSpPr/>
            <p:nvPr/>
          </p:nvCxnSpPr>
          <p:spPr>
            <a:xfrm rot="10800000" flipH="1">
              <a:off x="1525769" y="2454529"/>
              <a:ext cx="469900" cy="317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églalap 146"/>
            <p:cNvSpPr/>
            <p:nvPr/>
          </p:nvSpPr>
          <p:spPr>
            <a:xfrm flipH="1">
              <a:off x="1667210" y="2270379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8" name="Téglalap 147"/>
            <p:cNvSpPr/>
            <p:nvPr/>
          </p:nvSpPr>
          <p:spPr>
            <a:xfrm flipH="1">
              <a:off x="1579898" y="2270379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39" name="Egyenes összekötő 150"/>
            <p:cNvCxnSpPr/>
            <p:nvPr/>
          </p:nvCxnSpPr>
          <p:spPr>
            <a:xfrm rot="10800000" flipH="1">
              <a:off x="1525769" y="2624392"/>
              <a:ext cx="469900" cy="4762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églalap 151"/>
            <p:cNvSpPr/>
            <p:nvPr/>
          </p:nvSpPr>
          <p:spPr>
            <a:xfrm flipH="1">
              <a:off x="1667210" y="2518029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41" name="Téglalap 152"/>
            <p:cNvSpPr/>
            <p:nvPr/>
          </p:nvSpPr>
          <p:spPr>
            <a:xfrm flipH="1">
              <a:off x="1579898" y="2518029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42" name="Téglalap 155"/>
            <p:cNvSpPr/>
            <p:nvPr/>
          </p:nvSpPr>
          <p:spPr>
            <a:xfrm flipH="1">
              <a:off x="1924050" y="2391029"/>
              <a:ext cx="647700" cy="288925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altLang="en-US" sz="1100" dirty="0" smtClean="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 dirty="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43" name="Egyenes összekötő 156"/>
            <p:cNvCxnSpPr/>
            <p:nvPr/>
          </p:nvCxnSpPr>
          <p:spPr>
            <a:xfrm rot="10800000" flipH="1">
              <a:off x="1525769" y="2962529"/>
              <a:ext cx="455613" cy="952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églalap 157"/>
            <p:cNvSpPr/>
            <p:nvPr/>
          </p:nvSpPr>
          <p:spPr>
            <a:xfrm flipH="1">
              <a:off x="1667210" y="2856167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45" name="Téglalap 158"/>
            <p:cNvSpPr/>
            <p:nvPr/>
          </p:nvSpPr>
          <p:spPr>
            <a:xfrm flipH="1">
              <a:off x="1579898" y="2856167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46" name="Egyenes összekötő 161"/>
            <p:cNvCxnSpPr/>
            <p:nvPr/>
          </p:nvCxnSpPr>
          <p:spPr>
            <a:xfrm rot="10800000" flipH="1">
              <a:off x="1525769" y="3135567"/>
              <a:ext cx="469900" cy="7937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églalap 162"/>
            <p:cNvSpPr/>
            <p:nvPr/>
          </p:nvSpPr>
          <p:spPr>
            <a:xfrm flipH="1">
              <a:off x="1667210" y="3106992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48" name="Téglalap 163"/>
            <p:cNvSpPr/>
            <p:nvPr/>
          </p:nvSpPr>
          <p:spPr>
            <a:xfrm flipH="1">
              <a:off x="1579898" y="3106992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49" name="Téglalap 166"/>
            <p:cNvSpPr/>
            <p:nvPr/>
          </p:nvSpPr>
          <p:spPr>
            <a:xfrm flipH="1">
              <a:off x="1924050" y="2891092"/>
              <a:ext cx="647700" cy="287337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altLang="en-US" sz="1100" dirty="0" smtClean="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 dirty="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50" name="Egyenes összekötő 170"/>
            <p:cNvCxnSpPr>
              <a:cxnSpLocks noChangeShapeType="1"/>
            </p:cNvCxnSpPr>
            <p:nvPr/>
          </p:nvCxnSpPr>
          <p:spPr bwMode="auto">
            <a:xfrm rot="10800000" flipV="1">
              <a:off x="6161088" y="3051429"/>
              <a:ext cx="350837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" name="Egyenes összekötő 171"/>
            <p:cNvCxnSpPr>
              <a:cxnSpLocks noChangeShapeType="1"/>
            </p:cNvCxnSpPr>
            <p:nvPr/>
          </p:nvCxnSpPr>
          <p:spPr bwMode="auto">
            <a:xfrm rot="10800000" flipV="1">
              <a:off x="6283325" y="2538667"/>
              <a:ext cx="228600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2" name="Egyenes összekötő 172"/>
            <p:cNvCxnSpPr>
              <a:cxnSpLocks noChangeShapeType="1"/>
            </p:cNvCxnSpPr>
            <p:nvPr/>
          </p:nvCxnSpPr>
          <p:spPr bwMode="auto">
            <a:xfrm rot="10800000">
              <a:off x="6955008" y="2457704"/>
              <a:ext cx="457200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3" name="Téglalap 173"/>
            <p:cNvSpPr>
              <a:spLocks noChangeArrowheads="1"/>
            </p:cNvSpPr>
            <p:nvPr/>
          </p:nvSpPr>
          <p:spPr bwMode="auto">
            <a:xfrm>
              <a:off x="7212013" y="2273554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54" name="Téglalap 174"/>
            <p:cNvSpPr>
              <a:spLocks noChangeArrowheads="1"/>
            </p:cNvSpPr>
            <p:nvPr/>
          </p:nvSpPr>
          <p:spPr bwMode="auto">
            <a:xfrm>
              <a:off x="7297738" y="2273554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55" name="Egyenes összekötő 177"/>
            <p:cNvCxnSpPr>
              <a:cxnSpLocks noChangeShapeType="1"/>
            </p:cNvCxnSpPr>
            <p:nvPr/>
          </p:nvCxnSpPr>
          <p:spPr bwMode="auto">
            <a:xfrm rot="10800000">
              <a:off x="6955008" y="2627567"/>
              <a:ext cx="457200" cy="1587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6" name="Téglalap 178"/>
            <p:cNvSpPr>
              <a:spLocks noChangeArrowheads="1"/>
            </p:cNvSpPr>
            <p:nvPr/>
          </p:nvSpPr>
          <p:spPr bwMode="auto">
            <a:xfrm>
              <a:off x="7212013" y="2521204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57" name="Téglalap 179"/>
            <p:cNvSpPr>
              <a:spLocks noChangeArrowheads="1"/>
            </p:cNvSpPr>
            <p:nvPr/>
          </p:nvSpPr>
          <p:spPr bwMode="auto">
            <a:xfrm>
              <a:off x="7297738" y="2521204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58" name="Téglalap 182"/>
            <p:cNvSpPr>
              <a:spLocks noChangeArrowheads="1"/>
            </p:cNvSpPr>
            <p:nvPr/>
          </p:nvSpPr>
          <p:spPr bwMode="auto">
            <a:xfrm>
              <a:off x="6362700" y="2395792"/>
              <a:ext cx="647700" cy="287337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59" name="Egyenes összekötő 183"/>
            <p:cNvCxnSpPr>
              <a:cxnSpLocks noChangeShapeType="1"/>
            </p:cNvCxnSpPr>
            <p:nvPr/>
          </p:nvCxnSpPr>
          <p:spPr bwMode="auto">
            <a:xfrm rot="10800000">
              <a:off x="6970883" y="2978404"/>
              <a:ext cx="441325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0" name="Téglalap 184"/>
            <p:cNvSpPr>
              <a:spLocks noChangeArrowheads="1"/>
            </p:cNvSpPr>
            <p:nvPr/>
          </p:nvSpPr>
          <p:spPr bwMode="auto">
            <a:xfrm>
              <a:off x="7212013" y="2872042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61" name="Téglalap 185"/>
            <p:cNvSpPr>
              <a:spLocks noChangeArrowheads="1"/>
            </p:cNvSpPr>
            <p:nvPr/>
          </p:nvSpPr>
          <p:spPr bwMode="auto">
            <a:xfrm>
              <a:off x="7297738" y="2872042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62" name="Egyenes összekötő 188"/>
            <p:cNvCxnSpPr>
              <a:cxnSpLocks noChangeShapeType="1"/>
            </p:cNvCxnSpPr>
            <p:nvPr/>
          </p:nvCxnSpPr>
          <p:spPr bwMode="auto">
            <a:xfrm rot="10800000">
              <a:off x="6949070" y="3151442"/>
              <a:ext cx="457200" cy="4762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3" name="Téglalap 189"/>
            <p:cNvSpPr>
              <a:spLocks noChangeArrowheads="1"/>
            </p:cNvSpPr>
            <p:nvPr/>
          </p:nvSpPr>
          <p:spPr bwMode="auto">
            <a:xfrm>
              <a:off x="7212013" y="3122867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64" name="Téglalap 190"/>
            <p:cNvSpPr>
              <a:spLocks noChangeArrowheads="1"/>
            </p:cNvSpPr>
            <p:nvPr/>
          </p:nvSpPr>
          <p:spPr bwMode="auto">
            <a:xfrm>
              <a:off x="7297738" y="3122867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65" name="Téglalap 193"/>
            <p:cNvSpPr>
              <a:spLocks noChangeArrowheads="1"/>
            </p:cNvSpPr>
            <p:nvPr/>
          </p:nvSpPr>
          <p:spPr bwMode="auto">
            <a:xfrm>
              <a:off x="6362700" y="2906967"/>
              <a:ext cx="647700" cy="287337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66" name="Egyenes összekötő 170"/>
            <p:cNvCxnSpPr>
              <a:cxnSpLocks noChangeShapeType="1"/>
            </p:cNvCxnSpPr>
            <p:nvPr/>
          </p:nvCxnSpPr>
          <p:spPr bwMode="auto">
            <a:xfrm rot="10800000" flipV="1">
              <a:off x="6161088" y="4321429"/>
              <a:ext cx="350837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7" name="Egyenes összekötő 171"/>
            <p:cNvCxnSpPr>
              <a:cxnSpLocks noChangeShapeType="1"/>
            </p:cNvCxnSpPr>
            <p:nvPr/>
          </p:nvCxnSpPr>
          <p:spPr bwMode="auto">
            <a:xfrm rot="10800000" flipV="1">
              <a:off x="6283325" y="3770567"/>
              <a:ext cx="228600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8" name="Egyenes összekötő 172"/>
            <p:cNvCxnSpPr>
              <a:cxnSpLocks noChangeShapeType="1"/>
            </p:cNvCxnSpPr>
            <p:nvPr/>
          </p:nvCxnSpPr>
          <p:spPr bwMode="auto">
            <a:xfrm rot="10800000">
              <a:off x="6955008" y="3689604"/>
              <a:ext cx="457200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9" name="Téglalap 173"/>
            <p:cNvSpPr>
              <a:spLocks noChangeArrowheads="1"/>
            </p:cNvSpPr>
            <p:nvPr/>
          </p:nvSpPr>
          <p:spPr bwMode="auto">
            <a:xfrm>
              <a:off x="7212013" y="3505454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70" name="Téglalap 174"/>
            <p:cNvSpPr>
              <a:spLocks noChangeArrowheads="1"/>
            </p:cNvSpPr>
            <p:nvPr/>
          </p:nvSpPr>
          <p:spPr bwMode="auto">
            <a:xfrm>
              <a:off x="7297738" y="3505454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71" name="Egyenes összekötő 177"/>
            <p:cNvCxnSpPr>
              <a:cxnSpLocks noChangeShapeType="1"/>
            </p:cNvCxnSpPr>
            <p:nvPr/>
          </p:nvCxnSpPr>
          <p:spPr bwMode="auto">
            <a:xfrm rot="10800000">
              <a:off x="6955008" y="3859467"/>
              <a:ext cx="457200" cy="7937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2" name="Téglalap 178"/>
            <p:cNvSpPr>
              <a:spLocks noChangeArrowheads="1"/>
            </p:cNvSpPr>
            <p:nvPr/>
          </p:nvSpPr>
          <p:spPr bwMode="auto">
            <a:xfrm>
              <a:off x="7212013" y="3753104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73" name="Téglalap 179"/>
            <p:cNvSpPr>
              <a:spLocks noChangeArrowheads="1"/>
            </p:cNvSpPr>
            <p:nvPr/>
          </p:nvSpPr>
          <p:spPr bwMode="auto">
            <a:xfrm>
              <a:off x="7297738" y="3753104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74" name="Téglalap 182"/>
            <p:cNvSpPr>
              <a:spLocks noChangeArrowheads="1"/>
            </p:cNvSpPr>
            <p:nvPr/>
          </p:nvSpPr>
          <p:spPr bwMode="auto">
            <a:xfrm>
              <a:off x="6362700" y="3627692"/>
              <a:ext cx="647700" cy="287337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75" name="Egyenes összekötő 183"/>
            <p:cNvCxnSpPr>
              <a:cxnSpLocks noChangeShapeType="1"/>
            </p:cNvCxnSpPr>
            <p:nvPr/>
          </p:nvCxnSpPr>
          <p:spPr bwMode="auto">
            <a:xfrm rot="10800000">
              <a:off x="6970883" y="4248404"/>
              <a:ext cx="441325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6" name="Téglalap 184"/>
            <p:cNvSpPr>
              <a:spLocks noChangeArrowheads="1"/>
            </p:cNvSpPr>
            <p:nvPr/>
          </p:nvSpPr>
          <p:spPr bwMode="auto">
            <a:xfrm>
              <a:off x="7212013" y="4142042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77" name="Téglalap 185"/>
            <p:cNvSpPr>
              <a:spLocks noChangeArrowheads="1"/>
            </p:cNvSpPr>
            <p:nvPr/>
          </p:nvSpPr>
          <p:spPr bwMode="auto">
            <a:xfrm>
              <a:off x="7297738" y="4142042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78" name="Egyenes összekötő 188"/>
            <p:cNvCxnSpPr>
              <a:cxnSpLocks noChangeShapeType="1"/>
            </p:cNvCxnSpPr>
            <p:nvPr/>
          </p:nvCxnSpPr>
          <p:spPr bwMode="auto">
            <a:xfrm rot="10800000">
              <a:off x="6955008" y="4419854"/>
              <a:ext cx="457200" cy="1588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9" name="Téglalap 189"/>
            <p:cNvSpPr>
              <a:spLocks noChangeArrowheads="1"/>
            </p:cNvSpPr>
            <p:nvPr/>
          </p:nvSpPr>
          <p:spPr bwMode="auto">
            <a:xfrm>
              <a:off x="7212013" y="4392867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80" name="Téglalap 190"/>
            <p:cNvSpPr>
              <a:spLocks noChangeArrowheads="1"/>
            </p:cNvSpPr>
            <p:nvPr/>
          </p:nvSpPr>
          <p:spPr bwMode="auto">
            <a:xfrm>
              <a:off x="7297738" y="4392867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81" name="Téglalap 193"/>
            <p:cNvSpPr>
              <a:spLocks noChangeArrowheads="1"/>
            </p:cNvSpPr>
            <p:nvPr/>
          </p:nvSpPr>
          <p:spPr bwMode="auto">
            <a:xfrm>
              <a:off x="6362700" y="4176967"/>
              <a:ext cx="647700" cy="287337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82" name="Egyenes összekötő 130"/>
            <p:cNvCxnSpPr/>
            <p:nvPr/>
          </p:nvCxnSpPr>
          <p:spPr>
            <a:xfrm rot="10800000" flipH="1" flipV="1">
              <a:off x="1193800" y="3365754"/>
              <a:ext cx="1479550" cy="1270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Egyenes összekötő 131"/>
            <p:cNvCxnSpPr/>
            <p:nvPr/>
          </p:nvCxnSpPr>
          <p:spPr>
            <a:xfrm rot="10800000" flipH="1" flipV="1">
              <a:off x="1193800" y="2803779"/>
              <a:ext cx="1582738" cy="317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Egyenes összekötő 145"/>
            <p:cNvCxnSpPr/>
            <p:nvPr/>
          </p:nvCxnSpPr>
          <p:spPr>
            <a:xfrm rot="10800000" flipH="1">
              <a:off x="270881" y="2722817"/>
              <a:ext cx="469900" cy="317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églalap 146"/>
            <p:cNvSpPr/>
            <p:nvPr/>
          </p:nvSpPr>
          <p:spPr>
            <a:xfrm flipH="1">
              <a:off x="433388" y="2538667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86" name="Téglalap 147"/>
            <p:cNvSpPr/>
            <p:nvPr/>
          </p:nvSpPr>
          <p:spPr>
            <a:xfrm flipH="1">
              <a:off x="346075" y="2538667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87" name="Egyenes összekötő 150"/>
            <p:cNvCxnSpPr/>
            <p:nvPr/>
          </p:nvCxnSpPr>
          <p:spPr>
            <a:xfrm rot="10800000" flipH="1">
              <a:off x="270881" y="2892679"/>
              <a:ext cx="469900" cy="4763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églalap 151"/>
            <p:cNvSpPr/>
            <p:nvPr/>
          </p:nvSpPr>
          <p:spPr>
            <a:xfrm flipH="1">
              <a:off x="433388" y="2786317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89" name="Téglalap 152"/>
            <p:cNvSpPr/>
            <p:nvPr/>
          </p:nvSpPr>
          <p:spPr>
            <a:xfrm flipH="1">
              <a:off x="346075" y="2786317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90" name="Téglalap 155"/>
            <p:cNvSpPr/>
            <p:nvPr/>
          </p:nvSpPr>
          <p:spPr>
            <a:xfrm flipH="1">
              <a:off x="681038" y="2659317"/>
              <a:ext cx="647700" cy="288925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altLang="en-US" sz="1100" smtClean="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91" name="Egyenes összekötő 156"/>
            <p:cNvCxnSpPr/>
            <p:nvPr/>
          </p:nvCxnSpPr>
          <p:spPr>
            <a:xfrm rot="10800000" flipH="1">
              <a:off x="270881" y="3307017"/>
              <a:ext cx="455612" cy="952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églalap 157"/>
            <p:cNvSpPr/>
            <p:nvPr/>
          </p:nvSpPr>
          <p:spPr>
            <a:xfrm flipH="1">
              <a:off x="433388" y="3200654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93" name="Téglalap 158"/>
            <p:cNvSpPr/>
            <p:nvPr/>
          </p:nvSpPr>
          <p:spPr>
            <a:xfrm flipH="1">
              <a:off x="346075" y="3200654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94" name="Egyenes összekötő 161"/>
            <p:cNvCxnSpPr/>
            <p:nvPr/>
          </p:nvCxnSpPr>
          <p:spPr>
            <a:xfrm rot="10800000" flipH="1">
              <a:off x="270881" y="3480054"/>
              <a:ext cx="469900" cy="7938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églalap 162"/>
            <p:cNvSpPr/>
            <p:nvPr/>
          </p:nvSpPr>
          <p:spPr>
            <a:xfrm flipH="1">
              <a:off x="433388" y="3451479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96" name="Téglalap 163"/>
            <p:cNvSpPr/>
            <p:nvPr/>
          </p:nvSpPr>
          <p:spPr>
            <a:xfrm flipH="1">
              <a:off x="346075" y="3451479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97" name="Téglalap 166"/>
            <p:cNvSpPr/>
            <p:nvPr/>
          </p:nvSpPr>
          <p:spPr>
            <a:xfrm flipH="1">
              <a:off x="681038" y="3235579"/>
              <a:ext cx="647700" cy="287338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altLang="en-US" sz="1100" smtClean="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98" name="Egyenes összekötő 130"/>
            <p:cNvCxnSpPr/>
            <p:nvPr/>
          </p:nvCxnSpPr>
          <p:spPr>
            <a:xfrm rot="10800000" flipH="1" flipV="1">
              <a:off x="1195388" y="4610354"/>
              <a:ext cx="1477962" cy="1588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Egyenes összekötő 131"/>
            <p:cNvCxnSpPr/>
            <p:nvPr/>
          </p:nvCxnSpPr>
          <p:spPr>
            <a:xfrm rot="10800000" flipH="1" flipV="1">
              <a:off x="1195388" y="4037267"/>
              <a:ext cx="1592262" cy="1587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Egyenes összekötő 145"/>
            <p:cNvCxnSpPr/>
            <p:nvPr/>
          </p:nvCxnSpPr>
          <p:spPr>
            <a:xfrm rot="10800000" flipH="1">
              <a:off x="272468" y="3956304"/>
              <a:ext cx="469900" cy="317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églalap 146"/>
            <p:cNvSpPr/>
            <p:nvPr/>
          </p:nvSpPr>
          <p:spPr>
            <a:xfrm flipH="1">
              <a:off x="434975" y="3772154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02" name="Téglalap 147"/>
            <p:cNvSpPr/>
            <p:nvPr/>
          </p:nvSpPr>
          <p:spPr>
            <a:xfrm flipH="1">
              <a:off x="347663" y="3772154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103" name="Egyenes összekötő 150"/>
            <p:cNvCxnSpPr/>
            <p:nvPr/>
          </p:nvCxnSpPr>
          <p:spPr>
            <a:xfrm rot="10800000" flipH="1">
              <a:off x="272468" y="4126167"/>
              <a:ext cx="469900" cy="4762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Téglalap 151"/>
            <p:cNvSpPr/>
            <p:nvPr/>
          </p:nvSpPr>
          <p:spPr>
            <a:xfrm flipH="1">
              <a:off x="434975" y="4019804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05" name="Téglalap 152"/>
            <p:cNvSpPr/>
            <p:nvPr/>
          </p:nvSpPr>
          <p:spPr>
            <a:xfrm flipH="1">
              <a:off x="347663" y="4019804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06" name="Téglalap 155"/>
            <p:cNvSpPr/>
            <p:nvPr/>
          </p:nvSpPr>
          <p:spPr>
            <a:xfrm flipH="1">
              <a:off x="682625" y="3892804"/>
              <a:ext cx="647700" cy="288925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altLang="en-US" sz="1100" smtClean="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107" name="Egyenes összekötő 156"/>
            <p:cNvCxnSpPr/>
            <p:nvPr/>
          </p:nvCxnSpPr>
          <p:spPr>
            <a:xfrm rot="10800000" flipH="1">
              <a:off x="272468" y="4540504"/>
              <a:ext cx="455613" cy="952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Téglalap 157"/>
            <p:cNvSpPr/>
            <p:nvPr/>
          </p:nvSpPr>
          <p:spPr>
            <a:xfrm flipH="1">
              <a:off x="434975" y="4434142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09" name="Téglalap 158"/>
            <p:cNvSpPr/>
            <p:nvPr/>
          </p:nvSpPr>
          <p:spPr>
            <a:xfrm flipH="1">
              <a:off x="347663" y="4434142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110" name="Egyenes összekötő 161"/>
            <p:cNvCxnSpPr/>
            <p:nvPr/>
          </p:nvCxnSpPr>
          <p:spPr>
            <a:xfrm rot="10800000" flipH="1">
              <a:off x="272468" y="4713542"/>
              <a:ext cx="469900" cy="7937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Téglalap 162"/>
            <p:cNvSpPr/>
            <p:nvPr/>
          </p:nvSpPr>
          <p:spPr>
            <a:xfrm flipH="1">
              <a:off x="434975" y="4684967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12" name="Téglalap 163"/>
            <p:cNvSpPr/>
            <p:nvPr/>
          </p:nvSpPr>
          <p:spPr>
            <a:xfrm flipH="1">
              <a:off x="347663" y="4684967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13" name="Téglalap 166"/>
            <p:cNvSpPr/>
            <p:nvPr/>
          </p:nvSpPr>
          <p:spPr>
            <a:xfrm flipH="1">
              <a:off x="682625" y="4469067"/>
              <a:ext cx="647700" cy="287337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altLang="en-US" sz="1100" smtClean="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14" name="Line 123"/>
            <p:cNvSpPr>
              <a:spLocks noChangeShapeType="1"/>
            </p:cNvSpPr>
            <p:nvPr/>
          </p:nvSpPr>
          <p:spPr bwMode="auto">
            <a:xfrm flipV="1">
              <a:off x="2681288" y="3201491"/>
              <a:ext cx="0" cy="18000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" name="Line 124"/>
            <p:cNvSpPr>
              <a:spLocks noChangeShapeType="1"/>
            </p:cNvSpPr>
            <p:nvPr/>
          </p:nvSpPr>
          <p:spPr bwMode="auto">
            <a:xfrm>
              <a:off x="2706688" y="3200654"/>
              <a:ext cx="0" cy="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" name="Line 125"/>
            <p:cNvSpPr>
              <a:spLocks noChangeShapeType="1"/>
            </p:cNvSpPr>
            <p:nvPr/>
          </p:nvSpPr>
          <p:spPr bwMode="auto">
            <a:xfrm>
              <a:off x="2706688" y="3200654"/>
              <a:ext cx="0" cy="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" name="Line 126"/>
            <p:cNvSpPr>
              <a:spLocks noChangeShapeType="1"/>
            </p:cNvSpPr>
            <p:nvPr/>
          </p:nvSpPr>
          <p:spPr bwMode="auto">
            <a:xfrm>
              <a:off x="2687638" y="3200654"/>
              <a:ext cx="9525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8" name="Line 127"/>
            <p:cNvSpPr>
              <a:spLocks noChangeShapeType="1"/>
            </p:cNvSpPr>
            <p:nvPr/>
          </p:nvSpPr>
          <p:spPr bwMode="auto">
            <a:xfrm>
              <a:off x="2687638" y="2549444"/>
              <a:ext cx="0" cy="19685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9" name="Line 128"/>
            <p:cNvSpPr>
              <a:spLocks noChangeShapeType="1"/>
            </p:cNvSpPr>
            <p:nvPr/>
          </p:nvSpPr>
          <p:spPr bwMode="auto">
            <a:xfrm>
              <a:off x="2687638" y="2756154"/>
              <a:ext cx="8255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" name="Line 129"/>
            <p:cNvSpPr>
              <a:spLocks noChangeShapeType="1"/>
            </p:cNvSpPr>
            <p:nvPr/>
          </p:nvSpPr>
          <p:spPr bwMode="auto">
            <a:xfrm>
              <a:off x="2687638" y="4362704"/>
              <a:ext cx="0" cy="24765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" name="Line 130"/>
            <p:cNvSpPr>
              <a:spLocks noChangeShapeType="1"/>
            </p:cNvSpPr>
            <p:nvPr/>
          </p:nvSpPr>
          <p:spPr bwMode="auto">
            <a:xfrm>
              <a:off x="2687638" y="3762294"/>
              <a:ext cx="0" cy="18000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" name="Line 131"/>
            <p:cNvSpPr>
              <a:spLocks noChangeShapeType="1"/>
            </p:cNvSpPr>
            <p:nvPr/>
          </p:nvSpPr>
          <p:spPr bwMode="auto">
            <a:xfrm>
              <a:off x="2687638" y="4356354"/>
              <a:ext cx="0" cy="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" name="Line 132"/>
            <p:cNvSpPr>
              <a:spLocks noChangeShapeType="1"/>
            </p:cNvSpPr>
            <p:nvPr/>
          </p:nvSpPr>
          <p:spPr bwMode="auto">
            <a:xfrm>
              <a:off x="2687638" y="4356354"/>
              <a:ext cx="8255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" name="Line 133"/>
            <p:cNvSpPr>
              <a:spLocks noChangeShapeType="1"/>
            </p:cNvSpPr>
            <p:nvPr/>
          </p:nvSpPr>
          <p:spPr bwMode="auto">
            <a:xfrm>
              <a:off x="2687638" y="3949954"/>
              <a:ext cx="8255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25" name="Egyenes összekötő 170"/>
            <p:cNvCxnSpPr>
              <a:cxnSpLocks noChangeShapeType="1"/>
            </p:cNvCxnSpPr>
            <p:nvPr/>
          </p:nvCxnSpPr>
          <p:spPr bwMode="auto">
            <a:xfrm rot="10800000" flipV="1">
              <a:off x="6283639" y="3365754"/>
              <a:ext cx="1548000" cy="4763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6" name="Egyenes összekötő 171"/>
            <p:cNvCxnSpPr>
              <a:cxnSpLocks noChangeShapeType="1"/>
            </p:cNvCxnSpPr>
            <p:nvPr/>
          </p:nvCxnSpPr>
          <p:spPr bwMode="auto">
            <a:xfrm rot="10800000" flipV="1">
              <a:off x="6154738" y="2819654"/>
              <a:ext cx="1690687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7" name="Egyenes összekötő 172"/>
            <p:cNvCxnSpPr>
              <a:cxnSpLocks noChangeShapeType="1"/>
            </p:cNvCxnSpPr>
            <p:nvPr/>
          </p:nvCxnSpPr>
          <p:spPr bwMode="auto">
            <a:xfrm rot="10800000">
              <a:off x="8314671" y="2738692"/>
              <a:ext cx="457200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8" name="Téglalap 173"/>
            <p:cNvSpPr>
              <a:spLocks noChangeArrowheads="1"/>
            </p:cNvSpPr>
            <p:nvPr/>
          </p:nvSpPr>
          <p:spPr bwMode="auto">
            <a:xfrm>
              <a:off x="8559800" y="2554542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29" name="Téglalap 174"/>
            <p:cNvSpPr>
              <a:spLocks noChangeArrowheads="1"/>
            </p:cNvSpPr>
            <p:nvPr/>
          </p:nvSpPr>
          <p:spPr bwMode="auto">
            <a:xfrm>
              <a:off x="8645525" y="2554542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130" name="Egyenes összekötő 177"/>
            <p:cNvCxnSpPr>
              <a:cxnSpLocks noChangeShapeType="1"/>
            </p:cNvCxnSpPr>
            <p:nvPr/>
          </p:nvCxnSpPr>
          <p:spPr bwMode="auto">
            <a:xfrm rot="10800000">
              <a:off x="8314671" y="2870454"/>
              <a:ext cx="457200" cy="1588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1" name="Téglalap 178"/>
            <p:cNvSpPr>
              <a:spLocks noChangeArrowheads="1"/>
            </p:cNvSpPr>
            <p:nvPr/>
          </p:nvSpPr>
          <p:spPr bwMode="auto">
            <a:xfrm>
              <a:off x="8559800" y="2802192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32" name="Téglalap 179"/>
            <p:cNvSpPr>
              <a:spLocks noChangeArrowheads="1"/>
            </p:cNvSpPr>
            <p:nvPr/>
          </p:nvSpPr>
          <p:spPr bwMode="auto">
            <a:xfrm>
              <a:off x="8645525" y="2802192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33" name="Téglalap 182"/>
            <p:cNvSpPr>
              <a:spLocks noChangeArrowheads="1"/>
            </p:cNvSpPr>
            <p:nvPr/>
          </p:nvSpPr>
          <p:spPr bwMode="auto">
            <a:xfrm>
              <a:off x="7710488" y="2676779"/>
              <a:ext cx="647700" cy="287338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134" name="Egyenes összekötő 183"/>
            <p:cNvCxnSpPr>
              <a:cxnSpLocks noChangeShapeType="1"/>
            </p:cNvCxnSpPr>
            <p:nvPr/>
          </p:nvCxnSpPr>
          <p:spPr bwMode="auto">
            <a:xfrm rot="10800000">
              <a:off x="8324608" y="3297492"/>
              <a:ext cx="441325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5" name="Téglalap 184"/>
            <p:cNvSpPr>
              <a:spLocks noChangeArrowheads="1"/>
            </p:cNvSpPr>
            <p:nvPr/>
          </p:nvSpPr>
          <p:spPr bwMode="auto">
            <a:xfrm>
              <a:off x="8559800" y="3191129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36" name="Téglalap 185"/>
            <p:cNvSpPr>
              <a:spLocks noChangeArrowheads="1"/>
            </p:cNvSpPr>
            <p:nvPr/>
          </p:nvSpPr>
          <p:spPr bwMode="auto">
            <a:xfrm>
              <a:off x="8645525" y="3191129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137" name="Egyenes összekötő 188"/>
            <p:cNvCxnSpPr>
              <a:cxnSpLocks noChangeShapeType="1"/>
            </p:cNvCxnSpPr>
            <p:nvPr/>
          </p:nvCxnSpPr>
          <p:spPr bwMode="auto">
            <a:xfrm rot="10800000">
              <a:off x="8308733" y="3470529"/>
              <a:ext cx="457200" cy="4763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8" name="Téglalap 189"/>
            <p:cNvSpPr>
              <a:spLocks noChangeArrowheads="1"/>
            </p:cNvSpPr>
            <p:nvPr/>
          </p:nvSpPr>
          <p:spPr bwMode="auto">
            <a:xfrm>
              <a:off x="8559800" y="3441954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39" name="Téglalap 190"/>
            <p:cNvSpPr>
              <a:spLocks noChangeArrowheads="1"/>
            </p:cNvSpPr>
            <p:nvPr/>
          </p:nvSpPr>
          <p:spPr bwMode="auto">
            <a:xfrm>
              <a:off x="8645525" y="3441954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40" name="Téglalap 193"/>
            <p:cNvSpPr>
              <a:spLocks noChangeArrowheads="1"/>
            </p:cNvSpPr>
            <p:nvPr/>
          </p:nvSpPr>
          <p:spPr bwMode="auto">
            <a:xfrm>
              <a:off x="7710488" y="3226054"/>
              <a:ext cx="647700" cy="287338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141" name="Egyenes összekötő 170"/>
            <p:cNvCxnSpPr>
              <a:cxnSpLocks noChangeShapeType="1"/>
            </p:cNvCxnSpPr>
            <p:nvPr/>
          </p:nvCxnSpPr>
          <p:spPr bwMode="auto">
            <a:xfrm rot="10800000" flipV="1">
              <a:off x="6282823" y="4665917"/>
              <a:ext cx="1576387" cy="7937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2" name="Egyenes összekötő 171"/>
            <p:cNvCxnSpPr>
              <a:cxnSpLocks noChangeShapeType="1"/>
            </p:cNvCxnSpPr>
            <p:nvPr/>
          </p:nvCxnSpPr>
          <p:spPr bwMode="auto">
            <a:xfrm rot="10800000" flipV="1">
              <a:off x="6138863" y="4038854"/>
              <a:ext cx="1706562" cy="1270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3" name="Egyenes összekötő 172"/>
            <p:cNvCxnSpPr>
              <a:cxnSpLocks noChangeShapeType="1"/>
            </p:cNvCxnSpPr>
            <p:nvPr/>
          </p:nvCxnSpPr>
          <p:spPr bwMode="auto">
            <a:xfrm rot="10800000">
              <a:off x="8314671" y="3957892"/>
              <a:ext cx="457200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4" name="Téglalap 173"/>
            <p:cNvSpPr>
              <a:spLocks noChangeArrowheads="1"/>
            </p:cNvSpPr>
            <p:nvPr/>
          </p:nvSpPr>
          <p:spPr bwMode="auto">
            <a:xfrm>
              <a:off x="8559800" y="3773742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45" name="Téglalap 174"/>
            <p:cNvSpPr>
              <a:spLocks noChangeArrowheads="1"/>
            </p:cNvSpPr>
            <p:nvPr/>
          </p:nvSpPr>
          <p:spPr bwMode="auto">
            <a:xfrm>
              <a:off x="8645525" y="3773742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146" name="Egyenes összekötő 177"/>
            <p:cNvCxnSpPr>
              <a:cxnSpLocks noChangeShapeType="1"/>
            </p:cNvCxnSpPr>
            <p:nvPr/>
          </p:nvCxnSpPr>
          <p:spPr bwMode="auto">
            <a:xfrm rot="10800000">
              <a:off x="8308733" y="4089654"/>
              <a:ext cx="457200" cy="7938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7" name="Téglalap 178"/>
            <p:cNvSpPr>
              <a:spLocks noChangeArrowheads="1"/>
            </p:cNvSpPr>
            <p:nvPr/>
          </p:nvSpPr>
          <p:spPr bwMode="auto">
            <a:xfrm>
              <a:off x="8559800" y="4021392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48" name="Téglalap 179"/>
            <p:cNvSpPr>
              <a:spLocks noChangeArrowheads="1"/>
            </p:cNvSpPr>
            <p:nvPr/>
          </p:nvSpPr>
          <p:spPr bwMode="auto">
            <a:xfrm>
              <a:off x="8645525" y="4021392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49" name="Téglalap 182"/>
            <p:cNvSpPr>
              <a:spLocks noChangeArrowheads="1"/>
            </p:cNvSpPr>
            <p:nvPr/>
          </p:nvSpPr>
          <p:spPr bwMode="auto">
            <a:xfrm>
              <a:off x="7710488" y="3895979"/>
              <a:ext cx="647700" cy="287338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dirty="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150" name="Egyenes összekötő 183"/>
            <p:cNvCxnSpPr>
              <a:cxnSpLocks noChangeShapeType="1"/>
            </p:cNvCxnSpPr>
            <p:nvPr/>
          </p:nvCxnSpPr>
          <p:spPr bwMode="auto">
            <a:xfrm rot="10800000">
              <a:off x="8330546" y="4567492"/>
              <a:ext cx="441325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1" name="Téglalap 184"/>
            <p:cNvSpPr>
              <a:spLocks noChangeArrowheads="1"/>
            </p:cNvSpPr>
            <p:nvPr/>
          </p:nvSpPr>
          <p:spPr bwMode="auto">
            <a:xfrm>
              <a:off x="8559800" y="4461129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52" name="Téglalap 185"/>
            <p:cNvSpPr>
              <a:spLocks noChangeArrowheads="1"/>
            </p:cNvSpPr>
            <p:nvPr/>
          </p:nvSpPr>
          <p:spPr bwMode="auto">
            <a:xfrm>
              <a:off x="8645525" y="4461129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153" name="Egyenes összekötő 188"/>
            <p:cNvCxnSpPr>
              <a:cxnSpLocks noChangeShapeType="1"/>
            </p:cNvCxnSpPr>
            <p:nvPr/>
          </p:nvCxnSpPr>
          <p:spPr bwMode="auto">
            <a:xfrm rot="10800000">
              <a:off x="8314671" y="4738942"/>
              <a:ext cx="457200" cy="1587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4" name="Téglalap 189"/>
            <p:cNvSpPr>
              <a:spLocks noChangeArrowheads="1"/>
            </p:cNvSpPr>
            <p:nvPr/>
          </p:nvSpPr>
          <p:spPr bwMode="auto">
            <a:xfrm>
              <a:off x="8559800" y="4711954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55" name="Téglalap 190"/>
            <p:cNvSpPr>
              <a:spLocks noChangeArrowheads="1"/>
            </p:cNvSpPr>
            <p:nvPr/>
          </p:nvSpPr>
          <p:spPr bwMode="auto">
            <a:xfrm>
              <a:off x="8645525" y="4711954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56" name="Téglalap 193"/>
            <p:cNvSpPr>
              <a:spLocks noChangeArrowheads="1"/>
            </p:cNvSpPr>
            <p:nvPr/>
          </p:nvSpPr>
          <p:spPr bwMode="auto">
            <a:xfrm>
              <a:off x="7710488" y="4521454"/>
              <a:ext cx="647700" cy="287338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57" name="Line 166"/>
            <p:cNvSpPr>
              <a:spLocks noChangeShapeType="1"/>
            </p:cNvSpPr>
            <p:nvPr/>
          </p:nvSpPr>
          <p:spPr bwMode="auto">
            <a:xfrm flipV="1">
              <a:off x="6283325" y="4395539"/>
              <a:ext cx="0" cy="27000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8" name="Line 167"/>
            <p:cNvSpPr>
              <a:spLocks noChangeShapeType="1"/>
            </p:cNvSpPr>
            <p:nvPr/>
          </p:nvSpPr>
          <p:spPr bwMode="auto">
            <a:xfrm>
              <a:off x="6283325" y="4394454"/>
              <a:ext cx="0" cy="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9" name="Line 168"/>
            <p:cNvSpPr>
              <a:spLocks noChangeShapeType="1"/>
            </p:cNvSpPr>
            <p:nvPr/>
          </p:nvSpPr>
          <p:spPr bwMode="auto">
            <a:xfrm flipH="1">
              <a:off x="6146800" y="4394454"/>
              <a:ext cx="136525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0" name="Line 169"/>
            <p:cNvSpPr>
              <a:spLocks noChangeShapeType="1"/>
            </p:cNvSpPr>
            <p:nvPr/>
          </p:nvSpPr>
          <p:spPr bwMode="auto">
            <a:xfrm>
              <a:off x="6283325" y="3765804"/>
              <a:ext cx="0" cy="15875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1" name="Line 170"/>
            <p:cNvSpPr>
              <a:spLocks noChangeShapeType="1"/>
            </p:cNvSpPr>
            <p:nvPr/>
          </p:nvSpPr>
          <p:spPr bwMode="auto">
            <a:xfrm flipH="1">
              <a:off x="6131929" y="3924554"/>
              <a:ext cx="14400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" name="Line 171"/>
            <p:cNvSpPr>
              <a:spLocks noChangeShapeType="1"/>
            </p:cNvSpPr>
            <p:nvPr/>
          </p:nvSpPr>
          <p:spPr bwMode="auto">
            <a:xfrm flipV="1">
              <a:off x="6283325" y="3181604"/>
              <a:ext cx="0" cy="18415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" name="Line 172"/>
            <p:cNvSpPr>
              <a:spLocks noChangeShapeType="1"/>
            </p:cNvSpPr>
            <p:nvPr/>
          </p:nvSpPr>
          <p:spPr bwMode="auto">
            <a:xfrm flipH="1">
              <a:off x="6165850" y="3181604"/>
              <a:ext cx="117475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" name="Line 173"/>
            <p:cNvSpPr>
              <a:spLocks noChangeShapeType="1"/>
            </p:cNvSpPr>
            <p:nvPr/>
          </p:nvSpPr>
          <p:spPr bwMode="auto">
            <a:xfrm>
              <a:off x="6283325" y="2534909"/>
              <a:ext cx="0" cy="22225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" name="Line 174"/>
            <p:cNvSpPr>
              <a:spLocks noChangeShapeType="1"/>
            </p:cNvSpPr>
            <p:nvPr/>
          </p:nvSpPr>
          <p:spPr bwMode="auto">
            <a:xfrm flipH="1">
              <a:off x="6159500" y="2756154"/>
              <a:ext cx="123825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6" name="Text Box 175"/>
            <p:cNvSpPr txBox="1">
              <a:spLocks noChangeArrowheads="1"/>
            </p:cNvSpPr>
            <p:nvPr/>
          </p:nvSpPr>
          <p:spPr bwMode="auto">
            <a:xfrm>
              <a:off x="2274035" y="2052378"/>
              <a:ext cx="800219" cy="3539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latin typeface="Verdana" pitchFamily="34" charset="0"/>
                </a:rPr>
                <a:t>2x4 </a:t>
              </a:r>
              <a:r>
                <a:rPr lang="en-US" altLang="en-US" sz="1000" dirty="0" smtClean="0">
                  <a:latin typeface="Verdana" pitchFamily="34" charset="0"/>
                </a:rPr>
                <a:t>SMI2</a:t>
              </a:r>
              <a:endParaRPr lang="en-US" altLang="en-US" sz="1000" dirty="0">
                <a:latin typeface="Verdana" pitchFamily="34" charset="0"/>
              </a:endParaRPr>
            </a:p>
            <a:p>
              <a:pPr algn="ctr"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latin typeface="Verdana" pitchFamily="34" charset="0"/>
                </a:rPr>
                <a:t> channels</a:t>
              </a:r>
            </a:p>
          </p:txBody>
        </p:sp>
        <p:sp>
          <p:nvSpPr>
            <p:cNvPr id="167" name="Text Box 176"/>
            <p:cNvSpPr txBox="1">
              <a:spLocks noChangeArrowheads="1"/>
            </p:cNvSpPr>
            <p:nvPr/>
          </p:nvSpPr>
          <p:spPr bwMode="auto">
            <a:xfrm>
              <a:off x="5925285" y="2053250"/>
              <a:ext cx="800219" cy="3539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latin typeface="Verdana" pitchFamily="34" charset="0"/>
                </a:rPr>
                <a:t>2x4 </a:t>
              </a:r>
              <a:r>
                <a:rPr lang="en-US" altLang="en-US" sz="1000" dirty="0" smtClean="0">
                  <a:latin typeface="Verdana" pitchFamily="34" charset="0"/>
                </a:rPr>
                <a:t>SMI2</a:t>
              </a:r>
              <a:endParaRPr lang="en-US" altLang="en-US" sz="1000" dirty="0">
                <a:latin typeface="Verdana" pitchFamily="34" charset="0"/>
              </a:endParaRPr>
            </a:p>
            <a:p>
              <a:pPr algn="ctr"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latin typeface="Verdana" pitchFamily="34" charset="0"/>
                </a:rPr>
                <a:t> channels</a:t>
              </a:r>
            </a:p>
          </p:txBody>
        </p:sp>
        <p:sp>
          <p:nvSpPr>
            <p:cNvPr id="168" name="Rectangle 178"/>
            <p:cNvSpPr>
              <a:spLocks noChangeArrowheads="1"/>
            </p:cNvSpPr>
            <p:nvPr/>
          </p:nvSpPr>
          <p:spPr bwMode="auto">
            <a:xfrm>
              <a:off x="3960813" y="5370767"/>
              <a:ext cx="219075" cy="227012"/>
            </a:xfrm>
            <a:prstGeom prst="rect">
              <a:avLst/>
            </a:prstGeom>
            <a:noFill/>
            <a:ln w="19050" algn="ctr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ME</a:t>
              </a:r>
            </a:p>
          </p:txBody>
        </p:sp>
        <p:sp>
          <p:nvSpPr>
            <p:cNvPr id="169" name="Rectangle 180"/>
            <p:cNvSpPr>
              <a:spLocks noChangeArrowheads="1"/>
            </p:cNvSpPr>
            <p:nvPr/>
          </p:nvSpPr>
          <p:spPr bwMode="auto">
            <a:xfrm>
              <a:off x="2608527" y="1532347"/>
              <a:ext cx="1398587" cy="431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100" i="1" dirty="0" smtClean="0">
                  <a:solidFill>
                    <a:srgbClr val="000000"/>
                  </a:solidFill>
                  <a:latin typeface="Verdana" pitchFamily="34" charset="0"/>
                </a:rPr>
                <a:t>Xeon E7-4800 v2</a:t>
              </a:r>
              <a:endParaRPr lang="en-US" altLang="en-US" sz="1100" i="1" dirty="0">
                <a:solidFill>
                  <a:srgbClr val="000000"/>
                </a:solidFill>
                <a:latin typeface="Verdana" pitchFamily="34" charset="0"/>
              </a:endParaRPr>
            </a:p>
            <a:p>
              <a:pPr algn="ctr"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hu-HU" altLang="en-US" sz="1100" i="1" dirty="0" smtClean="0">
                  <a:solidFill>
                    <a:srgbClr val="000000"/>
                  </a:solidFill>
                  <a:latin typeface="Verdana" pitchFamily="34" charset="0"/>
                </a:rPr>
                <a:t>(</a:t>
              </a:r>
              <a:r>
                <a:rPr lang="en-US" altLang="en-US" sz="1100" i="1" dirty="0" smtClean="0">
                  <a:solidFill>
                    <a:srgbClr val="000000"/>
                  </a:solidFill>
                  <a:latin typeface="Verdana" pitchFamily="34" charset="0"/>
                </a:rPr>
                <a:t>Ivy Bridge-EX</a:t>
              </a:r>
              <a:r>
                <a:rPr lang="hu-HU" altLang="en-US" sz="1100" i="1" dirty="0">
                  <a:solidFill>
                    <a:srgbClr val="000000"/>
                  </a:solidFill>
                  <a:latin typeface="Verdana" pitchFamily="34" charset="0"/>
                </a:rPr>
                <a:t>)</a:t>
              </a:r>
              <a:endParaRPr lang="en-US" altLang="en-US" sz="1100" i="1" dirty="0">
                <a:solidFill>
                  <a:srgbClr val="000000"/>
                </a:solidFill>
                <a:latin typeface="Verdana" pitchFamily="34" charset="0"/>
              </a:endParaRPr>
            </a:p>
            <a:p>
              <a:pPr algn="ctr"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100" i="1" dirty="0" smtClean="0">
                  <a:solidFill>
                    <a:srgbClr val="000000"/>
                  </a:solidFill>
                  <a:latin typeface="Verdana" pitchFamily="34" charset="0"/>
                </a:rPr>
                <a:t>(</a:t>
              </a:r>
              <a:r>
                <a:rPr lang="en-US" altLang="en-US" sz="1100" i="1" dirty="0" err="1" smtClean="0">
                  <a:solidFill>
                    <a:srgbClr val="000000"/>
                  </a:solidFill>
                  <a:latin typeface="Verdana" pitchFamily="34" charset="0"/>
                </a:rPr>
                <a:t>Ivytown</a:t>
              </a:r>
              <a:r>
                <a:rPr lang="en-US" altLang="en-US" sz="1100" i="1" dirty="0" smtClean="0">
                  <a:solidFill>
                    <a:srgbClr val="000000"/>
                  </a:solidFill>
                  <a:latin typeface="Verdana" pitchFamily="34" charset="0"/>
                </a:rPr>
                <a:t>) 15C</a:t>
              </a:r>
              <a:endParaRPr lang="en-US" altLang="en-US" sz="1100" i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170" name="Téglalap 3"/>
            <p:cNvSpPr>
              <a:spLocks noChangeArrowheads="1"/>
            </p:cNvSpPr>
            <p:nvPr/>
          </p:nvSpPr>
          <p:spPr bwMode="auto">
            <a:xfrm>
              <a:off x="4714875" y="2700592"/>
              <a:ext cx="1439863" cy="576262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None/>
              </a:pPr>
              <a:r>
                <a:rPr lang="en-US" altLang="en-US" sz="1100" dirty="0" smtClean="0">
                  <a:solidFill>
                    <a:schemeClr val="bg1"/>
                  </a:solidFill>
                  <a:latin typeface="Verdana" pitchFamily="34" charset="0"/>
                </a:rPr>
                <a:t>Ivy Bridge-EX 15C</a:t>
              </a:r>
              <a:endParaRPr lang="hu-HU" altLang="en-US" sz="1100" dirty="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71" name="Téglalap 3"/>
            <p:cNvSpPr>
              <a:spLocks noChangeArrowheads="1"/>
            </p:cNvSpPr>
            <p:nvPr/>
          </p:nvSpPr>
          <p:spPr bwMode="auto">
            <a:xfrm>
              <a:off x="2771775" y="3856292"/>
              <a:ext cx="1439863" cy="576262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None/>
              </a:pPr>
              <a:r>
                <a:rPr lang="en-US" altLang="en-US" sz="1100" dirty="0" smtClean="0">
                  <a:solidFill>
                    <a:schemeClr val="bg1"/>
                  </a:solidFill>
                  <a:latin typeface="Verdana" pitchFamily="34" charset="0"/>
                </a:rPr>
                <a:t>Ivy Bridge-EX 15C</a:t>
              </a:r>
              <a:endParaRPr lang="hu-HU" altLang="en-US" sz="11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72" name="Téglalap 3"/>
            <p:cNvSpPr>
              <a:spLocks noChangeArrowheads="1"/>
            </p:cNvSpPr>
            <p:nvPr/>
          </p:nvSpPr>
          <p:spPr bwMode="auto">
            <a:xfrm>
              <a:off x="4689475" y="3856292"/>
              <a:ext cx="1439863" cy="576262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None/>
              </a:pPr>
              <a:endParaRPr lang="en-US" altLang="en-US" sz="1100" dirty="0" smtClean="0">
                <a:solidFill>
                  <a:schemeClr val="bg1"/>
                </a:solidFill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None/>
              </a:pPr>
              <a:r>
                <a:rPr lang="en-US" altLang="en-US" sz="1100" dirty="0" smtClean="0">
                  <a:solidFill>
                    <a:schemeClr val="bg1"/>
                  </a:solidFill>
                  <a:latin typeface="Verdana" pitchFamily="34" charset="0"/>
                </a:rPr>
                <a:t>Ivy Bridge-EX 15C</a:t>
              </a:r>
              <a:endParaRPr lang="hu-HU" altLang="en-US" sz="1100" dirty="0" smtClean="0">
                <a:solidFill>
                  <a:schemeClr val="bg1"/>
                </a:solidFill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1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73" name="Téglalap 174"/>
            <p:cNvSpPr>
              <a:spLocks noChangeArrowheads="1"/>
            </p:cNvSpPr>
            <p:nvPr/>
          </p:nvSpPr>
          <p:spPr bwMode="auto">
            <a:xfrm>
              <a:off x="8738545" y="2552554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74" name="Téglalap 179"/>
            <p:cNvSpPr>
              <a:spLocks noChangeArrowheads="1"/>
            </p:cNvSpPr>
            <p:nvPr/>
          </p:nvSpPr>
          <p:spPr bwMode="auto">
            <a:xfrm>
              <a:off x="8738545" y="2800204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75" name="Téglalap 185"/>
            <p:cNvSpPr>
              <a:spLocks noChangeArrowheads="1"/>
            </p:cNvSpPr>
            <p:nvPr/>
          </p:nvSpPr>
          <p:spPr bwMode="auto">
            <a:xfrm>
              <a:off x="8738545" y="3189141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76" name="Téglalap 190"/>
            <p:cNvSpPr>
              <a:spLocks noChangeArrowheads="1"/>
            </p:cNvSpPr>
            <p:nvPr/>
          </p:nvSpPr>
          <p:spPr bwMode="auto">
            <a:xfrm>
              <a:off x="8738545" y="3439966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77" name="Téglalap 174"/>
            <p:cNvSpPr>
              <a:spLocks noChangeArrowheads="1"/>
            </p:cNvSpPr>
            <p:nvPr/>
          </p:nvSpPr>
          <p:spPr bwMode="auto">
            <a:xfrm>
              <a:off x="8738545" y="3771754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78" name="Téglalap 179"/>
            <p:cNvSpPr>
              <a:spLocks noChangeArrowheads="1"/>
            </p:cNvSpPr>
            <p:nvPr/>
          </p:nvSpPr>
          <p:spPr bwMode="auto">
            <a:xfrm>
              <a:off x="8738545" y="4019404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79" name="Téglalap 185"/>
            <p:cNvSpPr>
              <a:spLocks noChangeArrowheads="1"/>
            </p:cNvSpPr>
            <p:nvPr/>
          </p:nvSpPr>
          <p:spPr bwMode="auto">
            <a:xfrm>
              <a:off x="8738545" y="4459141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80" name="Téglalap 190"/>
            <p:cNvSpPr>
              <a:spLocks noChangeArrowheads="1"/>
            </p:cNvSpPr>
            <p:nvPr/>
          </p:nvSpPr>
          <p:spPr bwMode="auto">
            <a:xfrm>
              <a:off x="8738545" y="4709966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81" name="Téglalap 174"/>
            <p:cNvSpPr>
              <a:spLocks noChangeArrowheads="1"/>
            </p:cNvSpPr>
            <p:nvPr/>
          </p:nvSpPr>
          <p:spPr bwMode="auto">
            <a:xfrm>
              <a:off x="7390758" y="2277504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82" name="Téglalap 179"/>
            <p:cNvSpPr>
              <a:spLocks noChangeArrowheads="1"/>
            </p:cNvSpPr>
            <p:nvPr/>
          </p:nvSpPr>
          <p:spPr bwMode="auto">
            <a:xfrm>
              <a:off x="7390758" y="2525154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83" name="Téglalap 185"/>
            <p:cNvSpPr>
              <a:spLocks noChangeArrowheads="1"/>
            </p:cNvSpPr>
            <p:nvPr/>
          </p:nvSpPr>
          <p:spPr bwMode="auto">
            <a:xfrm>
              <a:off x="7390758" y="2875992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84" name="Téglalap 190"/>
            <p:cNvSpPr>
              <a:spLocks noChangeArrowheads="1"/>
            </p:cNvSpPr>
            <p:nvPr/>
          </p:nvSpPr>
          <p:spPr bwMode="auto">
            <a:xfrm>
              <a:off x="7390758" y="3126817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85" name="Téglalap 174"/>
            <p:cNvSpPr>
              <a:spLocks noChangeArrowheads="1"/>
            </p:cNvSpPr>
            <p:nvPr/>
          </p:nvSpPr>
          <p:spPr bwMode="auto">
            <a:xfrm>
              <a:off x="7390758" y="3509404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86" name="Téglalap 179"/>
            <p:cNvSpPr>
              <a:spLocks noChangeArrowheads="1"/>
            </p:cNvSpPr>
            <p:nvPr/>
          </p:nvSpPr>
          <p:spPr bwMode="auto">
            <a:xfrm>
              <a:off x="7390758" y="3757054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87" name="Téglalap 185"/>
            <p:cNvSpPr>
              <a:spLocks noChangeArrowheads="1"/>
            </p:cNvSpPr>
            <p:nvPr/>
          </p:nvSpPr>
          <p:spPr bwMode="auto">
            <a:xfrm>
              <a:off x="7390758" y="4145992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88" name="Téglalap 190"/>
            <p:cNvSpPr>
              <a:spLocks noChangeArrowheads="1"/>
            </p:cNvSpPr>
            <p:nvPr/>
          </p:nvSpPr>
          <p:spPr bwMode="auto">
            <a:xfrm>
              <a:off x="7390758" y="4396817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89" name="Téglalap 147"/>
            <p:cNvSpPr/>
            <p:nvPr/>
          </p:nvSpPr>
          <p:spPr>
            <a:xfrm flipH="1">
              <a:off x="1480232" y="3486004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90" name="Téglalap 152"/>
            <p:cNvSpPr/>
            <p:nvPr/>
          </p:nvSpPr>
          <p:spPr>
            <a:xfrm flipH="1">
              <a:off x="1480232" y="3733654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91" name="Téglalap 158"/>
            <p:cNvSpPr/>
            <p:nvPr/>
          </p:nvSpPr>
          <p:spPr>
            <a:xfrm flipH="1">
              <a:off x="1480232" y="4084491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92" name="Téglalap 163"/>
            <p:cNvSpPr/>
            <p:nvPr/>
          </p:nvSpPr>
          <p:spPr>
            <a:xfrm flipH="1">
              <a:off x="1480232" y="4335316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93" name="Téglalap 147"/>
            <p:cNvSpPr/>
            <p:nvPr/>
          </p:nvSpPr>
          <p:spPr>
            <a:xfrm flipH="1">
              <a:off x="1488840" y="2268391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94" name="Téglalap 152"/>
            <p:cNvSpPr/>
            <p:nvPr/>
          </p:nvSpPr>
          <p:spPr>
            <a:xfrm flipH="1">
              <a:off x="1488840" y="2516041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95" name="Téglalap 158"/>
            <p:cNvSpPr/>
            <p:nvPr/>
          </p:nvSpPr>
          <p:spPr>
            <a:xfrm flipH="1">
              <a:off x="1488840" y="2854179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96" name="Téglalap 163"/>
            <p:cNvSpPr/>
            <p:nvPr/>
          </p:nvSpPr>
          <p:spPr>
            <a:xfrm flipH="1">
              <a:off x="1488840" y="3105004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97" name="Téglalap 147"/>
            <p:cNvSpPr/>
            <p:nvPr/>
          </p:nvSpPr>
          <p:spPr>
            <a:xfrm flipH="1">
              <a:off x="243141" y="2536679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98" name="Téglalap 152"/>
            <p:cNvSpPr/>
            <p:nvPr/>
          </p:nvSpPr>
          <p:spPr>
            <a:xfrm flipH="1">
              <a:off x="243141" y="2784329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99" name="Téglalap 158"/>
            <p:cNvSpPr/>
            <p:nvPr/>
          </p:nvSpPr>
          <p:spPr>
            <a:xfrm flipH="1">
              <a:off x="243141" y="3198666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00" name="Téglalap 163"/>
            <p:cNvSpPr/>
            <p:nvPr/>
          </p:nvSpPr>
          <p:spPr>
            <a:xfrm flipH="1">
              <a:off x="243141" y="3449491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01" name="Téglalap 147"/>
            <p:cNvSpPr/>
            <p:nvPr/>
          </p:nvSpPr>
          <p:spPr>
            <a:xfrm flipH="1">
              <a:off x="244729" y="3770166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02" name="Téglalap 152"/>
            <p:cNvSpPr/>
            <p:nvPr/>
          </p:nvSpPr>
          <p:spPr>
            <a:xfrm flipH="1">
              <a:off x="244729" y="4017816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03" name="Téglalap 158"/>
            <p:cNvSpPr/>
            <p:nvPr/>
          </p:nvSpPr>
          <p:spPr>
            <a:xfrm flipH="1">
              <a:off x="244729" y="4432154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04" name="Téglalap 163"/>
            <p:cNvSpPr/>
            <p:nvPr/>
          </p:nvSpPr>
          <p:spPr>
            <a:xfrm flipH="1">
              <a:off x="244729" y="4682979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05" name="Téglalap 3"/>
            <p:cNvSpPr>
              <a:spLocks noChangeArrowheads="1"/>
            </p:cNvSpPr>
            <p:nvPr/>
          </p:nvSpPr>
          <p:spPr bwMode="auto">
            <a:xfrm>
              <a:off x="2760663" y="2686567"/>
              <a:ext cx="1440000" cy="576000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dirty="0" smtClean="0">
                  <a:solidFill>
                    <a:schemeClr val="bg1"/>
                  </a:solidFill>
                  <a:latin typeface="Verdana" pitchFamily="34" charset="0"/>
                </a:rPr>
                <a:t>Ivy Bridge-EX 15C</a:t>
              </a:r>
              <a:endParaRPr lang="hu-HU" altLang="en-US" sz="11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206" name="TextBox 205"/>
            <p:cNvSpPr txBox="1"/>
            <p:nvPr/>
          </p:nvSpPr>
          <p:spPr>
            <a:xfrm>
              <a:off x="3089162" y="2174439"/>
              <a:ext cx="79060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 smtClean="0"/>
                <a:t>PCIe</a:t>
              </a:r>
              <a:r>
                <a:rPr lang="en-US" sz="1100" dirty="0" smtClean="0"/>
                <a:t> 3.0</a:t>
              </a:r>
              <a:endParaRPr lang="en-US" sz="1100" dirty="0"/>
            </a:p>
          </p:txBody>
        </p:sp>
        <p:sp>
          <p:nvSpPr>
            <p:cNvPr id="207" name="TextBox 206"/>
            <p:cNvSpPr txBox="1"/>
            <p:nvPr/>
          </p:nvSpPr>
          <p:spPr>
            <a:xfrm>
              <a:off x="3127608" y="2433364"/>
              <a:ext cx="3642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32</a:t>
              </a:r>
              <a:endParaRPr lang="en-US" sz="1100" dirty="0"/>
            </a:p>
          </p:txBody>
        </p:sp>
        <p:sp>
          <p:nvSpPr>
            <p:cNvPr id="208" name="Up-Down Arrow 207"/>
            <p:cNvSpPr/>
            <p:nvPr/>
          </p:nvSpPr>
          <p:spPr bwMode="auto">
            <a:xfrm>
              <a:off x="3417647" y="2438177"/>
              <a:ext cx="124619" cy="252000"/>
            </a:xfrm>
            <a:prstGeom prst="upDownArrow">
              <a:avLst/>
            </a:prstGeom>
            <a:solidFill>
              <a:srgbClr val="FF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209" name="TextBox 208"/>
            <p:cNvSpPr txBox="1"/>
            <p:nvPr/>
          </p:nvSpPr>
          <p:spPr>
            <a:xfrm>
              <a:off x="5222762" y="2187139"/>
              <a:ext cx="79060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 smtClean="0"/>
                <a:t>PCIe</a:t>
              </a:r>
              <a:r>
                <a:rPr lang="en-US" sz="1100" dirty="0" smtClean="0"/>
                <a:t> 3.0</a:t>
              </a:r>
              <a:endParaRPr lang="en-US" sz="1100" dirty="0"/>
            </a:p>
          </p:txBody>
        </p:sp>
        <p:sp>
          <p:nvSpPr>
            <p:cNvPr id="210" name="TextBox 209"/>
            <p:cNvSpPr txBox="1"/>
            <p:nvPr/>
          </p:nvSpPr>
          <p:spPr>
            <a:xfrm>
              <a:off x="5273908" y="2446064"/>
              <a:ext cx="3642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32</a:t>
              </a:r>
              <a:endParaRPr lang="en-US" sz="1100" dirty="0"/>
            </a:p>
          </p:txBody>
        </p:sp>
        <p:sp>
          <p:nvSpPr>
            <p:cNvPr id="211" name="Up-Down Arrow 210"/>
            <p:cNvSpPr/>
            <p:nvPr/>
          </p:nvSpPr>
          <p:spPr bwMode="auto">
            <a:xfrm>
              <a:off x="5563947" y="2450877"/>
              <a:ext cx="124619" cy="252000"/>
            </a:xfrm>
            <a:prstGeom prst="upDownArrow">
              <a:avLst/>
            </a:prstGeom>
            <a:solidFill>
              <a:srgbClr val="FF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212" name="TextBox 211"/>
            <p:cNvSpPr txBox="1"/>
            <p:nvPr/>
          </p:nvSpPr>
          <p:spPr>
            <a:xfrm>
              <a:off x="5121162" y="4714439"/>
              <a:ext cx="79060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 smtClean="0"/>
                <a:t>PCIe</a:t>
              </a:r>
              <a:r>
                <a:rPr lang="en-US" sz="1100" dirty="0" smtClean="0"/>
                <a:t> 3.0</a:t>
              </a:r>
              <a:endParaRPr lang="en-US" sz="1100" dirty="0"/>
            </a:p>
          </p:txBody>
        </p:sp>
        <p:sp>
          <p:nvSpPr>
            <p:cNvPr id="213" name="TextBox 212"/>
            <p:cNvSpPr txBox="1"/>
            <p:nvPr/>
          </p:nvSpPr>
          <p:spPr>
            <a:xfrm>
              <a:off x="4664308" y="4566964"/>
              <a:ext cx="3642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32</a:t>
              </a:r>
              <a:endParaRPr lang="en-US" sz="1100" dirty="0"/>
            </a:p>
          </p:txBody>
        </p:sp>
        <p:sp>
          <p:nvSpPr>
            <p:cNvPr id="214" name="Up-Down Arrow 213"/>
            <p:cNvSpPr/>
            <p:nvPr/>
          </p:nvSpPr>
          <p:spPr bwMode="auto">
            <a:xfrm>
              <a:off x="5449647" y="4457477"/>
              <a:ext cx="124619" cy="252000"/>
            </a:xfrm>
            <a:prstGeom prst="upDownArrow">
              <a:avLst/>
            </a:prstGeom>
            <a:solidFill>
              <a:srgbClr val="FF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215" name="TextBox 214"/>
            <p:cNvSpPr txBox="1"/>
            <p:nvPr/>
          </p:nvSpPr>
          <p:spPr>
            <a:xfrm>
              <a:off x="2657362" y="4676339"/>
              <a:ext cx="79060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 smtClean="0"/>
                <a:t>PCIe</a:t>
              </a:r>
              <a:r>
                <a:rPr lang="en-US" sz="1100" dirty="0" smtClean="0"/>
                <a:t> 3.0</a:t>
              </a:r>
              <a:endParaRPr lang="en-US" sz="1100" dirty="0"/>
            </a:p>
          </p:txBody>
        </p:sp>
        <p:sp>
          <p:nvSpPr>
            <p:cNvPr id="216" name="Up-Down Arrow 215"/>
            <p:cNvSpPr/>
            <p:nvPr/>
          </p:nvSpPr>
          <p:spPr bwMode="auto">
            <a:xfrm>
              <a:off x="3277947" y="4457477"/>
              <a:ext cx="124619" cy="252000"/>
            </a:xfrm>
            <a:prstGeom prst="upDownArrow">
              <a:avLst/>
            </a:prstGeom>
            <a:solidFill>
              <a:srgbClr val="FF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217" name="TextBox 216"/>
            <p:cNvSpPr txBox="1"/>
            <p:nvPr/>
          </p:nvSpPr>
          <p:spPr>
            <a:xfrm>
              <a:off x="2987908" y="4439964"/>
              <a:ext cx="3642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32</a:t>
              </a:r>
              <a:endParaRPr lang="en-US" sz="1100" dirty="0"/>
            </a:p>
          </p:txBody>
        </p:sp>
        <p:sp>
          <p:nvSpPr>
            <p:cNvPr id="219" name="Rectangle 180"/>
            <p:cNvSpPr>
              <a:spLocks noChangeArrowheads="1"/>
            </p:cNvSpPr>
            <p:nvPr/>
          </p:nvSpPr>
          <p:spPr bwMode="auto">
            <a:xfrm>
              <a:off x="3952403" y="1545226"/>
              <a:ext cx="1398587" cy="431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100" i="1" dirty="0" smtClean="0">
                  <a:solidFill>
                    <a:srgbClr val="000000"/>
                  </a:solidFill>
                  <a:latin typeface="Verdana" pitchFamily="34" charset="0"/>
                </a:rPr>
                <a:t>Xeon E7-4800 v3</a:t>
              </a:r>
              <a:endParaRPr lang="en-US" altLang="en-US" sz="1100" i="1" dirty="0">
                <a:solidFill>
                  <a:srgbClr val="000000"/>
                </a:solidFill>
                <a:latin typeface="Verdana" pitchFamily="34" charset="0"/>
              </a:endParaRPr>
            </a:p>
            <a:p>
              <a:pPr algn="ctr"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hu-HU" altLang="en-US" sz="1100" i="1" dirty="0" smtClean="0">
                  <a:solidFill>
                    <a:srgbClr val="000000"/>
                  </a:solidFill>
                  <a:latin typeface="Verdana" pitchFamily="34" charset="0"/>
                </a:rPr>
                <a:t>(</a:t>
              </a:r>
              <a:r>
                <a:rPr lang="en-US" altLang="en-US" sz="1100" i="1" dirty="0" smtClean="0">
                  <a:solidFill>
                    <a:srgbClr val="000000"/>
                  </a:solidFill>
                  <a:latin typeface="Verdana" pitchFamily="34" charset="0"/>
                </a:rPr>
                <a:t>Haswell-EX</a:t>
              </a:r>
              <a:r>
                <a:rPr lang="hu-HU" altLang="en-US" sz="1100" i="1" dirty="0" smtClean="0">
                  <a:solidFill>
                    <a:srgbClr val="000000"/>
                  </a:solidFill>
                  <a:latin typeface="Verdana" pitchFamily="34" charset="0"/>
                </a:rPr>
                <a:t>)</a:t>
              </a:r>
              <a:endParaRPr lang="en-US" altLang="en-US" sz="1100" i="1" dirty="0" smtClean="0">
                <a:solidFill>
                  <a:srgbClr val="000000"/>
                </a:solidFill>
                <a:latin typeface="Verdana" pitchFamily="34" charset="0"/>
              </a:endParaRPr>
            </a:p>
            <a:p>
              <a:pPr algn="ctr"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100" i="1" dirty="0" smtClean="0">
                  <a:solidFill>
                    <a:srgbClr val="000000"/>
                  </a:solidFill>
                  <a:latin typeface="Verdana" pitchFamily="34" charset="0"/>
                </a:rPr>
                <a:t>14C</a:t>
              </a:r>
              <a:endParaRPr lang="en-US" altLang="en-US" sz="1100" i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220" name="TextBox 219"/>
            <p:cNvSpPr txBox="1"/>
            <p:nvPr/>
          </p:nvSpPr>
          <p:spPr>
            <a:xfrm>
              <a:off x="3830547" y="1595775"/>
              <a:ext cx="2487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/</a:t>
              </a:r>
              <a:endParaRPr lang="en-US" sz="1100" dirty="0"/>
            </a:p>
          </p:txBody>
        </p:sp>
      </p:grpSp>
      <p:sp>
        <p:nvSpPr>
          <p:cNvPr id="221" name="Text Box 177"/>
          <p:cNvSpPr txBox="1">
            <a:spLocks noChangeArrowheads="1"/>
          </p:cNvSpPr>
          <p:nvPr/>
        </p:nvSpPr>
        <p:spPr bwMode="auto">
          <a:xfrm>
            <a:off x="185738" y="636588"/>
            <a:ext cx="8894762" cy="505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400" b="1" dirty="0">
                <a:solidFill>
                  <a:schemeClr val="accent2"/>
                </a:solidFill>
                <a:latin typeface="Verdana" pitchFamily="34" charset="0"/>
              </a:rPr>
              <a:t>Basic system architecture of the </a:t>
            </a:r>
            <a:r>
              <a:rPr lang="en-US" altLang="en-US" sz="1400" b="1" dirty="0" err="1" smtClean="0">
                <a:solidFill>
                  <a:schemeClr val="accent2"/>
                </a:solidFill>
                <a:latin typeface="Verdana" pitchFamily="34" charset="0"/>
              </a:rPr>
              <a:t>Brickland</a:t>
            </a:r>
            <a:r>
              <a:rPr lang="en-US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 4S </a:t>
            </a:r>
            <a:r>
              <a:rPr lang="en-US" altLang="en-US" sz="1400" b="1" dirty="0">
                <a:solidFill>
                  <a:schemeClr val="accent2"/>
                </a:solidFill>
                <a:latin typeface="Verdana" pitchFamily="34" charset="0"/>
              </a:rPr>
              <a:t>server </a:t>
            </a:r>
            <a:r>
              <a:rPr lang="en-US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platform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(assuming 2x3 DIMMs/SMB)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223" name="Rectangle 222"/>
          <p:cNvSpPr/>
          <p:nvPr/>
        </p:nvSpPr>
        <p:spPr>
          <a:xfrm>
            <a:off x="5802313" y="5608044"/>
            <a:ext cx="3235326" cy="795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altLang="en-US" sz="1100" b="1" dirty="0" smtClean="0"/>
              <a:t>SMB</a:t>
            </a:r>
            <a:r>
              <a:rPr lang="en-US" altLang="en-US" sz="1100" dirty="0"/>
              <a:t>: Scalable Memory Buffer</a:t>
            </a:r>
          </a:p>
          <a:p>
            <a:pPr algn="ctr"/>
            <a:r>
              <a:rPr lang="en-US" altLang="en-US" sz="1100" dirty="0" smtClean="0"/>
              <a:t>(</a:t>
            </a:r>
            <a:r>
              <a:rPr lang="en-US" altLang="en-US" sz="1100" dirty="0"/>
              <a:t>Performs conversion between the </a:t>
            </a:r>
          </a:p>
          <a:p>
            <a:pPr algn="ctr"/>
            <a:r>
              <a:rPr lang="en-US" altLang="en-US" sz="1100" dirty="0"/>
              <a:t>parallel SMI2 and the parallel </a:t>
            </a:r>
          </a:p>
          <a:p>
            <a:pPr algn="ctr">
              <a:spcAft>
                <a:spcPts val="300"/>
              </a:spcAft>
            </a:pPr>
            <a:r>
              <a:rPr lang="en-US" altLang="en-US" sz="1100" dirty="0" smtClean="0"/>
              <a:t>DIMM </a:t>
            </a:r>
            <a:r>
              <a:rPr lang="en-US" altLang="en-US" sz="1100" dirty="0"/>
              <a:t>interfaces)</a:t>
            </a:r>
          </a:p>
        </p:txBody>
      </p:sp>
      <p:sp>
        <p:nvSpPr>
          <p:cNvPr id="224" name="TextBox 223"/>
          <p:cNvSpPr txBox="1"/>
          <p:nvPr/>
        </p:nvSpPr>
        <p:spPr>
          <a:xfrm>
            <a:off x="155787" y="5689600"/>
            <a:ext cx="3038011" cy="6258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1100" b="1" dirty="0"/>
              <a:t>SMI2</a:t>
            </a:r>
            <a:r>
              <a:rPr lang="en-US" sz="1100" dirty="0"/>
              <a:t>: Scalable Memory Interface 2</a:t>
            </a:r>
          </a:p>
          <a:p>
            <a:pPr algn="ctr"/>
            <a:r>
              <a:rPr lang="en-US" sz="1100" dirty="0"/>
              <a:t>(Parallel 64 bit VMSE data link between </a:t>
            </a:r>
          </a:p>
          <a:p>
            <a:pPr algn="ctr"/>
            <a:r>
              <a:rPr lang="en-US" sz="1100" dirty="0"/>
              <a:t> the processor and the SMB</a:t>
            </a:r>
            <a:r>
              <a:rPr lang="en-US" sz="1100" dirty="0" smtClean="0"/>
              <a:t>)</a:t>
            </a:r>
            <a:endParaRPr lang="en-US" sz="1100" dirty="0"/>
          </a:p>
        </p:txBody>
      </p:sp>
      <p:sp>
        <p:nvSpPr>
          <p:cNvPr id="225" name="Rectangle 180"/>
          <p:cNvSpPr>
            <a:spLocks noChangeArrowheads="1"/>
          </p:cNvSpPr>
          <p:nvPr/>
        </p:nvSpPr>
        <p:spPr bwMode="auto">
          <a:xfrm>
            <a:off x="5392695" y="1340057"/>
            <a:ext cx="1398587" cy="43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100" i="1" dirty="0" smtClean="0">
                <a:solidFill>
                  <a:srgbClr val="000000"/>
                </a:solidFill>
                <a:latin typeface="Verdana" pitchFamily="34" charset="0"/>
              </a:rPr>
              <a:t>Xeon </a:t>
            </a:r>
            <a:r>
              <a:rPr lang="en-US" altLang="en-US" sz="1100" i="1" dirty="0" err="1" smtClean="0">
                <a:solidFill>
                  <a:srgbClr val="000000"/>
                </a:solidFill>
                <a:latin typeface="Verdana" pitchFamily="34" charset="0"/>
              </a:rPr>
              <a:t>E7</a:t>
            </a:r>
            <a:r>
              <a:rPr lang="en-US" altLang="en-US" sz="1100" i="1" dirty="0" smtClean="0">
                <a:solidFill>
                  <a:srgbClr val="000000"/>
                </a:solidFill>
                <a:latin typeface="Verdana" pitchFamily="34" charset="0"/>
              </a:rPr>
              <a:t>-4800 </a:t>
            </a:r>
            <a:r>
              <a:rPr lang="en-US" altLang="en-US" sz="1100" i="1" dirty="0" err="1" smtClean="0">
                <a:solidFill>
                  <a:srgbClr val="000000"/>
                </a:solidFill>
                <a:latin typeface="Verdana" pitchFamily="34" charset="0"/>
              </a:rPr>
              <a:t>v4</a:t>
            </a:r>
            <a:endParaRPr lang="en-US" altLang="en-US" sz="1100" i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hu-HU" altLang="en-US" sz="1100" i="1" dirty="0" smtClean="0">
                <a:solidFill>
                  <a:srgbClr val="000000"/>
                </a:solidFill>
                <a:latin typeface="Verdana" pitchFamily="34" charset="0"/>
              </a:rPr>
              <a:t>(</a:t>
            </a:r>
            <a:r>
              <a:rPr lang="en-US" altLang="en-US" sz="1100" i="1" dirty="0" smtClean="0">
                <a:solidFill>
                  <a:srgbClr val="000000"/>
                </a:solidFill>
                <a:latin typeface="Verdana" pitchFamily="34" charset="0"/>
              </a:rPr>
              <a:t>Broadwell-EX</a:t>
            </a:r>
            <a:r>
              <a:rPr lang="hu-HU" altLang="en-US" sz="1100" i="1" dirty="0" smtClean="0">
                <a:solidFill>
                  <a:srgbClr val="000000"/>
                </a:solidFill>
                <a:latin typeface="Verdana" pitchFamily="34" charset="0"/>
              </a:rPr>
              <a:t>)</a:t>
            </a:r>
            <a:endParaRPr lang="en-US" altLang="en-US" sz="1100" i="1" dirty="0" smtClean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100" i="1" dirty="0" err="1" smtClean="0">
                <a:solidFill>
                  <a:srgbClr val="000000"/>
                </a:solidFill>
                <a:latin typeface="Verdana" pitchFamily="34" charset="0"/>
              </a:rPr>
              <a:t>16C</a:t>
            </a:r>
            <a:endParaRPr lang="en-US" altLang="en-US" sz="1100" i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18" name="TextBox 217"/>
          <p:cNvSpPr txBox="1"/>
          <p:nvPr/>
        </p:nvSpPr>
        <p:spPr>
          <a:xfrm>
            <a:off x="5177661" y="1365158"/>
            <a:ext cx="266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46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3</a:t>
            </a:r>
            <a:r>
              <a:rPr lang="hu-HU" altLang="en-US" dirty="0"/>
              <a:t>.1 </a:t>
            </a:r>
            <a:r>
              <a:rPr lang="en-US" altLang="en-US" dirty="0"/>
              <a:t>Overview of the </a:t>
            </a:r>
            <a:r>
              <a:rPr lang="en-US" altLang="en-US" dirty="0" err="1"/>
              <a:t>Brickland</a:t>
            </a:r>
            <a:r>
              <a:rPr lang="en-US" altLang="en-US" dirty="0"/>
              <a:t> platform </a:t>
            </a:r>
            <a:r>
              <a:rPr lang="hu-HU" altLang="en-US" dirty="0" smtClean="0"/>
              <a:t>(</a:t>
            </a:r>
            <a:r>
              <a:rPr lang="en-US" altLang="en-US" dirty="0" smtClean="0"/>
              <a:t>4</a:t>
            </a:r>
            <a:r>
              <a:rPr lang="hu-HU" altLang="en-US" dirty="0" smtClean="0"/>
              <a:t>)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4271934"/>
              </p:ext>
            </p:extLst>
          </p:nvPr>
        </p:nvGraphicFramePr>
        <p:xfrm>
          <a:off x="482601" y="1455420"/>
          <a:ext cx="8126412" cy="513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4999"/>
                <a:gridCol w="3124200"/>
                <a:gridCol w="3097213"/>
              </a:tblGrid>
              <a:tr h="585846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Feature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Ivy Bridge-EX based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(E7-4800 v2)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Haswell-EX based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(E7-4800 v3)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</a:tr>
              <a:tr h="407517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Cores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Up to 15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Up to 14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</a:tr>
              <a:tr h="44450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LLC3 size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Up to 15x2.5 MB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Up to 14x2.5 MB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</a:tr>
              <a:tr h="58420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QPI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3xQPI 1.1</a:t>
                      </a:r>
                    </a:p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Up to 8.0 GT/s in both dir.</a:t>
                      </a:r>
                    </a:p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(16 GB/s per dir.)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3xQPI 1.1</a:t>
                      </a:r>
                    </a:p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Up to 9.6 GT/s in both dir.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(19.2 GB/s per dir.)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</a:tr>
              <a:tr h="873537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SMB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300" dirty="0" smtClean="0">
                        <a:latin typeface="+mj-lt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dirty="0" err="1" smtClean="0">
                          <a:latin typeface="+mj-lt"/>
                        </a:rPr>
                        <a:t>C102</a:t>
                      </a:r>
                      <a:r>
                        <a:rPr lang="en-US" sz="1300" dirty="0" smtClean="0">
                          <a:latin typeface="+mj-lt"/>
                        </a:rPr>
                        <a:t>/</a:t>
                      </a:r>
                      <a:r>
                        <a:rPr lang="en-US" sz="1300" dirty="0" err="1" smtClean="0">
                          <a:latin typeface="+mj-lt"/>
                        </a:rPr>
                        <a:t>C104</a:t>
                      </a:r>
                      <a:endParaRPr lang="en-US" sz="1300" dirty="0" smtClean="0">
                        <a:latin typeface="+mj-lt"/>
                      </a:endParaRPr>
                    </a:p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(Jordan Creek)</a:t>
                      </a:r>
                    </a:p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C102: 2 DIMMs/SMB</a:t>
                      </a:r>
                    </a:p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C103: 3 DIMMs/SMB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 smtClean="0">
                        <a:latin typeface="+mj-lt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C112/C114</a:t>
                      </a:r>
                    </a:p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(Jordan Creek 2)</a:t>
                      </a:r>
                    </a:p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C102: 2 DIMMs/SMB</a:t>
                      </a:r>
                    </a:p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C103: 3 DIMMs/SMB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</a:tr>
              <a:tr h="42926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VMSE speed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Up to 2667 MT/s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Up to 3200 MT/s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</a:tr>
              <a:tr h="632237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DDR4 speed 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 smtClean="0">
                          <a:latin typeface="+mj-lt"/>
                        </a:rPr>
                        <a:t>n.a</a:t>
                      </a:r>
                      <a:r>
                        <a:rPr lang="en-US" sz="1300" dirty="0" smtClean="0">
                          <a:latin typeface="+mj-lt"/>
                        </a:rPr>
                        <a:t>.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Perf. mode:       up to 1600 MT/s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Lockstep mode:</a:t>
                      </a:r>
                      <a:r>
                        <a:rPr lang="en-US" sz="1300" baseline="0" dirty="0" smtClean="0">
                          <a:latin typeface="+mj-lt"/>
                        </a:rPr>
                        <a:t> up to 1866 MT/s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</a:tr>
              <a:tr h="73660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DDR3 speed 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Perf. mode:       up to 1333 MT/s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Lockstep mode: up to 1600 MT/s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Perf. mode:       up to 1600 MT/s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Lockstep mode:</a:t>
                      </a:r>
                      <a:r>
                        <a:rPr lang="en-US" sz="1300" baseline="0" dirty="0" smtClean="0">
                          <a:latin typeface="+mj-lt"/>
                        </a:rPr>
                        <a:t> up to 1600 MT/s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77799" y="614690"/>
            <a:ext cx="87995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Contrasting </a:t>
            </a:r>
            <a:r>
              <a:rPr lang="en-US" b="1" dirty="0" smtClean="0">
                <a:solidFill>
                  <a:schemeClr val="accent6"/>
                </a:solidFill>
              </a:rPr>
              <a:t>differences in key features of the </a:t>
            </a:r>
            <a:r>
              <a:rPr lang="en-US" b="1" dirty="0">
                <a:solidFill>
                  <a:schemeClr val="accent6"/>
                </a:solidFill>
              </a:rPr>
              <a:t>Ivy Bridge-EX and Haswell-EX </a:t>
            </a:r>
            <a:r>
              <a:rPr lang="en-US" b="1" dirty="0" smtClean="0">
                <a:solidFill>
                  <a:schemeClr val="accent6"/>
                </a:solidFill>
              </a:rPr>
              <a:t>based</a:t>
            </a:r>
          </a:p>
          <a:p>
            <a:r>
              <a:rPr lang="en-US" b="1" dirty="0" smtClean="0">
                <a:solidFill>
                  <a:schemeClr val="accent6"/>
                </a:solidFill>
              </a:rPr>
              <a:t>  </a:t>
            </a:r>
            <a:r>
              <a:rPr lang="en-US" b="1" dirty="0" err="1" smtClean="0">
                <a:solidFill>
                  <a:schemeClr val="accent6"/>
                </a:solidFill>
              </a:rPr>
              <a:t>Brickland</a:t>
            </a:r>
            <a:r>
              <a:rPr lang="en-US" b="1" dirty="0" smtClean="0">
                <a:solidFill>
                  <a:schemeClr val="accent6"/>
                </a:solidFill>
              </a:rPr>
              <a:t> platforms </a:t>
            </a:r>
            <a:r>
              <a:rPr lang="en-US" dirty="0" smtClean="0"/>
              <a:t>[</a:t>
            </a:r>
            <a:r>
              <a:rPr lang="hu-HU" dirty="0" smtClean="0"/>
              <a:t>114</a:t>
            </a:r>
            <a:r>
              <a:rPr lang="en-US" dirty="0"/>
              <a:t>] 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5550794" y="5241701"/>
            <a:ext cx="3058219" cy="643944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90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AutoShape 3"/>
          <p:cNvSpPr>
            <a:spLocks noChangeArrowheads="1"/>
          </p:cNvSpPr>
          <p:nvPr/>
        </p:nvSpPr>
        <p:spPr bwMode="auto">
          <a:xfrm>
            <a:off x="971550" y="981075"/>
            <a:ext cx="7661275" cy="6953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3.2 Key innovations of the </a:t>
            </a:r>
            <a:r>
              <a:rPr lang="en-US" altLang="en-US" sz="1900" dirty="0" err="1">
                <a:solidFill>
                  <a:srgbClr val="FFFFFF"/>
                </a:solidFill>
                <a:latin typeface="Verdana" pitchFamily="34" charset="0"/>
              </a:rPr>
              <a:t>Brickland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 platform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vs.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the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previous Boxboro-EX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platform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65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3.2 Key innovations of the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</a:rPr>
              <a:t>Brickland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platform (1)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2088" y="625475"/>
            <a:ext cx="8549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3.2 Key innovations of the </a:t>
            </a:r>
            <a:r>
              <a:rPr lang="en-US" b="1" dirty="0" err="1" smtClean="0">
                <a:solidFill>
                  <a:schemeClr val="accent6"/>
                </a:solidFill>
              </a:rPr>
              <a:t>Brickland</a:t>
            </a:r>
            <a:r>
              <a:rPr lang="en-US" b="1" dirty="0" smtClean="0">
                <a:solidFill>
                  <a:schemeClr val="accent6"/>
                </a:solidFill>
              </a:rPr>
              <a:t> platform vs. the previous Boxboro-EX platform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9713" y="984250"/>
            <a:ext cx="6963829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dirty="0" smtClean="0"/>
              <a:t>3.2.1 Connecting </a:t>
            </a:r>
            <a:r>
              <a:rPr lang="en-US" dirty="0" err="1" smtClean="0"/>
              <a:t>PCIe</a:t>
            </a:r>
            <a:r>
              <a:rPr lang="en-US" dirty="0" smtClean="0"/>
              <a:t> links direct to the processors rather than to the MCH</a:t>
            </a:r>
          </a:p>
          <a:p>
            <a:pPr>
              <a:spcAft>
                <a:spcPts val="300"/>
              </a:spcAft>
            </a:pPr>
            <a:r>
              <a:rPr lang="en-US" dirty="0" smtClean="0"/>
              <a:t>3.2.2 New </a:t>
            </a:r>
            <a:r>
              <a:rPr lang="en-US" dirty="0"/>
              <a:t>memory </a:t>
            </a:r>
            <a:r>
              <a:rPr lang="en-US" dirty="0" smtClean="0"/>
              <a:t>buffer design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67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5263" y="628650"/>
            <a:ext cx="8068234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b="1" dirty="0" smtClean="0">
                <a:solidFill>
                  <a:srgbClr val="2D2D8A"/>
                </a:solidFill>
              </a:rPr>
              <a:t>3.2.1 </a:t>
            </a:r>
            <a:r>
              <a:rPr lang="en-US" b="1" dirty="0">
                <a:solidFill>
                  <a:srgbClr val="2D2D8A"/>
                </a:solidFill>
              </a:rPr>
              <a:t>Connecting </a:t>
            </a:r>
            <a:r>
              <a:rPr lang="en-US" b="1" dirty="0" err="1">
                <a:solidFill>
                  <a:srgbClr val="2D2D8A"/>
                </a:solidFill>
              </a:rPr>
              <a:t>PCIe</a:t>
            </a:r>
            <a:r>
              <a:rPr lang="en-US" b="1" dirty="0">
                <a:solidFill>
                  <a:srgbClr val="2D2D8A"/>
                </a:solidFill>
              </a:rPr>
              <a:t> links </a:t>
            </a:r>
            <a:r>
              <a:rPr lang="en-US" b="1" dirty="0" smtClean="0">
                <a:solidFill>
                  <a:srgbClr val="2D2D8A"/>
                </a:solidFill>
              </a:rPr>
              <a:t>direct </a:t>
            </a:r>
            <a:r>
              <a:rPr lang="en-US" b="1" dirty="0">
                <a:solidFill>
                  <a:srgbClr val="2D2D8A"/>
                </a:solidFill>
              </a:rPr>
              <a:t>to the </a:t>
            </a:r>
            <a:r>
              <a:rPr lang="en-US" b="1" dirty="0" smtClean="0">
                <a:solidFill>
                  <a:srgbClr val="2D2D8A"/>
                </a:solidFill>
              </a:rPr>
              <a:t>processors rather than to the MCH -1</a:t>
            </a:r>
          </a:p>
          <a:p>
            <a:r>
              <a:rPr lang="en-US" b="1" dirty="0" smtClean="0">
                <a:solidFill>
                  <a:srgbClr val="2D2D8A"/>
                </a:solidFill>
              </a:rPr>
              <a:t>3.2.1.1 Overview</a:t>
            </a:r>
            <a:endParaRPr lang="en-US" b="1" dirty="0">
              <a:solidFill>
                <a:srgbClr val="2D2D8A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65100" y="1765300"/>
            <a:ext cx="4439201" cy="4308992"/>
            <a:chOff x="1047750" y="1473200"/>
            <a:chExt cx="6521450" cy="5061490"/>
          </a:xfrm>
        </p:grpSpPr>
        <p:grpSp>
          <p:nvGrpSpPr>
            <p:cNvPr id="7" name="Group 6"/>
            <p:cNvGrpSpPr/>
            <p:nvPr/>
          </p:nvGrpSpPr>
          <p:grpSpPr>
            <a:xfrm>
              <a:off x="1047750" y="1473200"/>
              <a:ext cx="6521450" cy="5061490"/>
              <a:chOff x="1047750" y="795338"/>
              <a:chExt cx="7048500" cy="5739352"/>
            </a:xfrm>
          </p:grpSpPr>
          <p:pic>
            <p:nvPicPr>
              <p:cNvPr id="9" name="Picture 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7750" y="795338"/>
                <a:ext cx="7048500" cy="5267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91240B29-F687-4F45-9708-019B960494DF}">
                  <a14:hiddenLine xmlns:a14="http://schemas.microsoft.com/office/drawing/2010/main" w="15875" cap="flat" cmpd="sng" algn="ctr">
                    <a:solidFill>
                      <a:srgbClr val="FF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2833298" y="6273080"/>
                <a:ext cx="1624163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smtClean="0">
                    <a:solidFill>
                      <a:srgbClr val="000000"/>
                    </a:solidFill>
                  </a:rPr>
                  <a:t>36 lanes of </a:t>
                </a:r>
                <a:r>
                  <a:rPr lang="en-US" sz="1100" dirty="0" err="1" smtClean="0">
                    <a:solidFill>
                      <a:srgbClr val="000000"/>
                    </a:solidFill>
                  </a:rPr>
                  <a:t>PCIe</a:t>
                </a:r>
                <a:r>
                  <a:rPr lang="en-US" sz="1100" dirty="0" smtClean="0">
                    <a:solidFill>
                      <a:srgbClr val="000000"/>
                    </a:solidFill>
                  </a:rPr>
                  <a:t> 2.0</a:t>
                </a:r>
                <a:endParaRPr lang="en-US" sz="11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Left Brace 10"/>
              <p:cNvSpPr/>
              <p:nvPr/>
            </p:nvSpPr>
            <p:spPr bwMode="auto">
              <a:xfrm rot="5400000" flipH="1">
                <a:off x="3582567" y="4310120"/>
                <a:ext cx="200085" cy="3679826"/>
              </a:xfrm>
              <a:prstGeom prst="leftBrace">
                <a:avLst>
                  <a:gd name="adj1" fmla="val 8333"/>
                  <a:gd name="adj2" fmla="val 51035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4584700" y="1841500"/>
              <a:ext cx="71205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rgbClr val="000000"/>
                  </a:solidFill>
                </a:rPr>
                <a:t>2 x QPI</a:t>
              </a:r>
              <a:endParaRPr lang="en-US" sz="110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12" name="Picture 34" descr="Intel® Xeon® processor E7-8800/4800 v3 product family overview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1957388"/>
            <a:ext cx="3986213" cy="370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 bwMode="auto">
          <a:xfrm>
            <a:off x="368300" y="3924300"/>
            <a:ext cx="2908300" cy="22606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6248400" y="2104244"/>
            <a:ext cx="1092200" cy="1197756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15052" y="1384300"/>
            <a:ext cx="22509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</a:rPr>
              <a:t>Boxboro platform</a:t>
            </a:r>
            <a:r>
              <a:rPr lang="hu-HU" sz="1200" b="1" dirty="0" smtClean="0">
                <a:solidFill>
                  <a:srgbClr val="000000"/>
                </a:solidFill>
              </a:rPr>
              <a:t> </a:t>
            </a:r>
            <a:r>
              <a:rPr lang="hu-HU" sz="1200" dirty="0" smtClean="0">
                <a:solidFill>
                  <a:srgbClr val="000000"/>
                </a:solidFill>
              </a:rPr>
              <a:t>[106]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26752" y="1371600"/>
            <a:ext cx="23407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rgbClr val="000000"/>
                </a:solidFill>
              </a:rPr>
              <a:t>Brickland</a:t>
            </a:r>
            <a:r>
              <a:rPr lang="en-US" sz="1200" b="1" dirty="0" smtClean="0">
                <a:solidFill>
                  <a:srgbClr val="000000"/>
                </a:solidFill>
              </a:rPr>
              <a:t> platform</a:t>
            </a:r>
            <a:r>
              <a:rPr lang="hu-HU" sz="1200" b="1" dirty="0" smtClean="0">
                <a:solidFill>
                  <a:srgbClr val="000000"/>
                </a:solidFill>
              </a:rPr>
              <a:t> </a:t>
            </a:r>
            <a:r>
              <a:rPr lang="hu-HU" sz="1200" dirty="0" smtClean="0">
                <a:solidFill>
                  <a:srgbClr val="000000"/>
                </a:solidFill>
              </a:rPr>
              <a:t>[114]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6235700" y="3945744"/>
            <a:ext cx="1092200" cy="1197756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3.2 Key innovations of the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</a:rPr>
              <a:t>Brickland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 platform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(2)</a:t>
            </a:r>
            <a:endParaRPr lang="en-US" altLang="en-US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496547" y="2859113"/>
            <a:ext cx="12282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7500 Chipset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373323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5263" y="622300"/>
            <a:ext cx="7494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2D2D8A"/>
                </a:solidFill>
              </a:rPr>
              <a:t>Connecting </a:t>
            </a:r>
            <a:r>
              <a:rPr lang="en-US" b="1" dirty="0" err="1">
                <a:solidFill>
                  <a:srgbClr val="2D2D8A"/>
                </a:solidFill>
              </a:rPr>
              <a:t>PCIe</a:t>
            </a:r>
            <a:r>
              <a:rPr lang="en-US" b="1" dirty="0">
                <a:solidFill>
                  <a:srgbClr val="2D2D8A"/>
                </a:solidFill>
              </a:rPr>
              <a:t> links </a:t>
            </a:r>
            <a:r>
              <a:rPr lang="en-US" b="1" dirty="0" smtClean="0">
                <a:solidFill>
                  <a:srgbClr val="2D2D8A"/>
                </a:solidFill>
              </a:rPr>
              <a:t>direct </a:t>
            </a:r>
            <a:r>
              <a:rPr lang="en-US" b="1" dirty="0">
                <a:solidFill>
                  <a:srgbClr val="2D2D8A"/>
                </a:solidFill>
              </a:rPr>
              <a:t>to the </a:t>
            </a:r>
            <a:r>
              <a:rPr lang="en-US" b="1" dirty="0" smtClean="0">
                <a:solidFill>
                  <a:srgbClr val="2D2D8A"/>
                </a:solidFill>
              </a:rPr>
              <a:t>processors rather than to the MCH -2</a:t>
            </a:r>
            <a:endParaRPr lang="en-US" b="1" dirty="0">
              <a:solidFill>
                <a:srgbClr val="2D2D8A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7963" y="927100"/>
            <a:ext cx="38234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It has </a:t>
            </a:r>
            <a:r>
              <a:rPr lang="en-US" dirty="0" smtClean="0">
                <a:solidFill>
                  <a:srgbClr val="0070C0"/>
                </a:solidFill>
              </a:rPr>
              <a:t>two major implications</a:t>
            </a:r>
            <a:r>
              <a:rPr lang="en-US" dirty="0" smtClean="0">
                <a:solidFill>
                  <a:srgbClr val="000000"/>
                </a:solidFill>
              </a:rPr>
              <a:t>, including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1231900"/>
            <a:ext cx="9138527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Raising the </a:t>
            </a:r>
            <a:r>
              <a:rPr lang="en-US" dirty="0" err="1" smtClean="0">
                <a:solidFill>
                  <a:srgbClr val="0070C0"/>
                </a:solidFill>
              </a:rPr>
              <a:t>PCIe</a:t>
            </a:r>
            <a:r>
              <a:rPr lang="en-US" dirty="0" smtClean="0">
                <a:solidFill>
                  <a:srgbClr val="0070C0"/>
                </a:solidFill>
              </a:rPr>
              <a:t> lane count </a:t>
            </a:r>
            <a:r>
              <a:rPr lang="en-US" dirty="0" smtClean="0">
                <a:solidFill>
                  <a:srgbClr val="000000"/>
                </a:solidFill>
              </a:rPr>
              <a:t>provided by the </a:t>
            </a:r>
            <a:r>
              <a:rPr lang="en-US" dirty="0" err="1" smtClean="0">
                <a:solidFill>
                  <a:srgbClr val="000000"/>
                </a:solidFill>
              </a:rPr>
              <a:t>Brickland</a:t>
            </a:r>
            <a:r>
              <a:rPr lang="en-US" dirty="0" smtClean="0">
                <a:solidFill>
                  <a:srgbClr val="000000"/>
                </a:solidFill>
              </a:rPr>
              <a:t> platform (see Section 3.2.1.2)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Reducing the bandwidth needed between the processors and the chipset </a:t>
            </a:r>
            <a:r>
              <a:rPr lang="en-US" dirty="0" smtClean="0">
                <a:solidFill>
                  <a:srgbClr val="000000"/>
                </a:solidFill>
              </a:rPr>
              <a:t>(see Section 3.2.1.3)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3.2 Key innovations of the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</a:rPr>
              <a:t>Brickland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 platform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(3)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802337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2562" y="917684"/>
            <a:ext cx="89614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The Boxboro-EX platform provides 36 </a:t>
            </a:r>
            <a:r>
              <a:rPr lang="en-US" dirty="0" err="1" smtClean="0">
                <a:solidFill>
                  <a:srgbClr val="000000"/>
                </a:solidFill>
              </a:rPr>
              <a:t>PCIe</a:t>
            </a:r>
            <a:r>
              <a:rPr lang="en-US" dirty="0" smtClean="0">
                <a:solidFill>
                  <a:srgbClr val="000000"/>
                </a:solidFill>
              </a:rPr>
              <a:t> lanes, by contrast the </a:t>
            </a:r>
            <a:r>
              <a:rPr lang="en-US" dirty="0" err="1" smtClean="0">
                <a:solidFill>
                  <a:srgbClr val="0070C0"/>
                </a:solidFill>
              </a:rPr>
              <a:t>Brickland</a:t>
            </a:r>
            <a:r>
              <a:rPr lang="en-US" dirty="0" smtClean="0">
                <a:solidFill>
                  <a:srgbClr val="0070C0"/>
                </a:solidFill>
              </a:rPr>
              <a:t> platform affords</a:t>
            </a:r>
          </a:p>
          <a:p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 32 </a:t>
            </a:r>
            <a:r>
              <a:rPr lang="en-US" dirty="0" err="1" smtClean="0">
                <a:solidFill>
                  <a:srgbClr val="0070C0"/>
                </a:solidFill>
              </a:rPr>
              <a:t>PCIe</a:t>
            </a:r>
            <a:r>
              <a:rPr lang="en-US" dirty="0" smtClean="0">
                <a:solidFill>
                  <a:srgbClr val="0070C0"/>
                </a:solidFill>
              </a:rPr>
              <a:t> lanes per processor,</a:t>
            </a:r>
            <a:r>
              <a:rPr lang="en-US" dirty="0" smtClean="0">
                <a:solidFill>
                  <a:srgbClr val="000000"/>
                </a:solidFill>
              </a:rPr>
              <a:t> i.e. 4 x 32 = 132 lanes in total for a 4S platform, as shown below.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3200" y="631825"/>
            <a:ext cx="78165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2D2D8A"/>
                </a:solidFill>
              </a:rPr>
              <a:t>3.2.1.2 Raising the </a:t>
            </a:r>
            <a:r>
              <a:rPr lang="en-US" b="1" dirty="0" err="1" smtClean="0">
                <a:solidFill>
                  <a:srgbClr val="2D2D8A"/>
                </a:solidFill>
              </a:rPr>
              <a:t>PCIe</a:t>
            </a:r>
            <a:r>
              <a:rPr lang="en-US" b="1" dirty="0" smtClean="0">
                <a:solidFill>
                  <a:srgbClr val="2D2D8A"/>
                </a:solidFill>
              </a:rPr>
              <a:t> lane count provided by the </a:t>
            </a:r>
            <a:r>
              <a:rPr lang="en-US" b="1" dirty="0" err="1" smtClean="0">
                <a:solidFill>
                  <a:srgbClr val="2D2D8A"/>
                </a:solidFill>
              </a:rPr>
              <a:t>Brickland</a:t>
            </a:r>
            <a:r>
              <a:rPr lang="en-US" b="1" dirty="0" smtClean="0">
                <a:solidFill>
                  <a:srgbClr val="2D2D8A"/>
                </a:solidFill>
              </a:rPr>
              <a:t> platform -1  </a:t>
            </a:r>
            <a:endParaRPr lang="en-US" b="1" dirty="0">
              <a:solidFill>
                <a:srgbClr val="2D2D8A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5100" y="1943100"/>
            <a:ext cx="4439201" cy="4308992"/>
            <a:chOff x="1047750" y="1473200"/>
            <a:chExt cx="6521450" cy="5061490"/>
          </a:xfrm>
        </p:grpSpPr>
        <p:grpSp>
          <p:nvGrpSpPr>
            <p:cNvPr id="7" name="Group 6"/>
            <p:cNvGrpSpPr/>
            <p:nvPr/>
          </p:nvGrpSpPr>
          <p:grpSpPr>
            <a:xfrm>
              <a:off x="1047750" y="1473200"/>
              <a:ext cx="6521450" cy="5061490"/>
              <a:chOff x="1047750" y="795338"/>
              <a:chExt cx="7048500" cy="5739352"/>
            </a:xfrm>
          </p:grpSpPr>
          <p:pic>
            <p:nvPicPr>
              <p:cNvPr id="9" name="Picture 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7750" y="795338"/>
                <a:ext cx="7048500" cy="5267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91240B29-F687-4F45-9708-019B960494DF}">
                  <a14:hiddenLine xmlns:a14="http://schemas.microsoft.com/office/drawing/2010/main" w="15875" cap="flat" cmpd="sng" algn="ctr">
                    <a:solidFill>
                      <a:srgbClr val="FF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2833298" y="6273080"/>
                <a:ext cx="1624163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smtClean="0">
                    <a:solidFill>
                      <a:srgbClr val="000000"/>
                    </a:solidFill>
                  </a:rPr>
                  <a:t>36 lanes of </a:t>
                </a:r>
                <a:r>
                  <a:rPr lang="en-US" sz="1100" dirty="0" err="1" smtClean="0">
                    <a:solidFill>
                      <a:srgbClr val="000000"/>
                    </a:solidFill>
                  </a:rPr>
                  <a:t>PCIe</a:t>
                </a:r>
                <a:r>
                  <a:rPr lang="en-US" sz="1100" dirty="0" smtClean="0">
                    <a:solidFill>
                      <a:srgbClr val="000000"/>
                    </a:solidFill>
                  </a:rPr>
                  <a:t> 2.0</a:t>
                </a:r>
                <a:endParaRPr lang="en-US" sz="11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Left Brace 10"/>
              <p:cNvSpPr/>
              <p:nvPr/>
            </p:nvSpPr>
            <p:spPr bwMode="auto">
              <a:xfrm rot="5400000" flipH="1">
                <a:off x="3582567" y="4310120"/>
                <a:ext cx="200085" cy="3679826"/>
              </a:xfrm>
              <a:prstGeom prst="leftBrace">
                <a:avLst>
                  <a:gd name="adj1" fmla="val 8333"/>
                  <a:gd name="adj2" fmla="val 51035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4584700" y="1841500"/>
              <a:ext cx="71205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rgbClr val="000000"/>
                  </a:solidFill>
                </a:rPr>
                <a:t>2 x QPI</a:t>
              </a:r>
              <a:endParaRPr lang="en-US" sz="110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12" name="Picture 34" descr="Intel® Xeon® processor E7-8800/4800 v3 product family overview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2135188"/>
            <a:ext cx="3986213" cy="370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 bwMode="auto">
          <a:xfrm>
            <a:off x="368300" y="4102100"/>
            <a:ext cx="2908300" cy="22606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6248400" y="2282044"/>
            <a:ext cx="1092200" cy="1197756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15052" y="1562100"/>
            <a:ext cx="17043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</a:rPr>
              <a:t>Boxboro platform</a:t>
            </a: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26752" y="1549400"/>
            <a:ext cx="17940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rgbClr val="000000"/>
                </a:solidFill>
              </a:rPr>
              <a:t>Brickland</a:t>
            </a:r>
            <a:r>
              <a:rPr lang="en-US" sz="1200" b="1" dirty="0" smtClean="0">
                <a:solidFill>
                  <a:srgbClr val="000000"/>
                </a:solidFill>
              </a:rPr>
              <a:t> platform</a:t>
            </a: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6235700" y="4123544"/>
            <a:ext cx="1092200" cy="1197756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92763" y="6515100"/>
            <a:ext cx="72715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Figure: Connecting </a:t>
            </a:r>
            <a:r>
              <a:rPr lang="en-US" dirty="0" err="1">
                <a:solidFill>
                  <a:srgbClr val="000000"/>
                </a:solidFill>
              </a:rPr>
              <a:t>PCIe</a:t>
            </a:r>
            <a:r>
              <a:rPr lang="en-US" dirty="0">
                <a:solidFill>
                  <a:srgbClr val="000000"/>
                </a:solidFill>
              </a:rPr>
              <a:t> links </a:t>
            </a:r>
            <a:r>
              <a:rPr lang="en-US" dirty="0" smtClean="0">
                <a:solidFill>
                  <a:srgbClr val="000000"/>
                </a:solidFill>
              </a:rPr>
              <a:t>direct </a:t>
            </a:r>
            <a:r>
              <a:rPr lang="en-US" dirty="0">
                <a:solidFill>
                  <a:srgbClr val="000000"/>
                </a:solidFill>
              </a:rPr>
              <a:t>to the </a:t>
            </a:r>
            <a:r>
              <a:rPr lang="en-US" dirty="0" smtClean="0">
                <a:solidFill>
                  <a:srgbClr val="000000"/>
                </a:solidFill>
              </a:rPr>
              <a:t>processors rather than to the MCH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3.2 Key innovations of the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</a:rPr>
              <a:t>Brickland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 platform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(4)</a:t>
            </a:r>
            <a:endParaRPr lang="en-US" alt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496547" y="3090935"/>
            <a:ext cx="12282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7500 Chipset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186374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3200" y="622300"/>
            <a:ext cx="78165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2D2D8A"/>
                </a:solidFill>
              </a:rPr>
              <a:t>3.2.1.2 Raising the </a:t>
            </a:r>
            <a:r>
              <a:rPr lang="en-US" b="1" dirty="0" err="1" smtClean="0">
                <a:solidFill>
                  <a:srgbClr val="2D2D8A"/>
                </a:solidFill>
              </a:rPr>
              <a:t>PCIe</a:t>
            </a:r>
            <a:r>
              <a:rPr lang="en-US" b="1" dirty="0" smtClean="0">
                <a:solidFill>
                  <a:srgbClr val="2D2D8A"/>
                </a:solidFill>
              </a:rPr>
              <a:t> lane count provided by the </a:t>
            </a:r>
            <a:r>
              <a:rPr lang="en-US" b="1" dirty="0" err="1" smtClean="0">
                <a:solidFill>
                  <a:srgbClr val="2D2D8A"/>
                </a:solidFill>
              </a:rPr>
              <a:t>Brickland</a:t>
            </a:r>
            <a:r>
              <a:rPr lang="en-US" b="1" dirty="0" smtClean="0">
                <a:solidFill>
                  <a:srgbClr val="2D2D8A"/>
                </a:solidFill>
              </a:rPr>
              <a:t> platform -2  </a:t>
            </a:r>
            <a:endParaRPr lang="en-US" b="1" dirty="0">
              <a:solidFill>
                <a:srgbClr val="2D2D8A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3.2 Key innovations of the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</a:rPr>
              <a:t>Brickland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 platform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(5)</a:t>
            </a:r>
            <a:endParaRPr lang="en-US" altLang="en-US" dirty="0" smtClean="0"/>
          </a:p>
        </p:txBody>
      </p:sp>
      <p:sp>
        <p:nvSpPr>
          <p:cNvPr id="7" name="Rectangle 6"/>
          <p:cNvSpPr/>
          <p:nvPr/>
        </p:nvSpPr>
        <p:spPr>
          <a:xfrm>
            <a:off x="309563" y="926525"/>
            <a:ext cx="8820150" cy="10054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If the PCI lanes are connected directly to the processors rather than to the MCH, </a:t>
            </a:r>
            <a:r>
              <a:rPr lang="en-US" dirty="0" smtClean="0">
                <a:solidFill>
                  <a:srgbClr val="0070C0"/>
                </a:solidFill>
              </a:rPr>
              <a:t>the number of </a:t>
            </a:r>
            <a:r>
              <a:rPr lang="en-US" dirty="0" err="1" smtClean="0">
                <a:solidFill>
                  <a:srgbClr val="0070C0"/>
                </a:solidFill>
              </a:rPr>
              <a:t>PCIe</a:t>
            </a:r>
            <a:r>
              <a:rPr lang="en-US" dirty="0" smtClean="0">
                <a:solidFill>
                  <a:srgbClr val="0070C0"/>
                </a:solidFill>
              </a:rPr>
              <a:t> lanes supported by the platform </a:t>
            </a:r>
            <a:r>
              <a:rPr lang="en-US" dirty="0" smtClean="0">
                <a:solidFill>
                  <a:srgbClr val="FF0000"/>
                </a:solidFill>
              </a:rPr>
              <a:t>will scale linearly </a:t>
            </a:r>
            <a:r>
              <a:rPr lang="en-US" dirty="0" smtClean="0">
                <a:solidFill>
                  <a:srgbClr val="0070C0"/>
                </a:solidFill>
              </a:rPr>
              <a:t>with the number of processors. </a:t>
            </a: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In addition, the </a:t>
            </a:r>
            <a:r>
              <a:rPr lang="en-US" dirty="0" err="1">
                <a:solidFill>
                  <a:srgbClr val="0070C0"/>
                </a:solidFill>
              </a:rPr>
              <a:t>Brickland</a:t>
            </a:r>
            <a:r>
              <a:rPr lang="en-US" dirty="0">
                <a:solidFill>
                  <a:srgbClr val="0070C0"/>
                </a:solidFill>
              </a:rPr>
              <a:t> platform </a:t>
            </a:r>
            <a:r>
              <a:rPr lang="en-US" dirty="0">
                <a:solidFill>
                  <a:srgbClr val="000000"/>
                </a:solidFill>
              </a:rPr>
              <a:t>provides </a:t>
            </a:r>
            <a:r>
              <a:rPr lang="en-US" dirty="0" smtClean="0">
                <a:solidFill>
                  <a:srgbClr val="FF0000"/>
                </a:solidFill>
              </a:rPr>
              <a:t>faster </a:t>
            </a:r>
            <a:r>
              <a:rPr lang="en-US" dirty="0" err="1" smtClean="0">
                <a:solidFill>
                  <a:srgbClr val="FF0000"/>
                </a:solidFill>
              </a:rPr>
              <a:t>PCIe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3.0 </a:t>
            </a:r>
            <a:r>
              <a:rPr lang="en-US" dirty="0" smtClean="0">
                <a:solidFill>
                  <a:srgbClr val="FF0000"/>
                </a:solidFill>
              </a:rPr>
              <a:t>lanes </a:t>
            </a:r>
            <a:r>
              <a:rPr lang="en-US" dirty="0" smtClean="0"/>
              <a:t>instead of </a:t>
            </a:r>
            <a:r>
              <a:rPr lang="en-US" dirty="0" smtClean="0">
                <a:solidFill>
                  <a:srgbClr val="000000"/>
                </a:solidFill>
              </a:rPr>
              <a:t>PCI </a:t>
            </a:r>
            <a:r>
              <a:rPr lang="en-US" dirty="0">
                <a:solidFill>
                  <a:srgbClr val="000000"/>
                </a:solidFill>
              </a:rPr>
              <a:t>2.0 </a:t>
            </a:r>
            <a:r>
              <a:rPr lang="en-US" dirty="0" smtClean="0">
                <a:solidFill>
                  <a:srgbClr val="000000"/>
                </a:solidFill>
              </a:rPr>
              <a:t>lanes</a:t>
            </a:r>
          </a:p>
          <a:p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     of the previous </a:t>
            </a:r>
            <a:r>
              <a:rPr lang="en-US" dirty="0">
                <a:solidFill>
                  <a:srgbClr val="000000"/>
                </a:solidFill>
              </a:rPr>
              <a:t>Boxboro platform. </a:t>
            </a:r>
          </a:p>
        </p:txBody>
      </p:sp>
    </p:spTree>
    <p:extLst>
      <p:ext uri="{BB962C8B-B14F-4D97-AF65-F5344CB8AC3E}">
        <p14:creationId xmlns:p14="http://schemas.microsoft.com/office/powerpoint/2010/main" val="3493535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/>
              <a:t>1.1 </a:t>
            </a:r>
            <a:r>
              <a:rPr lang="en-US" altLang="en-US" dirty="0"/>
              <a:t>The worldwide 4S (4 Socket) server market </a:t>
            </a:r>
            <a:r>
              <a:rPr lang="hu-HU" altLang="en-US" dirty="0" smtClean="0"/>
              <a:t>(2)</a:t>
            </a:r>
            <a:endParaRPr lang="en-US" dirty="0"/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4697094"/>
              </p:ext>
            </p:extLst>
          </p:nvPr>
        </p:nvGraphicFramePr>
        <p:xfrm>
          <a:off x="1232261" y="1527726"/>
          <a:ext cx="7539935" cy="4079509"/>
        </p:xfrm>
        <a:graphic>
          <a:graphicData uri="http://schemas.openxmlformats.org/drawingml/2006/table">
            <a:tbl>
              <a:tblPr/>
              <a:tblGrid>
                <a:gridCol w="1256656"/>
                <a:gridCol w="1651607"/>
                <a:gridCol w="1902935"/>
                <a:gridCol w="2728737"/>
              </a:tblGrid>
              <a:tr h="508038">
                <a:tc>
                  <a:txBody>
                    <a:bodyPr/>
                    <a:lstStyle/>
                    <a:p>
                      <a:pPr fontAlgn="t"/>
                      <a:r>
                        <a:rPr lang="en-US" sz="1400" b="1" dirty="0">
                          <a:effectLst/>
                          <a:latin typeface="+mj-lt"/>
                        </a:rPr>
                        <a:t>Vendor</a:t>
                      </a:r>
                      <a:endParaRPr lang="en-US" sz="1400" dirty="0">
                        <a:effectLst/>
                        <a:latin typeface="+mj-lt"/>
                      </a:endParaRP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 b="1">
                          <a:effectLst/>
                          <a:latin typeface="+mj-lt"/>
                        </a:rPr>
                        <a:t>1Q16 Revenue</a:t>
                      </a:r>
                      <a:endParaRPr lang="en-US" sz="1400">
                        <a:effectLst/>
                        <a:latin typeface="+mj-lt"/>
                      </a:endParaRP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 b="1" dirty="0">
                          <a:effectLst/>
                          <a:latin typeface="+mj-lt"/>
                        </a:rPr>
                        <a:t>1Q16 Market Share</a:t>
                      </a:r>
                      <a:endParaRPr lang="en-US" sz="1400" dirty="0">
                        <a:effectLst/>
                        <a:latin typeface="+mj-lt"/>
                      </a:endParaRP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 b="1" dirty="0">
                          <a:effectLst/>
                          <a:latin typeface="+mj-lt"/>
                        </a:rPr>
                        <a:t>1Q16/1Q15 </a:t>
                      </a:r>
                      <a:endParaRPr lang="hu-HU" sz="1400" b="1" dirty="0" smtClean="0">
                        <a:effectLst/>
                        <a:latin typeface="+mj-lt"/>
                      </a:endParaRPr>
                    </a:p>
                    <a:p>
                      <a:pPr fontAlgn="t"/>
                      <a:r>
                        <a:rPr lang="en-US" sz="1400" b="1" dirty="0" smtClean="0">
                          <a:effectLst/>
                          <a:latin typeface="+mj-lt"/>
                        </a:rPr>
                        <a:t>Revenue </a:t>
                      </a:r>
                      <a:r>
                        <a:rPr lang="en-US" sz="1400" b="1" dirty="0">
                          <a:effectLst/>
                          <a:latin typeface="+mj-lt"/>
                        </a:rPr>
                        <a:t>Growth</a:t>
                      </a:r>
                      <a:endParaRPr lang="en-US" sz="1400" dirty="0">
                        <a:effectLst/>
                        <a:latin typeface="+mj-lt"/>
                      </a:endParaRP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56259"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1. HPE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$3,306.8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26.7%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3.5%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56259"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2. Dell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$2,267.8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18.3%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-1.8%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56259"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3. IBM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$1,139.5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9.2%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-32.9%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08038"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4. Lenovo *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$871.2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7.0%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-8.6%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08038"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4. Cisco *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$850.2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6.9%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-4.5%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08038"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ODM Direct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$863.8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7.0%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-11.0%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56259"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Others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$3,082.4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24.9%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9.0%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56259">
                <a:tc>
                  <a:txBody>
                    <a:bodyPr/>
                    <a:lstStyle/>
                    <a:p>
                      <a:pPr fontAlgn="t"/>
                      <a:r>
                        <a:rPr lang="en-US" sz="1400" b="1">
                          <a:effectLst/>
                          <a:latin typeface="+mj-lt"/>
                        </a:rPr>
                        <a:t>Total</a:t>
                      </a:r>
                      <a:endParaRPr lang="en-US" sz="1400">
                        <a:effectLst/>
                        <a:latin typeface="+mj-lt"/>
                      </a:endParaRP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 b="1">
                          <a:effectLst/>
                          <a:latin typeface="+mj-lt"/>
                        </a:rPr>
                        <a:t>$12,382</a:t>
                      </a:r>
                      <a:endParaRPr lang="en-US" sz="1400">
                        <a:effectLst/>
                        <a:latin typeface="+mj-lt"/>
                      </a:endParaRP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 b="1">
                          <a:effectLst/>
                          <a:latin typeface="+mj-lt"/>
                        </a:rPr>
                        <a:t>100%</a:t>
                      </a:r>
                      <a:endParaRPr lang="en-US" sz="1400">
                        <a:effectLst/>
                        <a:latin typeface="+mj-lt"/>
                      </a:endParaRP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 b="1">
                          <a:effectLst/>
                          <a:latin typeface="+mj-lt"/>
                        </a:rPr>
                        <a:t>-3.6%</a:t>
                      </a:r>
                      <a:endParaRPr lang="en-US" sz="1400">
                        <a:effectLst/>
                        <a:latin typeface="+mj-lt"/>
                      </a:endParaRP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4480">
                <a:tc gridSpan="4">
                  <a:txBody>
                    <a:bodyPr/>
                    <a:lstStyle/>
                    <a:p>
                      <a:pPr fontAlgn="t"/>
                      <a:r>
                        <a:rPr lang="en-US" sz="1400" dirty="0">
                          <a:effectLst/>
                          <a:latin typeface="+mj-lt"/>
                        </a:rPr>
                        <a:t>IDC's Worldwide Quarterly Server Tracker, June 2016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76189" y="631063"/>
            <a:ext cx="89723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Top 5 </a:t>
            </a:r>
            <a:r>
              <a:rPr lang="hu-HU" b="1" dirty="0" smtClean="0">
                <a:solidFill>
                  <a:schemeClr val="accent6"/>
                </a:solidFill>
              </a:rPr>
              <a:t>w</a:t>
            </a:r>
            <a:r>
              <a:rPr lang="en-US" b="1" dirty="0" err="1" smtClean="0">
                <a:solidFill>
                  <a:schemeClr val="accent6"/>
                </a:solidFill>
              </a:rPr>
              <a:t>orldwide</a:t>
            </a:r>
            <a:r>
              <a:rPr lang="en-US" b="1" dirty="0" smtClean="0">
                <a:solidFill>
                  <a:schemeClr val="accent6"/>
                </a:solidFill>
              </a:rPr>
              <a:t> </a:t>
            </a:r>
            <a:r>
              <a:rPr lang="hu-HU" b="1" dirty="0" smtClean="0">
                <a:solidFill>
                  <a:schemeClr val="accent6"/>
                </a:solidFill>
              </a:rPr>
              <a:t>s</a:t>
            </a:r>
            <a:r>
              <a:rPr lang="en-US" b="1" dirty="0" err="1" smtClean="0">
                <a:solidFill>
                  <a:schemeClr val="accent6"/>
                </a:solidFill>
              </a:rPr>
              <a:t>erver</a:t>
            </a:r>
            <a:r>
              <a:rPr lang="en-US" b="1" dirty="0" smtClean="0">
                <a:solidFill>
                  <a:schemeClr val="accent6"/>
                </a:solidFill>
              </a:rPr>
              <a:t> </a:t>
            </a:r>
            <a:r>
              <a:rPr lang="hu-HU" b="1" dirty="0">
                <a:solidFill>
                  <a:schemeClr val="accent6"/>
                </a:solidFill>
              </a:rPr>
              <a:t>s</a:t>
            </a:r>
            <a:r>
              <a:rPr lang="en-US" b="1" dirty="0" err="1" smtClean="0">
                <a:solidFill>
                  <a:schemeClr val="accent6"/>
                </a:solidFill>
              </a:rPr>
              <a:t>ystems</a:t>
            </a:r>
            <a:r>
              <a:rPr lang="en-US" b="1" dirty="0" smtClean="0">
                <a:solidFill>
                  <a:schemeClr val="accent6"/>
                </a:solidFill>
              </a:rPr>
              <a:t> </a:t>
            </a:r>
            <a:r>
              <a:rPr lang="hu-HU" b="1" dirty="0" smtClean="0">
                <a:solidFill>
                  <a:schemeClr val="accent6"/>
                </a:solidFill>
              </a:rPr>
              <a:t>v</a:t>
            </a:r>
            <a:r>
              <a:rPr lang="en-US" b="1" dirty="0" err="1" smtClean="0">
                <a:solidFill>
                  <a:schemeClr val="accent6"/>
                </a:solidFill>
              </a:rPr>
              <a:t>endor</a:t>
            </a:r>
            <a:r>
              <a:rPr lang="en-US" b="1" dirty="0" smtClean="0">
                <a:solidFill>
                  <a:schemeClr val="accent6"/>
                </a:solidFill>
              </a:rPr>
              <a:t> </a:t>
            </a:r>
            <a:r>
              <a:rPr lang="hu-HU" b="1" dirty="0" smtClean="0">
                <a:solidFill>
                  <a:schemeClr val="accent6"/>
                </a:solidFill>
              </a:rPr>
              <a:t>r</a:t>
            </a:r>
            <a:r>
              <a:rPr lang="en-US" b="1" dirty="0" err="1" smtClean="0">
                <a:solidFill>
                  <a:schemeClr val="accent6"/>
                </a:solidFill>
              </a:rPr>
              <a:t>evenue</a:t>
            </a:r>
            <a:r>
              <a:rPr lang="hu-HU" b="1" dirty="0" smtClean="0">
                <a:solidFill>
                  <a:schemeClr val="accent6"/>
                </a:solidFill>
              </a:rPr>
              <a:t>s</a:t>
            </a:r>
            <a:r>
              <a:rPr lang="en-US" b="1" dirty="0" smtClean="0">
                <a:solidFill>
                  <a:schemeClr val="accent6"/>
                </a:solidFill>
              </a:rPr>
              <a:t>, </a:t>
            </a:r>
            <a:r>
              <a:rPr lang="hu-HU" b="1" dirty="0" smtClean="0">
                <a:solidFill>
                  <a:schemeClr val="accent6"/>
                </a:solidFill>
              </a:rPr>
              <a:t>m</a:t>
            </a:r>
            <a:r>
              <a:rPr lang="en-US" b="1" dirty="0" err="1" smtClean="0">
                <a:solidFill>
                  <a:schemeClr val="accent6"/>
                </a:solidFill>
              </a:rPr>
              <a:t>arket</a:t>
            </a:r>
            <a:r>
              <a:rPr lang="en-US" b="1" dirty="0" smtClean="0">
                <a:solidFill>
                  <a:schemeClr val="accent6"/>
                </a:solidFill>
              </a:rPr>
              <a:t> </a:t>
            </a:r>
            <a:r>
              <a:rPr lang="hu-HU" b="1" dirty="0" smtClean="0">
                <a:solidFill>
                  <a:schemeClr val="accent6"/>
                </a:solidFill>
              </a:rPr>
              <a:t>s</a:t>
            </a:r>
            <a:r>
              <a:rPr lang="en-US" b="1" dirty="0" smtClean="0">
                <a:solidFill>
                  <a:schemeClr val="accent6"/>
                </a:solidFill>
              </a:rPr>
              <a:t>hare</a:t>
            </a:r>
            <a:r>
              <a:rPr lang="hu-HU" b="1" dirty="0" smtClean="0">
                <a:solidFill>
                  <a:schemeClr val="accent6"/>
                </a:solidFill>
              </a:rPr>
              <a:t>s and growth, Q1 2016,</a:t>
            </a:r>
          </a:p>
          <a:p>
            <a:r>
              <a:rPr lang="hu-HU" b="1" dirty="0">
                <a:solidFill>
                  <a:schemeClr val="accent6"/>
                </a:solidFill>
              </a:rPr>
              <a:t> </a:t>
            </a:r>
            <a:r>
              <a:rPr lang="hu-HU" b="1" dirty="0" smtClean="0">
                <a:solidFill>
                  <a:schemeClr val="accent6"/>
                </a:solidFill>
              </a:rPr>
              <a:t> </a:t>
            </a:r>
            <a:r>
              <a:rPr lang="en-US" b="1" dirty="0">
                <a:solidFill>
                  <a:schemeClr val="accent6"/>
                </a:solidFill>
              </a:rPr>
              <a:t> </a:t>
            </a:r>
            <a:r>
              <a:rPr lang="en-US" dirty="0">
                <a:solidFill>
                  <a:schemeClr val="accent6"/>
                </a:solidFill>
              </a:rPr>
              <a:t>(Revenues are in </a:t>
            </a:r>
            <a:r>
              <a:rPr lang="en-US" dirty="0" smtClean="0">
                <a:solidFill>
                  <a:schemeClr val="accent6"/>
                </a:solidFill>
              </a:rPr>
              <a:t>Millions</a:t>
            </a:r>
            <a:r>
              <a:rPr lang="hu-HU" dirty="0" smtClean="0">
                <a:solidFill>
                  <a:schemeClr val="accent6"/>
                </a:solidFill>
              </a:rPr>
              <a:t> USD</a:t>
            </a:r>
            <a:r>
              <a:rPr lang="en-US" dirty="0" smtClean="0">
                <a:solidFill>
                  <a:schemeClr val="accent6"/>
                </a:solidFill>
              </a:rPr>
              <a:t>)</a:t>
            </a:r>
            <a:r>
              <a:rPr lang="hu-HU" dirty="0" smtClean="0">
                <a:solidFill>
                  <a:schemeClr val="accent6"/>
                </a:solidFill>
              </a:rPr>
              <a:t> </a:t>
            </a:r>
            <a:r>
              <a:rPr lang="hu-HU" b="1" dirty="0" smtClean="0">
                <a:solidFill>
                  <a:schemeClr val="accent6"/>
                </a:solidFill>
              </a:rPr>
              <a:t>[137]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50938" y="6117465"/>
            <a:ext cx="1914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HPE: HP Enterprise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96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5263" y="621040"/>
            <a:ext cx="84915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2D2D8A"/>
                </a:solidFill>
              </a:rPr>
              <a:t>3.2.1.3 Reducing </a:t>
            </a:r>
            <a:r>
              <a:rPr lang="en-US" b="1" dirty="0">
                <a:solidFill>
                  <a:srgbClr val="2D2D8A"/>
                </a:solidFill>
              </a:rPr>
              <a:t>the bandwidth </a:t>
            </a:r>
            <a:r>
              <a:rPr lang="en-US" b="1" dirty="0" smtClean="0">
                <a:solidFill>
                  <a:srgbClr val="2D2D8A"/>
                </a:solidFill>
              </a:rPr>
              <a:t>demand </a:t>
            </a:r>
            <a:r>
              <a:rPr lang="en-US" b="1" dirty="0">
                <a:solidFill>
                  <a:srgbClr val="2D2D8A"/>
                </a:solidFill>
              </a:rPr>
              <a:t>between the processors and the chipset  </a:t>
            </a:r>
          </a:p>
        </p:txBody>
      </p:sp>
      <p:sp>
        <p:nvSpPr>
          <p:cNvPr id="5" name="Rectangle 4"/>
          <p:cNvSpPr/>
          <p:nvPr/>
        </p:nvSpPr>
        <p:spPr>
          <a:xfrm>
            <a:off x="411163" y="928350"/>
            <a:ext cx="8820150" cy="22493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By </a:t>
            </a:r>
            <a:r>
              <a:rPr lang="en-US" dirty="0" smtClean="0">
                <a:solidFill>
                  <a:srgbClr val="000000"/>
                </a:solidFill>
              </a:rPr>
              <a:t>relocating </a:t>
            </a:r>
            <a:r>
              <a:rPr lang="en-US" dirty="0">
                <a:solidFill>
                  <a:srgbClr val="000000"/>
                </a:solidFill>
              </a:rPr>
              <a:t>the </a:t>
            </a:r>
            <a:r>
              <a:rPr lang="en-US" dirty="0" err="1">
                <a:solidFill>
                  <a:srgbClr val="000000"/>
                </a:solidFill>
              </a:rPr>
              <a:t>PCIe</a:t>
            </a:r>
            <a:r>
              <a:rPr lang="en-US" dirty="0">
                <a:solidFill>
                  <a:srgbClr val="000000"/>
                </a:solidFill>
              </a:rPr>
              <a:t> links from the </a:t>
            </a:r>
            <a:r>
              <a:rPr lang="en-US" dirty="0" smtClean="0">
                <a:solidFill>
                  <a:srgbClr val="000000"/>
                </a:solidFill>
              </a:rPr>
              <a:t>MCH </a:t>
            </a:r>
            <a:r>
              <a:rPr lang="en-US" dirty="0">
                <a:solidFill>
                  <a:srgbClr val="000000"/>
                </a:solidFill>
              </a:rPr>
              <a:t>to the processors, </a:t>
            </a:r>
            <a:r>
              <a:rPr lang="en-US" dirty="0">
                <a:solidFill>
                  <a:srgbClr val="0070C0"/>
                </a:solidFill>
              </a:rPr>
              <a:t>the bandwidth needed </a:t>
            </a:r>
            <a:endParaRPr lang="en-US" dirty="0" smtClean="0">
              <a:solidFill>
                <a:srgbClr val="0070C0"/>
              </a:solidFill>
            </a:endParaRPr>
          </a:p>
          <a:p>
            <a:pPr>
              <a:spcAft>
                <a:spcPts val="300"/>
              </a:spcAft>
            </a:pP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       between the chipset </a:t>
            </a:r>
            <a:r>
              <a:rPr lang="en-US" dirty="0">
                <a:solidFill>
                  <a:srgbClr val="0070C0"/>
                </a:solidFill>
              </a:rPr>
              <a:t>and the </a:t>
            </a:r>
            <a:r>
              <a:rPr lang="en-US" dirty="0" smtClean="0">
                <a:solidFill>
                  <a:srgbClr val="0070C0"/>
                </a:solidFill>
              </a:rPr>
              <a:t>processors becomes </a:t>
            </a:r>
            <a:r>
              <a:rPr lang="en-US" dirty="0">
                <a:solidFill>
                  <a:srgbClr val="0070C0"/>
                </a:solidFill>
              </a:rPr>
              <a:t>significantly </a:t>
            </a:r>
            <a:r>
              <a:rPr lang="en-US" dirty="0" smtClean="0">
                <a:solidFill>
                  <a:srgbClr val="0070C0"/>
                </a:solidFill>
              </a:rPr>
              <a:t>reduced,</a:t>
            </a:r>
            <a:r>
              <a:rPr lang="en-US" dirty="0" smtClean="0">
                <a:solidFill>
                  <a:srgbClr val="000000"/>
                </a:solidFill>
              </a:rPr>
              <a:t> as follows;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     In the preceding Boxboro </a:t>
            </a:r>
            <a:r>
              <a:rPr lang="en-US" dirty="0">
                <a:solidFill>
                  <a:srgbClr val="000000"/>
                </a:solidFill>
              </a:rPr>
              <a:t>platform </a:t>
            </a:r>
            <a:r>
              <a:rPr lang="en-US" dirty="0" smtClean="0">
                <a:solidFill>
                  <a:srgbClr val="000000"/>
                </a:solidFill>
              </a:rPr>
              <a:t>the MCH provides </a:t>
            </a:r>
            <a:r>
              <a:rPr lang="en-US" dirty="0">
                <a:solidFill>
                  <a:srgbClr val="000000"/>
                </a:solidFill>
              </a:rPr>
              <a:t>36 </a:t>
            </a:r>
            <a:r>
              <a:rPr lang="en-US" dirty="0" err="1">
                <a:solidFill>
                  <a:srgbClr val="000000"/>
                </a:solidFill>
              </a:rPr>
              <a:t>PCIe</a:t>
            </a:r>
            <a:r>
              <a:rPr lang="en-US" dirty="0">
                <a:solidFill>
                  <a:srgbClr val="000000"/>
                </a:solidFill>
              </a:rPr>
              <a:t> 2.0 lanes with a total </a:t>
            </a:r>
            <a:endParaRPr lang="en-US" dirty="0" smtClean="0">
              <a:solidFill>
                <a:srgbClr val="000000"/>
              </a:solidFill>
            </a:endParaRPr>
          </a:p>
          <a:p>
            <a:pPr>
              <a:spcAft>
                <a:spcPts val="400"/>
              </a:spcAft>
            </a:pP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       bandwidth of </a:t>
            </a:r>
            <a:r>
              <a:rPr lang="en-US" dirty="0">
                <a:solidFill>
                  <a:srgbClr val="000000"/>
                </a:solidFill>
              </a:rPr>
              <a:t>36x0.5 </a:t>
            </a:r>
            <a:r>
              <a:rPr lang="en-US" dirty="0" smtClean="0">
                <a:solidFill>
                  <a:srgbClr val="000000"/>
                </a:solidFill>
              </a:rPr>
              <a:t>GB/s  </a:t>
            </a:r>
            <a:r>
              <a:rPr lang="en-US" dirty="0">
                <a:solidFill>
                  <a:srgbClr val="000000"/>
                </a:solidFill>
              </a:rPr>
              <a:t>= 18 GB/s </a:t>
            </a:r>
            <a:r>
              <a:rPr lang="en-US" dirty="0" smtClean="0">
                <a:solidFill>
                  <a:srgbClr val="000000"/>
                </a:solidFill>
              </a:rPr>
              <a:t>per direction.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     This gives rise for using a QPI 1.1 bus width the bandwidth of 16.0 GB/s per direction</a:t>
            </a:r>
          </a:p>
          <a:p>
            <a:pPr>
              <a:spcAft>
                <a:spcPts val="400"/>
              </a:spcAft>
            </a:pP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       between </a:t>
            </a:r>
            <a:r>
              <a:rPr lang="en-US" dirty="0">
                <a:solidFill>
                  <a:srgbClr val="000000"/>
                </a:solidFill>
              </a:rPr>
              <a:t>the </a:t>
            </a:r>
            <a:r>
              <a:rPr lang="en-US" dirty="0" smtClean="0">
                <a:solidFill>
                  <a:srgbClr val="000000"/>
                </a:solidFill>
              </a:rPr>
              <a:t>MCH </a:t>
            </a:r>
            <a:r>
              <a:rPr lang="en-US" dirty="0">
                <a:solidFill>
                  <a:srgbClr val="000000"/>
                </a:solidFill>
              </a:rPr>
              <a:t>and the </a:t>
            </a:r>
            <a:r>
              <a:rPr lang="en-US" dirty="0" smtClean="0">
                <a:solidFill>
                  <a:srgbClr val="000000"/>
                </a:solidFill>
              </a:rPr>
              <a:t>processors.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By contrast, </a:t>
            </a:r>
            <a:r>
              <a:rPr lang="en-US" dirty="0" smtClean="0">
                <a:solidFill>
                  <a:srgbClr val="0070C0"/>
                </a:solidFill>
              </a:rPr>
              <a:t>in the </a:t>
            </a:r>
            <a:r>
              <a:rPr lang="en-US" dirty="0" err="1" smtClean="0">
                <a:solidFill>
                  <a:srgbClr val="0070C0"/>
                </a:solidFill>
              </a:rPr>
              <a:t>Brickland</a:t>
            </a:r>
            <a:r>
              <a:rPr lang="en-US" dirty="0" smtClean="0">
                <a:solidFill>
                  <a:srgbClr val="0070C0"/>
                </a:solidFill>
              </a:rPr>
              <a:t> platform </a:t>
            </a:r>
            <a:r>
              <a:rPr lang="en-US" dirty="0" smtClean="0">
                <a:solidFill>
                  <a:srgbClr val="000000"/>
                </a:solidFill>
              </a:rPr>
              <a:t>the </a:t>
            </a:r>
            <a:r>
              <a:rPr lang="en-US" dirty="0" err="1" smtClean="0">
                <a:solidFill>
                  <a:srgbClr val="000000"/>
                </a:solidFill>
              </a:rPr>
              <a:t>PCIe</a:t>
            </a:r>
            <a:r>
              <a:rPr lang="en-US" dirty="0" smtClean="0">
                <a:solidFill>
                  <a:srgbClr val="000000"/>
                </a:solidFill>
              </a:rPr>
              <a:t> lanes are connected immediately to the</a:t>
            </a:r>
          </a:p>
          <a:p>
            <a:pPr>
              <a:spcAft>
                <a:spcPts val="400"/>
              </a:spcAft>
            </a:pP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       processors  and  </a:t>
            </a:r>
            <a:r>
              <a:rPr lang="en-US" dirty="0" smtClean="0">
                <a:solidFill>
                  <a:srgbClr val="0070C0"/>
                </a:solidFill>
              </a:rPr>
              <a:t>there </a:t>
            </a:r>
            <a:r>
              <a:rPr lang="en-US" dirty="0">
                <a:solidFill>
                  <a:srgbClr val="0070C0"/>
                </a:solidFill>
              </a:rPr>
              <a:t>is </a:t>
            </a:r>
            <a:r>
              <a:rPr lang="en-US" dirty="0" smtClean="0">
                <a:solidFill>
                  <a:srgbClr val="0070C0"/>
                </a:solidFill>
              </a:rPr>
              <a:t>no need for providing the associated bandwidth</a:t>
            </a:r>
            <a:r>
              <a:rPr lang="en-US" dirty="0" smtClean="0">
                <a:solidFill>
                  <a:srgbClr val="000000"/>
                </a:solidFill>
              </a:rPr>
              <a:t>. </a:t>
            </a: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This has </a:t>
            </a:r>
            <a:r>
              <a:rPr lang="en-US" dirty="0">
                <a:solidFill>
                  <a:srgbClr val="0070C0"/>
                </a:solidFill>
              </a:rPr>
              <a:t>three </a:t>
            </a:r>
            <a:r>
              <a:rPr lang="en-US" dirty="0" smtClean="0">
                <a:solidFill>
                  <a:srgbClr val="0070C0"/>
                </a:solidFill>
              </a:rPr>
              <a:t>consequences as follows: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3.2 Key innovations of the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</a:rPr>
              <a:t>Brickland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 platform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(6)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992019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5263" y="939800"/>
            <a:ext cx="88201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Due to the reduced bandwidth demand of the </a:t>
            </a:r>
            <a:r>
              <a:rPr lang="en-US" dirty="0" smtClean="0">
                <a:solidFill>
                  <a:srgbClr val="0070C0"/>
                </a:solidFill>
              </a:rPr>
              <a:t>chipset-processor interface, </a:t>
            </a:r>
            <a:r>
              <a:rPr lang="en-US" dirty="0">
                <a:solidFill>
                  <a:srgbClr val="0070C0"/>
                </a:solidFill>
              </a:rPr>
              <a:t>it suffices </a:t>
            </a:r>
            <a:r>
              <a:rPr lang="en-US" dirty="0" smtClean="0">
                <a:solidFill>
                  <a:srgbClr val="0070C0"/>
                </a:solidFill>
              </a:rPr>
              <a:t>now</a:t>
            </a:r>
          </a:p>
          <a:p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  </a:t>
            </a:r>
            <a:r>
              <a:rPr lang="en-US" dirty="0">
                <a:solidFill>
                  <a:srgbClr val="000000"/>
                </a:solidFill>
              </a:rPr>
              <a:t>to interconnect the PCH with a single processor via a </a:t>
            </a:r>
            <a:r>
              <a:rPr lang="en-US" dirty="0">
                <a:solidFill>
                  <a:srgbClr val="0070C0"/>
                </a:solidFill>
              </a:rPr>
              <a:t>DMI2 interface </a:t>
            </a:r>
            <a:r>
              <a:rPr lang="en-US" dirty="0" smtClean="0">
                <a:solidFill>
                  <a:srgbClr val="000000"/>
                </a:solidFill>
              </a:rPr>
              <a:t>consisting </a:t>
            </a:r>
            <a:r>
              <a:rPr lang="en-US" dirty="0" smtClean="0">
                <a:solidFill>
                  <a:srgbClr val="0070C0"/>
                </a:solidFill>
              </a:rPr>
              <a:t>of 4 </a:t>
            </a:r>
            <a:r>
              <a:rPr lang="en-US" dirty="0" err="1">
                <a:solidFill>
                  <a:srgbClr val="0070C0"/>
                </a:solidFill>
              </a:rPr>
              <a:t>PCIe</a:t>
            </a:r>
            <a:r>
              <a:rPr lang="en-US" dirty="0">
                <a:solidFill>
                  <a:srgbClr val="0070C0"/>
                </a:solidFill>
              </a:rPr>
              <a:t> 2.0 </a:t>
            </a:r>
            <a:endParaRPr lang="en-US" dirty="0" smtClean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  lanes that provide a bandwidth of up to </a:t>
            </a:r>
            <a:r>
              <a:rPr lang="en-US" dirty="0" smtClean="0">
                <a:solidFill>
                  <a:srgbClr val="0070C0"/>
                </a:solidFill>
              </a:rPr>
              <a:t>4x0.5=2 GB/s</a:t>
            </a:r>
            <a:r>
              <a:rPr lang="en-US" dirty="0" smtClean="0">
                <a:solidFill>
                  <a:srgbClr val="000000"/>
                </a:solidFill>
              </a:rPr>
              <a:t>, rather than using a QPI bus with</a:t>
            </a:r>
          </a:p>
          <a:p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  a bandwidth of 16.0 GB/s.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5263" y="631825"/>
            <a:ext cx="8730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2D2D8A"/>
                </a:solidFill>
              </a:rPr>
              <a:t>a</a:t>
            </a:r>
            <a:r>
              <a:rPr lang="en-US" b="1" dirty="0" smtClean="0">
                <a:solidFill>
                  <a:srgbClr val="2D2D8A"/>
                </a:solidFill>
              </a:rPr>
              <a:t>) Interconnecting the processors and the PCH by a DMI2 (4x </a:t>
            </a:r>
            <a:r>
              <a:rPr lang="en-US" b="1" dirty="0" err="1" smtClean="0">
                <a:solidFill>
                  <a:srgbClr val="2D2D8A"/>
                </a:solidFill>
              </a:rPr>
              <a:t>PCIe</a:t>
            </a:r>
            <a:r>
              <a:rPr lang="en-US" b="1" dirty="0" smtClean="0">
                <a:solidFill>
                  <a:srgbClr val="2D2D8A"/>
                </a:solidFill>
              </a:rPr>
              <a:t> 2.0) interface</a:t>
            </a:r>
            <a:endParaRPr lang="en-US" b="1" dirty="0">
              <a:solidFill>
                <a:srgbClr val="2D2D8A"/>
              </a:solidFill>
            </a:endParaRPr>
          </a:p>
        </p:txBody>
      </p:sp>
      <p:pic>
        <p:nvPicPr>
          <p:cNvPr id="7" name="Picture 34" descr="Intel® Xeon® processor E7-8800/4800 v3 product family overview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260" y="2057400"/>
            <a:ext cx="4183469" cy="4265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 bwMode="auto">
          <a:xfrm>
            <a:off x="4978400" y="4737100"/>
            <a:ext cx="596900" cy="24765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12900" y="6477000"/>
            <a:ext cx="66431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Figure: The </a:t>
            </a:r>
            <a:r>
              <a:rPr lang="en-US" dirty="0" err="1" smtClean="0">
                <a:solidFill>
                  <a:srgbClr val="000000"/>
                </a:solidFill>
              </a:rPr>
              <a:t>Haswell</a:t>
            </a:r>
            <a:r>
              <a:rPr lang="en-US" dirty="0" smtClean="0">
                <a:solidFill>
                  <a:srgbClr val="000000"/>
                </a:solidFill>
              </a:rPr>
              <a:t>-EX implementation of the </a:t>
            </a:r>
            <a:r>
              <a:rPr lang="en-US" dirty="0" err="1" smtClean="0">
                <a:solidFill>
                  <a:srgbClr val="000000"/>
                </a:solidFill>
              </a:rPr>
              <a:t>Brickland</a:t>
            </a:r>
            <a:r>
              <a:rPr lang="en-US" dirty="0" smtClean="0">
                <a:solidFill>
                  <a:srgbClr val="000000"/>
                </a:solidFill>
              </a:rPr>
              <a:t> platform</a:t>
            </a:r>
            <a:r>
              <a:rPr lang="hu-HU" dirty="0" smtClean="0">
                <a:solidFill>
                  <a:srgbClr val="000000"/>
                </a:solidFill>
              </a:rPr>
              <a:t> [114]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3.2 Key innovations of the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</a:rPr>
              <a:t>Brickland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 platform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(7)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74652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2088" y="631825"/>
            <a:ext cx="52164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2D2D8A"/>
                </a:solidFill>
              </a:rPr>
              <a:t>b</a:t>
            </a:r>
            <a:r>
              <a:rPr lang="en-US" b="1" dirty="0" smtClean="0">
                <a:solidFill>
                  <a:srgbClr val="2D2D8A"/>
                </a:solidFill>
              </a:rPr>
              <a:t>) Providing only three QPI links per processor -1</a:t>
            </a:r>
            <a:endParaRPr lang="en-US" b="1" dirty="0">
              <a:solidFill>
                <a:srgbClr val="2D2D8A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1138" y="955675"/>
            <a:ext cx="855400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As the </a:t>
            </a:r>
            <a:r>
              <a:rPr lang="en-US" dirty="0" err="1" smtClean="0">
                <a:solidFill>
                  <a:srgbClr val="000000"/>
                </a:solidFill>
              </a:rPr>
              <a:t>Brickland</a:t>
            </a:r>
            <a:r>
              <a:rPr lang="en-US" dirty="0" smtClean="0">
                <a:solidFill>
                  <a:srgbClr val="000000"/>
                </a:solidFill>
              </a:rPr>
              <a:t> platform </a:t>
            </a:r>
            <a:r>
              <a:rPr lang="en-US" dirty="0" smtClean="0">
                <a:solidFill>
                  <a:srgbClr val="0070C0"/>
                </a:solidFill>
              </a:rPr>
              <a:t>does not need an extra QPI bus to interconnect the processor with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  the PCH</a:t>
            </a:r>
            <a:r>
              <a:rPr lang="en-US" dirty="0" smtClean="0">
                <a:solidFill>
                  <a:srgbClr val="000000"/>
                </a:solidFill>
              </a:rPr>
              <a:t>, it has </a:t>
            </a:r>
            <a:r>
              <a:rPr lang="en-US" dirty="0" smtClean="0">
                <a:solidFill>
                  <a:srgbClr val="0070C0"/>
                </a:solidFill>
              </a:rPr>
              <a:t>only 3 QPI buses </a:t>
            </a:r>
            <a:r>
              <a:rPr lang="en-US" dirty="0" smtClean="0">
                <a:solidFill>
                  <a:srgbClr val="000000"/>
                </a:solidFill>
              </a:rPr>
              <a:t>per processor rather than four compared to the previous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 (Boxboro-EX) platform, as shown in the next Figure.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34" descr="Intel® Xeon® processor E7-8800/4800 v3 product family overview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260" y="1955800"/>
            <a:ext cx="4183469" cy="4265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612900" y="6375400"/>
            <a:ext cx="66431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Figure: The </a:t>
            </a:r>
            <a:r>
              <a:rPr lang="en-US" dirty="0" err="1" smtClean="0">
                <a:solidFill>
                  <a:srgbClr val="000000"/>
                </a:solidFill>
              </a:rPr>
              <a:t>Haswell</a:t>
            </a:r>
            <a:r>
              <a:rPr lang="en-US" dirty="0" smtClean="0">
                <a:solidFill>
                  <a:srgbClr val="000000"/>
                </a:solidFill>
              </a:rPr>
              <a:t>-EX implementation of the </a:t>
            </a:r>
            <a:r>
              <a:rPr lang="en-US" dirty="0" err="1" smtClean="0">
                <a:solidFill>
                  <a:srgbClr val="000000"/>
                </a:solidFill>
              </a:rPr>
              <a:t>Brickland</a:t>
            </a:r>
            <a:r>
              <a:rPr lang="en-US" dirty="0" smtClean="0">
                <a:solidFill>
                  <a:srgbClr val="000000"/>
                </a:solidFill>
              </a:rPr>
              <a:t> platform</a:t>
            </a:r>
            <a:r>
              <a:rPr lang="hu-HU" dirty="0" smtClean="0">
                <a:solidFill>
                  <a:srgbClr val="000000"/>
                </a:solidFill>
              </a:rPr>
              <a:t> [114]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3556000" y="3302000"/>
            <a:ext cx="1968500" cy="10414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3.2 Key innovations of the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</a:rPr>
              <a:t>Brickland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 platform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(8)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09264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2088" y="622300"/>
            <a:ext cx="49327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2D2D8A"/>
                </a:solidFill>
              </a:rPr>
              <a:t>Providing only three QPI links per processor -2</a:t>
            </a:r>
            <a:endParaRPr lang="en-US" b="1" dirty="0">
              <a:solidFill>
                <a:srgbClr val="2D2D8A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2088" y="952500"/>
            <a:ext cx="86725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In addition, the </a:t>
            </a:r>
            <a:r>
              <a:rPr lang="en-US" dirty="0" err="1" smtClean="0">
                <a:solidFill>
                  <a:srgbClr val="000000"/>
                </a:solidFill>
              </a:rPr>
              <a:t>Brickland</a:t>
            </a:r>
            <a:r>
              <a:rPr lang="en-US" dirty="0" smtClean="0">
                <a:solidFill>
                  <a:srgbClr val="000000"/>
                </a:solidFill>
              </a:rPr>
              <a:t> platform supports already </a:t>
            </a:r>
            <a:r>
              <a:rPr lang="en-US" dirty="0" smtClean="0">
                <a:solidFill>
                  <a:srgbClr val="0070C0"/>
                </a:solidFill>
              </a:rPr>
              <a:t>QPI 1.1 </a:t>
            </a:r>
            <a:r>
              <a:rPr lang="en-US" dirty="0" smtClean="0">
                <a:solidFill>
                  <a:srgbClr val="000000"/>
                </a:solidFill>
              </a:rPr>
              <a:t>buses with the following speeds: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6600" y="1270000"/>
            <a:ext cx="7782900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Ivy Bridge-EX </a:t>
            </a:r>
            <a:r>
              <a:rPr lang="en-US" dirty="0" smtClean="0">
                <a:solidFill>
                  <a:srgbClr val="000000"/>
                </a:solidFill>
              </a:rPr>
              <a:t>based </a:t>
            </a:r>
            <a:r>
              <a:rPr lang="en-US" dirty="0" err="1" smtClean="0">
                <a:solidFill>
                  <a:srgbClr val="000000"/>
                </a:solidFill>
              </a:rPr>
              <a:t>Brickland</a:t>
            </a:r>
            <a:r>
              <a:rPr lang="en-US" dirty="0" smtClean="0">
                <a:solidFill>
                  <a:srgbClr val="000000"/>
                </a:solidFill>
              </a:rPr>
              <a:t> platforms: </a:t>
            </a:r>
            <a:r>
              <a:rPr lang="en-US" dirty="0" smtClean="0">
                <a:solidFill>
                  <a:srgbClr val="0070C0"/>
                </a:solidFill>
              </a:rPr>
              <a:t>up to 8.0 </a:t>
            </a:r>
            <a:r>
              <a:rPr lang="en-US" dirty="0" err="1" smtClean="0">
                <a:solidFill>
                  <a:srgbClr val="0070C0"/>
                </a:solidFill>
              </a:rPr>
              <a:t>Gbps</a:t>
            </a:r>
            <a:endParaRPr lang="en-US" dirty="0" smtClean="0">
              <a:solidFill>
                <a:srgbClr val="0070C0"/>
              </a:solidFill>
            </a:endParaRPr>
          </a:p>
          <a:p>
            <a:pPr marL="285750" indent="-285750">
              <a:spcAft>
                <a:spcPts val="3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Nehalem-EX</a:t>
            </a:r>
            <a:r>
              <a:rPr lang="en-US" dirty="0" smtClean="0">
                <a:solidFill>
                  <a:srgbClr val="000000"/>
                </a:solidFill>
              </a:rPr>
              <a:t>   based </a:t>
            </a:r>
            <a:r>
              <a:rPr lang="en-US" dirty="0" err="1" smtClean="0">
                <a:solidFill>
                  <a:srgbClr val="000000"/>
                </a:solidFill>
              </a:rPr>
              <a:t>Brickland</a:t>
            </a:r>
            <a:r>
              <a:rPr lang="en-US" dirty="0" smtClean="0">
                <a:solidFill>
                  <a:srgbClr val="000000"/>
                </a:solidFill>
              </a:rPr>
              <a:t> platforms: </a:t>
            </a:r>
            <a:r>
              <a:rPr lang="en-US" dirty="0" smtClean="0">
                <a:solidFill>
                  <a:srgbClr val="0070C0"/>
                </a:solidFill>
              </a:rPr>
              <a:t>up to 9.6 </a:t>
            </a:r>
            <a:r>
              <a:rPr lang="en-US" dirty="0" err="1" smtClean="0">
                <a:solidFill>
                  <a:srgbClr val="0070C0"/>
                </a:solidFill>
              </a:rPr>
              <a:t>Gbps</a:t>
            </a:r>
            <a:endParaRPr lang="en-US" dirty="0" smtClean="0">
              <a:solidFill>
                <a:srgbClr val="0070C0"/>
              </a:solidFill>
            </a:endParaRPr>
          </a:p>
          <a:p>
            <a:pPr marL="285750" indent="-285750">
              <a:spcAft>
                <a:spcPts val="3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Broadwell-EX</a:t>
            </a:r>
            <a:r>
              <a:rPr lang="en-US" dirty="0" smtClean="0">
                <a:solidFill>
                  <a:srgbClr val="000000"/>
                </a:solidFill>
              </a:rPr>
              <a:t>   </a:t>
            </a:r>
            <a:r>
              <a:rPr lang="en-US" dirty="0">
                <a:solidFill>
                  <a:srgbClr val="000000"/>
                </a:solidFill>
              </a:rPr>
              <a:t>based </a:t>
            </a:r>
            <a:r>
              <a:rPr lang="en-US" dirty="0" err="1">
                <a:solidFill>
                  <a:srgbClr val="000000"/>
                </a:solidFill>
              </a:rPr>
              <a:t>Brickland</a:t>
            </a:r>
            <a:r>
              <a:rPr lang="en-US" dirty="0">
                <a:solidFill>
                  <a:srgbClr val="000000"/>
                </a:solidFill>
              </a:rPr>
              <a:t> platforms: </a:t>
            </a:r>
            <a:r>
              <a:rPr lang="en-US" dirty="0">
                <a:solidFill>
                  <a:srgbClr val="0070C0"/>
                </a:solidFill>
              </a:rPr>
              <a:t>up to 9.6 </a:t>
            </a:r>
            <a:r>
              <a:rPr lang="en-US" dirty="0" err="1" smtClean="0">
                <a:solidFill>
                  <a:srgbClr val="0070C0"/>
                </a:solidFill>
              </a:rPr>
              <a:t>Gbps</a:t>
            </a:r>
            <a:r>
              <a:rPr lang="en-US" dirty="0" smtClean="0">
                <a:solidFill>
                  <a:srgbClr val="0070C0"/>
                </a:solidFill>
              </a:rPr>
              <a:t> (only for </a:t>
            </a:r>
            <a:r>
              <a:rPr lang="en-US" dirty="0" err="1" smtClean="0">
                <a:solidFill>
                  <a:srgbClr val="0070C0"/>
                </a:solidFill>
              </a:rPr>
              <a:t>E7</a:t>
            </a:r>
            <a:r>
              <a:rPr lang="en-US" dirty="0" smtClean="0">
                <a:solidFill>
                  <a:srgbClr val="0070C0"/>
                </a:solidFill>
              </a:rPr>
              <a:t>-8800 </a:t>
            </a:r>
            <a:r>
              <a:rPr lang="en-US" dirty="0" err="1" smtClean="0">
                <a:solidFill>
                  <a:srgbClr val="0070C0"/>
                </a:solidFill>
              </a:rPr>
              <a:t>v4</a:t>
            </a:r>
            <a:r>
              <a:rPr lang="en-US" dirty="0" smtClean="0">
                <a:solidFill>
                  <a:srgbClr val="0070C0"/>
                </a:solidFill>
              </a:rPr>
              <a:t>) 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3.2 Key innovations of the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</a:rPr>
              <a:t>Brickland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 platform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(9)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9091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730" name="Picture 34" descr="Intel® Xeon® processor E7-8800/4800 v3 product family overview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260" y="2159000"/>
            <a:ext cx="4183469" cy="4265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5263" y="622300"/>
            <a:ext cx="41969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2D2D8A"/>
                </a:solidFill>
              </a:rPr>
              <a:t>c</a:t>
            </a:r>
            <a:r>
              <a:rPr lang="en-US" b="1" dirty="0" smtClean="0">
                <a:solidFill>
                  <a:srgbClr val="2D2D8A"/>
                </a:solidFill>
              </a:rPr>
              <a:t>) Implementing a single chip “chipset”</a:t>
            </a:r>
            <a:endParaRPr lang="en-US" b="1" dirty="0">
              <a:solidFill>
                <a:srgbClr val="2D2D8A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6062" y="908050"/>
            <a:ext cx="8999537" cy="1082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Inspired by the </a:t>
            </a:r>
            <a:r>
              <a:rPr lang="en-US" dirty="0">
                <a:solidFill>
                  <a:srgbClr val="000000"/>
                </a:solidFill>
              </a:rPr>
              <a:t>reduced </a:t>
            </a:r>
            <a:r>
              <a:rPr lang="en-US" dirty="0" smtClean="0">
                <a:solidFill>
                  <a:srgbClr val="000000"/>
                </a:solidFill>
              </a:rPr>
              <a:t>functionality, the </a:t>
            </a:r>
            <a:r>
              <a:rPr lang="en-US" dirty="0" smtClean="0">
                <a:solidFill>
                  <a:srgbClr val="0070C0"/>
                </a:solidFill>
              </a:rPr>
              <a:t>chipset is </a:t>
            </a:r>
            <a:r>
              <a:rPr lang="en-US" dirty="0">
                <a:solidFill>
                  <a:srgbClr val="0070C0"/>
                </a:solidFill>
              </a:rPr>
              <a:t>now </a:t>
            </a:r>
            <a:r>
              <a:rPr lang="en-US" dirty="0" smtClean="0">
                <a:solidFill>
                  <a:srgbClr val="0070C0"/>
                </a:solidFill>
              </a:rPr>
              <a:t>implemented </a:t>
            </a:r>
            <a:r>
              <a:rPr lang="en-US" dirty="0">
                <a:solidFill>
                  <a:srgbClr val="0070C0"/>
                </a:solidFill>
              </a:rPr>
              <a:t>as a single chip </a:t>
            </a:r>
            <a:r>
              <a:rPr lang="en-US" dirty="0" smtClean="0">
                <a:solidFill>
                  <a:srgbClr val="0070C0"/>
                </a:solidFill>
              </a:rPr>
              <a:t>solution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     </a:t>
            </a:r>
            <a:r>
              <a:rPr lang="en-US" dirty="0" smtClean="0">
                <a:solidFill>
                  <a:srgbClr val="000000"/>
                </a:solidFill>
              </a:rPr>
              <a:t>instead </a:t>
            </a:r>
            <a:r>
              <a:rPr lang="en-US" dirty="0">
                <a:solidFill>
                  <a:srgbClr val="000000"/>
                </a:solidFill>
              </a:rPr>
              <a:t>of using two </a:t>
            </a:r>
            <a:r>
              <a:rPr lang="en-US" dirty="0" smtClean="0">
                <a:solidFill>
                  <a:srgbClr val="000000"/>
                </a:solidFill>
              </a:rPr>
              <a:t>chips, </a:t>
            </a:r>
            <a:r>
              <a:rPr lang="en-US" dirty="0">
                <a:solidFill>
                  <a:srgbClr val="000000"/>
                </a:solidFill>
              </a:rPr>
              <a:t>as in the previous Boxboro platform.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The </a:t>
            </a:r>
            <a:r>
              <a:rPr lang="en-US" dirty="0" smtClean="0">
                <a:solidFill>
                  <a:srgbClr val="000000"/>
                </a:solidFill>
              </a:rPr>
              <a:t>single </a:t>
            </a:r>
            <a:r>
              <a:rPr lang="en-US" dirty="0">
                <a:solidFill>
                  <a:srgbClr val="000000"/>
                </a:solidFill>
              </a:rPr>
              <a:t>chip “chipset” </a:t>
            </a:r>
            <a:r>
              <a:rPr lang="en-US" dirty="0" smtClean="0">
                <a:solidFill>
                  <a:srgbClr val="000000"/>
                </a:solidFill>
              </a:rPr>
              <a:t>is </a:t>
            </a:r>
            <a:r>
              <a:rPr lang="en-US" dirty="0">
                <a:solidFill>
                  <a:srgbClr val="000000"/>
                </a:solidFill>
              </a:rPr>
              <a:t>now designated as the </a:t>
            </a:r>
            <a:r>
              <a:rPr lang="en-US" dirty="0">
                <a:solidFill>
                  <a:srgbClr val="FF0000"/>
                </a:solidFill>
              </a:rPr>
              <a:t>PCH</a:t>
            </a:r>
            <a:r>
              <a:rPr lang="en-US" dirty="0">
                <a:solidFill>
                  <a:srgbClr val="000000"/>
                </a:solidFill>
              </a:rPr>
              <a:t> (</a:t>
            </a:r>
            <a:r>
              <a:rPr lang="en-US" dirty="0">
                <a:solidFill>
                  <a:srgbClr val="FF0000"/>
                </a:solidFill>
              </a:rPr>
              <a:t>Platform Controller </a:t>
            </a:r>
            <a:r>
              <a:rPr lang="en-US" dirty="0" smtClean="0">
                <a:solidFill>
                  <a:srgbClr val="FF0000"/>
                </a:solidFill>
              </a:rPr>
              <a:t>Hub</a:t>
            </a:r>
            <a:r>
              <a:rPr lang="en-US" dirty="0" smtClean="0">
                <a:solidFill>
                  <a:srgbClr val="000000"/>
                </a:solidFill>
              </a:rPr>
              <a:t>). </a:t>
            </a:r>
          </a:p>
          <a:p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    It is in particular the </a:t>
            </a:r>
            <a:r>
              <a:rPr lang="en-US" dirty="0" smtClean="0">
                <a:solidFill>
                  <a:srgbClr val="FF0000"/>
                </a:solidFill>
              </a:rPr>
              <a:t>C602 </a:t>
            </a:r>
            <a:r>
              <a:rPr lang="en-US" dirty="0">
                <a:solidFill>
                  <a:srgbClr val="FF0000"/>
                </a:solidFill>
              </a:rPr>
              <a:t>J</a:t>
            </a:r>
            <a:r>
              <a:rPr lang="en-US" dirty="0">
                <a:solidFill>
                  <a:srgbClr val="000000"/>
                </a:solidFill>
              </a:rPr>
              <a:t> or </a:t>
            </a:r>
            <a:r>
              <a:rPr lang="en-US" dirty="0" err="1" smtClean="0">
                <a:solidFill>
                  <a:srgbClr val="FF0000"/>
                </a:solidFill>
              </a:rPr>
              <a:t>Patsburg</a:t>
            </a:r>
            <a:r>
              <a:rPr lang="en-US" dirty="0" smtClean="0">
                <a:solidFill>
                  <a:srgbClr val="FF0000"/>
                </a:solidFill>
              </a:rPr>
              <a:t>-J</a:t>
            </a:r>
            <a:r>
              <a:rPr lang="en-US" dirty="0" smtClean="0">
                <a:solidFill>
                  <a:srgbClr val="000000"/>
                </a:solidFill>
              </a:rPr>
              <a:t> PCH, as shown below</a:t>
            </a:r>
            <a:r>
              <a:rPr lang="en-US" dirty="0">
                <a:solidFill>
                  <a:srgbClr val="000000"/>
                </a:solidFill>
              </a:rPr>
              <a:t>. 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5041900" y="5080000"/>
            <a:ext cx="965200" cy="6858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12900" y="6515100"/>
            <a:ext cx="66431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Figure: The </a:t>
            </a:r>
            <a:r>
              <a:rPr lang="en-US" dirty="0" err="1" smtClean="0">
                <a:solidFill>
                  <a:srgbClr val="000000"/>
                </a:solidFill>
              </a:rPr>
              <a:t>Haswell</a:t>
            </a:r>
            <a:r>
              <a:rPr lang="en-US" dirty="0" smtClean="0">
                <a:solidFill>
                  <a:srgbClr val="000000"/>
                </a:solidFill>
              </a:rPr>
              <a:t>-EX implementation of the </a:t>
            </a:r>
            <a:r>
              <a:rPr lang="en-US" dirty="0" err="1" smtClean="0">
                <a:solidFill>
                  <a:srgbClr val="000000"/>
                </a:solidFill>
              </a:rPr>
              <a:t>Brickland</a:t>
            </a:r>
            <a:r>
              <a:rPr lang="en-US" dirty="0" smtClean="0">
                <a:solidFill>
                  <a:srgbClr val="000000"/>
                </a:solidFill>
              </a:rPr>
              <a:t> platform</a:t>
            </a:r>
            <a:r>
              <a:rPr lang="hu-HU" dirty="0" smtClean="0">
                <a:solidFill>
                  <a:srgbClr val="000000"/>
                </a:solidFill>
              </a:rPr>
              <a:t> [114]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3.2 Key innovations of the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</a:rPr>
              <a:t>Brickland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 platform 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10)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43528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8438" y="628650"/>
            <a:ext cx="3600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2D2D8A"/>
                </a:solidFill>
              </a:rPr>
              <a:t>3.2.2 New memory buffer design</a:t>
            </a:r>
            <a:endParaRPr lang="en-US" b="1" dirty="0">
              <a:solidFill>
                <a:srgbClr val="2D2D8A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3.2 Key innovations of the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</a:rPr>
              <a:t>Brickland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 platform 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11)</a:t>
            </a:r>
            <a:endParaRPr lang="en-US" alt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355600" y="1219200"/>
            <a:ext cx="6725752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dirty="0" smtClean="0"/>
              <a:t>a) Redesigned, basically </a:t>
            </a:r>
            <a:r>
              <a:rPr lang="en-US" dirty="0" smtClean="0">
                <a:solidFill>
                  <a:srgbClr val="FF0000"/>
                </a:solidFill>
              </a:rPr>
              <a:t>parallel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MC-SMB interface</a:t>
            </a:r>
            <a:r>
              <a:rPr lang="en-US" dirty="0" smtClean="0"/>
              <a:t>, called </a:t>
            </a:r>
            <a:r>
              <a:rPr lang="en-US" dirty="0" smtClean="0">
                <a:solidFill>
                  <a:srgbClr val="FF0000"/>
                </a:solidFill>
              </a:rPr>
              <a:t>SMI2</a:t>
            </a:r>
            <a:r>
              <a:rPr lang="en-US" dirty="0" smtClean="0"/>
              <a:t> interface</a:t>
            </a:r>
          </a:p>
          <a:p>
            <a:pPr>
              <a:spcAft>
                <a:spcPts val="300"/>
              </a:spcAft>
            </a:pPr>
            <a:r>
              <a:rPr lang="en-US" dirty="0" smtClean="0"/>
              <a:t>b) </a:t>
            </a:r>
            <a:r>
              <a:rPr lang="en-US" dirty="0" smtClean="0">
                <a:solidFill>
                  <a:srgbClr val="FF0000"/>
                </a:solidFill>
              </a:rPr>
              <a:t>Enhanced DRAM interface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7800" y="914400"/>
            <a:ext cx="3857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It has two main components, as follows: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49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3.2 Key innovations of the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</a:rPr>
              <a:t>Brickland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 platform 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12)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184369" y="608112"/>
            <a:ext cx="77684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2D2D8A"/>
                </a:solidFill>
              </a:rPr>
              <a:t>a) </a:t>
            </a:r>
            <a:r>
              <a:rPr lang="en-US" b="1" dirty="0" smtClean="0">
                <a:solidFill>
                  <a:srgbClr val="2D2D8A"/>
                </a:solidFill>
              </a:rPr>
              <a:t>Redesigned, basically parallel MC-SMB </a:t>
            </a:r>
            <a:r>
              <a:rPr lang="en-US" b="1" dirty="0">
                <a:solidFill>
                  <a:srgbClr val="2D2D8A"/>
                </a:solidFill>
              </a:rPr>
              <a:t>interface, called SMI2 </a:t>
            </a:r>
            <a:r>
              <a:rPr lang="en-US" b="1" dirty="0" smtClean="0">
                <a:solidFill>
                  <a:srgbClr val="2D2D8A"/>
                </a:solidFill>
              </a:rPr>
              <a:t>interface -1</a:t>
            </a:r>
            <a:endParaRPr lang="en-US" b="1" dirty="0">
              <a:solidFill>
                <a:srgbClr val="2D2D8A"/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4732740" y="1536700"/>
            <a:ext cx="4156896" cy="3455170"/>
            <a:chOff x="1066800" y="1866900"/>
            <a:chExt cx="4497340" cy="3455170"/>
          </a:xfrm>
        </p:grpSpPr>
        <p:grpSp>
          <p:nvGrpSpPr>
            <p:cNvPr id="27" name="Group 26"/>
            <p:cNvGrpSpPr/>
            <p:nvPr/>
          </p:nvGrpSpPr>
          <p:grpSpPr>
            <a:xfrm>
              <a:off x="1066800" y="1866900"/>
              <a:ext cx="3924300" cy="3455170"/>
              <a:chOff x="469900" y="698500"/>
              <a:chExt cx="3924300" cy="3455170"/>
            </a:xfrm>
          </p:grpSpPr>
          <p:sp>
            <p:nvSpPr>
              <p:cNvPr id="5" name="Rectangle 4"/>
              <p:cNvSpPr/>
              <p:nvPr/>
            </p:nvSpPr>
            <p:spPr bwMode="auto">
              <a:xfrm>
                <a:off x="1689100" y="2754313"/>
                <a:ext cx="2705100" cy="1399357"/>
              </a:xfrm>
              <a:prstGeom prst="rect">
                <a:avLst/>
              </a:prstGeom>
              <a:solidFill>
                <a:schemeClr val="accent1">
                  <a:lumMod val="90000"/>
                </a:schemeClr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1892300" y="3174591"/>
                <a:ext cx="2412840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300" b="1" dirty="0" smtClean="0"/>
                  <a:t>Scalable Memory Buffer</a:t>
                </a:r>
              </a:p>
              <a:p>
                <a:pPr algn="ctr"/>
                <a:r>
                  <a:rPr lang="en-US" sz="1300" b="1" dirty="0" smtClean="0"/>
                  <a:t>(SMB)</a:t>
                </a:r>
                <a:endParaRPr lang="en-US" sz="1300" b="1" dirty="0"/>
              </a:p>
            </p:txBody>
          </p:sp>
          <p:sp>
            <p:nvSpPr>
              <p:cNvPr id="7" name="Left-Right Arrow 6"/>
              <p:cNvSpPr/>
              <p:nvPr/>
            </p:nvSpPr>
            <p:spPr bwMode="auto">
              <a:xfrm>
                <a:off x="469900" y="3073400"/>
                <a:ext cx="1224000" cy="252000"/>
              </a:xfrm>
              <a:prstGeom prst="leftRightArrow">
                <a:avLst/>
              </a:prstGeom>
              <a:solidFill>
                <a:srgbClr val="FF5B5B"/>
              </a:solidFill>
              <a:ln w="158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488020" y="2779713"/>
                <a:ext cx="110799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SMI2 data</a:t>
                </a:r>
                <a:endParaRPr lang="en-US" dirty="0"/>
              </a:p>
            </p:txBody>
          </p:sp>
          <p:sp>
            <p:nvSpPr>
              <p:cNvPr id="9" name="Up-Down Arrow 8"/>
              <p:cNvSpPr/>
              <p:nvPr/>
            </p:nvSpPr>
            <p:spPr bwMode="auto">
              <a:xfrm>
                <a:off x="2413000" y="1003300"/>
                <a:ext cx="317500" cy="1727200"/>
              </a:xfrm>
              <a:prstGeom prst="upDownArrow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158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0" name="Up-Down Arrow 9"/>
              <p:cNvSpPr/>
              <p:nvPr/>
            </p:nvSpPr>
            <p:spPr bwMode="auto">
              <a:xfrm>
                <a:off x="3517900" y="990600"/>
                <a:ext cx="317500" cy="1727200"/>
              </a:xfrm>
              <a:prstGeom prst="upDownArrow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158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 bwMode="auto">
              <a:xfrm>
                <a:off x="2070100" y="712788"/>
                <a:ext cx="1028700" cy="262711"/>
              </a:xfrm>
              <a:prstGeom prst="rect">
                <a:avLst/>
              </a:prstGeom>
              <a:solidFill>
                <a:srgbClr val="92D050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2286000" y="698500"/>
                <a:ext cx="62709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DIMM</a:t>
                </a:r>
                <a:endParaRPr lang="en-US" sz="1200" dirty="0"/>
              </a:p>
            </p:txBody>
          </p:sp>
          <p:sp>
            <p:nvSpPr>
              <p:cNvPr id="14" name="Rectangle 13"/>
              <p:cNvSpPr/>
              <p:nvPr/>
            </p:nvSpPr>
            <p:spPr bwMode="auto">
              <a:xfrm>
                <a:off x="2057400" y="1335088"/>
                <a:ext cx="1028700" cy="262711"/>
              </a:xfrm>
              <a:prstGeom prst="rect">
                <a:avLst/>
              </a:prstGeom>
              <a:solidFill>
                <a:srgbClr val="92D050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2273300" y="1320800"/>
                <a:ext cx="627095" cy="276999"/>
              </a:xfrm>
              <a:prstGeom prst="rect">
                <a:avLst/>
              </a:prstGeom>
              <a:solidFill>
                <a:srgbClr val="92D05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DIMM</a:t>
                </a:r>
                <a:endParaRPr lang="en-US" sz="1200" dirty="0"/>
              </a:p>
            </p:txBody>
          </p:sp>
          <p:sp>
            <p:nvSpPr>
              <p:cNvPr id="16" name="Rectangle 15"/>
              <p:cNvSpPr/>
              <p:nvPr/>
            </p:nvSpPr>
            <p:spPr bwMode="auto">
              <a:xfrm>
                <a:off x="3175000" y="712788"/>
                <a:ext cx="1028700" cy="262711"/>
              </a:xfrm>
              <a:prstGeom prst="rect">
                <a:avLst/>
              </a:prstGeom>
              <a:solidFill>
                <a:srgbClr val="92D050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390900" y="698500"/>
                <a:ext cx="62709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DIMM</a:t>
                </a:r>
                <a:endParaRPr lang="en-US" sz="1200" dirty="0"/>
              </a:p>
            </p:txBody>
          </p:sp>
          <p:sp>
            <p:nvSpPr>
              <p:cNvPr id="18" name="Rectangle 17"/>
              <p:cNvSpPr/>
              <p:nvPr/>
            </p:nvSpPr>
            <p:spPr bwMode="auto">
              <a:xfrm>
                <a:off x="3162300" y="1335088"/>
                <a:ext cx="1028700" cy="262711"/>
              </a:xfrm>
              <a:prstGeom prst="rect">
                <a:avLst/>
              </a:prstGeom>
              <a:solidFill>
                <a:srgbClr val="92D050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3378200" y="1320800"/>
                <a:ext cx="62709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DIMM</a:t>
                </a:r>
                <a:endParaRPr lang="en-US" sz="1200" dirty="0"/>
              </a:p>
            </p:txBody>
          </p:sp>
          <p:sp>
            <p:nvSpPr>
              <p:cNvPr id="20" name="Rectangle 19"/>
              <p:cNvSpPr/>
              <p:nvPr/>
            </p:nvSpPr>
            <p:spPr bwMode="auto">
              <a:xfrm>
                <a:off x="2057400" y="1957388"/>
                <a:ext cx="1028700" cy="262711"/>
              </a:xfrm>
              <a:prstGeom prst="rect">
                <a:avLst/>
              </a:prstGeom>
              <a:solidFill>
                <a:srgbClr val="92D050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2273300" y="1943100"/>
                <a:ext cx="62709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DIMM</a:t>
                </a:r>
                <a:endParaRPr lang="en-US" sz="1200" dirty="0"/>
              </a:p>
            </p:txBody>
          </p:sp>
          <p:sp>
            <p:nvSpPr>
              <p:cNvPr id="22" name="Rectangle 21"/>
              <p:cNvSpPr/>
              <p:nvPr/>
            </p:nvSpPr>
            <p:spPr bwMode="auto">
              <a:xfrm>
                <a:off x="3162300" y="1957388"/>
                <a:ext cx="1028700" cy="262711"/>
              </a:xfrm>
              <a:prstGeom prst="rect">
                <a:avLst/>
              </a:prstGeom>
              <a:solidFill>
                <a:srgbClr val="92D050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3378200" y="1943100"/>
                <a:ext cx="62709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DIMM</a:t>
                </a:r>
                <a:endParaRPr lang="en-US" sz="1200" dirty="0"/>
              </a:p>
            </p:txBody>
          </p:sp>
          <p:sp>
            <p:nvSpPr>
              <p:cNvPr id="24" name="Right Arrow 23"/>
              <p:cNvSpPr/>
              <p:nvPr/>
            </p:nvSpPr>
            <p:spPr bwMode="auto">
              <a:xfrm>
                <a:off x="515938" y="3530479"/>
                <a:ext cx="1173162" cy="252000"/>
              </a:xfrm>
              <a:prstGeom prst="rightArrow">
                <a:avLst/>
              </a:prstGeom>
              <a:solidFill>
                <a:srgbClr val="FF5B5B"/>
              </a:solidFill>
              <a:ln w="63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546100" y="3759200"/>
                <a:ext cx="101021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SMI CMD</a:t>
                </a:r>
                <a:endParaRPr lang="en-US" dirty="0"/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4571780" y="3429000"/>
              <a:ext cx="99236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00" dirty="0" smtClean="0"/>
                <a:t>DDR3/4</a:t>
              </a:r>
            </a:p>
            <a:p>
              <a:pPr algn="ctr"/>
              <a:r>
                <a:rPr lang="en-US" sz="1300" dirty="0" smtClean="0"/>
                <a:t>interface</a:t>
              </a:r>
              <a:endParaRPr lang="en-US" sz="1300" dirty="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37132" y="1841500"/>
            <a:ext cx="3984865" cy="3163070"/>
            <a:chOff x="1143000" y="2159000"/>
            <a:chExt cx="4311221" cy="3163070"/>
          </a:xfrm>
        </p:grpSpPr>
        <p:grpSp>
          <p:nvGrpSpPr>
            <p:cNvPr id="32" name="Group 31"/>
            <p:cNvGrpSpPr/>
            <p:nvPr/>
          </p:nvGrpSpPr>
          <p:grpSpPr>
            <a:xfrm>
              <a:off x="1143000" y="2159000"/>
              <a:ext cx="3848100" cy="3163070"/>
              <a:chOff x="546100" y="990600"/>
              <a:chExt cx="3848100" cy="3163070"/>
            </a:xfrm>
          </p:grpSpPr>
          <p:sp>
            <p:nvSpPr>
              <p:cNvPr id="34" name="Rectangle 33"/>
              <p:cNvSpPr/>
              <p:nvPr/>
            </p:nvSpPr>
            <p:spPr bwMode="auto">
              <a:xfrm>
                <a:off x="1689100" y="2754313"/>
                <a:ext cx="2705100" cy="1399357"/>
              </a:xfrm>
              <a:prstGeom prst="rect">
                <a:avLst/>
              </a:prstGeom>
              <a:solidFill>
                <a:schemeClr val="accent1">
                  <a:lumMod val="90000"/>
                </a:schemeClr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892300" y="3174591"/>
                <a:ext cx="2412840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300" b="1" dirty="0" smtClean="0"/>
                  <a:t>Scalable Memory Buffer</a:t>
                </a:r>
              </a:p>
              <a:p>
                <a:pPr algn="ctr"/>
                <a:r>
                  <a:rPr lang="en-US" sz="1300" b="1" dirty="0" smtClean="0"/>
                  <a:t>(SMB)</a:t>
                </a:r>
                <a:endParaRPr lang="en-US" sz="1300" b="1" dirty="0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584200" y="2767013"/>
                <a:ext cx="85014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SMI In</a:t>
                </a:r>
                <a:endParaRPr lang="en-US" dirty="0"/>
              </a:p>
            </p:txBody>
          </p:sp>
          <p:sp>
            <p:nvSpPr>
              <p:cNvPr id="38" name="Up-Down Arrow 37"/>
              <p:cNvSpPr/>
              <p:nvPr/>
            </p:nvSpPr>
            <p:spPr bwMode="auto">
              <a:xfrm>
                <a:off x="2413000" y="1003300"/>
                <a:ext cx="317500" cy="1727200"/>
              </a:xfrm>
              <a:prstGeom prst="upDownArrow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158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39" name="Up-Down Arrow 38"/>
              <p:cNvSpPr/>
              <p:nvPr/>
            </p:nvSpPr>
            <p:spPr bwMode="auto">
              <a:xfrm>
                <a:off x="3517900" y="990600"/>
                <a:ext cx="317500" cy="1727200"/>
              </a:xfrm>
              <a:prstGeom prst="upDownArrow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158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 bwMode="auto">
              <a:xfrm>
                <a:off x="2057400" y="1335088"/>
                <a:ext cx="1028700" cy="262711"/>
              </a:xfrm>
              <a:prstGeom prst="rect">
                <a:avLst/>
              </a:prstGeom>
              <a:solidFill>
                <a:srgbClr val="92D050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2273300" y="1320800"/>
                <a:ext cx="627095" cy="276999"/>
              </a:xfrm>
              <a:prstGeom prst="rect">
                <a:avLst/>
              </a:prstGeom>
              <a:solidFill>
                <a:srgbClr val="92D05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DIMM</a:t>
                </a:r>
                <a:endParaRPr lang="en-US" sz="1200" dirty="0"/>
              </a:p>
            </p:txBody>
          </p:sp>
          <p:sp>
            <p:nvSpPr>
              <p:cNvPr id="46" name="Rectangle 45"/>
              <p:cNvSpPr/>
              <p:nvPr/>
            </p:nvSpPr>
            <p:spPr bwMode="auto">
              <a:xfrm>
                <a:off x="3162300" y="1335088"/>
                <a:ext cx="1028700" cy="262711"/>
              </a:xfrm>
              <a:prstGeom prst="rect">
                <a:avLst/>
              </a:prstGeom>
              <a:solidFill>
                <a:srgbClr val="92D050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3378200" y="1320800"/>
                <a:ext cx="62709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DIMM</a:t>
                </a:r>
                <a:endParaRPr lang="en-US" sz="1200" dirty="0"/>
              </a:p>
            </p:txBody>
          </p:sp>
          <p:sp>
            <p:nvSpPr>
              <p:cNvPr id="48" name="Rectangle 47"/>
              <p:cNvSpPr/>
              <p:nvPr/>
            </p:nvSpPr>
            <p:spPr bwMode="auto">
              <a:xfrm>
                <a:off x="2057400" y="1957388"/>
                <a:ext cx="1028700" cy="262711"/>
              </a:xfrm>
              <a:prstGeom prst="rect">
                <a:avLst/>
              </a:prstGeom>
              <a:solidFill>
                <a:srgbClr val="92D050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2273300" y="1943100"/>
                <a:ext cx="62709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DIMM</a:t>
                </a:r>
                <a:endParaRPr lang="en-US" sz="1200" dirty="0"/>
              </a:p>
            </p:txBody>
          </p:sp>
          <p:sp>
            <p:nvSpPr>
              <p:cNvPr id="50" name="Rectangle 49"/>
              <p:cNvSpPr/>
              <p:nvPr/>
            </p:nvSpPr>
            <p:spPr bwMode="auto">
              <a:xfrm>
                <a:off x="3162300" y="1957388"/>
                <a:ext cx="1028700" cy="262711"/>
              </a:xfrm>
              <a:prstGeom prst="rect">
                <a:avLst/>
              </a:prstGeom>
              <a:solidFill>
                <a:srgbClr val="92D050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3378200" y="1943100"/>
                <a:ext cx="62709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DIMM</a:t>
                </a:r>
                <a:endParaRPr lang="en-US" sz="1200" dirty="0"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546100" y="3759200"/>
                <a:ext cx="99756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SMI Out</a:t>
                </a:r>
                <a:endParaRPr lang="en-US" dirty="0"/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4461861" y="3403600"/>
              <a:ext cx="99236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00" dirty="0" smtClean="0"/>
                <a:t>DDR3</a:t>
              </a:r>
            </a:p>
            <a:p>
              <a:pPr algn="ctr"/>
              <a:r>
                <a:rPr lang="en-US" sz="1300" dirty="0" smtClean="0"/>
                <a:t>interface</a:t>
              </a:r>
              <a:endParaRPr lang="en-US" sz="1300" dirty="0"/>
            </a:p>
          </p:txBody>
        </p:sp>
      </p:grpSp>
      <p:sp>
        <p:nvSpPr>
          <p:cNvPr id="55" name="Right Arrow 54"/>
          <p:cNvSpPr/>
          <p:nvPr/>
        </p:nvSpPr>
        <p:spPr bwMode="auto">
          <a:xfrm>
            <a:off x="309253" y="3924179"/>
            <a:ext cx="1084355" cy="252000"/>
          </a:xfrm>
          <a:prstGeom prst="rightArrow">
            <a:avLst/>
          </a:prstGeom>
          <a:solidFill>
            <a:srgbClr val="FF5B5B"/>
          </a:solidFill>
          <a:ln w="63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619526" y="1409700"/>
            <a:ext cx="214834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smtClean="0"/>
              <a:t>Boxboro-EX platform</a:t>
            </a:r>
            <a:endParaRPr lang="en-US" sz="1300" b="1" dirty="0"/>
          </a:p>
        </p:txBody>
      </p:sp>
      <p:sp>
        <p:nvSpPr>
          <p:cNvPr id="57" name="TextBox 56"/>
          <p:cNvSpPr txBox="1"/>
          <p:nvPr/>
        </p:nvSpPr>
        <p:spPr>
          <a:xfrm>
            <a:off x="6178826" y="1092200"/>
            <a:ext cx="192873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err="1" smtClean="0"/>
              <a:t>Brickland</a:t>
            </a:r>
            <a:r>
              <a:rPr lang="en-US" sz="1300" b="1" dirty="0" smtClean="0"/>
              <a:t> platform</a:t>
            </a:r>
            <a:endParaRPr lang="en-US" sz="1300" b="1" dirty="0"/>
          </a:p>
        </p:txBody>
      </p:sp>
      <p:sp>
        <p:nvSpPr>
          <p:cNvPr id="58" name="TextBox 57"/>
          <p:cNvSpPr txBox="1"/>
          <p:nvPr/>
        </p:nvSpPr>
        <p:spPr>
          <a:xfrm>
            <a:off x="741053" y="5397500"/>
            <a:ext cx="3336041" cy="9925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SMI</a:t>
            </a:r>
            <a:r>
              <a:rPr lang="en-US" dirty="0" smtClean="0"/>
              <a:t>: </a:t>
            </a:r>
            <a:r>
              <a:rPr lang="en-US" dirty="0" smtClean="0">
                <a:solidFill>
                  <a:srgbClr val="FF0000"/>
                </a:solidFill>
              </a:rPr>
              <a:t>Serial, packet based </a:t>
            </a:r>
            <a:r>
              <a:rPr lang="en-US" dirty="0" smtClean="0"/>
              <a:t>link with</a:t>
            </a:r>
          </a:p>
          <a:p>
            <a:pPr>
              <a:spcAft>
                <a:spcPts val="300"/>
              </a:spcAft>
            </a:pPr>
            <a:r>
              <a:rPr lang="en-US" dirty="0" smtClean="0"/>
              <a:t>        </a:t>
            </a:r>
            <a:r>
              <a:rPr lang="en-US" dirty="0" smtClean="0">
                <a:solidFill>
                  <a:srgbClr val="0070C0"/>
                </a:solidFill>
              </a:rPr>
              <a:t>differential signaling  </a:t>
            </a:r>
          </a:p>
          <a:p>
            <a:endParaRPr lang="en-US" dirty="0"/>
          </a:p>
          <a:p>
            <a:pPr>
              <a:spcAft>
                <a:spcPts val="300"/>
              </a:spcAft>
            </a:pPr>
            <a:r>
              <a:rPr lang="en-US" dirty="0" smtClean="0"/>
              <a:t>         </a:t>
            </a:r>
            <a:r>
              <a:rPr lang="en-US" sz="1300" dirty="0" smtClean="0"/>
              <a:t>Up to 6.4 </a:t>
            </a:r>
            <a:r>
              <a:rPr lang="en-US" sz="1300" dirty="0" err="1" smtClean="0"/>
              <a:t>Gbps</a:t>
            </a:r>
            <a:endParaRPr lang="en-US" sz="1300" dirty="0" smtClean="0"/>
          </a:p>
        </p:txBody>
      </p:sp>
      <p:sp>
        <p:nvSpPr>
          <p:cNvPr id="63" name="TextBox 62"/>
          <p:cNvSpPr txBox="1"/>
          <p:nvPr/>
        </p:nvSpPr>
        <p:spPr>
          <a:xfrm>
            <a:off x="4368800" y="5411688"/>
            <a:ext cx="4730654" cy="9438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solidFill>
                  <a:srgbClr val="FF0000"/>
                </a:solidFill>
              </a:rPr>
              <a:t>SMI 2</a:t>
            </a:r>
            <a:r>
              <a:rPr lang="en-US" sz="1300" dirty="0">
                <a:solidFill>
                  <a:srgbClr val="0070C0"/>
                </a:solidFill>
              </a:rPr>
              <a:t>: </a:t>
            </a:r>
            <a:r>
              <a:rPr lang="en-US" sz="1300" dirty="0">
                <a:solidFill>
                  <a:srgbClr val="FF0000"/>
                </a:solidFill>
              </a:rPr>
              <a:t>64-bit parallel, </a:t>
            </a:r>
            <a:r>
              <a:rPr lang="en-US" sz="1300" dirty="0" smtClean="0">
                <a:solidFill>
                  <a:srgbClr val="FF0000"/>
                </a:solidFill>
              </a:rPr>
              <a:t>bidirectional </a:t>
            </a:r>
            <a:r>
              <a:rPr lang="en-US" sz="1300" dirty="0" smtClean="0">
                <a:solidFill>
                  <a:srgbClr val="0070C0"/>
                </a:solidFill>
              </a:rPr>
              <a:t>data link </a:t>
            </a:r>
            <a:r>
              <a:rPr lang="en-US" sz="1300" dirty="0" smtClean="0"/>
              <a:t>with </a:t>
            </a:r>
          </a:p>
          <a:p>
            <a:r>
              <a:rPr lang="en-US" sz="1300" dirty="0" smtClean="0">
                <a:solidFill>
                  <a:srgbClr val="0070C0"/>
                </a:solidFill>
              </a:rPr>
              <a:t>           single-ended </a:t>
            </a:r>
            <a:r>
              <a:rPr lang="en-US" sz="1300" dirty="0">
                <a:solidFill>
                  <a:srgbClr val="0070C0"/>
                </a:solidFill>
              </a:rPr>
              <a:t>voltage reference </a:t>
            </a:r>
            <a:r>
              <a:rPr lang="en-US" sz="1300" dirty="0" smtClean="0">
                <a:solidFill>
                  <a:srgbClr val="0070C0"/>
                </a:solidFill>
              </a:rPr>
              <a:t>signaling</a:t>
            </a:r>
            <a:r>
              <a:rPr lang="en-US" sz="1300" dirty="0" smtClean="0"/>
              <a:t>,</a:t>
            </a:r>
            <a:endParaRPr lang="en-US" sz="1300" dirty="0"/>
          </a:p>
          <a:p>
            <a:pPr>
              <a:spcAft>
                <a:spcPts val="400"/>
              </a:spcAft>
            </a:pPr>
            <a:r>
              <a:rPr lang="en-US" sz="1300" dirty="0"/>
              <a:t>       </a:t>
            </a:r>
            <a:r>
              <a:rPr lang="en-US" sz="1300" dirty="0" smtClean="0"/>
              <a:t>    </a:t>
            </a:r>
            <a:r>
              <a:rPr lang="en-US" sz="1300" dirty="0"/>
              <a:t>(</a:t>
            </a:r>
            <a:r>
              <a:rPr lang="en-US" sz="1300" dirty="0" smtClean="0"/>
              <a:t>VMSE </a:t>
            </a:r>
            <a:r>
              <a:rPr lang="en-US" sz="1300" dirty="0"/>
              <a:t>(Voltage Mode single </a:t>
            </a:r>
            <a:r>
              <a:rPr lang="en-US" sz="1300" dirty="0" smtClean="0"/>
              <a:t>Ended) signaling)</a:t>
            </a:r>
          </a:p>
          <a:p>
            <a:pPr>
              <a:spcAft>
                <a:spcPts val="400"/>
              </a:spcAft>
            </a:pPr>
            <a:r>
              <a:rPr lang="en-US" sz="1300" dirty="0" smtClean="0"/>
              <a:t>           Up to 3200 MT/s</a:t>
            </a:r>
          </a:p>
        </p:txBody>
      </p:sp>
      <p:sp>
        <p:nvSpPr>
          <p:cNvPr id="64" name="Left Arrow 63"/>
          <p:cNvSpPr/>
          <p:nvPr/>
        </p:nvSpPr>
        <p:spPr bwMode="auto">
          <a:xfrm>
            <a:off x="283853" y="4394970"/>
            <a:ext cx="1084355" cy="252000"/>
          </a:xfrm>
          <a:prstGeom prst="leftArrow">
            <a:avLst/>
          </a:prstGeom>
          <a:solidFill>
            <a:srgbClr val="FF5B5B"/>
          </a:solidFill>
          <a:ln w="15875" cap="flat" cmpd="sng" algn="ctr">
            <a:solidFill>
              <a:srgbClr val="FF5B5B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" name="Right Arrow 2"/>
          <p:cNvSpPr/>
          <p:nvPr/>
        </p:nvSpPr>
        <p:spPr bwMode="auto">
          <a:xfrm>
            <a:off x="4156075" y="4220912"/>
            <a:ext cx="492125" cy="123258"/>
          </a:xfrm>
          <a:prstGeom prst="rightArrow">
            <a:avLst/>
          </a:prstGeom>
          <a:solidFill>
            <a:srgbClr val="FF5B5B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34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1963" y="990600"/>
            <a:ext cx="8701485" cy="21339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The </a:t>
            </a:r>
            <a:r>
              <a:rPr lang="en-US" dirty="0" smtClean="0">
                <a:solidFill>
                  <a:srgbClr val="FF0000"/>
                </a:solidFill>
              </a:rPr>
              <a:t>SMI link </a:t>
            </a:r>
            <a:r>
              <a:rPr lang="en-US" dirty="0" smtClean="0">
                <a:solidFill>
                  <a:srgbClr val="000000"/>
                </a:solidFill>
              </a:rPr>
              <a:t>of the Boxboro-EX platform was a </a:t>
            </a:r>
            <a:r>
              <a:rPr lang="en-US" dirty="0" smtClean="0">
                <a:solidFill>
                  <a:srgbClr val="0070C0"/>
                </a:solidFill>
              </a:rPr>
              <a:t>serial, packet based, differential link</a:t>
            </a:r>
          </a:p>
          <a:p>
            <a:pPr>
              <a:spcAft>
                <a:spcPts val="400"/>
              </a:spcAft>
            </a:pP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      including about </a:t>
            </a:r>
            <a:r>
              <a:rPr lang="en-US" dirty="0" smtClean="0">
                <a:solidFill>
                  <a:srgbClr val="0070C0"/>
                </a:solidFill>
              </a:rPr>
              <a:t>70 signal lines</a:t>
            </a:r>
            <a:r>
              <a:rPr lang="en-US" dirty="0" smtClean="0">
                <a:solidFill>
                  <a:srgbClr val="000000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By contrast, as far as the </a:t>
            </a:r>
            <a:r>
              <a:rPr lang="en-US" dirty="0" smtClean="0">
                <a:solidFill>
                  <a:srgbClr val="0070C0"/>
                </a:solidFill>
              </a:rPr>
              <a:t>data transfer </a:t>
            </a:r>
            <a:r>
              <a:rPr lang="en-US" dirty="0" smtClean="0">
                <a:solidFill>
                  <a:srgbClr val="000000"/>
                </a:solidFill>
              </a:rPr>
              <a:t>is concerned, </a:t>
            </a:r>
            <a:r>
              <a:rPr lang="en-US" dirty="0" smtClean="0"/>
              <a:t>with the </a:t>
            </a:r>
            <a:r>
              <a:rPr lang="en-US" dirty="0" smtClean="0">
                <a:solidFill>
                  <a:srgbClr val="FF0000"/>
                </a:solidFill>
              </a:rPr>
              <a:t>SMI2 link </a:t>
            </a:r>
            <a:r>
              <a:rPr lang="en-US" dirty="0" smtClean="0"/>
              <a:t>Intel changed to</a:t>
            </a:r>
          </a:p>
          <a:p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      64-bit parallel, bidirectional communication using single-ended voltage reference signals</a:t>
            </a:r>
            <a:r>
              <a:rPr lang="en-US" dirty="0" smtClean="0">
                <a:solidFill>
                  <a:srgbClr val="000000"/>
                </a:solidFill>
              </a:rPr>
              <a:t>,</a:t>
            </a:r>
          </a:p>
          <a:p>
            <a:pPr>
              <a:spcAft>
                <a:spcPts val="400"/>
              </a:spcAft>
            </a:pP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      called </a:t>
            </a:r>
            <a:r>
              <a:rPr lang="en-US" dirty="0" smtClean="0">
                <a:solidFill>
                  <a:srgbClr val="FF0000"/>
                </a:solidFill>
              </a:rPr>
              <a:t>VMSE (Voltage Mode Single Ended) signaling</a:t>
            </a:r>
            <a:r>
              <a:rPr lang="en-US" dirty="0" smtClean="0">
                <a:solidFill>
                  <a:srgbClr val="000000"/>
                </a:solidFill>
              </a:rPr>
              <a:t>. </a:t>
            </a:r>
          </a:p>
          <a:p>
            <a:pPr marL="285750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SMI 2 requires altogether about</a:t>
            </a:r>
            <a:r>
              <a:rPr lang="en-US" dirty="0" smtClean="0">
                <a:solidFill>
                  <a:srgbClr val="0070C0"/>
                </a:solidFill>
              </a:rPr>
              <a:t> 110 signal lines</a:t>
            </a:r>
            <a:r>
              <a:rPr lang="en-US" dirty="0" smtClean="0">
                <a:solidFill>
                  <a:srgbClr val="000000"/>
                </a:solidFill>
              </a:rPr>
              <a:t>, that is </a:t>
            </a:r>
            <a:r>
              <a:rPr lang="en-US" dirty="0" smtClean="0">
                <a:solidFill>
                  <a:srgbClr val="0070C0"/>
                </a:solidFill>
              </a:rPr>
              <a:t>about 50 % more lines than SMI</a:t>
            </a:r>
            <a:r>
              <a:rPr lang="en-US" dirty="0" smtClean="0">
                <a:solidFill>
                  <a:srgbClr val="000000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The </a:t>
            </a:r>
            <a:r>
              <a:rPr lang="en-US" dirty="0" smtClean="0">
                <a:solidFill>
                  <a:srgbClr val="0070C0"/>
                </a:solidFill>
              </a:rPr>
              <a:t>reason</a:t>
            </a:r>
            <a:r>
              <a:rPr lang="en-US" dirty="0" smtClean="0">
                <a:solidFill>
                  <a:srgbClr val="000000"/>
                </a:solidFill>
              </a:rPr>
              <a:t> for changing from serial transfer to parallel transfer in case of the data lines is</a:t>
            </a:r>
          </a:p>
          <a:p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     presumably the fact, that in this case </a:t>
            </a:r>
            <a:r>
              <a:rPr lang="en-US" dirty="0" smtClean="0">
                <a:solidFill>
                  <a:srgbClr val="0070C0"/>
                </a:solidFill>
              </a:rPr>
              <a:t>AD/DA converting of data becomes superfluous</a:t>
            </a:r>
            <a:r>
              <a:rPr lang="en-US" dirty="0" smtClean="0">
                <a:solidFill>
                  <a:srgbClr val="000000"/>
                </a:solidFill>
              </a:rPr>
              <a:t> and</a:t>
            </a:r>
          </a:p>
          <a:p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     this results </a:t>
            </a:r>
            <a:r>
              <a:rPr lang="en-US" dirty="0" smtClean="0">
                <a:solidFill>
                  <a:srgbClr val="0070C0"/>
                </a:solidFill>
              </a:rPr>
              <a:t>in </a:t>
            </a:r>
            <a:r>
              <a:rPr lang="en-US" dirty="0" smtClean="0">
                <a:solidFill>
                  <a:srgbClr val="FF0000"/>
                </a:solidFill>
              </a:rPr>
              <a:t>reduced dissipation</a:t>
            </a:r>
            <a:r>
              <a:rPr lang="en-US" dirty="0" smtClean="0">
                <a:solidFill>
                  <a:srgbClr val="000000"/>
                </a:solidFill>
              </a:rPr>
              <a:t>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3.2 Key innovations of the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</a:rPr>
              <a:t>Brickland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 platform 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13)</a:t>
            </a:r>
            <a:endParaRPr lang="en-US" alt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496888" y="3124200"/>
            <a:ext cx="2236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The </a:t>
            </a:r>
            <a:r>
              <a:rPr lang="en-US" dirty="0" smtClean="0">
                <a:solidFill>
                  <a:srgbClr val="FF0000"/>
                </a:solidFill>
              </a:rPr>
              <a:t>SMI 2 </a:t>
            </a:r>
            <a:r>
              <a:rPr lang="en-US" dirty="0" smtClean="0">
                <a:solidFill>
                  <a:srgbClr val="000000"/>
                </a:solidFill>
              </a:rPr>
              <a:t>operates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4400" y="3438525"/>
            <a:ext cx="7731925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in the </a:t>
            </a:r>
            <a:r>
              <a:rPr lang="en-US" dirty="0" smtClean="0">
                <a:solidFill>
                  <a:srgbClr val="0070C0"/>
                </a:solidFill>
              </a:rPr>
              <a:t>Ivy Town-EX </a:t>
            </a:r>
            <a:r>
              <a:rPr lang="en-US" dirty="0" smtClean="0">
                <a:solidFill>
                  <a:srgbClr val="000000"/>
                </a:solidFill>
              </a:rPr>
              <a:t>based </a:t>
            </a:r>
            <a:r>
              <a:rPr lang="en-US" dirty="0" err="1" smtClean="0">
                <a:solidFill>
                  <a:srgbClr val="000000"/>
                </a:solidFill>
              </a:rPr>
              <a:t>Brickland</a:t>
            </a:r>
            <a:r>
              <a:rPr lang="en-US" dirty="0" smtClean="0">
                <a:solidFill>
                  <a:srgbClr val="000000"/>
                </a:solidFill>
              </a:rPr>
              <a:t> platform at a speed of </a:t>
            </a:r>
            <a:r>
              <a:rPr lang="en-US" dirty="0" smtClean="0">
                <a:solidFill>
                  <a:srgbClr val="0070C0"/>
                </a:solidFill>
              </a:rPr>
              <a:t>up to 2667 MT/s </a:t>
            </a:r>
            <a:r>
              <a:rPr lang="en-US" dirty="0" smtClean="0">
                <a:solidFill>
                  <a:srgbClr val="000000"/>
                </a:solidFill>
              </a:rPr>
              <a:t>and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in the </a:t>
            </a:r>
            <a:r>
              <a:rPr lang="en-US" dirty="0" err="1" smtClean="0">
                <a:solidFill>
                  <a:srgbClr val="0070C0"/>
                </a:solidFill>
              </a:rPr>
              <a:t>Haswell</a:t>
            </a:r>
            <a:r>
              <a:rPr lang="en-US" dirty="0" smtClean="0">
                <a:solidFill>
                  <a:srgbClr val="0070C0"/>
                </a:solidFill>
              </a:rPr>
              <a:t>-EX</a:t>
            </a:r>
            <a:r>
              <a:rPr lang="en-US" dirty="0" smtClean="0">
                <a:solidFill>
                  <a:srgbClr val="000000"/>
                </a:solidFill>
              </a:rPr>
              <a:t> based </a:t>
            </a:r>
            <a:r>
              <a:rPr lang="en-US" dirty="0" err="1" smtClean="0">
                <a:solidFill>
                  <a:srgbClr val="000000"/>
                </a:solidFill>
              </a:rPr>
              <a:t>Brickland</a:t>
            </a:r>
            <a:r>
              <a:rPr lang="en-US" dirty="0" smtClean="0">
                <a:solidFill>
                  <a:srgbClr val="000000"/>
                </a:solidFill>
              </a:rPr>
              <a:t> platform at a speed of up to </a:t>
            </a:r>
            <a:r>
              <a:rPr lang="en-US" dirty="0" smtClean="0">
                <a:solidFill>
                  <a:srgbClr val="0070C0"/>
                </a:solidFill>
              </a:rPr>
              <a:t>3200 MT/s</a:t>
            </a:r>
            <a:r>
              <a:rPr lang="en-US" dirty="0" smtClean="0">
                <a:solidFill>
                  <a:srgbClr val="000000"/>
                </a:solidFill>
              </a:rPr>
              <a:t>.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4369" y="608112"/>
            <a:ext cx="77684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2D2D8A"/>
                </a:solidFill>
              </a:rPr>
              <a:t>a) </a:t>
            </a:r>
            <a:r>
              <a:rPr lang="en-US" b="1" dirty="0" smtClean="0">
                <a:solidFill>
                  <a:srgbClr val="2D2D8A"/>
                </a:solidFill>
              </a:rPr>
              <a:t>Redesigned, basically parallel MC-SMB </a:t>
            </a:r>
            <a:r>
              <a:rPr lang="en-US" b="1" dirty="0">
                <a:solidFill>
                  <a:srgbClr val="2D2D8A"/>
                </a:solidFill>
              </a:rPr>
              <a:t>interface, called SMI2 </a:t>
            </a:r>
            <a:r>
              <a:rPr lang="en-US" b="1" dirty="0" smtClean="0">
                <a:solidFill>
                  <a:srgbClr val="2D2D8A"/>
                </a:solidFill>
              </a:rPr>
              <a:t>interface -2</a:t>
            </a:r>
            <a:endParaRPr lang="en-US" b="1" dirty="0">
              <a:solidFill>
                <a:srgbClr val="2D2D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303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3.2 Key innovations of the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</a:rPr>
              <a:t>Brickland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 platform 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14)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0500" y="623888"/>
            <a:ext cx="30668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b) Enhanced DRAM </a:t>
            </a:r>
            <a:r>
              <a:rPr lang="en-US" b="1" dirty="0" smtClean="0">
                <a:solidFill>
                  <a:schemeClr val="accent6"/>
                </a:solidFill>
              </a:rPr>
              <a:t>interface</a:t>
            </a:r>
            <a:endParaRPr lang="en-US" b="1" dirty="0">
              <a:solidFill>
                <a:schemeClr val="accent6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732740" y="1549400"/>
            <a:ext cx="4156896" cy="3455170"/>
            <a:chOff x="1066800" y="1866900"/>
            <a:chExt cx="4497340" cy="3455170"/>
          </a:xfrm>
        </p:grpSpPr>
        <p:grpSp>
          <p:nvGrpSpPr>
            <p:cNvPr id="6" name="Group 5"/>
            <p:cNvGrpSpPr/>
            <p:nvPr/>
          </p:nvGrpSpPr>
          <p:grpSpPr>
            <a:xfrm>
              <a:off x="1066800" y="1866900"/>
              <a:ext cx="3924300" cy="3455170"/>
              <a:chOff x="469900" y="698500"/>
              <a:chExt cx="3924300" cy="3455170"/>
            </a:xfrm>
          </p:grpSpPr>
          <p:sp>
            <p:nvSpPr>
              <p:cNvPr id="8" name="Rectangle 7"/>
              <p:cNvSpPr/>
              <p:nvPr/>
            </p:nvSpPr>
            <p:spPr bwMode="auto">
              <a:xfrm>
                <a:off x="1689100" y="2754313"/>
                <a:ext cx="2705100" cy="1399357"/>
              </a:xfrm>
              <a:prstGeom prst="rect">
                <a:avLst/>
              </a:prstGeom>
              <a:solidFill>
                <a:schemeClr val="accent1">
                  <a:lumMod val="90000"/>
                </a:schemeClr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92300" y="3174591"/>
                <a:ext cx="2412840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300" b="1" dirty="0" smtClean="0"/>
                  <a:t>Scalable Memory Buffer</a:t>
                </a:r>
              </a:p>
              <a:p>
                <a:pPr algn="ctr"/>
                <a:r>
                  <a:rPr lang="en-US" sz="1300" b="1" dirty="0" smtClean="0"/>
                  <a:t>(SMB)</a:t>
                </a:r>
                <a:endParaRPr lang="en-US" sz="1300" b="1" dirty="0"/>
              </a:p>
            </p:txBody>
          </p:sp>
          <p:sp>
            <p:nvSpPr>
              <p:cNvPr id="10" name="Left-Right Arrow 9"/>
              <p:cNvSpPr/>
              <p:nvPr/>
            </p:nvSpPr>
            <p:spPr bwMode="auto">
              <a:xfrm>
                <a:off x="469900" y="3073400"/>
                <a:ext cx="1224000" cy="252000"/>
              </a:xfrm>
              <a:prstGeom prst="leftRightArrow">
                <a:avLst/>
              </a:prstGeom>
              <a:solidFill>
                <a:srgbClr val="FF5B5B"/>
              </a:solidFill>
              <a:ln w="158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488020" y="2779713"/>
                <a:ext cx="110799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SMI2 data</a:t>
                </a:r>
                <a:endParaRPr lang="en-US" dirty="0"/>
              </a:p>
            </p:txBody>
          </p:sp>
          <p:sp>
            <p:nvSpPr>
              <p:cNvPr id="12" name="Up-Down Arrow 11"/>
              <p:cNvSpPr/>
              <p:nvPr/>
            </p:nvSpPr>
            <p:spPr bwMode="auto">
              <a:xfrm>
                <a:off x="2413000" y="1003300"/>
                <a:ext cx="317500" cy="1727200"/>
              </a:xfrm>
              <a:prstGeom prst="upDownArrow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158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3" name="Up-Down Arrow 12"/>
              <p:cNvSpPr/>
              <p:nvPr/>
            </p:nvSpPr>
            <p:spPr bwMode="auto">
              <a:xfrm>
                <a:off x="3517900" y="990600"/>
                <a:ext cx="317500" cy="1727200"/>
              </a:xfrm>
              <a:prstGeom prst="upDownArrow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158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 bwMode="auto">
              <a:xfrm>
                <a:off x="2070100" y="712788"/>
                <a:ext cx="1028700" cy="262711"/>
              </a:xfrm>
              <a:prstGeom prst="rect">
                <a:avLst/>
              </a:prstGeom>
              <a:solidFill>
                <a:srgbClr val="92D050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2286000" y="698500"/>
                <a:ext cx="62709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DIMM</a:t>
                </a:r>
                <a:endParaRPr lang="en-US" sz="1200" dirty="0"/>
              </a:p>
            </p:txBody>
          </p:sp>
          <p:sp>
            <p:nvSpPr>
              <p:cNvPr id="16" name="Rectangle 15"/>
              <p:cNvSpPr/>
              <p:nvPr/>
            </p:nvSpPr>
            <p:spPr bwMode="auto">
              <a:xfrm>
                <a:off x="2057400" y="1335088"/>
                <a:ext cx="1028700" cy="262711"/>
              </a:xfrm>
              <a:prstGeom prst="rect">
                <a:avLst/>
              </a:prstGeom>
              <a:solidFill>
                <a:srgbClr val="92D050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2273300" y="1320800"/>
                <a:ext cx="627095" cy="276999"/>
              </a:xfrm>
              <a:prstGeom prst="rect">
                <a:avLst/>
              </a:prstGeom>
              <a:solidFill>
                <a:srgbClr val="92D05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DIMM</a:t>
                </a:r>
                <a:endParaRPr lang="en-US" sz="1200" dirty="0"/>
              </a:p>
            </p:txBody>
          </p:sp>
          <p:sp>
            <p:nvSpPr>
              <p:cNvPr id="18" name="Rectangle 17"/>
              <p:cNvSpPr/>
              <p:nvPr/>
            </p:nvSpPr>
            <p:spPr bwMode="auto">
              <a:xfrm>
                <a:off x="3175000" y="712788"/>
                <a:ext cx="1028700" cy="262711"/>
              </a:xfrm>
              <a:prstGeom prst="rect">
                <a:avLst/>
              </a:prstGeom>
              <a:solidFill>
                <a:srgbClr val="92D050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3390900" y="698500"/>
                <a:ext cx="62709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DIMM</a:t>
                </a:r>
                <a:endParaRPr lang="en-US" sz="1200" dirty="0"/>
              </a:p>
            </p:txBody>
          </p:sp>
          <p:sp>
            <p:nvSpPr>
              <p:cNvPr id="20" name="Rectangle 19"/>
              <p:cNvSpPr/>
              <p:nvPr/>
            </p:nvSpPr>
            <p:spPr bwMode="auto">
              <a:xfrm>
                <a:off x="3162300" y="1335088"/>
                <a:ext cx="1028700" cy="262711"/>
              </a:xfrm>
              <a:prstGeom prst="rect">
                <a:avLst/>
              </a:prstGeom>
              <a:solidFill>
                <a:srgbClr val="92D050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3378200" y="1320800"/>
                <a:ext cx="62709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DIMM</a:t>
                </a:r>
                <a:endParaRPr lang="en-US" sz="1200" dirty="0"/>
              </a:p>
            </p:txBody>
          </p:sp>
          <p:sp>
            <p:nvSpPr>
              <p:cNvPr id="22" name="Rectangle 21"/>
              <p:cNvSpPr/>
              <p:nvPr/>
            </p:nvSpPr>
            <p:spPr bwMode="auto">
              <a:xfrm>
                <a:off x="2057400" y="1957388"/>
                <a:ext cx="1028700" cy="262711"/>
              </a:xfrm>
              <a:prstGeom prst="rect">
                <a:avLst/>
              </a:prstGeom>
              <a:solidFill>
                <a:srgbClr val="92D050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2273300" y="1943100"/>
                <a:ext cx="62709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DIMM</a:t>
                </a:r>
                <a:endParaRPr lang="en-US" sz="1200" dirty="0"/>
              </a:p>
            </p:txBody>
          </p:sp>
          <p:sp>
            <p:nvSpPr>
              <p:cNvPr id="24" name="Rectangle 23"/>
              <p:cNvSpPr/>
              <p:nvPr/>
            </p:nvSpPr>
            <p:spPr bwMode="auto">
              <a:xfrm>
                <a:off x="3162300" y="1957388"/>
                <a:ext cx="1028700" cy="262711"/>
              </a:xfrm>
              <a:prstGeom prst="rect">
                <a:avLst/>
              </a:prstGeom>
              <a:solidFill>
                <a:srgbClr val="92D050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3378200" y="1943100"/>
                <a:ext cx="62709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DIMM</a:t>
                </a:r>
                <a:endParaRPr lang="en-US" sz="1200" dirty="0"/>
              </a:p>
            </p:txBody>
          </p:sp>
          <p:sp>
            <p:nvSpPr>
              <p:cNvPr id="26" name="Right Arrow 25"/>
              <p:cNvSpPr/>
              <p:nvPr/>
            </p:nvSpPr>
            <p:spPr bwMode="auto">
              <a:xfrm>
                <a:off x="515938" y="3530479"/>
                <a:ext cx="1173162" cy="252000"/>
              </a:xfrm>
              <a:prstGeom prst="rightArrow">
                <a:avLst/>
              </a:prstGeom>
              <a:solidFill>
                <a:srgbClr val="FF5B5B"/>
              </a:solidFill>
              <a:ln w="63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546100" y="3759200"/>
                <a:ext cx="101021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SMI CMD</a:t>
                </a:r>
                <a:endParaRPr lang="en-US" dirty="0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4571780" y="3429000"/>
              <a:ext cx="99236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00" dirty="0" smtClean="0"/>
                <a:t>DDR3/4</a:t>
              </a:r>
            </a:p>
            <a:p>
              <a:pPr algn="ctr"/>
              <a:r>
                <a:rPr lang="en-US" sz="1300" dirty="0" smtClean="0"/>
                <a:t>interface</a:t>
              </a:r>
              <a:endParaRPr lang="en-US" sz="1300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37132" y="1854200"/>
            <a:ext cx="3984865" cy="3163070"/>
            <a:chOff x="1143000" y="2159000"/>
            <a:chExt cx="4311221" cy="3163070"/>
          </a:xfrm>
        </p:grpSpPr>
        <p:grpSp>
          <p:nvGrpSpPr>
            <p:cNvPr id="29" name="Group 28"/>
            <p:cNvGrpSpPr/>
            <p:nvPr/>
          </p:nvGrpSpPr>
          <p:grpSpPr>
            <a:xfrm>
              <a:off x="1143000" y="2159000"/>
              <a:ext cx="3848100" cy="3163070"/>
              <a:chOff x="546100" y="990600"/>
              <a:chExt cx="3848100" cy="3163070"/>
            </a:xfrm>
          </p:grpSpPr>
          <p:sp>
            <p:nvSpPr>
              <p:cNvPr id="31" name="Rectangle 30"/>
              <p:cNvSpPr/>
              <p:nvPr/>
            </p:nvSpPr>
            <p:spPr bwMode="auto">
              <a:xfrm>
                <a:off x="1689100" y="2754313"/>
                <a:ext cx="2705100" cy="1399357"/>
              </a:xfrm>
              <a:prstGeom prst="rect">
                <a:avLst/>
              </a:prstGeom>
              <a:solidFill>
                <a:schemeClr val="accent1">
                  <a:lumMod val="90000"/>
                </a:schemeClr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1892300" y="3174591"/>
                <a:ext cx="2412840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300" b="1" dirty="0" smtClean="0"/>
                  <a:t>Scalable Memory Buffer</a:t>
                </a:r>
              </a:p>
              <a:p>
                <a:pPr algn="ctr"/>
                <a:r>
                  <a:rPr lang="en-US" sz="1300" b="1" dirty="0" smtClean="0"/>
                  <a:t>(SMB)</a:t>
                </a:r>
                <a:endParaRPr lang="en-US" sz="1300" b="1" dirty="0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584200" y="2767013"/>
                <a:ext cx="85014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SMI In</a:t>
                </a:r>
                <a:endParaRPr lang="en-US" dirty="0"/>
              </a:p>
            </p:txBody>
          </p:sp>
          <p:sp>
            <p:nvSpPr>
              <p:cNvPr id="34" name="Up-Down Arrow 33"/>
              <p:cNvSpPr/>
              <p:nvPr/>
            </p:nvSpPr>
            <p:spPr bwMode="auto">
              <a:xfrm>
                <a:off x="2413000" y="1003300"/>
                <a:ext cx="317500" cy="1727200"/>
              </a:xfrm>
              <a:prstGeom prst="upDownArrow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158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35" name="Up-Down Arrow 34"/>
              <p:cNvSpPr/>
              <p:nvPr/>
            </p:nvSpPr>
            <p:spPr bwMode="auto">
              <a:xfrm>
                <a:off x="3517900" y="990600"/>
                <a:ext cx="317500" cy="1727200"/>
              </a:xfrm>
              <a:prstGeom prst="upDownArrow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158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 bwMode="auto">
              <a:xfrm>
                <a:off x="2057400" y="1335088"/>
                <a:ext cx="1028700" cy="262711"/>
              </a:xfrm>
              <a:prstGeom prst="rect">
                <a:avLst/>
              </a:prstGeom>
              <a:solidFill>
                <a:srgbClr val="92D050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2273300" y="1320800"/>
                <a:ext cx="627095" cy="276999"/>
              </a:xfrm>
              <a:prstGeom prst="rect">
                <a:avLst/>
              </a:prstGeom>
              <a:solidFill>
                <a:srgbClr val="92D05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DIMM</a:t>
                </a:r>
                <a:endParaRPr lang="en-US" sz="1200" dirty="0"/>
              </a:p>
            </p:txBody>
          </p:sp>
          <p:sp>
            <p:nvSpPr>
              <p:cNvPr id="38" name="Rectangle 37"/>
              <p:cNvSpPr/>
              <p:nvPr/>
            </p:nvSpPr>
            <p:spPr bwMode="auto">
              <a:xfrm>
                <a:off x="3162300" y="1335088"/>
                <a:ext cx="1028700" cy="262711"/>
              </a:xfrm>
              <a:prstGeom prst="rect">
                <a:avLst/>
              </a:prstGeom>
              <a:solidFill>
                <a:srgbClr val="92D050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3378200" y="1320800"/>
                <a:ext cx="62709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DIMM</a:t>
                </a:r>
                <a:endParaRPr lang="en-US" sz="1200" dirty="0"/>
              </a:p>
            </p:txBody>
          </p:sp>
          <p:sp>
            <p:nvSpPr>
              <p:cNvPr id="40" name="Rectangle 39"/>
              <p:cNvSpPr/>
              <p:nvPr/>
            </p:nvSpPr>
            <p:spPr bwMode="auto">
              <a:xfrm>
                <a:off x="2057400" y="1957388"/>
                <a:ext cx="1028700" cy="262711"/>
              </a:xfrm>
              <a:prstGeom prst="rect">
                <a:avLst/>
              </a:prstGeom>
              <a:solidFill>
                <a:srgbClr val="92D050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2273300" y="1943100"/>
                <a:ext cx="62709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DIMM</a:t>
                </a:r>
                <a:endParaRPr lang="en-US" sz="1200" dirty="0"/>
              </a:p>
            </p:txBody>
          </p:sp>
          <p:sp>
            <p:nvSpPr>
              <p:cNvPr id="42" name="Rectangle 41"/>
              <p:cNvSpPr/>
              <p:nvPr/>
            </p:nvSpPr>
            <p:spPr bwMode="auto">
              <a:xfrm>
                <a:off x="3162300" y="1957388"/>
                <a:ext cx="1028700" cy="262711"/>
              </a:xfrm>
              <a:prstGeom prst="rect">
                <a:avLst/>
              </a:prstGeom>
              <a:solidFill>
                <a:srgbClr val="92D050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3378200" y="1943100"/>
                <a:ext cx="62709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DIMM</a:t>
                </a:r>
                <a:endParaRPr lang="en-US" sz="1200" dirty="0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546100" y="3759200"/>
                <a:ext cx="99756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SMI Out</a:t>
                </a:r>
                <a:endParaRPr lang="en-US" dirty="0"/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4461861" y="3403600"/>
              <a:ext cx="99236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00" dirty="0" smtClean="0"/>
                <a:t>DDR3</a:t>
              </a:r>
            </a:p>
            <a:p>
              <a:pPr algn="ctr"/>
              <a:r>
                <a:rPr lang="en-US" sz="1300" dirty="0" smtClean="0"/>
                <a:t>interface</a:t>
              </a:r>
              <a:endParaRPr lang="en-US" sz="1300" dirty="0"/>
            </a:p>
          </p:txBody>
        </p:sp>
      </p:grpSp>
      <p:sp>
        <p:nvSpPr>
          <p:cNvPr id="45" name="Right Arrow 44"/>
          <p:cNvSpPr/>
          <p:nvPr/>
        </p:nvSpPr>
        <p:spPr bwMode="auto">
          <a:xfrm>
            <a:off x="309253" y="3936879"/>
            <a:ext cx="1084355" cy="252000"/>
          </a:xfrm>
          <a:prstGeom prst="rightArrow">
            <a:avLst/>
          </a:prstGeom>
          <a:solidFill>
            <a:srgbClr val="FF5B5B"/>
          </a:solidFill>
          <a:ln w="63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619526" y="1422400"/>
            <a:ext cx="214834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smtClean="0"/>
              <a:t>Boxboro-EX platform</a:t>
            </a:r>
            <a:endParaRPr lang="en-US" sz="1300" b="1" dirty="0"/>
          </a:p>
        </p:txBody>
      </p:sp>
      <p:sp>
        <p:nvSpPr>
          <p:cNvPr id="47" name="TextBox 46"/>
          <p:cNvSpPr txBox="1"/>
          <p:nvPr/>
        </p:nvSpPr>
        <p:spPr>
          <a:xfrm>
            <a:off x="6178826" y="1104900"/>
            <a:ext cx="192873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err="1" smtClean="0"/>
              <a:t>Brickland</a:t>
            </a:r>
            <a:r>
              <a:rPr lang="en-US" sz="1300" b="1" dirty="0" smtClean="0"/>
              <a:t> platform</a:t>
            </a:r>
            <a:endParaRPr lang="en-US" sz="1300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906153" y="5334000"/>
            <a:ext cx="3512500" cy="530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300" dirty="0" smtClean="0"/>
              <a:t>Up to DDR3-1333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 smtClean="0"/>
              <a:t>Up to 2 DIMMs per memory channel</a:t>
            </a:r>
            <a:endParaRPr lang="en-US" sz="1300" dirty="0"/>
          </a:p>
        </p:txBody>
      </p:sp>
      <p:sp>
        <p:nvSpPr>
          <p:cNvPr id="49" name="TextBox 48"/>
          <p:cNvSpPr txBox="1"/>
          <p:nvPr/>
        </p:nvSpPr>
        <p:spPr>
          <a:xfrm>
            <a:off x="5499100" y="5348188"/>
            <a:ext cx="3512500" cy="5437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300" dirty="0" smtClean="0">
                <a:solidFill>
                  <a:srgbClr val="0070C0"/>
                </a:solidFill>
              </a:rPr>
              <a:t>Up to DDR4-1866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300" dirty="0" smtClean="0">
                <a:solidFill>
                  <a:srgbClr val="0070C0"/>
                </a:solidFill>
              </a:rPr>
              <a:t>Up to 3 DIMMs </a:t>
            </a:r>
            <a:r>
              <a:rPr lang="en-US" sz="1300" dirty="0" smtClean="0"/>
              <a:t>per memory channel</a:t>
            </a:r>
            <a:endParaRPr lang="en-US" sz="1300" dirty="0"/>
          </a:p>
        </p:txBody>
      </p:sp>
      <p:sp>
        <p:nvSpPr>
          <p:cNvPr id="50" name="Left Arrow 49"/>
          <p:cNvSpPr/>
          <p:nvPr/>
        </p:nvSpPr>
        <p:spPr bwMode="auto">
          <a:xfrm>
            <a:off x="283853" y="4407670"/>
            <a:ext cx="1084355" cy="252000"/>
          </a:xfrm>
          <a:prstGeom prst="leftArrow">
            <a:avLst/>
          </a:prstGeom>
          <a:solidFill>
            <a:srgbClr val="FF5B5B"/>
          </a:solidFill>
          <a:ln w="15875" cap="flat" cmpd="sng" algn="ctr">
            <a:solidFill>
              <a:srgbClr val="FF5B5B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51" name="Right Arrow 50"/>
          <p:cNvSpPr/>
          <p:nvPr/>
        </p:nvSpPr>
        <p:spPr bwMode="auto">
          <a:xfrm>
            <a:off x="4156075" y="4233612"/>
            <a:ext cx="492125" cy="123258"/>
          </a:xfrm>
          <a:prstGeom prst="rightArrow">
            <a:avLst/>
          </a:prstGeom>
          <a:solidFill>
            <a:srgbClr val="FF5B5B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05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3.2 Key innovations of the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</a:rPr>
              <a:t>Brickland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 platform 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15)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1613" y="619125"/>
            <a:ext cx="64395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Operation modes of the SMBs in the </a:t>
            </a:r>
            <a:r>
              <a:rPr lang="en-US" b="1" dirty="0" err="1" smtClean="0">
                <a:solidFill>
                  <a:schemeClr val="accent6"/>
                </a:solidFill>
              </a:rPr>
              <a:t>Brickland</a:t>
            </a:r>
            <a:r>
              <a:rPr lang="en-US" b="1" dirty="0" smtClean="0">
                <a:solidFill>
                  <a:schemeClr val="accent6"/>
                </a:solidFill>
              </a:rPr>
              <a:t> platform</a:t>
            </a:r>
            <a:r>
              <a:rPr lang="hu-HU" b="1" dirty="0" smtClean="0">
                <a:solidFill>
                  <a:schemeClr val="accent6"/>
                </a:solidFill>
              </a:rPr>
              <a:t> </a:t>
            </a:r>
            <a:r>
              <a:rPr lang="hu-HU" dirty="0" smtClean="0"/>
              <a:t>[113]</a:t>
            </a:r>
            <a:endParaRPr lang="en-US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232150" y="1241425"/>
            <a:ext cx="3168650" cy="29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en-US" sz="1200" b="1" dirty="0" smtClean="0">
                <a:latin typeface="Verdana" pitchFamily="34" charset="0"/>
              </a:rPr>
              <a:t>Operation modes of the SMBs</a:t>
            </a:r>
            <a:endParaRPr lang="hu-HU" altLang="en-US" sz="1200" b="1" dirty="0">
              <a:latin typeface="Verdana" pitchFamily="34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651600" y="1935163"/>
            <a:ext cx="14847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sz="1200" b="1" dirty="0" smtClean="0">
                <a:latin typeface="Verdana" pitchFamily="34" charset="0"/>
              </a:rPr>
              <a:t>Lockstep mode</a:t>
            </a:r>
            <a:endParaRPr lang="hu-HU" altLang="en-US" sz="1200" b="1" dirty="0">
              <a:latin typeface="Verdana" pitchFamily="34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5447693" y="1954750"/>
            <a:ext cx="25555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sz="1200" b="1" dirty="0" smtClean="0">
                <a:latin typeface="Verdana" pitchFamily="34" charset="0"/>
              </a:rPr>
              <a:t>Independent channel mode</a:t>
            </a:r>
          </a:p>
          <a:p>
            <a:pPr algn="ctr"/>
            <a:r>
              <a:rPr lang="en-US" altLang="en-US" sz="1200" b="1" dirty="0" smtClean="0">
                <a:latin typeface="Verdana" pitchFamily="34" charset="0"/>
              </a:rPr>
              <a:t>(aka Performance mode)</a:t>
            </a:r>
            <a:endParaRPr lang="hu-HU" altLang="en-US" sz="1200" b="1" dirty="0">
              <a:latin typeface="Verdana" pitchFamily="34" charset="0"/>
            </a:endParaRPr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2373313" y="182721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hu-HU" altLang="en-US">
              <a:solidFill>
                <a:srgbClr val="3333CC"/>
              </a:solidFill>
              <a:latin typeface="Verdana" pitchFamily="34" charset="0"/>
            </a:endParaRP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 rot="-5400000" flipH="1" flipV="1">
            <a:off x="3336924" y="628652"/>
            <a:ext cx="295275" cy="218122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Oval 10"/>
          <p:cNvSpPr>
            <a:spLocks noChangeArrowheads="1"/>
          </p:cNvSpPr>
          <p:nvPr/>
        </p:nvSpPr>
        <p:spPr bwMode="auto">
          <a:xfrm>
            <a:off x="6680200" y="1827213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hu-HU" altLang="en-US">
              <a:solidFill>
                <a:srgbClr val="3333CC"/>
              </a:solidFill>
              <a:latin typeface="Verdana" pitchFamily="34" charset="0"/>
            </a:endParaRPr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>
            <a:off x="4591843" y="1571625"/>
            <a:ext cx="2123281" cy="295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01613" y="2451100"/>
            <a:ext cx="4390230" cy="1066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In lockstep mode </a:t>
            </a:r>
            <a:r>
              <a:rPr lang="en-US" sz="1200" dirty="0" smtClean="0">
                <a:solidFill>
                  <a:srgbClr val="0070C0"/>
                </a:solidFill>
              </a:rPr>
              <a:t>the same command </a:t>
            </a:r>
            <a:r>
              <a:rPr lang="en-US" sz="1200" dirty="0" smtClean="0"/>
              <a:t>is sent  </a:t>
            </a:r>
          </a:p>
          <a:p>
            <a:pPr>
              <a:spcAft>
                <a:spcPts val="400"/>
              </a:spcAft>
            </a:pPr>
            <a:r>
              <a:rPr lang="en-US" sz="1200" dirty="0"/>
              <a:t> </a:t>
            </a:r>
            <a:r>
              <a:rPr lang="en-US" sz="1200" dirty="0" smtClean="0"/>
              <a:t>    on both DRAM buses.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The read or write commands are issued </a:t>
            </a:r>
          </a:p>
          <a:p>
            <a:r>
              <a:rPr lang="en-US" sz="1200" dirty="0"/>
              <a:t> </a:t>
            </a:r>
            <a:r>
              <a:rPr lang="en-US" sz="1200" dirty="0" smtClean="0"/>
              <a:t>    simultaneously to the referenced  DIMMs, </a:t>
            </a:r>
          </a:p>
          <a:p>
            <a:r>
              <a:rPr lang="en-US" sz="1200" dirty="0"/>
              <a:t> </a:t>
            </a:r>
            <a:r>
              <a:rPr lang="en-US" sz="1200" dirty="0" smtClean="0"/>
              <a:t>    and the SMB interleaves the data on the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29163" y="2451100"/>
            <a:ext cx="4184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In the independent channel mode </a:t>
            </a:r>
            <a:r>
              <a:rPr lang="en-US" sz="1200" dirty="0" smtClean="0">
                <a:solidFill>
                  <a:srgbClr val="0070C0"/>
                </a:solidFill>
              </a:rPr>
              <a:t>commands</a:t>
            </a:r>
          </a:p>
          <a:p>
            <a:pPr>
              <a:spcAft>
                <a:spcPts val="0"/>
              </a:spcAft>
            </a:pPr>
            <a:r>
              <a:rPr lang="en-US" sz="1200" dirty="0" smtClean="0"/>
              <a:t>     sent to both DRAM channels </a:t>
            </a:r>
            <a:r>
              <a:rPr lang="en-US" sz="1200" dirty="0" smtClean="0">
                <a:solidFill>
                  <a:srgbClr val="0070C0"/>
                </a:solidFill>
              </a:rPr>
              <a:t>are independent</a:t>
            </a:r>
          </a:p>
          <a:p>
            <a:pPr>
              <a:spcAft>
                <a:spcPts val="600"/>
              </a:spcAft>
            </a:pPr>
            <a:r>
              <a:rPr lang="en-US" sz="1200" dirty="0" smtClean="0"/>
              <a:t>     from each other. </a:t>
            </a:r>
          </a:p>
        </p:txBody>
      </p:sp>
    </p:spTree>
    <p:extLst>
      <p:ext uri="{BB962C8B-B14F-4D97-AF65-F5344CB8AC3E}">
        <p14:creationId xmlns:p14="http://schemas.microsoft.com/office/powerpoint/2010/main" val="360781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1" name="AutoShape 3"/>
          <p:cNvSpPr>
            <a:spLocks noChangeArrowheads="1"/>
          </p:cNvSpPr>
          <p:nvPr/>
        </p:nvSpPr>
        <p:spPr bwMode="auto">
          <a:xfrm>
            <a:off x="381000" y="981075"/>
            <a:ext cx="8532813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1</a:t>
            </a: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</a:rPr>
              <a:t>.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The platform concept </a:t>
            </a:r>
          </a:p>
        </p:txBody>
      </p:sp>
    </p:spTree>
    <p:extLst>
      <p:ext uri="{BB962C8B-B14F-4D97-AF65-F5344CB8AC3E}">
        <p14:creationId xmlns:p14="http://schemas.microsoft.com/office/powerpoint/2010/main" val="170391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6212" y="623788"/>
            <a:ext cx="4129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2D2D8A"/>
                </a:solidFill>
              </a:rPr>
              <a:t>DRAM speeds of the </a:t>
            </a:r>
            <a:r>
              <a:rPr lang="en-US" b="1" dirty="0" err="1" smtClean="0">
                <a:solidFill>
                  <a:srgbClr val="2D2D8A"/>
                </a:solidFill>
              </a:rPr>
              <a:t>Brickland</a:t>
            </a:r>
            <a:r>
              <a:rPr lang="en-US" b="1" dirty="0" smtClean="0">
                <a:solidFill>
                  <a:srgbClr val="2D2D8A"/>
                </a:solidFill>
              </a:rPr>
              <a:t> platform</a:t>
            </a:r>
            <a:endParaRPr lang="en-US" b="1" dirty="0">
              <a:solidFill>
                <a:srgbClr val="2D2D8A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3.2 Key innovations of the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</a:rPr>
              <a:t>Brickland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 platform 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16)</a:t>
            </a:r>
            <a:endParaRPr lang="en-US" altLang="en-US" dirty="0" smtClean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187922"/>
              </p:ext>
            </p:extLst>
          </p:nvPr>
        </p:nvGraphicFramePr>
        <p:xfrm>
          <a:off x="317499" y="1422400"/>
          <a:ext cx="8609013" cy="2311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8131"/>
                <a:gridCol w="3309736"/>
                <a:gridCol w="3281146"/>
              </a:tblGrid>
              <a:tr h="58420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Feature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Ivy Bridge-EX based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(E7-4800 v2)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Haswell-EX based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(E7-4800 v3)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</a:tr>
              <a:tr h="40640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SMB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C102C104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C112/C114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</a:tr>
              <a:tr h="66040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DDR4 speed 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 smtClean="0">
                          <a:latin typeface="+mj-lt"/>
                        </a:rPr>
                        <a:t>n.a</a:t>
                      </a:r>
                      <a:r>
                        <a:rPr lang="en-US" sz="1300" dirty="0" smtClean="0">
                          <a:latin typeface="+mj-lt"/>
                        </a:rPr>
                        <a:t>.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Perf. mode:       up to 1600 MT/s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Lockstep mode:</a:t>
                      </a:r>
                      <a:r>
                        <a:rPr lang="en-US" sz="1300" baseline="0" dirty="0" smtClean="0">
                          <a:latin typeface="+mj-lt"/>
                        </a:rPr>
                        <a:t> up to 1866 MT/s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</a:tr>
              <a:tr h="66040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DDR3 speed 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Perf. mode:       up to 1333 MT/s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Lockstep mode: up to 1600 MT/s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Perf. mode:       up to 1600 MT/s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Lockstep mode:</a:t>
                      </a:r>
                      <a:r>
                        <a:rPr lang="en-US" sz="1300" baseline="0" dirty="0" smtClean="0">
                          <a:latin typeface="+mj-lt"/>
                        </a:rPr>
                        <a:t> up to 1600 MT/s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474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9417" r="14138" b="5242"/>
          <a:stretch/>
        </p:blipFill>
        <p:spPr bwMode="auto">
          <a:xfrm>
            <a:off x="190500" y="1282699"/>
            <a:ext cx="8560693" cy="5344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91240B29-F687-4F45-9708-019B960494DF}">
              <a14:hiddenLine xmlns:a14="http://schemas.microsoft.com/office/drawing/2010/main" w="15875" cap="flat" cmpd="sng" algn="ctr">
                <a:solidFill>
                  <a:srgbClr val="FF0000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54414" y="5881852"/>
            <a:ext cx="33201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E7-8800 v3 /E7-4800 v3 family</a:t>
            </a:r>
          </a:p>
          <a:p>
            <a:r>
              <a:rPr lang="en-US" dirty="0" smtClean="0"/>
              <a:t> (18-Core), w/ QPI up to 9.6 GT/s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324600" y="5588000"/>
            <a:ext cx="11929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Haswell</a:t>
            </a:r>
            <a:r>
              <a:rPr lang="en-US" dirty="0" smtClean="0"/>
              <a:t>-EX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2088" y="619125"/>
            <a:ext cx="60708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Example for a </a:t>
            </a:r>
            <a:r>
              <a:rPr lang="en-US" b="1" dirty="0" err="1" smtClean="0">
                <a:solidFill>
                  <a:schemeClr val="accent6"/>
                </a:solidFill>
              </a:rPr>
              <a:t>Haswell</a:t>
            </a:r>
            <a:r>
              <a:rPr lang="en-US" b="1" dirty="0" smtClean="0">
                <a:solidFill>
                  <a:schemeClr val="accent6"/>
                </a:solidFill>
              </a:rPr>
              <a:t>-EX based </a:t>
            </a:r>
            <a:r>
              <a:rPr lang="en-US" b="1" dirty="0" err="1" smtClean="0">
                <a:solidFill>
                  <a:schemeClr val="accent6"/>
                </a:solidFill>
              </a:rPr>
              <a:t>Brickland</a:t>
            </a:r>
            <a:r>
              <a:rPr lang="en-US" b="1" dirty="0" smtClean="0">
                <a:solidFill>
                  <a:schemeClr val="accent6"/>
                </a:solidFill>
              </a:rPr>
              <a:t> platform </a:t>
            </a:r>
            <a:r>
              <a:rPr lang="en-US" dirty="0" smtClean="0"/>
              <a:t>[</a:t>
            </a:r>
            <a:r>
              <a:rPr lang="hu-HU" dirty="0" smtClean="0"/>
              <a:t>115</a:t>
            </a:r>
            <a:r>
              <a:rPr lang="en-US" dirty="0" smtClean="0"/>
              <a:t>] 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3.2 Key innovations of the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</a:rPr>
              <a:t>Brickland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 platform 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17)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5535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AutoShape 3"/>
          <p:cNvSpPr>
            <a:spLocks noChangeArrowheads="1"/>
          </p:cNvSpPr>
          <p:nvPr/>
        </p:nvSpPr>
        <p:spPr bwMode="auto">
          <a:xfrm>
            <a:off x="971550" y="981075"/>
            <a:ext cx="7661275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3.3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The Ivy Bridge-EX (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E7-4800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v2)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4S processor line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6063" y="940155"/>
            <a:ext cx="88681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Intel developed a single processor to </a:t>
            </a:r>
            <a:r>
              <a:rPr lang="en-US" dirty="0" smtClean="0">
                <a:solidFill>
                  <a:srgbClr val="0070C0"/>
                </a:solidFill>
              </a:rPr>
              <a:t>cover all server market segments </a:t>
            </a:r>
            <a:r>
              <a:rPr lang="en-US" dirty="0" smtClean="0"/>
              <a:t>from 1S to 8S, called</a:t>
            </a:r>
          </a:p>
          <a:p>
            <a:pPr>
              <a:spcAft>
                <a:spcPts val="400"/>
              </a:spcAft>
            </a:pPr>
            <a:r>
              <a:rPr lang="en-US" dirty="0" smtClean="0"/>
              <a:t>      the </a:t>
            </a:r>
            <a:r>
              <a:rPr lang="en-US" dirty="0" err="1" smtClean="0">
                <a:solidFill>
                  <a:srgbClr val="FF0000"/>
                </a:solidFill>
              </a:rPr>
              <a:t>Ivytown</a:t>
            </a:r>
            <a:r>
              <a:rPr lang="en-US" dirty="0" smtClean="0"/>
              <a:t> processor.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3.3</a:t>
            </a:r>
            <a:r>
              <a:rPr lang="hu-HU" dirty="0" smtClean="0"/>
              <a:t> </a:t>
            </a:r>
            <a:r>
              <a:rPr lang="en-US" dirty="0" smtClean="0"/>
              <a:t>The Ivy Bridge-EX (E7-4800 v2) 4S processor line </a:t>
            </a:r>
            <a:r>
              <a:rPr lang="hu-HU" dirty="0" smtClean="0"/>
              <a:t>(1)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7364" y="621538"/>
            <a:ext cx="59650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3.3 The Ivy Bridge-EX (4800 v2) 4S processor line </a:t>
            </a:r>
            <a:r>
              <a:rPr lang="en-US" dirty="0" smtClean="0"/>
              <a:t>[</a:t>
            </a:r>
            <a:r>
              <a:rPr lang="hu-HU" dirty="0" smtClean="0"/>
              <a:t>116</a:t>
            </a:r>
            <a:r>
              <a:rPr lang="en-US" dirty="0" smtClean="0"/>
              <a:t>]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46063" y="1503296"/>
            <a:ext cx="8772914" cy="14619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It is manufactured on the </a:t>
            </a:r>
            <a:r>
              <a:rPr lang="en-US" dirty="0" smtClean="0">
                <a:solidFill>
                  <a:srgbClr val="0070C0"/>
                </a:solidFill>
              </a:rPr>
              <a:t>22 nm </a:t>
            </a:r>
            <a:r>
              <a:rPr lang="en-US" dirty="0" smtClean="0"/>
              <a:t>technology, includes </a:t>
            </a:r>
            <a:r>
              <a:rPr lang="en-US" dirty="0" smtClean="0">
                <a:solidFill>
                  <a:srgbClr val="0070C0"/>
                </a:solidFill>
              </a:rPr>
              <a:t>up to 15 cores </a:t>
            </a:r>
            <a:r>
              <a:rPr lang="en-US" dirty="0" smtClean="0"/>
              <a:t>built up </a:t>
            </a:r>
            <a:r>
              <a:rPr lang="en-US" dirty="0" smtClean="0">
                <a:solidFill>
                  <a:srgbClr val="0070C0"/>
                </a:solidFill>
              </a:rPr>
              <a:t>on 4.31 billion</a:t>
            </a:r>
          </a:p>
          <a:p>
            <a:pPr>
              <a:spcAft>
                <a:spcPts val="400"/>
              </a:spcAft>
            </a:pPr>
            <a:r>
              <a:rPr lang="en-US" dirty="0" smtClean="0">
                <a:solidFill>
                  <a:srgbClr val="0070C0"/>
                </a:solidFill>
              </a:rPr>
              <a:t>       transistors</a:t>
            </a:r>
            <a:r>
              <a:rPr lang="en-US" dirty="0" smtClean="0"/>
              <a:t> on a </a:t>
            </a:r>
            <a:r>
              <a:rPr lang="en-US" dirty="0" smtClean="0">
                <a:solidFill>
                  <a:srgbClr val="0070C0"/>
                </a:solidFill>
              </a:rPr>
              <a:t>die of 541 mm</a:t>
            </a:r>
            <a:r>
              <a:rPr lang="en-US" baseline="30000" dirty="0" smtClean="0">
                <a:solidFill>
                  <a:srgbClr val="0070C0"/>
                </a:solidFill>
              </a:rPr>
              <a:t>2</a:t>
            </a:r>
            <a:r>
              <a:rPr lang="en-US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Ivytown</a:t>
            </a:r>
            <a:r>
              <a:rPr lang="en-US" dirty="0" smtClean="0"/>
              <a:t> processor versions have a </a:t>
            </a:r>
            <a:r>
              <a:rPr lang="en-US" dirty="0" smtClean="0">
                <a:solidFill>
                  <a:srgbClr val="0070C0"/>
                </a:solidFill>
              </a:rPr>
              <a:t>TDP of 40 to 150 W</a:t>
            </a:r>
            <a:r>
              <a:rPr lang="en-US" dirty="0" smtClean="0"/>
              <a:t> and operate at frequencies ranging</a:t>
            </a:r>
          </a:p>
          <a:p>
            <a:pPr>
              <a:spcAft>
                <a:spcPts val="300"/>
              </a:spcAft>
            </a:pPr>
            <a:r>
              <a:rPr lang="en-US" dirty="0"/>
              <a:t> </a:t>
            </a:r>
            <a:r>
              <a:rPr lang="en-US" dirty="0" smtClean="0"/>
              <a:t>     from </a:t>
            </a:r>
            <a:r>
              <a:rPr lang="en-US" dirty="0" smtClean="0">
                <a:solidFill>
                  <a:srgbClr val="0070C0"/>
                </a:solidFill>
              </a:rPr>
              <a:t>1.4 to 3.8 GHz</a:t>
            </a:r>
            <a:r>
              <a:rPr lang="en-US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</a:t>
            </a:r>
            <a:r>
              <a:rPr lang="en-US" dirty="0" err="1" smtClean="0"/>
              <a:t>Ivytown</a:t>
            </a:r>
            <a:r>
              <a:rPr lang="en-US" dirty="0" smtClean="0"/>
              <a:t> processor was </a:t>
            </a:r>
            <a:r>
              <a:rPr lang="en-US" dirty="0" smtClean="0">
                <a:solidFill>
                  <a:srgbClr val="0070C0"/>
                </a:solidFill>
              </a:rPr>
              <a:t>launched</a:t>
            </a:r>
            <a:r>
              <a:rPr lang="en-US" dirty="0" smtClean="0"/>
              <a:t> along with the </a:t>
            </a:r>
            <a:r>
              <a:rPr lang="en-US" dirty="0" err="1" smtClean="0"/>
              <a:t>Romley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70C0"/>
                </a:solidFill>
              </a:rPr>
              <a:t>2S</a:t>
            </a:r>
            <a:r>
              <a:rPr lang="en-US" dirty="0" smtClean="0"/>
              <a:t> server platform in </a:t>
            </a:r>
            <a:r>
              <a:rPr lang="en-US" dirty="0" smtClean="0">
                <a:solidFill>
                  <a:srgbClr val="0070C0"/>
                </a:solidFill>
              </a:rPr>
              <a:t>9/2013</a:t>
            </a:r>
          </a:p>
          <a:p>
            <a:r>
              <a:rPr lang="en-US" dirty="0"/>
              <a:t> </a:t>
            </a:r>
            <a:r>
              <a:rPr lang="en-US" dirty="0" smtClean="0"/>
              <a:t>      followed by the </a:t>
            </a:r>
            <a:r>
              <a:rPr lang="en-US" dirty="0" err="1" smtClean="0"/>
              <a:t>Brickland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70C0"/>
                </a:solidFill>
              </a:rPr>
              <a:t>4S</a:t>
            </a:r>
            <a:r>
              <a:rPr lang="en-US" dirty="0" smtClean="0"/>
              <a:t> platform in </a:t>
            </a:r>
            <a:r>
              <a:rPr lang="en-US" dirty="0" smtClean="0">
                <a:solidFill>
                  <a:srgbClr val="0070C0"/>
                </a:solidFill>
              </a:rPr>
              <a:t>2/2014</a:t>
            </a:r>
            <a:r>
              <a:rPr lang="en-US" dirty="0" smtClean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881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3.3</a:t>
            </a:r>
            <a:r>
              <a:rPr lang="hu-HU" dirty="0"/>
              <a:t> </a:t>
            </a:r>
            <a:r>
              <a:rPr lang="en-US" dirty="0"/>
              <a:t>The Ivy Bridge-EX (E7-4800 v2) 4S processor line </a:t>
            </a:r>
            <a:r>
              <a:rPr lang="hu-HU" dirty="0" smtClean="0"/>
              <a:t>(</a:t>
            </a:r>
            <a:r>
              <a:rPr lang="en-US" dirty="0" smtClean="0"/>
              <a:t>2</a:t>
            </a:r>
            <a:r>
              <a:rPr lang="hu-HU" dirty="0" smtClean="0"/>
              <a:t>)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289" y="1127342"/>
            <a:ext cx="5895975" cy="559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0718" y="621226"/>
            <a:ext cx="86918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Server platforms and processor segments covered by the </a:t>
            </a:r>
            <a:r>
              <a:rPr lang="en-US" b="1" dirty="0" err="1" smtClean="0">
                <a:solidFill>
                  <a:schemeClr val="accent6"/>
                </a:solidFill>
              </a:rPr>
              <a:t>Ivytown</a:t>
            </a:r>
            <a:r>
              <a:rPr lang="en-US" b="1" dirty="0" smtClean="0">
                <a:solidFill>
                  <a:schemeClr val="accent6"/>
                </a:solidFill>
              </a:rPr>
              <a:t> processor </a:t>
            </a:r>
            <a:r>
              <a:rPr lang="en-US" dirty="0" smtClean="0"/>
              <a:t>[</a:t>
            </a:r>
            <a:r>
              <a:rPr lang="hu-HU" dirty="0" smtClean="0"/>
              <a:t>117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 bwMode="auto">
          <a:xfrm>
            <a:off x="7195233" y="6206558"/>
            <a:ext cx="1623090" cy="528034"/>
          </a:xfrm>
          <a:prstGeom prst="round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0729" y="1816274"/>
            <a:ext cx="2080891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US" dirty="0" smtClean="0">
                <a:solidFill>
                  <a:srgbClr val="0070C0"/>
                </a:solidFill>
              </a:rPr>
              <a:t>Entry level</a:t>
            </a:r>
          </a:p>
          <a:p>
            <a:r>
              <a:rPr lang="en-US" dirty="0" smtClean="0"/>
              <a:t>E5 2400 1, 2 sockets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65343" y="3371586"/>
            <a:ext cx="2322944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US" dirty="0" smtClean="0">
                <a:solidFill>
                  <a:srgbClr val="0070C0"/>
                </a:solidFill>
              </a:rPr>
              <a:t>Performance level</a:t>
            </a:r>
          </a:p>
          <a:p>
            <a:r>
              <a:rPr lang="en-US" dirty="0" smtClean="0"/>
              <a:t>E5 2600 1, 2. 4 sockets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65343" y="5463428"/>
            <a:ext cx="2922467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US" dirty="0" smtClean="0">
                <a:solidFill>
                  <a:srgbClr val="0070C0"/>
                </a:solidFill>
              </a:rPr>
              <a:t>High-performance level</a:t>
            </a:r>
          </a:p>
          <a:p>
            <a:r>
              <a:rPr lang="en-US" dirty="0" smtClean="0"/>
              <a:t>E7 4800/8800  2, 4, 8 sockets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6492" y="1159842"/>
            <a:ext cx="20494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E5 platform: </a:t>
            </a:r>
            <a:r>
              <a:rPr lang="en-US" dirty="0" err="1" smtClean="0">
                <a:solidFill>
                  <a:srgbClr val="FF0000"/>
                </a:solidFill>
              </a:rPr>
              <a:t>Romley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8580" y="4669210"/>
            <a:ext cx="22140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E7 platform: </a:t>
            </a:r>
            <a:r>
              <a:rPr lang="en-US" dirty="0" err="1" smtClean="0">
                <a:solidFill>
                  <a:srgbClr val="FF0000"/>
                </a:solidFill>
              </a:rPr>
              <a:t>Brickland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341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43" y="955865"/>
            <a:ext cx="8693239" cy="5765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7364" y="617987"/>
            <a:ext cx="67938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E5, E7 platform alternatives built up of </a:t>
            </a:r>
            <a:r>
              <a:rPr lang="en-US" b="1" dirty="0" err="1" smtClean="0">
                <a:solidFill>
                  <a:schemeClr val="accent6"/>
                </a:solidFill>
              </a:rPr>
              <a:t>Ivytown</a:t>
            </a:r>
            <a:r>
              <a:rPr lang="en-US" b="1" dirty="0" smtClean="0">
                <a:solidFill>
                  <a:schemeClr val="accent6"/>
                </a:solidFill>
              </a:rPr>
              <a:t> processors </a:t>
            </a:r>
            <a:r>
              <a:rPr lang="en-US" dirty="0" smtClean="0"/>
              <a:t>[</a:t>
            </a:r>
            <a:r>
              <a:rPr lang="hu-HU" dirty="0" smtClean="0"/>
              <a:t>117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778839" y="6479838"/>
            <a:ext cx="1365161" cy="3155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3.3</a:t>
            </a:r>
            <a:r>
              <a:rPr lang="hu-HU" dirty="0" smtClean="0"/>
              <a:t> </a:t>
            </a:r>
            <a:r>
              <a:rPr lang="en-US" dirty="0" smtClean="0"/>
              <a:t>The Ivy Bridge-EX (E7-4800 v2) 4S processor line </a:t>
            </a:r>
            <a:r>
              <a:rPr lang="hu-HU" dirty="0" smtClean="0"/>
              <a:t>(3)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 bwMode="auto">
          <a:xfrm>
            <a:off x="197364" y="980917"/>
            <a:ext cx="5577135" cy="50968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Verdana" pitchFamily="34" charset="0"/>
                <a:cs typeface="Times New Roman" pitchFamily="18" charset="0"/>
              </a:rPr>
              <a:t>Romley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Verdana" pitchFamily="34" charset="0"/>
                <a:cs typeface="Times New Roman" pitchFamily="18" charset="0"/>
              </a:rPr>
              <a:t> Entry and Performance level platform alternatives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249556" y="3137477"/>
            <a:ext cx="5577135" cy="50968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Verdana" pitchFamily="34" charset="0"/>
                <a:cs typeface="Times New Roman" pitchFamily="18" charset="0"/>
              </a:rPr>
              <a:t>Brickland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Verdana" pitchFamily="34" charset="0"/>
                <a:cs typeface="Times New Roman" pitchFamily="18" charset="0"/>
              </a:rPr>
              <a:t> High performance platform alternatives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1164921" y="1361358"/>
            <a:ext cx="0" cy="229448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60512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9" t="9758" r="20800" b="5920"/>
          <a:stretch/>
        </p:blipFill>
        <p:spPr bwMode="auto">
          <a:xfrm>
            <a:off x="3315980" y="1603328"/>
            <a:ext cx="5783016" cy="4545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9957" y="626302"/>
            <a:ext cx="5333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Block diagram of the 15-core Ivy Town processor 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4544" y="1609834"/>
            <a:ext cx="3706464" cy="38087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dirty="0" smtClean="0"/>
              <a:t>PCU:    Power Control Unit</a:t>
            </a:r>
          </a:p>
          <a:p>
            <a:pPr>
              <a:spcAft>
                <a:spcPts val="300"/>
              </a:spcAft>
            </a:pPr>
            <a:r>
              <a:rPr lang="en-US" dirty="0" smtClean="0"/>
              <a:t>TAP:    Test Access Port</a:t>
            </a:r>
          </a:p>
          <a:p>
            <a:r>
              <a:rPr lang="en-US" dirty="0" smtClean="0"/>
              <a:t>FUSE:  Fuse block, to configure the die</a:t>
            </a:r>
          </a:p>
          <a:p>
            <a:pPr>
              <a:spcAft>
                <a:spcPts val="0"/>
              </a:spcAft>
            </a:pPr>
            <a:r>
              <a:rPr lang="en-US" dirty="0"/>
              <a:t> </a:t>
            </a:r>
            <a:r>
              <a:rPr lang="en-US" dirty="0" smtClean="0"/>
              <a:t>          i.e. to have various core and</a:t>
            </a:r>
          </a:p>
          <a:p>
            <a:pPr>
              <a:spcAft>
                <a:spcPts val="0"/>
              </a:spcAft>
            </a:pPr>
            <a:r>
              <a:rPr lang="en-US" dirty="0" smtClean="0"/>
              <a:t>           cache sizes as well as</a:t>
            </a:r>
          </a:p>
          <a:p>
            <a:pPr>
              <a:spcAft>
                <a:spcPts val="0"/>
              </a:spcAft>
            </a:pPr>
            <a:r>
              <a:rPr lang="en-US" dirty="0"/>
              <a:t> </a:t>
            </a:r>
            <a:r>
              <a:rPr lang="en-US" dirty="0" smtClean="0"/>
              <a:t>          different frequency and TDP</a:t>
            </a:r>
          </a:p>
          <a:p>
            <a:pPr>
              <a:spcAft>
                <a:spcPts val="300"/>
              </a:spcAft>
            </a:pPr>
            <a:r>
              <a:rPr lang="en-US" dirty="0"/>
              <a:t> </a:t>
            </a:r>
            <a:r>
              <a:rPr lang="en-US" dirty="0" smtClean="0"/>
              <a:t>          levels</a:t>
            </a:r>
          </a:p>
          <a:p>
            <a:r>
              <a:rPr lang="en-US" dirty="0" smtClean="0"/>
              <a:t>DRNG: Digital Random Number</a:t>
            </a:r>
          </a:p>
          <a:p>
            <a:pPr>
              <a:spcAft>
                <a:spcPts val="300"/>
              </a:spcAft>
            </a:pPr>
            <a:r>
              <a:rPr lang="en-US" dirty="0"/>
              <a:t> </a:t>
            </a:r>
            <a:r>
              <a:rPr lang="en-US" dirty="0" smtClean="0"/>
              <a:t>            Generator</a:t>
            </a:r>
          </a:p>
          <a:p>
            <a:pPr>
              <a:spcAft>
                <a:spcPts val="300"/>
              </a:spcAft>
            </a:pPr>
            <a:r>
              <a:rPr lang="en-US" dirty="0" smtClean="0"/>
              <a:t>IIO:     Integrated I/O block</a:t>
            </a:r>
          </a:p>
          <a:p>
            <a:r>
              <a:rPr lang="en-US" dirty="0" smtClean="0"/>
              <a:t>HA:      Home Agent providing</a:t>
            </a:r>
          </a:p>
          <a:p>
            <a:pPr>
              <a:spcAft>
                <a:spcPts val="300"/>
              </a:spcAft>
            </a:pPr>
            <a:r>
              <a:rPr lang="en-US" dirty="0"/>
              <a:t> </a:t>
            </a:r>
            <a:r>
              <a:rPr lang="en-US" dirty="0" smtClean="0"/>
              <a:t>            memory coherency</a:t>
            </a:r>
          </a:p>
          <a:p>
            <a:pPr>
              <a:spcAft>
                <a:spcPts val="300"/>
              </a:spcAft>
            </a:pPr>
            <a:r>
              <a:rPr lang="en-US" dirty="0" smtClean="0"/>
              <a:t>MC:      Memory Controller</a:t>
            </a:r>
          </a:p>
          <a:p>
            <a:r>
              <a:rPr lang="en-US" dirty="0" smtClean="0"/>
              <a:t>VMSE:  Voltage-Mode Single-Ended</a:t>
            </a:r>
          </a:p>
          <a:p>
            <a:r>
              <a:rPr lang="en-US" dirty="0" smtClean="0"/>
              <a:t>              Interface (actually the</a:t>
            </a:r>
          </a:p>
          <a:p>
            <a:r>
              <a:rPr lang="en-US" dirty="0"/>
              <a:t> </a:t>
            </a:r>
            <a:r>
              <a:rPr lang="en-US" dirty="0" smtClean="0"/>
              <a:t>             SMB)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0656" y="927277"/>
            <a:ext cx="91407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processor consists of </a:t>
            </a:r>
            <a:r>
              <a:rPr lang="en-US" dirty="0" smtClean="0">
                <a:solidFill>
                  <a:srgbClr val="0070C0"/>
                </a:solidFill>
              </a:rPr>
              <a:t>3 slices</a:t>
            </a:r>
            <a:r>
              <a:rPr lang="en-US" dirty="0" smtClean="0"/>
              <a:t>, each with </a:t>
            </a:r>
            <a:r>
              <a:rPr lang="en-US" dirty="0" smtClean="0">
                <a:solidFill>
                  <a:srgbClr val="0070C0"/>
                </a:solidFill>
              </a:rPr>
              <a:t>5 cores </a:t>
            </a:r>
            <a:r>
              <a:rPr lang="en-US" dirty="0" smtClean="0"/>
              <a:t>and associated </a:t>
            </a:r>
            <a:r>
              <a:rPr lang="en-US" dirty="0" smtClean="0">
                <a:solidFill>
                  <a:srgbClr val="0070C0"/>
                </a:solidFill>
              </a:rPr>
              <a:t>LLC segments</a:t>
            </a:r>
            <a:r>
              <a:rPr lang="en-US" dirty="0" smtClean="0"/>
              <a:t>, as seen below.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470090" y="6426558"/>
            <a:ext cx="51972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Figure: Block diagram of the Ivy Town processor </a:t>
            </a:r>
            <a:r>
              <a:rPr lang="en-US" dirty="0" smtClean="0"/>
              <a:t>[</a:t>
            </a:r>
            <a:r>
              <a:rPr lang="hu-HU" dirty="0" smtClean="0"/>
              <a:t>116</a:t>
            </a:r>
            <a:r>
              <a:rPr lang="en-US" dirty="0" smtClean="0"/>
              <a:t>] </a:t>
            </a:r>
            <a:endParaRPr lang="en-US" dirty="0"/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3.3</a:t>
            </a:r>
            <a:r>
              <a:rPr lang="hu-HU" dirty="0" smtClean="0"/>
              <a:t> </a:t>
            </a:r>
            <a:r>
              <a:rPr lang="en-US" dirty="0" smtClean="0"/>
              <a:t>The Ivy Bridge-EX (E7-4800 v2) 4S processor line </a:t>
            </a:r>
            <a:r>
              <a:rPr lang="hu-HU" dirty="0" smtClean="0"/>
              <a:t>(4)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50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3.3</a:t>
            </a:r>
            <a:r>
              <a:rPr lang="hu-HU" dirty="0"/>
              <a:t> </a:t>
            </a:r>
            <a:r>
              <a:rPr lang="en-US" dirty="0"/>
              <a:t>The Ivy Bridge-EX (E7-4800 v2) 4S processor line </a:t>
            </a:r>
            <a:r>
              <a:rPr lang="hu-HU" dirty="0" smtClean="0"/>
              <a:t>(</a:t>
            </a:r>
            <a:r>
              <a:rPr lang="en-US" dirty="0" smtClean="0"/>
              <a:t>5</a:t>
            </a:r>
            <a:r>
              <a:rPr lang="hu-HU" dirty="0" smtClean="0"/>
              <a:t>)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38" y="1314450"/>
            <a:ext cx="2981325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4010" y="621538"/>
            <a:ext cx="76017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Layout of the ring interconnect bus used for dual slices (10 cores) </a:t>
            </a:r>
            <a:r>
              <a:rPr lang="en-US" dirty="0" smtClean="0"/>
              <a:t>[</a:t>
            </a:r>
            <a:r>
              <a:rPr lang="hu-HU" dirty="0" smtClean="0"/>
              <a:t>1</a:t>
            </a:r>
            <a:r>
              <a:rPr lang="en-US" dirty="0" smtClean="0"/>
              <a:t>25]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51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3.3</a:t>
            </a:r>
            <a:r>
              <a:rPr lang="hu-HU" dirty="0"/>
              <a:t> </a:t>
            </a:r>
            <a:r>
              <a:rPr lang="en-US" dirty="0"/>
              <a:t>The Ivy Bridge-EX (E7-4800 v2) 4S processor line </a:t>
            </a:r>
            <a:r>
              <a:rPr lang="hu-HU" dirty="0" smtClean="0"/>
              <a:t>(</a:t>
            </a:r>
            <a:r>
              <a:rPr lang="en-US" dirty="0" smtClean="0"/>
              <a:t>6</a:t>
            </a:r>
            <a:r>
              <a:rPr lang="hu-HU" dirty="0" smtClean="0"/>
              <a:t>)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2114550"/>
            <a:ext cx="9077325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4010" y="621538"/>
            <a:ext cx="75248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Layout of the ring interconnect bus used for three slices (15 cores) </a:t>
            </a:r>
            <a:r>
              <a:rPr lang="en-US" dirty="0" smtClean="0"/>
              <a:t>[</a:t>
            </a:r>
            <a:r>
              <a:rPr lang="hu-HU" dirty="0" smtClean="0"/>
              <a:t>1</a:t>
            </a:r>
            <a:r>
              <a:rPr lang="en-US" dirty="0" smtClean="0"/>
              <a:t>25]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97579" y="940154"/>
            <a:ext cx="7074116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There are </a:t>
            </a:r>
            <a:r>
              <a:rPr lang="en-US" dirty="0" smtClean="0">
                <a:solidFill>
                  <a:srgbClr val="0070C0"/>
                </a:solidFill>
              </a:rPr>
              <a:t>3 virtual rings</a:t>
            </a:r>
            <a:r>
              <a:rPr lang="en-US" dirty="0" smtClean="0"/>
              <a:t>.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Multiplexers </a:t>
            </a:r>
            <a:r>
              <a:rPr lang="en-US" dirty="0" smtClean="0">
                <a:solidFill>
                  <a:srgbClr val="0070C0"/>
                </a:solidFill>
              </a:rPr>
              <a:t>(MUXs) dynamically interconnect the rings</a:t>
            </a:r>
            <a:r>
              <a:rPr lang="en-US" dirty="0" smtClean="0"/>
              <a:t>, as shown below.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58900" y="1689100"/>
            <a:ext cx="20201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Clockwise outer ring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803900" y="1701800"/>
            <a:ext cx="27846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Counter-clockwise outer ring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5374884"/>
            <a:ext cx="89633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Figure: Three-slice ring interconnect with three virtual rings interconnected by multiplexers [125]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45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3.3</a:t>
            </a:r>
            <a:r>
              <a:rPr lang="hu-HU" dirty="0"/>
              <a:t> </a:t>
            </a:r>
            <a:r>
              <a:rPr lang="en-US" dirty="0"/>
              <a:t>The Ivy Bridge-EX (E7-4800 v2) 4S processor line </a:t>
            </a:r>
            <a:r>
              <a:rPr lang="hu-HU" dirty="0" smtClean="0"/>
              <a:t>(</a:t>
            </a:r>
            <a:r>
              <a:rPr lang="en-US" dirty="0" smtClean="0"/>
              <a:t>7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8906" y="621538"/>
            <a:ext cx="61141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Implementing lower core variants through chopping </a:t>
            </a:r>
            <a:r>
              <a:rPr lang="en-US" dirty="0" smtClean="0"/>
              <a:t>[</a:t>
            </a:r>
            <a:r>
              <a:rPr lang="hu-HU" dirty="0" smtClean="0"/>
              <a:t>116</a:t>
            </a:r>
            <a:r>
              <a:rPr lang="en-US" dirty="0" smtClean="0"/>
              <a:t>]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0800" y="672579"/>
            <a:ext cx="9093200" cy="6079916"/>
            <a:chOff x="50800" y="672579"/>
            <a:chExt cx="9093200" cy="6079916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846"/>
            <a:stretch/>
          </p:blipFill>
          <p:spPr bwMode="auto">
            <a:xfrm>
              <a:off x="50800" y="901179"/>
              <a:ext cx="9015413" cy="5851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 bwMode="auto">
            <a:xfrm>
              <a:off x="8464549" y="901179"/>
              <a:ext cx="679451" cy="432321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  <p:pic>
          <p:nvPicPr>
            <p:cNvPr id="8" name="Picture 7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698" b="92829"/>
            <a:stretch/>
          </p:blipFill>
          <p:spPr bwMode="auto">
            <a:xfrm>
              <a:off x="8140700" y="672579"/>
              <a:ext cx="952499" cy="419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5034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8" name="Rectangle 11"/>
          <p:cNvSpPr>
            <a:spLocks noChangeArrowheads="1"/>
          </p:cNvSpPr>
          <p:nvPr/>
        </p:nvSpPr>
        <p:spPr bwMode="auto">
          <a:xfrm>
            <a:off x="323850" y="2209800"/>
            <a:ext cx="8629650" cy="1143000"/>
          </a:xfrm>
          <a:prstGeom prst="rect">
            <a:avLst/>
          </a:prstGeom>
          <a:solidFill>
            <a:srgbClr val="C0C0C0">
              <a:alpha val="30196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Verdana" pitchFamily="34" charset="0"/>
            </a:endParaRPr>
          </a:p>
        </p:txBody>
      </p:sp>
      <p:sp>
        <p:nvSpPr>
          <p:cNvPr id="46082" name="Text Box 4"/>
          <p:cNvSpPr txBox="1">
            <a:spLocks noChangeArrowheads="1"/>
          </p:cNvSpPr>
          <p:nvPr/>
        </p:nvSpPr>
        <p:spPr bwMode="auto">
          <a:xfrm>
            <a:off x="428625" y="544513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46083" name="Text Box 5"/>
          <p:cNvSpPr txBox="1">
            <a:spLocks noChangeArrowheads="1"/>
          </p:cNvSpPr>
          <p:nvPr/>
        </p:nvSpPr>
        <p:spPr bwMode="auto">
          <a:xfrm>
            <a:off x="187325" y="619125"/>
            <a:ext cx="26876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2"/>
                </a:solidFill>
                <a:latin typeface="Verdana" pitchFamily="34" charset="0"/>
              </a:rPr>
              <a:t>1.2 The platform concept</a:t>
            </a:r>
          </a:p>
        </p:txBody>
      </p:sp>
      <p:sp>
        <p:nvSpPr>
          <p:cNvPr id="46084" name="Text Box 7"/>
          <p:cNvSpPr txBox="1">
            <a:spLocks noChangeArrowheads="1"/>
          </p:cNvSpPr>
          <p:nvPr/>
        </p:nvSpPr>
        <p:spPr bwMode="auto">
          <a:xfrm>
            <a:off x="323850" y="1030288"/>
            <a:ext cx="8960466" cy="689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The notion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platform</a:t>
            </a:r>
            <a:r>
              <a:rPr lang="en-US" altLang="en-US" sz="1400" dirty="0">
                <a:latin typeface="Verdana" pitchFamily="34" charset="0"/>
              </a:rPr>
              <a:t> is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widely used in different segments of the IT industry </a:t>
            </a:r>
            <a:r>
              <a:rPr lang="en-US" altLang="en-US" sz="1400" dirty="0">
                <a:latin typeface="Verdana" pitchFamily="34" charset="0"/>
              </a:rPr>
              <a:t>e.g. by</a:t>
            </a:r>
          </a:p>
          <a:p>
            <a:pPr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1400" dirty="0">
                <a:solidFill>
                  <a:srgbClr val="0000CC"/>
                </a:solidFill>
                <a:latin typeface="Verdana" pitchFamily="34" charset="0"/>
              </a:rPr>
              <a:t>   </a:t>
            </a:r>
            <a:r>
              <a:rPr lang="en-US" altLang="en-US" sz="1400" dirty="0">
                <a:latin typeface="Verdana" pitchFamily="34" charset="0"/>
              </a:rPr>
              <a:t>IC manufacturers, system providers or even by software suppliers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with different interpretations</a:t>
            </a:r>
            <a:r>
              <a:rPr lang="en-US" altLang="en-US" sz="1400" dirty="0" smtClean="0">
                <a:solidFill>
                  <a:srgbClr val="0033CC"/>
                </a:solidFill>
                <a:latin typeface="Verdana" pitchFamily="34" charset="0"/>
              </a:rPr>
              <a:t>.</a:t>
            </a:r>
            <a:endParaRPr lang="en-US" altLang="en-US" sz="14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Here we are focusing on the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platform concept as used by system providers</a:t>
            </a:r>
            <a:r>
              <a:rPr lang="en-US" altLang="en-US" sz="1400" dirty="0">
                <a:latin typeface="Verdana" pitchFamily="34" charset="0"/>
              </a:rPr>
              <a:t>, like Intel or AMD.</a:t>
            </a:r>
          </a:p>
        </p:txBody>
      </p:sp>
      <p:sp>
        <p:nvSpPr>
          <p:cNvPr id="46085" name="Text Box 8"/>
          <p:cNvSpPr txBox="1">
            <a:spLocks noChangeArrowheads="1"/>
          </p:cNvSpPr>
          <p:nvPr/>
        </p:nvSpPr>
        <p:spPr bwMode="auto">
          <a:xfrm>
            <a:off x="323850" y="2249488"/>
            <a:ext cx="8057399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The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platform</a:t>
            </a:r>
            <a:r>
              <a:rPr lang="en-US" altLang="en-US" sz="1400" dirty="0">
                <a:latin typeface="Verdana" pitchFamily="34" charset="0"/>
              </a:rPr>
              <a:t> consists of the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main components of the system architecture</a:t>
            </a:r>
            <a:r>
              <a:rPr lang="en-US" altLang="en-US" sz="1400" dirty="0">
                <a:latin typeface="Verdana" pitchFamily="34" charset="0"/>
              </a:rPr>
              <a:t>, being typically</a:t>
            </a:r>
          </a:p>
        </p:txBody>
      </p:sp>
      <p:sp>
        <p:nvSpPr>
          <p:cNvPr id="46086" name="Text Box 9"/>
          <p:cNvSpPr txBox="1">
            <a:spLocks noChangeArrowheads="1"/>
          </p:cNvSpPr>
          <p:nvPr/>
        </p:nvSpPr>
        <p:spPr bwMode="auto">
          <a:xfrm>
            <a:off x="323850" y="1919288"/>
            <a:ext cx="376410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The platform concept of system providers</a:t>
            </a:r>
          </a:p>
        </p:txBody>
      </p:sp>
      <p:sp>
        <p:nvSpPr>
          <p:cNvPr id="46087" name="Text Box 10"/>
          <p:cNvSpPr txBox="1">
            <a:spLocks noChangeArrowheads="1"/>
          </p:cNvSpPr>
          <p:nvPr/>
        </p:nvSpPr>
        <p:spPr bwMode="auto">
          <a:xfrm>
            <a:off x="641350" y="2241550"/>
            <a:ext cx="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Verdana" pitchFamily="34" charset="0"/>
            </a:endParaRPr>
          </a:p>
        </p:txBody>
      </p:sp>
      <p:sp>
        <p:nvSpPr>
          <p:cNvPr id="46089" name="Text Box 12"/>
          <p:cNvSpPr txBox="1">
            <a:spLocks noChangeArrowheads="1"/>
          </p:cNvSpPr>
          <p:nvPr/>
        </p:nvSpPr>
        <p:spPr bwMode="auto">
          <a:xfrm>
            <a:off x="323850" y="3468688"/>
            <a:ext cx="69294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Remark</a:t>
            </a:r>
          </a:p>
        </p:txBody>
      </p:sp>
      <p:sp>
        <p:nvSpPr>
          <p:cNvPr id="46090" name="Text Box 13"/>
          <p:cNvSpPr txBox="1">
            <a:spLocks noChangeArrowheads="1"/>
          </p:cNvSpPr>
          <p:nvPr/>
        </p:nvSpPr>
        <p:spPr bwMode="auto">
          <a:xfrm>
            <a:off x="323850" y="3697288"/>
            <a:ext cx="7191071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The designation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platform</a:t>
            </a:r>
            <a:r>
              <a:rPr lang="en-US" altLang="en-US" sz="1400" dirty="0">
                <a:latin typeface="Verdana" pitchFamily="34" charset="0"/>
              </a:rPr>
              <a:t> is often understood as the entire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system architecture</a:t>
            </a:r>
            <a:r>
              <a:rPr lang="en-US" altLang="en-US" sz="1400" dirty="0">
                <a:latin typeface="Verdana" pitchFamily="34" charset="0"/>
              </a:rPr>
              <a:t>.</a:t>
            </a:r>
          </a:p>
        </p:txBody>
      </p:sp>
      <p:sp>
        <p:nvSpPr>
          <p:cNvPr id="46092" name="Rectangle 1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mtClean="0"/>
              <a:t>1.</a:t>
            </a:r>
            <a:r>
              <a:rPr lang="en-US" altLang="en-US" smtClean="0"/>
              <a:t>2</a:t>
            </a:r>
            <a:r>
              <a:rPr lang="hu-HU" altLang="en-US" smtClean="0"/>
              <a:t> </a:t>
            </a:r>
            <a:r>
              <a:rPr lang="en-US" altLang="en-US" smtClean="0"/>
              <a:t>The platform concept (1)</a:t>
            </a:r>
            <a:endParaRPr lang="hu-HU" altLang="en-US" smtClean="0"/>
          </a:p>
        </p:txBody>
      </p:sp>
      <p:sp>
        <p:nvSpPr>
          <p:cNvPr id="2" name="TextBox 1"/>
          <p:cNvSpPr txBox="1"/>
          <p:nvPr/>
        </p:nvSpPr>
        <p:spPr>
          <a:xfrm>
            <a:off x="661988" y="2501900"/>
            <a:ext cx="4846198" cy="7925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/>
              <a:t>the </a:t>
            </a:r>
            <a:r>
              <a:rPr lang="en-US" altLang="en-US" dirty="0">
                <a:solidFill>
                  <a:srgbClr val="0070C0"/>
                </a:solidFill>
              </a:rPr>
              <a:t>processor or </a:t>
            </a:r>
            <a:r>
              <a:rPr lang="en-US" altLang="en-US" dirty="0" smtClean="0">
                <a:solidFill>
                  <a:srgbClr val="0070C0"/>
                </a:solidFill>
              </a:rPr>
              <a:t>processors </a:t>
            </a:r>
            <a:r>
              <a:rPr lang="en-US" altLang="en-US" dirty="0" smtClean="0"/>
              <a:t>(in multiprocessors)</a:t>
            </a:r>
            <a:endParaRPr lang="en-US" altLang="en-US" dirty="0"/>
          </a:p>
          <a:p>
            <a:pPr marL="285750" indent="-285750">
              <a:spcAft>
                <a:spcPct val="25000"/>
              </a:spcAft>
              <a:buFont typeface="Arial" panose="020B0604020202020204" pitchFamily="34" charset="0"/>
              <a:buChar char="•"/>
            </a:pPr>
            <a:r>
              <a:rPr lang="en-US" altLang="en-US" dirty="0" smtClean="0"/>
              <a:t>the </a:t>
            </a:r>
            <a:r>
              <a:rPr lang="en-US" altLang="en-US" dirty="0"/>
              <a:t>related </a:t>
            </a:r>
            <a:r>
              <a:rPr lang="en-US" altLang="en-US" dirty="0">
                <a:solidFill>
                  <a:srgbClr val="0070C0"/>
                </a:solidFill>
              </a:rPr>
              <a:t>chipset </a:t>
            </a:r>
            <a:r>
              <a:rPr lang="en-US" altLang="en-US" dirty="0"/>
              <a:t>as well as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en-US" dirty="0" smtClean="0">
                <a:solidFill>
                  <a:srgbClr val="0070C0"/>
                </a:solidFill>
              </a:rPr>
              <a:t>the interfaces </a:t>
            </a:r>
            <a:r>
              <a:rPr lang="en-US" altLang="en-US" dirty="0"/>
              <a:t>(buses) </a:t>
            </a:r>
            <a:r>
              <a:rPr lang="en-US" altLang="en-US" dirty="0" smtClean="0"/>
              <a:t>interconnecting </a:t>
            </a:r>
            <a:r>
              <a:rPr lang="en-US" altLang="en-US" dirty="0"/>
              <a:t>them</a:t>
            </a:r>
            <a:r>
              <a:rPr lang="en-US" alt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20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0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0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60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60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6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6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6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6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8" grpId="0" animBg="1"/>
      <p:bldP spid="46085" grpId="0"/>
      <p:bldP spid="46086" grpId="0"/>
      <p:bldP spid="46087" grpId="0"/>
      <p:bldP spid="46089" grpId="0"/>
      <p:bldP spid="46090" grpId="0"/>
      <p:bldP spid="2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5" t="22356" r="21633" b="43992"/>
          <a:stretch/>
        </p:blipFill>
        <p:spPr bwMode="auto">
          <a:xfrm>
            <a:off x="168790" y="1516700"/>
            <a:ext cx="8769156" cy="3140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0" t="58734" r="20296" b="18034"/>
          <a:stretch/>
        </p:blipFill>
        <p:spPr bwMode="auto">
          <a:xfrm>
            <a:off x="2121685" y="4805446"/>
            <a:ext cx="5721566" cy="1240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4010" y="618184"/>
            <a:ext cx="80522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Lower core alternatives of the </a:t>
            </a:r>
            <a:r>
              <a:rPr lang="en-US" b="1" dirty="0" err="1" smtClean="0">
                <a:solidFill>
                  <a:schemeClr val="accent6"/>
                </a:solidFill>
              </a:rPr>
              <a:t>Ivytown</a:t>
            </a:r>
            <a:r>
              <a:rPr lang="en-US" b="1" dirty="0" smtClean="0">
                <a:solidFill>
                  <a:schemeClr val="accent6"/>
                </a:solidFill>
              </a:rPr>
              <a:t> processor achieved by chopping </a:t>
            </a:r>
            <a:r>
              <a:rPr lang="en-US" dirty="0" smtClean="0"/>
              <a:t>[</a:t>
            </a:r>
            <a:r>
              <a:rPr lang="hu-HU" dirty="0" smtClean="0"/>
              <a:t>116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740079" y="1183427"/>
            <a:ext cx="9220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15 cores</a:t>
            </a:r>
            <a:endParaRPr lang="en-US" sz="1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724427" y="1194158"/>
            <a:ext cx="9220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10 cores</a:t>
            </a:r>
            <a:endParaRPr lang="en-US" sz="1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235832" y="1181279"/>
            <a:ext cx="8130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6 cores</a:t>
            </a:r>
            <a:endParaRPr lang="en-US" sz="1200" b="1" dirty="0"/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3.3</a:t>
            </a:r>
            <a:r>
              <a:rPr lang="hu-HU" dirty="0" smtClean="0"/>
              <a:t> </a:t>
            </a:r>
            <a:r>
              <a:rPr lang="en-US" dirty="0" smtClean="0"/>
              <a:t>The Ivy Bridge-EX (E7-4800 v2) 4S processor line </a:t>
            </a:r>
            <a:r>
              <a:rPr lang="hu-HU" dirty="0" smtClean="0"/>
              <a:t>(</a:t>
            </a:r>
            <a:r>
              <a:rPr lang="en-US" dirty="0" smtClean="0"/>
              <a:t>8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09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0" t="28384" r="25000" b="6077"/>
          <a:stretch/>
        </p:blipFill>
        <p:spPr bwMode="auto">
          <a:xfrm>
            <a:off x="1073601" y="1068952"/>
            <a:ext cx="6982846" cy="5554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2088" y="612775"/>
            <a:ext cx="7603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TDP vs. core frequency in different </a:t>
            </a:r>
            <a:r>
              <a:rPr lang="en-US" b="1" dirty="0" err="1" smtClean="0">
                <a:solidFill>
                  <a:schemeClr val="accent6"/>
                </a:solidFill>
              </a:rPr>
              <a:t>Ivytown</a:t>
            </a:r>
            <a:r>
              <a:rPr lang="en-US" b="1" dirty="0" smtClean="0">
                <a:solidFill>
                  <a:schemeClr val="accent6"/>
                </a:solidFill>
              </a:rPr>
              <a:t> processor alternatives </a:t>
            </a:r>
            <a:r>
              <a:rPr lang="en-US" dirty="0" smtClean="0"/>
              <a:t>[</a:t>
            </a:r>
            <a:r>
              <a:rPr lang="hu-HU" dirty="0" smtClean="0"/>
              <a:t>116</a:t>
            </a:r>
            <a:r>
              <a:rPr lang="en-US" dirty="0" smtClean="0"/>
              <a:t>] 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 bwMode="auto">
          <a:xfrm flipV="1">
            <a:off x="2349500" y="2247900"/>
            <a:ext cx="5039006" cy="2387600"/>
          </a:xfrm>
          <a:prstGeom prst="line">
            <a:avLst/>
          </a:prstGeom>
          <a:noFill/>
          <a:ln w="158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 flipH="1">
            <a:off x="4869004" y="2832100"/>
            <a:ext cx="2519502" cy="1143000"/>
          </a:xfrm>
          <a:prstGeom prst="line">
            <a:avLst/>
          </a:prstGeom>
          <a:noFill/>
          <a:ln w="158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3.3</a:t>
            </a:r>
            <a:r>
              <a:rPr lang="hu-HU" dirty="0" smtClean="0"/>
              <a:t> </a:t>
            </a:r>
            <a:r>
              <a:rPr lang="en-US" dirty="0" smtClean="0"/>
              <a:t>The Ivy Bridge-EX (E7-4800 v2) 4S processor line </a:t>
            </a:r>
            <a:r>
              <a:rPr lang="hu-HU" dirty="0" smtClean="0"/>
              <a:t>(</a:t>
            </a:r>
            <a:r>
              <a:rPr lang="en-US" dirty="0" smtClean="0"/>
              <a:t>9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39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AutoShape 3"/>
          <p:cNvSpPr>
            <a:spLocks noChangeArrowheads="1"/>
          </p:cNvSpPr>
          <p:nvPr/>
        </p:nvSpPr>
        <p:spPr bwMode="auto">
          <a:xfrm>
            <a:off x="971550" y="981075"/>
            <a:ext cx="7661275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3.4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The Haswell-EX (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E7-4800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v3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) 4S processor line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3.4</a:t>
            </a:r>
            <a:r>
              <a:rPr lang="hu-HU" dirty="0" smtClean="0"/>
              <a:t> </a:t>
            </a:r>
            <a:r>
              <a:rPr lang="en-US" dirty="0" smtClean="0"/>
              <a:t>The </a:t>
            </a:r>
            <a:r>
              <a:rPr lang="en-US" dirty="0" err="1" smtClean="0"/>
              <a:t>Haswell</a:t>
            </a:r>
            <a:r>
              <a:rPr lang="en-US" dirty="0" smtClean="0"/>
              <a:t>-EX (E7-4800 v3) 4S processor line </a:t>
            </a:r>
            <a:r>
              <a:rPr lang="hu-HU" dirty="0" smtClean="0"/>
              <a:t>(1)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1847" y="625475"/>
            <a:ext cx="54745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schemeClr val="accent6"/>
                </a:solidFill>
              </a:rPr>
              <a:t>3.4 </a:t>
            </a:r>
            <a:r>
              <a:rPr lang="en-US" altLang="en-US" b="1" dirty="0">
                <a:solidFill>
                  <a:schemeClr val="accent6"/>
                </a:solidFill>
              </a:rPr>
              <a:t>The Haswell-EX (E7-4800 v3) 4S </a:t>
            </a:r>
            <a:r>
              <a:rPr lang="en-US" altLang="en-US" b="1" dirty="0" smtClean="0">
                <a:solidFill>
                  <a:schemeClr val="accent6"/>
                </a:solidFill>
              </a:rPr>
              <a:t>processor line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4313" y="939800"/>
            <a:ext cx="5803255" cy="7771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Launched in </a:t>
            </a:r>
            <a:r>
              <a:rPr lang="en-US" dirty="0" smtClean="0">
                <a:solidFill>
                  <a:srgbClr val="0070C0"/>
                </a:solidFill>
              </a:rPr>
              <a:t>5/2015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22 nm, </a:t>
            </a:r>
            <a:r>
              <a:rPr lang="nb-NO" dirty="0">
                <a:solidFill>
                  <a:srgbClr val="0070C0"/>
                </a:solidFill>
              </a:rPr>
              <a:t>5.7 billion transistors, 662 </a:t>
            </a:r>
            <a:r>
              <a:rPr lang="nb-NO" dirty="0" smtClean="0">
                <a:solidFill>
                  <a:srgbClr val="0070C0"/>
                </a:solidFill>
              </a:rPr>
              <a:t>mm </a:t>
            </a:r>
            <a:r>
              <a:rPr lang="nb-NO" dirty="0" smtClean="0"/>
              <a:t>(for 14 to 18 cores)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5810" y="1446842"/>
            <a:ext cx="5156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Number of cores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7616" y="1729567"/>
            <a:ext cx="5104356" cy="548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18 cores for 8S </a:t>
            </a:r>
            <a:r>
              <a:rPr lang="en-US" dirty="0" smtClean="0">
                <a:solidFill>
                  <a:srgbClr val="0070C0"/>
                </a:solidFill>
              </a:rPr>
              <a:t>processors</a:t>
            </a:r>
            <a:endParaRPr lang="en-US" dirty="0">
              <a:solidFill>
                <a:srgbClr val="0070C0"/>
              </a:solidFill>
            </a:endParaRPr>
          </a:p>
          <a:p>
            <a:pPr marL="285750" indent="-285750"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14 </a:t>
            </a:r>
            <a:r>
              <a:rPr lang="en-US" dirty="0">
                <a:solidFill>
                  <a:srgbClr val="0070C0"/>
                </a:solidFill>
              </a:rPr>
              <a:t>cores for 4S ones </a:t>
            </a:r>
            <a:r>
              <a:rPr lang="en-US" dirty="0"/>
              <a:t>(in 08/2015) instead </a:t>
            </a:r>
            <a:r>
              <a:rPr lang="en-US" dirty="0" smtClean="0"/>
              <a:t>18 </a:t>
            </a:r>
            <a:r>
              <a:rPr lang="en-US" dirty="0"/>
              <a:t>cores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46" name="Picture 2" descr="core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2" r="47015"/>
          <a:stretch/>
        </p:blipFill>
        <p:spPr bwMode="auto">
          <a:xfrm>
            <a:off x="88658" y="1152359"/>
            <a:ext cx="5600942" cy="5071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7432" y="618618"/>
            <a:ext cx="73388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Basic layout of an 18 core </a:t>
            </a:r>
            <a:r>
              <a:rPr lang="en-US" b="1" dirty="0">
                <a:solidFill>
                  <a:schemeClr val="accent6"/>
                </a:solidFill>
              </a:rPr>
              <a:t>8S Haswell-EX v3 (</a:t>
            </a:r>
            <a:r>
              <a:rPr lang="en-US" b="1" dirty="0" smtClean="0">
                <a:solidFill>
                  <a:schemeClr val="accent6"/>
                </a:solidFill>
              </a:rPr>
              <a:t>E7-8800) processor </a:t>
            </a:r>
            <a:r>
              <a:rPr lang="en-US" dirty="0" smtClean="0"/>
              <a:t>[</a:t>
            </a:r>
            <a:r>
              <a:rPr lang="hu-HU" dirty="0" smtClean="0"/>
              <a:t>118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3.4</a:t>
            </a:r>
            <a:r>
              <a:rPr lang="hu-HU" dirty="0" smtClean="0"/>
              <a:t> </a:t>
            </a:r>
            <a:r>
              <a:rPr lang="en-US" dirty="0" smtClean="0"/>
              <a:t>The </a:t>
            </a:r>
            <a:r>
              <a:rPr lang="en-US" dirty="0" err="1" smtClean="0"/>
              <a:t>Haswell</a:t>
            </a:r>
            <a:r>
              <a:rPr lang="en-US" dirty="0" smtClean="0"/>
              <a:t>-EX (E7-4800 v3) 4S processor line </a:t>
            </a:r>
            <a:r>
              <a:rPr lang="hu-HU" dirty="0" smtClean="0"/>
              <a:t>(2)</a:t>
            </a:r>
            <a:endParaRPr lang="en-US" dirty="0"/>
          </a:p>
        </p:txBody>
      </p:sp>
      <p:pic>
        <p:nvPicPr>
          <p:cNvPr id="6" name="Picture 2" descr="core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73" t="17243" r="1314" b="48871"/>
          <a:stretch/>
        </p:blipFill>
        <p:spPr bwMode="auto">
          <a:xfrm>
            <a:off x="5791200" y="2680417"/>
            <a:ext cx="3148013" cy="1261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188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3.4</a:t>
            </a:r>
            <a:r>
              <a:rPr lang="hu-HU" dirty="0"/>
              <a:t> </a:t>
            </a:r>
            <a:r>
              <a:rPr lang="en-US" dirty="0"/>
              <a:t>The Haswell-EX (E7-4800 v3) 4S processor line </a:t>
            </a:r>
            <a:r>
              <a:rPr lang="hu-HU" dirty="0" smtClean="0"/>
              <a:t>(</a:t>
            </a:r>
            <a:r>
              <a:rPr lang="en-US" dirty="0" smtClean="0"/>
              <a:t>3</a:t>
            </a:r>
            <a:r>
              <a:rPr lang="hu-HU" dirty="0" smtClean="0"/>
              <a:t>)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9841878"/>
              </p:ext>
            </p:extLst>
          </p:nvPr>
        </p:nvGraphicFramePr>
        <p:xfrm>
          <a:off x="482601" y="1327758"/>
          <a:ext cx="8126412" cy="52015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4999"/>
                <a:gridCol w="3124200"/>
                <a:gridCol w="3097213"/>
              </a:tblGrid>
              <a:tr h="500565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Feature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Ivy Bridge-EX 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(E7-4800 v2)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Haswell-EX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(E7-4800 v3)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</a:tr>
              <a:tr h="407517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Cores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Up to 15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Up to 14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</a:tr>
              <a:tr h="369574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LLC size (L3)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Up to 15x2.5 MB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Up to 14x2.5 MB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</a:tr>
              <a:tr h="58420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QPI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3xQPI 1.1</a:t>
                      </a:r>
                    </a:p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Up to 8.0 GT/s in both dir.</a:t>
                      </a:r>
                    </a:p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(16 GB/s per dir.)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3xQPI 1.1</a:t>
                      </a:r>
                    </a:p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Up to 9.6 GT/s in both dir.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(19.2 GB/s per dir.)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</a:tr>
              <a:tr h="106720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SMB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C102/C104</a:t>
                      </a:r>
                    </a:p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(Jordan Creek)</a:t>
                      </a:r>
                    </a:p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C102: 2 DIMMs/SMB</a:t>
                      </a:r>
                    </a:p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C103: 3 DIMMs/SMB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C112/C114</a:t>
                      </a:r>
                    </a:p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(Jordan Creek 2)</a:t>
                      </a:r>
                    </a:p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C102: 2 DIMMs/SMB</a:t>
                      </a:r>
                    </a:p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C103: 3 DIMMs/SMB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</a:tr>
              <a:tr h="42926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VMSE speed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Up to 2667 MT/s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Up to 3200 MT/s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</a:tr>
              <a:tr h="610171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DDR4 speed 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 smtClean="0">
                          <a:latin typeface="+mj-lt"/>
                        </a:rPr>
                        <a:t>n.a</a:t>
                      </a:r>
                      <a:r>
                        <a:rPr lang="en-US" sz="1300" dirty="0" smtClean="0">
                          <a:latin typeface="+mj-lt"/>
                        </a:rPr>
                        <a:t>.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Perf. mode:       up to 1600 MT/s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Lockstep mode:</a:t>
                      </a:r>
                      <a:r>
                        <a:rPr lang="en-US" sz="1300" baseline="0" dirty="0" smtClean="0">
                          <a:latin typeface="+mj-lt"/>
                        </a:rPr>
                        <a:t> up to 1866 MT/s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</a:tr>
              <a:tr h="73660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DDR3 speed 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Perf. mode:       up to 1333 MT/s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Lockstep mode: up to 1600 MT/s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Perf. mode:       up to 1600 MT/s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Lockstep mode:</a:t>
                      </a:r>
                      <a:r>
                        <a:rPr lang="en-US" sz="1300" baseline="0" dirty="0" smtClean="0">
                          <a:latin typeface="+mj-lt"/>
                        </a:rPr>
                        <a:t> up to 1600 MT/s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</a:tr>
              <a:tr h="331328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TSX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 smtClean="0">
                          <a:latin typeface="+mj-lt"/>
                        </a:rPr>
                        <a:t>n.a</a:t>
                      </a:r>
                      <a:r>
                        <a:rPr lang="en-US" sz="1300" dirty="0" smtClean="0">
                          <a:latin typeface="+mj-lt"/>
                        </a:rPr>
                        <a:t>.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Supported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90499" y="627390"/>
            <a:ext cx="90918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Contrasting </a:t>
            </a:r>
            <a:r>
              <a:rPr lang="en-US" b="1" dirty="0" smtClean="0">
                <a:solidFill>
                  <a:schemeClr val="accent6"/>
                </a:solidFill>
              </a:rPr>
              <a:t>key features of the </a:t>
            </a:r>
            <a:r>
              <a:rPr lang="en-US" b="1" dirty="0">
                <a:solidFill>
                  <a:schemeClr val="accent6"/>
                </a:solidFill>
              </a:rPr>
              <a:t>Ivy Bridge-EX and Haswell-EX </a:t>
            </a:r>
            <a:r>
              <a:rPr lang="en-US" b="1" dirty="0" smtClean="0">
                <a:solidFill>
                  <a:schemeClr val="accent6"/>
                </a:solidFill>
              </a:rPr>
              <a:t>processors -1 </a:t>
            </a:r>
            <a:r>
              <a:rPr lang="en-US" dirty="0" smtClean="0"/>
              <a:t>[</a:t>
            </a:r>
            <a:r>
              <a:rPr lang="hu-HU" dirty="0" smtClean="0"/>
              <a:t>114</a:t>
            </a:r>
            <a:r>
              <a:rPr lang="en-US" dirty="0"/>
              <a:t>] </a:t>
            </a:r>
          </a:p>
        </p:txBody>
      </p:sp>
    </p:spTree>
    <p:extLst>
      <p:ext uri="{BB962C8B-B14F-4D97-AF65-F5344CB8AC3E}">
        <p14:creationId xmlns:p14="http://schemas.microsoft.com/office/powerpoint/2010/main" val="208750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3.4</a:t>
            </a:r>
            <a:r>
              <a:rPr lang="hu-HU" dirty="0"/>
              <a:t> </a:t>
            </a:r>
            <a:r>
              <a:rPr lang="en-US" dirty="0"/>
              <a:t>The Haswell-EX (E7-4800 v3) 4S processor line </a:t>
            </a:r>
            <a:r>
              <a:rPr lang="hu-HU" dirty="0" smtClean="0"/>
              <a:t>(</a:t>
            </a:r>
            <a:r>
              <a:rPr lang="en-US" dirty="0" smtClean="0"/>
              <a:t>4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1892" y="977030"/>
            <a:ext cx="885236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note that the Haswell-EX </a:t>
            </a:r>
            <a:r>
              <a:rPr lang="en-US" dirty="0"/>
              <a:t>processors </a:t>
            </a:r>
            <a:r>
              <a:rPr lang="en-US" dirty="0">
                <a:solidFill>
                  <a:srgbClr val="0070C0"/>
                </a:solidFill>
              </a:rPr>
              <a:t>support Intel’s </a:t>
            </a:r>
            <a:r>
              <a:rPr lang="en-US" dirty="0">
                <a:solidFill>
                  <a:srgbClr val="FF0000"/>
                </a:solidFill>
              </a:rPr>
              <a:t>Transactional Synchronization </a:t>
            </a:r>
            <a:r>
              <a:rPr lang="en-US" dirty="0" smtClean="0">
                <a:solidFill>
                  <a:srgbClr val="FF0000"/>
                </a:solidFill>
              </a:rPr>
              <a:t>Extension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</a:t>
            </a:r>
            <a:r>
              <a:rPr lang="en-US" dirty="0">
                <a:solidFill>
                  <a:srgbClr val="FF0000"/>
                </a:solidFill>
              </a:rPr>
              <a:t>(TSX</a:t>
            </a:r>
            <a:r>
              <a:rPr lang="en-US" dirty="0" smtClean="0">
                <a:solidFill>
                  <a:srgbClr val="FF0000"/>
                </a:solidFill>
              </a:rPr>
              <a:t>) that </a:t>
            </a:r>
            <a:r>
              <a:rPr lang="en-US" dirty="0" smtClean="0"/>
              <a:t>has been introduced </a:t>
            </a:r>
            <a:r>
              <a:rPr lang="en-US" dirty="0"/>
              <a:t>with the Haswell </a:t>
            </a:r>
            <a:r>
              <a:rPr lang="en-US" dirty="0" smtClean="0"/>
              <a:t>core, </a:t>
            </a:r>
            <a:r>
              <a:rPr lang="en-US" dirty="0"/>
              <a:t>but </a:t>
            </a:r>
            <a:r>
              <a:rPr lang="en-US" dirty="0" smtClean="0"/>
              <a:t>became disabled </a:t>
            </a:r>
            <a:r>
              <a:rPr lang="en-US" dirty="0"/>
              <a:t>in the </a:t>
            </a:r>
            <a:r>
              <a:rPr lang="en-US" dirty="0" smtClean="0"/>
              <a:t>Haswell-EP</a:t>
            </a:r>
          </a:p>
          <a:p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dirty="0"/>
              <a:t>processors due to a bug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90499" y="614690"/>
            <a:ext cx="90918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Contrasting </a:t>
            </a:r>
            <a:r>
              <a:rPr lang="en-US" b="1" dirty="0" smtClean="0">
                <a:solidFill>
                  <a:schemeClr val="accent6"/>
                </a:solidFill>
              </a:rPr>
              <a:t>key features of the </a:t>
            </a:r>
            <a:r>
              <a:rPr lang="en-US" b="1" dirty="0">
                <a:solidFill>
                  <a:schemeClr val="accent6"/>
                </a:solidFill>
              </a:rPr>
              <a:t>Ivy Bridge-EX and Haswell-EX </a:t>
            </a:r>
            <a:r>
              <a:rPr lang="en-US" b="1" dirty="0" smtClean="0">
                <a:solidFill>
                  <a:schemeClr val="accent6"/>
                </a:solidFill>
              </a:rPr>
              <a:t>processors -1 </a:t>
            </a:r>
            <a:r>
              <a:rPr lang="en-US" dirty="0" smtClean="0"/>
              <a:t>[</a:t>
            </a:r>
            <a:r>
              <a:rPr lang="hu-HU" dirty="0" smtClean="0"/>
              <a:t>114</a:t>
            </a:r>
            <a:r>
              <a:rPr lang="en-US" dirty="0"/>
              <a:t>]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6700" y="1966586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5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3.4</a:t>
            </a:r>
            <a:r>
              <a:rPr lang="hu-HU" dirty="0"/>
              <a:t> </a:t>
            </a:r>
            <a:r>
              <a:rPr lang="en-US" dirty="0"/>
              <a:t>The Haswell-EX (E7-4800 v3) 4S processor line </a:t>
            </a:r>
            <a:r>
              <a:rPr lang="hu-HU" dirty="0" smtClean="0"/>
              <a:t>(</a:t>
            </a:r>
            <a:r>
              <a:rPr lang="en-US" dirty="0" smtClean="0"/>
              <a:t>5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92066" y="612232"/>
            <a:ext cx="65913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Transactional Synchronization </a:t>
            </a:r>
            <a:r>
              <a:rPr lang="en-US" b="1" dirty="0" smtClean="0">
                <a:solidFill>
                  <a:schemeClr val="accent6"/>
                </a:solidFill>
              </a:rPr>
              <a:t>Extension (</a:t>
            </a:r>
            <a:r>
              <a:rPr lang="en-US" b="1" dirty="0">
                <a:solidFill>
                  <a:schemeClr val="accent6"/>
                </a:solidFill>
              </a:rPr>
              <a:t>TSX)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6700" y="964505"/>
            <a:ext cx="88719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Intel’s </a:t>
            </a:r>
            <a:r>
              <a:rPr lang="en-US" dirty="0" smtClean="0">
                <a:solidFill>
                  <a:srgbClr val="FF0000"/>
                </a:solidFill>
              </a:rPr>
              <a:t>TSX</a:t>
            </a:r>
            <a:r>
              <a:rPr lang="en-US" dirty="0" smtClean="0"/>
              <a:t> is basically an </a:t>
            </a:r>
            <a:r>
              <a:rPr lang="en-US" dirty="0" smtClean="0">
                <a:solidFill>
                  <a:srgbClr val="0070C0"/>
                </a:solidFill>
              </a:rPr>
              <a:t>ISA extension and its implementation</a:t>
            </a:r>
            <a:r>
              <a:rPr lang="en-US" dirty="0" smtClean="0"/>
              <a:t> to allow </a:t>
            </a:r>
            <a:r>
              <a:rPr lang="en-US" dirty="0" smtClean="0">
                <a:solidFill>
                  <a:srgbClr val="FF0000"/>
                </a:solidFill>
              </a:rPr>
              <a:t>hardware supported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transactional memory.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9599" y="1490598"/>
            <a:ext cx="88642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FF0000"/>
                </a:solidFill>
                <a:latin typeface="Verdana"/>
              </a:rPr>
              <a:t>Transactional memory 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is an </a:t>
            </a:r>
            <a:r>
              <a:rPr lang="en-US" dirty="0">
                <a:solidFill>
                  <a:srgbClr val="0070C0"/>
                </a:solidFill>
                <a:latin typeface="Verdana"/>
              </a:rPr>
              <a:t>efficient synchronization mechanism 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in </a:t>
            </a:r>
            <a:r>
              <a:rPr lang="en-US" dirty="0" smtClean="0">
                <a:solidFill>
                  <a:srgbClr val="000000"/>
                </a:solidFill>
                <a:latin typeface="Verdana"/>
              </a:rPr>
              <a:t>concurrent programming</a:t>
            </a:r>
          </a:p>
          <a:p>
            <a:pPr>
              <a:buClr>
                <a:srgbClr val="000000"/>
              </a:buClr>
              <a:defRPr/>
            </a:pPr>
            <a:r>
              <a:rPr lang="en-US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Verdana"/>
              </a:rPr>
              <a:t>     used </a:t>
            </a:r>
            <a:r>
              <a:rPr lang="en-US" dirty="0">
                <a:solidFill>
                  <a:srgbClr val="0070C0"/>
                </a:solidFill>
                <a:latin typeface="Verdana"/>
              </a:rPr>
              <a:t>to effectively manage </a:t>
            </a:r>
            <a:r>
              <a:rPr lang="en-US" dirty="0">
                <a:solidFill>
                  <a:srgbClr val="FF0000"/>
                </a:solidFill>
                <a:latin typeface="Verdana"/>
              </a:rPr>
              <a:t>race conditions </a:t>
            </a:r>
            <a:r>
              <a:rPr lang="en-US" dirty="0">
                <a:solidFill>
                  <a:srgbClr val="0070C0"/>
                </a:solidFill>
                <a:latin typeface="Verdana"/>
              </a:rPr>
              <a:t>occurring when </a:t>
            </a:r>
            <a:r>
              <a:rPr lang="en-US" dirty="0" smtClean="0">
                <a:solidFill>
                  <a:srgbClr val="0070C0"/>
                </a:solidFill>
                <a:latin typeface="Verdana"/>
              </a:rPr>
              <a:t>multiple </a:t>
            </a:r>
            <a:r>
              <a:rPr lang="en-US" dirty="0">
                <a:solidFill>
                  <a:srgbClr val="0070C0"/>
                </a:solidFill>
                <a:latin typeface="Verdana"/>
              </a:rPr>
              <a:t>threads access shared </a:t>
            </a:r>
            <a:endParaRPr lang="en-US" dirty="0" smtClean="0">
              <a:solidFill>
                <a:srgbClr val="0070C0"/>
              </a:solidFill>
              <a:latin typeface="Verdana"/>
            </a:endParaRPr>
          </a:p>
          <a:p>
            <a:pPr>
              <a:buClr>
                <a:srgbClr val="000000"/>
              </a:buClr>
              <a:defRPr/>
            </a:pPr>
            <a:r>
              <a:rPr lang="en-US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dirty="0" smtClean="0">
                <a:solidFill>
                  <a:srgbClr val="0070C0"/>
                </a:solidFill>
                <a:latin typeface="Verdana"/>
              </a:rPr>
              <a:t>     data.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15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5263" y="619125"/>
            <a:ext cx="2908168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6"/>
                </a:solidFill>
                <a:latin typeface="Verdana"/>
                <a:cs typeface="+mn-cs"/>
              </a:rPr>
              <a:t>Addressing race conditions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4150" y="958850"/>
            <a:ext cx="839858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Verdana"/>
                <a:cs typeface="+mn-cs"/>
              </a:rPr>
              <a:t>Basically there are </a:t>
            </a:r>
            <a:r>
              <a:rPr lang="en-US" dirty="0">
                <a:solidFill>
                  <a:srgbClr val="0070C0"/>
                </a:solidFill>
                <a:latin typeface="Verdana"/>
                <a:cs typeface="+mn-cs"/>
              </a:rPr>
              <a:t>two mechanisms to address race conditions </a:t>
            </a:r>
            <a:r>
              <a:rPr lang="en-US" dirty="0">
                <a:solidFill>
                  <a:srgbClr val="000000"/>
                </a:solidFill>
                <a:latin typeface="Verdana"/>
                <a:cs typeface="+mn-cs"/>
              </a:rPr>
              <a:t>in </a:t>
            </a:r>
            <a:r>
              <a:rPr lang="en-US" dirty="0" smtClean="0">
                <a:solidFill>
                  <a:srgbClr val="000000"/>
                </a:solidFill>
                <a:latin typeface="Verdana"/>
                <a:cs typeface="+mn-cs"/>
              </a:rPr>
              <a:t>multithreaded programs,</a:t>
            </a:r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Verdana"/>
                <a:cs typeface="+mn-cs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Verdana"/>
                <a:cs typeface="+mn-cs"/>
              </a:rPr>
              <a:t> </a:t>
            </a:r>
            <a:r>
              <a:rPr lang="en-US" dirty="0">
                <a:solidFill>
                  <a:srgbClr val="000000"/>
                </a:solidFill>
                <a:latin typeface="Verdana"/>
                <a:cs typeface="+mn-cs"/>
              </a:rPr>
              <a:t>as indicated below: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912938" y="2362200"/>
            <a:ext cx="712787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en-US" sz="1300" b="1" dirty="0">
                <a:solidFill>
                  <a:srgbClr val="000000"/>
                </a:solidFill>
                <a:latin typeface="Verdana"/>
                <a:cs typeface="+mn-cs"/>
              </a:rPr>
              <a:t>Locks</a:t>
            </a:r>
            <a:endParaRPr lang="hu-HU" altLang="en-US" sz="1300" b="1" dirty="0">
              <a:solidFill>
                <a:srgbClr val="000000"/>
              </a:solidFill>
              <a:latin typeface="Verdana"/>
              <a:cs typeface="+mn-cs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5192713" y="2362200"/>
            <a:ext cx="27940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en-US" sz="1300" b="1" dirty="0">
                <a:solidFill>
                  <a:srgbClr val="000000"/>
                </a:solidFill>
                <a:latin typeface="Verdana"/>
                <a:cs typeface="+mn-cs"/>
              </a:rPr>
              <a:t>Transactional memory (TM)</a:t>
            </a:r>
            <a:endParaRPr lang="hu-HU" altLang="en-US" sz="1300" b="1" dirty="0">
              <a:solidFill>
                <a:srgbClr val="000000"/>
              </a:solidFill>
              <a:latin typeface="Verdana"/>
              <a:cs typeface="+mn-cs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392238" y="1644650"/>
            <a:ext cx="6080125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en-US" sz="1300" b="1" dirty="0">
                <a:solidFill>
                  <a:srgbClr val="000000"/>
                </a:solidFill>
                <a:latin typeface="Verdana"/>
                <a:cs typeface="+mn-cs"/>
              </a:rPr>
              <a:t>Basic mechanisms to address races in multithreaded programs</a:t>
            </a:r>
            <a:endParaRPr lang="hu-HU" altLang="en-US" sz="1300" b="1" dirty="0">
              <a:solidFill>
                <a:srgbClr val="000000"/>
              </a:solidFill>
              <a:latin typeface="Verdana"/>
              <a:cs typeface="+mn-cs"/>
            </a:endParaRPr>
          </a:p>
        </p:txBody>
      </p:sp>
      <p:sp>
        <p:nvSpPr>
          <p:cNvPr id="15" name="Line 9"/>
          <p:cNvSpPr>
            <a:spLocks noChangeShapeType="1"/>
          </p:cNvSpPr>
          <p:nvPr/>
        </p:nvSpPr>
        <p:spPr bwMode="auto">
          <a:xfrm flipH="1" flipV="1">
            <a:off x="4427538" y="2030413"/>
            <a:ext cx="2159000" cy="3079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300" dirty="0">
              <a:solidFill>
                <a:srgbClr val="000000"/>
              </a:solidFill>
              <a:latin typeface="Verdana"/>
              <a:cs typeface="+mn-cs"/>
            </a:endParaRPr>
          </a:p>
        </p:txBody>
      </p:sp>
      <p:sp>
        <p:nvSpPr>
          <p:cNvPr id="16" name="Line 10"/>
          <p:cNvSpPr>
            <a:spLocks noChangeShapeType="1"/>
          </p:cNvSpPr>
          <p:nvPr/>
        </p:nvSpPr>
        <p:spPr bwMode="auto">
          <a:xfrm flipV="1">
            <a:off x="2266950" y="2030413"/>
            <a:ext cx="2171700" cy="319087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300" dirty="0">
              <a:solidFill>
                <a:srgbClr val="000000"/>
              </a:solidFill>
              <a:latin typeface="Verdana"/>
              <a:cs typeface="+mn-cs"/>
            </a:endParaRPr>
          </a:p>
        </p:txBody>
      </p:sp>
      <p:sp>
        <p:nvSpPr>
          <p:cNvPr id="17" name="Oval 11"/>
          <p:cNvSpPr>
            <a:spLocks noChangeArrowheads="1"/>
          </p:cNvSpPr>
          <p:nvPr/>
        </p:nvSpPr>
        <p:spPr bwMode="auto">
          <a:xfrm>
            <a:off x="2225675" y="2322513"/>
            <a:ext cx="53975" cy="53975"/>
          </a:xfrm>
          <a:prstGeom prst="ellipse">
            <a:avLst/>
          </a:prstGeom>
          <a:solidFill>
            <a:schemeClr val="bg1"/>
          </a:solidFill>
          <a:ln w="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300" dirty="0">
              <a:solidFill>
                <a:srgbClr val="000000"/>
              </a:solidFill>
              <a:latin typeface="Verdana"/>
              <a:cs typeface="+mn-cs"/>
            </a:endParaRPr>
          </a:p>
        </p:txBody>
      </p:sp>
      <p:sp>
        <p:nvSpPr>
          <p:cNvPr id="18" name="Oval 12"/>
          <p:cNvSpPr>
            <a:spLocks noChangeArrowheads="1"/>
          </p:cNvSpPr>
          <p:nvPr/>
        </p:nvSpPr>
        <p:spPr bwMode="auto">
          <a:xfrm>
            <a:off x="6530975" y="2311400"/>
            <a:ext cx="53975" cy="53975"/>
          </a:xfrm>
          <a:prstGeom prst="ellipse">
            <a:avLst/>
          </a:prstGeom>
          <a:solidFill>
            <a:schemeClr val="bg1"/>
          </a:solidFill>
          <a:ln w="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300" dirty="0">
              <a:solidFill>
                <a:srgbClr val="000000"/>
              </a:solidFill>
              <a:latin typeface="Verdan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03238" y="2746375"/>
            <a:ext cx="3582987" cy="8921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300" dirty="0">
                <a:solidFill>
                  <a:srgbClr val="000000"/>
                </a:solidFill>
                <a:latin typeface="Verdana"/>
                <a:cs typeface="+mn-cs"/>
              </a:rPr>
              <a:t>Pessimistic approach,</a:t>
            </a:r>
          </a:p>
          <a:p>
            <a:pPr algn="ctr">
              <a:defRPr/>
            </a:pPr>
            <a:r>
              <a:rPr lang="en-US" sz="1300" dirty="0">
                <a:solidFill>
                  <a:srgbClr val="000000"/>
                </a:solidFill>
                <a:latin typeface="Verdana"/>
                <a:cs typeface="+mn-cs"/>
              </a:rPr>
              <a:t>it intends to prevent possible conflicts</a:t>
            </a:r>
          </a:p>
          <a:p>
            <a:pPr algn="ctr">
              <a:defRPr/>
            </a:pPr>
            <a:r>
              <a:rPr lang="en-US" sz="1300" dirty="0">
                <a:solidFill>
                  <a:srgbClr val="000000"/>
                </a:solidFill>
                <a:latin typeface="Verdana"/>
                <a:cs typeface="+mn-cs"/>
              </a:rPr>
              <a:t>by enforcing serialization of transactions</a:t>
            </a:r>
          </a:p>
          <a:p>
            <a:pPr algn="ctr">
              <a:defRPr/>
            </a:pPr>
            <a:r>
              <a:rPr lang="en-US" sz="1300" dirty="0">
                <a:solidFill>
                  <a:srgbClr val="000000"/>
                </a:solidFill>
                <a:latin typeface="Verdana"/>
                <a:cs typeface="+mn-cs"/>
              </a:rPr>
              <a:t>through locks.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033838" y="2746375"/>
            <a:ext cx="5118100" cy="20939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300" dirty="0">
                <a:solidFill>
                  <a:srgbClr val="000000"/>
                </a:solidFill>
                <a:latin typeface="Verdana"/>
                <a:cs typeface="+mn-cs"/>
              </a:rPr>
              <a:t>Optimistic approach,</a:t>
            </a:r>
          </a:p>
          <a:p>
            <a:pPr algn="ctr">
              <a:defRPr/>
            </a:pPr>
            <a:r>
              <a:rPr lang="en-US" sz="1300" dirty="0">
                <a:solidFill>
                  <a:srgbClr val="000000"/>
                </a:solidFill>
                <a:latin typeface="Verdana"/>
                <a:cs typeface="+mn-cs"/>
              </a:rPr>
              <a:t>it allows access  conflicts to occur </a:t>
            </a:r>
          </a:p>
          <a:p>
            <a:pPr algn="ctr">
              <a:defRPr/>
            </a:pPr>
            <a:r>
              <a:rPr lang="en-US" sz="1300" dirty="0">
                <a:solidFill>
                  <a:srgbClr val="000000"/>
                </a:solidFill>
                <a:latin typeface="Verdana"/>
                <a:cs typeface="+mn-cs"/>
              </a:rPr>
              <a:t>but provides a checking and repair mechanism</a:t>
            </a:r>
          </a:p>
          <a:p>
            <a:pPr algn="ctr">
              <a:defRPr/>
            </a:pPr>
            <a:r>
              <a:rPr lang="en-US" sz="1300" dirty="0">
                <a:solidFill>
                  <a:srgbClr val="000000"/>
                </a:solidFill>
                <a:latin typeface="Verdana"/>
                <a:cs typeface="+mn-cs"/>
              </a:rPr>
              <a:t> for managing these conflicts, i.e.</a:t>
            </a:r>
          </a:p>
          <a:p>
            <a:pPr algn="ctr">
              <a:defRPr/>
            </a:pPr>
            <a:r>
              <a:rPr lang="en-US" sz="1300" dirty="0">
                <a:solidFill>
                  <a:srgbClr val="000000"/>
                </a:solidFill>
                <a:latin typeface="Verdana"/>
                <a:cs typeface="+mn-cs"/>
              </a:rPr>
              <a:t> it allows all threads to access shared data </a:t>
            </a:r>
            <a:r>
              <a:rPr lang="en-US" sz="1300" dirty="0" smtClean="0">
                <a:solidFill>
                  <a:srgbClr val="000000"/>
                </a:solidFill>
                <a:latin typeface="Verdana"/>
                <a:cs typeface="+mn-cs"/>
              </a:rPr>
              <a:t>simultaneously</a:t>
            </a:r>
            <a:endParaRPr lang="en-US" sz="1300" dirty="0">
              <a:solidFill>
                <a:srgbClr val="000000"/>
              </a:solidFill>
              <a:latin typeface="Verdana"/>
              <a:cs typeface="+mn-cs"/>
            </a:endParaRPr>
          </a:p>
          <a:p>
            <a:pPr algn="ctr">
              <a:defRPr/>
            </a:pPr>
            <a:r>
              <a:rPr lang="en-US" sz="1300" dirty="0" smtClean="0">
                <a:solidFill>
                  <a:srgbClr val="000000"/>
                </a:solidFill>
                <a:latin typeface="Verdana"/>
                <a:cs typeface="+mn-cs"/>
              </a:rPr>
              <a:t>but after </a:t>
            </a:r>
            <a:r>
              <a:rPr lang="en-US" sz="1300" dirty="0">
                <a:solidFill>
                  <a:srgbClr val="000000"/>
                </a:solidFill>
                <a:latin typeface="Verdana"/>
                <a:cs typeface="+mn-cs"/>
              </a:rPr>
              <a:t>completing a </a:t>
            </a:r>
            <a:r>
              <a:rPr lang="en-US" sz="1300" dirty="0" smtClean="0">
                <a:solidFill>
                  <a:srgbClr val="000000"/>
                </a:solidFill>
                <a:latin typeface="Verdana"/>
                <a:cs typeface="+mn-cs"/>
              </a:rPr>
              <a:t>transaction,</a:t>
            </a:r>
            <a:endParaRPr lang="en-US" sz="1300" dirty="0">
              <a:solidFill>
                <a:srgbClr val="000000"/>
              </a:solidFill>
              <a:latin typeface="Verdana"/>
              <a:cs typeface="+mn-cs"/>
            </a:endParaRPr>
          </a:p>
          <a:p>
            <a:pPr algn="ctr">
              <a:defRPr/>
            </a:pPr>
            <a:r>
              <a:rPr lang="en-US" sz="1300" dirty="0">
                <a:solidFill>
                  <a:srgbClr val="000000"/>
                </a:solidFill>
                <a:latin typeface="Verdana"/>
                <a:cs typeface="+mn-cs"/>
              </a:rPr>
              <a:t>it will be checked whether a conflict arose,</a:t>
            </a:r>
          </a:p>
          <a:p>
            <a:pPr algn="ctr">
              <a:defRPr/>
            </a:pPr>
            <a:r>
              <a:rPr lang="en-US" sz="1300" dirty="0">
                <a:solidFill>
                  <a:srgbClr val="000000"/>
                </a:solidFill>
                <a:latin typeface="Verdana"/>
                <a:cs typeface="+mn-cs"/>
              </a:rPr>
              <a:t> if yes, the transaction will be rolled back and</a:t>
            </a:r>
          </a:p>
          <a:p>
            <a:pPr algn="ctr">
              <a:defRPr/>
            </a:pPr>
            <a:r>
              <a:rPr lang="en-US" sz="1300" dirty="0">
                <a:solidFill>
                  <a:srgbClr val="000000"/>
                </a:solidFill>
                <a:latin typeface="Verdana"/>
                <a:cs typeface="+mn-cs"/>
              </a:rPr>
              <a:t>then replayed if feasible else</a:t>
            </a:r>
          </a:p>
          <a:p>
            <a:pPr algn="ctr">
              <a:defRPr/>
            </a:pPr>
            <a:r>
              <a:rPr lang="en-US" sz="1300" dirty="0">
                <a:solidFill>
                  <a:srgbClr val="000000"/>
                </a:solidFill>
                <a:latin typeface="Verdana"/>
                <a:cs typeface="+mn-cs"/>
              </a:rPr>
              <a:t> executed while using locks.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90500" y="5057079"/>
            <a:ext cx="582249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Verdana"/>
                <a:cs typeface="+mn-cs"/>
              </a:rPr>
              <a:t>The next Figure </a:t>
            </a:r>
            <a:r>
              <a:rPr lang="en-US" dirty="0" smtClean="0">
                <a:solidFill>
                  <a:srgbClr val="000000"/>
                </a:solidFill>
                <a:latin typeface="Verdana"/>
                <a:cs typeface="+mn-cs"/>
              </a:rPr>
              <a:t>illustrates </a:t>
            </a:r>
            <a:r>
              <a:rPr lang="en-US" dirty="0">
                <a:solidFill>
                  <a:srgbClr val="000000"/>
                </a:solidFill>
                <a:latin typeface="Verdana"/>
                <a:cs typeface="+mn-cs"/>
              </a:rPr>
              <a:t>these synchronization mechanisms.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/>
              <a:t>3.4</a:t>
            </a:r>
            <a:r>
              <a:rPr lang="hu-HU" dirty="0"/>
              <a:t> </a:t>
            </a:r>
            <a:r>
              <a:rPr lang="en-US" dirty="0"/>
              <a:t>The Haswell-EX (E7-4800 v3) 4S processor line </a:t>
            </a:r>
            <a:r>
              <a:rPr lang="hu-HU" dirty="0" smtClean="0"/>
              <a:t>(</a:t>
            </a:r>
            <a:r>
              <a:rPr lang="en-US" dirty="0" smtClean="0"/>
              <a:t>6</a:t>
            </a:r>
            <a:r>
              <a:rPr lang="hu-HU" dirty="0" smtClean="0"/>
              <a:t>)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00579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157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488" y="1382285"/>
            <a:ext cx="5608637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8912" y="629657"/>
            <a:ext cx="94060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rgbClr val="2D2D8A"/>
                </a:solidFill>
                <a:latin typeface="Verdana"/>
                <a:cs typeface="+mn-cs"/>
              </a:rPr>
              <a:t>Illustration of </a:t>
            </a:r>
            <a:r>
              <a:rPr lang="en-US" b="1" dirty="0">
                <a:solidFill>
                  <a:srgbClr val="2D2D8A"/>
                </a:solidFill>
                <a:latin typeface="Verdana"/>
                <a:cs typeface="+mn-cs"/>
              </a:rPr>
              <a:t>lock based and transaction memory (TM) based </a:t>
            </a:r>
            <a:r>
              <a:rPr lang="en-US" b="1" dirty="0" smtClean="0">
                <a:solidFill>
                  <a:srgbClr val="2D2D8A"/>
                </a:solidFill>
                <a:latin typeface="Verdana"/>
                <a:cs typeface="+mn-cs"/>
              </a:rPr>
              <a:t>thread synchronization</a:t>
            </a:r>
          </a:p>
          <a:p>
            <a:pPr>
              <a:defRPr/>
            </a:pPr>
            <a:r>
              <a:rPr lang="en-US" b="1" dirty="0">
                <a:solidFill>
                  <a:srgbClr val="2D2D8A"/>
                </a:solidFill>
                <a:latin typeface="Verdana"/>
                <a:cs typeface="+mn-cs"/>
              </a:rPr>
              <a:t> </a:t>
            </a:r>
            <a:r>
              <a:rPr lang="en-US" b="1" dirty="0" smtClean="0">
                <a:solidFill>
                  <a:srgbClr val="2D2D8A"/>
                </a:solidFill>
                <a:latin typeface="Verdana"/>
                <a:cs typeface="+mn-cs"/>
              </a:rPr>
              <a:t> </a:t>
            </a:r>
            <a:r>
              <a:rPr lang="en-US" dirty="0" smtClean="0">
                <a:latin typeface="Verdana"/>
                <a:cs typeface="+mn-cs"/>
              </a:rPr>
              <a:t>[126]</a:t>
            </a:r>
            <a:endParaRPr lang="en-US" dirty="0">
              <a:latin typeface="Verdan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250113" y="2487185"/>
            <a:ext cx="1447800" cy="5222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Verdana"/>
                <a:cs typeface="+mn-cs"/>
              </a:rPr>
              <a:t>Conflict, to be</a:t>
            </a: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Verdana"/>
                <a:cs typeface="+mn-cs"/>
              </a:rPr>
              <a:t>     repaired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/>
              <a:t>3.4</a:t>
            </a:r>
            <a:r>
              <a:rPr lang="hu-HU" dirty="0"/>
              <a:t> </a:t>
            </a:r>
            <a:r>
              <a:rPr lang="en-US" dirty="0"/>
              <a:t>The Haswell-EX (E7-4800 v3) 4S processor line </a:t>
            </a:r>
            <a:r>
              <a:rPr lang="hu-HU" dirty="0" smtClean="0"/>
              <a:t>(</a:t>
            </a:r>
            <a:r>
              <a:rPr lang="en-US" dirty="0" smtClean="0"/>
              <a:t>7</a:t>
            </a:r>
            <a:r>
              <a:rPr lang="hu-HU" dirty="0" smtClean="0"/>
              <a:t>)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651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40"/>
          <p:cNvSpPr>
            <a:spLocks noChangeArrowheads="1"/>
          </p:cNvSpPr>
          <p:nvPr/>
        </p:nvSpPr>
        <p:spPr bwMode="auto">
          <a:xfrm>
            <a:off x="2798763" y="1366136"/>
            <a:ext cx="1498600" cy="60325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solidFill>
                  <a:schemeClr val="bg1"/>
                </a:solidFill>
                <a:latin typeface="Verdana" pitchFamily="34" charset="0"/>
              </a:rPr>
              <a:t>Core</a:t>
            </a:r>
            <a:r>
              <a:rPr lang="en-US" altLang="en-US" sz="100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hu-HU" altLang="en-US" sz="1000">
                <a:solidFill>
                  <a:schemeClr val="bg1"/>
                </a:solidFill>
                <a:latin typeface="Verdana" pitchFamily="34" charset="0"/>
              </a:rPr>
              <a:t>2 (</a:t>
            </a:r>
            <a:r>
              <a:rPr lang="en-US" altLang="en-US" sz="1000">
                <a:solidFill>
                  <a:schemeClr val="bg1"/>
                </a:solidFill>
                <a:latin typeface="Verdana" pitchFamily="34" charset="0"/>
              </a:rPr>
              <a:t>2C</a:t>
            </a:r>
            <a:r>
              <a:rPr lang="hu-HU" altLang="en-US" sz="1000">
                <a:solidFill>
                  <a:schemeClr val="bg1"/>
                </a:solidFill>
                <a:latin typeface="Verdana" pitchFamily="34" charset="0"/>
              </a:rPr>
              <a:t>)</a:t>
            </a:r>
          </a:p>
        </p:txBody>
      </p:sp>
      <p:sp>
        <p:nvSpPr>
          <p:cNvPr id="5" name="Téglalap 46"/>
          <p:cNvSpPr/>
          <p:nvPr/>
        </p:nvSpPr>
        <p:spPr>
          <a:xfrm>
            <a:off x="3752850" y="2725036"/>
            <a:ext cx="1501775" cy="60166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Aft>
                <a:spcPts val="300"/>
              </a:spcAft>
              <a:defRPr/>
            </a:pPr>
            <a:r>
              <a:rPr lang="en-US" altLang="en-US" sz="1000" smtClean="0">
                <a:solidFill>
                  <a:schemeClr val="bg1"/>
                </a:solidFill>
                <a:latin typeface="Verdana" pitchFamily="34" charset="0"/>
              </a:rPr>
              <a:t>E</a:t>
            </a:r>
            <a:r>
              <a:rPr lang="hu-HU" altLang="en-US" sz="1000" smtClean="0">
                <a:solidFill>
                  <a:schemeClr val="bg1"/>
                </a:solidFill>
                <a:latin typeface="Verdana" pitchFamily="34" charset="0"/>
              </a:rPr>
              <a:t>5000 MCH</a:t>
            </a:r>
            <a:endParaRPr lang="en-US" altLang="en-US" sz="1000" smtClean="0">
              <a:solidFill>
                <a:schemeClr val="bg1"/>
              </a:solidFill>
              <a:latin typeface="Verdana" pitchFamily="34" charset="0"/>
            </a:endParaRPr>
          </a:p>
          <a:p>
            <a:pPr algn="ctr">
              <a:spcAft>
                <a:spcPts val="300"/>
              </a:spcAft>
              <a:defRPr/>
            </a:pPr>
            <a:r>
              <a:rPr lang="en-US" altLang="en-US" sz="1000" smtClean="0">
                <a:solidFill>
                  <a:schemeClr val="bg1"/>
                </a:solidFill>
                <a:latin typeface="Verdana" pitchFamily="34" charset="0"/>
              </a:rPr>
              <a:t>(Enhanced)</a:t>
            </a:r>
            <a:endParaRPr lang="hu-HU" altLang="en-US" sz="100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6" name="Egyenes összekötő 47"/>
          <p:cNvCxnSpPr>
            <a:cxnSpLocks noChangeShapeType="1"/>
          </p:cNvCxnSpPr>
          <p:nvPr/>
        </p:nvCxnSpPr>
        <p:spPr bwMode="auto">
          <a:xfrm flipH="1" flipV="1">
            <a:off x="4125913" y="2313874"/>
            <a:ext cx="1587" cy="411162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Egyenes összekötő 48"/>
          <p:cNvCxnSpPr>
            <a:stCxn id="8" idx="0"/>
            <a:endCxn id="5" idx="2"/>
          </p:cNvCxnSpPr>
          <p:nvPr/>
        </p:nvCxnSpPr>
        <p:spPr>
          <a:xfrm rot="5400000" flipH="1" flipV="1">
            <a:off x="4279106" y="3552918"/>
            <a:ext cx="45243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églalap 69"/>
          <p:cNvSpPr/>
          <p:nvPr/>
        </p:nvSpPr>
        <p:spPr>
          <a:xfrm>
            <a:off x="3752850" y="3779136"/>
            <a:ext cx="1501775" cy="604838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hu-HU" altLang="en-US" sz="1000" smtClean="0">
                <a:solidFill>
                  <a:schemeClr val="bg1"/>
                </a:solidFill>
                <a:latin typeface="Verdana" pitchFamily="34" charset="0"/>
              </a:rPr>
              <a:t>631</a:t>
            </a:r>
            <a:r>
              <a:rPr lang="en-US" altLang="en-US" sz="1000" smtClean="0">
                <a:solidFill>
                  <a:schemeClr val="bg1"/>
                </a:solidFill>
                <a:latin typeface="Verdana" pitchFamily="34" charset="0"/>
              </a:rPr>
              <a:t>x</a:t>
            </a:r>
            <a:r>
              <a:rPr lang="hu-HU" altLang="en-US" sz="1000" smtClean="0">
                <a:solidFill>
                  <a:schemeClr val="bg1"/>
                </a:solidFill>
                <a:latin typeface="Verdana" pitchFamily="34" charset="0"/>
              </a:rPr>
              <a:t>ESB/</a:t>
            </a:r>
            <a:br>
              <a:rPr lang="hu-HU" altLang="en-US" sz="1000" smtClean="0">
                <a:solidFill>
                  <a:schemeClr val="bg1"/>
                </a:solidFill>
                <a:latin typeface="Verdana" pitchFamily="34" charset="0"/>
              </a:rPr>
            </a:br>
            <a:r>
              <a:rPr lang="hu-HU" altLang="en-US" sz="1000" smtClean="0">
                <a:solidFill>
                  <a:schemeClr val="bg1"/>
                </a:solidFill>
                <a:latin typeface="Verdana" pitchFamily="34" charset="0"/>
              </a:rPr>
              <a:t>632</a:t>
            </a:r>
            <a:r>
              <a:rPr lang="en-US" altLang="en-US" sz="1000" smtClean="0">
                <a:solidFill>
                  <a:schemeClr val="bg1"/>
                </a:solidFill>
                <a:latin typeface="Verdana" pitchFamily="34" charset="0"/>
              </a:rPr>
              <a:t>x</a:t>
            </a:r>
            <a:r>
              <a:rPr lang="hu-HU" altLang="en-US" sz="1000" smtClean="0">
                <a:solidFill>
                  <a:schemeClr val="bg1"/>
                </a:solidFill>
                <a:latin typeface="Verdana" pitchFamily="34" charset="0"/>
              </a:rPr>
              <a:t>ESB IOH</a:t>
            </a:r>
          </a:p>
        </p:txBody>
      </p:sp>
      <p:sp>
        <p:nvSpPr>
          <p:cNvPr id="9" name="Szövegdoboz 70"/>
          <p:cNvSpPr txBox="1">
            <a:spLocks noChangeArrowheads="1"/>
          </p:cNvSpPr>
          <p:nvPr/>
        </p:nvSpPr>
        <p:spPr bwMode="auto">
          <a:xfrm>
            <a:off x="4271963" y="2371024"/>
            <a:ext cx="4318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latin typeface="Verdana" pitchFamily="34" charset="0"/>
              </a:rPr>
              <a:t>FSB</a:t>
            </a:r>
          </a:p>
        </p:txBody>
      </p:sp>
      <p:sp>
        <p:nvSpPr>
          <p:cNvPr id="10" name="Téglalap 49"/>
          <p:cNvSpPr>
            <a:spLocks noChangeArrowheads="1"/>
          </p:cNvSpPr>
          <p:nvPr/>
        </p:nvSpPr>
        <p:spPr bwMode="auto">
          <a:xfrm>
            <a:off x="4673600" y="1366136"/>
            <a:ext cx="1498600" cy="60325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solidFill>
                  <a:schemeClr val="bg1"/>
                </a:solidFill>
                <a:latin typeface="Verdana" pitchFamily="34" charset="0"/>
              </a:rPr>
              <a:t>Core</a:t>
            </a:r>
            <a:r>
              <a:rPr lang="en-US" altLang="en-US" sz="100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hu-HU" altLang="en-US" sz="1000">
                <a:solidFill>
                  <a:schemeClr val="bg1"/>
                </a:solidFill>
                <a:latin typeface="Verdana" pitchFamily="34" charset="0"/>
              </a:rPr>
              <a:t>2 (2C)</a:t>
            </a:r>
          </a:p>
        </p:txBody>
      </p:sp>
      <p:cxnSp>
        <p:nvCxnSpPr>
          <p:cNvPr id="11" name="Egyenes összekötő 61"/>
          <p:cNvCxnSpPr>
            <a:cxnSpLocks noChangeShapeType="1"/>
          </p:cNvCxnSpPr>
          <p:nvPr/>
        </p:nvCxnSpPr>
        <p:spPr bwMode="auto">
          <a:xfrm flipV="1">
            <a:off x="5360988" y="1969386"/>
            <a:ext cx="0" cy="3444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Egyenes összekötő 62"/>
          <p:cNvCxnSpPr>
            <a:cxnSpLocks noChangeShapeType="1"/>
          </p:cNvCxnSpPr>
          <p:nvPr/>
        </p:nvCxnSpPr>
        <p:spPr bwMode="auto">
          <a:xfrm flipV="1">
            <a:off x="3548063" y="1956686"/>
            <a:ext cx="1587" cy="3444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Egyenes összekötő 77"/>
          <p:cNvCxnSpPr>
            <a:cxnSpLocks noChangeShapeType="1"/>
          </p:cNvCxnSpPr>
          <p:nvPr/>
        </p:nvCxnSpPr>
        <p:spPr bwMode="auto">
          <a:xfrm flipH="1">
            <a:off x="3548063" y="2313874"/>
            <a:ext cx="566737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Egyenes összekötő 23"/>
          <p:cNvCxnSpPr>
            <a:cxnSpLocks noChangeShapeType="1"/>
          </p:cNvCxnSpPr>
          <p:nvPr/>
        </p:nvCxnSpPr>
        <p:spPr bwMode="auto">
          <a:xfrm flipH="1">
            <a:off x="5264150" y="2939349"/>
            <a:ext cx="830263" cy="1587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Egyenes összekötő 24"/>
          <p:cNvCxnSpPr>
            <a:cxnSpLocks noChangeShapeType="1"/>
          </p:cNvCxnSpPr>
          <p:nvPr/>
        </p:nvCxnSpPr>
        <p:spPr bwMode="auto">
          <a:xfrm flipH="1" flipV="1">
            <a:off x="5487988" y="2337686"/>
            <a:ext cx="603250" cy="1588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Egyenes összekötő 25"/>
          <p:cNvCxnSpPr>
            <a:cxnSpLocks noChangeShapeType="1"/>
          </p:cNvCxnSpPr>
          <p:nvPr/>
        </p:nvCxnSpPr>
        <p:spPr bwMode="auto">
          <a:xfrm flipH="1">
            <a:off x="5254625" y="2775836"/>
            <a:ext cx="223838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Egyenes összekötő 26"/>
          <p:cNvCxnSpPr>
            <a:cxnSpLocks noChangeShapeType="1"/>
          </p:cNvCxnSpPr>
          <p:nvPr/>
        </p:nvCxnSpPr>
        <p:spPr bwMode="auto">
          <a:xfrm flipH="1">
            <a:off x="5264150" y="3113974"/>
            <a:ext cx="823913" cy="1587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Téglalap 27"/>
          <p:cNvSpPr>
            <a:spLocks noChangeArrowheads="1"/>
          </p:cNvSpPr>
          <p:nvPr/>
        </p:nvSpPr>
        <p:spPr bwMode="auto">
          <a:xfrm flipV="1">
            <a:off x="5765800" y="2596449"/>
            <a:ext cx="88900" cy="41433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Téglalap 28"/>
          <p:cNvSpPr>
            <a:spLocks noChangeArrowheads="1"/>
          </p:cNvSpPr>
          <p:nvPr/>
        </p:nvSpPr>
        <p:spPr bwMode="auto">
          <a:xfrm flipV="1">
            <a:off x="5605463" y="2596449"/>
            <a:ext cx="90487" cy="41433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0" name="Téglalap 29"/>
          <p:cNvSpPr>
            <a:spLocks noChangeArrowheads="1"/>
          </p:cNvSpPr>
          <p:nvPr/>
        </p:nvSpPr>
        <p:spPr bwMode="auto">
          <a:xfrm flipV="1">
            <a:off x="5768975" y="2131311"/>
            <a:ext cx="88900" cy="41433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1" name="Téglalap 30"/>
          <p:cNvSpPr>
            <a:spLocks noChangeArrowheads="1"/>
          </p:cNvSpPr>
          <p:nvPr/>
        </p:nvSpPr>
        <p:spPr bwMode="auto">
          <a:xfrm flipV="1">
            <a:off x="5608638" y="2131311"/>
            <a:ext cx="90487" cy="41433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22" name="Egyenes összekötő 31"/>
          <p:cNvCxnSpPr>
            <a:cxnSpLocks noChangeShapeType="1"/>
          </p:cNvCxnSpPr>
          <p:nvPr/>
        </p:nvCxnSpPr>
        <p:spPr bwMode="auto">
          <a:xfrm flipH="1" flipV="1">
            <a:off x="5491163" y="3748974"/>
            <a:ext cx="604837" cy="1587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Téglalap 32"/>
          <p:cNvSpPr>
            <a:spLocks noChangeArrowheads="1"/>
          </p:cNvSpPr>
          <p:nvPr/>
        </p:nvSpPr>
        <p:spPr bwMode="auto">
          <a:xfrm flipV="1">
            <a:off x="5765800" y="3539424"/>
            <a:ext cx="88900" cy="41433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4" name="Téglalap 33"/>
          <p:cNvSpPr>
            <a:spLocks noChangeArrowheads="1"/>
          </p:cNvSpPr>
          <p:nvPr/>
        </p:nvSpPr>
        <p:spPr bwMode="auto">
          <a:xfrm flipV="1">
            <a:off x="5605463" y="3539424"/>
            <a:ext cx="90487" cy="41433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25" name="Egyenes összekötő 34"/>
          <p:cNvCxnSpPr>
            <a:cxnSpLocks noChangeShapeType="1"/>
          </p:cNvCxnSpPr>
          <p:nvPr/>
        </p:nvCxnSpPr>
        <p:spPr bwMode="auto">
          <a:xfrm flipH="1" flipV="1">
            <a:off x="5484813" y="3280661"/>
            <a:ext cx="1587" cy="466725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Egyenes összekötő 35"/>
          <p:cNvCxnSpPr>
            <a:cxnSpLocks noChangeShapeType="1"/>
          </p:cNvCxnSpPr>
          <p:nvPr/>
        </p:nvCxnSpPr>
        <p:spPr bwMode="auto">
          <a:xfrm flipH="1">
            <a:off x="5262563" y="3267961"/>
            <a:ext cx="223837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Egyenes összekötő 36"/>
          <p:cNvCxnSpPr>
            <a:cxnSpLocks noChangeShapeType="1"/>
          </p:cNvCxnSpPr>
          <p:nvPr/>
        </p:nvCxnSpPr>
        <p:spPr bwMode="auto">
          <a:xfrm flipV="1">
            <a:off x="5483225" y="2323399"/>
            <a:ext cx="0" cy="452437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Téglalap 37"/>
          <p:cNvSpPr>
            <a:spLocks noChangeArrowheads="1"/>
          </p:cNvSpPr>
          <p:nvPr/>
        </p:nvSpPr>
        <p:spPr bwMode="auto">
          <a:xfrm flipV="1">
            <a:off x="5926138" y="2599624"/>
            <a:ext cx="87312" cy="41275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9" name="Téglalap 38"/>
          <p:cNvSpPr>
            <a:spLocks noChangeArrowheads="1"/>
          </p:cNvSpPr>
          <p:nvPr/>
        </p:nvSpPr>
        <p:spPr bwMode="auto">
          <a:xfrm flipV="1">
            <a:off x="5927725" y="2131311"/>
            <a:ext cx="88900" cy="41433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30" name="Téglalap 39"/>
          <p:cNvSpPr>
            <a:spLocks noChangeArrowheads="1"/>
          </p:cNvSpPr>
          <p:nvPr/>
        </p:nvSpPr>
        <p:spPr bwMode="auto">
          <a:xfrm flipV="1">
            <a:off x="5926138" y="3541011"/>
            <a:ext cx="87312" cy="41433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31" name="Téglalap 41"/>
          <p:cNvSpPr>
            <a:spLocks noChangeArrowheads="1"/>
          </p:cNvSpPr>
          <p:nvPr/>
        </p:nvSpPr>
        <p:spPr bwMode="auto">
          <a:xfrm flipV="1">
            <a:off x="5765800" y="3075874"/>
            <a:ext cx="88900" cy="41433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32" name="Téglalap 42"/>
          <p:cNvSpPr>
            <a:spLocks noChangeArrowheads="1"/>
          </p:cNvSpPr>
          <p:nvPr/>
        </p:nvSpPr>
        <p:spPr bwMode="auto">
          <a:xfrm flipV="1">
            <a:off x="5605463" y="3075874"/>
            <a:ext cx="90487" cy="41433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33" name="Téglalap 43"/>
          <p:cNvSpPr>
            <a:spLocks noChangeArrowheads="1"/>
          </p:cNvSpPr>
          <p:nvPr/>
        </p:nvSpPr>
        <p:spPr bwMode="auto">
          <a:xfrm flipV="1">
            <a:off x="5926138" y="3079049"/>
            <a:ext cx="87312" cy="41275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34" name="Téglalap 37"/>
          <p:cNvSpPr>
            <a:spLocks noChangeArrowheads="1"/>
          </p:cNvSpPr>
          <p:nvPr/>
        </p:nvSpPr>
        <p:spPr bwMode="auto">
          <a:xfrm flipV="1">
            <a:off x="6084888" y="2599624"/>
            <a:ext cx="87312" cy="41433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35" name="Téglalap 38"/>
          <p:cNvSpPr>
            <a:spLocks noChangeArrowheads="1"/>
          </p:cNvSpPr>
          <p:nvPr/>
        </p:nvSpPr>
        <p:spPr bwMode="auto">
          <a:xfrm flipV="1">
            <a:off x="6086475" y="2132899"/>
            <a:ext cx="88900" cy="41433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36" name="Téglalap 39"/>
          <p:cNvSpPr>
            <a:spLocks noChangeArrowheads="1"/>
          </p:cNvSpPr>
          <p:nvPr/>
        </p:nvSpPr>
        <p:spPr bwMode="auto">
          <a:xfrm flipV="1">
            <a:off x="6084888" y="3542599"/>
            <a:ext cx="87312" cy="41433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37" name="Téglalap 43"/>
          <p:cNvSpPr>
            <a:spLocks noChangeArrowheads="1"/>
          </p:cNvSpPr>
          <p:nvPr/>
        </p:nvSpPr>
        <p:spPr bwMode="auto">
          <a:xfrm flipV="1">
            <a:off x="6084888" y="3080636"/>
            <a:ext cx="87312" cy="41275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38" name="Egyenes összekötő 47"/>
          <p:cNvCxnSpPr>
            <a:cxnSpLocks noChangeShapeType="1"/>
          </p:cNvCxnSpPr>
          <p:nvPr/>
        </p:nvCxnSpPr>
        <p:spPr bwMode="auto">
          <a:xfrm flipV="1">
            <a:off x="4870450" y="2313874"/>
            <a:ext cx="0" cy="40005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" name="Line 84"/>
          <p:cNvSpPr>
            <a:spLocks noChangeShapeType="1"/>
          </p:cNvSpPr>
          <p:nvPr/>
        </p:nvSpPr>
        <p:spPr bwMode="auto">
          <a:xfrm>
            <a:off x="4883150" y="2313874"/>
            <a:ext cx="47783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Text Box 85"/>
          <p:cNvSpPr txBox="1">
            <a:spLocks noChangeArrowheads="1"/>
          </p:cNvSpPr>
          <p:nvPr/>
        </p:nvSpPr>
        <p:spPr bwMode="auto">
          <a:xfrm>
            <a:off x="5408613" y="4085524"/>
            <a:ext cx="10112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FBDIMM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w/DDR2-533</a:t>
            </a:r>
          </a:p>
        </p:txBody>
      </p:sp>
      <p:sp>
        <p:nvSpPr>
          <p:cNvPr id="41" name="Oval 86"/>
          <p:cNvSpPr>
            <a:spLocks noChangeArrowheads="1"/>
          </p:cNvSpPr>
          <p:nvPr/>
        </p:nvSpPr>
        <p:spPr bwMode="auto">
          <a:xfrm>
            <a:off x="3197225" y="2007486"/>
            <a:ext cx="2403475" cy="730250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Verdana" pitchFamily="34" charset="0"/>
            </a:endParaRPr>
          </a:p>
        </p:txBody>
      </p:sp>
      <p:sp>
        <p:nvSpPr>
          <p:cNvPr id="42" name="Text Box 87"/>
          <p:cNvSpPr txBox="1">
            <a:spLocks noChangeArrowheads="1"/>
          </p:cNvSpPr>
          <p:nvPr/>
        </p:nvSpPr>
        <p:spPr bwMode="auto">
          <a:xfrm>
            <a:off x="4494213" y="3442586"/>
            <a:ext cx="406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ESI</a:t>
            </a:r>
          </a:p>
        </p:txBody>
      </p:sp>
      <p:sp>
        <p:nvSpPr>
          <p:cNvPr id="43" name="Oval 88"/>
          <p:cNvSpPr>
            <a:spLocks noChangeArrowheads="1"/>
          </p:cNvSpPr>
          <p:nvPr/>
        </p:nvSpPr>
        <p:spPr bwMode="auto">
          <a:xfrm>
            <a:off x="4379913" y="3193349"/>
            <a:ext cx="541337" cy="700087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Verdana" pitchFamily="34" charset="0"/>
            </a:endParaRPr>
          </a:p>
        </p:txBody>
      </p:sp>
      <p:sp>
        <p:nvSpPr>
          <p:cNvPr id="44" name="Text Box 89"/>
          <p:cNvSpPr txBox="1">
            <a:spLocks noChangeArrowheads="1"/>
          </p:cNvSpPr>
          <p:nvPr/>
        </p:nvSpPr>
        <p:spPr bwMode="auto">
          <a:xfrm>
            <a:off x="3976688" y="2085274"/>
            <a:ext cx="105727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1333/1067 MT/s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97364" y="618182"/>
            <a:ext cx="53719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Example 1: A simple traditional DC server platform 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46" name="Rectangle 19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dirty="0" smtClean="0"/>
              <a:t>1.</a:t>
            </a:r>
            <a:r>
              <a:rPr lang="en-US" altLang="en-US" dirty="0" smtClean="0"/>
              <a:t>2</a:t>
            </a:r>
            <a:r>
              <a:rPr lang="hu-HU" altLang="en-US" dirty="0" smtClean="0"/>
              <a:t> </a:t>
            </a:r>
            <a:r>
              <a:rPr lang="en-US" altLang="en-US" dirty="0" smtClean="0"/>
              <a:t>The platform concept (</a:t>
            </a:r>
            <a:r>
              <a:rPr lang="hu-HU" altLang="en-US" dirty="0" smtClean="0"/>
              <a:t>2</a:t>
            </a:r>
            <a:r>
              <a:rPr lang="en-US" altLang="en-US" dirty="0" smtClean="0"/>
              <a:t>)</a:t>
            </a:r>
            <a:endParaRPr lang="hu-HU" altLang="en-US" dirty="0" smtClean="0"/>
          </a:p>
        </p:txBody>
      </p:sp>
      <p:sp>
        <p:nvSpPr>
          <p:cNvPr id="3" name="Rounded Rectangle 2"/>
          <p:cNvSpPr/>
          <p:nvPr/>
        </p:nvSpPr>
        <p:spPr bwMode="auto">
          <a:xfrm>
            <a:off x="5322351" y="2713924"/>
            <a:ext cx="117475" cy="640080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2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3.4</a:t>
            </a:r>
            <a:r>
              <a:rPr lang="hu-HU" dirty="0"/>
              <a:t> </a:t>
            </a:r>
            <a:r>
              <a:rPr lang="en-US" dirty="0"/>
              <a:t>The Haswell-EX (E7-4800 v3) 4S processor line </a:t>
            </a:r>
            <a:r>
              <a:rPr lang="hu-HU" dirty="0" smtClean="0"/>
              <a:t>(</a:t>
            </a:r>
            <a:r>
              <a:rPr lang="en-US" dirty="0" smtClean="0"/>
              <a:t>8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79018" y="625106"/>
            <a:ext cx="85370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</a:t>
            </a:r>
            <a:r>
              <a:rPr lang="en-US" dirty="0" smtClean="0">
                <a:solidFill>
                  <a:srgbClr val="FF0000"/>
                </a:solidFill>
              </a:rPr>
              <a:t>note</a:t>
            </a:r>
            <a:r>
              <a:rPr lang="en-US" dirty="0" smtClean="0"/>
              <a:t> that in their </a:t>
            </a:r>
            <a:r>
              <a:rPr lang="en-US" dirty="0" smtClean="0">
                <a:solidFill>
                  <a:srgbClr val="0070C0"/>
                </a:solidFill>
              </a:rPr>
              <a:t>POWER8</a:t>
            </a:r>
            <a:r>
              <a:rPr lang="en-US" dirty="0" smtClean="0"/>
              <a:t> (2014) </a:t>
            </a:r>
            <a:r>
              <a:rPr lang="en-US" dirty="0" smtClean="0">
                <a:solidFill>
                  <a:srgbClr val="0070C0"/>
                </a:solidFill>
              </a:rPr>
              <a:t>IBM also introduced hardware supported transactional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 memory</a:t>
            </a:r>
            <a:r>
              <a:rPr lang="en-US" dirty="0" smtClean="0"/>
              <a:t>, called Hardware Transactional Memory (HTM).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69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194" name="Picture 2" descr="http://www.theplatform.net/wp-content/uploads/2015/05/intel-xeon-e7-v3-block-diagram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49" y="1525588"/>
            <a:ext cx="8833917" cy="346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4788" y="622300"/>
            <a:ext cx="83375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Contrasting the layout of the </a:t>
            </a:r>
            <a:r>
              <a:rPr lang="en-US" b="1" dirty="0" err="1" smtClean="0">
                <a:solidFill>
                  <a:schemeClr val="accent6"/>
                </a:solidFill>
              </a:rPr>
              <a:t>Haswell</a:t>
            </a:r>
            <a:r>
              <a:rPr lang="en-US" b="1" dirty="0" smtClean="0">
                <a:solidFill>
                  <a:schemeClr val="accent6"/>
                </a:solidFill>
              </a:rPr>
              <a:t>-EX cores vs. the Ivy Bridge-EX cores </a:t>
            </a:r>
            <a:r>
              <a:rPr lang="en-US" dirty="0" smtClean="0"/>
              <a:t>[</a:t>
            </a:r>
            <a:r>
              <a:rPr lang="hu-HU" dirty="0" smtClean="0"/>
              <a:t>111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4788" y="908050"/>
            <a:ext cx="8283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Haswell</a:t>
            </a:r>
            <a:r>
              <a:rPr lang="en-US" dirty="0" smtClean="0"/>
              <a:t>-EX has </a:t>
            </a:r>
            <a:r>
              <a:rPr lang="en-US" dirty="0" smtClean="0">
                <a:solidFill>
                  <a:srgbClr val="0070C0"/>
                </a:solidFill>
              </a:rPr>
              <a:t>four core slides with 3x4 + 6 = 18 cores </a:t>
            </a:r>
            <a:r>
              <a:rPr lang="en-US" dirty="0" smtClean="0"/>
              <a:t>rather than 3x5 cores in case of </a:t>
            </a:r>
          </a:p>
          <a:p>
            <a:r>
              <a:rPr lang="en-US" dirty="0"/>
              <a:t> </a:t>
            </a:r>
            <a:r>
              <a:rPr lang="en-US" dirty="0" smtClean="0"/>
              <a:t> the Ivy Bridge-EX (only 3x 4 = 12 cores indicated in the Figure below).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38150" y="5194300"/>
            <a:ext cx="82416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Figure</a:t>
            </a:r>
            <a:r>
              <a:rPr lang="hu-HU" dirty="0" smtClean="0"/>
              <a:t>:</a:t>
            </a:r>
            <a:r>
              <a:rPr lang="en-US" dirty="0" smtClean="0"/>
              <a:t> Contrasting the basic layout of the </a:t>
            </a:r>
            <a:r>
              <a:rPr lang="en-US" dirty="0" err="1" smtClean="0"/>
              <a:t>Haswell</a:t>
            </a:r>
            <a:r>
              <a:rPr lang="en-US" dirty="0" smtClean="0"/>
              <a:t>-EX (E7 v3) and Ivy Bridge-EX (E7 v2)</a:t>
            </a:r>
          </a:p>
          <a:p>
            <a:pPr algn="ctr"/>
            <a:r>
              <a:rPr lang="en-US" dirty="0" smtClean="0"/>
              <a:t> processors [</a:t>
            </a:r>
            <a:r>
              <a:rPr lang="hu-HU" dirty="0" smtClean="0"/>
              <a:t>111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46063" y="5930900"/>
            <a:ext cx="84641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Note that the </a:t>
            </a:r>
            <a:r>
              <a:rPr lang="en-US" dirty="0" smtClean="0">
                <a:solidFill>
                  <a:srgbClr val="0070C0"/>
                </a:solidFill>
              </a:rPr>
              <a:t>E7-V3</a:t>
            </a:r>
            <a:r>
              <a:rPr lang="en-US" dirty="0" smtClean="0"/>
              <a:t> has </a:t>
            </a:r>
            <a:r>
              <a:rPr lang="en-US" dirty="0" smtClean="0">
                <a:solidFill>
                  <a:srgbClr val="0070C0"/>
                </a:solidFill>
              </a:rPr>
              <a:t>only two ring buses interconnected by a pair of buffered switches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3.4</a:t>
            </a:r>
            <a:r>
              <a:rPr lang="hu-HU" dirty="0" smtClean="0"/>
              <a:t> </a:t>
            </a:r>
            <a:r>
              <a:rPr lang="en-US" dirty="0" smtClean="0"/>
              <a:t>The Haswell-EX (E7-4800 v3) 4S processor line </a:t>
            </a:r>
            <a:r>
              <a:rPr lang="hu-HU" dirty="0" smtClean="0"/>
              <a:t>(</a:t>
            </a:r>
            <a:r>
              <a:rPr lang="en-US" dirty="0" smtClean="0"/>
              <a:t>9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04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2088" y="625475"/>
            <a:ext cx="5094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More detailed layout of the Haswell-EX die </a:t>
            </a:r>
            <a:r>
              <a:rPr lang="en-US" dirty="0" smtClean="0"/>
              <a:t>[</a:t>
            </a:r>
            <a:r>
              <a:rPr lang="hu-HU" dirty="0" smtClean="0"/>
              <a:t>111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3.4</a:t>
            </a:r>
            <a:r>
              <a:rPr lang="hu-HU" dirty="0" smtClean="0"/>
              <a:t> </a:t>
            </a:r>
            <a:r>
              <a:rPr lang="en-US" dirty="0" smtClean="0"/>
              <a:t>The Haswell-EX (E7-4800 v3) 4S processor line </a:t>
            </a:r>
            <a:r>
              <a:rPr lang="hu-HU" dirty="0" smtClean="0"/>
              <a:t>(</a:t>
            </a:r>
            <a:r>
              <a:rPr lang="en-US" dirty="0" smtClean="0"/>
              <a:t>10</a:t>
            </a:r>
            <a:r>
              <a:rPr lang="hu-HU" dirty="0" smtClean="0"/>
              <a:t>)</a:t>
            </a:r>
            <a:endParaRPr lang="en-US" dirty="0"/>
          </a:p>
        </p:txBody>
      </p:sp>
      <p:pic>
        <p:nvPicPr>
          <p:cNvPr id="5" name="Picture 2" descr="http://www.theplatform.net/wp-content/uploads/2015/05/intel-xeon-e7-v3-block-diagram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1092200"/>
            <a:ext cx="9002713" cy="5626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454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3.4</a:t>
            </a:r>
            <a:r>
              <a:rPr lang="hu-HU" dirty="0"/>
              <a:t> </a:t>
            </a:r>
            <a:r>
              <a:rPr lang="en-US" dirty="0"/>
              <a:t>The Haswell-EX (E7-4800 v3) 4S processor line </a:t>
            </a:r>
            <a:r>
              <a:rPr lang="hu-HU" dirty="0" smtClean="0"/>
              <a:t>(</a:t>
            </a:r>
            <a:r>
              <a:rPr lang="en-US" dirty="0" smtClean="0"/>
              <a:t>11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3" name="AutoShape 2" descr="http://www.theplatform.net/wp-content/uploads/2015/05/intel-xeon-e7-v3-die-shot.jpg"/>
          <p:cNvSpPr>
            <a:spLocks noChangeAspect="1" noChangeArrowheads="1"/>
          </p:cNvSpPr>
          <p:nvPr/>
        </p:nvSpPr>
        <p:spPr bwMode="auto">
          <a:xfrm>
            <a:off x="63500" y="-136525"/>
            <a:ext cx="7972425" cy="635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2" name="Picture 4" descr="http://www.theplatform.net/wp-content/uploads/2015/05/intel-xeon-e7-v3-die-sho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1" y="1272609"/>
            <a:ext cx="8252460" cy="494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2088" y="622300"/>
            <a:ext cx="61879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Die micrograph of an 18-core Haswell-EX processor </a:t>
            </a:r>
            <a:r>
              <a:rPr lang="en-US" dirty="0" smtClean="0"/>
              <a:t>[111]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60700" y="6451600"/>
            <a:ext cx="35798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22 nm, 5.7 billion transistors, 662 mm</a:t>
            </a:r>
            <a:r>
              <a:rPr lang="en-US" sz="1200" b="1" baseline="30000" dirty="0" smtClean="0"/>
              <a:t>2</a:t>
            </a:r>
            <a:endParaRPr lang="en-US" sz="1200" b="1" baseline="30000" dirty="0"/>
          </a:p>
        </p:txBody>
      </p:sp>
    </p:spTree>
    <p:extLst>
      <p:ext uri="{BB962C8B-B14F-4D97-AF65-F5344CB8AC3E}">
        <p14:creationId xmlns:p14="http://schemas.microsoft.com/office/powerpoint/2010/main" val="364652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7288"/>
            <a:ext cx="9144000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2088" y="625475"/>
            <a:ext cx="58897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Main features of 4S and 8S </a:t>
            </a:r>
            <a:r>
              <a:rPr lang="en-US" b="1" dirty="0" err="1" smtClean="0">
                <a:solidFill>
                  <a:schemeClr val="accent6"/>
                </a:solidFill>
              </a:rPr>
              <a:t>Haswell</a:t>
            </a:r>
            <a:r>
              <a:rPr lang="en-US" b="1" dirty="0" smtClean="0">
                <a:solidFill>
                  <a:schemeClr val="accent6"/>
                </a:solidFill>
              </a:rPr>
              <a:t>-EX processors </a:t>
            </a:r>
            <a:r>
              <a:rPr lang="en-US" dirty="0" smtClean="0"/>
              <a:t>[</a:t>
            </a:r>
            <a:r>
              <a:rPr lang="hu-HU" dirty="0" smtClean="0"/>
              <a:t>120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3.4</a:t>
            </a:r>
            <a:r>
              <a:rPr lang="hu-HU" dirty="0" smtClean="0"/>
              <a:t> </a:t>
            </a:r>
            <a:r>
              <a:rPr lang="en-US" dirty="0" smtClean="0"/>
              <a:t>The Haswell-EX (E7-4800 v3) 4S processor line </a:t>
            </a:r>
            <a:r>
              <a:rPr lang="hu-HU" dirty="0" smtClean="0"/>
              <a:t>(</a:t>
            </a:r>
            <a:r>
              <a:rPr lang="en-US" dirty="0" smtClean="0"/>
              <a:t>12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31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3.4</a:t>
            </a:r>
            <a:r>
              <a:rPr lang="hu-HU" dirty="0"/>
              <a:t> </a:t>
            </a:r>
            <a:r>
              <a:rPr lang="en-US" dirty="0"/>
              <a:t>The Haswell-EX (E7-4800 v3) 4S processor line </a:t>
            </a:r>
            <a:r>
              <a:rPr lang="hu-HU" dirty="0"/>
              <a:t>(</a:t>
            </a:r>
            <a:r>
              <a:rPr lang="en-US" dirty="0" smtClean="0"/>
              <a:t>1</a:t>
            </a:r>
            <a:r>
              <a:rPr lang="hu-HU" dirty="0" smtClean="0"/>
              <a:t>3)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9068" y="648393"/>
            <a:ext cx="8427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chemeClr val="accent6"/>
                </a:solidFill>
              </a:rPr>
              <a:t>Power management improvements in the Haswell-EP and Haswell-EX server lines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0737" y="957192"/>
            <a:ext cx="88869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The </a:t>
            </a:r>
            <a:r>
              <a:rPr lang="hu-HU" dirty="0" smtClean="0">
                <a:solidFill>
                  <a:srgbClr val="0070C0"/>
                </a:solidFill>
              </a:rPr>
              <a:t>related product families </a:t>
            </a:r>
            <a:r>
              <a:rPr lang="hu-HU" dirty="0" smtClean="0"/>
              <a:t>are: the </a:t>
            </a:r>
            <a:r>
              <a:rPr lang="hu-HU" dirty="0" smtClean="0"/>
              <a:t>E5-4600/2600/1600 </a:t>
            </a:r>
            <a:r>
              <a:rPr lang="en-US" dirty="0" err="1" smtClean="0"/>
              <a:t>v3</a:t>
            </a:r>
            <a:r>
              <a:rPr lang="en-US" dirty="0" smtClean="0"/>
              <a:t> </a:t>
            </a:r>
            <a:r>
              <a:rPr lang="hu-HU" dirty="0" smtClean="0"/>
              <a:t>and the </a:t>
            </a:r>
            <a:r>
              <a:rPr lang="hu-HU" dirty="0" smtClean="0"/>
              <a:t>Xeon </a:t>
            </a:r>
            <a:r>
              <a:rPr lang="hu-HU" dirty="0" smtClean="0"/>
              <a:t>E7-8800/4800</a:t>
            </a:r>
            <a:r>
              <a:rPr lang="en-US" dirty="0" smtClean="0"/>
              <a:t> </a:t>
            </a:r>
            <a:r>
              <a:rPr lang="en-US" dirty="0" err="1" smtClean="0"/>
              <a:t>v3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49406" y="1275010"/>
            <a:ext cx="70680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</a:t>
            </a:r>
            <a:r>
              <a:rPr lang="hu-HU" dirty="0" smtClean="0"/>
              <a:t>introduced key </a:t>
            </a:r>
            <a:r>
              <a:rPr lang="en-US" dirty="0" smtClean="0">
                <a:solidFill>
                  <a:srgbClr val="FF0000"/>
                </a:solidFill>
              </a:rPr>
              <a:t>power </a:t>
            </a:r>
            <a:r>
              <a:rPr lang="hu-HU" dirty="0" smtClean="0">
                <a:solidFill>
                  <a:srgbClr val="FF0000"/>
                </a:solidFill>
              </a:rPr>
              <a:t>management </a:t>
            </a:r>
            <a:r>
              <a:rPr lang="en-US" dirty="0" smtClean="0">
                <a:solidFill>
                  <a:srgbClr val="FF0000"/>
                </a:solidFill>
              </a:rPr>
              <a:t>improvements </a:t>
            </a:r>
            <a:r>
              <a:rPr lang="en-US" dirty="0" smtClean="0"/>
              <a:t>include</a:t>
            </a:r>
            <a:r>
              <a:rPr lang="hu-HU" dirty="0" smtClean="0"/>
              <a:t> first of all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11369" y="1596978"/>
            <a:ext cx="3219599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Per core P-states (PCPS</a:t>
            </a:r>
            <a:r>
              <a:rPr lang="en-US" dirty="0" smtClean="0">
                <a:solidFill>
                  <a:srgbClr val="0070C0"/>
                </a:solidFill>
              </a:rPr>
              <a:t>)</a:t>
            </a:r>
            <a:r>
              <a:rPr lang="hu-HU" dirty="0" smtClean="0">
                <a:solidFill>
                  <a:srgbClr val="0070C0"/>
                </a:solidFill>
              </a:rPr>
              <a:t> </a:t>
            </a:r>
            <a:r>
              <a:rPr lang="hu-HU" dirty="0" smtClean="0"/>
              <a:t>and </a:t>
            </a:r>
            <a:r>
              <a:rPr lang="en-US" dirty="0" smtClean="0"/>
              <a:t> 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0070C0"/>
                </a:solidFill>
              </a:rPr>
              <a:t>Uncore frequency scaling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6495" y="2163652"/>
            <a:ext cx="68334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We underline that the installed OS has to support the above features.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43189" y="6375041"/>
            <a:ext cx="35697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Uncore</a:t>
            </a:r>
            <a:r>
              <a:rPr lang="en-US" dirty="0" smtClean="0"/>
              <a:t>: a </a:t>
            </a:r>
            <a:r>
              <a:rPr lang="en-US" dirty="0" err="1" smtClean="0"/>
              <a:t>processzor</a:t>
            </a:r>
            <a:r>
              <a:rPr lang="en-US" dirty="0" smtClean="0"/>
              <a:t> </a:t>
            </a:r>
            <a:r>
              <a:rPr lang="en-US" dirty="0" err="1" smtClean="0"/>
              <a:t>nem</a:t>
            </a:r>
            <a:r>
              <a:rPr lang="en-US" dirty="0" smtClean="0"/>
              <a:t>-mag </a:t>
            </a:r>
            <a:r>
              <a:rPr lang="en-US" dirty="0" err="1" smtClean="0"/>
              <a:t>része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594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3" grpId="0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3.4</a:t>
            </a:r>
            <a:r>
              <a:rPr lang="hu-HU" dirty="0"/>
              <a:t> </a:t>
            </a:r>
            <a:r>
              <a:rPr lang="en-US" dirty="0"/>
              <a:t>The Haswell-EX (E7-4800 v3) 4S processor line </a:t>
            </a:r>
            <a:r>
              <a:rPr lang="hu-HU" dirty="0"/>
              <a:t>(</a:t>
            </a:r>
            <a:r>
              <a:rPr lang="en-US" dirty="0" smtClean="0"/>
              <a:t>1</a:t>
            </a:r>
            <a:r>
              <a:rPr lang="hu-HU" dirty="0" smtClean="0"/>
              <a:t>4)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6189" y="618184"/>
            <a:ext cx="77348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chemeClr val="accent6"/>
                </a:solidFill>
              </a:rPr>
              <a:t>Per core P-states (PCPS) in the HSW-EP and Haswell-EX lines [129], [130]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826" y="901519"/>
            <a:ext cx="8794395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In the </a:t>
            </a:r>
            <a:r>
              <a:rPr lang="hu-HU" dirty="0" smtClean="0">
                <a:solidFill>
                  <a:srgbClr val="0070C0"/>
                </a:solidFill>
              </a:rPr>
              <a:t>Haswell-EP and -EX server lines </a:t>
            </a:r>
            <a:r>
              <a:rPr lang="hu-HU" dirty="0" smtClean="0"/>
              <a:t>Intel introduced </a:t>
            </a:r>
            <a:r>
              <a:rPr lang="hu-HU" dirty="0" smtClean="0">
                <a:solidFill>
                  <a:srgbClr val="FF0000"/>
                </a:solidFill>
              </a:rPr>
              <a:t>individual P-state control </a:t>
            </a:r>
            <a:r>
              <a:rPr lang="hu-HU" dirty="0" smtClean="0"/>
              <a:t>instructed </a:t>
            </a:r>
          </a:p>
          <a:p>
            <a:pPr>
              <a:spcAft>
                <a:spcPts val="600"/>
              </a:spcAft>
            </a:pPr>
            <a:r>
              <a:rPr lang="hu-HU" dirty="0"/>
              <a:t> </a:t>
            </a:r>
            <a:r>
              <a:rPr lang="hu-HU" dirty="0" smtClean="0"/>
              <a:t>      by the OS.</a:t>
            </a:r>
          </a:p>
          <a:p>
            <a:r>
              <a:rPr lang="hu-HU" dirty="0" smtClean="0"/>
              <a:t>     This means that </a:t>
            </a:r>
            <a:r>
              <a:rPr lang="hu-HU" dirty="0" smtClean="0">
                <a:solidFill>
                  <a:srgbClr val="0070C0"/>
                </a:solidFill>
              </a:rPr>
              <a:t>each core can operate independently at individual clock rate and ssociated</a:t>
            </a:r>
          </a:p>
          <a:p>
            <a:pPr>
              <a:spcAft>
                <a:spcPts val="600"/>
              </a:spcAft>
            </a:pPr>
            <a:r>
              <a:rPr lang="hu-HU" dirty="0" smtClean="0">
                <a:solidFill>
                  <a:srgbClr val="0070C0"/>
                </a:solidFill>
              </a:rPr>
              <a:t>       core voltage.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0070C0"/>
                </a:solidFill>
              </a:rPr>
              <a:t>Previously</a:t>
            </a:r>
            <a:r>
              <a:rPr lang="hu-HU" dirty="0">
                <a:solidFill>
                  <a:srgbClr val="0070C0"/>
                </a:solidFill>
              </a:rPr>
              <a:t>,</a:t>
            </a:r>
            <a:r>
              <a:rPr lang="hu-HU" dirty="0"/>
              <a:t> </a:t>
            </a:r>
            <a:r>
              <a:rPr lang="hu-HU" dirty="0" smtClean="0"/>
              <a:t>in </a:t>
            </a:r>
            <a:r>
              <a:rPr lang="hu-HU" dirty="0"/>
              <a:t>the Ivy Bridge and preceding generations </a:t>
            </a:r>
            <a:r>
              <a:rPr lang="hu-HU" dirty="0" smtClean="0">
                <a:solidFill>
                  <a:srgbClr val="0070C0"/>
                </a:solidFill>
              </a:rPr>
              <a:t>all cores run </a:t>
            </a:r>
            <a:r>
              <a:rPr lang="hu-HU" dirty="0">
                <a:solidFill>
                  <a:srgbClr val="0070C0"/>
                </a:solidFill>
              </a:rPr>
              <a:t>at the same </a:t>
            </a:r>
            <a:r>
              <a:rPr lang="hu-HU" dirty="0" smtClean="0">
                <a:solidFill>
                  <a:srgbClr val="0070C0"/>
                </a:solidFill>
              </a:rPr>
              <a:t>frequency</a:t>
            </a:r>
          </a:p>
          <a:p>
            <a:r>
              <a:rPr lang="hu-HU" dirty="0" smtClean="0">
                <a:solidFill>
                  <a:srgbClr val="0070C0"/>
                </a:solidFill>
              </a:rPr>
              <a:t>       and voltage.</a:t>
            </a:r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3921819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3.4</a:t>
            </a:r>
            <a:r>
              <a:rPr lang="hu-HU" dirty="0"/>
              <a:t> </a:t>
            </a:r>
            <a:r>
              <a:rPr lang="en-US" dirty="0"/>
              <a:t>The Haswell-EX (E7-4800 v3) 4S processor line </a:t>
            </a:r>
            <a:r>
              <a:rPr lang="hu-HU" dirty="0"/>
              <a:t>(</a:t>
            </a:r>
            <a:r>
              <a:rPr lang="en-US" dirty="0" smtClean="0"/>
              <a:t>1</a:t>
            </a:r>
            <a:r>
              <a:rPr lang="hu-HU" dirty="0" smtClean="0"/>
              <a:t>5)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11128"/>
          <a:stretch/>
        </p:blipFill>
        <p:spPr>
          <a:xfrm>
            <a:off x="5189659" y="1940470"/>
            <a:ext cx="3694025" cy="47739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0431" y="643942"/>
            <a:ext cx="5364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Remark 1 - Estimated gain of using individual P-states -1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6973" y="991671"/>
            <a:ext cx="9011634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dirty="0" smtClean="0"/>
              <a:t>Subsequently, we cite a study investigating the </a:t>
            </a:r>
            <a:r>
              <a:rPr lang="hu-HU" dirty="0" smtClean="0">
                <a:solidFill>
                  <a:srgbClr val="0070C0"/>
                </a:solidFill>
              </a:rPr>
              <a:t>possible gain of using individual voltage and</a:t>
            </a:r>
          </a:p>
          <a:p>
            <a:pPr>
              <a:spcAft>
                <a:spcPts val="600"/>
              </a:spcAft>
            </a:pPr>
            <a:r>
              <a:rPr lang="hu-HU" dirty="0">
                <a:solidFill>
                  <a:srgbClr val="0070C0"/>
                </a:solidFill>
              </a:rPr>
              <a:t> </a:t>
            </a:r>
            <a:r>
              <a:rPr lang="hu-HU" dirty="0" smtClean="0">
                <a:solidFill>
                  <a:srgbClr val="0070C0"/>
                </a:solidFill>
              </a:rPr>
              <a:t>     clock domains</a:t>
            </a:r>
            <a:r>
              <a:rPr lang="hu-HU" dirty="0" smtClean="0"/>
              <a:t> [131].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The assumed microarchitecture of the study is seen below.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6823" y="6143223"/>
            <a:ext cx="44310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Figure: Assumed microarchitecture in the cited</a:t>
            </a:r>
          </a:p>
          <a:p>
            <a:r>
              <a:rPr lang="hu-HU" dirty="0" smtClean="0"/>
              <a:t>study (clock generation not indicated)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0212" y="5193920"/>
            <a:ext cx="398378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PMU: Power Management Unit</a:t>
            </a:r>
          </a:p>
          <a:p>
            <a:r>
              <a:rPr lang="hu-HU" dirty="0"/>
              <a:t> </a:t>
            </a:r>
            <a:r>
              <a:rPr lang="hu-HU" dirty="0" smtClean="0"/>
              <a:t>        Based on sensed data it determines</a:t>
            </a:r>
          </a:p>
          <a:p>
            <a:r>
              <a:rPr lang="hu-HU" dirty="0"/>
              <a:t> </a:t>
            </a:r>
            <a:r>
              <a:rPr lang="hu-HU" dirty="0" smtClean="0"/>
              <a:t>        individual clock and voltage values.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56823" y="2331076"/>
            <a:ext cx="4570482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Note that due to the different clock rates</a:t>
            </a:r>
          </a:p>
          <a:p>
            <a:r>
              <a:rPr lang="hu-HU" dirty="0"/>
              <a:t> </a:t>
            </a:r>
            <a:r>
              <a:rPr lang="hu-HU" dirty="0" smtClean="0"/>
              <a:t> </a:t>
            </a:r>
            <a:r>
              <a:rPr lang="hu-HU" dirty="0" smtClean="0">
                <a:solidFill>
                  <a:srgbClr val="FF0000"/>
                </a:solidFill>
              </a:rPr>
              <a:t>FIFO Buffers </a:t>
            </a:r>
            <a:r>
              <a:rPr lang="hu-HU" dirty="0" smtClean="0"/>
              <a:t>are needed between the cores</a:t>
            </a:r>
          </a:p>
          <a:p>
            <a:pPr>
              <a:spcAft>
                <a:spcPts val="600"/>
              </a:spcAft>
            </a:pPr>
            <a:r>
              <a:rPr lang="hu-HU" dirty="0" smtClean="0"/>
              <a:t>  and the Interconnect </a:t>
            </a:r>
            <a:r>
              <a:rPr lang="hu-HU" dirty="0">
                <a:solidFill>
                  <a:srgbClr val="0070C0"/>
                </a:solidFill>
              </a:rPr>
              <a:t>for </a:t>
            </a:r>
            <a:r>
              <a:rPr lang="hu-HU" dirty="0" smtClean="0">
                <a:solidFill>
                  <a:srgbClr val="0070C0"/>
                </a:solidFill>
              </a:rPr>
              <a:t>clock synchronization</a:t>
            </a:r>
            <a:r>
              <a:rPr lang="hu-HU" dirty="0" smtClean="0"/>
              <a:t>.</a:t>
            </a:r>
          </a:p>
          <a:p>
            <a:r>
              <a:rPr lang="hu-HU" dirty="0" smtClean="0"/>
              <a:t>C</a:t>
            </a:r>
            <a:r>
              <a:rPr lang="en-US" dirty="0" smtClean="0"/>
              <a:t>lock synchronization</a:t>
            </a:r>
            <a:r>
              <a:rPr lang="hu-HU" dirty="0" smtClean="0"/>
              <a:t> </a:t>
            </a:r>
            <a:r>
              <a:rPr lang="en-US" dirty="0" smtClean="0"/>
              <a:t>adds </a:t>
            </a:r>
            <a:r>
              <a:rPr lang="en-US" dirty="0"/>
              <a:t>latency to </a:t>
            </a:r>
            <a:r>
              <a:rPr lang="hu-HU" dirty="0" smtClean="0"/>
              <a:t>the</a:t>
            </a:r>
          </a:p>
          <a:p>
            <a:r>
              <a:rPr lang="hu-HU" dirty="0" smtClean="0"/>
              <a:t>  </a:t>
            </a:r>
            <a:r>
              <a:rPr lang="en-US" dirty="0" smtClean="0"/>
              <a:t>memory </a:t>
            </a:r>
            <a:r>
              <a:rPr lang="en-US" dirty="0"/>
              <a:t>and cache </a:t>
            </a:r>
            <a:r>
              <a:rPr lang="en-US" dirty="0" smtClean="0"/>
              <a:t>transfers.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02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3.4</a:t>
            </a:r>
            <a:r>
              <a:rPr lang="hu-HU" dirty="0"/>
              <a:t> </a:t>
            </a:r>
            <a:r>
              <a:rPr lang="en-US" dirty="0"/>
              <a:t>The Haswell-EX (E7-4800 v3) 4S processor line </a:t>
            </a:r>
            <a:r>
              <a:rPr lang="hu-HU" dirty="0"/>
              <a:t>(</a:t>
            </a:r>
            <a:r>
              <a:rPr lang="en-US" dirty="0" smtClean="0"/>
              <a:t>1</a:t>
            </a:r>
            <a:r>
              <a:rPr lang="hu-HU" dirty="0" smtClean="0"/>
              <a:t>6)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0431" y="643942"/>
            <a:ext cx="5364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Remark 1 - Estimated gain of using individual P-states -2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9068" y="942448"/>
            <a:ext cx="91711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General assessment </a:t>
            </a:r>
            <a:r>
              <a:rPr lang="hu-HU" dirty="0" smtClean="0"/>
              <a:t>of using single and multiple voltage domains stated in the study [131]</a:t>
            </a:r>
            <a:r>
              <a:rPr lang="en-US" dirty="0" smtClean="0"/>
              <a:t> (2009)</a:t>
            </a:r>
            <a:r>
              <a:rPr lang="hu-HU" dirty="0" smtClean="0"/>
              <a:t>: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40584" y="1298897"/>
            <a:ext cx="8671596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u-HU" dirty="0" smtClean="0"/>
              <a:t>"</a:t>
            </a:r>
            <a:r>
              <a:rPr lang="en-US" dirty="0" smtClean="0"/>
              <a:t>The </a:t>
            </a:r>
            <a:r>
              <a:rPr lang="en-US" dirty="0"/>
              <a:t>advantage of a </a:t>
            </a:r>
            <a:r>
              <a:rPr lang="en-US" dirty="0">
                <a:solidFill>
                  <a:srgbClr val="FF0000"/>
                </a:solidFill>
              </a:rPr>
              <a:t>single voltage domain </a:t>
            </a:r>
            <a:r>
              <a:rPr lang="en-US" dirty="0"/>
              <a:t>is the </a:t>
            </a:r>
            <a:r>
              <a:rPr lang="en-US" dirty="0">
                <a:solidFill>
                  <a:srgbClr val="0070C0"/>
                </a:solidFill>
              </a:rPr>
              <a:t>capability </a:t>
            </a:r>
            <a:r>
              <a:rPr lang="en-US" dirty="0" smtClean="0">
                <a:solidFill>
                  <a:srgbClr val="0070C0"/>
                </a:solidFill>
              </a:rPr>
              <a:t>of</a:t>
            </a:r>
            <a:r>
              <a:rPr lang="hu-HU" dirty="0" smtClean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sharing </a:t>
            </a:r>
            <a:r>
              <a:rPr lang="en-US" dirty="0">
                <a:solidFill>
                  <a:srgbClr val="0070C0"/>
                </a:solidFill>
              </a:rPr>
              <a:t>the current among the cores</a:t>
            </a:r>
            <a:r>
              <a:rPr lang="en-US" dirty="0"/>
              <a:t>; when some cores </a:t>
            </a:r>
            <a:r>
              <a:rPr lang="en-US" dirty="0" smtClean="0"/>
              <a:t>consume</a:t>
            </a:r>
            <a:r>
              <a:rPr lang="hu-HU" dirty="0" smtClean="0"/>
              <a:t> </a:t>
            </a:r>
            <a:r>
              <a:rPr lang="en-US" dirty="0" smtClean="0"/>
              <a:t>less </a:t>
            </a:r>
            <a:r>
              <a:rPr lang="en-US" dirty="0"/>
              <a:t>current or are turned off, current can be directed to the </a:t>
            </a:r>
            <a:r>
              <a:rPr lang="en-US" dirty="0" smtClean="0"/>
              <a:t>other</a:t>
            </a:r>
            <a:r>
              <a:rPr lang="hu-HU" dirty="0" smtClean="0"/>
              <a:t> </a:t>
            </a:r>
            <a:r>
              <a:rPr lang="en-US" dirty="0" smtClean="0"/>
              <a:t>active </a:t>
            </a:r>
            <a:r>
              <a:rPr lang="en-US" dirty="0"/>
              <a:t>cores</a:t>
            </a:r>
            <a:r>
              <a:rPr lang="en-US" dirty="0">
                <a:solidFill>
                  <a:srgbClr val="0070C0"/>
                </a:solidFill>
              </a:rPr>
              <a:t>. </a:t>
            </a:r>
            <a:r>
              <a:rPr lang="en-US" dirty="0"/>
              <a:t>This advantage comes at the </a:t>
            </a:r>
            <a:r>
              <a:rPr lang="en-US" dirty="0">
                <a:solidFill>
                  <a:srgbClr val="0070C0"/>
                </a:solidFill>
              </a:rPr>
              <a:t>cost of tying all </a:t>
            </a:r>
            <a:r>
              <a:rPr lang="en-US" dirty="0" smtClean="0">
                <a:solidFill>
                  <a:srgbClr val="0070C0"/>
                </a:solidFill>
              </a:rPr>
              <a:t>the</a:t>
            </a:r>
            <a:r>
              <a:rPr lang="hu-HU" dirty="0" smtClean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voltage </a:t>
            </a:r>
            <a:r>
              <a:rPr lang="en-US" dirty="0">
                <a:solidFill>
                  <a:srgbClr val="0070C0"/>
                </a:solidFill>
              </a:rPr>
              <a:t>domains together</a:t>
            </a:r>
            <a:r>
              <a:rPr lang="en-US" dirty="0"/>
              <a:t>, forcing the same operation voltage </a:t>
            </a:r>
            <a:r>
              <a:rPr lang="en-US" dirty="0" smtClean="0"/>
              <a:t>to</a:t>
            </a:r>
            <a:r>
              <a:rPr lang="hu-HU" dirty="0" smtClean="0"/>
              <a:t> </a:t>
            </a:r>
            <a:r>
              <a:rPr lang="en-US" dirty="0" smtClean="0"/>
              <a:t>all </a:t>
            </a:r>
            <a:r>
              <a:rPr lang="en-US" dirty="0"/>
              <a:t>cores</a:t>
            </a:r>
            <a:r>
              <a:rPr lang="en-US" dirty="0" smtClean="0"/>
              <a:t>.</a:t>
            </a:r>
            <a:endParaRPr lang="hu-HU" dirty="0" smtClean="0"/>
          </a:p>
          <a:p>
            <a:pPr>
              <a:spcAft>
                <a:spcPts val="600"/>
              </a:spcAft>
            </a:pPr>
            <a:r>
              <a:rPr lang="en-US" dirty="0" smtClean="0"/>
              <a:t>On the other hand, </a:t>
            </a:r>
            <a:r>
              <a:rPr lang="en-US" dirty="0" smtClean="0">
                <a:solidFill>
                  <a:srgbClr val="FF0000"/>
                </a:solidFill>
              </a:rPr>
              <a:t>multiple voltage domains </a:t>
            </a:r>
            <a:r>
              <a:rPr lang="en-US" dirty="0" smtClean="0"/>
              <a:t>topology</a:t>
            </a:r>
            <a:r>
              <a:rPr lang="hu-HU" dirty="0" smtClean="0"/>
              <a:t> </a:t>
            </a:r>
            <a:r>
              <a:rPr lang="en-US" dirty="0" smtClean="0"/>
              <a:t>provides </a:t>
            </a:r>
            <a:r>
              <a:rPr lang="en-US" dirty="0" smtClean="0">
                <a:solidFill>
                  <a:srgbClr val="0070C0"/>
                </a:solidFill>
              </a:rPr>
              <a:t>the ability to deliver individual voltages and frequencies</a:t>
            </a:r>
            <a:r>
              <a:rPr lang="hu-HU" dirty="0" smtClean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according to an optimization algorithm.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02305" y="6323525"/>
            <a:ext cx="24785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CMP: Chip </a:t>
            </a:r>
            <a:r>
              <a:rPr lang="en-US" dirty="0" err="1" smtClean="0"/>
              <a:t>MultiProcessor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0800000" flipV="1">
            <a:off x="240942" y="2780521"/>
            <a:ext cx="8787148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In particular, </a:t>
            </a:r>
            <a:r>
              <a:rPr lang="en-US" dirty="0">
                <a:solidFill>
                  <a:srgbClr val="0070C0"/>
                </a:solidFill>
              </a:rPr>
              <a:t>when a</a:t>
            </a:r>
            <a:r>
              <a:rPr lang="hu-HU" dirty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single thread workload </a:t>
            </a:r>
            <a:r>
              <a:rPr lang="en-US" dirty="0">
                <a:solidFill>
                  <a:srgbClr val="0070C0"/>
                </a:solidFill>
              </a:rPr>
              <a:t>is executed, the entire CMP power budget</a:t>
            </a:r>
            <a:r>
              <a:rPr lang="hu-HU" dirty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can be assigned to a single core</a:t>
            </a:r>
            <a:r>
              <a:rPr lang="en-US" dirty="0"/>
              <a:t>, which can consume 16 times</a:t>
            </a:r>
            <a:r>
              <a:rPr lang="hu-HU" dirty="0"/>
              <a:t> </a:t>
            </a:r>
            <a:r>
              <a:rPr lang="en-US" dirty="0"/>
              <a:t>higher power than each individual core when executing a balanced workload on all 16 cores.</a:t>
            </a:r>
            <a:r>
              <a:rPr lang="hu-HU" dirty="0"/>
              <a:t> </a:t>
            </a:r>
            <a:r>
              <a:rPr lang="en-US" dirty="0"/>
              <a:t>While in both cases the total</a:t>
            </a:r>
            <a:r>
              <a:rPr lang="hu-HU" dirty="0"/>
              <a:t> </a:t>
            </a:r>
            <a:r>
              <a:rPr lang="en-US" dirty="0"/>
              <a:t>CMP power is the same, </a:t>
            </a:r>
            <a:r>
              <a:rPr lang="en-US" dirty="0">
                <a:solidFill>
                  <a:srgbClr val="0070C0"/>
                </a:solidFill>
              </a:rPr>
              <a:t>separate power domains require at least</a:t>
            </a:r>
            <a:r>
              <a:rPr lang="hu-HU" dirty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one of the 16 VRs to deliver 16 times higher power than its</a:t>
            </a:r>
            <a:r>
              <a:rPr lang="hu-HU" dirty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nominal working point. Such a requirement is not feasible.</a:t>
            </a:r>
          </a:p>
          <a:p>
            <a:r>
              <a:rPr lang="en-US" dirty="0"/>
              <a:t>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66700" y="4010639"/>
            <a:ext cx="8877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The</a:t>
            </a:r>
            <a:r>
              <a:rPr lang="hu-HU" dirty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present study </a:t>
            </a:r>
            <a:r>
              <a:rPr lang="en-US" dirty="0">
                <a:solidFill>
                  <a:srgbClr val="0070C0"/>
                </a:solidFill>
              </a:rPr>
              <a:t>evaluates VR designed to deliver 130%–250% of</a:t>
            </a:r>
            <a:r>
              <a:rPr lang="hu-HU" dirty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the rated CMP current</a:t>
            </a:r>
            <a:r>
              <a:rPr lang="en-US" dirty="0"/>
              <a:t>.</a:t>
            </a:r>
            <a:r>
              <a:rPr lang="hu-HU" dirty="0"/>
              <a:t>"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016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3.4</a:t>
            </a:r>
            <a:r>
              <a:rPr lang="hu-HU" dirty="0"/>
              <a:t> </a:t>
            </a:r>
            <a:r>
              <a:rPr lang="en-US" dirty="0"/>
              <a:t>The Haswell-EX (E7-4800 v3) 4S processor line </a:t>
            </a:r>
            <a:r>
              <a:rPr lang="hu-HU" dirty="0"/>
              <a:t>(</a:t>
            </a:r>
            <a:r>
              <a:rPr lang="en-US" dirty="0" smtClean="0"/>
              <a:t>1</a:t>
            </a:r>
            <a:r>
              <a:rPr lang="hu-HU" dirty="0" smtClean="0"/>
              <a:t>7)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-5072" y="1212223"/>
            <a:ext cx="9138449" cy="3115081"/>
            <a:chOff x="-5072" y="1856164"/>
            <a:chExt cx="9138449" cy="311508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072" y="1856164"/>
              <a:ext cx="4723809" cy="3115081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b="11562"/>
            <a:stretch/>
          </p:blipFill>
          <p:spPr>
            <a:xfrm>
              <a:off x="4466710" y="1884090"/>
              <a:ext cx="4666667" cy="3074276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189068" y="643942"/>
            <a:ext cx="78999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chemeClr val="accent6"/>
                </a:solidFill>
              </a:rPr>
              <a:t>Estimated gain vs a baseline platform that does not make use of DVFS [131]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4854" y="4327302"/>
            <a:ext cx="420018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100" dirty="0" smtClean="0"/>
              <a:t>1V1C: Single Voltage domain, single Clock domain</a:t>
            </a:r>
          </a:p>
          <a:p>
            <a:r>
              <a:rPr lang="hu-HU" sz="1100" dirty="0" smtClean="0">
                <a:solidFill>
                  <a:srgbClr val="FF00FF"/>
                </a:solidFill>
              </a:rPr>
              <a:t>nVnC: Multiple Voltage domains, multiple Clock domains</a:t>
            </a:r>
          </a:p>
          <a:p>
            <a:r>
              <a:rPr lang="hu-HU" sz="1100" dirty="0" smtClean="0"/>
              <a:t>1VnC: Single Voltage domain, multiple Clock domains</a:t>
            </a:r>
            <a:endParaRPr lang="en-US" sz="1100" dirty="0"/>
          </a:p>
        </p:txBody>
      </p:sp>
      <p:sp>
        <p:nvSpPr>
          <p:cNvPr id="9" name="TextBox 8"/>
          <p:cNvSpPr txBox="1"/>
          <p:nvPr/>
        </p:nvSpPr>
        <p:spPr>
          <a:xfrm>
            <a:off x="4716463" y="4340177"/>
            <a:ext cx="434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dirty="0" smtClean="0"/>
              <a:t>The headroom is understood as the capability of the voltage regulators to deliver up to 130 % or 150 % of the rated current (the current consumed at the min. Vcc</a:t>
            </a:r>
          </a:p>
          <a:p>
            <a:r>
              <a:rPr lang="hu-HU" sz="1100" dirty="0" smtClean="0"/>
              <a:t>design point (the lowest P point).</a:t>
            </a:r>
            <a:endParaRPr lang="en-US" sz="1100" dirty="0"/>
          </a:p>
        </p:txBody>
      </p:sp>
      <p:sp>
        <p:nvSpPr>
          <p:cNvPr id="16" name="TextBox 15"/>
          <p:cNvSpPr txBox="1"/>
          <p:nvPr/>
        </p:nvSpPr>
        <p:spPr>
          <a:xfrm>
            <a:off x="292100" y="5317477"/>
            <a:ext cx="8918019" cy="14619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The study has shown that </a:t>
            </a:r>
            <a:r>
              <a:rPr lang="hu-HU" dirty="0">
                <a:solidFill>
                  <a:srgbClr val="FF0000"/>
                </a:solidFill>
              </a:rPr>
              <a:t>for low thread counts</a:t>
            </a:r>
            <a:r>
              <a:rPr lang="hu-HU" dirty="0">
                <a:solidFill>
                  <a:srgbClr val="0070C0"/>
                </a:solidFill>
              </a:rPr>
              <a:t>, typical in DT and mobile platforms, the </a:t>
            </a:r>
            <a:r>
              <a:rPr lang="hu-HU" dirty="0" smtClean="0">
                <a:solidFill>
                  <a:srgbClr val="0070C0"/>
                </a:solidFill>
              </a:rPr>
              <a:t>use</a:t>
            </a:r>
          </a:p>
          <a:p>
            <a:pPr>
              <a:spcAft>
                <a:spcPts val="0"/>
              </a:spcAft>
            </a:pPr>
            <a:r>
              <a:rPr lang="hu-HU" dirty="0">
                <a:solidFill>
                  <a:srgbClr val="0070C0"/>
                </a:solidFill>
              </a:rPr>
              <a:t> </a:t>
            </a:r>
            <a:r>
              <a:rPr lang="hu-HU" dirty="0" smtClean="0">
                <a:solidFill>
                  <a:srgbClr val="0070C0"/>
                </a:solidFill>
              </a:rPr>
              <a:t>      of multiple voltage and clock domains degrades performance due to </a:t>
            </a:r>
            <a:r>
              <a:rPr lang="en-US" dirty="0" smtClean="0">
                <a:solidFill>
                  <a:srgbClr val="0070C0"/>
                </a:solidFill>
                <a:latin typeface="Verdana"/>
              </a:rPr>
              <a:t>clock </a:t>
            </a:r>
            <a:r>
              <a:rPr lang="en-US" dirty="0" err="1" smtClean="0">
                <a:solidFill>
                  <a:srgbClr val="0070C0"/>
                </a:solidFill>
                <a:latin typeface="Verdana"/>
              </a:rPr>
              <a:t>synchroni</a:t>
            </a:r>
            <a:r>
              <a:rPr lang="hu-HU" dirty="0">
                <a:solidFill>
                  <a:srgbClr val="0070C0"/>
                </a:solidFill>
                <a:latin typeface="Verdana"/>
              </a:rPr>
              <a:t>z</a:t>
            </a:r>
            <a:r>
              <a:rPr lang="hu-HU" dirty="0" smtClean="0">
                <a:solidFill>
                  <a:srgbClr val="0070C0"/>
                </a:solidFill>
                <a:latin typeface="Verdana"/>
              </a:rPr>
              <a:t>ation</a:t>
            </a:r>
          </a:p>
          <a:p>
            <a:pPr>
              <a:spcAft>
                <a:spcPts val="600"/>
              </a:spcAft>
            </a:pPr>
            <a:r>
              <a:rPr lang="hu-HU" dirty="0">
                <a:solidFill>
                  <a:srgbClr val="0070C0"/>
                </a:solidFill>
                <a:latin typeface="Verdana"/>
              </a:rPr>
              <a:t> </a:t>
            </a:r>
            <a:r>
              <a:rPr lang="hu-HU" dirty="0" smtClean="0">
                <a:solidFill>
                  <a:srgbClr val="0070C0"/>
                </a:solidFill>
                <a:latin typeface="Verdana"/>
              </a:rPr>
              <a:t>      needed that</a:t>
            </a:r>
            <a:r>
              <a:rPr lang="en-US" dirty="0" smtClean="0">
                <a:solidFill>
                  <a:srgbClr val="0070C0"/>
                </a:solidFill>
                <a:latin typeface="Verdana"/>
              </a:rPr>
              <a:t> add</a:t>
            </a:r>
            <a:r>
              <a:rPr lang="hu-HU" dirty="0" smtClean="0">
                <a:solidFill>
                  <a:srgbClr val="0070C0"/>
                </a:solidFill>
                <a:latin typeface="Verdana"/>
              </a:rPr>
              <a:t>s</a:t>
            </a:r>
            <a:r>
              <a:rPr lang="en-US" dirty="0" smtClean="0">
                <a:solidFill>
                  <a:srgbClr val="0070C0"/>
                </a:solidFill>
                <a:latin typeface="Verdana"/>
              </a:rPr>
              <a:t> </a:t>
            </a:r>
            <a:r>
              <a:rPr lang="en-US" dirty="0">
                <a:solidFill>
                  <a:srgbClr val="0070C0"/>
                </a:solidFill>
                <a:latin typeface="Verdana"/>
              </a:rPr>
              <a:t>latency to </a:t>
            </a:r>
            <a:r>
              <a:rPr lang="en-US" dirty="0" smtClean="0">
                <a:solidFill>
                  <a:srgbClr val="0070C0"/>
                </a:solidFill>
                <a:latin typeface="Verdana"/>
              </a:rPr>
              <a:t>memory </a:t>
            </a:r>
            <a:r>
              <a:rPr lang="en-US" dirty="0">
                <a:solidFill>
                  <a:srgbClr val="0070C0"/>
                </a:solidFill>
                <a:latin typeface="Verdana"/>
              </a:rPr>
              <a:t>and cache transfers</a:t>
            </a:r>
            <a:r>
              <a:rPr lang="hu-HU" dirty="0" smtClean="0">
                <a:solidFill>
                  <a:srgbClr val="0070C0"/>
                </a:solidFill>
              </a:rPr>
              <a:t>.</a:t>
            </a:r>
            <a:endParaRPr lang="hu-HU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By contrast, </a:t>
            </a:r>
            <a:r>
              <a:rPr lang="hu-HU" dirty="0" smtClean="0">
                <a:solidFill>
                  <a:srgbClr val="0070C0"/>
                </a:solidFill>
              </a:rPr>
              <a:t>in processors that support a </a:t>
            </a:r>
            <a:r>
              <a:rPr lang="hu-HU" dirty="0" smtClean="0">
                <a:solidFill>
                  <a:srgbClr val="FF0000"/>
                </a:solidFill>
              </a:rPr>
              <a:t>large number of threads</a:t>
            </a:r>
            <a:r>
              <a:rPr lang="hu-HU" dirty="0" smtClean="0">
                <a:solidFill>
                  <a:srgbClr val="0070C0"/>
                </a:solidFill>
              </a:rPr>
              <a:t>, as typical in servers,</a:t>
            </a:r>
          </a:p>
          <a:p>
            <a:r>
              <a:rPr lang="hu-HU" dirty="0" smtClean="0">
                <a:solidFill>
                  <a:srgbClr val="0070C0"/>
                </a:solidFill>
              </a:rPr>
              <a:t>      multiple voltage and frequency domains may be benefitial </a:t>
            </a:r>
            <a:r>
              <a:rPr lang="hu-HU" dirty="0" smtClean="0"/>
              <a:t>assuming that voltage regulators </a:t>
            </a:r>
          </a:p>
          <a:p>
            <a:pPr>
              <a:spcAft>
                <a:spcPts val="600"/>
              </a:spcAft>
            </a:pPr>
            <a:r>
              <a:rPr lang="hu-HU" dirty="0" smtClean="0"/>
              <a:t>      have a high enough power delivery capability.</a:t>
            </a:r>
          </a:p>
        </p:txBody>
      </p:sp>
    </p:spTree>
    <p:extLst>
      <p:ext uri="{BB962C8B-B14F-4D97-AF65-F5344CB8AC3E}">
        <p14:creationId xmlns:p14="http://schemas.microsoft.com/office/powerpoint/2010/main" val="415201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472" name="Text Box 177"/>
          <p:cNvSpPr txBox="1">
            <a:spLocks noChangeArrowheads="1"/>
          </p:cNvSpPr>
          <p:nvPr/>
        </p:nvSpPr>
        <p:spPr bwMode="auto">
          <a:xfrm>
            <a:off x="191372" y="639047"/>
            <a:ext cx="8894762" cy="505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Example 2: A recent 4S platform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2"/>
                </a:solidFill>
                <a:latin typeface="Verdana" pitchFamily="34" charset="0"/>
              </a:rPr>
              <a:t> </a:t>
            </a:r>
            <a:r>
              <a:rPr lang="en-US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 (The </a:t>
            </a:r>
            <a:r>
              <a:rPr lang="en-US" altLang="en-US" sz="1400" b="1" dirty="0" err="1" smtClean="0">
                <a:solidFill>
                  <a:schemeClr val="accent2"/>
                </a:solidFill>
                <a:latin typeface="Verdana" pitchFamily="34" charset="0"/>
              </a:rPr>
              <a:t>Brickland</a:t>
            </a:r>
            <a:r>
              <a:rPr lang="en-US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 4S server platform including Haswell-EX processors (2015)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307" name="Rectangle 19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dirty="0" smtClean="0"/>
              <a:t>1.</a:t>
            </a:r>
            <a:r>
              <a:rPr lang="en-US" altLang="en-US" dirty="0" smtClean="0"/>
              <a:t>2</a:t>
            </a:r>
            <a:r>
              <a:rPr lang="hu-HU" altLang="en-US" dirty="0" smtClean="0"/>
              <a:t> </a:t>
            </a:r>
            <a:r>
              <a:rPr lang="en-US" altLang="en-US" dirty="0" smtClean="0"/>
              <a:t>The platform concept (</a:t>
            </a:r>
            <a:r>
              <a:rPr lang="hu-HU" altLang="en-US" dirty="0" smtClean="0"/>
              <a:t>3</a:t>
            </a:r>
            <a:r>
              <a:rPr lang="en-US" altLang="en-US" dirty="0" smtClean="0"/>
              <a:t>)</a:t>
            </a:r>
            <a:endParaRPr lang="hu-HU" altLang="en-US" dirty="0" smtClean="0"/>
          </a:p>
        </p:txBody>
      </p:sp>
      <p:sp>
        <p:nvSpPr>
          <p:cNvPr id="309" name="Text Box 179"/>
          <p:cNvSpPr txBox="1">
            <a:spLocks noChangeArrowheads="1"/>
          </p:cNvSpPr>
          <p:nvPr/>
        </p:nvSpPr>
        <p:spPr bwMode="auto">
          <a:xfrm>
            <a:off x="3527425" y="6294194"/>
            <a:ext cx="1935163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latin typeface="Verdana" pitchFamily="34" charset="0"/>
              </a:rPr>
              <a:t>ME: Management Engine</a:t>
            </a:r>
          </a:p>
        </p:txBody>
      </p:sp>
      <p:sp>
        <p:nvSpPr>
          <p:cNvPr id="310" name="TextBox 3"/>
          <p:cNvSpPr txBox="1">
            <a:spLocks noChangeArrowheads="1"/>
          </p:cNvSpPr>
          <p:nvPr/>
        </p:nvSpPr>
        <p:spPr bwMode="auto">
          <a:xfrm>
            <a:off x="3463925" y="5302250"/>
            <a:ext cx="187904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altLang="en-US" sz="1100" dirty="0" smtClean="0"/>
              <a:t>QPI 1.1: Up to 9.6 </a:t>
            </a:r>
            <a:r>
              <a:rPr lang="en-US" altLang="en-US" sz="1100" dirty="0"/>
              <a:t>GT/s</a:t>
            </a:r>
          </a:p>
        </p:txBody>
      </p:sp>
      <p:cxnSp>
        <p:nvCxnSpPr>
          <p:cNvPr id="355" name="Egyenes összekötő 108"/>
          <p:cNvCxnSpPr/>
          <p:nvPr/>
        </p:nvCxnSpPr>
        <p:spPr>
          <a:xfrm flipH="1" flipV="1">
            <a:off x="4200663" y="2364967"/>
            <a:ext cx="576126" cy="9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5" name="Egyenes összekötő 112"/>
          <p:cNvCxnSpPr/>
          <p:nvPr/>
        </p:nvCxnSpPr>
        <p:spPr>
          <a:xfrm rot="10800000">
            <a:off x="4222750" y="3538792"/>
            <a:ext cx="5762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6" name="Egyenes összekötő 113"/>
          <p:cNvCxnSpPr/>
          <p:nvPr/>
        </p:nvCxnSpPr>
        <p:spPr>
          <a:xfrm rot="10800000">
            <a:off x="4222750" y="2652967"/>
            <a:ext cx="576263" cy="6223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7" name="Egyenes összekötő 115"/>
          <p:cNvCxnSpPr/>
          <p:nvPr/>
        </p:nvCxnSpPr>
        <p:spPr>
          <a:xfrm rot="10800000" flipV="1">
            <a:off x="4222750" y="2665667"/>
            <a:ext cx="563563" cy="609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8" name="Egyenes összekötő 118"/>
          <p:cNvCxnSpPr>
            <a:cxnSpLocks noChangeShapeType="1"/>
          </p:cNvCxnSpPr>
          <p:nvPr/>
        </p:nvCxnSpPr>
        <p:spPr bwMode="auto">
          <a:xfrm flipH="1" flipV="1">
            <a:off x="3480663" y="2652967"/>
            <a:ext cx="726" cy="584464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9" name="Egyenes összekötő 119"/>
          <p:cNvCxnSpPr>
            <a:cxnSpLocks noChangeShapeType="1"/>
          </p:cNvCxnSpPr>
          <p:nvPr/>
        </p:nvCxnSpPr>
        <p:spPr bwMode="auto">
          <a:xfrm flipV="1">
            <a:off x="5519738" y="2665667"/>
            <a:ext cx="0" cy="5842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20" name="Szövegdoboz 70"/>
          <p:cNvSpPr txBox="1">
            <a:spLocks noChangeArrowheads="1"/>
          </p:cNvSpPr>
          <p:nvPr/>
        </p:nvSpPr>
        <p:spPr bwMode="auto">
          <a:xfrm>
            <a:off x="4257881" y="1903667"/>
            <a:ext cx="4171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 smtClean="0">
                <a:latin typeface="Verdana" pitchFamily="34" charset="0"/>
              </a:rPr>
              <a:t>QPI</a:t>
            </a:r>
            <a:endParaRPr lang="en-US" altLang="en-US" sz="1000" dirty="0" smtClean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1.1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421" name="Szövegdoboz 70"/>
          <p:cNvSpPr txBox="1">
            <a:spLocks noChangeArrowheads="1"/>
          </p:cNvSpPr>
          <p:nvPr/>
        </p:nvSpPr>
        <p:spPr bwMode="auto">
          <a:xfrm>
            <a:off x="4245181" y="3614992"/>
            <a:ext cx="4171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 smtClean="0">
                <a:latin typeface="Verdana" pitchFamily="34" charset="0"/>
              </a:rPr>
              <a:t>QPI</a:t>
            </a:r>
            <a:endParaRPr lang="en-US" altLang="en-US" sz="1000" dirty="0" smtClean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1.1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422" name="Szövegdoboz 70"/>
          <p:cNvSpPr txBox="1">
            <a:spLocks noChangeArrowheads="1"/>
          </p:cNvSpPr>
          <p:nvPr/>
        </p:nvSpPr>
        <p:spPr bwMode="auto">
          <a:xfrm>
            <a:off x="5508394" y="2830767"/>
            <a:ext cx="67197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 smtClean="0">
                <a:latin typeface="Verdana" pitchFamily="34" charset="0"/>
              </a:rPr>
              <a:t>QPI</a:t>
            </a:r>
            <a:r>
              <a:rPr lang="en-US" altLang="en-US" sz="1000" dirty="0" smtClean="0">
                <a:latin typeface="Verdana" pitchFamily="34" charset="0"/>
              </a:rPr>
              <a:t> 1.1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423" name="Szövegdoboz 70"/>
          <p:cNvSpPr txBox="1">
            <a:spLocks noChangeArrowheads="1"/>
          </p:cNvSpPr>
          <p:nvPr/>
        </p:nvSpPr>
        <p:spPr bwMode="auto">
          <a:xfrm>
            <a:off x="2804881" y="2827592"/>
            <a:ext cx="67197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 smtClean="0">
                <a:latin typeface="Verdana" pitchFamily="34" charset="0"/>
              </a:rPr>
              <a:t>QPI</a:t>
            </a:r>
            <a:r>
              <a:rPr lang="en-US" altLang="en-US" sz="1000" dirty="0" smtClean="0">
                <a:latin typeface="Verdana" pitchFamily="34" charset="0"/>
              </a:rPr>
              <a:t> 1.1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424" name="Szövegdoboz 70"/>
          <p:cNvSpPr txBox="1">
            <a:spLocks noChangeArrowheads="1"/>
          </p:cNvSpPr>
          <p:nvPr/>
        </p:nvSpPr>
        <p:spPr bwMode="auto">
          <a:xfrm>
            <a:off x="3784369" y="2832354"/>
            <a:ext cx="67197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 smtClean="0">
                <a:latin typeface="Verdana" pitchFamily="34" charset="0"/>
              </a:rPr>
              <a:t>QPI</a:t>
            </a:r>
            <a:r>
              <a:rPr lang="en-US" altLang="en-US" sz="1000" dirty="0" smtClean="0">
                <a:latin typeface="Verdana" pitchFamily="34" charset="0"/>
              </a:rPr>
              <a:t> 1.1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425" name="Szövegdoboz 70"/>
          <p:cNvSpPr txBox="1">
            <a:spLocks noChangeArrowheads="1"/>
          </p:cNvSpPr>
          <p:nvPr/>
        </p:nvSpPr>
        <p:spPr bwMode="auto">
          <a:xfrm>
            <a:off x="4570181" y="2832354"/>
            <a:ext cx="67197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 smtClean="0">
                <a:latin typeface="Verdana" pitchFamily="34" charset="0"/>
              </a:rPr>
              <a:t>QPI</a:t>
            </a:r>
            <a:r>
              <a:rPr lang="en-US" altLang="en-US" sz="1000" dirty="0" smtClean="0">
                <a:latin typeface="Verdana" pitchFamily="34" charset="0"/>
              </a:rPr>
              <a:t> 1.1</a:t>
            </a:r>
            <a:endParaRPr lang="hu-HU" altLang="en-US" sz="1000" dirty="0">
              <a:latin typeface="Verdana" pitchFamily="34" charset="0"/>
            </a:endParaRPr>
          </a:p>
        </p:txBody>
      </p:sp>
      <p:cxnSp>
        <p:nvCxnSpPr>
          <p:cNvPr id="426" name="Egyenes összekötő 130"/>
          <p:cNvCxnSpPr/>
          <p:nvPr/>
        </p:nvCxnSpPr>
        <p:spPr>
          <a:xfrm rot="10800000" flipH="1" flipV="1">
            <a:off x="2409825" y="3654679"/>
            <a:ext cx="35083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7" name="Egyenes összekötő 131"/>
          <p:cNvCxnSpPr/>
          <p:nvPr/>
        </p:nvCxnSpPr>
        <p:spPr>
          <a:xfrm rot="10800000" flipH="1" flipV="1">
            <a:off x="2409825" y="3143504"/>
            <a:ext cx="263525" cy="635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8" name="Egyenes összekötő 145"/>
          <p:cNvCxnSpPr/>
          <p:nvPr/>
        </p:nvCxnSpPr>
        <p:spPr>
          <a:xfrm rot="10800000" flipH="1">
            <a:off x="1502017" y="3056604"/>
            <a:ext cx="442913" cy="793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9" name="Téglalap 146"/>
          <p:cNvSpPr/>
          <p:nvPr/>
        </p:nvSpPr>
        <p:spPr>
          <a:xfrm flipH="1">
            <a:off x="1658603" y="2878392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30" name="Téglalap 147"/>
          <p:cNvSpPr/>
          <p:nvPr/>
        </p:nvSpPr>
        <p:spPr>
          <a:xfrm flipH="1">
            <a:off x="1571290" y="2878392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431" name="Egyenes összekötő 150"/>
          <p:cNvCxnSpPr/>
          <p:nvPr/>
        </p:nvCxnSpPr>
        <p:spPr>
          <a:xfrm rot="10800000" flipH="1">
            <a:off x="1507955" y="3232404"/>
            <a:ext cx="442913" cy="95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2" name="Téglalap 151"/>
          <p:cNvSpPr/>
          <p:nvPr/>
        </p:nvSpPr>
        <p:spPr>
          <a:xfrm flipH="1">
            <a:off x="1658603" y="3126042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33" name="Téglalap 152"/>
          <p:cNvSpPr/>
          <p:nvPr/>
        </p:nvSpPr>
        <p:spPr>
          <a:xfrm flipH="1">
            <a:off x="1571290" y="3126042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34" name="Téglalap 155"/>
          <p:cNvSpPr/>
          <p:nvPr/>
        </p:nvSpPr>
        <p:spPr>
          <a:xfrm flipH="1">
            <a:off x="1897063" y="2999042"/>
            <a:ext cx="647700" cy="288925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435" name="Egyenes összekötő 156"/>
          <p:cNvCxnSpPr/>
          <p:nvPr/>
        </p:nvCxnSpPr>
        <p:spPr>
          <a:xfrm rot="10800000" flipH="1">
            <a:off x="1502017" y="3578479"/>
            <a:ext cx="428625" cy="4763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6" name="Téglalap 157"/>
          <p:cNvSpPr/>
          <p:nvPr/>
        </p:nvSpPr>
        <p:spPr>
          <a:xfrm flipH="1">
            <a:off x="1658603" y="3476879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37" name="Téglalap 158"/>
          <p:cNvSpPr/>
          <p:nvPr/>
        </p:nvSpPr>
        <p:spPr>
          <a:xfrm flipH="1">
            <a:off x="1571290" y="3476879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438" name="Egyenes összekötő 161"/>
          <p:cNvCxnSpPr/>
          <p:nvPr/>
        </p:nvCxnSpPr>
        <p:spPr>
          <a:xfrm rot="10800000" flipH="1">
            <a:off x="1502017" y="3756279"/>
            <a:ext cx="442913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9" name="Téglalap 162"/>
          <p:cNvSpPr/>
          <p:nvPr/>
        </p:nvSpPr>
        <p:spPr>
          <a:xfrm flipH="1">
            <a:off x="1658603" y="3727704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40" name="Téglalap 163"/>
          <p:cNvSpPr/>
          <p:nvPr/>
        </p:nvSpPr>
        <p:spPr>
          <a:xfrm flipH="1">
            <a:off x="1571290" y="3727704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41" name="Téglalap 166"/>
          <p:cNvSpPr/>
          <p:nvPr/>
        </p:nvSpPr>
        <p:spPr>
          <a:xfrm flipH="1">
            <a:off x="1897063" y="3511804"/>
            <a:ext cx="647700" cy="287338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dirty="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442" name="Egyenes összekötő 130"/>
          <p:cNvCxnSpPr/>
          <p:nvPr/>
        </p:nvCxnSpPr>
        <p:spPr>
          <a:xfrm rot="10800000" flipH="1" flipV="1">
            <a:off x="2436813" y="2424367"/>
            <a:ext cx="350837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3" name="Egyenes összekötő 131"/>
          <p:cNvCxnSpPr/>
          <p:nvPr/>
        </p:nvCxnSpPr>
        <p:spPr>
          <a:xfrm rot="10800000" flipH="1" flipV="1">
            <a:off x="2436813" y="1925892"/>
            <a:ext cx="236537" cy="476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4" name="Egyenes összekötő 145"/>
          <p:cNvCxnSpPr/>
          <p:nvPr/>
        </p:nvCxnSpPr>
        <p:spPr>
          <a:xfrm rot="10800000" flipH="1">
            <a:off x="1525769" y="1844929"/>
            <a:ext cx="469900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5" name="Téglalap 146"/>
          <p:cNvSpPr/>
          <p:nvPr/>
        </p:nvSpPr>
        <p:spPr>
          <a:xfrm flipH="1">
            <a:off x="1667210" y="1660779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46" name="Téglalap 147"/>
          <p:cNvSpPr/>
          <p:nvPr/>
        </p:nvSpPr>
        <p:spPr>
          <a:xfrm flipH="1">
            <a:off x="1579898" y="1660779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447" name="Egyenes összekötő 150"/>
          <p:cNvCxnSpPr/>
          <p:nvPr/>
        </p:nvCxnSpPr>
        <p:spPr>
          <a:xfrm rot="10800000" flipH="1">
            <a:off x="1525769" y="2014792"/>
            <a:ext cx="469900" cy="476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8" name="Téglalap 151"/>
          <p:cNvSpPr/>
          <p:nvPr/>
        </p:nvSpPr>
        <p:spPr>
          <a:xfrm flipH="1">
            <a:off x="1667210" y="1908429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49" name="Téglalap 152"/>
          <p:cNvSpPr/>
          <p:nvPr/>
        </p:nvSpPr>
        <p:spPr>
          <a:xfrm flipH="1">
            <a:off x="1579898" y="1908429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50" name="Téglalap 155"/>
          <p:cNvSpPr/>
          <p:nvPr/>
        </p:nvSpPr>
        <p:spPr>
          <a:xfrm flipH="1">
            <a:off x="1924050" y="1781429"/>
            <a:ext cx="647700" cy="288925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dirty="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451" name="Egyenes összekötő 156"/>
          <p:cNvCxnSpPr/>
          <p:nvPr/>
        </p:nvCxnSpPr>
        <p:spPr>
          <a:xfrm rot="10800000" flipH="1">
            <a:off x="1525769" y="2352929"/>
            <a:ext cx="455613" cy="95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2" name="Téglalap 157"/>
          <p:cNvSpPr/>
          <p:nvPr/>
        </p:nvSpPr>
        <p:spPr>
          <a:xfrm flipH="1">
            <a:off x="1667210" y="2246567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53" name="Téglalap 158"/>
          <p:cNvSpPr/>
          <p:nvPr/>
        </p:nvSpPr>
        <p:spPr>
          <a:xfrm flipH="1">
            <a:off x="1579898" y="2246567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454" name="Egyenes összekötő 161"/>
          <p:cNvCxnSpPr/>
          <p:nvPr/>
        </p:nvCxnSpPr>
        <p:spPr>
          <a:xfrm rot="10800000" flipH="1">
            <a:off x="1525769" y="2525967"/>
            <a:ext cx="469900" cy="793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5" name="Téglalap 162"/>
          <p:cNvSpPr/>
          <p:nvPr/>
        </p:nvSpPr>
        <p:spPr>
          <a:xfrm flipH="1">
            <a:off x="1667210" y="2497392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56" name="Téglalap 163"/>
          <p:cNvSpPr/>
          <p:nvPr/>
        </p:nvSpPr>
        <p:spPr>
          <a:xfrm flipH="1">
            <a:off x="1579898" y="2497392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57" name="Téglalap 166"/>
          <p:cNvSpPr/>
          <p:nvPr/>
        </p:nvSpPr>
        <p:spPr>
          <a:xfrm flipH="1">
            <a:off x="1924050" y="2281492"/>
            <a:ext cx="647700" cy="287337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dirty="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458" name="Egyenes összekötő 170"/>
          <p:cNvCxnSpPr>
            <a:cxnSpLocks noChangeShapeType="1"/>
          </p:cNvCxnSpPr>
          <p:nvPr/>
        </p:nvCxnSpPr>
        <p:spPr bwMode="auto">
          <a:xfrm rot="10800000" flipV="1">
            <a:off x="6161088" y="2441829"/>
            <a:ext cx="350837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9" name="Egyenes összekötő 171"/>
          <p:cNvCxnSpPr>
            <a:cxnSpLocks noChangeShapeType="1"/>
          </p:cNvCxnSpPr>
          <p:nvPr/>
        </p:nvCxnSpPr>
        <p:spPr bwMode="auto">
          <a:xfrm rot="10800000" flipV="1">
            <a:off x="6283325" y="1929067"/>
            <a:ext cx="228600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0" name="Egyenes összekötő 172"/>
          <p:cNvCxnSpPr>
            <a:cxnSpLocks noChangeShapeType="1"/>
          </p:cNvCxnSpPr>
          <p:nvPr/>
        </p:nvCxnSpPr>
        <p:spPr bwMode="auto">
          <a:xfrm rot="10800000">
            <a:off x="6955008" y="1848104"/>
            <a:ext cx="457200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1" name="Téglalap 173"/>
          <p:cNvSpPr>
            <a:spLocks noChangeArrowheads="1"/>
          </p:cNvSpPr>
          <p:nvPr/>
        </p:nvSpPr>
        <p:spPr bwMode="auto">
          <a:xfrm>
            <a:off x="7212013" y="1663954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462" name="Téglalap 174"/>
          <p:cNvSpPr>
            <a:spLocks noChangeArrowheads="1"/>
          </p:cNvSpPr>
          <p:nvPr/>
        </p:nvSpPr>
        <p:spPr bwMode="auto">
          <a:xfrm>
            <a:off x="7297738" y="1663954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463" name="Egyenes összekötő 177"/>
          <p:cNvCxnSpPr>
            <a:cxnSpLocks noChangeShapeType="1"/>
          </p:cNvCxnSpPr>
          <p:nvPr/>
        </p:nvCxnSpPr>
        <p:spPr bwMode="auto">
          <a:xfrm rot="10800000">
            <a:off x="6955008" y="2017967"/>
            <a:ext cx="457200" cy="1587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4" name="Téglalap 178"/>
          <p:cNvSpPr>
            <a:spLocks noChangeArrowheads="1"/>
          </p:cNvSpPr>
          <p:nvPr/>
        </p:nvSpPr>
        <p:spPr bwMode="auto">
          <a:xfrm>
            <a:off x="7212013" y="1911604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465" name="Téglalap 179"/>
          <p:cNvSpPr>
            <a:spLocks noChangeArrowheads="1"/>
          </p:cNvSpPr>
          <p:nvPr/>
        </p:nvSpPr>
        <p:spPr bwMode="auto">
          <a:xfrm>
            <a:off x="7297738" y="1911604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466" name="Téglalap 182"/>
          <p:cNvSpPr>
            <a:spLocks noChangeArrowheads="1"/>
          </p:cNvSpPr>
          <p:nvPr/>
        </p:nvSpPr>
        <p:spPr bwMode="auto">
          <a:xfrm>
            <a:off x="6362700" y="1786192"/>
            <a:ext cx="647700" cy="287337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467" name="Egyenes összekötő 183"/>
          <p:cNvCxnSpPr>
            <a:cxnSpLocks noChangeShapeType="1"/>
          </p:cNvCxnSpPr>
          <p:nvPr/>
        </p:nvCxnSpPr>
        <p:spPr bwMode="auto">
          <a:xfrm rot="10800000">
            <a:off x="6970883" y="2368804"/>
            <a:ext cx="441325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8" name="Téglalap 184"/>
          <p:cNvSpPr>
            <a:spLocks noChangeArrowheads="1"/>
          </p:cNvSpPr>
          <p:nvPr/>
        </p:nvSpPr>
        <p:spPr bwMode="auto">
          <a:xfrm>
            <a:off x="7212013" y="2262442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469" name="Téglalap 185"/>
          <p:cNvSpPr>
            <a:spLocks noChangeArrowheads="1"/>
          </p:cNvSpPr>
          <p:nvPr/>
        </p:nvSpPr>
        <p:spPr bwMode="auto">
          <a:xfrm>
            <a:off x="7297738" y="2262442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470" name="Egyenes összekötő 188"/>
          <p:cNvCxnSpPr>
            <a:cxnSpLocks noChangeShapeType="1"/>
          </p:cNvCxnSpPr>
          <p:nvPr/>
        </p:nvCxnSpPr>
        <p:spPr bwMode="auto">
          <a:xfrm rot="10800000">
            <a:off x="6949070" y="2541842"/>
            <a:ext cx="457200" cy="4762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71" name="Téglalap 189"/>
          <p:cNvSpPr>
            <a:spLocks noChangeArrowheads="1"/>
          </p:cNvSpPr>
          <p:nvPr/>
        </p:nvSpPr>
        <p:spPr bwMode="auto">
          <a:xfrm>
            <a:off x="7212013" y="2513267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472" name="Téglalap 190"/>
          <p:cNvSpPr>
            <a:spLocks noChangeArrowheads="1"/>
          </p:cNvSpPr>
          <p:nvPr/>
        </p:nvSpPr>
        <p:spPr bwMode="auto">
          <a:xfrm>
            <a:off x="7297738" y="2513267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473" name="Téglalap 193"/>
          <p:cNvSpPr>
            <a:spLocks noChangeArrowheads="1"/>
          </p:cNvSpPr>
          <p:nvPr/>
        </p:nvSpPr>
        <p:spPr bwMode="auto">
          <a:xfrm>
            <a:off x="6362700" y="2297367"/>
            <a:ext cx="647700" cy="287337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474" name="Egyenes összekötő 170"/>
          <p:cNvCxnSpPr>
            <a:cxnSpLocks noChangeShapeType="1"/>
          </p:cNvCxnSpPr>
          <p:nvPr/>
        </p:nvCxnSpPr>
        <p:spPr bwMode="auto">
          <a:xfrm rot="10800000" flipV="1">
            <a:off x="6161088" y="3711829"/>
            <a:ext cx="350837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5" name="Egyenes összekötő 171"/>
          <p:cNvCxnSpPr>
            <a:cxnSpLocks noChangeShapeType="1"/>
          </p:cNvCxnSpPr>
          <p:nvPr/>
        </p:nvCxnSpPr>
        <p:spPr bwMode="auto">
          <a:xfrm rot="10800000" flipV="1">
            <a:off x="6283325" y="3160967"/>
            <a:ext cx="228600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6" name="Egyenes összekötő 172"/>
          <p:cNvCxnSpPr>
            <a:cxnSpLocks noChangeShapeType="1"/>
          </p:cNvCxnSpPr>
          <p:nvPr/>
        </p:nvCxnSpPr>
        <p:spPr bwMode="auto">
          <a:xfrm rot="10800000">
            <a:off x="6955008" y="3080004"/>
            <a:ext cx="457200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77" name="Téglalap 173"/>
          <p:cNvSpPr>
            <a:spLocks noChangeArrowheads="1"/>
          </p:cNvSpPr>
          <p:nvPr/>
        </p:nvSpPr>
        <p:spPr bwMode="auto">
          <a:xfrm>
            <a:off x="7212013" y="2895854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478" name="Téglalap 174"/>
          <p:cNvSpPr>
            <a:spLocks noChangeArrowheads="1"/>
          </p:cNvSpPr>
          <p:nvPr/>
        </p:nvSpPr>
        <p:spPr bwMode="auto">
          <a:xfrm>
            <a:off x="7297738" y="2895854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479" name="Egyenes összekötő 177"/>
          <p:cNvCxnSpPr>
            <a:cxnSpLocks noChangeShapeType="1"/>
          </p:cNvCxnSpPr>
          <p:nvPr/>
        </p:nvCxnSpPr>
        <p:spPr bwMode="auto">
          <a:xfrm rot="10800000">
            <a:off x="6955008" y="3249867"/>
            <a:ext cx="457200" cy="7937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80" name="Téglalap 178"/>
          <p:cNvSpPr>
            <a:spLocks noChangeArrowheads="1"/>
          </p:cNvSpPr>
          <p:nvPr/>
        </p:nvSpPr>
        <p:spPr bwMode="auto">
          <a:xfrm>
            <a:off x="7212013" y="3143504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481" name="Téglalap 179"/>
          <p:cNvSpPr>
            <a:spLocks noChangeArrowheads="1"/>
          </p:cNvSpPr>
          <p:nvPr/>
        </p:nvSpPr>
        <p:spPr bwMode="auto">
          <a:xfrm>
            <a:off x="7297738" y="3143504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482" name="Téglalap 182"/>
          <p:cNvSpPr>
            <a:spLocks noChangeArrowheads="1"/>
          </p:cNvSpPr>
          <p:nvPr/>
        </p:nvSpPr>
        <p:spPr bwMode="auto">
          <a:xfrm>
            <a:off x="6362700" y="3018092"/>
            <a:ext cx="647700" cy="287337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483" name="Egyenes összekötő 183"/>
          <p:cNvCxnSpPr>
            <a:cxnSpLocks noChangeShapeType="1"/>
          </p:cNvCxnSpPr>
          <p:nvPr/>
        </p:nvCxnSpPr>
        <p:spPr bwMode="auto">
          <a:xfrm rot="10800000">
            <a:off x="6970883" y="3638804"/>
            <a:ext cx="441325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84" name="Téglalap 184"/>
          <p:cNvSpPr>
            <a:spLocks noChangeArrowheads="1"/>
          </p:cNvSpPr>
          <p:nvPr/>
        </p:nvSpPr>
        <p:spPr bwMode="auto">
          <a:xfrm>
            <a:off x="7212013" y="3532442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485" name="Téglalap 185"/>
          <p:cNvSpPr>
            <a:spLocks noChangeArrowheads="1"/>
          </p:cNvSpPr>
          <p:nvPr/>
        </p:nvSpPr>
        <p:spPr bwMode="auto">
          <a:xfrm>
            <a:off x="7297738" y="3532442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486" name="Egyenes összekötő 188"/>
          <p:cNvCxnSpPr>
            <a:cxnSpLocks noChangeShapeType="1"/>
          </p:cNvCxnSpPr>
          <p:nvPr/>
        </p:nvCxnSpPr>
        <p:spPr bwMode="auto">
          <a:xfrm rot="10800000">
            <a:off x="6955008" y="3810254"/>
            <a:ext cx="457200" cy="1588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87" name="Téglalap 189"/>
          <p:cNvSpPr>
            <a:spLocks noChangeArrowheads="1"/>
          </p:cNvSpPr>
          <p:nvPr/>
        </p:nvSpPr>
        <p:spPr bwMode="auto">
          <a:xfrm>
            <a:off x="7212013" y="3783267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488" name="Téglalap 190"/>
          <p:cNvSpPr>
            <a:spLocks noChangeArrowheads="1"/>
          </p:cNvSpPr>
          <p:nvPr/>
        </p:nvSpPr>
        <p:spPr bwMode="auto">
          <a:xfrm>
            <a:off x="7297738" y="3783267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489" name="Téglalap 193"/>
          <p:cNvSpPr>
            <a:spLocks noChangeArrowheads="1"/>
          </p:cNvSpPr>
          <p:nvPr/>
        </p:nvSpPr>
        <p:spPr bwMode="auto">
          <a:xfrm>
            <a:off x="6362700" y="3567367"/>
            <a:ext cx="647700" cy="287337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490" name="Egyenes összekötő 130"/>
          <p:cNvCxnSpPr/>
          <p:nvPr/>
        </p:nvCxnSpPr>
        <p:spPr>
          <a:xfrm rot="10800000" flipH="1" flipV="1">
            <a:off x="1193800" y="2756154"/>
            <a:ext cx="1479550" cy="127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1" name="Egyenes összekötő 131"/>
          <p:cNvCxnSpPr/>
          <p:nvPr/>
        </p:nvCxnSpPr>
        <p:spPr>
          <a:xfrm rot="10800000" flipH="1" flipV="1">
            <a:off x="1193800" y="2194179"/>
            <a:ext cx="1582738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2" name="Egyenes összekötő 145"/>
          <p:cNvCxnSpPr/>
          <p:nvPr/>
        </p:nvCxnSpPr>
        <p:spPr>
          <a:xfrm rot="10800000" flipH="1">
            <a:off x="270881" y="2113217"/>
            <a:ext cx="469900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3" name="Téglalap 146"/>
          <p:cNvSpPr/>
          <p:nvPr/>
        </p:nvSpPr>
        <p:spPr>
          <a:xfrm flipH="1">
            <a:off x="433388" y="1929067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94" name="Téglalap 147"/>
          <p:cNvSpPr/>
          <p:nvPr/>
        </p:nvSpPr>
        <p:spPr>
          <a:xfrm flipH="1">
            <a:off x="346075" y="1929067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495" name="Egyenes összekötő 150"/>
          <p:cNvCxnSpPr/>
          <p:nvPr/>
        </p:nvCxnSpPr>
        <p:spPr>
          <a:xfrm rot="10800000" flipH="1">
            <a:off x="270881" y="2283079"/>
            <a:ext cx="469900" cy="4763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6" name="Téglalap 151"/>
          <p:cNvSpPr/>
          <p:nvPr/>
        </p:nvSpPr>
        <p:spPr>
          <a:xfrm flipH="1">
            <a:off x="433388" y="2176717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97" name="Téglalap 152"/>
          <p:cNvSpPr/>
          <p:nvPr/>
        </p:nvSpPr>
        <p:spPr>
          <a:xfrm flipH="1">
            <a:off x="346075" y="2176717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98" name="Téglalap 155"/>
          <p:cNvSpPr/>
          <p:nvPr/>
        </p:nvSpPr>
        <p:spPr>
          <a:xfrm flipH="1">
            <a:off x="681038" y="2049717"/>
            <a:ext cx="647700" cy="288925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499" name="Egyenes összekötő 156"/>
          <p:cNvCxnSpPr/>
          <p:nvPr/>
        </p:nvCxnSpPr>
        <p:spPr>
          <a:xfrm rot="10800000" flipH="1">
            <a:off x="270881" y="2697417"/>
            <a:ext cx="455612" cy="95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0" name="Téglalap 157"/>
          <p:cNvSpPr/>
          <p:nvPr/>
        </p:nvSpPr>
        <p:spPr>
          <a:xfrm flipH="1">
            <a:off x="433388" y="2591054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501" name="Téglalap 158"/>
          <p:cNvSpPr/>
          <p:nvPr/>
        </p:nvSpPr>
        <p:spPr>
          <a:xfrm flipH="1">
            <a:off x="346075" y="2591054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502" name="Egyenes összekötő 161"/>
          <p:cNvCxnSpPr/>
          <p:nvPr/>
        </p:nvCxnSpPr>
        <p:spPr>
          <a:xfrm rot="10800000" flipH="1">
            <a:off x="270881" y="2870454"/>
            <a:ext cx="469900" cy="7938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3" name="Téglalap 162"/>
          <p:cNvSpPr/>
          <p:nvPr/>
        </p:nvSpPr>
        <p:spPr>
          <a:xfrm flipH="1">
            <a:off x="433388" y="2841879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504" name="Téglalap 163"/>
          <p:cNvSpPr/>
          <p:nvPr/>
        </p:nvSpPr>
        <p:spPr>
          <a:xfrm flipH="1">
            <a:off x="346075" y="2841879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505" name="Téglalap 166"/>
          <p:cNvSpPr/>
          <p:nvPr/>
        </p:nvSpPr>
        <p:spPr>
          <a:xfrm flipH="1">
            <a:off x="681038" y="2625979"/>
            <a:ext cx="647700" cy="287338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506" name="Egyenes összekötő 130"/>
          <p:cNvCxnSpPr/>
          <p:nvPr/>
        </p:nvCxnSpPr>
        <p:spPr>
          <a:xfrm rot="10800000" flipH="1" flipV="1">
            <a:off x="1195388" y="4000754"/>
            <a:ext cx="1477962" cy="1588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7" name="Egyenes összekötő 131"/>
          <p:cNvCxnSpPr/>
          <p:nvPr/>
        </p:nvCxnSpPr>
        <p:spPr>
          <a:xfrm rot="10800000" flipH="1" flipV="1">
            <a:off x="1195388" y="3427667"/>
            <a:ext cx="1592262" cy="158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8" name="Egyenes összekötő 145"/>
          <p:cNvCxnSpPr/>
          <p:nvPr/>
        </p:nvCxnSpPr>
        <p:spPr>
          <a:xfrm rot="10800000" flipH="1">
            <a:off x="272468" y="3346704"/>
            <a:ext cx="469900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9" name="Téglalap 146"/>
          <p:cNvSpPr/>
          <p:nvPr/>
        </p:nvSpPr>
        <p:spPr>
          <a:xfrm flipH="1">
            <a:off x="434975" y="3162554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510" name="Téglalap 147"/>
          <p:cNvSpPr/>
          <p:nvPr/>
        </p:nvSpPr>
        <p:spPr>
          <a:xfrm flipH="1">
            <a:off x="347663" y="3162554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511" name="Egyenes összekötő 150"/>
          <p:cNvCxnSpPr/>
          <p:nvPr/>
        </p:nvCxnSpPr>
        <p:spPr>
          <a:xfrm rot="10800000" flipH="1">
            <a:off x="272468" y="3516567"/>
            <a:ext cx="469900" cy="476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" name="Téglalap 151"/>
          <p:cNvSpPr/>
          <p:nvPr/>
        </p:nvSpPr>
        <p:spPr>
          <a:xfrm flipH="1">
            <a:off x="434975" y="3410204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513" name="Téglalap 152"/>
          <p:cNvSpPr/>
          <p:nvPr/>
        </p:nvSpPr>
        <p:spPr>
          <a:xfrm flipH="1">
            <a:off x="347663" y="3410204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514" name="Téglalap 155"/>
          <p:cNvSpPr/>
          <p:nvPr/>
        </p:nvSpPr>
        <p:spPr>
          <a:xfrm flipH="1">
            <a:off x="682625" y="3283204"/>
            <a:ext cx="647700" cy="288925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515" name="Egyenes összekötő 156"/>
          <p:cNvCxnSpPr/>
          <p:nvPr/>
        </p:nvCxnSpPr>
        <p:spPr>
          <a:xfrm rot="10800000" flipH="1">
            <a:off x="272468" y="3930904"/>
            <a:ext cx="455613" cy="95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6" name="Téglalap 157"/>
          <p:cNvSpPr/>
          <p:nvPr/>
        </p:nvSpPr>
        <p:spPr>
          <a:xfrm flipH="1">
            <a:off x="434975" y="3824542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517" name="Téglalap 158"/>
          <p:cNvSpPr/>
          <p:nvPr/>
        </p:nvSpPr>
        <p:spPr>
          <a:xfrm flipH="1">
            <a:off x="347663" y="3824542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518" name="Egyenes összekötő 161"/>
          <p:cNvCxnSpPr/>
          <p:nvPr/>
        </p:nvCxnSpPr>
        <p:spPr>
          <a:xfrm rot="10800000" flipH="1">
            <a:off x="272468" y="4103942"/>
            <a:ext cx="469900" cy="793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9" name="Téglalap 162"/>
          <p:cNvSpPr/>
          <p:nvPr/>
        </p:nvSpPr>
        <p:spPr>
          <a:xfrm flipH="1">
            <a:off x="434975" y="4075367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520" name="Téglalap 163"/>
          <p:cNvSpPr/>
          <p:nvPr/>
        </p:nvSpPr>
        <p:spPr>
          <a:xfrm flipH="1">
            <a:off x="347663" y="4075367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521" name="Téglalap 166"/>
          <p:cNvSpPr/>
          <p:nvPr/>
        </p:nvSpPr>
        <p:spPr>
          <a:xfrm flipH="1">
            <a:off x="682625" y="3859467"/>
            <a:ext cx="647700" cy="287337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smtClean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522" name="Line 123"/>
          <p:cNvSpPr>
            <a:spLocks noChangeShapeType="1"/>
          </p:cNvSpPr>
          <p:nvPr/>
        </p:nvSpPr>
        <p:spPr bwMode="auto">
          <a:xfrm flipV="1">
            <a:off x="2681288" y="2591891"/>
            <a:ext cx="0" cy="1800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" name="Line 124"/>
          <p:cNvSpPr>
            <a:spLocks noChangeShapeType="1"/>
          </p:cNvSpPr>
          <p:nvPr/>
        </p:nvSpPr>
        <p:spPr bwMode="auto">
          <a:xfrm>
            <a:off x="2706688" y="2591054"/>
            <a:ext cx="0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4" name="Line 125"/>
          <p:cNvSpPr>
            <a:spLocks noChangeShapeType="1"/>
          </p:cNvSpPr>
          <p:nvPr/>
        </p:nvSpPr>
        <p:spPr bwMode="auto">
          <a:xfrm>
            <a:off x="2706688" y="2591054"/>
            <a:ext cx="0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5" name="Line 126"/>
          <p:cNvSpPr>
            <a:spLocks noChangeShapeType="1"/>
          </p:cNvSpPr>
          <p:nvPr/>
        </p:nvSpPr>
        <p:spPr bwMode="auto">
          <a:xfrm>
            <a:off x="2687638" y="2591054"/>
            <a:ext cx="9525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" name="Line 127"/>
          <p:cNvSpPr>
            <a:spLocks noChangeShapeType="1"/>
          </p:cNvSpPr>
          <p:nvPr/>
        </p:nvSpPr>
        <p:spPr bwMode="auto">
          <a:xfrm>
            <a:off x="2687638" y="1939844"/>
            <a:ext cx="0" cy="1968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7" name="Line 128"/>
          <p:cNvSpPr>
            <a:spLocks noChangeShapeType="1"/>
          </p:cNvSpPr>
          <p:nvPr/>
        </p:nvSpPr>
        <p:spPr bwMode="auto">
          <a:xfrm>
            <a:off x="2687638" y="2146554"/>
            <a:ext cx="8255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" name="Line 130"/>
          <p:cNvSpPr>
            <a:spLocks noChangeShapeType="1"/>
          </p:cNvSpPr>
          <p:nvPr/>
        </p:nvSpPr>
        <p:spPr bwMode="auto">
          <a:xfrm>
            <a:off x="2687638" y="3152694"/>
            <a:ext cx="0" cy="1800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9" name="Line 133"/>
          <p:cNvSpPr>
            <a:spLocks noChangeShapeType="1"/>
          </p:cNvSpPr>
          <p:nvPr/>
        </p:nvSpPr>
        <p:spPr bwMode="auto">
          <a:xfrm>
            <a:off x="2687638" y="3340354"/>
            <a:ext cx="8255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530" name="Egyenes összekötő 170"/>
          <p:cNvCxnSpPr>
            <a:cxnSpLocks noChangeShapeType="1"/>
          </p:cNvCxnSpPr>
          <p:nvPr/>
        </p:nvCxnSpPr>
        <p:spPr bwMode="auto">
          <a:xfrm rot="10800000" flipV="1">
            <a:off x="6283639" y="2756154"/>
            <a:ext cx="1548000" cy="4763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1" name="Egyenes összekötő 171"/>
          <p:cNvCxnSpPr>
            <a:cxnSpLocks noChangeShapeType="1"/>
          </p:cNvCxnSpPr>
          <p:nvPr/>
        </p:nvCxnSpPr>
        <p:spPr bwMode="auto">
          <a:xfrm rot="10800000" flipV="1">
            <a:off x="6154738" y="2210054"/>
            <a:ext cx="1690687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" name="Egyenes összekötő 172"/>
          <p:cNvCxnSpPr>
            <a:cxnSpLocks noChangeShapeType="1"/>
          </p:cNvCxnSpPr>
          <p:nvPr/>
        </p:nvCxnSpPr>
        <p:spPr bwMode="auto">
          <a:xfrm rot="10800000">
            <a:off x="8314671" y="2129092"/>
            <a:ext cx="457200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33" name="Téglalap 173"/>
          <p:cNvSpPr>
            <a:spLocks noChangeArrowheads="1"/>
          </p:cNvSpPr>
          <p:nvPr/>
        </p:nvSpPr>
        <p:spPr bwMode="auto">
          <a:xfrm>
            <a:off x="8559800" y="1944942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34" name="Téglalap 174"/>
          <p:cNvSpPr>
            <a:spLocks noChangeArrowheads="1"/>
          </p:cNvSpPr>
          <p:nvPr/>
        </p:nvSpPr>
        <p:spPr bwMode="auto">
          <a:xfrm>
            <a:off x="8645525" y="1944942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535" name="Egyenes összekötő 177"/>
          <p:cNvCxnSpPr>
            <a:cxnSpLocks noChangeShapeType="1"/>
          </p:cNvCxnSpPr>
          <p:nvPr/>
        </p:nvCxnSpPr>
        <p:spPr bwMode="auto">
          <a:xfrm rot="10800000">
            <a:off x="8314671" y="2260854"/>
            <a:ext cx="457200" cy="1588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36" name="Téglalap 178"/>
          <p:cNvSpPr>
            <a:spLocks noChangeArrowheads="1"/>
          </p:cNvSpPr>
          <p:nvPr/>
        </p:nvSpPr>
        <p:spPr bwMode="auto">
          <a:xfrm>
            <a:off x="8559800" y="2192592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37" name="Téglalap 179"/>
          <p:cNvSpPr>
            <a:spLocks noChangeArrowheads="1"/>
          </p:cNvSpPr>
          <p:nvPr/>
        </p:nvSpPr>
        <p:spPr bwMode="auto">
          <a:xfrm>
            <a:off x="8645525" y="2192592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38" name="Téglalap 182"/>
          <p:cNvSpPr>
            <a:spLocks noChangeArrowheads="1"/>
          </p:cNvSpPr>
          <p:nvPr/>
        </p:nvSpPr>
        <p:spPr bwMode="auto">
          <a:xfrm>
            <a:off x="7710488" y="2067179"/>
            <a:ext cx="647700" cy="287338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539" name="Egyenes összekötő 183"/>
          <p:cNvCxnSpPr>
            <a:cxnSpLocks noChangeShapeType="1"/>
          </p:cNvCxnSpPr>
          <p:nvPr/>
        </p:nvCxnSpPr>
        <p:spPr bwMode="auto">
          <a:xfrm rot="10800000">
            <a:off x="8324608" y="2687892"/>
            <a:ext cx="441325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40" name="Téglalap 184"/>
          <p:cNvSpPr>
            <a:spLocks noChangeArrowheads="1"/>
          </p:cNvSpPr>
          <p:nvPr/>
        </p:nvSpPr>
        <p:spPr bwMode="auto">
          <a:xfrm>
            <a:off x="8559800" y="2581529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41" name="Téglalap 185"/>
          <p:cNvSpPr>
            <a:spLocks noChangeArrowheads="1"/>
          </p:cNvSpPr>
          <p:nvPr/>
        </p:nvSpPr>
        <p:spPr bwMode="auto">
          <a:xfrm>
            <a:off x="8645525" y="2581529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542" name="Egyenes összekötő 188"/>
          <p:cNvCxnSpPr>
            <a:cxnSpLocks noChangeShapeType="1"/>
          </p:cNvCxnSpPr>
          <p:nvPr/>
        </p:nvCxnSpPr>
        <p:spPr bwMode="auto">
          <a:xfrm rot="10800000">
            <a:off x="8308733" y="2860929"/>
            <a:ext cx="457200" cy="4763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43" name="Téglalap 189"/>
          <p:cNvSpPr>
            <a:spLocks noChangeArrowheads="1"/>
          </p:cNvSpPr>
          <p:nvPr/>
        </p:nvSpPr>
        <p:spPr bwMode="auto">
          <a:xfrm>
            <a:off x="8559800" y="2832354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44" name="Téglalap 190"/>
          <p:cNvSpPr>
            <a:spLocks noChangeArrowheads="1"/>
          </p:cNvSpPr>
          <p:nvPr/>
        </p:nvSpPr>
        <p:spPr bwMode="auto">
          <a:xfrm>
            <a:off x="8645525" y="2832354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45" name="Téglalap 193"/>
          <p:cNvSpPr>
            <a:spLocks noChangeArrowheads="1"/>
          </p:cNvSpPr>
          <p:nvPr/>
        </p:nvSpPr>
        <p:spPr bwMode="auto">
          <a:xfrm>
            <a:off x="7710488" y="2616454"/>
            <a:ext cx="647700" cy="287338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546" name="Egyenes összekötő 170"/>
          <p:cNvCxnSpPr>
            <a:cxnSpLocks noChangeShapeType="1"/>
          </p:cNvCxnSpPr>
          <p:nvPr/>
        </p:nvCxnSpPr>
        <p:spPr bwMode="auto">
          <a:xfrm rot="10800000" flipV="1">
            <a:off x="6282823" y="4056317"/>
            <a:ext cx="1576387" cy="7937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7" name="Egyenes összekötő 171"/>
          <p:cNvCxnSpPr>
            <a:cxnSpLocks noChangeShapeType="1"/>
          </p:cNvCxnSpPr>
          <p:nvPr/>
        </p:nvCxnSpPr>
        <p:spPr bwMode="auto">
          <a:xfrm rot="10800000" flipV="1">
            <a:off x="6138863" y="3429254"/>
            <a:ext cx="1706562" cy="1270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8" name="Egyenes összekötő 172"/>
          <p:cNvCxnSpPr>
            <a:cxnSpLocks noChangeShapeType="1"/>
          </p:cNvCxnSpPr>
          <p:nvPr/>
        </p:nvCxnSpPr>
        <p:spPr bwMode="auto">
          <a:xfrm rot="10800000">
            <a:off x="8314671" y="3348292"/>
            <a:ext cx="457200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49" name="Téglalap 173"/>
          <p:cNvSpPr>
            <a:spLocks noChangeArrowheads="1"/>
          </p:cNvSpPr>
          <p:nvPr/>
        </p:nvSpPr>
        <p:spPr bwMode="auto">
          <a:xfrm>
            <a:off x="8559800" y="3164142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50" name="Téglalap 174"/>
          <p:cNvSpPr>
            <a:spLocks noChangeArrowheads="1"/>
          </p:cNvSpPr>
          <p:nvPr/>
        </p:nvSpPr>
        <p:spPr bwMode="auto">
          <a:xfrm>
            <a:off x="8645525" y="3164142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551" name="Egyenes összekötő 177"/>
          <p:cNvCxnSpPr>
            <a:cxnSpLocks noChangeShapeType="1"/>
          </p:cNvCxnSpPr>
          <p:nvPr/>
        </p:nvCxnSpPr>
        <p:spPr bwMode="auto">
          <a:xfrm rot="10800000">
            <a:off x="8308733" y="3480054"/>
            <a:ext cx="457200" cy="7938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52" name="Téglalap 178"/>
          <p:cNvSpPr>
            <a:spLocks noChangeArrowheads="1"/>
          </p:cNvSpPr>
          <p:nvPr/>
        </p:nvSpPr>
        <p:spPr bwMode="auto">
          <a:xfrm>
            <a:off x="8559800" y="3411792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53" name="Téglalap 179"/>
          <p:cNvSpPr>
            <a:spLocks noChangeArrowheads="1"/>
          </p:cNvSpPr>
          <p:nvPr/>
        </p:nvSpPr>
        <p:spPr bwMode="auto">
          <a:xfrm>
            <a:off x="8645525" y="3411792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54" name="Téglalap 182"/>
          <p:cNvSpPr>
            <a:spLocks noChangeArrowheads="1"/>
          </p:cNvSpPr>
          <p:nvPr/>
        </p:nvSpPr>
        <p:spPr bwMode="auto">
          <a:xfrm>
            <a:off x="7710488" y="3286379"/>
            <a:ext cx="647700" cy="287338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555" name="Egyenes összekötő 183"/>
          <p:cNvCxnSpPr>
            <a:cxnSpLocks noChangeShapeType="1"/>
          </p:cNvCxnSpPr>
          <p:nvPr/>
        </p:nvCxnSpPr>
        <p:spPr bwMode="auto">
          <a:xfrm rot="10800000">
            <a:off x="8330546" y="3957892"/>
            <a:ext cx="441325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56" name="Téglalap 184"/>
          <p:cNvSpPr>
            <a:spLocks noChangeArrowheads="1"/>
          </p:cNvSpPr>
          <p:nvPr/>
        </p:nvSpPr>
        <p:spPr bwMode="auto">
          <a:xfrm>
            <a:off x="8559800" y="3851529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57" name="Téglalap 185"/>
          <p:cNvSpPr>
            <a:spLocks noChangeArrowheads="1"/>
          </p:cNvSpPr>
          <p:nvPr/>
        </p:nvSpPr>
        <p:spPr bwMode="auto">
          <a:xfrm>
            <a:off x="8645525" y="3851529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558" name="Egyenes összekötő 188"/>
          <p:cNvCxnSpPr>
            <a:cxnSpLocks noChangeShapeType="1"/>
          </p:cNvCxnSpPr>
          <p:nvPr/>
        </p:nvCxnSpPr>
        <p:spPr bwMode="auto">
          <a:xfrm rot="10800000">
            <a:off x="8314671" y="4129342"/>
            <a:ext cx="457200" cy="1587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59" name="Téglalap 189"/>
          <p:cNvSpPr>
            <a:spLocks noChangeArrowheads="1"/>
          </p:cNvSpPr>
          <p:nvPr/>
        </p:nvSpPr>
        <p:spPr bwMode="auto">
          <a:xfrm>
            <a:off x="8559800" y="4102354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60" name="Téglalap 190"/>
          <p:cNvSpPr>
            <a:spLocks noChangeArrowheads="1"/>
          </p:cNvSpPr>
          <p:nvPr/>
        </p:nvSpPr>
        <p:spPr bwMode="auto">
          <a:xfrm>
            <a:off x="8645525" y="4102354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61" name="Téglalap 193"/>
          <p:cNvSpPr>
            <a:spLocks noChangeArrowheads="1"/>
          </p:cNvSpPr>
          <p:nvPr/>
        </p:nvSpPr>
        <p:spPr bwMode="auto">
          <a:xfrm>
            <a:off x="7710488" y="3911854"/>
            <a:ext cx="647700" cy="287338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562" name="Line 166"/>
          <p:cNvSpPr>
            <a:spLocks noChangeShapeType="1"/>
          </p:cNvSpPr>
          <p:nvPr/>
        </p:nvSpPr>
        <p:spPr bwMode="auto">
          <a:xfrm flipV="1">
            <a:off x="6283325" y="3785939"/>
            <a:ext cx="0" cy="2700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" name="Line 167"/>
          <p:cNvSpPr>
            <a:spLocks noChangeShapeType="1"/>
          </p:cNvSpPr>
          <p:nvPr/>
        </p:nvSpPr>
        <p:spPr bwMode="auto">
          <a:xfrm>
            <a:off x="6283325" y="3784854"/>
            <a:ext cx="0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" name="Line 168"/>
          <p:cNvSpPr>
            <a:spLocks noChangeShapeType="1"/>
          </p:cNvSpPr>
          <p:nvPr/>
        </p:nvSpPr>
        <p:spPr bwMode="auto">
          <a:xfrm flipH="1">
            <a:off x="6146800" y="3784854"/>
            <a:ext cx="136525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" name="Line 169"/>
          <p:cNvSpPr>
            <a:spLocks noChangeShapeType="1"/>
          </p:cNvSpPr>
          <p:nvPr/>
        </p:nvSpPr>
        <p:spPr bwMode="auto">
          <a:xfrm>
            <a:off x="6283325" y="3156204"/>
            <a:ext cx="0" cy="1587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" name="Line 170"/>
          <p:cNvSpPr>
            <a:spLocks noChangeShapeType="1"/>
          </p:cNvSpPr>
          <p:nvPr/>
        </p:nvSpPr>
        <p:spPr bwMode="auto">
          <a:xfrm flipH="1">
            <a:off x="6131929" y="3314954"/>
            <a:ext cx="1440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" name="Line 171"/>
          <p:cNvSpPr>
            <a:spLocks noChangeShapeType="1"/>
          </p:cNvSpPr>
          <p:nvPr/>
        </p:nvSpPr>
        <p:spPr bwMode="auto">
          <a:xfrm flipV="1">
            <a:off x="6283325" y="2572004"/>
            <a:ext cx="0" cy="1841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8" name="Line 172"/>
          <p:cNvSpPr>
            <a:spLocks noChangeShapeType="1"/>
          </p:cNvSpPr>
          <p:nvPr/>
        </p:nvSpPr>
        <p:spPr bwMode="auto">
          <a:xfrm flipH="1">
            <a:off x="6165850" y="2572004"/>
            <a:ext cx="117475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9" name="Line 173"/>
          <p:cNvSpPr>
            <a:spLocks noChangeShapeType="1"/>
          </p:cNvSpPr>
          <p:nvPr/>
        </p:nvSpPr>
        <p:spPr bwMode="auto">
          <a:xfrm>
            <a:off x="6283325" y="1925309"/>
            <a:ext cx="0" cy="2222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0" name="Line 174"/>
          <p:cNvSpPr>
            <a:spLocks noChangeShapeType="1"/>
          </p:cNvSpPr>
          <p:nvPr/>
        </p:nvSpPr>
        <p:spPr bwMode="auto">
          <a:xfrm flipH="1">
            <a:off x="6159500" y="2146554"/>
            <a:ext cx="123825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1" name="Text Box 175"/>
          <p:cNvSpPr txBox="1">
            <a:spLocks noChangeArrowheads="1"/>
          </p:cNvSpPr>
          <p:nvPr/>
        </p:nvSpPr>
        <p:spPr bwMode="auto">
          <a:xfrm>
            <a:off x="2274035" y="1314704"/>
            <a:ext cx="800219" cy="353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2x4 </a:t>
            </a:r>
            <a:r>
              <a:rPr lang="en-US" altLang="en-US" sz="1000" dirty="0" smtClean="0">
                <a:latin typeface="Verdana" pitchFamily="34" charset="0"/>
              </a:rPr>
              <a:t>SMI2</a:t>
            </a:r>
            <a:endParaRPr lang="en-US" altLang="en-US" sz="1000" dirty="0">
              <a:latin typeface="Verdana" pitchFamily="34" charset="0"/>
            </a:endParaRP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 channels</a:t>
            </a:r>
          </a:p>
        </p:txBody>
      </p:sp>
      <p:sp>
        <p:nvSpPr>
          <p:cNvPr id="572" name="Text Box 176"/>
          <p:cNvSpPr txBox="1">
            <a:spLocks noChangeArrowheads="1"/>
          </p:cNvSpPr>
          <p:nvPr/>
        </p:nvSpPr>
        <p:spPr bwMode="auto">
          <a:xfrm>
            <a:off x="5861785" y="1316292"/>
            <a:ext cx="800219" cy="353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2x4 </a:t>
            </a:r>
            <a:r>
              <a:rPr lang="en-US" altLang="en-US" sz="1000" dirty="0" smtClean="0">
                <a:latin typeface="Verdana" pitchFamily="34" charset="0"/>
              </a:rPr>
              <a:t>SMI2</a:t>
            </a:r>
            <a:endParaRPr lang="en-US" altLang="en-US" sz="1000" dirty="0">
              <a:latin typeface="Verdana" pitchFamily="34" charset="0"/>
            </a:endParaRP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 channels</a:t>
            </a:r>
          </a:p>
        </p:txBody>
      </p:sp>
      <p:sp>
        <p:nvSpPr>
          <p:cNvPr id="573" name="Rectangle 180"/>
          <p:cNvSpPr>
            <a:spLocks noChangeArrowheads="1"/>
          </p:cNvSpPr>
          <p:nvPr/>
        </p:nvSpPr>
        <p:spPr bwMode="auto">
          <a:xfrm>
            <a:off x="3706813" y="1394079"/>
            <a:ext cx="1398587" cy="28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100" i="1" dirty="0" smtClean="0">
                <a:solidFill>
                  <a:srgbClr val="000000"/>
                </a:solidFill>
                <a:latin typeface="Verdana" pitchFamily="34" charset="0"/>
              </a:rPr>
              <a:t>Xeon E7-4800 v3</a:t>
            </a:r>
            <a:endParaRPr lang="en-US" altLang="en-US" sz="1100" i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hu-HU" altLang="en-US" sz="1100" i="1" dirty="0" smtClean="0">
                <a:solidFill>
                  <a:srgbClr val="000000"/>
                </a:solidFill>
                <a:latin typeface="Verdana" pitchFamily="34" charset="0"/>
              </a:rPr>
              <a:t>(</a:t>
            </a:r>
            <a:r>
              <a:rPr lang="en-US" altLang="en-US" sz="1100" i="1" dirty="0" err="1" smtClean="0">
                <a:solidFill>
                  <a:srgbClr val="000000"/>
                </a:solidFill>
                <a:latin typeface="Verdana" pitchFamily="34" charset="0"/>
              </a:rPr>
              <a:t>Haswell</a:t>
            </a:r>
            <a:r>
              <a:rPr lang="en-US" altLang="en-US" sz="1100" i="1" dirty="0" smtClean="0">
                <a:solidFill>
                  <a:srgbClr val="000000"/>
                </a:solidFill>
                <a:latin typeface="Verdana" pitchFamily="34" charset="0"/>
              </a:rPr>
              <a:t>-EX</a:t>
            </a:r>
            <a:r>
              <a:rPr lang="hu-HU" altLang="en-US" sz="1100" i="1" dirty="0" smtClean="0">
                <a:solidFill>
                  <a:srgbClr val="000000"/>
                </a:solidFill>
                <a:latin typeface="Verdana" pitchFamily="34" charset="0"/>
              </a:rPr>
              <a:t>)</a:t>
            </a:r>
            <a:endParaRPr lang="en-US" altLang="en-US" sz="1100" i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574" name="Téglalap 3"/>
          <p:cNvSpPr>
            <a:spLocks noChangeArrowheads="1"/>
          </p:cNvSpPr>
          <p:nvPr/>
        </p:nvSpPr>
        <p:spPr bwMode="auto">
          <a:xfrm>
            <a:off x="4714875" y="2090992"/>
            <a:ext cx="1439863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1100" dirty="0" err="1" smtClean="0">
                <a:solidFill>
                  <a:schemeClr val="bg1"/>
                </a:solidFill>
                <a:latin typeface="Verdana" pitchFamily="34" charset="0"/>
              </a:rPr>
              <a:t>Haswell</a:t>
            </a: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-EX 18C</a:t>
            </a:r>
            <a:endParaRPr lang="hu-HU" altLang="en-US" sz="1100" dirty="0" smtClean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575" name="Téglalap 3"/>
          <p:cNvSpPr>
            <a:spLocks noChangeArrowheads="1"/>
          </p:cNvSpPr>
          <p:nvPr/>
        </p:nvSpPr>
        <p:spPr bwMode="auto">
          <a:xfrm>
            <a:off x="2771775" y="3246692"/>
            <a:ext cx="1439863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1100" dirty="0" err="1" smtClean="0">
                <a:solidFill>
                  <a:schemeClr val="bg1"/>
                </a:solidFill>
                <a:latin typeface="Verdana" pitchFamily="34" charset="0"/>
              </a:rPr>
              <a:t>Haswell</a:t>
            </a: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--EX 18C</a:t>
            </a:r>
            <a:endParaRPr lang="hu-HU" altLang="en-US" sz="11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576" name="Téglalap 3"/>
          <p:cNvSpPr>
            <a:spLocks noChangeArrowheads="1"/>
          </p:cNvSpPr>
          <p:nvPr/>
        </p:nvSpPr>
        <p:spPr bwMode="auto">
          <a:xfrm>
            <a:off x="4689475" y="3246692"/>
            <a:ext cx="1439863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endParaRPr lang="en-US" altLang="en-US" sz="1100" dirty="0" smtClean="0">
              <a:solidFill>
                <a:schemeClr val="bg1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1100" dirty="0" err="1" smtClean="0">
                <a:solidFill>
                  <a:schemeClr val="bg1"/>
                </a:solidFill>
                <a:latin typeface="Verdana" pitchFamily="34" charset="0"/>
              </a:rPr>
              <a:t>Haswell</a:t>
            </a: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-EX 18C</a:t>
            </a:r>
            <a:endParaRPr lang="hu-HU" altLang="en-US" sz="1100" dirty="0" smtClean="0">
              <a:solidFill>
                <a:schemeClr val="bg1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1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577" name="Téglalap 174"/>
          <p:cNvSpPr>
            <a:spLocks noChangeArrowheads="1"/>
          </p:cNvSpPr>
          <p:nvPr/>
        </p:nvSpPr>
        <p:spPr bwMode="auto">
          <a:xfrm>
            <a:off x="8738545" y="1942954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78" name="Téglalap 179"/>
          <p:cNvSpPr>
            <a:spLocks noChangeArrowheads="1"/>
          </p:cNvSpPr>
          <p:nvPr/>
        </p:nvSpPr>
        <p:spPr bwMode="auto">
          <a:xfrm>
            <a:off x="8738545" y="2190604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79" name="Téglalap 185"/>
          <p:cNvSpPr>
            <a:spLocks noChangeArrowheads="1"/>
          </p:cNvSpPr>
          <p:nvPr/>
        </p:nvSpPr>
        <p:spPr bwMode="auto">
          <a:xfrm>
            <a:off x="8738545" y="2579541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80" name="Téglalap 190"/>
          <p:cNvSpPr>
            <a:spLocks noChangeArrowheads="1"/>
          </p:cNvSpPr>
          <p:nvPr/>
        </p:nvSpPr>
        <p:spPr bwMode="auto">
          <a:xfrm>
            <a:off x="8738545" y="2830366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81" name="Téglalap 174"/>
          <p:cNvSpPr>
            <a:spLocks noChangeArrowheads="1"/>
          </p:cNvSpPr>
          <p:nvPr/>
        </p:nvSpPr>
        <p:spPr bwMode="auto">
          <a:xfrm>
            <a:off x="8738545" y="3162154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82" name="Téglalap 179"/>
          <p:cNvSpPr>
            <a:spLocks noChangeArrowheads="1"/>
          </p:cNvSpPr>
          <p:nvPr/>
        </p:nvSpPr>
        <p:spPr bwMode="auto">
          <a:xfrm>
            <a:off x="8738545" y="3409804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83" name="Téglalap 185"/>
          <p:cNvSpPr>
            <a:spLocks noChangeArrowheads="1"/>
          </p:cNvSpPr>
          <p:nvPr/>
        </p:nvSpPr>
        <p:spPr bwMode="auto">
          <a:xfrm>
            <a:off x="8738545" y="3849541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84" name="Téglalap 190"/>
          <p:cNvSpPr>
            <a:spLocks noChangeArrowheads="1"/>
          </p:cNvSpPr>
          <p:nvPr/>
        </p:nvSpPr>
        <p:spPr bwMode="auto">
          <a:xfrm>
            <a:off x="8738545" y="4100366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85" name="Téglalap 174"/>
          <p:cNvSpPr>
            <a:spLocks noChangeArrowheads="1"/>
          </p:cNvSpPr>
          <p:nvPr/>
        </p:nvSpPr>
        <p:spPr bwMode="auto">
          <a:xfrm>
            <a:off x="7390758" y="1667904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86" name="Téglalap 179"/>
          <p:cNvSpPr>
            <a:spLocks noChangeArrowheads="1"/>
          </p:cNvSpPr>
          <p:nvPr/>
        </p:nvSpPr>
        <p:spPr bwMode="auto">
          <a:xfrm>
            <a:off x="7390758" y="1915554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87" name="Téglalap 185"/>
          <p:cNvSpPr>
            <a:spLocks noChangeArrowheads="1"/>
          </p:cNvSpPr>
          <p:nvPr/>
        </p:nvSpPr>
        <p:spPr bwMode="auto">
          <a:xfrm>
            <a:off x="7390758" y="2266392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88" name="Téglalap 190"/>
          <p:cNvSpPr>
            <a:spLocks noChangeArrowheads="1"/>
          </p:cNvSpPr>
          <p:nvPr/>
        </p:nvSpPr>
        <p:spPr bwMode="auto">
          <a:xfrm>
            <a:off x="7390758" y="2517217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89" name="Téglalap 174"/>
          <p:cNvSpPr>
            <a:spLocks noChangeArrowheads="1"/>
          </p:cNvSpPr>
          <p:nvPr/>
        </p:nvSpPr>
        <p:spPr bwMode="auto">
          <a:xfrm>
            <a:off x="7390758" y="2899804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90" name="Téglalap 179"/>
          <p:cNvSpPr>
            <a:spLocks noChangeArrowheads="1"/>
          </p:cNvSpPr>
          <p:nvPr/>
        </p:nvSpPr>
        <p:spPr bwMode="auto">
          <a:xfrm>
            <a:off x="7390758" y="3147454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91" name="Téglalap 185"/>
          <p:cNvSpPr>
            <a:spLocks noChangeArrowheads="1"/>
          </p:cNvSpPr>
          <p:nvPr/>
        </p:nvSpPr>
        <p:spPr bwMode="auto">
          <a:xfrm>
            <a:off x="7390758" y="3536392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92" name="Téglalap 190"/>
          <p:cNvSpPr>
            <a:spLocks noChangeArrowheads="1"/>
          </p:cNvSpPr>
          <p:nvPr/>
        </p:nvSpPr>
        <p:spPr bwMode="auto">
          <a:xfrm>
            <a:off x="7390758" y="3787217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93" name="Téglalap 147"/>
          <p:cNvSpPr/>
          <p:nvPr/>
        </p:nvSpPr>
        <p:spPr>
          <a:xfrm flipH="1">
            <a:off x="1480232" y="2876404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594" name="Téglalap 152"/>
          <p:cNvSpPr/>
          <p:nvPr/>
        </p:nvSpPr>
        <p:spPr>
          <a:xfrm flipH="1">
            <a:off x="1480232" y="3124054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595" name="Téglalap 158"/>
          <p:cNvSpPr/>
          <p:nvPr/>
        </p:nvSpPr>
        <p:spPr>
          <a:xfrm flipH="1">
            <a:off x="1480232" y="3474891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596" name="Téglalap 163"/>
          <p:cNvSpPr/>
          <p:nvPr/>
        </p:nvSpPr>
        <p:spPr>
          <a:xfrm flipH="1">
            <a:off x="1480232" y="3725716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597" name="Téglalap 147"/>
          <p:cNvSpPr/>
          <p:nvPr/>
        </p:nvSpPr>
        <p:spPr>
          <a:xfrm flipH="1">
            <a:off x="1488840" y="1658791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598" name="Téglalap 152"/>
          <p:cNvSpPr/>
          <p:nvPr/>
        </p:nvSpPr>
        <p:spPr>
          <a:xfrm flipH="1">
            <a:off x="1488840" y="1906441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599" name="Téglalap 158"/>
          <p:cNvSpPr/>
          <p:nvPr/>
        </p:nvSpPr>
        <p:spPr>
          <a:xfrm flipH="1">
            <a:off x="1488840" y="2244579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600" name="Téglalap 163"/>
          <p:cNvSpPr/>
          <p:nvPr/>
        </p:nvSpPr>
        <p:spPr>
          <a:xfrm flipH="1">
            <a:off x="1488840" y="2495404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601" name="Téglalap 147"/>
          <p:cNvSpPr/>
          <p:nvPr/>
        </p:nvSpPr>
        <p:spPr>
          <a:xfrm flipH="1">
            <a:off x="243141" y="1927079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602" name="Téglalap 152"/>
          <p:cNvSpPr/>
          <p:nvPr/>
        </p:nvSpPr>
        <p:spPr>
          <a:xfrm flipH="1">
            <a:off x="243141" y="2174729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603" name="Téglalap 158"/>
          <p:cNvSpPr/>
          <p:nvPr/>
        </p:nvSpPr>
        <p:spPr>
          <a:xfrm flipH="1">
            <a:off x="243141" y="2589066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604" name="Téglalap 163"/>
          <p:cNvSpPr/>
          <p:nvPr/>
        </p:nvSpPr>
        <p:spPr>
          <a:xfrm flipH="1">
            <a:off x="243141" y="2839891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605" name="Téglalap 147"/>
          <p:cNvSpPr/>
          <p:nvPr/>
        </p:nvSpPr>
        <p:spPr>
          <a:xfrm flipH="1">
            <a:off x="244729" y="3160566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606" name="Téglalap 152"/>
          <p:cNvSpPr/>
          <p:nvPr/>
        </p:nvSpPr>
        <p:spPr>
          <a:xfrm flipH="1">
            <a:off x="244729" y="3408216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607" name="Téglalap 158"/>
          <p:cNvSpPr/>
          <p:nvPr/>
        </p:nvSpPr>
        <p:spPr>
          <a:xfrm flipH="1">
            <a:off x="244729" y="3822554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608" name="Téglalap 163"/>
          <p:cNvSpPr/>
          <p:nvPr/>
        </p:nvSpPr>
        <p:spPr>
          <a:xfrm flipH="1">
            <a:off x="244729" y="4073379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609" name="Téglalap 3"/>
          <p:cNvSpPr>
            <a:spLocks noChangeArrowheads="1"/>
          </p:cNvSpPr>
          <p:nvPr/>
        </p:nvSpPr>
        <p:spPr bwMode="auto">
          <a:xfrm>
            <a:off x="2760663" y="2076967"/>
            <a:ext cx="1440000" cy="57600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err="1" smtClean="0">
                <a:solidFill>
                  <a:schemeClr val="bg1"/>
                </a:solidFill>
                <a:latin typeface="Verdana" pitchFamily="34" charset="0"/>
              </a:rPr>
              <a:t>Haswell</a:t>
            </a: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-EX 18C</a:t>
            </a:r>
            <a:endParaRPr lang="hu-HU" altLang="en-US" sz="11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610" name="Text Box 90"/>
          <p:cNvSpPr txBox="1">
            <a:spLocks noChangeArrowheads="1"/>
          </p:cNvSpPr>
          <p:nvPr/>
        </p:nvSpPr>
        <p:spPr bwMode="auto">
          <a:xfrm>
            <a:off x="5584594" y="5004390"/>
            <a:ext cx="3572106" cy="1811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SMI2: Scalable Memory Interface 2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(Parallel 64-bit VMSE data link between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the </a:t>
            </a:r>
            <a:r>
              <a:rPr lang="en-US" altLang="en-US" sz="1100" dirty="0">
                <a:latin typeface="Verdana" pitchFamily="34" charset="0"/>
              </a:rPr>
              <a:t>processor </a:t>
            </a:r>
            <a:r>
              <a:rPr lang="en-US" altLang="en-US" sz="1100" dirty="0" smtClean="0">
                <a:latin typeface="Verdana" pitchFamily="34" charset="0"/>
              </a:rPr>
              <a:t>and the SMB)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SMB: Scalable Memory Buffer</a:t>
            </a:r>
          </a:p>
          <a:p>
            <a:pPr algn="ctr" eaLnBrk="1" hangingPunct="1">
              <a:spcBef>
                <a:spcPct val="0"/>
              </a:spcBef>
              <a:spcAft>
                <a:spcPts val="100"/>
              </a:spcAft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(C112/C114: Jordan Creek 2)</a:t>
            </a:r>
            <a:endParaRPr lang="en-US" altLang="en-US" sz="11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latin typeface="Verdana" pitchFamily="34" charset="0"/>
              </a:rPr>
              <a:t> </a:t>
            </a:r>
            <a:r>
              <a:rPr lang="en-US" altLang="en-US" sz="1100" dirty="0" smtClean="0">
                <a:latin typeface="Verdana" pitchFamily="34" charset="0"/>
              </a:rPr>
              <a:t>(Performs conversion between the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latin typeface="Verdana" pitchFamily="34" charset="0"/>
              </a:rPr>
              <a:t> </a:t>
            </a:r>
            <a:r>
              <a:rPr lang="en-US" altLang="en-US" sz="1100" dirty="0" smtClean="0">
                <a:latin typeface="Verdana" pitchFamily="34" charset="0"/>
              </a:rPr>
              <a:t>parallel SMI2 and the parallel </a:t>
            </a:r>
          </a:p>
          <a:p>
            <a:pPr algn="ct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DDR3/DDR4 DIMM interfaces)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C112:  2 DIMMs/channel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C114: 3 DIMMs/channel</a:t>
            </a:r>
            <a:endParaRPr lang="en-US" altLang="en-US" sz="1100" dirty="0">
              <a:latin typeface="Verdana" pitchFamily="34" charset="0"/>
            </a:endParaRPr>
          </a:p>
        </p:txBody>
      </p:sp>
      <p:sp>
        <p:nvSpPr>
          <p:cNvPr id="611" name="Szövegdoboz 31"/>
          <p:cNvSpPr txBox="1">
            <a:spLocks noChangeArrowheads="1"/>
          </p:cNvSpPr>
          <p:nvPr/>
        </p:nvSpPr>
        <p:spPr bwMode="auto">
          <a:xfrm>
            <a:off x="5621756" y="4384929"/>
            <a:ext cx="3446043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Up to </a:t>
            </a:r>
            <a:r>
              <a:rPr lang="hu-HU" altLang="en-US" sz="1100" dirty="0" smtClean="0">
                <a:latin typeface="Verdana" pitchFamily="34" charset="0"/>
              </a:rPr>
              <a:t>DDR</a:t>
            </a:r>
            <a:r>
              <a:rPr lang="en-US" altLang="en-US" sz="1100" dirty="0" smtClean="0">
                <a:latin typeface="Verdana" pitchFamily="34" charset="0"/>
              </a:rPr>
              <a:t>3-1600 </a:t>
            </a:r>
          </a:p>
          <a:p>
            <a:pPr algn="ctr" eaLnBrk="1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in both performance and lockstep modes and</a:t>
            </a:r>
          </a:p>
          <a:p>
            <a:pPr algn="ctr" eaLnBrk="1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up to </a:t>
            </a:r>
            <a:r>
              <a:rPr lang="hu-HU" altLang="en-US" sz="1100" dirty="0" smtClean="0">
                <a:latin typeface="Verdana" pitchFamily="34" charset="0"/>
              </a:rPr>
              <a:t>DDR</a:t>
            </a:r>
            <a:r>
              <a:rPr lang="en-US" altLang="en-US" sz="1100" dirty="0" smtClean="0">
                <a:latin typeface="Verdana" pitchFamily="34" charset="0"/>
              </a:rPr>
              <a:t>4-1866 in lockstep mode</a:t>
            </a:r>
            <a:endParaRPr lang="hu-HU" altLang="en-US" sz="1100" dirty="0">
              <a:latin typeface="Verdana" pitchFamily="34" charset="0"/>
            </a:endParaRPr>
          </a:p>
        </p:txBody>
      </p:sp>
      <p:sp>
        <p:nvSpPr>
          <p:cNvPr id="612" name="TextBox 611"/>
          <p:cNvSpPr txBox="1"/>
          <p:nvPr/>
        </p:nvSpPr>
        <p:spPr>
          <a:xfrm>
            <a:off x="3089162" y="1564839"/>
            <a:ext cx="7906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PCIe</a:t>
            </a:r>
            <a:r>
              <a:rPr lang="en-US" sz="1100" dirty="0" smtClean="0"/>
              <a:t> 3.0</a:t>
            </a:r>
            <a:endParaRPr lang="en-US" sz="1100" dirty="0"/>
          </a:p>
        </p:txBody>
      </p:sp>
      <p:sp>
        <p:nvSpPr>
          <p:cNvPr id="613" name="TextBox 612"/>
          <p:cNvSpPr txBox="1"/>
          <p:nvPr/>
        </p:nvSpPr>
        <p:spPr>
          <a:xfrm>
            <a:off x="3127608" y="1823764"/>
            <a:ext cx="3642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32</a:t>
            </a:r>
            <a:endParaRPr lang="en-US" sz="1100" dirty="0"/>
          </a:p>
        </p:txBody>
      </p:sp>
      <p:sp>
        <p:nvSpPr>
          <p:cNvPr id="614" name="Up-Down Arrow 613"/>
          <p:cNvSpPr/>
          <p:nvPr/>
        </p:nvSpPr>
        <p:spPr bwMode="auto">
          <a:xfrm>
            <a:off x="3417647" y="1828577"/>
            <a:ext cx="124619" cy="252000"/>
          </a:xfrm>
          <a:prstGeom prst="upDownArrow">
            <a:avLst/>
          </a:prstGeom>
          <a:solidFill>
            <a:srgbClr val="FF0000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615" name="TextBox 614"/>
          <p:cNvSpPr txBox="1"/>
          <p:nvPr/>
        </p:nvSpPr>
        <p:spPr>
          <a:xfrm>
            <a:off x="5235462" y="1577539"/>
            <a:ext cx="7906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PCIe</a:t>
            </a:r>
            <a:r>
              <a:rPr lang="en-US" sz="1100" dirty="0" smtClean="0"/>
              <a:t> 3.0</a:t>
            </a:r>
            <a:endParaRPr lang="en-US" sz="1100" dirty="0"/>
          </a:p>
        </p:txBody>
      </p:sp>
      <p:sp>
        <p:nvSpPr>
          <p:cNvPr id="616" name="TextBox 615"/>
          <p:cNvSpPr txBox="1"/>
          <p:nvPr/>
        </p:nvSpPr>
        <p:spPr>
          <a:xfrm>
            <a:off x="5273908" y="1836464"/>
            <a:ext cx="3642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32</a:t>
            </a:r>
            <a:endParaRPr lang="en-US" sz="1100" dirty="0"/>
          </a:p>
        </p:txBody>
      </p:sp>
      <p:sp>
        <p:nvSpPr>
          <p:cNvPr id="617" name="Up-Down Arrow 616"/>
          <p:cNvSpPr/>
          <p:nvPr/>
        </p:nvSpPr>
        <p:spPr bwMode="auto">
          <a:xfrm>
            <a:off x="5563947" y="1841277"/>
            <a:ext cx="124619" cy="252000"/>
          </a:xfrm>
          <a:prstGeom prst="upDownArrow">
            <a:avLst/>
          </a:prstGeom>
          <a:solidFill>
            <a:srgbClr val="FF0000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618" name="Téglalap 53"/>
          <p:cNvSpPr>
            <a:spLocks noChangeArrowheads="1"/>
          </p:cNvSpPr>
          <p:nvPr/>
        </p:nvSpPr>
        <p:spPr bwMode="auto">
          <a:xfrm>
            <a:off x="2755900" y="4432554"/>
            <a:ext cx="1439863" cy="576263"/>
          </a:xfrm>
          <a:prstGeom prst="rect">
            <a:avLst/>
          </a:prstGeom>
          <a:solidFill>
            <a:srgbClr val="3366FF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C602J PCH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(</a:t>
            </a:r>
            <a:r>
              <a:rPr lang="en-US" altLang="en-US" sz="1100" dirty="0" err="1" smtClean="0">
                <a:solidFill>
                  <a:schemeClr val="bg1"/>
                </a:solidFill>
                <a:latin typeface="Verdana" pitchFamily="34" charset="0"/>
              </a:rPr>
              <a:t>Patsburg</a:t>
            </a: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 J) </a:t>
            </a:r>
            <a:endParaRPr lang="hu-HU" altLang="en-US" sz="1100" dirty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619" name="Egyenes összekötő 121"/>
          <p:cNvCxnSpPr/>
          <p:nvPr/>
        </p:nvCxnSpPr>
        <p:spPr>
          <a:xfrm rot="5400000" flipH="1" flipV="1">
            <a:off x="3153162" y="4170229"/>
            <a:ext cx="61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0" name="Szövegdoboz 70"/>
          <p:cNvSpPr txBox="1">
            <a:spLocks noChangeArrowheads="1"/>
          </p:cNvSpPr>
          <p:nvPr/>
        </p:nvSpPr>
        <p:spPr bwMode="auto">
          <a:xfrm>
            <a:off x="3432498" y="3940429"/>
            <a:ext cx="7216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DMI2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4</a:t>
            </a:r>
            <a:r>
              <a:rPr lang="en-US" altLang="en-US" sz="1000" dirty="0" smtClean="0">
                <a:latin typeface="Verdana" pitchFamily="34" charset="0"/>
              </a:rPr>
              <a:t>xPCIe2</a:t>
            </a:r>
            <a:endParaRPr lang="hu-HU" altLang="en-US" sz="1000" dirty="0">
              <a:latin typeface="Verdana" pitchFamily="34" charset="0"/>
            </a:endParaRPr>
          </a:p>
        </p:txBody>
      </p:sp>
      <p:cxnSp>
        <p:nvCxnSpPr>
          <p:cNvPr id="621" name="Egyenes összekötő 130"/>
          <p:cNvCxnSpPr/>
          <p:nvPr/>
        </p:nvCxnSpPr>
        <p:spPr>
          <a:xfrm rot="10800000" flipH="1" flipV="1">
            <a:off x="2409825" y="3654679"/>
            <a:ext cx="35083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2" name="Line 129"/>
          <p:cNvSpPr>
            <a:spLocks noChangeShapeType="1"/>
          </p:cNvSpPr>
          <p:nvPr/>
        </p:nvSpPr>
        <p:spPr bwMode="auto">
          <a:xfrm>
            <a:off x="2687638" y="3753104"/>
            <a:ext cx="0" cy="2476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3" name="Line 131"/>
          <p:cNvSpPr>
            <a:spLocks noChangeShapeType="1"/>
          </p:cNvSpPr>
          <p:nvPr/>
        </p:nvSpPr>
        <p:spPr bwMode="auto">
          <a:xfrm>
            <a:off x="2687638" y="3746754"/>
            <a:ext cx="0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" name="Line 132"/>
          <p:cNvSpPr>
            <a:spLocks noChangeShapeType="1"/>
          </p:cNvSpPr>
          <p:nvPr/>
        </p:nvSpPr>
        <p:spPr bwMode="auto">
          <a:xfrm>
            <a:off x="2687638" y="3746754"/>
            <a:ext cx="8255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5" name="Rectangle 178"/>
          <p:cNvSpPr>
            <a:spLocks noChangeArrowheads="1"/>
          </p:cNvSpPr>
          <p:nvPr/>
        </p:nvSpPr>
        <p:spPr bwMode="auto">
          <a:xfrm>
            <a:off x="3960813" y="4761167"/>
            <a:ext cx="219075" cy="227012"/>
          </a:xfrm>
          <a:prstGeom prst="rect">
            <a:avLst/>
          </a:prstGeom>
          <a:noFill/>
          <a:ln w="19050" algn="ctr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ME</a:t>
            </a:r>
          </a:p>
        </p:txBody>
      </p:sp>
      <p:sp>
        <p:nvSpPr>
          <p:cNvPr id="626" name="TextBox 625"/>
          <p:cNvSpPr txBox="1"/>
          <p:nvPr/>
        </p:nvSpPr>
        <p:spPr>
          <a:xfrm>
            <a:off x="5121162" y="4104839"/>
            <a:ext cx="7906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PCIe</a:t>
            </a:r>
            <a:r>
              <a:rPr lang="en-US" sz="1100" dirty="0" smtClean="0"/>
              <a:t> 3.0</a:t>
            </a:r>
            <a:endParaRPr lang="en-US" sz="1100" dirty="0"/>
          </a:p>
        </p:txBody>
      </p:sp>
      <p:sp>
        <p:nvSpPr>
          <p:cNvPr id="627" name="TextBox 626"/>
          <p:cNvSpPr txBox="1"/>
          <p:nvPr/>
        </p:nvSpPr>
        <p:spPr>
          <a:xfrm>
            <a:off x="4664308" y="3957364"/>
            <a:ext cx="3642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32</a:t>
            </a:r>
            <a:endParaRPr lang="en-US" sz="1100" dirty="0"/>
          </a:p>
        </p:txBody>
      </p:sp>
      <p:sp>
        <p:nvSpPr>
          <p:cNvPr id="628" name="Up-Down Arrow 627"/>
          <p:cNvSpPr/>
          <p:nvPr/>
        </p:nvSpPr>
        <p:spPr bwMode="auto">
          <a:xfrm>
            <a:off x="5449647" y="3847877"/>
            <a:ext cx="124619" cy="252000"/>
          </a:xfrm>
          <a:prstGeom prst="upDownArrow">
            <a:avLst/>
          </a:prstGeom>
          <a:solidFill>
            <a:srgbClr val="FF0000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629" name="TextBox 628"/>
          <p:cNvSpPr txBox="1"/>
          <p:nvPr/>
        </p:nvSpPr>
        <p:spPr>
          <a:xfrm>
            <a:off x="2657362" y="4066739"/>
            <a:ext cx="7906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PCIe</a:t>
            </a:r>
            <a:r>
              <a:rPr lang="en-US" sz="1100" dirty="0" smtClean="0"/>
              <a:t> 3.0</a:t>
            </a:r>
            <a:endParaRPr lang="en-US" sz="1100" dirty="0"/>
          </a:p>
        </p:txBody>
      </p:sp>
      <p:sp>
        <p:nvSpPr>
          <p:cNvPr id="630" name="Up-Down Arrow 629"/>
          <p:cNvSpPr/>
          <p:nvPr/>
        </p:nvSpPr>
        <p:spPr bwMode="auto">
          <a:xfrm>
            <a:off x="3277947" y="3847877"/>
            <a:ext cx="124619" cy="252000"/>
          </a:xfrm>
          <a:prstGeom prst="upDownArrow">
            <a:avLst/>
          </a:prstGeom>
          <a:solidFill>
            <a:srgbClr val="FF0000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631" name="TextBox 630"/>
          <p:cNvSpPr txBox="1"/>
          <p:nvPr/>
        </p:nvSpPr>
        <p:spPr>
          <a:xfrm>
            <a:off x="2987908" y="3830364"/>
            <a:ext cx="3642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32</a:t>
            </a:r>
            <a:endParaRPr lang="en-US" sz="1100" dirty="0"/>
          </a:p>
        </p:txBody>
      </p:sp>
      <p:sp>
        <p:nvSpPr>
          <p:cNvPr id="224" name="Rounded Rectangle 223"/>
          <p:cNvSpPr/>
          <p:nvPr/>
        </p:nvSpPr>
        <p:spPr bwMode="auto">
          <a:xfrm>
            <a:off x="2544763" y="1520109"/>
            <a:ext cx="300449" cy="2542381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225" name="Rounded Rectangle 224"/>
          <p:cNvSpPr/>
          <p:nvPr/>
        </p:nvSpPr>
        <p:spPr bwMode="auto">
          <a:xfrm>
            <a:off x="6129038" y="1553759"/>
            <a:ext cx="300449" cy="2542381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226" name="Rounded Rectangle 225"/>
          <p:cNvSpPr/>
          <p:nvPr/>
        </p:nvSpPr>
        <p:spPr bwMode="auto">
          <a:xfrm>
            <a:off x="3358908" y="2303777"/>
            <a:ext cx="2257367" cy="1353824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3417647" y="3746754"/>
            <a:ext cx="124619" cy="72947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5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3.4</a:t>
            </a:r>
            <a:r>
              <a:rPr lang="hu-HU" dirty="0"/>
              <a:t> </a:t>
            </a:r>
            <a:r>
              <a:rPr lang="en-US" dirty="0"/>
              <a:t>The Haswell-EX (E7-4800 v3) 4S processor line </a:t>
            </a:r>
            <a:r>
              <a:rPr lang="hu-HU" dirty="0"/>
              <a:t>(</a:t>
            </a:r>
            <a:r>
              <a:rPr lang="en-US" dirty="0" smtClean="0"/>
              <a:t>1</a:t>
            </a:r>
            <a:r>
              <a:rPr lang="hu-HU" dirty="0" smtClean="0"/>
              <a:t>8)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3310" y="631062"/>
            <a:ext cx="90549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Remark 2 -</a:t>
            </a:r>
            <a:r>
              <a:rPr lang="en-US" dirty="0">
                <a:solidFill>
                  <a:srgbClr val="FF0000"/>
                </a:solidFill>
              </a:rPr>
              <a:t>Principle of operation of </a:t>
            </a:r>
            <a:r>
              <a:rPr lang="hu-HU" dirty="0" smtClean="0">
                <a:solidFill>
                  <a:srgbClr val="FF0000"/>
                </a:solidFill>
              </a:rPr>
              <a:t>the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Per-core P-state (PCPS) power </a:t>
            </a:r>
            <a:r>
              <a:rPr lang="en-US" dirty="0" smtClean="0">
                <a:solidFill>
                  <a:srgbClr val="FF0000"/>
                </a:solidFill>
              </a:rPr>
              <a:t>management</a:t>
            </a:r>
            <a:r>
              <a:rPr lang="hu-HU" dirty="0" smtClean="0">
                <a:solidFill>
                  <a:srgbClr val="FF0000"/>
                </a:solidFill>
              </a:rPr>
              <a:t> (simplified) -1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0737" y="940156"/>
            <a:ext cx="8791189" cy="1031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 </a:t>
            </a:r>
            <a:r>
              <a:rPr lang="hu-HU" dirty="0" smtClean="0"/>
              <a:t>patent application </a:t>
            </a:r>
            <a:r>
              <a:rPr lang="en-US" dirty="0" smtClean="0"/>
              <a:t>20140229750 A1</a:t>
            </a:r>
            <a:r>
              <a:rPr lang="hu-HU" dirty="0" smtClean="0"/>
              <a:t> (filed in 2012 and issued in 2014) reveals details </a:t>
            </a:r>
          </a:p>
          <a:p>
            <a:pPr>
              <a:spcAft>
                <a:spcPts val="600"/>
              </a:spcAft>
            </a:pPr>
            <a:r>
              <a:rPr lang="hu-HU" dirty="0"/>
              <a:t> </a:t>
            </a:r>
            <a:r>
              <a:rPr lang="hu-HU" dirty="0" smtClean="0"/>
              <a:t>      of the implementation [133].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The Figure below </a:t>
            </a:r>
            <a:r>
              <a:rPr lang="hu-HU" dirty="0" smtClean="0">
                <a:solidFill>
                  <a:srgbClr val="0070C0"/>
                </a:solidFill>
              </a:rPr>
              <a:t>illustrates PCPS for an 18 core Haswell-EX processor </a:t>
            </a:r>
            <a:r>
              <a:rPr lang="hu-HU" dirty="0" smtClean="0"/>
              <a:t>when the cores</a:t>
            </a:r>
          </a:p>
          <a:p>
            <a:r>
              <a:rPr lang="hu-HU" dirty="0"/>
              <a:t> </a:t>
            </a:r>
            <a:r>
              <a:rPr lang="hu-HU" dirty="0" smtClean="0"/>
              <a:t>      run a</a:t>
            </a:r>
            <a:r>
              <a:rPr lang="en-US" dirty="0" smtClean="0"/>
              <a:t>t</a:t>
            </a:r>
            <a:r>
              <a:rPr lang="hu-HU" dirty="0" smtClean="0"/>
              <a:t> four different P-states.</a:t>
            </a:r>
            <a:endParaRPr lang="en-US" dirty="0"/>
          </a:p>
        </p:txBody>
      </p:sp>
      <p:pic>
        <p:nvPicPr>
          <p:cNvPr id="8" name="Picture 7" descr="http://patentimages.storage.googleapis.com/US20140229750A1/US20140229750A1-20140814-D0000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7" b="51765"/>
          <a:stretch/>
        </p:blipFill>
        <p:spPr bwMode="auto">
          <a:xfrm>
            <a:off x="1416322" y="2328139"/>
            <a:ext cx="6246609" cy="395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4273" y="6465193"/>
            <a:ext cx="90413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Figure: Illustration of PCPS for an 18-core Haswell-EX processor if the cores run a four P-states []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38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3.4</a:t>
            </a:r>
            <a:r>
              <a:rPr lang="hu-HU" dirty="0"/>
              <a:t> </a:t>
            </a:r>
            <a:r>
              <a:rPr lang="en-US" dirty="0"/>
              <a:t>The Haswell-EX (E7-4800 v3) 4S processor line </a:t>
            </a:r>
            <a:r>
              <a:rPr lang="hu-HU" dirty="0"/>
              <a:t>(</a:t>
            </a:r>
            <a:r>
              <a:rPr lang="en-US" dirty="0" smtClean="0"/>
              <a:t>1</a:t>
            </a:r>
            <a:r>
              <a:rPr lang="hu-HU" dirty="0" smtClean="0"/>
              <a:t>9)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92100" y="915893"/>
            <a:ext cx="852669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According to the patent each core includes a </a:t>
            </a:r>
            <a:r>
              <a:rPr lang="hu-HU" dirty="0" smtClean="0">
                <a:solidFill>
                  <a:srgbClr val="0070C0"/>
                </a:solidFill>
              </a:rPr>
              <a:t>set of 32-bit registers</a:t>
            </a:r>
            <a:r>
              <a:rPr lang="hu-HU" dirty="0" smtClean="0"/>
              <a:t>, </a:t>
            </a:r>
            <a:r>
              <a:rPr lang="hu-HU" dirty="0" smtClean="0">
                <a:solidFill>
                  <a:srgbClr val="0070C0"/>
                </a:solidFill>
              </a:rPr>
              <a:t>one register for each</a:t>
            </a:r>
          </a:p>
          <a:p>
            <a:r>
              <a:rPr lang="hu-HU" dirty="0" smtClean="0">
                <a:solidFill>
                  <a:srgbClr val="0070C0"/>
                </a:solidFill>
              </a:rPr>
              <a:t>      thread</a:t>
            </a:r>
            <a:r>
              <a:rPr lang="hu-HU" dirty="0" smtClean="0"/>
              <a:t> (Registers 212 to 214) </a:t>
            </a:r>
            <a:r>
              <a:rPr lang="hu-HU" dirty="0" smtClean="0">
                <a:solidFill>
                  <a:srgbClr val="0070C0"/>
                </a:solidFill>
              </a:rPr>
              <a:t>plus an additional register </a:t>
            </a:r>
            <a:r>
              <a:rPr lang="hu-HU" dirty="0" smtClean="0"/>
              <a:t>(Register 218), as indicated</a:t>
            </a:r>
          </a:p>
          <a:p>
            <a:r>
              <a:rPr lang="hu-HU" dirty="0" smtClean="0"/>
              <a:t>      for two cores (Core i and Core n) below. </a:t>
            </a:r>
            <a:endParaRPr lang="en-US" dirty="0"/>
          </a:p>
        </p:txBody>
      </p:sp>
      <p:pic>
        <p:nvPicPr>
          <p:cNvPr id="4" name="Picture 3" descr="http://patentimages.storage.googleapis.com/US20140229750A1/US20140229750A1-20140814-D0000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08" b="5440"/>
          <a:stretch/>
        </p:blipFill>
        <p:spPr bwMode="auto">
          <a:xfrm>
            <a:off x="1205405" y="1841684"/>
            <a:ext cx="6724608" cy="4353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91840" y="6375042"/>
            <a:ext cx="52762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Figure: Per core implemented registers used for PCPS []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3310" y="631062"/>
            <a:ext cx="92360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Remark 2 -</a:t>
            </a:r>
            <a:r>
              <a:rPr lang="en-US" dirty="0">
                <a:solidFill>
                  <a:srgbClr val="FF0000"/>
                </a:solidFill>
              </a:rPr>
              <a:t>Principle of operation of </a:t>
            </a:r>
            <a:r>
              <a:rPr lang="hu-HU" dirty="0" smtClean="0">
                <a:solidFill>
                  <a:srgbClr val="FF0000"/>
                </a:solidFill>
              </a:rPr>
              <a:t>the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Per-core P-state (PCPS) power </a:t>
            </a:r>
            <a:r>
              <a:rPr lang="en-US" dirty="0" smtClean="0">
                <a:solidFill>
                  <a:srgbClr val="FF0000"/>
                </a:solidFill>
              </a:rPr>
              <a:t>management</a:t>
            </a:r>
            <a:r>
              <a:rPr lang="hu-HU" dirty="0" smtClean="0">
                <a:solidFill>
                  <a:srgbClr val="FF0000"/>
                </a:solidFill>
              </a:rPr>
              <a:t> (simplified) -2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86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3.4</a:t>
            </a:r>
            <a:r>
              <a:rPr lang="hu-HU" dirty="0"/>
              <a:t> </a:t>
            </a:r>
            <a:r>
              <a:rPr lang="en-US" dirty="0"/>
              <a:t>The Haswell-EX (E7-4800 v3) 4S processor line </a:t>
            </a:r>
            <a:r>
              <a:rPr lang="hu-HU" dirty="0" smtClean="0"/>
              <a:t>(20)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59674" y="1026205"/>
            <a:ext cx="8792663" cy="26930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The </a:t>
            </a:r>
            <a:r>
              <a:rPr lang="hu-HU" dirty="0" smtClean="0">
                <a:solidFill>
                  <a:srgbClr val="FF0000"/>
                </a:solidFill>
              </a:rPr>
              <a:t>per-thread available registers </a:t>
            </a:r>
            <a:r>
              <a:rPr lang="hu-HU" dirty="0" smtClean="0"/>
              <a:t>(Registers 212 to 214) provide a set of fields, detailed in </a:t>
            </a:r>
          </a:p>
          <a:p>
            <a:pPr>
              <a:spcAft>
                <a:spcPts val="600"/>
              </a:spcAft>
            </a:pPr>
            <a:r>
              <a:rPr lang="hu-HU" dirty="0"/>
              <a:t> </a:t>
            </a:r>
            <a:r>
              <a:rPr lang="hu-HU" dirty="0" smtClean="0"/>
              <a:t>      the patent.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The </a:t>
            </a:r>
            <a:r>
              <a:rPr lang="hu-HU" dirty="0" smtClean="0">
                <a:solidFill>
                  <a:srgbClr val="FF0000"/>
                </a:solidFill>
              </a:rPr>
              <a:t>OS</a:t>
            </a:r>
            <a:r>
              <a:rPr lang="hu-HU" dirty="0" smtClean="0">
                <a:solidFill>
                  <a:srgbClr val="0070C0"/>
                </a:solidFill>
              </a:rPr>
              <a:t> determines for each thread the requested P-state needed for executing the thread</a:t>
            </a:r>
          </a:p>
          <a:p>
            <a:r>
              <a:rPr lang="hu-HU" dirty="0">
                <a:solidFill>
                  <a:srgbClr val="0070C0"/>
                </a:solidFill>
              </a:rPr>
              <a:t> </a:t>
            </a:r>
            <a:r>
              <a:rPr lang="hu-HU" dirty="0" smtClean="0">
                <a:solidFill>
                  <a:srgbClr val="0070C0"/>
                </a:solidFill>
              </a:rPr>
              <a:t>      at efficient performance</a:t>
            </a:r>
            <a:r>
              <a:rPr lang="hu-HU" dirty="0" smtClean="0"/>
              <a:t> (i.e. at the min. clock rate needed to execute the thread without</a:t>
            </a:r>
          </a:p>
          <a:p>
            <a:pPr>
              <a:spcAft>
                <a:spcPts val="600"/>
              </a:spcAft>
            </a:pPr>
            <a:r>
              <a:rPr lang="hu-HU" dirty="0"/>
              <a:t> </a:t>
            </a:r>
            <a:r>
              <a:rPr lang="hu-HU" dirty="0" smtClean="0"/>
              <a:t>      substantially lengthening its runtime. 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Available </a:t>
            </a:r>
            <a:r>
              <a:rPr lang="hu-HU" dirty="0" smtClean="0">
                <a:solidFill>
                  <a:srgbClr val="0070C0"/>
                </a:solidFill>
              </a:rPr>
              <a:t>core logic evaluates the per-thread requests</a:t>
            </a:r>
            <a:r>
              <a:rPr lang="hu-HU" dirty="0" smtClean="0"/>
              <a:t>, </a:t>
            </a:r>
            <a:r>
              <a:rPr lang="hu-HU" dirty="0" smtClean="0">
                <a:solidFill>
                  <a:srgbClr val="FF0000"/>
                </a:solidFill>
              </a:rPr>
              <a:t>determines the highest performance</a:t>
            </a:r>
          </a:p>
          <a:p>
            <a:r>
              <a:rPr lang="hu-HU" dirty="0" smtClean="0">
                <a:solidFill>
                  <a:srgbClr val="FF0000"/>
                </a:solidFill>
              </a:rPr>
              <a:t>       P-state </a:t>
            </a:r>
            <a:r>
              <a:rPr lang="hu-HU" dirty="0" smtClean="0"/>
              <a:t>needed for the core and writes this values into the additional register</a:t>
            </a:r>
          </a:p>
          <a:p>
            <a:pPr>
              <a:spcAft>
                <a:spcPts val="600"/>
              </a:spcAft>
            </a:pPr>
            <a:r>
              <a:rPr lang="hu-HU" dirty="0"/>
              <a:t> </a:t>
            </a:r>
            <a:r>
              <a:rPr lang="hu-HU" dirty="0" smtClean="0"/>
              <a:t>      (Register 218).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Finally, the </a:t>
            </a:r>
            <a:r>
              <a:rPr lang="hu-HU" dirty="0" smtClean="0">
                <a:solidFill>
                  <a:srgbClr val="0070C0"/>
                </a:solidFill>
              </a:rPr>
              <a:t>requested P-state is communicated to the</a:t>
            </a:r>
            <a:r>
              <a:rPr lang="hu-HU" dirty="0" smtClean="0"/>
              <a:t> </a:t>
            </a:r>
            <a:r>
              <a:rPr lang="hu-HU" dirty="0" smtClean="0">
                <a:solidFill>
                  <a:srgbClr val="FF0000"/>
                </a:solidFill>
              </a:rPr>
              <a:t>Central Power Control Unit </a:t>
            </a:r>
            <a:r>
              <a:rPr lang="hu-HU" dirty="0" smtClean="0"/>
              <a:t>(230) and </a:t>
            </a:r>
          </a:p>
          <a:p>
            <a:r>
              <a:rPr lang="hu-HU" dirty="0" smtClean="0"/>
              <a:t>       </a:t>
            </a:r>
            <a:r>
              <a:rPr lang="hu-HU" dirty="0" smtClean="0">
                <a:solidFill>
                  <a:srgbClr val="0070C0"/>
                </a:solidFill>
              </a:rPr>
              <a:t>it sets the related individual voltage regulator and clock generator </a:t>
            </a:r>
            <a:r>
              <a:rPr lang="hu-HU" dirty="0" smtClean="0"/>
              <a:t>(PLL) belonging</a:t>
            </a:r>
          </a:p>
          <a:p>
            <a:r>
              <a:rPr lang="hu-HU" dirty="0"/>
              <a:t> </a:t>
            </a:r>
            <a:r>
              <a:rPr lang="hu-HU" dirty="0" smtClean="0"/>
              <a:t>      to the core considered to obtain the requested P-state.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3310" y="631062"/>
            <a:ext cx="92360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Remark 2 -</a:t>
            </a:r>
            <a:r>
              <a:rPr lang="en-US" dirty="0">
                <a:solidFill>
                  <a:srgbClr val="FF0000"/>
                </a:solidFill>
              </a:rPr>
              <a:t>Principle of operation of </a:t>
            </a:r>
            <a:r>
              <a:rPr lang="hu-HU" dirty="0" smtClean="0">
                <a:solidFill>
                  <a:srgbClr val="FF0000"/>
                </a:solidFill>
              </a:rPr>
              <a:t>the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Per-core P-state (PCPS) power </a:t>
            </a:r>
            <a:r>
              <a:rPr lang="en-US" dirty="0" smtClean="0">
                <a:solidFill>
                  <a:srgbClr val="FF0000"/>
                </a:solidFill>
              </a:rPr>
              <a:t>management</a:t>
            </a:r>
            <a:r>
              <a:rPr lang="hu-HU" dirty="0" smtClean="0">
                <a:solidFill>
                  <a:srgbClr val="FF0000"/>
                </a:solidFill>
              </a:rPr>
              <a:t> (simplified) -3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46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3.4</a:t>
            </a:r>
            <a:r>
              <a:rPr lang="hu-HU" dirty="0"/>
              <a:t> </a:t>
            </a:r>
            <a:r>
              <a:rPr lang="en-US" dirty="0"/>
              <a:t>The Haswell-EX (E7-4800 v3) 4S processor line </a:t>
            </a:r>
            <a:r>
              <a:rPr lang="hu-HU" dirty="0" smtClean="0"/>
              <a:t>(21)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89068" y="631063"/>
            <a:ext cx="3373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chemeClr val="accent6"/>
                </a:solidFill>
              </a:rPr>
              <a:t>Uncore frequency scaling [132]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4884" y="902593"/>
            <a:ext cx="8949886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hu-HU" dirty="0" smtClean="0"/>
              <a:t>With </a:t>
            </a:r>
            <a:r>
              <a:rPr lang="hu-HU" dirty="0" smtClean="0">
                <a:solidFill>
                  <a:srgbClr val="FF0000"/>
                </a:solidFill>
              </a:rPr>
              <a:t>uncore frequency scaling </a:t>
            </a:r>
            <a:r>
              <a:rPr lang="hu-HU" dirty="0" smtClean="0"/>
              <a:t>t</a:t>
            </a:r>
            <a:r>
              <a:rPr lang="en-US" dirty="0" smtClean="0"/>
              <a:t>he </a:t>
            </a:r>
            <a:r>
              <a:rPr lang="en-US" dirty="0" err="1" smtClean="0">
                <a:solidFill>
                  <a:srgbClr val="0070C0"/>
                </a:solidFill>
              </a:rPr>
              <a:t>uncore</a:t>
            </a:r>
            <a:r>
              <a:rPr lang="hu-HU" dirty="0" smtClean="0">
                <a:solidFill>
                  <a:srgbClr val="0070C0"/>
                </a:solidFill>
              </a:rPr>
              <a:t> voltage and </a:t>
            </a:r>
            <a:r>
              <a:rPr lang="en-US" dirty="0" smtClean="0">
                <a:solidFill>
                  <a:srgbClr val="0070C0"/>
                </a:solidFill>
              </a:rPr>
              <a:t>frequency </a:t>
            </a:r>
            <a:r>
              <a:rPr lang="en-US" dirty="0">
                <a:solidFill>
                  <a:srgbClr val="0070C0"/>
                </a:solidFill>
              </a:rPr>
              <a:t>is independently </a:t>
            </a:r>
            <a:r>
              <a:rPr lang="en-US" dirty="0" smtClean="0">
                <a:solidFill>
                  <a:srgbClr val="0070C0"/>
                </a:solidFill>
              </a:rPr>
              <a:t>controlled</a:t>
            </a:r>
            <a:endParaRPr lang="hu-HU" dirty="0" smtClean="0">
              <a:solidFill>
                <a:srgbClr val="0070C0"/>
              </a:solidFill>
            </a:endParaRPr>
          </a:p>
          <a:p>
            <a:pPr marL="0" lvl="1">
              <a:spcAft>
                <a:spcPts val="600"/>
              </a:spcAft>
            </a:pP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hu-HU" dirty="0" smtClean="0">
                <a:solidFill>
                  <a:srgbClr val="0070C0"/>
                </a:solidFill>
              </a:rPr>
              <a:t>     </a:t>
            </a:r>
            <a:r>
              <a:rPr lang="en-US" dirty="0" smtClean="0">
                <a:solidFill>
                  <a:srgbClr val="0070C0"/>
                </a:solidFill>
              </a:rPr>
              <a:t>from </a:t>
            </a:r>
            <a:r>
              <a:rPr lang="en-US" dirty="0">
                <a:solidFill>
                  <a:srgbClr val="0070C0"/>
                </a:solidFill>
              </a:rPr>
              <a:t>the </a:t>
            </a:r>
            <a:r>
              <a:rPr lang="en-US" dirty="0" smtClean="0">
                <a:solidFill>
                  <a:srgbClr val="0070C0"/>
                </a:solidFill>
              </a:rPr>
              <a:t>core</a:t>
            </a:r>
            <a:r>
              <a:rPr lang="hu-HU" dirty="0" smtClean="0">
                <a:solidFill>
                  <a:srgbClr val="0070C0"/>
                </a:solidFill>
              </a:rPr>
              <a:t>'</a:t>
            </a:r>
            <a:r>
              <a:rPr lang="en-US" dirty="0" smtClean="0">
                <a:solidFill>
                  <a:srgbClr val="0070C0"/>
                </a:solidFill>
              </a:rPr>
              <a:t>s</a:t>
            </a:r>
            <a:r>
              <a:rPr lang="hu-HU" dirty="0" smtClean="0">
                <a:solidFill>
                  <a:srgbClr val="0070C0"/>
                </a:solidFill>
              </a:rPr>
              <a:t> voltage and </a:t>
            </a:r>
            <a:r>
              <a:rPr lang="en-US" dirty="0" smtClean="0">
                <a:solidFill>
                  <a:srgbClr val="0070C0"/>
                </a:solidFill>
              </a:rPr>
              <a:t>frequency</a:t>
            </a:r>
            <a:r>
              <a:rPr lang="hu-HU" dirty="0" smtClean="0">
                <a:solidFill>
                  <a:srgbClr val="0070C0"/>
                </a:solidFill>
              </a:rPr>
              <a:t> settings</a:t>
            </a:r>
            <a:r>
              <a:rPr lang="hu-HU" dirty="0" smtClean="0"/>
              <a:t>.</a:t>
            </a:r>
          </a:p>
          <a:p>
            <a:pPr marL="0" lvl="1"/>
            <a:r>
              <a:rPr lang="hu-HU" dirty="0" smtClean="0"/>
              <a:t>     To achieve this the </a:t>
            </a:r>
            <a:r>
              <a:rPr lang="hu-HU" dirty="0" smtClean="0">
                <a:solidFill>
                  <a:srgbClr val="0070C0"/>
                </a:solidFill>
              </a:rPr>
              <a:t>uncore</a:t>
            </a:r>
            <a:r>
              <a:rPr lang="hu-HU" dirty="0" smtClean="0"/>
              <a:t> needs to be implemented on a </a:t>
            </a:r>
            <a:r>
              <a:rPr lang="hu-HU" dirty="0" smtClean="0">
                <a:solidFill>
                  <a:srgbClr val="0070C0"/>
                </a:solidFill>
              </a:rPr>
              <a:t>separate voltage and clock domain</a:t>
            </a:r>
            <a:r>
              <a:rPr lang="hu-HU" dirty="0" smtClean="0"/>
              <a:t>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55600" y="1729702"/>
            <a:ext cx="36551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FF0000"/>
                </a:solidFill>
              </a:rPr>
              <a:t>Benefit</a:t>
            </a:r>
            <a:r>
              <a:rPr lang="hu-HU" dirty="0" smtClean="0"/>
              <a:t> of uncore frequency scaling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01700" y="2014466"/>
            <a:ext cx="8092215" cy="1031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FF0000"/>
                </a:solidFill>
              </a:rPr>
              <a:t>For compute bound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hu-HU" dirty="0" smtClean="0">
                <a:solidFill>
                  <a:srgbClr val="FF0000"/>
                </a:solidFill>
              </a:rPr>
              <a:t>a</a:t>
            </a:r>
            <a:r>
              <a:rPr lang="en-US" dirty="0" err="1" smtClean="0">
                <a:solidFill>
                  <a:srgbClr val="FF0000"/>
                </a:solidFill>
              </a:rPr>
              <a:t>pplications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smtClean="0">
                <a:solidFill>
                  <a:srgbClr val="0070C0"/>
                </a:solidFill>
              </a:rPr>
              <a:t>c</a:t>
            </a:r>
            <a:r>
              <a:rPr lang="en-US" dirty="0" smtClean="0">
                <a:solidFill>
                  <a:srgbClr val="0070C0"/>
                </a:solidFill>
              </a:rPr>
              <a:t>ore </a:t>
            </a:r>
            <a:r>
              <a:rPr lang="en-US" dirty="0">
                <a:solidFill>
                  <a:srgbClr val="0070C0"/>
                </a:solidFill>
              </a:rPr>
              <a:t>frequency </a:t>
            </a:r>
            <a:r>
              <a:rPr lang="hu-HU" dirty="0" smtClean="0">
                <a:solidFill>
                  <a:srgbClr val="0070C0"/>
                </a:solidFill>
              </a:rPr>
              <a:t>may be raised </a:t>
            </a:r>
            <a:r>
              <a:rPr lang="en-US" dirty="0" smtClean="0">
                <a:solidFill>
                  <a:srgbClr val="0070C0"/>
                </a:solidFill>
              </a:rPr>
              <a:t>without needing</a:t>
            </a:r>
            <a:endParaRPr lang="hu-HU" dirty="0" smtClean="0">
              <a:solidFill>
                <a:srgbClr val="0070C0"/>
              </a:solidFill>
            </a:endParaRPr>
          </a:p>
          <a:p>
            <a:pPr>
              <a:spcAft>
                <a:spcPts val="600"/>
              </a:spcAft>
            </a:pPr>
            <a:r>
              <a:rPr lang="hu-HU" dirty="0">
                <a:solidFill>
                  <a:srgbClr val="0070C0"/>
                </a:solidFill>
              </a:rPr>
              <a:t> </a:t>
            </a:r>
            <a:r>
              <a:rPr lang="hu-HU" dirty="0" smtClean="0">
                <a:solidFill>
                  <a:srgbClr val="0070C0"/>
                </a:solidFill>
              </a:rPr>
              <a:t>     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to </a:t>
            </a:r>
            <a:r>
              <a:rPr lang="en-US" dirty="0" smtClean="0">
                <a:solidFill>
                  <a:srgbClr val="0070C0"/>
                </a:solidFill>
              </a:rPr>
              <a:t>increase</a:t>
            </a:r>
            <a:r>
              <a:rPr lang="hu-HU" dirty="0" smtClean="0">
                <a:solidFill>
                  <a:srgbClr val="0070C0"/>
                </a:solidFill>
              </a:rPr>
              <a:t> u</a:t>
            </a:r>
            <a:r>
              <a:rPr lang="en-US" dirty="0" err="1" smtClean="0">
                <a:solidFill>
                  <a:srgbClr val="0070C0"/>
                </a:solidFill>
              </a:rPr>
              <a:t>ncore</a:t>
            </a:r>
            <a:r>
              <a:rPr lang="hu-HU" dirty="0" smtClean="0">
                <a:solidFill>
                  <a:srgbClr val="0070C0"/>
                </a:solidFill>
              </a:rPr>
              <a:t> frequency and voltage </a:t>
            </a:r>
            <a:r>
              <a:rPr lang="hu-HU" dirty="0" smtClean="0"/>
              <a:t>or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FF0000"/>
                </a:solidFill>
              </a:rPr>
              <a:t>for m</a:t>
            </a:r>
            <a:r>
              <a:rPr lang="en-US" dirty="0" err="1" smtClean="0">
                <a:solidFill>
                  <a:srgbClr val="FF0000"/>
                </a:solidFill>
              </a:rPr>
              <a:t>emory</a:t>
            </a:r>
            <a:r>
              <a:rPr lang="en-US" dirty="0" smtClean="0">
                <a:solidFill>
                  <a:srgbClr val="FF0000"/>
                </a:solidFill>
              </a:rPr>
              <a:t>-</a:t>
            </a:r>
            <a:r>
              <a:rPr lang="hu-HU" dirty="0" smtClean="0">
                <a:solidFill>
                  <a:srgbClr val="FF0000"/>
                </a:solidFill>
              </a:rPr>
              <a:t>b</a:t>
            </a:r>
            <a:r>
              <a:rPr lang="en-US" dirty="0" err="1" smtClean="0">
                <a:solidFill>
                  <a:srgbClr val="FF0000"/>
                </a:solidFill>
              </a:rPr>
              <a:t>ound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hu-HU" dirty="0" smtClean="0">
                <a:solidFill>
                  <a:srgbClr val="FF0000"/>
                </a:solidFill>
              </a:rPr>
              <a:t>a</a:t>
            </a:r>
            <a:r>
              <a:rPr lang="en-US" dirty="0" err="1" smtClean="0">
                <a:solidFill>
                  <a:srgbClr val="FF0000"/>
                </a:solidFill>
              </a:rPr>
              <a:t>pplications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smtClean="0">
                <a:solidFill>
                  <a:srgbClr val="0070C0"/>
                </a:solidFill>
              </a:rPr>
              <a:t>u</a:t>
            </a:r>
            <a:r>
              <a:rPr lang="en-US" dirty="0" err="1" smtClean="0">
                <a:solidFill>
                  <a:srgbClr val="0070C0"/>
                </a:solidFill>
              </a:rPr>
              <a:t>ncore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frequency </a:t>
            </a:r>
            <a:r>
              <a:rPr lang="hu-HU" dirty="0" smtClean="0">
                <a:solidFill>
                  <a:srgbClr val="0070C0"/>
                </a:solidFill>
              </a:rPr>
              <a:t>may be raised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without </a:t>
            </a:r>
            <a:r>
              <a:rPr lang="hu-HU" dirty="0" smtClean="0">
                <a:solidFill>
                  <a:srgbClr val="0070C0"/>
                </a:solidFill>
              </a:rPr>
              <a:t>needing to </a:t>
            </a:r>
          </a:p>
          <a:p>
            <a:r>
              <a:rPr lang="hu-HU" dirty="0">
                <a:solidFill>
                  <a:srgbClr val="0070C0"/>
                </a:solidFill>
              </a:rPr>
              <a:t> </a:t>
            </a:r>
            <a:r>
              <a:rPr lang="hu-HU" dirty="0" smtClean="0">
                <a:solidFill>
                  <a:srgbClr val="0070C0"/>
                </a:solidFill>
              </a:rPr>
              <a:t>      increase</a:t>
            </a:r>
            <a:r>
              <a:rPr lang="en-US" dirty="0" smtClean="0">
                <a:solidFill>
                  <a:srgbClr val="0070C0"/>
                </a:solidFill>
              </a:rPr>
              <a:t> core</a:t>
            </a:r>
            <a:r>
              <a:rPr lang="hu-HU" dirty="0" smtClean="0">
                <a:solidFill>
                  <a:srgbClr val="0070C0"/>
                </a:solidFill>
              </a:rPr>
              <a:t> frequency and voltage.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93700" y="3027070"/>
            <a:ext cx="61353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     This </a:t>
            </a:r>
            <a:r>
              <a:rPr lang="hu-HU" dirty="0"/>
              <a:t>allows to optimize performance by consuming less power</a:t>
            </a:r>
            <a:r>
              <a:rPr lang="hu-HU" dirty="0" smtClean="0"/>
              <a:t>.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28600" y="3369970"/>
            <a:ext cx="1445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Remark [132]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6400" y="3700170"/>
            <a:ext cx="8498930" cy="8412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hu-HU" dirty="0" smtClean="0"/>
              <a:t>In </a:t>
            </a:r>
            <a:r>
              <a:rPr lang="hu-HU" dirty="0" smtClean="0">
                <a:solidFill>
                  <a:srgbClr val="0070C0"/>
                </a:solidFill>
              </a:rPr>
              <a:t>Nehalem </a:t>
            </a:r>
            <a:r>
              <a:rPr lang="hu-HU" dirty="0" smtClean="0"/>
              <a:t>the </a:t>
            </a:r>
            <a:r>
              <a:rPr lang="hu-HU" dirty="0" smtClean="0">
                <a:solidFill>
                  <a:srgbClr val="0070C0"/>
                </a:solidFill>
              </a:rPr>
              <a:t>cores were DVFS controlled </a:t>
            </a:r>
            <a:r>
              <a:rPr lang="hu-HU" dirty="0" smtClean="0"/>
              <a:t>whereas the </a:t>
            </a:r>
            <a:r>
              <a:rPr lang="hu-HU" dirty="0" smtClean="0">
                <a:solidFill>
                  <a:srgbClr val="0070C0"/>
                </a:solidFill>
              </a:rPr>
              <a:t>uncore run at a fixed frequency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hu-HU" dirty="0" smtClean="0"/>
              <a:t>In the </a:t>
            </a:r>
            <a:r>
              <a:rPr lang="hu-HU" dirty="0" smtClean="0">
                <a:solidFill>
                  <a:srgbClr val="0070C0"/>
                </a:solidFill>
              </a:rPr>
              <a:t>Sandy Bridge and Ivy Bridge cores and uncore were tight</a:t>
            </a:r>
            <a:r>
              <a:rPr lang="en-US" dirty="0" err="1" smtClean="0">
                <a:solidFill>
                  <a:srgbClr val="0070C0"/>
                </a:solidFill>
              </a:rPr>
              <a:t>ly</a:t>
            </a:r>
            <a:r>
              <a:rPr lang="en-US" dirty="0" smtClean="0">
                <a:solidFill>
                  <a:srgbClr val="0070C0"/>
                </a:solidFill>
              </a:rPr>
              <a:t> coupled</a:t>
            </a:r>
            <a:endParaRPr lang="hu-HU" dirty="0" smtClean="0">
              <a:solidFill>
                <a:srgbClr val="0070C0"/>
              </a:solidFill>
            </a:endParaRP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hu-HU" dirty="0" smtClean="0"/>
              <a:t>in </a:t>
            </a:r>
            <a:r>
              <a:rPr lang="hu-HU" dirty="0" smtClean="0">
                <a:solidFill>
                  <a:srgbClr val="0070C0"/>
                </a:solidFill>
              </a:rPr>
              <a:t>Haswell</a:t>
            </a:r>
            <a:r>
              <a:rPr lang="hu-HU" dirty="0" smtClean="0"/>
              <a:t> </a:t>
            </a:r>
            <a:r>
              <a:rPr lang="hu-HU" dirty="0" smtClean="0">
                <a:solidFill>
                  <a:srgbClr val="0070C0"/>
                </a:solidFill>
              </a:rPr>
              <a:t>each core and the uncore is treated separately</a:t>
            </a:r>
            <a:r>
              <a:rPr lang="hu-HU" dirty="0" smtClean="0"/>
              <a:t>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50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/>
      <p:bldP spid="13" grpId="0"/>
      <p:bldP spid="14" grpId="0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3" b="16774"/>
          <a:stretch/>
        </p:blipFill>
        <p:spPr bwMode="auto">
          <a:xfrm>
            <a:off x="0" y="1270000"/>
            <a:ext cx="8913813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49300" y="4333552"/>
            <a:ext cx="353943" cy="216181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100" b="1" dirty="0" err="1" smtClean="0"/>
              <a:t>P4</a:t>
            </a:r>
            <a:r>
              <a:rPr lang="en-US" sz="1100" b="1" dirty="0" smtClean="0"/>
              <a:t>-based </a:t>
            </a:r>
            <a:r>
              <a:rPr lang="en-US" sz="1100" b="1" dirty="0" smtClean="0"/>
              <a:t>Tulsa </a:t>
            </a:r>
            <a:r>
              <a:rPr lang="en-US" sz="1100" b="1" dirty="0" err="1" smtClean="0"/>
              <a:t>2C</a:t>
            </a:r>
            <a:r>
              <a:rPr lang="en-US" sz="1100" b="1" dirty="0" smtClean="0"/>
              <a:t> </a:t>
            </a:r>
            <a:r>
              <a:rPr lang="en-US" sz="1100" b="1" dirty="0" smtClean="0"/>
              <a:t>(2006)</a:t>
            </a:r>
            <a:endParaRPr lang="en-US" sz="11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92088" y="619125"/>
            <a:ext cx="6634060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b="1" dirty="0" smtClean="0">
                <a:solidFill>
                  <a:schemeClr val="accent6"/>
                </a:solidFill>
              </a:rPr>
              <a:t>Performance comparison of 4S processors -1 </a:t>
            </a:r>
            <a:r>
              <a:rPr lang="en-US" dirty="0" smtClean="0"/>
              <a:t>[</a:t>
            </a:r>
            <a:r>
              <a:rPr lang="hu-HU" dirty="0" smtClean="0"/>
              <a:t>121</a:t>
            </a:r>
            <a:r>
              <a:rPr lang="en-US" dirty="0" smtClean="0"/>
              <a:t>]</a:t>
            </a:r>
          </a:p>
          <a:p>
            <a:r>
              <a:rPr lang="en-US" dirty="0" smtClean="0"/>
              <a:t>(The test workload is: CPU 45 nm Design Rule Check Tool C 2006 Rev.)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422400" y="4338894"/>
            <a:ext cx="353943" cy="2448747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100" b="1" dirty="0" smtClean="0"/>
              <a:t>Core 2 Tigerton </a:t>
            </a:r>
            <a:r>
              <a:rPr lang="en-US" sz="1100" b="1" dirty="0" smtClean="0"/>
              <a:t>QC </a:t>
            </a:r>
            <a:r>
              <a:rPr lang="en-US" sz="1100" b="1" dirty="0" err="1" smtClean="0"/>
              <a:t>4C</a:t>
            </a:r>
            <a:r>
              <a:rPr lang="en-US" sz="1100" b="1" dirty="0" smtClean="0"/>
              <a:t> </a:t>
            </a:r>
            <a:r>
              <a:rPr lang="en-US" sz="1100" b="1" dirty="0" smtClean="0"/>
              <a:t>(2007)</a:t>
            </a:r>
            <a:endParaRPr lang="en-US" sz="11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171700" y="4559505"/>
            <a:ext cx="353943" cy="2304826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100" b="1" dirty="0" smtClean="0"/>
              <a:t>Penryn </a:t>
            </a:r>
            <a:r>
              <a:rPr lang="en-US" sz="1100" b="1" dirty="0" err="1" smtClean="0"/>
              <a:t>Dunnington</a:t>
            </a:r>
            <a:r>
              <a:rPr lang="en-US" sz="1100" b="1" dirty="0" smtClean="0"/>
              <a:t> </a:t>
            </a:r>
            <a:r>
              <a:rPr lang="en-US" sz="1100" b="1" dirty="0" smtClean="0"/>
              <a:t> </a:t>
            </a:r>
            <a:r>
              <a:rPr lang="en-US" sz="1100" b="1" dirty="0" err="1" smtClean="0"/>
              <a:t>6C</a:t>
            </a:r>
            <a:r>
              <a:rPr lang="en-US" sz="1100" b="1" dirty="0" smtClean="0"/>
              <a:t> </a:t>
            </a:r>
            <a:r>
              <a:rPr lang="en-US" sz="1100" b="1" dirty="0" smtClean="0"/>
              <a:t>(2008)</a:t>
            </a:r>
            <a:endParaRPr lang="en-US" sz="11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933700" y="4324137"/>
            <a:ext cx="353943" cy="1967846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100" b="1" dirty="0" smtClean="0"/>
              <a:t>Nehalem-EX </a:t>
            </a:r>
            <a:r>
              <a:rPr lang="en-US" sz="1100" b="1" dirty="0" err="1" smtClean="0"/>
              <a:t>8C</a:t>
            </a:r>
            <a:r>
              <a:rPr lang="en-US" sz="1100" b="1" dirty="0" smtClean="0"/>
              <a:t>  </a:t>
            </a:r>
            <a:r>
              <a:rPr lang="en-US" sz="1100" b="1" dirty="0" smtClean="0"/>
              <a:t>(2010)</a:t>
            </a:r>
            <a:endParaRPr lang="en-US" sz="11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683000" y="4331971"/>
            <a:ext cx="353943" cy="212654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100" b="1" dirty="0" err="1" smtClean="0"/>
              <a:t>Westmere</a:t>
            </a:r>
            <a:r>
              <a:rPr lang="en-US" sz="1100" b="1" dirty="0" smtClean="0"/>
              <a:t>-EX </a:t>
            </a:r>
            <a:r>
              <a:rPr lang="en-US" sz="1100" b="1" dirty="0" err="1" smtClean="0"/>
              <a:t>10C</a:t>
            </a:r>
            <a:r>
              <a:rPr lang="en-US" sz="1100" b="1" dirty="0" smtClean="0"/>
              <a:t> </a:t>
            </a:r>
            <a:r>
              <a:rPr lang="en-US" sz="1100" b="1" dirty="0" smtClean="0"/>
              <a:t>(2011)</a:t>
            </a:r>
            <a:endParaRPr lang="en-US" sz="11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432300" y="4324011"/>
            <a:ext cx="353943" cy="2147383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100" b="1" dirty="0" smtClean="0"/>
              <a:t>Ivy </a:t>
            </a:r>
            <a:r>
              <a:rPr lang="en-US" sz="1100" b="1" dirty="0" smtClean="0"/>
              <a:t>Bridge-EX </a:t>
            </a:r>
            <a:r>
              <a:rPr lang="en-US" sz="1100" b="1" dirty="0" err="1" smtClean="0"/>
              <a:t>15C</a:t>
            </a:r>
            <a:r>
              <a:rPr lang="en-US" sz="1100" b="1" dirty="0" smtClean="0"/>
              <a:t> </a:t>
            </a:r>
            <a:r>
              <a:rPr lang="en-US" sz="1100" b="1" dirty="0" smtClean="0"/>
              <a:t>(2014)</a:t>
            </a:r>
            <a:endParaRPr lang="en-US" sz="11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156200" y="4338916"/>
            <a:ext cx="353943" cy="19934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100" b="1" dirty="0" smtClean="0"/>
              <a:t>Haswell-EX </a:t>
            </a:r>
            <a:r>
              <a:rPr lang="en-US" sz="1100" b="1" dirty="0" err="1" smtClean="0"/>
              <a:t>18C</a:t>
            </a:r>
            <a:r>
              <a:rPr lang="en-US" sz="1100" b="1" dirty="0" smtClean="0"/>
              <a:t>  </a:t>
            </a:r>
            <a:r>
              <a:rPr lang="en-US" sz="1100" b="1" dirty="0" smtClean="0"/>
              <a:t>(2015)</a:t>
            </a:r>
            <a:endParaRPr lang="en-US" sz="1100" b="1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3.4</a:t>
            </a:r>
            <a:r>
              <a:rPr lang="hu-HU" dirty="0" smtClean="0"/>
              <a:t> </a:t>
            </a:r>
            <a:r>
              <a:rPr lang="en-US" dirty="0" smtClean="0"/>
              <a:t>The Haswell-EX (E7-4800 v3) 4S processor line </a:t>
            </a:r>
            <a:r>
              <a:rPr lang="hu-HU" dirty="0" smtClean="0"/>
              <a:t>(23)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38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2088" y="619125"/>
            <a:ext cx="54040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Performance comparison of 4S processors -2 </a:t>
            </a:r>
            <a:r>
              <a:rPr lang="en-US" dirty="0" smtClean="0"/>
              <a:t>[</a:t>
            </a:r>
            <a:r>
              <a:rPr lang="hu-HU" dirty="0" smtClean="0"/>
              <a:t>121</a:t>
            </a:r>
            <a:r>
              <a:rPr lang="en-US" dirty="0" smtClean="0"/>
              <a:t>]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4788" y="936625"/>
            <a:ext cx="87655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Note that with their </a:t>
            </a:r>
            <a:r>
              <a:rPr lang="en-US" dirty="0" smtClean="0">
                <a:solidFill>
                  <a:srgbClr val="0070C0"/>
                </a:solidFill>
              </a:rPr>
              <a:t>4S line </a:t>
            </a:r>
            <a:r>
              <a:rPr lang="en-US" dirty="0" smtClean="0"/>
              <a:t>Intel achieved a </a:t>
            </a:r>
            <a:r>
              <a:rPr lang="en-US" dirty="0" smtClean="0">
                <a:solidFill>
                  <a:srgbClr val="0070C0"/>
                </a:solidFill>
              </a:rPr>
              <a:t>more than 10-fold performance boost in 10 years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3</a:t>
            </a:r>
            <a:r>
              <a:rPr lang="hu-HU" dirty="0" smtClean="0"/>
              <a:t>.</a:t>
            </a:r>
            <a:r>
              <a:rPr lang="en-US" dirty="0" smtClean="0"/>
              <a:t>4</a:t>
            </a:r>
            <a:r>
              <a:rPr lang="hu-HU" dirty="0" smtClean="0"/>
              <a:t> </a:t>
            </a:r>
            <a:r>
              <a:rPr lang="en-US" dirty="0" smtClean="0"/>
              <a:t>The Haswell-EX (E7-4800 v3) 4S processor line </a:t>
            </a:r>
            <a:r>
              <a:rPr lang="hu-HU" dirty="0" smtClean="0"/>
              <a:t>(24)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08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1" name="AutoShape 3"/>
          <p:cNvSpPr>
            <a:spLocks noChangeArrowheads="1"/>
          </p:cNvSpPr>
          <p:nvPr/>
        </p:nvSpPr>
        <p:spPr bwMode="auto">
          <a:xfrm>
            <a:off x="971550" y="981075"/>
            <a:ext cx="7661275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3.5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The Broadwell-EX (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E7-4800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v4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) 4S processor line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3.5</a:t>
            </a:r>
            <a:r>
              <a:rPr lang="hu-HU" altLang="en-US" dirty="0"/>
              <a:t> </a:t>
            </a:r>
            <a:r>
              <a:rPr lang="en-US" altLang="en-US" dirty="0"/>
              <a:t>The Broadwell-EX (E7-4800 v4) 4S processor line </a:t>
            </a:r>
            <a:r>
              <a:rPr lang="hu-HU" altLang="en-US" dirty="0" smtClean="0"/>
              <a:t>(</a:t>
            </a:r>
            <a:r>
              <a:rPr lang="en-US" altLang="en-US" dirty="0" smtClean="0"/>
              <a:t>1</a:t>
            </a:r>
            <a:r>
              <a:rPr lang="hu-HU" altLang="en-US" dirty="0" smtClean="0"/>
              <a:t>)</a:t>
            </a:r>
            <a:endParaRPr lang="en-US" dirty="0"/>
          </a:p>
        </p:txBody>
      </p:sp>
      <p:pic>
        <p:nvPicPr>
          <p:cNvPr id="145410" name="Picture 2" descr="http://www.cpu-world.com/news_2015/images/L_Purley_roadmap_position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1425575"/>
            <a:ext cx="9080500" cy="539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 bwMode="auto">
          <a:xfrm>
            <a:off x="2806700" y="1358900"/>
            <a:ext cx="3683000" cy="340203"/>
          </a:xfrm>
          <a:prstGeom prst="round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" name="Rounded Rectangle 2"/>
          <p:cNvSpPr>
            <a:spLocks noChangeArrowheads="1"/>
          </p:cNvSpPr>
          <p:nvPr/>
        </p:nvSpPr>
        <p:spPr bwMode="auto">
          <a:xfrm>
            <a:off x="5372100" y="2238535"/>
            <a:ext cx="2070260" cy="729254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7963" y="622300"/>
            <a:ext cx="5692584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b="1" dirty="0" smtClean="0">
                <a:solidFill>
                  <a:schemeClr val="accent6"/>
                </a:solidFill>
              </a:rPr>
              <a:t>3.5 The </a:t>
            </a:r>
            <a:r>
              <a:rPr lang="en-US" b="1" dirty="0">
                <a:solidFill>
                  <a:schemeClr val="accent6"/>
                </a:solidFill>
              </a:rPr>
              <a:t>Broadwell-EX (E7-4800 v4) 4S </a:t>
            </a:r>
            <a:r>
              <a:rPr lang="en-US" b="1" dirty="0" smtClean="0">
                <a:solidFill>
                  <a:schemeClr val="accent6"/>
                </a:solidFill>
              </a:rPr>
              <a:t>processor line</a:t>
            </a:r>
          </a:p>
          <a:p>
            <a:r>
              <a:rPr lang="en-US" b="1" dirty="0" smtClean="0">
                <a:solidFill>
                  <a:schemeClr val="accent6"/>
                </a:solidFill>
              </a:rPr>
              <a:t>Positioning the </a:t>
            </a:r>
            <a:r>
              <a:rPr lang="hu-HU" b="1" dirty="0" smtClean="0">
                <a:solidFill>
                  <a:schemeClr val="accent6"/>
                </a:solidFill>
              </a:rPr>
              <a:t>14 nm </a:t>
            </a:r>
            <a:r>
              <a:rPr lang="en-US" b="1" dirty="0" smtClean="0">
                <a:solidFill>
                  <a:schemeClr val="accent6"/>
                </a:solidFill>
              </a:rPr>
              <a:t>Broadwell-EX line</a:t>
            </a:r>
            <a:r>
              <a:rPr lang="hu-HU" b="1" dirty="0" smtClean="0">
                <a:solidFill>
                  <a:schemeClr val="accent6"/>
                </a:solidFill>
              </a:rPr>
              <a:t> </a:t>
            </a:r>
            <a:r>
              <a:rPr lang="hu-HU" dirty="0" smtClean="0"/>
              <a:t>[112]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38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2250316" y="2125219"/>
            <a:ext cx="993775" cy="324000"/>
          </a:xfrm>
          <a:prstGeom prst="rect">
            <a:avLst/>
          </a:prstGeom>
          <a:solidFill>
            <a:srgbClr val="CC99FF">
              <a:alpha val="43137"/>
            </a:srgb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 dirty="0" smtClean="0">
                <a:latin typeface="Verdana" pitchFamily="34" charset="0"/>
              </a:rPr>
              <a:t>Xeon E7-4800 v2</a:t>
            </a:r>
            <a:endParaRPr lang="hu-HU" altLang="en-US" sz="1000" b="1" dirty="0">
              <a:latin typeface="Verdana" pitchFamily="34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4463291" y="2118870"/>
            <a:ext cx="1111250" cy="324000"/>
          </a:xfrm>
          <a:prstGeom prst="rect">
            <a:avLst/>
          </a:prstGeom>
          <a:solidFill>
            <a:srgbClr val="FF6600">
              <a:alpha val="52940"/>
            </a:srgb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 dirty="0" smtClean="0">
                <a:latin typeface="Verdana" pitchFamily="34" charset="0"/>
              </a:rPr>
              <a:t>Xeon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 dirty="0" smtClean="0">
                <a:latin typeface="Verdana" pitchFamily="34" charset="0"/>
              </a:rPr>
              <a:t>  E7-4800 v3</a:t>
            </a:r>
            <a:endParaRPr lang="hu-HU" altLang="en-US" sz="1000" b="1" dirty="0">
              <a:latin typeface="Verdana" pitchFamily="34" charset="0"/>
            </a:endParaRPr>
          </a:p>
        </p:txBody>
      </p:sp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2755141" y="2026732"/>
            <a:ext cx="58738" cy="36513"/>
            <a:chOff x="3109" y="934"/>
            <a:chExt cx="37" cy="23"/>
          </a:xfrm>
        </p:grpSpPr>
        <p:sp>
          <p:nvSpPr>
            <p:cNvPr id="6" name="Line 7"/>
            <p:cNvSpPr>
              <a:spLocks noChangeShapeType="1"/>
            </p:cNvSpPr>
            <p:nvPr/>
          </p:nvSpPr>
          <p:spPr bwMode="auto">
            <a:xfrm flipH="1">
              <a:off x="3109" y="934"/>
              <a:ext cx="17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Line 8"/>
            <p:cNvSpPr>
              <a:spLocks noChangeShapeType="1"/>
            </p:cNvSpPr>
            <p:nvPr/>
          </p:nvSpPr>
          <p:spPr bwMode="auto">
            <a:xfrm>
              <a:off x="3128" y="934"/>
              <a:ext cx="18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4756311" y="1847345"/>
            <a:ext cx="466473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solidFill>
                  <a:srgbClr val="000000"/>
                </a:solidFill>
                <a:latin typeface="Verdana" pitchFamily="34" charset="0"/>
              </a:rPr>
              <a:t>5</a:t>
            </a:r>
            <a:r>
              <a:rPr lang="hu-HU" altLang="en-US" sz="1000" dirty="0" smtClean="0">
                <a:solidFill>
                  <a:srgbClr val="000000"/>
                </a:solidFill>
                <a:latin typeface="Verdana" pitchFamily="34" charset="0"/>
              </a:rPr>
              <a:t>/20</a:t>
            </a:r>
            <a:r>
              <a:rPr lang="en-US" altLang="en-US" sz="1000" dirty="0" smtClean="0">
                <a:solidFill>
                  <a:srgbClr val="000000"/>
                </a:solidFill>
                <a:latin typeface="Verdana" pitchFamily="34" charset="0"/>
              </a:rPr>
              <a:t>15</a:t>
            </a:r>
            <a:endParaRPr lang="en-US" altLang="en-US" sz="1000" dirty="0">
              <a:solidFill>
                <a:srgbClr val="000000"/>
              </a:solidFill>
              <a:latin typeface="Verdana" pitchFamily="34" charset="0"/>
            </a:endParaRPr>
          </a:p>
        </p:txBody>
      </p:sp>
      <p:grpSp>
        <p:nvGrpSpPr>
          <p:cNvPr id="9" name="Group 10"/>
          <p:cNvGrpSpPr>
            <a:grpSpLocks/>
          </p:cNvGrpSpPr>
          <p:nvPr/>
        </p:nvGrpSpPr>
        <p:grpSpPr bwMode="auto">
          <a:xfrm>
            <a:off x="2753554" y="4969091"/>
            <a:ext cx="58737" cy="36513"/>
            <a:chOff x="3126" y="2002"/>
            <a:chExt cx="37" cy="23"/>
          </a:xfrm>
        </p:grpSpPr>
        <p:sp>
          <p:nvSpPr>
            <p:cNvPr id="10" name="Line 11"/>
            <p:cNvSpPr>
              <a:spLocks noChangeShapeType="1"/>
            </p:cNvSpPr>
            <p:nvPr/>
          </p:nvSpPr>
          <p:spPr bwMode="auto">
            <a:xfrm flipH="1">
              <a:off x="3126" y="2002"/>
              <a:ext cx="18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12"/>
            <p:cNvSpPr>
              <a:spLocks noChangeShapeType="1"/>
            </p:cNvSpPr>
            <p:nvPr/>
          </p:nvSpPr>
          <p:spPr bwMode="auto">
            <a:xfrm>
              <a:off x="3146" y="2002"/>
              <a:ext cx="17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2551274" y="4770477"/>
            <a:ext cx="466473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Verdana" pitchFamily="34" charset="0"/>
              </a:rPr>
              <a:t>3</a:t>
            </a:r>
            <a:r>
              <a:rPr lang="hu-HU" altLang="en-US" sz="1000" dirty="0">
                <a:solidFill>
                  <a:srgbClr val="000000"/>
                </a:solidFill>
                <a:latin typeface="Verdana" pitchFamily="34" charset="0"/>
              </a:rPr>
              <a:t>/20</a:t>
            </a:r>
            <a:r>
              <a:rPr lang="en-US" altLang="en-US" sz="1000" dirty="0" smtClean="0">
                <a:solidFill>
                  <a:srgbClr val="000000"/>
                </a:solidFill>
                <a:latin typeface="Verdana" pitchFamily="34" charset="0"/>
              </a:rPr>
              <a:t>12</a:t>
            </a:r>
            <a:endParaRPr lang="en-US" altLang="en-US" sz="10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3" name="AutoShape 14"/>
          <p:cNvSpPr>
            <a:spLocks noChangeArrowheads="1"/>
          </p:cNvSpPr>
          <p:nvPr/>
        </p:nvSpPr>
        <p:spPr bwMode="auto">
          <a:xfrm>
            <a:off x="2188404" y="5050054"/>
            <a:ext cx="1333500" cy="233362"/>
          </a:xfrm>
          <a:prstGeom prst="parallelogram">
            <a:avLst>
              <a:gd name="adj" fmla="val 45863"/>
            </a:avLst>
          </a:prstGeom>
          <a:solidFill>
            <a:srgbClr val="CC99FF">
              <a:alpha val="41960"/>
            </a:srgbClr>
          </a:solidFill>
          <a:ln w="158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 dirty="0" smtClean="0">
                <a:solidFill>
                  <a:srgbClr val="000000"/>
                </a:solidFill>
                <a:latin typeface="Verdana" pitchFamily="34" charset="0"/>
              </a:rPr>
              <a:t>C602J</a:t>
            </a:r>
            <a:endParaRPr lang="en-US" altLang="en-US" sz="10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2093840" y="2523682"/>
            <a:ext cx="125571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hu-HU" altLang="en-US" sz="1000" i="1" dirty="0" smtClean="0">
                <a:solidFill>
                  <a:srgbClr val="000000"/>
                </a:solidFill>
                <a:latin typeface="Verdana" pitchFamily="34" charset="0"/>
              </a:rPr>
              <a:t>(</a:t>
            </a:r>
            <a:r>
              <a:rPr lang="en-US" altLang="en-US" sz="1000" i="1" dirty="0" smtClean="0">
                <a:solidFill>
                  <a:srgbClr val="000000"/>
                </a:solidFill>
                <a:latin typeface="Verdana" pitchFamily="34" charset="0"/>
              </a:rPr>
              <a:t>Ivy Bridge-EX</a:t>
            </a:r>
            <a:r>
              <a:rPr lang="hu-HU" altLang="en-US" sz="1000" i="1" dirty="0">
                <a:solidFill>
                  <a:srgbClr val="000000"/>
                </a:solidFill>
                <a:latin typeface="Verdana" pitchFamily="34" charset="0"/>
              </a:rPr>
              <a:t>)</a:t>
            </a:r>
            <a:endParaRPr lang="en-US" altLang="en-US" sz="1000" i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000" i="1" dirty="0" smtClean="0">
                <a:solidFill>
                  <a:srgbClr val="000000"/>
                </a:solidFill>
                <a:latin typeface="Verdana" pitchFamily="34" charset="0"/>
              </a:rPr>
              <a:t>(</a:t>
            </a:r>
            <a:r>
              <a:rPr lang="en-US" altLang="en-US" sz="1000" i="1" dirty="0" err="1" smtClean="0">
                <a:solidFill>
                  <a:srgbClr val="000000"/>
                </a:solidFill>
                <a:latin typeface="Verdana" pitchFamily="34" charset="0"/>
              </a:rPr>
              <a:t>Ivytown</a:t>
            </a:r>
            <a:r>
              <a:rPr lang="en-US" altLang="en-US" sz="1000" i="1" dirty="0" smtClean="0">
                <a:solidFill>
                  <a:srgbClr val="000000"/>
                </a:solidFill>
                <a:latin typeface="Verdana" pitchFamily="34" charset="0"/>
              </a:rPr>
              <a:t>) 15C</a:t>
            </a:r>
            <a:endParaRPr lang="en-US" altLang="en-US" sz="1000" i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4428349" y="2495107"/>
            <a:ext cx="1133323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i="1" dirty="0" smtClean="0">
                <a:solidFill>
                  <a:srgbClr val="000000"/>
                </a:solidFill>
                <a:latin typeface="Verdana" pitchFamily="34" charset="0"/>
              </a:rPr>
              <a:t>(</a:t>
            </a:r>
            <a:r>
              <a:rPr lang="en-US" altLang="en-US" sz="1000" i="1" dirty="0" err="1" smtClean="0">
                <a:solidFill>
                  <a:srgbClr val="000000"/>
                </a:solidFill>
                <a:latin typeface="Verdana" pitchFamily="34" charset="0"/>
              </a:rPr>
              <a:t>Haswell</a:t>
            </a:r>
            <a:r>
              <a:rPr lang="en-US" altLang="en-US" sz="1000" i="1" dirty="0" smtClean="0">
                <a:solidFill>
                  <a:srgbClr val="000000"/>
                </a:solidFill>
                <a:latin typeface="Verdana" pitchFamily="34" charset="0"/>
              </a:rPr>
              <a:t>-EX</a:t>
            </a:r>
            <a:r>
              <a:rPr lang="en-US" altLang="en-US" sz="1000" i="1" dirty="0">
                <a:solidFill>
                  <a:srgbClr val="000000"/>
                </a:solidFill>
                <a:latin typeface="Verdana" pitchFamily="34" charset="0"/>
              </a:rPr>
              <a:t>) </a:t>
            </a:r>
            <a:r>
              <a:rPr lang="en-US" altLang="en-US" sz="1000" i="1" dirty="0" smtClean="0">
                <a:solidFill>
                  <a:srgbClr val="000000"/>
                </a:solidFill>
                <a:latin typeface="Verdana" pitchFamily="34" charset="0"/>
              </a:rPr>
              <a:t>14C</a:t>
            </a:r>
            <a:endParaRPr lang="en-US" altLang="en-US" sz="1000" i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6" name="AutoShape 17"/>
          <p:cNvSpPr>
            <a:spLocks noChangeArrowheads="1"/>
          </p:cNvSpPr>
          <p:nvPr/>
        </p:nvSpPr>
        <p:spPr bwMode="auto">
          <a:xfrm>
            <a:off x="2250316" y="1527269"/>
            <a:ext cx="993775" cy="246063"/>
          </a:xfrm>
          <a:prstGeom prst="roundRect">
            <a:avLst>
              <a:gd name="adj" fmla="val 50000"/>
            </a:avLst>
          </a:prstGeom>
          <a:solidFill>
            <a:srgbClr val="CC99FF">
              <a:alpha val="43137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 dirty="0" err="1" smtClean="0">
                <a:solidFill>
                  <a:srgbClr val="000000"/>
                </a:solidFill>
                <a:latin typeface="Verdana" pitchFamily="34" charset="0"/>
              </a:rPr>
              <a:t>Brickland</a:t>
            </a:r>
            <a:endParaRPr lang="en-US" altLang="en-US" sz="10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7" name="Rectangle 18"/>
          <p:cNvSpPr>
            <a:spLocks noChangeArrowheads="1"/>
          </p:cNvSpPr>
          <p:nvPr/>
        </p:nvSpPr>
        <p:spPr bwMode="auto">
          <a:xfrm>
            <a:off x="2535399" y="1268507"/>
            <a:ext cx="466473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solidFill>
                  <a:srgbClr val="000000"/>
                </a:solidFill>
                <a:latin typeface="Verdana" pitchFamily="34" charset="0"/>
              </a:rPr>
              <a:t>2</a:t>
            </a:r>
            <a:r>
              <a:rPr lang="hu-HU" altLang="en-US" sz="1000" dirty="0" smtClean="0">
                <a:solidFill>
                  <a:srgbClr val="000000"/>
                </a:solidFill>
                <a:latin typeface="Verdana" pitchFamily="34" charset="0"/>
              </a:rPr>
              <a:t>/20</a:t>
            </a:r>
            <a:r>
              <a:rPr lang="en-US" altLang="en-US" sz="1000" dirty="0" smtClean="0">
                <a:solidFill>
                  <a:srgbClr val="000000"/>
                </a:solidFill>
                <a:latin typeface="Verdana" pitchFamily="34" charset="0"/>
              </a:rPr>
              <a:t>14</a:t>
            </a:r>
            <a:endParaRPr lang="en-US" altLang="en-US" sz="10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8" name="Rectangle 19"/>
          <p:cNvSpPr>
            <a:spLocks noChangeArrowheads="1"/>
          </p:cNvSpPr>
          <p:nvPr/>
        </p:nvSpPr>
        <p:spPr bwMode="auto">
          <a:xfrm>
            <a:off x="2294133" y="5340566"/>
            <a:ext cx="787075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i="1" dirty="0" smtClean="0">
                <a:solidFill>
                  <a:srgbClr val="000000"/>
                </a:solidFill>
                <a:latin typeface="Verdana" pitchFamily="34" charset="0"/>
              </a:rPr>
              <a:t>(</a:t>
            </a:r>
            <a:r>
              <a:rPr lang="en-US" altLang="en-US" sz="1000" i="1" dirty="0" err="1" smtClean="0">
                <a:solidFill>
                  <a:srgbClr val="000000"/>
                </a:solidFill>
                <a:latin typeface="Verdana" pitchFamily="34" charset="0"/>
              </a:rPr>
              <a:t>Patsburg</a:t>
            </a:r>
            <a:r>
              <a:rPr lang="en-US" altLang="en-US" sz="1000" i="1" dirty="0" smtClean="0">
                <a:solidFill>
                  <a:srgbClr val="000000"/>
                </a:solidFill>
                <a:latin typeface="Verdana" pitchFamily="34" charset="0"/>
              </a:rPr>
              <a:t> J</a:t>
            </a:r>
            <a:r>
              <a:rPr lang="hu-HU" altLang="en-US" sz="1000" i="1" dirty="0" smtClean="0">
                <a:solidFill>
                  <a:srgbClr val="000000"/>
                </a:solidFill>
                <a:latin typeface="Verdana" pitchFamily="34" charset="0"/>
              </a:rPr>
              <a:t>)</a:t>
            </a:r>
            <a:endParaRPr lang="en-US" altLang="en-US" sz="1000" i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9" name="Rectangle 20"/>
          <p:cNvSpPr>
            <a:spLocks noChangeArrowheads="1"/>
          </p:cNvSpPr>
          <p:nvPr/>
        </p:nvSpPr>
        <p:spPr bwMode="auto">
          <a:xfrm>
            <a:off x="2073703" y="5588216"/>
            <a:ext cx="1396216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05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solidFill>
                  <a:srgbClr val="000000"/>
                </a:solidFill>
                <a:latin typeface="Verdana" pitchFamily="34" charset="0"/>
              </a:rPr>
              <a:t>Attached via x4 DMI2</a:t>
            </a:r>
            <a:endParaRPr lang="en-US" altLang="en-US" sz="10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1719269" y="2814732"/>
            <a:ext cx="2106667" cy="1954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22 nm/4310 </a:t>
            </a:r>
            <a:r>
              <a:rPr lang="en-US" altLang="en-US" sz="1000" dirty="0" err="1" smtClean="0">
                <a:latin typeface="Verdana" pitchFamily="34" charset="0"/>
              </a:rPr>
              <a:t>mtrs</a:t>
            </a:r>
            <a:r>
              <a:rPr lang="en-US" altLang="en-US" sz="1000" dirty="0" smtClean="0">
                <a:latin typeface="Verdana" pitchFamily="34" charset="0"/>
              </a:rPr>
              <a:t>/541 </a:t>
            </a:r>
            <a:r>
              <a:rPr lang="en-US" altLang="en-US" sz="1000" dirty="0">
                <a:latin typeface="Verdana" pitchFamily="34" charset="0"/>
              </a:rPr>
              <a:t>mm</a:t>
            </a:r>
            <a:r>
              <a:rPr lang="en-US" altLang="en-US" sz="1000" baseline="30000" dirty="0">
                <a:latin typeface="Verdana" pitchFamily="34" charset="0"/>
              </a:rPr>
              <a:t>2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Times New Roman" pitchFamily="18" charset="0"/>
              </a:rPr>
              <a:t>¼</a:t>
            </a:r>
            <a:r>
              <a:rPr lang="en-US" altLang="en-US" sz="1000" dirty="0">
                <a:latin typeface="Verdana" pitchFamily="34" charset="0"/>
              </a:rPr>
              <a:t> MB L2/C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37.5 </a:t>
            </a:r>
            <a:r>
              <a:rPr lang="en-US" altLang="en-US" sz="1000" dirty="0">
                <a:latin typeface="Verdana" pitchFamily="34" charset="0"/>
              </a:rPr>
              <a:t>MB L3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3 </a:t>
            </a:r>
            <a:r>
              <a:rPr lang="en-US" altLang="en-US" sz="1000" dirty="0">
                <a:latin typeface="Verdana" pitchFamily="34" charset="0"/>
              </a:rPr>
              <a:t>QPI </a:t>
            </a:r>
            <a:r>
              <a:rPr lang="en-US" altLang="en-US" sz="1000" dirty="0" smtClean="0">
                <a:latin typeface="Verdana" pitchFamily="34" charset="0"/>
              </a:rPr>
              <a:t>1.1 links 8 GT/s</a:t>
            </a:r>
            <a:endParaRPr lang="en-US" altLang="en-US" sz="1000" dirty="0">
              <a:latin typeface="Verdana" pitchFamily="34" charset="0"/>
            </a:endParaRP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 4 </a:t>
            </a:r>
            <a:r>
              <a:rPr lang="en-US" altLang="en-US" sz="1000" dirty="0" smtClean="0">
                <a:latin typeface="Verdana" pitchFamily="34" charset="0"/>
              </a:rPr>
              <a:t>SMI2 links to 4 SMBs</a:t>
            </a:r>
            <a:endParaRPr lang="en-US" altLang="en-US" sz="1000" dirty="0">
              <a:latin typeface="Verdana" pitchFamily="34" charset="0"/>
            </a:endParaRP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2 mem. </a:t>
            </a:r>
            <a:r>
              <a:rPr lang="en-US" altLang="en-US" sz="1000" dirty="0" smtClean="0">
                <a:latin typeface="Verdana" pitchFamily="34" charset="0"/>
              </a:rPr>
              <a:t>channels/SMB</a:t>
            </a:r>
            <a:endParaRPr lang="en-US" altLang="en-US" sz="1000" dirty="0">
              <a:latin typeface="Verdana" pitchFamily="34" charset="0"/>
            </a:endParaRP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up to 3 </a:t>
            </a:r>
            <a:r>
              <a:rPr lang="en-US" altLang="en-US" sz="1000" dirty="0">
                <a:latin typeface="Verdana" pitchFamily="34" charset="0"/>
              </a:rPr>
              <a:t>DIMMs/mem. channel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up to DDR3-1600 </a:t>
            </a:r>
            <a:r>
              <a:rPr lang="en-US" altLang="en-US" sz="1000" dirty="0">
                <a:latin typeface="Verdana" pitchFamily="34" charset="0"/>
              </a:rPr>
              <a:t>MT/s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6 </a:t>
            </a:r>
            <a:r>
              <a:rPr lang="en-US" altLang="en-US" sz="1000" dirty="0">
                <a:latin typeface="Verdana" pitchFamily="34" charset="0"/>
              </a:rPr>
              <a:t>TB </a:t>
            </a:r>
            <a:r>
              <a:rPr lang="en-US" altLang="en-US" sz="1000" dirty="0" smtClean="0">
                <a:latin typeface="Verdana" pitchFamily="34" charset="0"/>
              </a:rPr>
              <a:t>(96x64 </a:t>
            </a:r>
            <a:r>
              <a:rPr lang="en-US" altLang="en-US" sz="1000" dirty="0">
                <a:latin typeface="Verdana" pitchFamily="34" charset="0"/>
              </a:rPr>
              <a:t>GB</a:t>
            </a:r>
            <a:r>
              <a:rPr lang="en-US" altLang="en-US" sz="1000" dirty="0" smtClean="0">
                <a:latin typeface="Verdana" pitchFamily="34" charset="0"/>
              </a:rPr>
              <a:t>)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32 </a:t>
            </a:r>
            <a:r>
              <a:rPr lang="en-US" altLang="en-US" sz="1000" dirty="0" err="1" smtClean="0">
                <a:latin typeface="Verdana" pitchFamily="34" charset="0"/>
              </a:rPr>
              <a:t>PCIe</a:t>
            </a:r>
            <a:r>
              <a:rPr lang="en-US" altLang="en-US" sz="1000" dirty="0" smtClean="0">
                <a:latin typeface="Verdana" pitchFamily="34" charset="0"/>
              </a:rPr>
              <a:t> 3.0</a:t>
            </a:r>
            <a:endParaRPr lang="en-US" altLang="en-US" sz="1000" dirty="0">
              <a:latin typeface="Verdana" pitchFamily="34" charset="0"/>
            </a:endParaRP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LGA 2011-1</a:t>
            </a:r>
            <a:endParaRPr lang="en-US" altLang="en-US" sz="1000" dirty="0">
              <a:latin typeface="Verdana" pitchFamily="34" charset="0"/>
            </a:endParaRPr>
          </a:p>
        </p:txBody>
      </p:sp>
      <p:sp>
        <p:nvSpPr>
          <p:cNvPr id="21" name="Text Box 22"/>
          <p:cNvSpPr txBox="1">
            <a:spLocks noChangeArrowheads="1"/>
          </p:cNvSpPr>
          <p:nvPr/>
        </p:nvSpPr>
        <p:spPr bwMode="auto">
          <a:xfrm>
            <a:off x="3906843" y="2808382"/>
            <a:ext cx="2106667" cy="1954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22 nm/5560 </a:t>
            </a:r>
            <a:r>
              <a:rPr lang="en-US" altLang="en-US" sz="1000" dirty="0" err="1" smtClean="0">
                <a:latin typeface="Verdana" pitchFamily="34" charset="0"/>
              </a:rPr>
              <a:t>mtrs</a:t>
            </a:r>
            <a:r>
              <a:rPr lang="en-US" altLang="en-US" sz="1000" dirty="0" smtClean="0">
                <a:latin typeface="Verdana" pitchFamily="34" charset="0"/>
              </a:rPr>
              <a:t>/661 </a:t>
            </a:r>
            <a:r>
              <a:rPr lang="en-US" altLang="en-US" sz="1000" dirty="0">
                <a:latin typeface="Verdana" pitchFamily="34" charset="0"/>
              </a:rPr>
              <a:t>mm</a:t>
            </a:r>
            <a:r>
              <a:rPr lang="en-US" altLang="en-US" sz="1000" baseline="30000" dirty="0">
                <a:latin typeface="Verdana" pitchFamily="34" charset="0"/>
              </a:rPr>
              <a:t>2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Times New Roman" pitchFamily="18" charset="0"/>
              </a:rPr>
              <a:t>¼</a:t>
            </a:r>
            <a:r>
              <a:rPr lang="en-US" altLang="en-US" sz="1000" dirty="0">
                <a:latin typeface="Verdana" pitchFamily="34" charset="0"/>
              </a:rPr>
              <a:t> MB L2/C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35 </a:t>
            </a:r>
            <a:r>
              <a:rPr lang="en-US" altLang="en-US" sz="1000" dirty="0">
                <a:latin typeface="Verdana" pitchFamily="34" charset="0"/>
              </a:rPr>
              <a:t>MB L3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3</a:t>
            </a:r>
            <a:r>
              <a:rPr lang="en-US" altLang="en-US" sz="1000" dirty="0" smtClean="0">
                <a:latin typeface="Verdana" pitchFamily="34" charset="0"/>
              </a:rPr>
              <a:t> QPI 1.1 </a:t>
            </a:r>
            <a:r>
              <a:rPr lang="en-US" altLang="en-US" sz="1000" dirty="0">
                <a:latin typeface="Verdana" pitchFamily="34" charset="0"/>
              </a:rPr>
              <a:t>links </a:t>
            </a:r>
            <a:r>
              <a:rPr lang="en-US" altLang="en-US" sz="1000" dirty="0" smtClean="0">
                <a:latin typeface="Verdana" pitchFamily="34" charset="0"/>
              </a:rPr>
              <a:t>9.6 GT/s</a:t>
            </a:r>
            <a:endParaRPr lang="en-US" altLang="en-US" sz="1000" dirty="0">
              <a:latin typeface="Verdana" pitchFamily="34" charset="0"/>
            </a:endParaRP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4 </a:t>
            </a:r>
            <a:r>
              <a:rPr lang="en-US" altLang="en-US" sz="1000" dirty="0" smtClean="0">
                <a:latin typeface="Verdana" pitchFamily="34" charset="0"/>
              </a:rPr>
              <a:t>SMI2 links to 4 SMBs</a:t>
            </a:r>
            <a:endParaRPr lang="en-US" altLang="en-US" sz="1000" dirty="0">
              <a:latin typeface="Verdana" pitchFamily="34" charset="0"/>
            </a:endParaRP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2 mem. </a:t>
            </a:r>
            <a:r>
              <a:rPr lang="en-US" altLang="en-US" sz="1000" dirty="0" smtClean="0">
                <a:latin typeface="Verdana" pitchFamily="34" charset="0"/>
              </a:rPr>
              <a:t>channels/SMB</a:t>
            </a:r>
            <a:endParaRPr lang="en-US" altLang="en-US" sz="1000" dirty="0">
              <a:latin typeface="Verdana" pitchFamily="34" charset="0"/>
            </a:endParaRP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up to 3 </a:t>
            </a:r>
            <a:r>
              <a:rPr lang="en-US" altLang="en-US" sz="1000" dirty="0">
                <a:latin typeface="Verdana" pitchFamily="34" charset="0"/>
              </a:rPr>
              <a:t>DIMMs/mem. channel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up to DDR4-1866 </a:t>
            </a:r>
            <a:r>
              <a:rPr lang="en-US" altLang="en-US" sz="1000" dirty="0">
                <a:latin typeface="Verdana" pitchFamily="34" charset="0"/>
              </a:rPr>
              <a:t>MT/s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6 </a:t>
            </a:r>
            <a:r>
              <a:rPr lang="en-US" altLang="en-US" sz="1000" dirty="0">
                <a:latin typeface="Verdana" pitchFamily="34" charset="0"/>
              </a:rPr>
              <a:t>TB </a:t>
            </a:r>
            <a:r>
              <a:rPr lang="en-US" altLang="en-US" sz="1000" dirty="0" smtClean="0">
                <a:latin typeface="Verdana" pitchFamily="34" charset="0"/>
              </a:rPr>
              <a:t>(96x64 </a:t>
            </a:r>
            <a:r>
              <a:rPr lang="en-US" altLang="en-US" sz="1000" dirty="0">
                <a:latin typeface="Verdana" pitchFamily="34" charset="0"/>
              </a:rPr>
              <a:t>GB</a:t>
            </a:r>
            <a:r>
              <a:rPr lang="en-US" altLang="en-US" sz="1000" dirty="0" smtClean="0">
                <a:latin typeface="Verdana" pitchFamily="34" charset="0"/>
              </a:rPr>
              <a:t>)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32 </a:t>
            </a:r>
            <a:r>
              <a:rPr lang="en-US" altLang="en-US" sz="1000" dirty="0" err="1" smtClean="0">
                <a:latin typeface="Verdana" pitchFamily="34" charset="0"/>
              </a:rPr>
              <a:t>PCIe</a:t>
            </a:r>
            <a:r>
              <a:rPr lang="en-US" altLang="en-US" sz="1000" dirty="0" smtClean="0">
                <a:latin typeface="Verdana" pitchFamily="34" charset="0"/>
              </a:rPr>
              <a:t> 3.0</a:t>
            </a:r>
            <a:endParaRPr lang="en-US" altLang="en-US" sz="1000" dirty="0">
              <a:latin typeface="Verdana" pitchFamily="34" charset="0"/>
            </a:endParaRP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LGA 2011-1</a:t>
            </a:r>
            <a:endParaRPr lang="en-US" altLang="en-US" sz="1000" dirty="0">
              <a:latin typeface="Verdana" pitchFamily="34" charset="0"/>
            </a:endParaRPr>
          </a:p>
        </p:txBody>
      </p:sp>
      <p:sp>
        <p:nvSpPr>
          <p:cNvPr id="22" name="Text Box 23"/>
          <p:cNvSpPr txBox="1">
            <a:spLocks noChangeArrowheads="1"/>
          </p:cNvSpPr>
          <p:nvPr/>
        </p:nvSpPr>
        <p:spPr bwMode="auto">
          <a:xfrm>
            <a:off x="2019780" y="6178861"/>
            <a:ext cx="151676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Ivy Bridge-EX-based</a:t>
            </a:r>
            <a:endParaRPr lang="en-US" altLang="en-US" sz="10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22 </a:t>
            </a:r>
            <a:r>
              <a:rPr lang="en-US" altLang="en-US" sz="1000" dirty="0">
                <a:latin typeface="Verdana" pitchFamily="34" charset="0"/>
              </a:rPr>
              <a:t>nm</a:t>
            </a:r>
          </a:p>
        </p:txBody>
      </p:sp>
      <p:grpSp>
        <p:nvGrpSpPr>
          <p:cNvPr id="23" name="Group 26"/>
          <p:cNvGrpSpPr>
            <a:grpSpLocks/>
          </p:cNvGrpSpPr>
          <p:nvPr/>
        </p:nvGrpSpPr>
        <p:grpSpPr bwMode="auto">
          <a:xfrm>
            <a:off x="2751966" y="1441544"/>
            <a:ext cx="58738" cy="36513"/>
            <a:chOff x="1673" y="934"/>
            <a:chExt cx="37" cy="23"/>
          </a:xfrm>
        </p:grpSpPr>
        <p:sp>
          <p:nvSpPr>
            <p:cNvPr id="24" name="Line 27"/>
            <p:cNvSpPr>
              <a:spLocks noChangeShapeType="1"/>
            </p:cNvSpPr>
            <p:nvPr/>
          </p:nvSpPr>
          <p:spPr bwMode="auto">
            <a:xfrm flipH="1">
              <a:off x="1673" y="934"/>
              <a:ext cx="17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28"/>
            <p:cNvSpPr>
              <a:spLocks noChangeShapeType="1"/>
            </p:cNvSpPr>
            <p:nvPr/>
          </p:nvSpPr>
          <p:spPr bwMode="auto">
            <a:xfrm>
              <a:off x="1692" y="934"/>
              <a:ext cx="18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Rectangle 32"/>
          <p:cNvSpPr>
            <a:spLocks noChangeArrowheads="1"/>
          </p:cNvSpPr>
          <p:nvPr/>
        </p:nvSpPr>
        <p:spPr bwMode="auto">
          <a:xfrm>
            <a:off x="2548099" y="1861632"/>
            <a:ext cx="466473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solidFill>
                  <a:srgbClr val="000000"/>
                </a:solidFill>
                <a:latin typeface="Verdana" pitchFamily="34" charset="0"/>
              </a:rPr>
              <a:t>2</a:t>
            </a:r>
            <a:r>
              <a:rPr lang="hu-HU" altLang="en-US" sz="1000" dirty="0" smtClean="0">
                <a:solidFill>
                  <a:srgbClr val="000000"/>
                </a:solidFill>
                <a:latin typeface="Verdana" pitchFamily="34" charset="0"/>
              </a:rPr>
              <a:t>/20</a:t>
            </a:r>
            <a:r>
              <a:rPr lang="en-US" altLang="en-US" sz="1000" dirty="0" smtClean="0">
                <a:solidFill>
                  <a:srgbClr val="000000"/>
                </a:solidFill>
                <a:latin typeface="Verdana" pitchFamily="34" charset="0"/>
              </a:rPr>
              <a:t>14</a:t>
            </a:r>
            <a:endParaRPr lang="en-US" altLang="en-US" sz="1000" dirty="0">
              <a:solidFill>
                <a:srgbClr val="000000"/>
              </a:solidFill>
              <a:latin typeface="Verdana" pitchFamily="34" charset="0"/>
            </a:endParaRPr>
          </a:p>
        </p:txBody>
      </p:sp>
      <p:grpSp>
        <p:nvGrpSpPr>
          <p:cNvPr id="28" name="Group 33"/>
          <p:cNvGrpSpPr>
            <a:grpSpLocks/>
          </p:cNvGrpSpPr>
          <p:nvPr/>
        </p:nvGrpSpPr>
        <p:grpSpPr bwMode="auto">
          <a:xfrm>
            <a:off x="4953829" y="2002920"/>
            <a:ext cx="58737" cy="36512"/>
            <a:chOff x="3109" y="934"/>
            <a:chExt cx="37" cy="23"/>
          </a:xfrm>
        </p:grpSpPr>
        <p:sp>
          <p:nvSpPr>
            <p:cNvPr id="29" name="Line 34"/>
            <p:cNvSpPr>
              <a:spLocks noChangeShapeType="1"/>
            </p:cNvSpPr>
            <p:nvPr/>
          </p:nvSpPr>
          <p:spPr bwMode="auto">
            <a:xfrm flipH="1">
              <a:off x="3109" y="934"/>
              <a:ext cx="17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35"/>
            <p:cNvSpPr>
              <a:spLocks noChangeShapeType="1"/>
            </p:cNvSpPr>
            <p:nvPr/>
          </p:nvSpPr>
          <p:spPr bwMode="auto">
            <a:xfrm>
              <a:off x="3128" y="934"/>
              <a:ext cx="18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" name="Text Box 36"/>
          <p:cNvSpPr txBox="1">
            <a:spLocks noChangeArrowheads="1"/>
          </p:cNvSpPr>
          <p:nvPr/>
        </p:nvSpPr>
        <p:spPr bwMode="auto">
          <a:xfrm>
            <a:off x="4388434" y="6169927"/>
            <a:ext cx="13308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Haswell-EX based</a:t>
            </a:r>
            <a:endParaRPr lang="en-US" altLang="en-US" sz="10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22 </a:t>
            </a:r>
            <a:r>
              <a:rPr lang="en-US" altLang="en-US" sz="1000" dirty="0">
                <a:latin typeface="Verdana" pitchFamily="34" charset="0"/>
              </a:rPr>
              <a:t>nm</a:t>
            </a:r>
          </a:p>
        </p:txBody>
      </p:sp>
      <p:sp>
        <p:nvSpPr>
          <p:cNvPr id="37" name="Rectangle 43"/>
          <p:cNvSpPr>
            <a:spLocks noChangeArrowheads="1"/>
          </p:cNvSpPr>
          <p:nvPr/>
        </p:nvSpPr>
        <p:spPr bwMode="auto">
          <a:xfrm>
            <a:off x="546019" y="1530444"/>
            <a:ext cx="84478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b="1" dirty="0" smtClean="0">
                <a:solidFill>
                  <a:srgbClr val="000000"/>
                </a:solidFill>
                <a:latin typeface="Verdana" pitchFamily="34" charset="0"/>
              </a:rPr>
              <a:t>4S </a:t>
            </a:r>
            <a:r>
              <a:rPr lang="en-US" altLang="en-US" sz="1000" b="1" dirty="0">
                <a:solidFill>
                  <a:srgbClr val="000000"/>
                </a:solidFill>
                <a:latin typeface="Verdana" pitchFamily="34" charset="0"/>
              </a:rPr>
              <a:t>p</a:t>
            </a:r>
            <a:r>
              <a:rPr lang="hu-HU" altLang="en-US" sz="1000" b="1" dirty="0" smtClean="0">
                <a:solidFill>
                  <a:srgbClr val="000000"/>
                </a:solidFill>
                <a:latin typeface="Verdana" pitchFamily="34" charset="0"/>
              </a:rPr>
              <a:t>latform</a:t>
            </a:r>
            <a:endParaRPr lang="en-US" altLang="en-US" sz="10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8" name="Rectangle 44"/>
          <p:cNvSpPr>
            <a:spLocks noChangeArrowheads="1"/>
          </p:cNvSpPr>
          <p:nvPr/>
        </p:nvSpPr>
        <p:spPr bwMode="auto">
          <a:xfrm>
            <a:off x="508240" y="2252757"/>
            <a:ext cx="613951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 dirty="0" smtClean="0">
                <a:solidFill>
                  <a:srgbClr val="000000"/>
                </a:solidFill>
                <a:latin typeface="Verdana" pitchFamily="34" charset="0"/>
              </a:rPr>
              <a:t>4S </a:t>
            </a:r>
            <a:r>
              <a:rPr lang="en-US" altLang="en-US" sz="1000" b="1" dirty="0">
                <a:solidFill>
                  <a:srgbClr val="000000"/>
                </a:solidFill>
                <a:latin typeface="Verdana" pitchFamily="34" charset="0"/>
              </a:rPr>
              <a:t>cores</a:t>
            </a:r>
            <a:endParaRPr lang="en-US" altLang="en-US" sz="10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9" name="Rectangle 45"/>
          <p:cNvSpPr>
            <a:spLocks noChangeArrowheads="1"/>
          </p:cNvSpPr>
          <p:nvPr/>
        </p:nvSpPr>
        <p:spPr bwMode="auto">
          <a:xfrm>
            <a:off x="455809" y="5094504"/>
            <a:ext cx="294953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 dirty="0" smtClean="0">
                <a:solidFill>
                  <a:srgbClr val="000000"/>
                </a:solidFill>
                <a:latin typeface="Verdana" pitchFamily="34" charset="0"/>
              </a:rPr>
              <a:t>PCH</a:t>
            </a:r>
            <a:endParaRPr lang="en-US" altLang="en-US" sz="10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56335" y="638434"/>
            <a:ext cx="3339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The </a:t>
            </a:r>
            <a:r>
              <a:rPr lang="en-US" b="1" dirty="0" smtClean="0">
                <a:solidFill>
                  <a:schemeClr val="accent6"/>
                </a:solidFill>
              </a:rPr>
              <a:t>Broadwell-EX 4S processor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42" name="Rectangle 5"/>
          <p:cNvSpPr>
            <a:spLocks noChangeArrowheads="1"/>
          </p:cNvSpPr>
          <p:nvPr/>
        </p:nvSpPr>
        <p:spPr bwMode="auto">
          <a:xfrm>
            <a:off x="6843735" y="2129601"/>
            <a:ext cx="1111250" cy="324000"/>
          </a:xfrm>
          <a:prstGeom prst="rect">
            <a:avLst/>
          </a:prstGeom>
          <a:solidFill>
            <a:srgbClr val="FF5B5B">
              <a:alpha val="52940"/>
            </a:srgb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lIns="0" tIns="0" rIns="0" bIns="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 dirty="0" smtClean="0">
                <a:latin typeface="Verdana" pitchFamily="34" charset="0"/>
              </a:rPr>
              <a:t>Xeon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 dirty="0" smtClean="0">
                <a:latin typeface="Verdana" pitchFamily="34" charset="0"/>
              </a:rPr>
              <a:t>  E7-4800 v</a:t>
            </a:r>
            <a:r>
              <a:rPr lang="hu-HU" altLang="en-US" sz="1000" b="1" dirty="0" smtClean="0">
                <a:latin typeface="Verdana" pitchFamily="34" charset="0"/>
              </a:rPr>
              <a:t>4</a:t>
            </a:r>
            <a:endParaRPr lang="hu-HU" altLang="en-US" sz="1000" b="1" dirty="0">
              <a:latin typeface="Verdana" pitchFamily="34" charset="0"/>
            </a:endParaRPr>
          </a:p>
        </p:txBody>
      </p:sp>
      <p:sp>
        <p:nvSpPr>
          <p:cNvPr id="45" name="Rectangle 9"/>
          <p:cNvSpPr>
            <a:spLocks noChangeArrowheads="1"/>
          </p:cNvSpPr>
          <p:nvPr/>
        </p:nvSpPr>
        <p:spPr bwMode="auto">
          <a:xfrm>
            <a:off x="7136755" y="1858076"/>
            <a:ext cx="466473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 smtClean="0">
                <a:solidFill>
                  <a:srgbClr val="000000"/>
                </a:solidFill>
                <a:latin typeface="Verdana" pitchFamily="34" charset="0"/>
              </a:rPr>
              <a:t>6/20</a:t>
            </a:r>
            <a:r>
              <a:rPr lang="en-US" altLang="en-US" sz="1000" dirty="0" smtClean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hu-HU" altLang="en-US" sz="1000" dirty="0" smtClean="0">
                <a:solidFill>
                  <a:srgbClr val="000000"/>
                </a:solidFill>
                <a:latin typeface="Verdana" pitchFamily="34" charset="0"/>
              </a:rPr>
              <a:t>6</a:t>
            </a:r>
            <a:endParaRPr lang="en-US" altLang="en-US" sz="10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6" name="Rectangle 16"/>
          <p:cNvSpPr>
            <a:spLocks noChangeArrowheads="1"/>
          </p:cNvSpPr>
          <p:nvPr/>
        </p:nvSpPr>
        <p:spPr bwMode="auto">
          <a:xfrm>
            <a:off x="6739865" y="2505838"/>
            <a:ext cx="1271181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i="1" dirty="0" smtClean="0">
                <a:solidFill>
                  <a:srgbClr val="000000"/>
                </a:solidFill>
                <a:latin typeface="Verdana" pitchFamily="34" charset="0"/>
              </a:rPr>
              <a:t>(Broad</a:t>
            </a:r>
            <a:r>
              <a:rPr lang="en-US" altLang="en-US" sz="1000" i="1" dirty="0" smtClean="0">
                <a:solidFill>
                  <a:srgbClr val="000000"/>
                </a:solidFill>
                <a:latin typeface="Verdana" pitchFamily="34" charset="0"/>
              </a:rPr>
              <a:t>well-EX</a:t>
            </a:r>
            <a:r>
              <a:rPr lang="en-US" altLang="en-US" sz="1000" i="1" dirty="0">
                <a:solidFill>
                  <a:srgbClr val="000000"/>
                </a:solidFill>
                <a:latin typeface="Verdana" pitchFamily="34" charset="0"/>
              </a:rPr>
              <a:t>) </a:t>
            </a:r>
            <a:r>
              <a:rPr lang="en-US" altLang="en-US" sz="1000" i="1" dirty="0" smtClean="0">
                <a:solidFill>
                  <a:srgbClr val="FF0000"/>
                </a:solidFill>
                <a:latin typeface="Verdana" pitchFamily="34" charset="0"/>
              </a:rPr>
              <a:t>1</a:t>
            </a:r>
            <a:r>
              <a:rPr lang="hu-HU" altLang="en-US" sz="1000" i="1" dirty="0" smtClean="0">
                <a:solidFill>
                  <a:srgbClr val="FF0000"/>
                </a:solidFill>
                <a:latin typeface="Verdana" pitchFamily="34" charset="0"/>
              </a:rPr>
              <a:t>6</a:t>
            </a:r>
            <a:r>
              <a:rPr lang="en-US" altLang="en-US" sz="1000" i="1" dirty="0" smtClean="0">
                <a:solidFill>
                  <a:srgbClr val="FF0000"/>
                </a:solidFill>
                <a:latin typeface="Verdana" pitchFamily="34" charset="0"/>
              </a:rPr>
              <a:t>C</a:t>
            </a:r>
            <a:endParaRPr lang="en-US" altLang="en-US" sz="1000" i="1" dirty="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50" name="Text Box 22"/>
          <p:cNvSpPr txBox="1">
            <a:spLocks noChangeArrowheads="1"/>
          </p:cNvSpPr>
          <p:nvPr/>
        </p:nvSpPr>
        <p:spPr bwMode="auto">
          <a:xfrm>
            <a:off x="6268852" y="2819113"/>
            <a:ext cx="2143537" cy="1954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solidFill>
                  <a:srgbClr val="FF0000"/>
                </a:solidFill>
                <a:latin typeface="Verdana" pitchFamily="34" charset="0"/>
              </a:rPr>
              <a:t>14 nm</a:t>
            </a:r>
            <a:r>
              <a:rPr lang="en-US" altLang="en-US" sz="1000" dirty="0" smtClean="0">
                <a:latin typeface="Verdana" pitchFamily="34" charset="0"/>
              </a:rPr>
              <a:t>/7200 </a:t>
            </a:r>
            <a:r>
              <a:rPr lang="en-US" altLang="en-US" sz="1000" dirty="0" err="1" smtClean="0">
                <a:latin typeface="Verdana" pitchFamily="34" charset="0"/>
              </a:rPr>
              <a:t>mtrs</a:t>
            </a:r>
            <a:r>
              <a:rPr lang="en-US" altLang="en-US" sz="1000" dirty="0" smtClean="0">
                <a:latin typeface="Verdana" pitchFamily="34" charset="0"/>
              </a:rPr>
              <a:t>/456 </a:t>
            </a:r>
            <a:r>
              <a:rPr lang="en-US" altLang="en-US" sz="1000" dirty="0">
                <a:latin typeface="Verdana" pitchFamily="34" charset="0"/>
              </a:rPr>
              <a:t>mm</a:t>
            </a:r>
            <a:r>
              <a:rPr lang="en-US" altLang="en-US" sz="1000" baseline="30000" dirty="0">
                <a:latin typeface="Verdana" pitchFamily="34" charset="0"/>
              </a:rPr>
              <a:t>2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Times New Roman" pitchFamily="18" charset="0"/>
              </a:rPr>
              <a:t>¼</a:t>
            </a:r>
            <a:r>
              <a:rPr lang="en-US" altLang="en-US" sz="1000" dirty="0">
                <a:latin typeface="Verdana" pitchFamily="34" charset="0"/>
              </a:rPr>
              <a:t> MB L2/C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hu-HU" altLang="en-US" sz="1000" dirty="0" smtClean="0">
                <a:latin typeface="Verdana" pitchFamily="34" charset="0"/>
              </a:rPr>
              <a:t>40</a:t>
            </a:r>
            <a:r>
              <a:rPr lang="en-US" altLang="en-US" sz="1000" dirty="0" smtClean="0">
                <a:latin typeface="Verdana" pitchFamily="34" charset="0"/>
              </a:rPr>
              <a:t> </a:t>
            </a:r>
            <a:r>
              <a:rPr lang="en-US" altLang="en-US" sz="1000" dirty="0">
                <a:latin typeface="Verdana" pitchFamily="34" charset="0"/>
              </a:rPr>
              <a:t>MB L3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3</a:t>
            </a:r>
            <a:r>
              <a:rPr lang="en-US" altLang="en-US" sz="1000" dirty="0" smtClean="0">
                <a:latin typeface="Verdana" pitchFamily="34" charset="0"/>
              </a:rPr>
              <a:t> QPI 1.1 </a:t>
            </a:r>
            <a:r>
              <a:rPr lang="en-US" altLang="en-US" sz="1000" dirty="0">
                <a:latin typeface="Verdana" pitchFamily="34" charset="0"/>
              </a:rPr>
              <a:t>links </a:t>
            </a:r>
            <a:r>
              <a:rPr lang="en-US" altLang="en-US" sz="1000" dirty="0" smtClean="0">
                <a:latin typeface="Verdana" pitchFamily="34" charset="0"/>
              </a:rPr>
              <a:t>9.6 GT/s</a:t>
            </a:r>
            <a:endParaRPr lang="en-US" altLang="en-US" sz="1000" dirty="0">
              <a:latin typeface="Verdana" pitchFamily="34" charset="0"/>
            </a:endParaRP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4 </a:t>
            </a:r>
            <a:r>
              <a:rPr lang="en-US" altLang="en-US" sz="1000" dirty="0" smtClean="0">
                <a:latin typeface="Verdana" pitchFamily="34" charset="0"/>
              </a:rPr>
              <a:t>SMI2 links to 4 SMBs</a:t>
            </a:r>
            <a:endParaRPr lang="en-US" altLang="en-US" sz="1000" dirty="0">
              <a:latin typeface="Verdana" pitchFamily="34" charset="0"/>
            </a:endParaRP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2 mem. </a:t>
            </a:r>
            <a:r>
              <a:rPr lang="en-US" altLang="en-US" sz="1000" dirty="0" smtClean="0">
                <a:latin typeface="Verdana" pitchFamily="34" charset="0"/>
              </a:rPr>
              <a:t>channels/SMB</a:t>
            </a:r>
            <a:endParaRPr lang="en-US" altLang="en-US" sz="1000" dirty="0">
              <a:latin typeface="Verdana" pitchFamily="34" charset="0"/>
            </a:endParaRP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up to 3 </a:t>
            </a:r>
            <a:r>
              <a:rPr lang="en-US" altLang="en-US" sz="1000" dirty="0">
                <a:latin typeface="Verdana" pitchFamily="34" charset="0"/>
              </a:rPr>
              <a:t>DIMMs/mem. channel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up to DDR4-1866 </a:t>
            </a:r>
            <a:r>
              <a:rPr lang="en-US" altLang="en-US" sz="1000" dirty="0">
                <a:latin typeface="Verdana" pitchFamily="34" charset="0"/>
              </a:rPr>
              <a:t>MT/s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6 </a:t>
            </a:r>
            <a:r>
              <a:rPr lang="en-US" altLang="en-US" sz="1000" dirty="0">
                <a:latin typeface="Verdana" pitchFamily="34" charset="0"/>
              </a:rPr>
              <a:t>TB </a:t>
            </a:r>
            <a:r>
              <a:rPr lang="en-US" altLang="en-US" sz="1000" dirty="0" smtClean="0">
                <a:latin typeface="Verdana" pitchFamily="34" charset="0"/>
              </a:rPr>
              <a:t>(96x64 </a:t>
            </a:r>
            <a:r>
              <a:rPr lang="en-US" altLang="en-US" sz="1000" dirty="0">
                <a:latin typeface="Verdana" pitchFamily="34" charset="0"/>
              </a:rPr>
              <a:t>GB</a:t>
            </a:r>
            <a:r>
              <a:rPr lang="en-US" altLang="en-US" sz="1000" dirty="0" smtClean="0">
                <a:latin typeface="Verdana" pitchFamily="34" charset="0"/>
              </a:rPr>
              <a:t>)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32 </a:t>
            </a:r>
            <a:r>
              <a:rPr lang="en-US" altLang="en-US" sz="1000" dirty="0" err="1" smtClean="0">
                <a:latin typeface="Verdana" pitchFamily="34" charset="0"/>
              </a:rPr>
              <a:t>PCIe</a:t>
            </a:r>
            <a:r>
              <a:rPr lang="en-US" altLang="en-US" sz="1000" dirty="0" smtClean="0">
                <a:latin typeface="Verdana" pitchFamily="34" charset="0"/>
              </a:rPr>
              <a:t> 3.0</a:t>
            </a:r>
            <a:endParaRPr lang="en-US" altLang="en-US" sz="1000" dirty="0">
              <a:latin typeface="Verdana" pitchFamily="34" charset="0"/>
            </a:endParaRP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LGA 2011-1</a:t>
            </a:r>
            <a:endParaRPr lang="en-US" altLang="en-US" sz="1000" dirty="0">
              <a:latin typeface="Verdana" pitchFamily="34" charset="0"/>
            </a:endParaRPr>
          </a:p>
        </p:txBody>
      </p:sp>
      <p:grpSp>
        <p:nvGrpSpPr>
          <p:cNvPr id="51" name="Group 33"/>
          <p:cNvGrpSpPr>
            <a:grpSpLocks/>
          </p:cNvGrpSpPr>
          <p:nvPr/>
        </p:nvGrpSpPr>
        <p:grpSpPr bwMode="auto">
          <a:xfrm>
            <a:off x="7334273" y="2013651"/>
            <a:ext cx="58737" cy="36512"/>
            <a:chOff x="3109" y="934"/>
            <a:chExt cx="37" cy="23"/>
          </a:xfrm>
        </p:grpSpPr>
        <p:sp>
          <p:nvSpPr>
            <p:cNvPr id="52" name="Line 34"/>
            <p:cNvSpPr>
              <a:spLocks noChangeShapeType="1"/>
            </p:cNvSpPr>
            <p:nvPr/>
          </p:nvSpPr>
          <p:spPr bwMode="auto">
            <a:xfrm flipH="1">
              <a:off x="3109" y="934"/>
              <a:ext cx="17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Line 35"/>
            <p:cNvSpPr>
              <a:spLocks noChangeShapeType="1"/>
            </p:cNvSpPr>
            <p:nvPr/>
          </p:nvSpPr>
          <p:spPr bwMode="auto">
            <a:xfrm>
              <a:off x="3128" y="934"/>
              <a:ext cx="18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114409" y="5154388"/>
            <a:ext cx="2207270" cy="783177"/>
            <a:chOff x="5668204" y="5399088"/>
            <a:chExt cx="2207270" cy="783177"/>
          </a:xfrm>
        </p:grpSpPr>
        <p:sp>
          <p:nvSpPr>
            <p:cNvPr id="43" name="Rectangle 59"/>
            <p:cNvSpPr>
              <a:spLocks noChangeArrowheads="1"/>
            </p:cNvSpPr>
            <p:nvPr/>
          </p:nvSpPr>
          <p:spPr bwMode="auto">
            <a:xfrm>
              <a:off x="5668204" y="5456238"/>
              <a:ext cx="596900" cy="165100"/>
            </a:xfrm>
            <a:prstGeom prst="rect">
              <a:avLst/>
            </a:prstGeom>
            <a:solidFill>
              <a:srgbClr val="CC99FF">
                <a:alpha val="43137"/>
              </a:srgbClr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400">
                <a:latin typeface="Verdana" pitchFamily="34" charset="0"/>
              </a:endParaRPr>
            </a:p>
          </p:txBody>
        </p:sp>
        <p:sp>
          <p:nvSpPr>
            <p:cNvPr id="44" name="Text Box 60"/>
            <p:cNvSpPr txBox="1">
              <a:spLocks noChangeArrowheads="1"/>
            </p:cNvSpPr>
            <p:nvPr/>
          </p:nvSpPr>
          <p:spPr bwMode="auto">
            <a:xfrm>
              <a:off x="6371536" y="5399088"/>
              <a:ext cx="1503938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dirty="0" smtClean="0">
                  <a:latin typeface="Verdana" pitchFamily="34" charset="0"/>
                </a:rPr>
                <a:t>Ivy Bridge-EX </a:t>
              </a:r>
              <a:r>
                <a:rPr lang="en-US" altLang="en-US" sz="1000" dirty="0">
                  <a:latin typeface="Verdana" pitchFamily="34" charset="0"/>
                </a:rPr>
                <a:t>based</a:t>
              </a:r>
            </a:p>
          </p:txBody>
        </p:sp>
        <p:sp>
          <p:nvSpPr>
            <p:cNvPr id="47" name="Rectangle 63"/>
            <p:cNvSpPr>
              <a:spLocks noChangeArrowheads="1"/>
            </p:cNvSpPr>
            <p:nvPr/>
          </p:nvSpPr>
          <p:spPr bwMode="auto">
            <a:xfrm>
              <a:off x="5682491" y="5711825"/>
              <a:ext cx="596900" cy="165100"/>
            </a:xfrm>
            <a:prstGeom prst="rect">
              <a:avLst/>
            </a:prstGeom>
            <a:solidFill>
              <a:srgbClr val="FF6600">
                <a:alpha val="52940"/>
              </a:srgbClr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400">
                <a:latin typeface="Verdana" pitchFamily="34" charset="0"/>
              </a:endParaRPr>
            </a:p>
          </p:txBody>
        </p:sp>
        <p:sp>
          <p:nvSpPr>
            <p:cNvPr id="48" name="Text Box 64"/>
            <p:cNvSpPr txBox="1">
              <a:spLocks noChangeArrowheads="1"/>
            </p:cNvSpPr>
            <p:nvPr/>
          </p:nvSpPr>
          <p:spPr bwMode="auto">
            <a:xfrm>
              <a:off x="6383128" y="5667733"/>
              <a:ext cx="1330813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dirty="0" err="1" smtClean="0">
                  <a:latin typeface="Verdana" pitchFamily="34" charset="0"/>
                </a:rPr>
                <a:t>Haswell</a:t>
              </a:r>
              <a:r>
                <a:rPr lang="en-US" altLang="en-US" sz="1000" dirty="0" smtClean="0">
                  <a:latin typeface="Verdana" pitchFamily="34" charset="0"/>
                </a:rPr>
                <a:t>-EX </a:t>
              </a:r>
              <a:r>
                <a:rPr lang="en-US" altLang="en-US" sz="1000" dirty="0">
                  <a:latin typeface="Verdana" pitchFamily="34" charset="0"/>
                </a:rPr>
                <a:t>based</a:t>
              </a:r>
            </a:p>
          </p:txBody>
        </p:sp>
        <p:sp>
          <p:nvSpPr>
            <p:cNvPr id="54" name="Rectangle 63"/>
            <p:cNvSpPr>
              <a:spLocks noChangeArrowheads="1"/>
            </p:cNvSpPr>
            <p:nvPr/>
          </p:nvSpPr>
          <p:spPr bwMode="auto">
            <a:xfrm>
              <a:off x="5693222" y="5993015"/>
              <a:ext cx="596900" cy="165100"/>
            </a:xfrm>
            <a:prstGeom prst="rect">
              <a:avLst/>
            </a:prstGeom>
            <a:solidFill>
              <a:srgbClr val="FF5B5B">
                <a:alpha val="52940"/>
              </a:srgbClr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400">
                <a:latin typeface="Verdana" pitchFamily="34" charset="0"/>
              </a:endParaRPr>
            </a:p>
          </p:txBody>
        </p:sp>
        <p:sp>
          <p:nvSpPr>
            <p:cNvPr id="55" name="Text Box 64"/>
            <p:cNvSpPr txBox="1">
              <a:spLocks noChangeArrowheads="1"/>
            </p:cNvSpPr>
            <p:nvPr/>
          </p:nvSpPr>
          <p:spPr bwMode="auto">
            <a:xfrm>
              <a:off x="6376445" y="5936044"/>
              <a:ext cx="1468671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 dirty="0" smtClean="0">
                  <a:latin typeface="Verdana" pitchFamily="34" charset="0"/>
                </a:rPr>
                <a:t>Broad</a:t>
              </a:r>
              <a:r>
                <a:rPr lang="en-US" altLang="en-US" sz="1000" dirty="0" smtClean="0">
                  <a:latin typeface="Verdana" pitchFamily="34" charset="0"/>
                </a:rPr>
                <a:t>well-EX </a:t>
              </a:r>
              <a:r>
                <a:rPr lang="en-US" altLang="en-US" sz="1000" dirty="0">
                  <a:latin typeface="Verdana" pitchFamily="34" charset="0"/>
                </a:rPr>
                <a:t>based</a:t>
              </a:r>
            </a:p>
          </p:txBody>
        </p:sp>
      </p:grpSp>
      <p:sp>
        <p:nvSpPr>
          <p:cNvPr id="56" name="Text Box 36"/>
          <p:cNvSpPr txBox="1">
            <a:spLocks noChangeArrowheads="1"/>
          </p:cNvSpPr>
          <p:nvPr/>
        </p:nvSpPr>
        <p:spPr bwMode="auto">
          <a:xfrm>
            <a:off x="6687067" y="6180658"/>
            <a:ext cx="146867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 smtClean="0">
                <a:latin typeface="Verdana" pitchFamily="34" charset="0"/>
              </a:rPr>
              <a:t>Broad</a:t>
            </a:r>
            <a:r>
              <a:rPr lang="en-US" altLang="en-US" sz="1000" dirty="0" smtClean="0">
                <a:latin typeface="Verdana" pitchFamily="34" charset="0"/>
              </a:rPr>
              <a:t>well-EX based</a:t>
            </a:r>
            <a:endParaRPr lang="en-US" altLang="en-US" sz="10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14 </a:t>
            </a:r>
            <a:r>
              <a:rPr lang="en-US" altLang="en-US" sz="1000" dirty="0">
                <a:latin typeface="Verdana" pitchFamily="34" charset="0"/>
              </a:rPr>
              <a:t>nm</a:t>
            </a:r>
          </a:p>
        </p:txBody>
      </p:sp>
      <p:sp>
        <p:nvSpPr>
          <p:cNvPr id="33" name="Rounded Rectangle 32"/>
          <p:cNvSpPr/>
          <p:nvPr/>
        </p:nvSpPr>
        <p:spPr bwMode="auto">
          <a:xfrm>
            <a:off x="1545465" y="1176433"/>
            <a:ext cx="6964400" cy="5533462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57" name="Rounded Rectangle 56"/>
          <p:cNvSpPr/>
          <p:nvPr/>
        </p:nvSpPr>
        <p:spPr bwMode="auto">
          <a:xfrm>
            <a:off x="6023137" y="1695183"/>
            <a:ext cx="2476498" cy="501458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5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3.5</a:t>
            </a:r>
            <a:r>
              <a:rPr lang="hu-HU" altLang="en-US" dirty="0" smtClean="0"/>
              <a:t> </a:t>
            </a:r>
            <a:r>
              <a:rPr lang="en-US" altLang="en-US" dirty="0" smtClean="0"/>
              <a:t>The </a:t>
            </a:r>
            <a:r>
              <a:rPr lang="en-US" altLang="en-US" dirty="0" err="1" smtClean="0"/>
              <a:t>Broadwell</a:t>
            </a:r>
            <a:r>
              <a:rPr lang="en-US" altLang="en-US" dirty="0" smtClean="0"/>
              <a:t>-EX (E7-4800 v4) 4S processor line </a:t>
            </a:r>
            <a:r>
              <a:rPr lang="hu-HU" altLang="en-US" dirty="0" smtClean="0"/>
              <a:t>(2)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57293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2088" y="625475"/>
            <a:ext cx="59522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chemeClr val="accent6"/>
                </a:solidFill>
              </a:rPr>
              <a:t>Main</a:t>
            </a:r>
            <a:r>
              <a:rPr lang="en-US" b="1" dirty="0" smtClean="0">
                <a:solidFill>
                  <a:schemeClr val="accent6"/>
                </a:solidFill>
              </a:rPr>
              <a:t> features of the Broadwell-EX processor line -2 </a:t>
            </a:r>
            <a:r>
              <a:rPr lang="en-US" dirty="0" smtClean="0"/>
              <a:t>[</a:t>
            </a:r>
            <a:r>
              <a:rPr lang="hu-HU" dirty="0" smtClean="0"/>
              <a:t>122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4788" y="930275"/>
            <a:ext cx="88169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 seen in the above Table, the planned </a:t>
            </a:r>
            <a:r>
              <a:rPr lang="en-US" dirty="0">
                <a:solidFill>
                  <a:srgbClr val="0070C0"/>
                </a:solidFill>
              </a:rPr>
              <a:t>features – </a:t>
            </a:r>
            <a:r>
              <a:rPr lang="en-US" dirty="0" smtClean="0">
                <a:solidFill>
                  <a:srgbClr val="0070C0"/>
                </a:solidFill>
              </a:rPr>
              <a:t>except of having </a:t>
            </a:r>
            <a:r>
              <a:rPr lang="en-US" dirty="0" smtClean="0">
                <a:solidFill>
                  <a:srgbClr val="0070C0"/>
                </a:solidFill>
              </a:rPr>
              <a:t>16 </a:t>
            </a:r>
            <a:r>
              <a:rPr lang="en-US" dirty="0" smtClean="0">
                <a:solidFill>
                  <a:srgbClr val="0070C0"/>
                </a:solidFill>
              </a:rPr>
              <a:t>cores – are the same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  as implemented in the </a:t>
            </a:r>
            <a:r>
              <a:rPr lang="en-US" dirty="0" err="1" smtClean="0">
                <a:solidFill>
                  <a:srgbClr val="0070C0"/>
                </a:solidFill>
              </a:rPr>
              <a:t>Haswell</a:t>
            </a:r>
            <a:r>
              <a:rPr lang="en-US" dirty="0" smtClean="0">
                <a:solidFill>
                  <a:srgbClr val="0070C0"/>
                </a:solidFill>
              </a:rPr>
              <a:t>-EX line.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3.5</a:t>
            </a:r>
            <a:r>
              <a:rPr lang="hu-HU" altLang="en-US" dirty="0" smtClean="0"/>
              <a:t> </a:t>
            </a:r>
            <a:r>
              <a:rPr lang="en-US" altLang="en-US" dirty="0" smtClean="0"/>
              <a:t>The </a:t>
            </a:r>
            <a:r>
              <a:rPr lang="en-US" altLang="en-US" dirty="0" err="1" smtClean="0"/>
              <a:t>Broadwell</a:t>
            </a:r>
            <a:r>
              <a:rPr lang="en-US" altLang="en-US" dirty="0" smtClean="0"/>
              <a:t>-EX (E7-4800 v4) 4S processor line </a:t>
            </a:r>
            <a:r>
              <a:rPr lang="hu-HU" altLang="en-US" dirty="0" smtClean="0"/>
              <a:t>(3)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90354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30"/>
          <p:cNvSpPr txBox="1">
            <a:spLocks noChangeArrowheads="1"/>
          </p:cNvSpPr>
          <p:nvPr/>
        </p:nvSpPr>
        <p:spPr bwMode="auto">
          <a:xfrm>
            <a:off x="200025" y="622300"/>
            <a:ext cx="4302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2"/>
                </a:solidFill>
                <a:latin typeface="Verdana" pitchFamily="34" charset="0"/>
              </a:rPr>
              <a:t>Compatibility of platform components</a:t>
            </a:r>
            <a:r>
              <a:rPr lang="en-US" altLang="en-US" sz="1400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en-US" altLang="en-US" sz="1400" dirty="0">
                <a:latin typeface="Verdana" pitchFamily="34" charset="0"/>
              </a:rPr>
              <a:t>(2)</a:t>
            </a:r>
          </a:p>
        </p:txBody>
      </p:sp>
      <p:sp>
        <p:nvSpPr>
          <p:cNvPr id="54275" name="Text Box 31"/>
          <p:cNvSpPr txBox="1">
            <a:spLocks noChangeArrowheads="1"/>
          </p:cNvSpPr>
          <p:nvPr/>
        </p:nvSpPr>
        <p:spPr bwMode="auto">
          <a:xfrm>
            <a:off x="234950" y="955675"/>
            <a:ext cx="889705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Due to the fact that the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platform components </a:t>
            </a:r>
            <a:r>
              <a:rPr lang="en-US" altLang="en-US" sz="1400" dirty="0">
                <a:latin typeface="Verdana" pitchFamily="34" charset="0"/>
              </a:rPr>
              <a:t>are connected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 via specified interfaces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  </a:t>
            </a:r>
            <a:r>
              <a:rPr lang="en-US" altLang="en-US" sz="1400" dirty="0" smtClean="0">
                <a:solidFill>
                  <a:srgbClr val="0070C0"/>
                </a:solidFill>
                <a:latin typeface="Verdana" pitchFamily="34" charset="0"/>
              </a:rPr>
              <a:t>subsequent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generations of platform components, </a:t>
            </a:r>
            <a:r>
              <a:rPr lang="en-US" altLang="en-US" sz="1400" dirty="0">
                <a:latin typeface="Verdana" pitchFamily="34" charset="0"/>
              </a:rPr>
              <a:t>such as processors or chipsets of a given </a:t>
            </a:r>
            <a:r>
              <a:rPr lang="en-US" altLang="en-US" sz="1400" dirty="0" smtClean="0">
                <a:latin typeface="Verdana" pitchFamily="34" charset="0"/>
              </a:rPr>
              <a:t>line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1400" dirty="0">
                <a:solidFill>
                  <a:srgbClr val="0033CC"/>
                </a:solidFill>
                <a:latin typeface="Verdana" pitchFamily="34" charset="0"/>
              </a:rPr>
              <a:t> </a:t>
            </a:r>
            <a:r>
              <a:rPr lang="en-US" altLang="en-US" sz="1400" dirty="0" smtClean="0">
                <a:solidFill>
                  <a:srgbClr val="0033CC"/>
                </a:solidFill>
                <a:latin typeface="Verdana" pitchFamily="34" charset="0"/>
              </a:rPr>
              <a:t>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are 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</a:rPr>
              <a:t>compatible</a:t>
            </a:r>
            <a:r>
              <a:rPr lang="en-US" altLang="en-US" sz="1400" dirty="0" smtClean="0">
                <a:solidFill>
                  <a:srgbClr val="0070C0"/>
                </a:solidFill>
                <a:latin typeface="Verdana" pitchFamily="34" charset="0"/>
              </a:rPr>
              <a:t>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as long as they make use of the same interfaces </a:t>
            </a:r>
            <a:r>
              <a:rPr lang="en-US" altLang="en-US" sz="1400" dirty="0" smtClean="0">
                <a:latin typeface="Verdana" pitchFamily="34" charset="0"/>
              </a:rPr>
              <a:t>nevertheless, differing 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1400" dirty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 interface parameters (</a:t>
            </a:r>
            <a:r>
              <a:rPr lang="en-US" altLang="en-US" sz="1400" dirty="0">
                <a:latin typeface="Verdana" pitchFamily="34" charset="0"/>
              </a:rPr>
              <a:t>such FSB speed) </a:t>
            </a:r>
            <a:r>
              <a:rPr lang="en-US" altLang="en-US" sz="1400" dirty="0" smtClean="0">
                <a:latin typeface="Verdana" pitchFamily="34" charset="0"/>
              </a:rPr>
              <a:t>typically do </a:t>
            </a:r>
            <a:r>
              <a:rPr lang="en-US" altLang="en-US" sz="1400" dirty="0">
                <a:latin typeface="Verdana" pitchFamily="34" charset="0"/>
              </a:rPr>
              <a:t>not restrict this.</a:t>
            </a: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dirty="0" smtClean="0"/>
              <a:t>1.</a:t>
            </a:r>
            <a:r>
              <a:rPr lang="en-US" altLang="en-US" dirty="0" smtClean="0"/>
              <a:t>2</a:t>
            </a:r>
            <a:r>
              <a:rPr lang="hu-HU" altLang="en-US" dirty="0" smtClean="0"/>
              <a:t> </a:t>
            </a:r>
            <a:r>
              <a:rPr lang="en-US" altLang="en-US" dirty="0" smtClean="0"/>
              <a:t>The platform concept (</a:t>
            </a:r>
            <a:r>
              <a:rPr lang="hu-HU" altLang="en-US" dirty="0" smtClean="0"/>
              <a:t>4</a:t>
            </a:r>
            <a:r>
              <a:rPr lang="en-US" altLang="en-US" dirty="0" smtClean="0"/>
              <a:t>)</a:t>
            </a:r>
            <a:endParaRPr lang="hu-HU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5211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3.5</a:t>
            </a:r>
            <a:r>
              <a:rPr lang="hu-HU" altLang="en-US" dirty="0"/>
              <a:t> </a:t>
            </a:r>
            <a:r>
              <a:rPr lang="en-US" altLang="en-US" dirty="0"/>
              <a:t>The Broadwell-EX (E7-4800 v4) 4S processor line </a:t>
            </a:r>
            <a:r>
              <a:rPr lang="hu-HU" altLang="en-US" dirty="0" smtClean="0"/>
              <a:t>(4)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836" t="10122" r="6519"/>
          <a:stretch/>
        </p:blipFill>
        <p:spPr>
          <a:xfrm>
            <a:off x="0" y="1124691"/>
            <a:ext cx="9235440" cy="55737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2088" y="625475"/>
            <a:ext cx="4187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chemeClr val="accent6"/>
                </a:solidFill>
              </a:rPr>
              <a:t>L</a:t>
            </a:r>
            <a:r>
              <a:rPr lang="en-US" b="1" dirty="0" err="1" smtClean="0">
                <a:solidFill>
                  <a:schemeClr val="accent6"/>
                </a:solidFill>
              </a:rPr>
              <a:t>ayout</a:t>
            </a:r>
            <a:r>
              <a:rPr lang="en-US" b="1" dirty="0" smtClean="0">
                <a:solidFill>
                  <a:schemeClr val="accent6"/>
                </a:solidFill>
              </a:rPr>
              <a:t> of the </a:t>
            </a:r>
            <a:r>
              <a:rPr lang="hu-HU" b="1" dirty="0" smtClean="0">
                <a:solidFill>
                  <a:schemeClr val="accent6"/>
                </a:solidFill>
              </a:rPr>
              <a:t>Broadw</a:t>
            </a:r>
            <a:r>
              <a:rPr lang="en-US" b="1" dirty="0" smtClean="0">
                <a:solidFill>
                  <a:schemeClr val="accent6"/>
                </a:solidFill>
              </a:rPr>
              <a:t>ell-EX </a:t>
            </a:r>
            <a:r>
              <a:rPr lang="en-US" b="1" dirty="0" err="1" smtClean="0">
                <a:solidFill>
                  <a:schemeClr val="accent6"/>
                </a:solidFill>
              </a:rPr>
              <a:t>8S</a:t>
            </a:r>
            <a:r>
              <a:rPr lang="en-US" b="1" dirty="0" smtClean="0">
                <a:solidFill>
                  <a:schemeClr val="accent6"/>
                </a:solidFill>
              </a:rPr>
              <a:t> </a:t>
            </a:r>
            <a:r>
              <a:rPr lang="en-US" b="1" dirty="0" smtClean="0">
                <a:solidFill>
                  <a:schemeClr val="accent6"/>
                </a:solidFill>
              </a:rPr>
              <a:t>die </a:t>
            </a:r>
            <a:r>
              <a:rPr lang="en-US" dirty="0" smtClean="0"/>
              <a:t>[</a:t>
            </a:r>
            <a:r>
              <a:rPr lang="hu-HU" dirty="0" smtClean="0"/>
              <a:t>128</a:t>
            </a:r>
            <a:r>
              <a:rPr lang="en-US" dirty="0" smtClean="0"/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44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3.5</a:t>
            </a:r>
            <a:r>
              <a:rPr lang="hu-HU" altLang="en-US" dirty="0"/>
              <a:t> </a:t>
            </a:r>
            <a:r>
              <a:rPr lang="en-US" altLang="en-US" dirty="0"/>
              <a:t>The Broadwell-EX (E7-4800 v4) 4S processor line </a:t>
            </a:r>
            <a:r>
              <a:rPr lang="hu-HU" altLang="en-US" dirty="0" smtClean="0"/>
              <a:t>(5)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2413" t="24836"/>
          <a:stretch/>
        </p:blipFill>
        <p:spPr>
          <a:xfrm>
            <a:off x="2046991" y="1841899"/>
            <a:ext cx="4997003" cy="44131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7800" y="636588"/>
            <a:ext cx="38459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chemeClr val="accent6"/>
                </a:solidFill>
              </a:rPr>
              <a:t>4S Cluster on Die (COD) Mode [128]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979" y="947453"/>
            <a:ext cx="8882688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 smtClean="0"/>
              <a:t>COD is a performance enhancing feature, introduced with Haswell-EP, as 2S COD mode.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dirty="0" smtClean="0"/>
              <a:t>Broadwell-EX </a:t>
            </a:r>
            <a:r>
              <a:rPr lang="en-US" dirty="0" err="1" smtClean="0"/>
              <a:t>8S</a:t>
            </a:r>
            <a:r>
              <a:rPr lang="en-US" dirty="0" smtClean="0"/>
              <a:t> </a:t>
            </a:r>
            <a:r>
              <a:rPr lang="hu-HU" dirty="0" smtClean="0"/>
              <a:t>adds </a:t>
            </a:r>
            <a:r>
              <a:rPr lang="hu-HU" dirty="0" smtClean="0"/>
              <a:t>4S COD capability by </a:t>
            </a:r>
            <a:r>
              <a:rPr lang="hu-HU" dirty="0" smtClean="0">
                <a:solidFill>
                  <a:srgbClr val="0070C0"/>
                </a:solidFill>
              </a:rPr>
              <a:t>dividing 24 cores, 24 LLCs and the Home Agents </a:t>
            </a:r>
          </a:p>
          <a:p>
            <a:pPr>
              <a:spcAft>
                <a:spcPts val="600"/>
              </a:spcAft>
            </a:pPr>
            <a:r>
              <a:rPr lang="hu-HU" dirty="0">
                <a:solidFill>
                  <a:srgbClr val="0070C0"/>
                </a:solidFill>
              </a:rPr>
              <a:t> </a:t>
            </a:r>
            <a:r>
              <a:rPr lang="hu-HU" dirty="0" smtClean="0">
                <a:solidFill>
                  <a:srgbClr val="0070C0"/>
                </a:solidFill>
              </a:rPr>
              <a:t>      (HA) into two clusters</a:t>
            </a:r>
            <a:r>
              <a:rPr lang="hu-HU" dirty="0" smtClean="0"/>
              <a:t>, as seen below.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90195" y="6467063"/>
            <a:ext cx="42098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Figure: 4S Cluster on Die (COD) Mode [128]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462048" y="5950040"/>
            <a:ext cx="13756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HA: Home Agent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25250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3.5</a:t>
            </a:r>
            <a:r>
              <a:rPr lang="hu-HU" altLang="en-US" dirty="0"/>
              <a:t> </a:t>
            </a:r>
            <a:r>
              <a:rPr lang="en-US" altLang="en-US" dirty="0"/>
              <a:t>The Broadwell-EX (E7-4800 v4) 4S processor line </a:t>
            </a:r>
            <a:r>
              <a:rPr lang="hu-HU" altLang="en-US" dirty="0" smtClean="0"/>
              <a:t>(6)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6084" y="636850"/>
            <a:ext cx="29995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chemeClr val="accent6"/>
                </a:solidFill>
              </a:rPr>
              <a:t>Principle of operation [128]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8604" y="993913"/>
            <a:ext cx="837626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 smtClean="0"/>
              <a:t>Each </a:t>
            </a:r>
            <a:r>
              <a:rPr lang="hu-HU" dirty="0" smtClean="0">
                <a:solidFill>
                  <a:srgbClr val="FF0000"/>
                </a:solidFill>
              </a:rPr>
              <a:t>LLC cluster </a:t>
            </a:r>
            <a:r>
              <a:rPr lang="hu-HU" dirty="0" smtClean="0"/>
              <a:t>operates as an </a:t>
            </a:r>
            <a:r>
              <a:rPr lang="hu-HU" dirty="0" smtClean="0">
                <a:solidFill>
                  <a:srgbClr val="0070C0"/>
                </a:solidFill>
              </a:rPr>
              <a:t>independent caching agent.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0070C0"/>
                </a:solidFill>
              </a:rPr>
              <a:t>OS </a:t>
            </a:r>
            <a:r>
              <a:rPr lang="hu-HU" dirty="0" smtClean="0"/>
              <a:t>creates</a:t>
            </a:r>
            <a:r>
              <a:rPr lang="hu-HU" dirty="0" smtClean="0">
                <a:solidFill>
                  <a:srgbClr val="0070C0"/>
                </a:solidFill>
              </a:rPr>
              <a:t> </a:t>
            </a:r>
            <a:r>
              <a:rPr lang="hu-HU" dirty="0" smtClean="0">
                <a:solidFill>
                  <a:srgbClr val="FF0000"/>
                </a:solidFill>
              </a:rPr>
              <a:t>NUMA domains </a:t>
            </a:r>
            <a:r>
              <a:rPr lang="hu-HU" dirty="0" smtClean="0"/>
              <a:t>such that </a:t>
            </a:r>
            <a:r>
              <a:rPr lang="hu-HU" dirty="0" smtClean="0">
                <a:solidFill>
                  <a:srgbClr val="0070C0"/>
                </a:solidFill>
              </a:rPr>
              <a:t>most memory accesses remain within the cluster. 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5840" y="1630018"/>
            <a:ext cx="1010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chemeClr val="accent6"/>
                </a:solidFill>
              </a:rPr>
              <a:t>Benefits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8604" y="1961326"/>
            <a:ext cx="7995971" cy="1031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0070C0"/>
                </a:solidFill>
              </a:rPr>
              <a:t>LLC access latency is reduced </a:t>
            </a:r>
            <a:r>
              <a:rPr lang="hu-HU" dirty="0" smtClean="0"/>
              <a:t>as the </a:t>
            </a:r>
            <a:r>
              <a:rPr lang="hu-HU" dirty="0" smtClean="0">
                <a:solidFill>
                  <a:srgbClr val="0070C0"/>
                </a:solidFill>
              </a:rPr>
              <a:t>cache slices are more localized to the cores</a:t>
            </a:r>
            <a:r>
              <a:rPr lang="hu-HU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0070C0"/>
                </a:solidFill>
              </a:rPr>
              <a:t>Memory system latency is reduced </a:t>
            </a:r>
            <a:r>
              <a:rPr lang="hu-HU" dirty="0" smtClean="0"/>
              <a:t>because the </a:t>
            </a:r>
            <a:r>
              <a:rPr lang="hu-HU" dirty="0" smtClean="0">
                <a:solidFill>
                  <a:srgbClr val="0070C0"/>
                </a:solidFill>
              </a:rPr>
              <a:t>number of threads seen by each </a:t>
            </a:r>
          </a:p>
          <a:p>
            <a:r>
              <a:rPr lang="hu-HU" dirty="0">
                <a:solidFill>
                  <a:srgbClr val="0070C0"/>
                </a:solidFill>
              </a:rPr>
              <a:t> </a:t>
            </a:r>
            <a:r>
              <a:rPr lang="hu-HU" dirty="0" smtClean="0">
                <a:solidFill>
                  <a:srgbClr val="0070C0"/>
                </a:solidFill>
              </a:rPr>
              <a:t>     Home Agent is reduced</a:t>
            </a:r>
            <a:r>
              <a:rPr lang="hu-HU" dirty="0" smtClean="0"/>
              <a:t> and this increases the likelihood that memory requests hit</a:t>
            </a:r>
          </a:p>
          <a:p>
            <a:r>
              <a:rPr lang="hu-HU" dirty="0"/>
              <a:t> </a:t>
            </a:r>
            <a:r>
              <a:rPr lang="hu-HU" dirty="0" smtClean="0"/>
              <a:t>     open pages in the memory controller.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706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3.5</a:t>
            </a:r>
            <a:r>
              <a:rPr lang="hu-HU" altLang="en-US" dirty="0"/>
              <a:t> </a:t>
            </a:r>
            <a:r>
              <a:rPr lang="en-US" altLang="en-US" dirty="0"/>
              <a:t>The Broadwell-EX (E7-4800 v4) 4S processor line </a:t>
            </a:r>
            <a:r>
              <a:rPr lang="hu-HU" altLang="en-US" dirty="0" smtClean="0"/>
              <a:t>(7)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76189" y="618184"/>
            <a:ext cx="8419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Remark - Introduction of the COD mode already in Haswell-EP for 1S and 2S servers [134]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500" y="869470"/>
            <a:ext cx="90540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In case of an 18 core Haswell-EP (E5-2600 v3) processor </a:t>
            </a:r>
            <a:r>
              <a:rPr lang="hu-HU" dirty="0" smtClean="0">
                <a:solidFill>
                  <a:srgbClr val="0070C0"/>
                </a:solidFill>
              </a:rPr>
              <a:t>the cores are partitioned into 2x 9 cores</a:t>
            </a:r>
          </a:p>
          <a:p>
            <a:r>
              <a:rPr lang="hu-HU" dirty="0"/>
              <a:t> </a:t>
            </a:r>
            <a:r>
              <a:rPr lang="hu-HU" dirty="0" smtClean="0"/>
              <a:t>  as follows: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0056"/>
          <a:stretch/>
        </p:blipFill>
        <p:spPr>
          <a:xfrm>
            <a:off x="1991047" y="1455024"/>
            <a:ext cx="5161905" cy="47113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2100" y="6293661"/>
            <a:ext cx="88701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Figure: Partitioning 18 cores into 2x 9 cores for the COD mode in a Haswell-EP processor [134]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62048" y="5666703"/>
            <a:ext cx="13756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HA: Home Agent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03621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3.5</a:t>
            </a:r>
            <a:r>
              <a:rPr lang="hu-HU" altLang="en-US" dirty="0"/>
              <a:t> </a:t>
            </a:r>
            <a:r>
              <a:rPr lang="en-US" altLang="en-US" dirty="0"/>
              <a:t>The Broadwell-EX (E7-4800 v4) 4S processor line </a:t>
            </a:r>
            <a:r>
              <a:rPr lang="hu-HU" altLang="en-US" dirty="0" smtClean="0"/>
              <a:t>(8)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8611671"/>
              </p:ext>
            </p:extLst>
          </p:nvPr>
        </p:nvGraphicFramePr>
        <p:xfrm>
          <a:off x="104105" y="1304880"/>
          <a:ext cx="8885905" cy="4177429"/>
        </p:xfrm>
        <a:graphic>
          <a:graphicData uri="http://schemas.openxmlformats.org/drawingml/2006/table">
            <a:tbl>
              <a:tblPr/>
              <a:tblGrid>
                <a:gridCol w="1826295"/>
                <a:gridCol w="1092200"/>
                <a:gridCol w="1409700"/>
                <a:gridCol w="1295400"/>
                <a:gridCol w="1104900"/>
                <a:gridCol w="1140496"/>
                <a:gridCol w="1016914"/>
              </a:tblGrid>
              <a:tr h="307720"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Cores / Threads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F0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Clock / Turbo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F0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L3 Cache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F0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QPI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F0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TDP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F0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MSRP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F088"/>
                    </a:solidFill>
                  </a:tcPr>
                </a:tc>
              </a:tr>
              <a:tr h="30841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Xeon </a:t>
                      </a:r>
                      <a:r>
                        <a:rPr lang="en-US" sz="1300" dirty="0"/>
                        <a:t>E7-8890 v4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24 / 48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2.2 / 3.4 Ghz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60 MB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9.6 GT / s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165 W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$7174.00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841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Xeon </a:t>
                      </a:r>
                      <a:r>
                        <a:rPr lang="en-US" sz="1300" dirty="0"/>
                        <a:t>E7-8880 v4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22 / 44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2.2 / 3.3 Ghz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55 MB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9.6 GT / s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150 W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$5895.00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841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Xeon </a:t>
                      </a:r>
                      <a:r>
                        <a:rPr lang="en-US" sz="1300" dirty="0"/>
                        <a:t>E7-8870 v4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20 / 40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2.1 / 3.0 Ghz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50 MB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9.6 GT / s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140 W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$4672.00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841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Xeon </a:t>
                      </a:r>
                      <a:r>
                        <a:rPr lang="en-US" sz="1300" dirty="0"/>
                        <a:t>E7-8860 v4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18 / 36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2.2 / 3.2 </a:t>
                      </a:r>
                      <a:r>
                        <a:rPr lang="en-US" sz="1300" dirty="0" err="1"/>
                        <a:t>Ghz</a:t>
                      </a:r>
                      <a:endParaRPr lang="en-US" sz="1300" dirty="0"/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45 MB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9.6 GT / s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140 W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$4061.00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841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Xeon</a:t>
                      </a:r>
                      <a:r>
                        <a:rPr lang="hu-HU" sz="1300" baseline="0" dirty="0" smtClean="0"/>
                        <a:t> </a:t>
                      </a:r>
                      <a:r>
                        <a:rPr lang="en-US" sz="1300" dirty="0" smtClean="0"/>
                        <a:t>E7-8855 </a:t>
                      </a:r>
                      <a:r>
                        <a:rPr lang="en-US" sz="1300" dirty="0"/>
                        <a:t>v4 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14 / 28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2.1 / 2.8 Ghz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35 MB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9.6 GT / s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140 W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N/A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841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Xeon </a:t>
                      </a:r>
                      <a:r>
                        <a:rPr lang="en-US" sz="1300" dirty="0"/>
                        <a:t>E7-8867 v4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18 / 36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2.4 / 3.3 Ghz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45 MB 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9.6 GT / s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165 W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$4672.00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841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Xeon</a:t>
                      </a:r>
                      <a:r>
                        <a:rPr lang="hu-HU" sz="1300" baseline="0" dirty="0" smtClean="0"/>
                        <a:t> </a:t>
                      </a:r>
                      <a:r>
                        <a:rPr lang="en-US" sz="1300" dirty="0" smtClean="0"/>
                        <a:t>E7-8891 </a:t>
                      </a:r>
                      <a:r>
                        <a:rPr lang="en-US" sz="1300" dirty="0"/>
                        <a:t>v4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10 / 20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2.8 / 3.5 Ghz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60 MB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9.6 GT / s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165 W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$6841.00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841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Xeon </a:t>
                      </a:r>
                      <a:r>
                        <a:rPr lang="en-US" sz="1300" dirty="0"/>
                        <a:t>E7-8893 </a:t>
                      </a:r>
                      <a:r>
                        <a:rPr lang="en-US" sz="1300" dirty="0" smtClean="0"/>
                        <a:t>v4</a:t>
                      </a:r>
                      <a:endParaRPr lang="en-US" sz="1300" dirty="0"/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4 / 8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3.2 / 3.5 Ghz 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60 MB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9.6 GT / s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140 W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$6841.00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841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Xeon</a:t>
                      </a:r>
                      <a:r>
                        <a:rPr lang="hu-HU" sz="1300" baseline="0" dirty="0" smtClean="0"/>
                        <a:t> </a:t>
                      </a:r>
                      <a:r>
                        <a:rPr lang="en-US" sz="1300" dirty="0" smtClean="0"/>
                        <a:t>E7-4850 v4</a:t>
                      </a:r>
                      <a:endParaRPr lang="en-US" sz="1300" dirty="0"/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16 / 36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2.1 / 2.8 Ghz 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40 MB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8.0 GT / s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115 W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$3003.00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6240"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smtClean="0"/>
                        <a:t>Xeon E7-4830 v4</a:t>
                      </a:r>
                      <a:endParaRPr lang="en-US" sz="1300" dirty="0"/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14 / 28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2.0 / 2.8 Ghz 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35 MB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8.0 GT / s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115 W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$2170.00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841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Xeon </a:t>
                      </a:r>
                      <a:r>
                        <a:rPr lang="en-US" sz="1300" dirty="0"/>
                        <a:t>E7-4820 v4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10 / 20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2.0 Ghz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25 MB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6.4 GT / s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115 W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$1502.00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841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 smtClean="0"/>
                        <a:t>Xeo</a:t>
                      </a:r>
                      <a:r>
                        <a:rPr lang="hu-HU" sz="1300" dirty="0" smtClean="0"/>
                        <a:t>n</a:t>
                      </a:r>
                      <a:r>
                        <a:rPr lang="en-US" sz="1300" dirty="0" smtClean="0"/>
                        <a:t> </a:t>
                      </a:r>
                      <a:r>
                        <a:rPr lang="en-US" sz="1300" dirty="0"/>
                        <a:t>E7-4809 v4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8 / 16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2.1 Ghz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20 MB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6.4 GT / s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115 W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$1223.00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77800" y="635000"/>
            <a:ext cx="81067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chemeClr val="accent6"/>
                </a:solidFill>
              </a:rPr>
              <a:t>Main features of the Broadwell-EX (Xeon E7-8800 v4 and 4800 v4) lines [128]</a:t>
            </a:r>
            <a:endParaRPr lang="en-US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1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1" name="AutoShape 3"/>
          <p:cNvSpPr>
            <a:spLocks noChangeArrowheads="1"/>
          </p:cNvSpPr>
          <p:nvPr/>
        </p:nvSpPr>
        <p:spPr bwMode="auto">
          <a:xfrm>
            <a:off x="971550" y="981075"/>
            <a:ext cx="7661275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4. Example 2: The </a:t>
            </a:r>
            <a:r>
              <a:rPr lang="en-US" altLang="en-US" sz="1900" dirty="0" err="1" smtClean="0">
                <a:solidFill>
                  <a:srgbClr val="FFFFFF"/>
                </a:solidFill>
                <a:latin typeface="Verdana" pitchFamily="34" charset="0"/>
              </a:rPr>
              <a:t>Purley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 platform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 Example 2:</a:t>
            </a:r>
            <a:r>
              <a:rPr lang="hu-HU" dirty="0" smtClean="0"/>
              <a:t>. </a:t>
            </a:r>
            <a:r>
              <a:rPr lang="en-US" dirty="0" smtClean="0"/>
              <a:t>The </a:t>
            </a:r>
            <a:r>
              <a:rPr lang="en-US" dirty="0" err="1" smtClean="0"/>
              <a:t>Purley</a:t>
            </a:r>
            <a:r>
              <a:rPr lang="en-US" dirty="0" smtClean="0"/>
              <a:t> platform </a:t>
            </a:r>
            <a:r>
              <a:rPr lang="hu-HU" dirty="0" smtClean="0"/>
              <a:t>(1)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2088" y="625475"/>
            <a:ext cx="36231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4. Example 2: The </a:t>
            </a:r>
            <a:r>
              <a:rPr lang="en-US" b="1" dirty="0" err="1" smtClean="0">
                <a:solidFill>
                  <a:schemeClr val="accent6"/>
                </a:solidFill>
              </a:rPr>
              <a:t>Purley</a:t>
            </a:r>
            <a:r>
              <a:rPr lang="en-US" b="1" dirty="0" smtClean="0">
                <a:solidFill>
                  <a:schemeClr val="accent6"/>
                </a:solidFill>
              </a:rPr>
              <a:t> platform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4367" y="990600"/>
            <a:ext cx="6998904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According to leaked Intel sources it is planned </a:t>
            </a:r>
            <a:r>
              <a:rPr lang="en-US" dirty="0" smtClean="0">
                <a:solidFill>
                  <a:srgbClr val="0070C0"/>
                </a:solidFill>
              </a:rPr>
              <a:t>to be introduced in 2017</a:t>
            </a:r>
            <a:r>
              <a:rPr lang="en-US" dirty="0" smtClean="0"/>
              <a:t>.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It is based on the </a:t>
            </a:r>
            <a:r>
              <a:rPr lang="en-US" dirty="0" smtClean="0">
                <a:solidFill>
                  <a:srgbClr val="0070C0"/>
                </a:solidFill>
              </a:rPr>
              <a:t>14 nm </a:t>
            </a:r>
            <a:r>
              <a:rPr lang="en-US" dirty="0" err="1" smtClean="0">
                <a:solidFill>
                  <a:srgbClr val="FF0000"/>
                </a:solidFill>
              </a:rPr>
              <a:t>Skylake</a:t>
            </a:r>
            <a:r>
              <a:rPr lang="en-US" dirty="0" smtClean="0">
                <a:solidFill>
                  <a:srgbClr val="FF0000"/>
                </a:solidFill>
              </a:rPr>
              <a:t> family</a:t>
            </a:r>
            <a:r>
              <a:rPr lang="en-US" dirty="0" smtClean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8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5263" y="622300"/>
            <a:ext cx="42402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Positioning of the </a:t>
            </a:r>
            <a:r>
              <a:rPr lang="en-US" b="1" dirty="0" err="1" smtClean="0">
                <a:solidFill>
                  <a:schemeClr val="accent6"/>
                </a:solidFill>
              </a:rPr>
              <a:t>Purley</a:t>
            </a:r>
            <a:r>
              <a:rPr lang="en-US" b="1" dirty="0" smtClean="0">
                <a:solidFill>
                  <a:schemeClr val="accent6"/>
                </a:solidFill>
              </a:rPr>
              <a:t> platform </a:t>
            </a:r>
            <a:r>
              <a:rPr lang="en-US" dirty="0" smtClean="0"/>
              <a:t>[</a:t>
            </a:r>
            <a:r>
              <a:rPr lang="hu-HU" dirty="0" smtClean="0"/>
              <a:t>112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/>
              <a:t>4. Example 2:</a:t>
            </a:r>
            <a:r>
              <a:rPr lang="hu-HU" dirty="0"/>
              <a:t>. </a:t>
            </a:r>
            <a:r>
              <a:rPr lang="en-US" dirty="0"/>
              <a:t>The </a:t>
            </a:r>
            <a:r>
              <a:rPr lang="en-US" dirty="0" err="1"/>
              <a:t>Purley</a:t>
            </a:r>
            <a:r>
              <a:rPr lang="en-US" dirty="0"/>
              <a:t> platform </a:t>
            </a:r>
            <a:r>
              <a:rPr lang="hu-HU" dirty="0" smtClean="0"/>
              <a:t>(</a:t>
            </a:r>
            <a:r>
              <a:rPr lang="en-US" dirty="0" smtClean="0"/>
              <a:t>2</a:t>
            </a:r>
            <a:r>
              <a:rPr lang="hu-HU" dirty="0" smtClean="0"/>
              <a:t>)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5758" y="1164523"/>
            <a:ext cx="9065185" cy="5596885"/>
            <a:chOff x="79690" y="1446594"/>
            <a:chExt cx="8985495" cy="5314814"/>
          </a:xfrm>
        </p:grpSpPr>
        <p:pic>
          <p:nvPicPr>
            <p:cNvPr id="7" name="Picture 2" descr="Intel Skylake Purley Roadmap Positioni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6" b="6892"/>
            <a:stretch/>
          </p:blipFill>
          <p:spPr bwMode="auto">
            <a:xfrm>
              <a:off x="79690" y="1446594"/>
              <a:ext cx="8985495" cy="53148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ounded Rectangle 7"/>
            <p:cNvSpPr/>
            <p:nvPr/>
          </p:nvSpPr>
          <p:spPr bwMode="auto">
            <a:xfrm>
              <a:off x="2807594" y="1461166"/>
              <a:ext cx="3580327" cy="343569"/>
            </a:xfrm>
            <a:prstGeom prst="round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8" name="Rectangle 2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 </a:t>
            </a:r>
          </a:p>
        </p:txBody>
      </p:sp>
      <p:sp>
        <p:nvSpPr>
          <p:cNvPr id="277509" name="Rectangle 3"/>
          <p:cNvSpPr>
            <a:spLocks noChangeArrowheads="1"/>
          </p:cNvSpPr>
          <p:nvPr/>
        </p:nvSpPr>
        <p:spPr bwMode="auto">
          <a:xfrm>
            <a:off x="304800" y="304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 </a:t>
            </a:r>
          </a:p>
        </p:txBody>
      </p:sp>
      <p:pic>
        <p:nvPicPr>
          <p:cNvPr id="277510" name="Picture 149" descr="http://www.kitguru.net/wp-content/uploads/2015/07/intel_xeon_skylake_purley_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3" r="7678" b="5209"/>
          <a:stretch/>
        </p:blipFill>
        <p:spPr bwMode="auto">
          <a:xfrm>
            <a:off x="76201" y="1168399"/>
            <a:ext cx="8949706" cy="5103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2088" y="625475"/>
            <a:ext cx="86677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Planned features of the </a:t>
            </a:r>
            <a:r>
              <a:rPr lang="en-US" b="1" dirty="0" err="1" smtClean="0">
                <a:solidFill>
                  <a:schemeClr val="accent6"/>
                </a:solidFill>
              </a:rPr>
              <a:t>Purley</a:t>
            </a:r>
            <a:r>
              <a:rPr lang="en-US" b="1" dirty="0" smtClean="0">
                <a:solidFill>
                  <a:schemeClr val="accent6"/>
                </a:solidFill>
              </a:rPr>
              <a:t> platform with the </a:t>
            </a:r>
            <a:r>
              <a:rPr lang="en-US" b="1" dirty="0" err="1" smtClean="0">
                <a:solidFill>
                  <a:schemeClr val="accent6"/>
                </a:solidFill>
              </a:rPr>
              <a:t>Skylake</a:t>
            </a:r>
            <a:r>
              <a:rPr lang="en-US" b="1" dirty="0" smtClean="0">
                <a:solidFill>
                  <a:schemeClr val="accent6"/>
                </a:solidFill>
              </a:rPr>
              <a:t>-EX processor line -1 </a:t>
            </a:r>
            <a:r>
              <a:rPr lang="en-US" dirty="0" smtClean="0"/>
              <a:t>[</a:t>
            </a:r>
            <a:r>
              <a:rPr lang="hu-HU" dirty="0" smtClean="0"/>
              <a:t>122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 bwMode="auto">
          <a:xfrm>
            <a:off x="6323624" y="1257300"/>
            <a:ext cx="2655276" cy="49403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/>
              <a:t>4. Example 2:</a:t>
            </a:r>
            <a:r>
              <a:rPr lang="hu-HU" dirty="0"/>
              <a:t>. </a:t>
            </a:r>
            <a:r>
              <a:rPr lang="en-US" dirty="0"/>
              <a:t>The </a:t>
            </a:r>
            <a:r>
              <a:rPr lang="en-US" dirty="0" err="1"/>
              <a:t>Purley</a:t>
            </a:r>
            <a:r>
              <a:rPr lang="en-US" dirty="0"/>
              <a:t> platform </a:t>
            </a:r>
            <a:r>
              <a:rPr lang="hu-HU" dirty="0" smtClean="0"/>
              <a:t>(</a:t>
            </a:r>
            <a:r>
              <a:rPr lang="en-US" dirty="0" smtClean="0"/>
              <a:t>3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56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603" name="Picture 3" descr="https://fbexternal-a.akamaihd.net/safe_image.php?d=AQDYuIUvKFTa4_JP&amp;w=474&amp;h=248&amp;url=http%3A%2F%2Fwww.overclock3d.net%2Fgfx%2Farticles%2F2015%2F05%2F25074859917l.jpg&amp;cfs=1&amp;upscale=1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26"/>
          <a:stretch/>
        </p:blipFill>
        <p:spPr bwMode="auto">
          <a:xfrm>
            <a:off x="311150" y="1243013"/>
            <a:ext cx="8820150" cy="412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8438" y="622300"/>
            <a:ext cx="5004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Key advancements of the </a:t>
            </a:r>
            <a:r>
              <a:rPr lang="en-US" b="1" dirty="0" err="1" smtClean="0">
                <a:solidFill>
                  <a:schemeClr val="accent6"/>
                </a:solidFill>
              </a:rPr>
              <a:t>Purley</a:t>
            </a:r>
            <a:r>
              <a:rPr lang="en-US" b="1" dirty="0" smtClean="0">
                <a:solidFill>
                  <a:schemeClr val="accent6"/>
                </a:solidFill>
              </a:rPr>
              <a:t> platform </a:t>
            </a:r>
            <a:r>
              <a:rPr lang="en-US" dirty="0" smtClean="0"/>
              <a:t>[</a:t>
            </a:r>
            <a:r>
              <a:rPr lang="hu-HU" dirty="0" smtClean="0"/>
              <a:t>123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/>
              <a:t>4. Example 2:</a:t>
            </a:r>
            <a:r>
              <a:rPr lang="hu-HU" dirty="0"/>
              <a:t>. </a:t>
            </a:r>
            <a:r>
              <a:rPr lang="en-US" dirty="0"/>
              <a:t>The </a:t>
            </a:r>
            <a:r>
              <a:rPr lang="en-US" dirty="0" err="1"/>
              <a:t>Purley</a:t>
            </a:r>
            <a:r>
              <a:rPr lang="en-US" dirty="0"/>
              <a:t> platform </a:t>
            </a:r>
            <a:r>
              <a:rPr lang="hu-HU" dirty="0" smtClean="0"/>
              <a:t>(</a:t>
            </a:r>
            <a:r>
              <a:rPr lang="en-US" dirty="0" smtClean="0"/>
              <a:t>4</a:t>
            </a:r>
            <a:r>
              <a:rPr lang="hu-HU" dirty="0" smtClean="0"/>
              <a:t>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Téglalap 3"/>
          <p:cNvSpPr>
            <a:spLocks noChangeArrowheads="1"/>
          </p:cNvSpPr>
          <p:nvPr/>
        </p:nvSpPr>
        <p:spPr bwMode="auto">
          <a:xfrm>
            <a:off x="2782888" y="2043984"/>
            <a:ext cx="1439862" cy="576263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Nehalem-EX 8C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Westmere-EX 10C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83299" name="Téglalap 53"/>
          <p:cNvSpPr>
            <a:spLocks noChangeArrowheads="1"/>
          </p:cNvSpPr>
          <p:nvPr/>
        </p:nvSpPr>
        <p:spPr bwMode="auto">
          <a:xfrm>
            <a:off x="3721100" y="4247434"/>
            <a:ext cx="1439863" cy="576263"/>
          </a:xfrm>
          <a:prstGeom prst="rect">
            <a:avLst/>
          </a:prstGeom>
          <a:solidFill>
            <a:srgbClr val="3366FF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 7500 </a:t>
            </a:r>
            <a:r>
              <a:rPr lang="hu-HU" altLang="en-US" sz="1100">
                <a:solidFill>
                  <a:schemeClr val="bg1"/>
                </a:solidFill>
                <a:latin typeface="Verdana" pitchFamily="34" charset="0"/>
              </a:rPr>
              <a:t>IOH</a:t>
            </a:r>
          </a:p>
        </p:txBody>
      </p:sp>
      <p:cxnSp>
        <p:nvCxnSpPr>
          <p:cNvPr id="109" name="Egyenes összekötő 108"/>
          <p:cNvCxnSpPr>
            <a:endCxn id="183298" idx="3"/>
          </p:cNvCxnSpPr>
          <p:nvPr/>
        </p:nvCxnSpPr>
        <p:spPr>
          <a:xfrm rot="10800000">
            <a:off x="4222750" y="2332909"/>
            <a:ext cx="5762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Egyenes összekötő 112"/>
          <p:cNvCxnSpPr/>
          <p:nvPr/>
        </p:nvCxnSpPr>
        <p:spPr>
          <a:xfrm rot="10800000">
            <a:off x="4222750" y="3493372"/>
            <a:ext cx="5762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Egyenes összekötő 113"/>
          <p:cNvCxnSpPr/>
          <p:nvPr/>
        </p:nvCxnSpPr>
        <p:spPr>
          <a:xfrm rot="10800000">
            <a:off x="4222750" y="2607547"/>
            <a:ext cx="576263" cy="6223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Egyenes összekötő 115"/>
          <p:cNvCxnSpPr/>
          <p:nvPr/>
        </p:nvCxnSpPr>
        <p:spPr>
          <a:xfrm rot="10800000" flipV="1">
            <a:off x="4222750" y="2620247"/>
            <a:ext cx="563563" cy="609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304" name="Egyenes összekötő 118"/>
          <p:cNvCxnSpPr>
            <a:cxnSpLocks noChangeShapeType="1"/>
            <a:endCxn id="183298" idx="2"/>
          </p:cNvCxnSpPr>
          <p:nvPr/>
        </p:nvCxnSpPr>
        <p:spPr bwMode="auto">
          <a:xfrm flipV="1">
            <a:off x="3503613" y="2620247"/>
            <a:ext cx="0" cy="5842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305" name="Egyenes összekötő 119"/>
          <p:cNvCxnSpPr>
            <a:cxnSpLocks noChangeShapeType="1"/>
          </p:cNvCxnSpPr>
          <p:nvPr/>
        </p:nvCxnSpPr>
        <p:spPr bwMode="auto">
          <a:xfrm flipV="1">
            <a:off x="5519738" y="2620247"/>
            <a:ext cx="0" cy="5842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2" name="Egyenes összekötő 121"/>
          <p:cNvCxnSpPr/>
          <p:nvPr/>
        </p:nvCxnSpPr>
        <p:spPr>
          <a:xfrm rot="5400000" flipH="1" flipV="1">
            <a:off x="4664075" y="4011585"/>
            <a:ext cx="4857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307" name="Szövegdoboz 70"/>
          <p:cNvSpPr txBox="1">
            <a:spLocks noChangeArrowheads="1"/>
          </p:cNvSpPr>
          <p:nvPr/>
        </p:nvSpPr>
        <p:spPr bwMode="auto">
          <a:xfrm>
            <a:off x="4257675" y="2086847"/>
            <a:ext cx="4175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latin typeface="Verdana" pitchFamily="34" charset="0"/>
              </a:rPr>
              <a:t>QPI</a:t>
            </a:r>
          </a:p>
        </p:txBody>
      </p:sp>
      <p:sp>
        <p:nvSpPr>
          <p:cNvPr id="183308" name="Szövegdoboz 70"/>
          <p:cNvSpPr txBox="1">
            <a:spLocks noChangeArrowheads="1"/>
          </p:cNvSpPr>
          <p:nvPr/>
        </p:nvSpPr>
        <p:spPr bwMode="auto">
          <a:xfrm>
            <a:off x="4244975" y="3518772"/>
            <a:ext cx="4175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latin typeface="Verdana" pitchFamily="34" charset="0"/>
              </a:rPr>
              <a:t>QPI</a:t>
            </a:r>
          </a:p>
        </p:txBody>
      </p:sp>
      <p:sp>
        <p:nvSpPr>
          <p:cNvPr id="183309" name="Szövegdoboz 70"/>
          <p:cNvSpPr txBox="1">
            <a:spLocks noChangeArrowheads="1"/>
          </p:cNvSpPr>
          <p:nvPr/>
        </p:nvSpPr>
        <p:spPr bwMode="auto">
          <a:xfrm>
            <a:off x="5534025" y="2785347"/>
            <a:ext cx="4175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latin typeface="Verdana" pitchFamily="34" charset="0"/>
              </a:rPr>
              <a:t>QPI</a:t>
            </a:r>
          </a:p>
        </p:txBody>
      </p:sp>
      <p:sp>
        <p:nvSpPr>
          <p:cNvPr id="183310" name="Szövegdoboz 70"/>
          <p:cNvSpPr txBox="1">
            <a:spLocks noChangeArrowheads="1"/>
          </p:cNvSpPr>
          <p:nvPr/>
        </p:nvSpPr>
        <p:spPr bwMode="auto">
          <a:xfrm>
            <a:off x="3071813" y="2782172"/>
            <a:ext cx="41751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latin typeface="Verdana" pitchFamily="34" charset="0"/>
              </a:rPr>
              <a:t>QPI</a:t>
            </a:r>
          </a:p>
        </p:txBody>
      </p:sp>
      <p:sp>
        <p:nvSpPr>
          <p:cNvPr id="183311" name="Szövegdoboz 70"/>
          <p:cNvSpPr txBox="1">
            <a:spLocks noChangeArrowheads="1"/>
          </p:cNvSpPr>
          <p:nvPr/>
        </p:nvSpPr>
        <p:spPr bwMode="auto">
          <a:xfrm>
            <a:off x="3949700" y="2786934"/>
            <a:ext cx="41751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latin typeface="Verdana" pitchFamily="34" charset="0"/>
              </a:rPr>
              <a:t>QPI</a:t>
            </a:r>
          </a:p>
        </p:txBody>
      </p:sp>
      <p:sp>
        <p:nvSpPr>
          <p:cNvPr id="183312" name="Szövegdoboz 70"/>
          <p:cNvSpPr txBox="1">
            <a:spLocks noChangeArrowheads="1"/>
          </p:cNvSpPr>
          <p:nvPr/>
        </p:nvSpPr>
        <p:spPr bwMode="auto">
          <a:xfrm>
            <a:off x="4697413" y="2786934"/>
            <a:ext cx="41751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latin typeface="Verdana" pitchFamily="34" charset="0"/>
              </a:rPr>
              <a:t>QPI</a:t>
            </a:r>
          </a:p>
        </p:txBody>
      </p:sp>
      <p:sp>
        <p:nvSpPr>
          <p:cNvPr id="183313" name="Szövegdoboz 70"/>
          <p:cNvSpPr txBox="1">
            <a:spLocks noChangeArrowheads="1"/>
          </p:cNvSpPr>
          <p:nvPr/>
        </p:nvSpPr>
        <p:spPr bwMode="auto">
          <a:xfrm>
            <a:off x="4968875" y="3907709"/>
            <a:ext cx="41751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latin typeface="Verdana" pitchFamily="34" charset="0"/>
              </a:rPr>
              <a:t>QPI</a:t>
            </a:r>
          </a:p>
        </p:txBody>
      </p:sp>
      <p:sp>
        <p:nvSpPr>
          <p:cNvPr id="183314" name="Szövegdoboz 70"/>
          <p:cNvSpPr txBox="1">
            <a:spLocks noChangeArrowheads="1"/>
          </p:cNvSpPr>
          <p:nvPr/>
        </p:nvSpPr>
        <p:spPr bwMode="auto">
          <a:xfrm>
            <a:off x="3560763" y="3899772"/>
            <a:ext cx="41751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latin typeface="Verdana" pitchFamily="34" charset="0"/>
              </a:rPr>
              <a:t>QPI</a:t>
            </a:r>
          </a:p>
        </p:txBody>
      </p:sp>
      <p:cxnSp>
        <p:nvCxnSpPr>
          <p:cNvPr id="131" name="Egyenes összekötő 130"/>
          <p:cNvCxnSpPr/>
          <p:nvPr/>
        </p:nvCxnSpPr>
        <p:spPr>
          <a:xfrm rot="10800000" flipH="1" flipV="1">
            <a:off x="2421255" y="3620689"/>
            <a:ext cx="35083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Egyenes összekötő 131"/>
          <p:cNvCxnSpPr/>
          <p:nvPr/>
        </p:nvCxnSpPr>
        <p:spPr>
          <a:xfrm rot="10800000" flipH="1" flipV="1">
            <a:off x="2417445" y="3101894"/>
            <a:ext cx="263525" cy="635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Egyenes összekötő 145"/>
          <p:cNvCxnSpPr/>
          <p:nvPr/>
        </p:nvCxnSpPr>
        <p:spPr>
          <a:xfrm rot="10800000" flipH="1">
            <a:off x="1597025" y="3017122"/>
            <a:ext cx="442913" cy="793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Téglalap 146"/>
          <p:cNvSpPr/>
          <p:nvPr/>
        </p:nvSpPr>
        <p:spPr>
          <a:xfrm flipH="1">
            <a:off x="1649413" y="2832972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48" name="Téglalap 147"/>
          <p:cNvSpPr/>
          <p:nvPr/>
        </p:nvSpPr>
        <p:spPr>
          <a:xfrm flipH="1">
            <a:off x="1562100" y="2832972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151" name="Egyenes összekötő 150"/>
          <p:cNvCxnSpPr/>
          <p:nvPr/>
        </p:nvCxnSpPr>
        <p:spPr>
          <a:xfrm rot="10800000" flipH="1">
            <a:off x="1597025" y="3186984"/>
            <a:ext cx="442913" cy="95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églalap 151"/>
          <p:cNvSpPr/>
          <p:nvPr/>
        </p:nvSpPr>
        <p:spPr>
          <a:xfrm flipH="1">
            <a:off x="1649413" y="3080622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53" name="Téglalap 152"/>
          <p:cNvSpPr/>
          <p:nvPr/>
        </p:nvSpPr>
        <p:spPr>
          <a:xfrm flipH="1">
            <a:off x="1562100" y="3080622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56" name="Téglalap 155"/>
          <p:cNvSpPr/>
          <p:nvPr/>
        </p:nvSpPr>
        <p:spPr>
          <a:xfrm flipH="1">
            <a:off x="1897063" y="2953622"/>
            <a:ext cx="647700" cy="288925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157" name="Egyenes összekötő 156"/>
          <p:cNvCxnSpPr/>
          <p:nvPr/>
        </p:nvCxnSpPr>
        <p:spPr>
          <a:xfrm rot="10800000" flipH="1">
            <a:off x="1597025" y="3533059"/>
            <a:ext cx="428625" cy="4763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églalap 157"/>
          <p:cNvSpPr/>
          <p:nvPr/>
        </p:nvSpPr>
        <p:spPr>
          <a:xfrm flipH="1">
            <a:off x="1649413" y="3431459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59" name="Téglalap 158"/>
          <p:cNvSpPr/>
          <p:nvPr/>
        </p:nvSpPr>
        <p:spPr>
          <a:xfrm flipH="1">
            <a:off x="1562100" y="3431459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162" name="Egyenes összekötő 161"/>
          <p:cNvCxnSpPr/>
          <p:nvPr/>
        </p:nvCxnSpPr>
        <p:spPr>
          <a:xfrm rot="10800000" flipH="1">
            <a:off x="1597025" y="3710859"/>
            <a:ext cx="442913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Téglalap 162"/>
          <p:cNvSpPr/>
          <p:nvPr/>
        </p:nvSpPr>
        <p:spPr>
          <a:xfrm flipH="1">
            <a:off x="1649413" y="3682284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64" name="Téglalap 163"/>
          <p:cNvSpPr/>
          <p:nvPr/>
        </p:nvSpPr>
        <p:spPr>
          <a:xfrm flipH="1">
            <a:off x="1562100" y="3682284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67" name="Téglalap 166"/>
          <p:cNvSpPr/>
          <p:nvPr/>
        </p:nvSpPr>
        <p:spPr>
          <a:xfrm flipH="1">
            <a:off x="1897063" y="3466384"/>
            <a:ext cx="647700" cy="287338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dirty="0" smtClean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83331" name="Szövegdoboz 31"/>
          <p:cNvSpPr txBox="1">
            <a:spLocks noChangeArrowheads="1"/>
          </p:cNvSpPr>
          <p:nvPr/>
        </p:nvSpPr>
        <p:spPr bwMode="auto">
          <a:xfrm>
            <a:off x="331382" y="4618909"/>
            <a:ext cx="251383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Nehalem-EX:   up to </a:t>
            </a:r>
            <a:r>
              <a:rPr lang="hu-HU" altLang="en-US" sz="1100" dirty="0" smtClean="0">
                <a:latin typeface="Verdana" pitchFamily="34" charset="0"/>
              </a:rPr>
              <a:t>DDR</a:t>
            </a:r>
            <a:r>
              <a:rPr lang="en-US" altLang="en-US" sz="1100" dirty="0" smtClean="0">
                <a:latin typeface="Verdana" pitchFamily="34" charset="0"/>
              </a:rPr>
              <a:t>3-1067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err="1" smtClean="0">
                <a:latin typeface="Verdana" pitchFamily="34" charset="0"/>
              </a:rPr>
              <a:t>Westmere</a:t>
            </a:r>
            <a:r>
              <a:rPr lang="en-US" altLang="en-US" sz="1100" dirty="0" smtClean="0">
                <a:latin typeface="Verdana" pitchFamily="34" charset="0"/>
              </a:rPr>
              <a:t>-EX: up to DDR3-1333</a:t>
            </a:r>
            <a:endParaRPr lang="hu-HU" altLang="en-US" sz="1100" dirty="0">
              <a:latin typeface="Verdana" pitchFamily="34" charset="0"/>
            </a:endParaRPr>
          </a:p>
        </p:txBody>
      </p:sp>
      <p:cxnSp>
        <p:nvCxnSpPr>
          <p:cNvPr id="2" name="Egyenes összekötő 130"/>
          <p:cNvCxnSpPr/>
          <p:nvPr/>
        </p:nvCxnSpPr>
        <p:spPr>
          <a:xfrm rot="10800000" flipH="1" flipV="1">
            <a:off x="2436813" y="2378947"/>
            <a:ext cx="350837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Egyenes összekötő 131"/>
          <p:cNvCxnSpPr/>
          <p:nvPr/>
        </p:nvCxnSpPr>
        <p:spPr>
          <a:xfrm rot="10800000" flipH="1" flipV="1">
            <a:off x="2448243" y="1880472"/>
            <a:ext cx="236537" cy="4762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gyenes összekötő 145"/>
          <p:cNvCxnSpPr/>
          <p:nvPr/>
        </p:nvCxnSpPr>
        <p:spPr>
          <a:xfrm rot="10800000" flipH="1">
            <a:off x="1597025" y="1799509"/>
            <a:ext cx="469900" cy="3175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églalap 146"/>
          <p:cNvSpPr/>
          <p:nvPr/>
        </p:nvSpPr>
        <p:spPr>
          <a:xfrm flipH="1">
            <a:off x="1676400" y="1615359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7" name="Téglalap 147"/>
          <p:cNvSpPr/>
          <p:nvPr/>
        </p:nvSpPr>
        <p:spPr>
          <a:xfrm flipH="1">
            <a:off x="1589088" y="1615359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8" name="Egyenes összekötő 150"/>
          <p:cNvCxnSpPr/>
          <p:nvPr/>
        </p:nvCxnSpPr>
        <p:spPr>
          <a:xfrm rot="10800000" flipH="1">
            <a:off x="1597025" y="1969372"/>
            <a:ext cx="469900" cy="476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églalap 151"/>
          <p:cNvSpPr/>
          <p:nvPr/>
        </p:nvSpPr>
        <p:spPr>
          <a:xfrm flipH="1">
            <a:off x="1676400" y="1863009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0" name="Téglalap 152"/>
          <p:cNvSpPr/>
          <p:nvPr/>
        </p:nvSpPr>
        <p:spPr>
          <a:xfrm flipH="1">
            <a:off x="1589088" y="1863009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1" name="Téglalap 155"/>
          <p:cNvSpPr/>
          <p:nvPr/>
        </p:nvSpPr>
        <p:spPr>
          <a:xfrm flipH="1">
            <a:off x="1924050" y="1736009"/>
            <a:ext cx="647700" cy="288925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dirty="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12" name="Egyenes összekötő 156"/>
          <p:cNvCxnSpPr/>
          <p:nvPr/>
        </p:nvCxnSpPr>
        <p:spPr>
          <a:xfrm rot="10800000" flipH="1">
            <a:off x="1597025" y="2307509"/>
            <a:ext cx="455613" cy="95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églalap 157"/>
          <p:cNvSpPr/>
          <p:nvPr/>
        </p:nvSpPr>
        <p:spPr>
          <a:xfrm flipH="1">
            <a:off x="1676400" y="2201147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4" name="Téglalap 158"/>
          <p:cNvSpPr/>
          <p:nvPr/>
        </p:nvSpPr>
        <p:spPr>
          <a:xfrm flipH="1">
            <a:off x="1589088" y="2201147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15" name="Egyenes összekötő 161"/>
          <p:cNvCxnSpPr/>
          <p:nvPr/>
        </p:nvCxnSpPr>
        <p:spPr>
          <a:xfrm rot="10800000" flipH="1">
            <a:off x="1597025" y="2480547"/>
            <a:ext cx="469900" cy="793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églalap 162"/>
          <p:cNvSpPr/>
          <p:nvPr/>
        </p:nvSpPr>
        <p:spPr>
          <a:xfrm flipH="1">
            <a:off x="1676400" y="2451972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7" name="Téglalap 163"/>
          <p:cNvSpPr/>
          <p:nvPr/>
        </p:nvSpPr>
        <p:spPr>
          <a:xfrm flipH="1">
            <a:off x="1589088" y="2451972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8" name="Téglalap 166"/>
          <p:cNvSpPr/>
          <p:nvPr/>
        </p:nvSpPr>
        <p:spPr>
          <a:xfrm flipH="1">
            <a:off x="1924050" y="2236072"/>
            <a:ext cx="647700" cy="287337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dirty="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183348" name="Egyenes összekötő 170"/>
          <p:cNvCxnSpPr>
            <a:cxnSpLocks noChangeShapeType="1"/>
          </p:cNvCxnSpPr>
          <p:nvPr/>
        </p:nvCxnSpPr>
        <p:spPr bwMode="auto">
          <a:xfrm rot="10800000" flipV="1">
            <a:off x="6161088" y="2396409"/>
            <a:ext cx="350837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349" name="Egyenes összekötő 171"/>
          <p:cNvCxnSpPr>
            <a:cxnSpLocks noChangeShapeType="1"/>
          </p:cNvCxnSpPr>
          <p:nvPr/>
        </p:nvCxnSpPr>
        <p:spPr bwMode="auto">
          <a:xfrm rot="10800000" flipV="1">
            <a:off x="6283325" y="1883647"/>
            <a:ext cx="2286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350" name="Egyenes összekötő 172"/>
          <p:cNvCxnSpPr>
            <a:cxnSpLocks noChangeShapeType="1"/>
          </p:cNvCxnSpPr>
          <p:nvPr/>
        </p:nvCxnSpPr>
        <p:spPr bwMode="auto">
          <a:xfrm rot="10800000">
            <a:off x="6865938" y="1802684"/>
            <a:ext cx="457200" cy="635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4" name="Téglalap 173"/>
          <p:cNvSpPr>
            <a:spLocks noChangeArrowheads="1"/>
          </p:cNvSpPr>
          <p:nvPr/>
        </p:nvSpPr>
        <p:spPr bwMode="auto">
          <a:xfrm>
            <a:off x="7212013" y="1618534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5" name="Téglalap 174"/>
          <p:cNvSpPr>
            <a:spLocks noChangeArrowheads="1"/>
          </p:cNvSpPr>
          <p:nvPr/>
        </p:nvSpPr>
        <p:spPr bwMode="auto">
          <a:xfrm>
            <a:off x="7297738" y="1618534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83353" name="Egyenes összekötő 177"/>
          <p:cNvCxnSpPr>
            <a:cxnSpLocks noChangeShapeType="1"/>
          </p:cNvCxnSpPr>
          <p:nvPr/>
        </p:nvCxnSpPr>
        <p:spPr bwMode="auto">
          <a:xfrm rot="10800000">
            <a:off x="6865938" y="1972547"/>
            <a:ext cx="457200" cy="15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9" name="Téglalap 178"/>
          <p:cNvSpPr>
            <a:spLocks noChangeArrowheads="1"/>
          </p:cNvSpPr>
          <p:nvPr/>
        </p:nvSpPr>
        <p:spPr bwMode="auto">
          <a:xfrm>
            <a:off x="7212013" y="1866184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0" name="Téglalap 179"/>
          <p:cNvSpPr>
            <a:spLocks noChangeArrowheads="1"/>
          </p:cNvSpPr>
          <p:nvPr/>
        </p:nvSpPr>
        <p:spPr bwMode="auto">
          <a:xfrm>
            <a:off x="7297738" y="1866184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3356" name="Téglalap 182"/>
          <p:cNvSpPr>
            <a:spLocks noChangeArrowheads="1"/>
          </p:cNvSpPr>
          <p:nvPr/>
        </p:nvSpPr>
        <p:spPr bwMode="auto">
          <a:xfrm>
            <a:off x="6362700" y="1740772"/>
            <a:ext cx="647700" cy="287337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183357" name="Egyenes összekötő 183"/>
          <p:cNvCxnSpPr>
            <a:cxnSpLocks noChangeShapeType="1"/>
          </p:cNvCxnSpPr>
          <p:nvPr/>
        </p:nvCxnSpPr>
        <p:spPr bwMode="auto">
          <a:xfrm rot="10800000">
            <a:off x="6881813" y="2323384"/>
            <a:ext cx="441325" cy="635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5" name="Téglalap 184"/>
          <p:cNvSpPr>
            <a:spLocks noChangeArrowheads="1"/>
          </p:cNvSpPr>
          <p:nvPr/>
        </p:nvSpPr>
        <p:spPr bwMode="auto">
          <a:xfrm>
            <a:off x="7212013" y="2217022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6" name="Téglalap 185"/>
          <p:cNvSpPr>
            <a:spLocks noChangeArrowheads="1"/>
          </p:cNvSpPr>
          <p:nvPr/>
        </p:nvSpPr>
        <p:spPr bwMode="auto">
          <a:xfrm>
            <a:off x="7297738" y="2217022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83360" name="Egyenes összekötő 188"/>
          <p:cNvCxnSpPr>
            <a:cxnSpLocks noChangeShapeType="1"/>
          </p:cNvCxnSpPr>
          <p:nvPr/>
        </p:nvCxnSpPr>
        <p:spPr bwMode="auto">
          <a:xfrm rot="10800000">
            <a:off x="6865938" y="2496422"/>
            <a:ext cx="457200" cy="4762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0" name="Téglalap 189"/>
          <p:cNvSpPr>
            <a:spLocks noChangeArrowheads="1"/>
          </p:cNvSpPr>
          <p:nvPr/>
        </p:nvSpPr>
        <p:spPr bwMode="auto">
          <a:xfrm>
            <a:off x="7212013" y="2467847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1" name="Téglalap 190"/>
          <p:cNvSpPr>
            <a:spLocks noChangeArrowheads="1"/>
          </p:cNvSpPr>
          <p:nvPr/>
        </p:nvSpPr>
        <p:spPr bwMode="auto">
          <a:xfrm>
            <a:off x="7297738" y="2467847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3363" name="Téglalap 193"/>
          <p:cNvSpPr>
            <a:spLocks noChangeArrowheads="1"/>
          </p:cNvSpPr>
          <p:nvPr/>
        </p:nvSpPr>
        <p:spPr bwMode="auto">
          <a:xfrm>
            <a:off x="6362700" y="2251947"/>
            <a:ext cx="647700" cy="287337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183364" name="Egyenes összekötő 170"/>
          <p:cNvCxnSpPr>
            <a:cxnSpLocks noChangeShapeType="1"/>
          </p:cNvCxnSpPr>
          <p:nvPr/>
        </p:nvCxnSpPr>
        <p:spPr bwMode="auto">
          <a:xfrm rot="10800000" flipV="1">
            <a:off x="6137338" y="3666409"/>
            <a:ext cx="350837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365" name="Egyenes összekötő 171"/>
          <p:cNvCxnSpPr>
            <a:cxnSpLocks noChangeShapeType="1"/>
          </p:cNvCxnSpPr>
          <p:nvPr/>
        </p:nvCxnSpPr>
        <p:spPr bwMode="auto">
          <a:xfrm rot="10800000" flipV="1">
            <a:off x="6283325" y="3115547"/>
            <a:ext cx="2286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366" name="Egyenes összekötő 172"/>
          <p:cNvCxnSpPr>
            <a:cxnSpLocks noChangeShapeType="1"/>
          </p:cNvCxnSpPr>
          <p:nvPr/>
        </p:nvCxnSpPr>
        <p:spPr bwMode="auto">
          <a:xfrm rot="10800000">
            <a:off x="6865938" y="3034584"/>
            <a:ext cx="457200" cy="635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Téglalap 173"/>
          <p:cNvSpPr>
            <a:spLocks noChangeArrowheads="1"/>
          </p:cNvSpPr>
          <p:nvPr/>
        </p:nvSpPr>
        <p:spPr bwMode="auto">
          <a:xfrm>
            <a:off x="7212013" y="2850434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3" name="Téglalap 174"/>
          <p:cNvSpPr>
            <a:spLocks noChangeArrowheads="1"/>
          </p:cNvSpPr>
          <p:nvPr/>
        </p:nvSpPr>
        <p:spPr bwMode="auto">
          <a:xfrm>
            <a:off x="7297738" y="2850434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83369" name="Egyenes összekötő 177"/>
          <p:cNvCxnSpPr>
            <a:cxnSpLocks noChangeShapeType="1"/>
          </p:cNvCxnSpPr>
          <p:nvPr/>
        </p:nvCxnSpPr>
        <p:spPr bwMode="auto">
          <a:xfrm rot="10800000">
            <a:off x="6865938" y="3204447"/>
            <a:ext cx="457200" cy="793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" name="Téglalap 178"/>
          <p:cNvSpPr>
            <a:spLocks noChangeArrowheads="1"/>
          </p:cNvSpPr>
          <p:nvPr/>
        </p:nvSpPr>
        <p:spPr bwMode="auto">
          <a:xfrm>
            <a:off x="7212013" y="3098084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6" name="Téglalap 179"/>
          <p:cNvSpPr>
            <a:spLocks noChangeArrowheads="1"/>
          </p:cNvSpPr>
          <p:nvPr/>
        </p:nvSpPr>
        <p:spPr bwMode="auto">
          <a:xfrm>
            <a:off x="7297738" y="3098084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3372" name="Téglalap 182"/>
          <p:cNvSpPr>
            <a:spLocks noChangeArrowheads="1"/>
          </p:cNvSpPr>
          <p:nvPr/>
        </p:nvSpPr>
        <p:spPr bwMode="auto">
          <a:xfrm>
            <a:off x="6362700" y="2972672"/>
            <a:ext cx="647700" cy="287337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183373" name="Egyenes összekötő 183"/>
          <p:cNvCxnSpPr>
            <a:cxnSpLocks noChangeShapeType="1"/>
          </p:cNvCxnSpPr>
          <p:nvPr/>
        </p:nvCxnSpPr>
        <p:spPr bwMode="auto">
          <a:xfrm rot="10800000">
            <a:off x="6881813" y="3593384"/>
            <a:ext cx="441325" cy="635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" name="Téglalap 184"/>
          <p:cNvSpPr>
            <a:spLocks noChangeArrowheads="1"/>
          </p:cNvSpPr>
          <p:nvPr/>
        </p:nvSpPr>
        <p:spPr bwMode="auto">
          <a:xfrm>
            <a:off x="7212013" y="3487022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30" name="Téglalap 185"/>
          <p:cNvSpPr>
            <a:spLocks noChangeArrowheads="1"/>
          </p:cNvSpPr>
          <p:nvPr/>
        </p:nvSpPr>
        <p:spPr bwMode="auto">
          <a:xfrm>
            <a:off x="7297738" y="3487022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83376" name="Egyenes összekötő 188"/>
          <p:cNvCxnSpPr>
            <a:cxnSpLocks noChangeShapeType="1"/>
          </p:cNvCxnSpPr>
          <p:nvPr/>
        </p:nvCxnSpPr>
        <p:spPr bwMode="auto">
          <a:xfrm rot="10800000">
            <a:off x="6865938" y="3764834"/>
            <a:ext cx="45720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Téglalap 189"/>
          <p:cNvSpPr>
            <a:spLocks noChangeArrowheads="1"/>
          </p:cNvSpPr>
          <p:nvPr/>
        </p:nvSpPr>
        <p:spPr bwMode="auto">
          <a:xfrm>
            <a:off x="7212013" y="3737847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33" name="Téglalap 190"/>
          <p:cNvSpPr>
            <a:spLocks noChangeArrowheads="1"/>
          </p:cNvSpPr>
          <p:nvPr/>
        </p:nvSpPr>
        <p:spPr bwMode="auto">
          <a:xfrm>
            <a:off x="7297738" y="3737847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3379" name="Téglalap 193"/>
          <p:cNvSpPr>
            <a:spLocks noChangeArrowheads="1"/>
          </p:cNvSpPr>
          <p:nvPr/>
        </p:nvSpPr>
        <p:spPr bwMode="auto">
          <a:xfrm>
            <a:off x="6362700" y="3521947"/>
            <a:ext cx="647700" cy="287337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83380" name="Line 85"/>
          <p:cNvSpPr>
            <a:spLocks noChangeShapeType="1"/>
          </p:cNvSpPr>
          <p:nvPr/>
        </p:nvSpPr>
        <p:spPr bwMode="auto">
          <a:xfrm>
            <a:off x="4068763" y="3727938"/>
            <a:ext cx="0" cy="520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" name="Téglalap 60"/>
          <p:cNvSpPr/>
          <p:nvPr/>
        </p:nvSpPr>
        <p:spPr>
          <a:xfrm>
            <a:off x="3751263" y="5241209"/>
            <a:ext cx="1439862" cy="576263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hu-HU" altLang="en-US" sz="1100" smtClean="0">
                <a:solidFill>
                  <a:schemeClr val="bg1"/>
                </a:solidFill>
                <a:latin typeface="Verdana" pitchFamily="34" charset="0"/>
              </a:rPr>
              <a:t>ICH</a:t>
            </a:r>
            <a:r>
              <a:rPr lang="en-US" altLang="en-US" sz="1100" smtClean="0">
                <a:solidFill>
                  <a:schemeClr val="bg1"/>
                </a:solidFill>
                <a:latin typeface="Verdana" pitchFamily="34" charset="0"/>
              </a:rPr>
              <a:t>10</a:t>
            </a:r>
            <a:endParaRPr lang="hu-HU" altLang="en-US" sz="1100" smtClean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83382" name="Line 87"/>
          <p:cNvSpPr>
            <a:spLocks noChangeShapeType="1"/>
          </p:cNvSpPr>
          <p:nvPr/>
        </p:nvSpPr>
        <p:spPr bwMode="auto">
          <a:xfrm>
            <a:off x="4486275" y="4844506"/>
            <a:ext cx="0" cy="39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383" name="Szövegdoboz 70"/>
          <p:cNvSpPr txBox="1">
            <a:spLocks noChangeArrowheads="1"/>
          </p:cNvSpPr>
          <p:nvPr/>
        </p:nvSpPr>
        <p:spPr bwMode="auto">
          <a:xfrm>
            <a:off x="4505325" y="4912597"/>
            <a:ext cx="406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ESI</a:t>
            </a:r>
            <a:endParaRPr lang="hu-HU" altLang="en-US" sz="1000">
              <a:latin typeface="Verdana" pitchFamily="34" charset="0"/>
            </a:endParaRPr>
          </a:p>
        </p:txBody>
      </p:sp>
      <p:sp>
        <p:nvSpPr>
          <p:cNvPr id="183385" name="Text Box 90"/>
          <p:cNvSpPr txBox="1">
            <a:spLocks noChangeArrowheads="1"/>
          </p:cNvSpPr>
          <p:nvPr/>
        </p:nvSpPr>
        <p:spPr bwMode="auto">
          <a:xfrm>
            <a:off x="5718175" y="4718922"/>
            <a:ext cx="3260725" cy="1188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spcAft>
                <a:spcPts val="100"/>
              </a:spcAft>
              <a:buFontTx/>
              <a:buNone/>
            </a:pPr>
            <a:r>
              <a:rPr lang="en-US" altLang="en-US" sz="1100" dirty="0">
                <a:latin typeface="Verdana" pitchFamily="34" charset="0"/>
              </a:rPr>
              <a:t>SMI: </a:t>
            </a:r>
            <a:r>
              <a:rPr lang="en-US" altLang="en-US" sz="1100" dirty="0" smtClean="0">
                <a:latin typeface="Verdana" pitchFamily="34" charset="0"/>
              </a:rPr>
              <a:t>Scalable Memory Interface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         (Serial </a:t>
            </a:r>
            <a:r>
              <a:rPr lang="en-US" altLang="en-US" sz="1100" dirty="0">
                <a:latin typeface="Verdana" pitchFamily="34" charset="0"/>
              </a:rPr>
              <a:t>link between the processor </a:t>
            </a:r>
            <a:endParaRPr lang="en-US" altLang="en-US" sz="1100" dirty="0" smtClean="0">
              <a:latin typeface="Verdana" pitchFamily="34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1100" dirty="0">
                <a:latin typeface="Verdana" pitchFamily="34" charset="0"/>
              </a:rPr>
              <a:t> </a:t>
            </a:r>
            <a:r>
              <a:rPr lang="en-US" altLang="en-US" sz="1100" dirty="0" smtClean="0">
                <a:latin typeface="Verdana" pitchFamily="34" charset="0"/>
              </a:rPr>
              <a:t>         and the SMB)</a:t>
            </a:r>
            <a:endParaRPr lang="en-US" altLang="en-US" sz="11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        SMB</a:t>
            </a:r>
            <a:r>
              <a:rPr lang="en-US" altLang="en-US" sz="1100" dirty="0">
                <a:latin typeface="Verdana" pitchFamily="34" charset="0"/>
              </a:rPr>
              <a:t>: Scalable Memory Buffer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latin typeface="Verdana" pitchFamily="34" charset="0"/>
              </a:rPr>
              <a:t>        </a:t>
            </a:r>
            <a:r>
              <a:rPr lang="en-US" altLang="en-US" sz="1100" dirty="0" smtClean="0">
                <a:latin typeface="Verdana" pitchFamily="34" charset="0"/>
              </a:rPr>
              <a:t>  (Performs conversion between the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latin typeface="Verdana" pitchFamily="34" charset="0"/>
              </a:rPr>
              <a:t> </a:t>
            </a:r>
            <a:r>
              <a:rPr lang="en-US" altLang="en-US" sz="1100" dirty="0" smtClean="0">
                <a:latin typeface="Verdana" pitchFamily="34" charset="0"/>
              </a:rPr>
              <a:t>          serial SMI and the parallel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latin typeface="Verdana" pitchFamily="34" charset="0"/>
              </a:rPr>
              <a:t> </a:t>
            </a:r>
            <a:r>
              <a:rPr lang="en-US" altLang="en-US" sz="1100" dirty="0" smtClean="0">
                <a:latin typeface="Verdana" pitchFamily="34" charset="0"/>
              </a:rPr>
              <a:t>          DDR3 DIMM interfaces)</a:t>
            </a:r>
            <a:endParaRPr lang="en-US" altLang="en-US" sz="1100" dirty="0">
              <a:latin typeface="Verdana" pitchFamily="34" charset="0"/>
            </a:endParaRPr>
          </a:p>
        </p:txBody>
      </p:sp>
      <p:cxnSp>
        <p:nvCxnSpPr>
          <p:cNvPr id="35" name="Egyenes összekötő 130"/>
          <p:cNvCxnSpPr/>
          <p:nvPr/>
        </p:nvCxnSpPr>
        <p:spPr>
          <a:xfrm rot="10800000" flipH="1" flipV="1">
            <a:off x="1193800" y="2710734"/>
            <a:ext cx="1479550" cy="127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gyenes összekötő 131"/>
          <p:cNvCxnSpPr/>
          <p:nvPr/>
        </p:nvCxnSpPr>
        <p:spPr>
          <a:xfrm rot="10800000" flipH="1" flipV="1">
            <a:off x="1193800" y="2148759"/>
            <a:ext cx="1582738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145"/>
          <p:cNvCxnSpPr/>
          <p:nvPr/>
        </p:nvCxnSpPr>
        <p:spPr>
          <a:xfrm rot="10800000" flipH="1">
            <a:off x="354013" y="2067797"/>
            <a:ext cx="469900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églalap 146"/>
          <p:cNvSpPr/>
          <p:nvPr/>
        </p:nvSpPr>
        <p:spPr>
          <a:xfrm flipH="1">
            <a:off x="433388" y="1883647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39" name="Téglalap 147"/>
          <p:cNvSpPr/>
          <p:nvPr/>
        </p:nvSpPr>
        <p:spPr>
          <a:xfrm flipH="1">
            <a:off x="346075" y="1883647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40" name="Egyenes összekötő 150"/>
          <p:cNvCxnSpPr/>
          <p:nvPr/>
        </p:nvCxnSpPr>
        <p:spPr>
          <a:xfrm rot="10800000" flipH="1">
            <a:off x="354013" y="2237659"/>
            <a:ext cx="469900" cy="4763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églalap 151"/>
          <p:cNvSpPr/>
          <p:nvPr/>
        </p:nvSpPr>
        <p:spPr>
          <a:xfrm flipH="1">
            <a:off x="433388" y="2131297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2" name="Téglalap 152"/>
          <p:cNvSpPr/>
          <p:nvPr/>
        </p:nvSpPr>
        <p:spPr>
          <a:xfrm flipH="1">
            <a:off x="346075" y="2131297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3" name="Téglalap 155"/>
          <p:cNvSpPr/>
          <p:nvPr/>
        </p:nvSpPr>
        <p:spPr>
          <a:xfrm flipH="1">
            <a:off x="681038" y="2004297"/>
            <a:ext cx="647700" cy="288925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44" name="Egyenes összekötő 156"/>
          <p:cNvCxnSpPr/>
          <p:nvPr/>
        </p:nvCxnSpPr>
        <p:spPr>
          <a:xfrm rot="10800000" flipH="1">
            <a:off x="354013" y="2651997"/>
            <a:ext cx="455612" cy="95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églalap 157"/>
          <p:cNvSpPr/>
          <p:nvPr/>
        </p:nvSpPr>
        <p:spPr>
          <a:xfrm flipH="1">
            <a:off x="433388" y="2545634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6" name="Téglalap 158"/>
          <p:cNvSpPr/>
          <p:nvPr/>
        </p:nvSpPr>
        <p:spPr>
          <a:xfrm flipH="1">
            <a:off x="346075" y="2545634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47" name="Egyenes összekötő 161"/>
          <p:cNvCxnSpPr/>
          <p:nvPr/>
        </p:nvCxnSpPr>
        <p:spPr>
          <a:xfrm rot="10800000" flipH="1">
            <a:off x="354013" y="2825034"/>
            <a:ext cx="469900" cy="7938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églalap 162"/>
          <p:cNvSpPr/>
          <p:nvPr/>
        </p:nvSpPr>
        <p:spPr>
          <a:xfrm flipH="1">
            <a:off x="433388" y="2796459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9" name="Téglalap 163"/>
          <p:cNvSpPr/>
          <p:nvPr/>
        </p:nvSpPr>
        <p:spPr>
          <a:xfrm flipH="1">
            <a:off x="346075" y="2796459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50" name="Téglalap 166"/>
          <p:cNvSpPr/>
          <p:nvPr/>
        </p:nvSpPr>
        <p:spPr>
          <a:xfrm flipH="1">
            <a:off x="681038" y="2580559"/>
            <a:ext cx="647700" cy="287338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51" name="Egyenes összekötő 130"/>
          <p:cNvCxnSpPr/>
          <p:nvPr/>
        </p:nvCxnSpPr>
        <p:spPr>
          <a:xfrm rot="10800000" flipH="1" flipV="1">
            <a:off x="1195388" y="3955334"/>
            <a:ext cx="1477962" cy="1588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Egyenes összekötő 131"/>
          <p:cNvCxnSpPr/>
          <p:nvPr/>
        </p:nvCxnSpPr>
        <p:spPr>
          <a:xfrm rot="10800000" flipH="1" flipV="1">
            <a:off x="1195388" y="3382247"/>
            <a:ext cx="1592262" cy="158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gyenes összekötő 145"/>
          <p:cNvCxnSpPr/>
          <p:nvPr/>
        </p:nvCxnSpPr>
        <p:spPr>
          <a:xfrm rot="10800000" flipH="1">
            <a:off x="355600" y="3301284"/>
            <a:ext cx="469900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églalap 146"/>
          <p:cNvSpPr/>
          <p:nvPr/>
        </p:nvSpPr>
        <p:spPr>
          <a:xfrm flipH="1">
            <a:off x="434975" y="3117134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56" name="Téglalap 147"/>
          <p:cNvSpPr/>
          <p:nvPr/>
        </p:nvSpPr>
        <p:spPr>
          <a:xfrm flipH="1">
            <a:off x="347663" y="3117134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57" name="Egyenes összekötő 150"/>
          <p:cNvCxnSpPr/>
          <p:nvPr/>
        </p:nvCxnSpPr>
        <p:spPr>
          <a:xfrm rot="10800000" flipH="1">
            <a:off x="355600" y="3471147"/>
            <a:ext cx="469900" cy="476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églalap 151"/>
          <p:cNvSpPr/>
          <p:nvPr/>
        </p:nvSpPr>
        <p:spPr>
          <a:xfrm flipH="1">
            <a:off x="434975" y="3364784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59" name="Téglalap 152"/>
          <p:cNvSpPr/>
          <p:nvPr/>
        </p:nvSpPr>
        <p:spPr>
          <a:xfrm flipH="1">
            <a:off x="347663" y="3364784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60" name="Téglalap 155"/>
          <p:cNvSpPr/>
          <p:nvPr/>
        </p:nvSpPr>
        <p:spPr>
          <a:xfrm flipH="1">
            <a:off x="682625" y="3237784"/>
            <a:ext cx="647700" cy="288925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62" name="Egyenes összekötő 156"/>
          <p:cNvCxnSpPr/>
          <p:nvPr/>
        </p:nvCxnSpPr>
        <p:spPr>
          <a:xfrm rot="10800000" flipH="1">
            <a:off x="355600" y="3885484"/>
            <a:ext cx="455613" cy="95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églalap 157"/>
          <p:cNvSpPr/>
          <p:nvPr/>
        </p:nvSpPr>
        <p:spPr>
          <a:xfrm flipH="1">
            <a:off x="434975" y="3779122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320960" name="Téglalap 158"/>
          <p:cNvSpPr/>
          <p:nvPr/>
        </p:nvSpPr>
        <p:spPr>
          <a:xfrm flipH="1">
            <a:off x="347663" y="3779122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1320961" name="Egyenes összekötő 161"/>
          <p:cNvCxnSpPr/>
          <p:nvPr/>
        </p:nvCxnSpPr>
        <p:spPr>
          <a:xfrm rot="10800000" flipH="1">
            <a:off x="355600" y="4058522"/>
            <a:ext cx="469900" cy="793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0962" name="Téglalap 162"/>
          <p:cNvSpPr/>
          <p:nvPr/>
        </p:nvSpPr>
        <p:spPr>
          <a:xfrm flipH="1">
            <a:off x="434975" y="4029947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320963" name="Téglalap 163"/>
          <p:cNvSpPr/>
          <p:nvPr/>
        </p:nvSpPr>
        <p:spPr>
          <a:xfrm flipH="1">
            <a:off x="347663" y="4029947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320964" name="Téglalap 166"/>
          <p:cNvSpPr/>
          <p:nvPr/>
        </p:nvSpPr>
        <p:spPr>
          <a:xfrm flipH="1">
            <a:off x="682625" y="3814047"/>
            <a:ext cx="647700" cy="287337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smtClean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83418" name="Line 123"/>
          <p:cNvSpPr>
            <a:spLocks noChangeShapeType="1"/>
          </p:cNvSpPr>
          <p:nvPr/>
        </p:nvSpPr>
        <p:spPr bwMode="auto">
          <a:xfrm flipV="1">
            <a:off x="2681288" y="2542776"/>
            <a:ext cx="0" cy="1800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19" name="Line 124"/>
          <p:cNvSpPr>
            <a:spLocks noChangeShapeType="1"/>
          </p:cNvSpPr>
          <p:nvPr/>
        </p:nvSpPr>
        <p:spPr bwMode="auto">
          <a:xfrm>
            <a:off x="2706688" y="2545634"/>
            <a:ext cx="0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20" name="Line 125"/>
          <p:cNvSpPr>
            <a:spLocks noChangeShapeType="1"/>
          </p:cNvSpPr>
          <p:nvPr/>
        </p:nvSpPr>
        <p:spPr bwMode="auto">
          <a:xfrm>
            <a:off x="2706688" y="2545634"/>
            <a:ext cx="0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21" name="Line 126"/>
          <p:cNvSpPr>
            <a:spLocks noChangeShapeType="1"/>
          </p:cNvSpPr>
          <p:nvPr/>
        </p:nvSpPr>
        <p:spPr bwMode="auto">
          <a:xfrm>
            <a:off x="2687638" y="2545634"/>
            <a:ext cx="9525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22" name="Line 127"/>
          <p:cNvSpPr>
            <a:spLocks noChangeShapeType="1"/>
          </p:cNvSpPr>
          <p:nvPr/>
        </p:nvSpPr>
        <p:spPr bwMode="auto">
          <a:xfrm>
            <a:off x="2687638" y="1881424"/>
            <a:ext cx="0" cy="2160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23" name="Line 128"/>
          <p:cNvSpPr>
            <a:spLocks noChangeShapeType="1"/>
          </p:cNvSpPr>
          <p:nvPr/>
        </p:nvSpPr>
        <p:spPr bwMode="auto">
          <a:xfrm>
            <a:off x="2687638" y="2101134"/>
            <a:ext cx="1080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24" name="Line 129"/>
          <p:cNvSpPr>
            <a:spLocks noChangeShapeType="1"/>
          </p:cNvSpPr>
          <p:nvPr/>
        </p:nvSpPr>
        <p:spPr bwMode="auto">
          <a:xfrm>
            <a:off x="2687638" y="3707684"/>
            <a:ext cx="0" cy="2476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25" name="Line 130"/>
          <p:cNvSpPr>
            <a:spLocks noChangeShapeType="1"/>
          </p:cNvSpPr>
          <p:nvPr/>
        </p:nvSpPr>
        <p:spPr bwMode="auto">
          <a:xfrm>
            <a:off x="2687638" y="3109959"/>
            <a:ext cx="0" cy="1800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26" name="Line 131"/>
          <p:cNvSpPr>
            <a:spLocks noChangeShapeType="1"/>
          </p:cNvSpPr>
          <p:nvPr/>
        </p:nvSpPr>
        <p:spPr bwMode="auto">
          <a:xfrm>
            <a:off x="2687638" y="3701334"/>
            <a:ext cx="0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27" name="Line 132"/>
          <p:cNvSpPr>
            <a:spLocks noChangeShapeType="1"/>
          </p:cNvSpPr>
          <p:nvPr/>
        </p:nvSpPr>
        <p:spPr bwMode="auto">
          <a:xfrm>
            <a:off x="2687638" y="3701334"/>
            <a:ext cx="8255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28" name="Line 133"/>
          <p:cNvSpPr>
            <a:spLocks noChangeShapeType="1"/>
          </p:cNvSpPr>
          <p:nvPr/>
        </p:nvSpPr>
        <p:spPr bwMode="auto">
          <a:xfrm>
            <a:off x="2687638" y="3294934"/>
            <a:ext cx="8255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83429" name="Egyenes összekötő 170"/>
          <p:cNvCxnSpPr>
            <a:cxnSpLocks noChangeShapeType="1"/>
          </p:cNvCxnSpPr>
          <p:nvPr/>
        </p:nvCxnSpPr>
        <p:spPr bwMode="auto">
          <a:xfrm rot="10800000" flipV="1">
            <a:off x="6288088" y="2734484"/>
            <a:ext cx="1576387" cy="476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430" name="Egyenes összekötő 171"/>
          <p:cNvCxnSpPr>
            <a:cxnSpLocks noChangeShapeType="1"/>
          </p:cNvCxnSpPr>
          <p:nvPr/>
        </p:nvCxnSpPr>
        <p:spPr bwMode="auto">
          <a:xfrm rot="10800000" flipV="1">
            <a:off x="6154738" y="2164634"/>
            <a:ext cx="1690687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431" name="Egyenes összekötő 172"/>
          <p:cNvCxnSpPr>
            <a:cxnSpLocks noChangeShapeType="1"/>
          </p:cNvCxnSpPr>
          <p:nvPr/>
        </p:nvCxnSpPr>
        <p:spPr bwMode="auto">
          <a:xfrm rot="10800000">
            <a:off x="8213725" y="2083672"/>
            <a:ext cx="457200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0968" name="Téglalap 173"/>
          <p:cNvSpPr>
            <a:spLocks noChangeArrowheads="1"/>
          </p:cNvSpPr>
          <p:nvPr/>
        </p:nvSpPr>
        <p:spPr bwMode="auto">
          <a:xfrm>
            <a:off x="8559800" y="1899522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20969" name="Téglalap 174"/>
          <p:cNvSpPr>
            <a:spLocks noChangeArrowheads="1"/>
          </p:cNvSpPr>
          <p:nvPr/>
        </p:nvSpPr>
        <p:spPr bwMode="auto">
          <a:xfrm>
            <a:off x="8645525" y="1899522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83434" name="Egyenes összekötő 177"/>
          <p:cNvCxnSpPr>
            <a:cxnSpLocks noChangeShapeType="1"/>
          </p:cNvCxnSpPr>
          <p:nvPr/>
        </p:nvCxnSpPr>
        <p:spPr bwMode="auto">
          <a:xfrm rot="10800000">
            <a:off x="8213725" y="2215434"/>
            <a:ext cx="457200" cy="1588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0971" name="Téglalap 178"/>
          <p:cNvSpPr>
            <a:spLocks noChangeArrowheads="1"/>
          </p:cNvSpPr>
          <p:nvPr/>
        </p:nvSpPr>
        <p:spPr bwMode="auto">
          <a:xfrm>
            <a:off x="8559800" y="2147172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20980" name="Téglalap 179"/>
          <p:cNvSpPr>
            <a:spLocks noChangeArrowheads="1"/>
          </p:cNvSpPr>
          <p:nvPr/>
        </p:nvSpPr>
        <p:spPr bwMode="auto">
          <a:xfrm>
            <a:off x="8645525" y="2147172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3437" name="Téglalap 182"/>
          <p:cNvSpPr>
            <a:spLocks noChangeArrowheads="1"/>
          </p:cNvSpPr>
          <p:nvPr/>
        </p:nvSpPr>
        <p:spPr bwMode="auto">
          <a:xfrm>
            <a:off x="7710488" y="2021759"/>
            <a:ext cx="647700" cy="287338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183438" name="Egyenes összekötő 183"/>
          <p:cNvCxnSpPr>
            <a:cxnSpLocks noChangeShapeType="1"/>
          </p:cNvCxnSpPr>
          <p:nvPr/>
        </p:nvCxnSpPr>
        <p:spPr bwMode="auto">
          <a:xfrm rot="10800000">
            <a:off x="8229600" y="2642472"/>
            <a:ext cx="441325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0983" name="Téglalap 184"/>
          <p:cNvSpPr>
            <a:spLocks noChangeArrowheads="1"/>
          </p:cNvSpPr>
          <p:nvPr/>
        </p:nvSpPr>
        <p:spPr bwMode="auto">
          <a:xfrm>
            <a:off x="8559800" y="2536109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20984" name="Téglalap 185"/>
          <p:cNvSpPr>
            <a:spLocks noChangeArrowheads="1"/>
          </p:cNvSpPr>
          <p:nvPr/>
        </p:nvSpPr>
        <p:spPr bwMode="auto">
          <a:xfrm>
            <a:off x="8645525" y="2536109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83441" name="Egyenes összekötő 188"/>
          <p:cNvCxnSpPr>
            <a:cxnSpLocks noChangeShapeType="1"/>
          </p:cNvCxnSpPr>
          <p:nvPr/>
        </p:nvCxnSpPr>
        <p:spPr bwMode="auto">
          <a:xfrm rot="10800000">
            <a:off x="8213725" y="2815509"/>
            <a:ext cx="457200" cy="4763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0986" name="Téglalap 189"/>
          <p:cNvSpPr>
            <a:spLocks noChangeArrowheads="1"/>
          </p:cNvSpPr>
          <p:nvPr/>
        </p:nvSpPr>
        <p:spPr bwMode="auto">
          <a:xfrm>
            <a:off x="8559800" y="2786934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20987" name="Téglalap 190"/>
          <p:cNvSpPr>
            <a:spLocks noChangeArrowheads="1"/>
          </p:cNvSpPr>
          <p:nvPr/>
        </p:nvSpPr>
        <p:spPr bwMode="auto">
          <a:xfrm>
            <a:off x="8645525" y="2786934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3444" name="Téglalap 193"/>
          <p:cNvSpPr>
            <a:spLocks noChangeArrowheads="1"/>
          </p:cNvSpPr>
          <p:nvPr/>
        </p:nvSpPr>
        <p:spPr bwMode="auto">
          <a:xfrm>
            <a:off x="7710488" y="2571034"/>
            <a:ext cx="647700" cy="287338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183445" name="Egyenes összekötő 170"/>
          <p:cNvCxnSpPr>
            <a:cxnSpLocks noChangeShapeType="1"/>
          </p:cNvCxnSpPr>
          <p:nvPr/>
        </p:nvCxnSpPr>
        <p:spPr bwMode="auto">
          <a:xfrm rot="10800000" flipV="1">
            <a:off x="6288088" y="4010897"/>
            <a:ext cx="1576387" cy="793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446" name="Egyenes összekötő 171"/>
          <p:cNvCxnSpPr>
            <a:cxnSpLocks noChangeShapeType="1"/>
          </p:cNvCxnSpPr>
          <p:nvPr/>
        </p:nvCxnSpPr>
        <p:spPr bwMode="auto">
          <a:xfrm rot="10800000" flipV="1">
            <a:off x="6138863" y="3383834"/>
            <a:ext cx="1706562" cy="127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447" name="Egyenes összekötő 172"/>
          <p:cNvCxnSpPr>
            <a:cxnSpLocks noChangeShapeType="1"/>
          </p:cNvCxnSpPr>
          <p:nvPr/>
        </p:nvCxnSpPr>
        <p:spPr bwMode="auto">
          <a:xfrm rot="10800000">
            <a:off x="8213725" y="3302872"/>
            <a:ext cx="457200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0992" name="Téglalap 173"/>
          <p:cNvSpPr>
            <a:spLocks noChangeArrowheads="1"/>
          </p:cNvSpPr>
          <p:nvPr/>
        </p:nvSpPr>
        <p:spPr bwMode="auto">
          <a:xfrm>
            <a:off x="8559800" y="3118722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20993" name="Téglalap 174"/>
          <p:cNvSpPr>
            <a:spLocks noChangeArrowheads="1"/>
          </p:cNvSpPr>
          <p:nvPr/>
        </p:nvSpPr>
        <p:spPr bwMode="auto">
          <a:xfrm>
            <a:off x="8645525" y="3118722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83450" name="Egyenes összekötő 177"/>
          <p:cNvCxnSpPr>
            <a:cxnSpLocks noChangeShapeType="1"/>
          </p:cNvCxnSpPr>
          <p:nvPr/>
        </p:nvCxnSpPr>
        <p:spPr bwMode="auto">
          <a:xfrm rot="10800000">
            <a:off x="8213725" y="3434634"/>
            <a:ext cx="457200" cy="7938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0995" name="Téglalap 178"/>
          <p:cNvSpPr>
            <a:spLocks noChangeArrowheads="1"/>
          </p:cNvSpPr>
          <p:nvPr/>
        </p:nvSpPr>
        <p:spPr bwMode="auto">
          <a:xfrm>
            <a:off x="8559800" y="3366372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20997" name="Téglalap 179"/>
          <p:cNvSpPr>
            <a:spLocks noChangeArrowheads="1"/>
          </p:cNvSpPr>
          <p:nvPr/>
        </p:nvSpPr>
        <p:spPr bwMode="auto">
          <a:xfrm>
            <a:off x="8645525" y="3366372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3453" name="Téglalap 182"/>
          <p:cNvSpPr>
            <a:spLocks noChangeArrowheads="1"/>
          </p:cNvSpPr>
          <p:nvPr/>
        </p:nvSpPr>
        <p:spPr bwMode="auto">
          <a:xfrm>
            <a:off x="7710488" y="3240959"/>
            <a:ext cx="647700" cy="287338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183454" name="Egyenes összekötő 183"/>
          <p:cNvCxnSpPr>
            <a:cxnSpLocks noChangeShapeType="1"/>
          </p:cNvCxnSpPr>
          <p:nvPr/>
        </p:nvCxnSpPr>
        <p:spPr bwMode="auto">
          <a:xfrm rot="10800000">
            <a:off x="8229600" y="3912472"/>
            <a:ext cx="441325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1000" name="Téglalap 184"/>
          <p:cNvSpPr>
            <a:spLocks noChangeArrowheads="1"/>
          </p:cNvSpPr>
          <p:nvPr/>
        </p:nvSpPr>
        <p:spPr bwMode="auto">
          <a:xfrm>
            <a:off x="8559800" y="3806109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21001" name="Téglalap 185"/>
          <p:cNvSpPr>
            <a:spLocks noChangeArrowheads="1"/>
          </p:cNvSpPr>
          <p:nvPr/>
        </p:nvSpPr>
        <p:spPr bwMode="auto">
          <a:xfrm>
            <a:off x="8645525" y="3806109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83457" name="Egyenes összekötő 188"/>
          <p:cNvCxnSpPr>
            <a:cxnSpLocks noChangeShapeType="1"/>
          </p:cNvCxnSpPr>
          <p:nvPr/>
        </p:nvCxnSpPr>
        <p:spPr bwMode="auto">
          <a:xfrm rot="10800000">
            <a:off x="8213725" y="4083922"/>
            <a:ext cx="457200" cy="1587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1003" name="Téglalap 189"/>
          <p:cNvSpPr>
            <a:spLocks noChangeArrowheads="1"/>
          </p:cNvSpPr>
          <p:nvPr/>
        </p:nvSpPr>
        <p:spPr bwMode="auto">
          <a:xfrm>
            <a:off x="8559800" y="4056934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21004" name="Téglalap 190"/>
          <p:cNvSpPr>
            <a:spLocks noChangeArrowheads="1"/>
          </p:cNvSpPr>
          <p:nvPr/>
        </p:nvSpPr>
        <p:spPr bwMode="auto">
          <a:xfrm>
            <a:off x="8645525" y="4056934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3460" name="Téglalap 193"/>
          <p:cNvSpPr>
            <a:spLocks noChangeArrowheads="1"/>
          </p:cNvSpPr>
          <p:nvPr/>
        </p:nvSpPr>
        <p:spPr bwMode="auto">
          <a:xfrm>
            <a:off x="7710488" y="3866434"/>
            <a:ext cx="647700" cy="287338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83461" name="Line 166"/>
          <p:cNvSpPr>
            <a:spLocks noChangeShapeType="1"/>
          </p:cNvSpPr>
          <p:nvPr/>
        </p:nvSpPr>
        <p:spPr bwMode="auto">
          <a:xfrm flipV="1">
            <a:off x="6283325" y="3726734"/>
            <a:ext cx="0" cy="298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62" name="Line 167"/>
          <p:cNvSpPr>
            <a:spLocks noChangeShapeType="1"/>
          </p:cNvSpPr>
          <p:nvPr/>
        </p:nvSpPr>
        <p:spPr bwMode="auto">
          <a:xfrm>
            <a:off x="6283325" y="3739434"/>
            <a:ext cx="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63" name="Line 168"/>
          <p:cNvSpPr>
            <a:spLocks noChangeShapeType="1"/>
          </p:cNvSpPr>
          <p:nvPr/>
        </p:nvSpPr>
        <p:spPr bwMode="auto">
          <a:xfrm flipH="1">
            <a:off x="6146800" y="3735624"/>
            <a:ext cx="136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64" name="Line 169"/>
          <p:cNvSpPr>
            <a:spLocks noChangeShapeType="1"/>
          </p:cNvSpPr>
          <p:nvPr/>
        </p:nvSpPr>
        <p:spPr bwMode="auto">
          <a:xfrm>
            <a:off x="6283325" y="3110784"/>
            <a:ext cx="0" cy="158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65" name="Line 170"/>
          <p:cNvSpPr>
            <a:spLocks noChangeShapeType="1"/>
          </p:cNvSpPr>
          <p:nvPr/>
        </p:nvSpPr>
        <p:spPr bwMode="auto">
          <a:xfrm flipH="1">
            <a:off x="6140449" y="3269534"/>
            <a:ext cx="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66" name="Line 171"/>
          <p:cNvSpPr>
            <a:spLocks noChangeShapeType="1"/>
          </p:cNvSpPr>
          <p:nvPr/>
        </p:nvSpPr>
        <p:spPr bwMode="auto">
          <a:xfrm flipV="1">
            <a:off x="6283325" y="2526584"/>
            <a:ext cx="0" cy="21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67" name="Line 172"/>
          <p:cNvSpPr>
            <a:spLocks noChangeShapeType="1"/>
          </p:cNvSpPr>
          <p:nvPr/>
        </p:nvSpPr>
        <p:spPr bwMode="auto">
          <a:xfrm flipH="1">
            <a:off x="6165850" y="2526584"/>
            <a:ext cx="1174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68" name="Line 173"/>
          <p:cNvSpPr>
            <a:spLocks noChangeShapeType="1"/>
          </p:cNvSpPr>
          <p:nvPr/>
        </p:nvSpPr>
        <p:spPr bwMode="auto">
          <a:xfrm>
            <a:off x="6283325" y="1883709"/>
            <a:ext cx="0" cy="21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69" name="Line 174"/>
          <p:cNvSpPr>
            <a:spLocks noChangeShapeType="1"/>
          </p:cNvSpPr>
          <p:nvPr/>
        </p:nvSpPr>
        <p:spPr bwMode="auto">
          <a:xfrm flipH="1">
            <a:off x="6159500" y="2101134"/>
            <a:ext cx="123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70" name="Text Box 175"/>
          <p:cNvSpPr txBox="1">
            <a:spLocks noChangeArrowheads="1"/>
          </p:cNvSpPr>
          <p:nvPr/>
        </p:nvSpPr>
        <p:spPr bwMode="auto">
          <a:xfrm>
            <a:off x="2265363" y="4101384"/>
            <a:ext cx="792162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2x4 SMI</a:t>
            </a: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 channels</a:t>
            </a:r>
          </a:p>
        </p:txBody>
      </p:sp>
      <p:sp>
        <p:nvSpPr>
          <p:cNvPr id="183471" name="Text Box 176"/>
          <p:cNvSpPr txBox="1">
            <a:spLocks noChangeArrowheads="1"/>
          </p:cNvSpPr>
          <p:nvPr/>
        </p:nvSpPr>
        <p:spPr bwMode="auto">
          <a:xfrm>
            <a:off x="5865813" y="4102972"/>
            <a:ext cx="792162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2x4 SMI</a:t>
            </a: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 channels</a:t>
            </a:r>
          </a:p>
        </p:txBody>
      </p:sp>
      <p:sp>
        <p:nvSpPr>
          <p:cNvPr id="183472" name="Text Box 177"/>
          <p:cNvSpPr txBox="1">
            <a:spLocks noChangeArrowheads="1"/>
          </p:cNvSpPr>
          <p:nvPr/>
        </p:nvSpPr>
        <p:spPr bwMode="auto">
          <a:xfrm>
            <a:off x="195263" y="652463"/>
            <a:ext cx="8894762" cy="28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Example for compatibility of platform co</a:t>
            </a:r>
            <a:r>
              <a:rPr lang="hu-HU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m</a:t>
            </a:r>
            <a:r>
              <a:rPr lang="en-US" altLang="en-US" sz="1400" b="1" dirty="0" err="1" smtClean="0">
                <a:solidFill>
                  <a:schemeClr val="accent2"/>
                </a:solidFill>
                <a:latin typeface="Verdana" pitchFamily="34" charset="0"/>
              </a:rPr>
              <a:t>ponents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183473" name="Rectangle 178"/>
          <p:cNvSpPr>
            <a:spLocks noChangeArrowheads="1"/>
          </p:cNvSpPr>
          <p:nvPr/>
        </p:nvSpPr>
        <p:spPr bwMode="auto">
          <a:xfrm>
            <a:off x="4926013" y="4576047"/>
            <a:ext cx="219075" cy="227012"/>
          </a:xfrm>
          <a:prstGeom prst="rect">
            <a:avLst/>
          </a:prstGeom>
          <a:noFill/>
          <a:ln w="19050" algn="ctr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ME</a:t>
            </a:r>
          </a:p>
        </p:txBody>
      </p:sp>
      <p:sp>
        <p:nvSpPr>
          <p:cNvPr id="183474" name="Text Box 179"/>
          <p:cNvSpPr txBox="1">
            <a:spLocks noChangeArrowheads="1"/>
          </p:cNvSpPr>
          <p:nvPr/>
        </p:nvSpPr>
        <p:spPr bwMode="auto">
          <a:xfrm>
            <a:off x="6156325" y="5898434"/>
            <a:ext cx="1935163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latin typeface="Verdana" pitchFamily="34" charset="0"/>
              </a:rPr>
              <a:t>ME: Management Engine</a:t>
            </a:r>
          </a:p>
        </p:txBody>
      </p:sp>
      <p:sp>
        <p:nvSpPr>
          <p:cNvPr id="183475" name="Rectangle 180"/>
          <p:cNvSpPr>
            <a:spLocks noChangeArrowheads="1"/>
          </p:cNvSpPr>
          <p:nvPr/>
        </p:nvSpPr>
        <p:spPr bwMode="auto">
          <a:xfrm>
            <a:off x="3046413" y="1348659"/>
            <a:ext cx="1398587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latin typeface="Verdana" pitchFamily="34" charset="0"/>
              </a:rPr>
              <a:t>Xeon 7500</a:t>
            </a: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hu-HU" altLang="en-US" sz="1100" i="1">
                <a:solidFill>
                  <a:srgbClr val="000000"/>
                </a:solidFill>
                <a:latin typeface="Verdana" pitchFamily="34" charset="0"/>
              </a:rPr>
              <a:t>(</a:t>
            </a:r>
            <a:r>
              <a:rPr lang="en-US" altLang="en-US" sz="1100" i="1">
                <a:solidFill>
                  <a:srgbClr val="000000"/>
                </a:solidFill>
                <a:latin typeface="Verdana" pitchFamily="34" charset="0"/>
              </a:rPr>
              <a:t>Nehalem-EX</a:t>
            </a:r>
            <a:r>
              <a:rPr lang="hu-HU" altLang="en-US" sz="1100" i="1">
                <a:solidFill>
                  <a:srgbClr val="000000"/>
                </a:solidFill>
                <a:latin typeface="Verdana" pitchFamily="34" charset="0"/>
              </a:rPr>
              <a:t>)</a:t>
            </a:r>
            <a:endParaRPr lang="en-US" altLang="en-US" sz="1100" i="1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latin typeface="Verdana" pitchFamily="34" charset="0"/>
              </a:rPr>
              <a:t>(Becton) 8C</a:t>
            </a:r>
          </a:p>
        </p:txBody>
      </p:sp>
      <p:sp>
        <p:nvSpPr>
          <p:cNvPr id="183476" name="Rectangle 181"/>
          <p:cNvSpPr>
            <a:spLocks noChangeArrowheads="1"/>
          </p:cNvSpPr>
          <p:nvPr/>
        </p:nvSpPr>
        <p:spPr bwMode="auto">
          <a:xfrm>
            <a:off x="4565650" y="1383584"/>
            <a:ext cx="14097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i="1" dirty="0">
                <a:solidFill>
                  <a:srgbClr val="000000"/>
                </a:solidFill>
                <a:latin typeface="Verdana" pitchFamily="34" charset="0"/>
              </a:rPr>
              <a:t>Xeon </a:t>
            </a:r>
            <a:r>
              <a:rPr lang="en-US" altLang="en-US" sz="1100" i="1" dirty="0" smtClean="0">
                <a:solidFill>
                  <a:srgbClr val="000000"/>
                </a:solidFill>
                <a:latin typeface="Verdana" pitchFamily="34" charset="0"/>
              </a:rPr>
              <a:t>E7-4800</a:t>
            </a:r>
            <a:endParaRPr lang="en-US" altLang="en-US" sz="1100" i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 i="1" dirty="0">
                <a:solidFill>
                  <a:srgbClr val="000000"/>
                </a:solidFill>
                <a:latin typeface="Verdana" pitchFamily="34" charset="0"/>
              </a:rPr>
              <a:t>(</a:t>
            </a:r>
            <a:r>
              <a:rPr lang="en-US" altLang="en-US" sz="1100" i="1" dirty="0" err="1">
                <a:solidFill>
                  <a:srgbClr val="000000"/>
                </a:solidFill>
                <a:latin typeface="Verdana" pitchFamily="34" charset="0"/>
              </a:rPr>
              <a:t>Westmere</a:t>
            </a:r>
            <a:r>
              <a:rPr lang="en-US" altLang="en-US" sz="1100" i="1" dirty="0">
                <a:solidFill>
                  <a:srgbClr val="000000"/>
                </a:solidFill>
                <a:latin typeface="Verdana" pitchFamily="34" charset="0"/>
              </a:rPr>
              <a:t>-EX) 10C</a:t>
            </a:r>
          </a:p>
        </p:txBody>
      </p:sp>
      <p:sp>
        <p:nvSpPr>
          <p:cNvPr id="183477" name="Téglalap 3"/>
          <p:cNvSpPr>
            <a:spLocks noChangeArrowheads="1"/>
          </p:cNvSpPr>
          <p:nvPr/>
        </p:nvSpPr>
        <p:spPr bwMode="auto">
          <a:xfrm>
            <a:off x="4714875" y="2045572"/>
            <a:ext cx="1439863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chemeClr val="bg1"/>
                </a:solidFill>
                <a:latin typeface="Verdana" pitchFamily="34" charset="0"/>
              </a:rPr>
              <a:t>Nehalem-EX 8C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err="1">
                <a:solidFill>
                  <a:schemeClr val="bg1"/>
                </a:solidFill>
                <a:latin typeface="Verdana" pitchFamily="34" charset="0"/>
              </a:rPr>
              <a:t>Westmere</a:t>
            </a:r>
            <a:r>
              <a:rPr lang="en-US" altLang="en-US" sz="1100" dirty="0">
                <a:solidFill>
                  <a:schemeClr val="bg1"/>
                </a:solidFill>
                <a:latin typeface="Verdana" pitchFamily="34" charset="0"/>
              </a:rPr>
              <a:t>-EX 10C</a:t>
            </a:r>
            <a:endParaRPr lang="hu-HU" altLang="en-US" sz="11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83478" name="Téglalap 3"/>
          <p:cNvSpPr>
            <a:spLocks noChangeArrowheads="1"/>
          </p:cNvSpPr>
          <p:nvPr/>
        </p:nvSpPr>
        <p:spPr bwMode="auto">
          <a:xfrm>
            <a:off x="2771775" y="3201272"/>
            <a:ext cx="1439863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Nehalem-EX 8C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Westmere-EX 10C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83479" name="Téglalap 3"/>
          <p:cNvSpPr>
            <a:spLocks noChangeArrowheads="1"/>
          </p:cNvSpPr>
          <p:nvPr/>
        </p:nvSpPr>
        <p:spPr bwMode="auto">
          <a:xfrm>
            <a:off x="4689475" y="3201272"/>
            <a:ext cx="1439863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Nehalem-EX 8C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Westmere-EX 10C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83480" name="Text Box 185"/>
          <p:cNvSpPr txBox="1">
            <a:spLocks noChangeArrowheads="1"/>
          </p:cNvSpPr>
          <p:nvPr/>
        </p:nvSpPr>
        <p:spPr bwMode="auto">
          <a:xfrm>
            <a:off x="4341813" y="1389934"/>
            <a:ext cx="2476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latin typeface="Verdana" pitchFamily="34" charset="0"/>
              </a:rPr>
              <a:t>/</a:t>
            </a:r>
          </a:p>
        </p:txBody>
      </p:sp>
      <p:sp>
        <p:nvSpPr>
          <p:cNvPr id="183481" name="Text Box 186"/>
          <p:cNvSpPr txBox="1">
            <a:spLocks noChangeArrowheads="1"/>
          </p:cNvSpPr>
          <p:nvPr/>
        </p:nvSpPr>
        <p:spPr bwMode="auto">
          <a:xfrm>
            <a:off x="-106753" y="6345596"/>
            <a:ext cx="931594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latin typeface="Verdana" pitchFamily="34" charset="0"/>
              </a:rPr>
              <a:t>Figure: The Boxboro-EX 4S server platform supporting Nehalem-EX/</a:t>
            </a:r>
            <a:r>
              <a:rPr lang="en-US" altLang="en-US" sz="1400" dirty="0" err="1" smtClean="0">
                <a:latin typeface="Verdana" pitchFamily="34" charset="0"/>
              </a:rPr>
              <a:t>Westmer</a:t>
            </a:r>
            <a:r>
              <a:rPr lang="en-US" altLang="en-US" sz="1400" dirty="0" smtClean="0">
                <a:latin typeface="Verdana" pitchFamily="34" charset="0"/>
              </a:rPr>
              <a:t>-EX server processor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7785" y="5285416"/>
            <a:ext cx="20553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2 DIMMs/memory channel</a:t>
            </a:r>
            <a:endParaRPr lang="en-US" sz="1100" dirty="0"/>
          </a:p>
        </p:txBody>
      </p:sp>
      <p:sp>
        <p:nvSpPr>
          <p:cNvPr id="19" name="TextBox 18"/>
          <p:cNvSpPr txBox="1"/>
          <p:nvPr/>
        </p:nvSpPr>
        <p:spPr>
          <a:xfrm>
            <a:off x="365125" y="5034834"/>
            <a:ext cx="17940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4 x QPI up to 6.4 GT/s</a:t>
            </a:r>
            <a:endParaRPr lang="en-US" sz="1100" dirty="0"/>
          </a:p>
        </p:txBody>
      </p:sp>
      <p:sp>
        <p:nvSpPr>
          <p:cNvPr id="20" name="Left-Right Arrow 19"/>
          <p:cNvSpPr/>
          <p:nvPr/>
        </p:nvSpPr>
        <p:spPr bwMode="auto">
          <a:xfrm>
            <a:off x="5155406" y="4464921"/>
            <a:ext cx="360000" cy="126000"/>
          </a:xfrm>
          <a:prstGeom prst="leftRightArrow">
            <a:avLst/>
          </a:prstGeom>
          <a:solidFill>
            <a:srgbClr val="FF0000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70306" y="4549059"/>
            <a:ext cx="3642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36</a:t>
            </a:r>
            <a:endParaRPr lang="en-US" sz="1100" dirty="0"/>
          </a:p>
        </p:txBody>
      </p:sp>
      <p:sp>
        <p:nvSpPr>
          <p:cNvPr id="24" name="TextBox 23"/>
          <p:cNvSpPr txBox="1"/>
          <p:nvPr/>
        </p:nvSpPr>
        <p:spPr>
          <a:xfrm>
            <a:off x="5497161" y="4326809"/>
            <a:ext cx="51007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err="1" smtClean="0"/>
              <a:t>PCIe</a:t>
            </a:r>
            <a:endParaRPr lang="en-US" sz="1100" dirty="0" smtClean="0"/>
          </a:p>
          <a:p>
            <a:pPr algn="ctr"/>
            <a:r>
              <a:rPr lang="en-US" sz="1100" dirty="0" smtClean="0"/>
              <a:t>2.0</a:t>
            </a:r>
            <a:endParaRPr lang="en-US" sz="1100" dirty="0"/>
          </a:p>
        </p:txBody>
      </p:sp>
      <p:sp>
        <p:nvSpPr>
          <p:cNvPr id="192" name="Rectangle 19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dirty="0" smtClean="0"/>
              <a:t>1.</a:t>
            </a:r>
            <a:r>
              <a:rPr lang="en-US" altLang="en-US" dirty="0" smtClean="0"/>
              <a:t>2</a:t>
            </a:r>
            <a:r>
              <a:rPr lang="hu-HU" altLang="en-US" dirty="0" smtClean="0"/>
              <a:t> </a:t>
            </a:r>
            <a:r>
              <a:rPr lang="en-US" altLang="en-US" dirty="0" smtClean="0"/>
              <a:t>The platform concept (</a:t>
            </a:r>
            <a:r>
              <a:rPr lang="hu-HU" altLang="en-US" dirty="0" smtClean="0"/>
              <a:t>5</a:t>
            </a:r>
            <a:r>
              <a:rPr lang="en-US" altLang="en-US" dirty="0" smtClean="0"/>
              <a:t>)</a:t>
            </a:r>
            <a:endParaRPr lang="hu-HU" altLang="en-US" dirty="0" smtClean="0"/>
          </a:p>
        </p:txBody>
      </p:sp>
      <p:sp>
        <p:nvSpPr>
          <p:cNvPr id="27" name="Rounded Rectangle 26"/>
          <p:cNvSpPr/>
          <p:nvPr/>
        </p:nvSpPr>
        <p:spPr bwMode="auto">
          <a:xfrm>
            <a:off x="2544763" y="1520109"/>
            <a:ext cx="300449" cy="2542381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93" name="Rounded Rectangle 192"/>
          <p:cNvSpPr/>
          <p:nvPr/>
        </p:nvSpPr>
        <p:spPr bwMode="auto">
          <a:xfrm>
            <a:off x="6129038" y="1553759"/>
            <a:ext cx="300449" cy="2542381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28" name="Rounded Rectangle 27"/>
          <p:cNvSpPr/>
          <p:nvPr/>
        </p:nvSpPr>
        <p:spPr bwMode="auto">
          <a:xfrm>
            <a:off x="3021900" y="1834434"/>
            <a:ext cx="2949711" cy="233045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20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709" y="617490"/>
            <a:ext cx="4078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Example of a 2S </a:t>
            </a:r>
            <a:r>
              <a:rPr lang="en-US" b="1" dirty="0" err="1" smtClean="0">
                <a:solidFill>
                  <a:schemeClr val="accent6"/>
                </a:solidFill>
              </a:rPr>
              <a:t>Purley</a:t>
            </a:r>
            <a:r>
              <a:rPr lang="en-US" b="1" dirty="0" smtClean="0">
                <a:solidFill>
                  <a:schemeClr val="accent6"/>
                </a:solidFill>
              </a:rPr>
              <a:t> platform </a:t>
            </a:r>
            <a:r>
              <a:rPr lang="en-US" dirty="0" smtClean="0"/>
              <a:t>[</a:t>
            </a:r>
            <a:r>
              <a:rPr lang="hu-HU" dirty="0" smtClean="0"/>
              <a:t>123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/>
              <a:t>4. Example 2:</a:t>
            </a:r>
            <a:r>
              <a:rPr lang="hu-HU" dirty="0"/>
              <a:t>. </a:t>
            </a:r>
            <a:r>
              <a:rPr lang="en-US" dirty="0"/>
              <a:t>The </a:t>
            </a:r>
            <a:r>
              <a:rPr lang="en-US" dirty="0" err="1"/>
              <a:t>Purley</a:t>
            </a:r>
            <a:r>
              <a:rPr lang="en-US" dirty="0"/>
              <a:t> platform </a:t>
            </a:r>
            <a:r>
              <a:rPr lang="hu-HU" dirty="0" smtClean="0"/>
              <a:t>(</a:t>
            </a:r>
            <a:r>
              <a:rPr lang="en-US" dirty="0" smtClean="0"/>
              <a:t>5</a:t>
            </a:r>
            <a:r>
              <a:rPr lang="hu-HU" dirty="0" smtClean="0"/>
              <a:t>)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96838" y="1240969"/>
            <a:ext cx="8831262" cy="4804231"/>
            <a:chOff x="96838" y="1240969"/>
            <a:chExt cx="8831262" cy="4423231"/>
          </a:xfrm>
        </p:grpSpPr>
        <p:pic>
          <p:nvPicPr>
            <p:cNvPr id="285699" name="Picture 4" descr="New info on Skylake Xeon chips leaked, meet Skylake Purley.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219" b="3973"/>
            <a:stretch/>
          </p:blipFill>
          <p:spPr bwMode="auto">
            <a:xfrm>
              <a:off x="96838" y="1240969"/>
              <a:ext cx="8831262" cy="4321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 bwMode="auto">
            <a:xfrm>
              <a:off x="7797800" y="5372100"/>
              <a:ext cx="1130300" cy="292100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791075" y="3371850"/>
            <a:ext cx="431720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rgbClr val="003B68"/>
                </a:solidFill>
              </a:rPr>
              <a:t>10GBASE-T: </a:t>
            </a:r>
            <a:r>
              <a:rPr lang="en-US" sz="1050" dirty="0">
                <a:solidFill>
                  <a:srgbClr val="003B68"/>
                </a:solidFill>
              </a:rPr>
              <a:t>10 </a:t>
            </a:r>
            <a:r>
              <a:rPr lang="en-US" sz="1050" dirty="0" err="1">
                <a:solidFill>
                  <a:srgbClr val="003B68"/>
                </a:solidFill>
              </a:rPr>
              <a:t>Gbit</a:t>
            </a:r>
            <a:r>
              <a:rPr lang="en-US" sz="1050" dirty="0">
                <a:solidFill>
                  <a:srgbClr val="003B68"/>
                </a:solidFill>
              </a:rPr>
              <a:t>/s Ethernet </a:t>
            </a:r>
            <a:r>
              <a:rPr lang="en-US" sz="1050" dirty="0" smtClean="0">
                <a:solidFill>
                  <a:srgbClr val="003B68"/>
                </a:solidFill>
              </a:rPr>
              <a:t>via </a:t>
            </a:r>
            <a:r>
              <a:rPr lang="en-US" sz="1050" dirty="0">
                <a:solidFill>
                  <a:srgbClr val="003B68"/>
                </a:solidFill>
              </a:rPr>
              <a:t>copper twisted pair cable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5490" y="4571998"/>
            <a:ext cx="129875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LBG</a:t>
            </a:r>
            <a:r>
              <a:rPr lang="en-US" sz="1100" dirty="0" smtClean="0"/>
              <a:t>: Lewisburg</a:t>
            </a:r>
            <a:endParaRPr lang="en-US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AutoShape 3"/>
          <p:cNvSpPr>
            <a:spLocks noChangeArrowheads="1"/>
          </p:cNvSpPr>
          <p:nvPr/>
        </p:nvSpPr>
        <p:spPr bwMode="auto">
          <a:xfrm>
            <a:off x="971550" y="981075"/>
            <a:ext cx="7661275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 smtClean="0">
                <a:solidFill>
                  <a:schemeClr val="bg1"/>
                </a:solidFill>
                <a:latin typeface="Verdana" pitchFamily="34" charset="0"/>
              </a:rPr>
              <a:t>5</a:t>
            </a:r>
            <a:r>
              <a:rPr lang="hu-HU" altLang="en-US" sz="1900" dirty="0" smtClean="0">
                <a:solidFill>
                  <a:schemeClr val="bg1"/>
                </a:solidFill>
                <a:latin typeface="Verdana" pitchFamily="34" charset="0"/>
              </a:rPr>
              <a:t>. </a:t>
            </a:r>
            <a:r>
              <a:rPr lang="en-US" altLang="en-US" sz="1900" dirty="0">
                <a:solidFill>
                  <a:schemeClr val="bg1"/>
                </a:solidFill>
                <a:latin typeface="Verdana" pitchFamily="34" charset="0"/>
              </a:rPr>
              <a:t>References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Text Box 2"/>
          <p:cNvSpPr txBox="1">
            <a:spLocks noChangeArrowheads="1"/>
          </p:cNvSpPr>
          <p:nvPr/>
        </p:nvSpPr>
        <p:spPr bwMode="auto">
          <a:xfrm>
            <a:off x="184150" y="644525"/>
            <a:ext cx="866141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[1]:</a:t>
            </a:r>
            <a:r>
              <a:rPr lang="hu-HU" altLang="en-US" sz="1400" dirty="0"/>
              <a:t> </a:t>
            </a:r>
            <a:r>
              <a:rPr lang="hu-HU" altLang="en-US" sz="1400" dirty="0" err="1">
                <a:latin typeface="Verdana" pitchFamily="34" charset="0"/>
              </a:rPr>
              <a:t>Radhakrisnan</a:t>
            </a:r>
            <a:r>
              <a:rPr lang="hu-HU" altLang="en-US" sz="1400" dirty="0">
                <a:latin typeface="Verdana" pitchFamily="34" charset="0"/>
              </a:rPr>
              <a:t> S., </a:t>
            </a:r>
            <a:r>
              <a:rPr lang="hu-HU" altLang="en-US" sz="1400" dirty="0" err="1">
                <a:latin typeface="Verdana" pitchFamily="34" charset="0"/>
              </a:rPr>
              <a:t>Sundaram</a:t>
            </a:r>
            <a:r>
              <a:rPr lang="hu-HU" altLang="en-US" sz="1400" dirty="0">
                <a:latin typeface="Verdana" pitchFamily="34" charset="0"/>
              </a:rPr>
              <a:t> C. and </a:t>
            </a:r>
            <a:r>
              <a:rPr lang="hu-HU" altLang="en-US" sz="1400" dirty="0" err="1">
                <a:latin typeface="Verdana" pitchFamily="34" charset="0"/>
              </a:rPr>
              <a:t>Cheng</a:t>
            </a:r>
            <a:r>
              <a:rPr lang="hu-HU" altLang="en-US" sz="1400" dirty="0">
                <a:latin typeface="Verdana" pitchFamily="34" charset="0"/>
              </a:rPr>
              <a:t> K., „The </a:t>
            </a:r>
            <a:r>
              <a:rPr lang="hu-HU" altLang="en-US" sz="1400" dirty="0" err="1">
                <a:latin typeface="Verdana" pitchFamily="34" charset="0"/>
              </a:rPr>
              <a:t>Blackford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Northbridge</a:t>
            </a:r>
            <a:r>
              <a:rPr lang="hu-HU" altLang="en-US" sz="1400" dirty="0">
                <a:latin typeface="Verdana" pitchFamily="34" charset="0"/>
              </a:rPr>
              <a:t> Chipset </a:t>
            </a:r>
            <a:r>
              <a:rPr lang="hu-HU" altLang="en-US" sz="1400" dirty="0" err="1">
                <a:latin typeface="Verdana" pitchFamily="34" charset="0"/>
              </a:rPr>
              <a:t>for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the</a:t>
            </a:r>
            <a:r>
              <a:rPr lang="hu-HU" altLang="en-US" sz="1400" dirty="0">
                <a:latin typeface="Verdana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Intel </a:t>
            </a:r>
            <a:r>
              <a:rPr lang="hu-HU" altLang="en-US" sz="1400" dirty="0">
                <a:latin typeface="Verdana" pitchFamily="34" charset="0"/>
              </a:rPr>
              <a:t>5000”, IEEE Micro, </a:t>
            </a:r>
            <a:r>
              <a:rPr lang="hu-HU" altLang="en-US" sz="1400" dirty="0" err="1">
                <a:latin typeface="Verdana" pitchFamily="34" charset="0"/>
              </a:rPr>
              <a:t>March</a:t>
            </a:r>
            <a:r>
              <a:rPr lang="hu-HU" altLang="en-US" sz="1400" dirty="0">
                <a:latin typeface="Verdana" pitchFamily="34" charset="0"/>
              </a:rPr>
              <a:t>/</a:t>
            </a:r>
            <a:r>
              <a:rPr lang="hu-HU" altLang="en-US" sz="1400" dirty="0" err="1">
                <a:latin typeface="Verdana" pitchFamily="34" charset="0"/>
              </a:rPr>
              <a:t>April</a:t>
            </a:r>
            <a:r>
              <a:rPr lang="hu-HU" altLang="en-US" sz="1400" dirty="0">
                <a:latin typeface="Verdana" pitchFamily="34" charset="0"/>
              </a:rPr>
              <a:t> 2007, pp. 22-33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296963" name="Text Box 3"/>
          <p:cNvSpPr txBox="1">
            <a:spLocks noChangeArrowheads="1"/>
          </p:cNvSpPr>
          <p:nvPr/>
        </p:nvSpPr>
        <p:spPr bwMode="auto">
          <a:xfrm>
            <a:off x="184150" y="1222375"/>
            <a:ext cx="874726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[2]:</a:t>
            </a:r>
            <a:r>
              <a:rPr lang="hu-HU" altLang="en-US" sz="1400" dirty="0"/>
              <a:t> </a:t>
            </a:r>
            <a:r>
              <a:rPr lang="hu-HU" altLang="en-US" sz="1400" dirty="0" err="1">
                <a:latin typeface="Verdana" pitchFamily="34" charset="0"/>
              </a:rPr>
              <a:t>Next-Generation</a:t>
            </a:r>
            <a:r>
              <a:rPr lang="hu-HU" altLang="en-US" sz="1400" dirty="0">
                <a:latin typeface="Verdana" pitchFamily="34" charset="0"/>
              </a:rPr>
              <a:t> AMD </a:t>
            </a:r>
            <a:r>
              <a:rPr lang="hu-HU" altLang="en-US" sz="1400" dirty="0" err="1">
                <a:latin typeface="Verdana" pitchFamily="34" charset="0"/>
              </a:rPr>
              <a:t>Opteron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Processor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with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Direct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Connect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Architecture</a:t>
            </a:r>
            <a:r>
              <a:rPr lang="hu-HU" altLang="en-US" sz="1400" dirty="0">
                <a:latin typeface="Verdana" pitchFamily="34" charset="0"/>
              </a:rPr>
              <a:t> – 4P Server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</a:t>
            </a:r>
            <a:r>
              <a:rPr lang="hu-HU" altLang="en-US" sz="1400" dirty="0" err="1" smtClean="0">
                <a:latin typeface="Verdana" pitchFamily="34" charset="0"/>
              </a:rPr>
              <a:t>Comparison</a:t>
            </a:r>
            <a:r>
              <a:rPr lang="hu-HU" altLang="en-US" sz="1400" dirty="0">
                <a:latin typeface="Verdana" pitchFamily="34" charset="0"/>
              </a:rPr>
              <a:t>, </a:t>
            </a:r>
            <a:r>
              <a:rPr lang="en-US" altLang="en-US" sz="1400" dirty="0">
                <a:latin typeface="Verdana" pitchFamily="34" charset="0"/>
              </a:rPr>
              <a:t>http://www.amd.com/us-en/assets/content_type/DownloadableAssets/4P_</a:t>
            </a:r>
            <a:endParaRPr lang="hu-HU" altLang="en-US" sz="14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</a:t>
            </a:r>
            <a:r>
              <a:rPr lang="en-US" altLang="en-US" sz="1400" dirty="0" smtClean="0">
                <a:latin typeface="Verdana" pitchFamily="34" charset="0"/>
              </a:rPr>
              <a:t>Server_Comparison_PID_41461.pdf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296964" name="Text Box 4"/>
          <p:cNvSpPr txBox="1">
            <a:spLocks noChangeArrowheads="1"/>
          </p:cNvSpPr>
          <p:nvPr/>
        </p:nvSpPr>
        <p:spPr bwMode="auto">
          <a:xfrm>
            <a:off x="184150" y="2009775"/>
            <a:ext cx="790152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[3]: </a:t>
            </a:r>
            <a:r>
              <a:rPr lang="en-US" altLang="en-US" sz="1400" dirty="0">
                <a:latin typeface="Verdana" pitchFamily="34" charset="0"/>
              </a:rPr>
              <a:t>Intel® 5000P/5000V/5000Z Chipset Memory Controller Hub (MCH) – Datasheet</a:t>
            </a:r>
            <a:r>
              <a:rPr lang="hu-HU" altLang="en-US" sz="1400" dirty="0">
                <a:latin typeface="Verdana" pitchFamily="34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hu-HU" altLang="en-US" sz="1400" dirty="0" err="1" smtClean="0">
                <a:latin typeface="Verdana" pitchFamily="34" charset="0"/>
              </a:rPr>
              <a:t>Sept</a:t>
            </a:r>
            <a:r>
              <a:rPr lang="hu-HU" altLang="en-US" sz="1400" dirty="0">
                <a:latin typeface="Verdana" pitchFamily="34" charset="0"/>
              </a:rPr>
              <a:t>. 2006. </a:t>
            </a:r>
            <a:r>
              <a:rPr lang="en-US" altLang="en-US" sz="1400" dirty="0">
                <a:latin typeface="Verdana" pitchFamily="34" charset="0"/>
              </a:rPr>
              <a:t>http://www.intel.com/design/chipsets/datashts/313071.htm</a:t>
            </a:r>
          </a:p>
        </p:txBody>
      </p:sp>
      <p:sp>
        <p:nvSpPr>
          <p:cNvPr id="296965" name="Text Box 5"/>
          <p:cNvSpPr txBox="1">
            <a:spLocks noChangeArrowheads="1"/>
          </p:cNvSpPr>
          <p:nvPr/>
        </p:nvSpPr>
        <p:spPr bwMode="auto">
          <a:xfrm>
            <a:off x="184150" y="2619375"/>
            <a:ext cx="69255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[4]: </a:t>
            </a:r>
            <a:r>
              <a:rPr lang="en-US" altLang="en-US" sz="1400" dirty="0">
                <a:latin typeface="Verdana" pitchFamily="34" charset="0"/>
              </a:rPr>
              <a:t>Intel® E8501 Chipset North Bridge (NB) Datasheet</a:t>
            </a:r>
            <a:r>
              <a:rPr lang="hu-HU" altLang="en-US" sz="1400" dirty="0">
                <a:latin typeface="Verdana" pitchFamily="34" charset="0"/>
              </a:rPr>
              <a:t>, Mai 2006,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://www.intel.com/design/chipsets/e8501/datashts/309620.htm</a:t>
            </a:r>
          </a:p>
        </p:txBody>
      </p:sp>
      <p:sp>
        <p:nvSpPr>
          <p:cNvPr id="296966" name="Text Box 6"/>
          <p:cNvSpPr txBox="1">
            <a:spLocks noChangeArrowheads="1"/>
          </p:cNvSpPr>
          <p:nvPr/>
        </p:nvSpPr>
        <p:spPr bwMode="auto">
          <a:xfrm>
            <a:off x="184150" y="3182938"/>
            <a:ext cx="80168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[5]: </a:t>
            </a:r>
            <a:r>
              <a:rPr lang="hu-HU" altLang="en-US" sz="1400" dirty="0" err="1">
                <a:latin typeface="Verdana" pitchFamily="34" charset="0"/>
              </a:rPr>
              <a:t>Conway</a:t>
            </a:r>
            <a:r>
              <a:rPr lang="hu-HU" altLang="en-US" sz="1400" dirty="0">
                <a:latin typeface="Verdana" pitchFamily="34" charset="0"/>
              </a:rPr>
              <a:t> P &amp; </a:t>
            </a:r>
            <a:r>
              <a:rPr lang="hu-HU" altLang="en-US" sz="1400" dirty="0" err="1">
                <a:latin typeface="Verdana" pitchFamily="34" charset="0"/>
              </a:rPr>
              <a:t>Hughes</a:t>
            </a:r>
            <a:r>
              <a:rPr lang="hu-HU" altLang="en-US" sz="1400" dirty="0">
                <a:latin typeface="Verdana" pitchFamily="34" charset="0"/>
              </a:rPr>
              <a:t> B., „</a:t>
            </a:r>
            <a:r>
              <a:rPr lang="en-US" altLang="en-US" sz="1400" dirty="0">
                <a:latin typeface="Verdana" pitchFamily="34" charset="0"/>
              </a:rPr>
              <a:t>The AMD Opteron Northbridge Architecture</a:t>
            </a:r>
            <a:r>
              <a:rPr lang="hu-HU" altLang="en-US" sz="1400" dirty="0">
                <a:latin typeface="Verdana" pitchFamily="34" charset="0"/>
              </a:rPr>
              <a:t>”, IEEE</a:t>
            </a:r>
            <a:endParaRPr lang="en-US" altLang="en-US" sz="14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</a:t>
            </a:r>
            <a:r>
              <a:rPr lang="hu-HU" altLang="en-US" sz="1400" dirty="0" smtClean="0">
                <a:latin typeface="Verdana" pitchFamily="34" charset="0"/>
              </a:rPr>
              <a:t> MICRO</a:t>
            </a:r>
            <a:r>
              <a:rPr lang="hu-HU" altLang="en-US" sz="1400" dirty="0">
                <a:latin typeface="Verdana" pitchFamily="34" charset="0"/>
              </a:rPr>
              <a:t>, </a:t>
            </a:r>
            <a:r>
              <a:rPr lang="hu-HU" altLang="en-US" sz="1400" dirty="0" err="1">
                <a:latin typeface="Verdana" pitchFamily="34" charset="0"/>
              </a:rPr>
              <a:t>March</a:t>
            </a:r>
            <a:r>
              <a:rPr lang="hu-HU" altLang="en-US" sz="1400" dirty="0">
                <a:latin typeface="Verdana" pitchFamily="34" charset="0"/>
              </a:rPr>
              <a:t>/</a:t>
            </a:r>
            <a:r>
              <a:rPr lang="hu-HU" altLang="en-US" sz="1400" dirty="0" err="1">
                <a:latin typeface="Verdana" pitchFamily="34" charset="0"/>
              </a:rPr>
              <a:t>April</a:t>
            </a:r>
            <a:r>
              <a:rPr lang="hu-HU" altLang="en-US" sz="1400" dirty="0">
                <a:latin typeface="Verdana" pitchFamily="34" charset="0"/>
              </a:rPr>
              <a:t> 2007, pp. 10-21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296967" name="Text Box 7"/>
          <p:cNvSpPr txBox="1">
            <a:spLocks noChangeArrowheads="1"/>
          </p:cNvSpPr>
          <p:nvPr/>
        </p:nvSpPr>
        <p:spPr bwMode="auto">
          <a:xfrm>
            <a:off x="184150" y="3770313"/>
            <a:ext cx="752475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>
                <a:latin typeface="Verdana" pitchFamily="34" charset="0"/>
              </a:rPr>
              <a:t>[6]: </a:t>
            </a:r>
            <a:r>
              <a:rPr lang="en-US" altLang="en-US" sz="1400">
                <a:latin typeface="Verdana" pitchFamily="34" charset="0"/>
              </a:rPr>
              <a:t>Intel® </a:t>
            </a:r>
            <a:r>
              <a:rPr lang="hu-HU" altLang="en-US" sz="1400">
                <a:latin typeface="Verdana" pitchFamily="34" charset="0"/>
              </a:rPr>
              <a:t>7300</a:t>
            </a:r>
            <a:r>
              <a:rPr lang="en-US" altLang="en-US" sz="1400">
                <a:latin typeface="Verdana" pitchFamily="34" charset="0"/>
              </a:rPr>
              <a:t> Chipset Memory Controller Hub (MCH) – Datasheet</a:t>
            </a:r>
            <a:r>
              <a:rPr lang="hu-HU" altLang="en-US" sz="1400">
                <a:latin typeface="Verdana" pitchFamily="34" charset="0"/>
              </a:rPr>
              <a:t>, Sept. 2007,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             </a:t>
            </a:r>
            <a:r>
              <a:rPr lang="en-US" altLang="en-US" sz="1400">
                <a:latin typeface="Verdana" pitchFamily="34" charset="0"/>
              </a:rPr>
              <a:t>http://www.intel.com/design/chipsets/datashts/3130</a:t>
            </a:r>
            <a:r>
              <a:rPr lang="hu-HU" altLang="en-US" sz="1400">
                <a:latin typeface="Verdana" pitchFamily="34" charset="0"/>
              </a:rPr>
              <a:t>82</a:t>
            </a:r>
            <a:r>
              <a:rPr lang="en-US" altLang="en-US" sz="1400">
                <a:latin typeface="Verdana" pitchFamily="34" charset="0"/>
              </a:rPr>
              <a:t>.htm</a:t>
            </a:r>
          </a:p>
        </p:txBody>
      </p:sp>
      <p:sp>
        <p:nvSpPr>
          <p:cNvPr id="296968" name="Text Box 8"/>
          <p:cNvSpPr txBox="1">
            <a:spLocks noChangeArrowheads="1"/>
          </p:cNvSpPr>
          <p:nvPr/>
        </p:nvSpPr>
        <p:spPr bwMode="auto">
          <a:xfrm>
            <a:off x="184150" y="4360863"/>
            <a:ext cx="77644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>
                <a:latin typeface="Verdana" pitchFamily="34" charset="0"/>
              </a:rPr>
              <a:t>[7]: Supermicro Motherboards, </a:t>
            </a:r>
            <a:r>
              <a:rPr lang="en-US" altLang="en-US" sz="1400">
                <a:latin typeface="Verdana" pitchFamily="34" charset="0"/>
              </a:rPr>
              <a:t>http://www.supermicro.com/products/motherboard/</a:t>
            </a:r>
          </a:p>
        </p:txBody>
      </p:sp>
      <p:sp>
        <p:nvSpPr>
          <p:cNvPr id="296969" name="Rectangle 9"/>
          <p:cNvSpPr>
            <a:spLocks noChangeArrowheads="1"/>
          </p:cNvSpPr>
          <p:nvPr/>
        </p:nvSpPr>
        <p:spPr bwMode="auto">
          <a:xfrm>
            <a:off x="184150" y="4800600"/>
            <a:ext cx="71543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</a:t>
            </a:r>
            <a:r>
              <a:rPr lang="hu-HU" altLang="en-US" sz="1400" dirty="0">
                <a:latin typeface="Verdana" pitchFamily="34" charset="0"/>
              </a:rPr>
              <a:t>8</a:t>
            </a:r>
            <a:r>
              <a:rPr lang="en-US" altLang="en-US" sz="1400" dirty="0" smtClean="0">
                <a:latin typeface="Verdana" pitchFamily="34" charset="0"/>
              </a:rPr>
              <a:t>]</a:t>
            </a:r>
            <a:r>
              <a:rPr lang="hu-HU" altLang="en-US" sz="1400" dirty="0" smtClean="0">
                <a:latin typeface="Verdana" pitchFamily="34" charset="0"/>
              </a:rPr>
              <a:t>: </a:t>
            </a:r>
            <a:r>
              <a:rPr lang="hu-HU" altLang="en-US" sz="1400" dirty="0" err="1">
                <a:latin typeface="Verdana" pitchFamily="34" charset="0"/>
              </a:rPr>
              <a:t>Sander</a:t>
            </a:r>
            <a:r>
              <a:rPr lang="hu-HU" altLang="en-US" sz="1400" dirty="0">
                <a:latin typeface="Verdana" pitchFamily="34" charset="0"/>
              </a:rPr>
              <a:t> B., „AMD </a:t>
            </a:r>
            <a:r>
              <a:rPr lang="hu-HU" altLang="en-US" sz="1400" dirty="0" err="1">
                <a:latin typeface="Verdana" pitchFamily="34" charset="0"/>
              </a:rPr>
              <a:t>Microprocessor</a:t>
            </a:r>
            <a:r>
              <a:rPr lang="hu-HU" altLang="en-US" sz="1400" dirty="0">
                <a:latin typeface="Verdana" pitchFamily="34" charset="0"/>
              </a:rPr>
              <a:t> Technologies,” 2006,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://www.ewh.ieee.org/r4/chicago/foxvalley/IEEE_AMD_Meeting.ppt</a:t>
            </a:r>
          </a:p>
        </p:txBody>
      </p:sp>
      <p:sp>
        <p:nvSpPr>
          <p:cNvPr id="296970" name="Text Box 10"/>
          <p:cNvSpPr txBox="1">
            <a:spLocks noChangeArrowheads="1"/>
          </p:cNvSpPr>
          <p:nvPr/>
        </p:nvSpPr>
        <p:spPr bwMode="auto">
          <a:xfrm>
            <a:off x="184150" y="5422900"/>
            <a:ext cx="75485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>
                <a:latin typeface="Verdana" pitchFamily="34" charset="0"/>
              </a:rPr>
              <a:t>[9]: </a:t>
            </a:r>
            <a:r>
              <a:rPr lang="en-US" altLang="en-US" sz="1400">
                <a:latin typeface="Verdana" pitchFamily="34" charset="0"/>
              </a:rPr>
              <a:t>AMD Quad FX Platform with Dual Socket Direct Connect (DSDC) Architecture</a:t>
            </a:r>
            <a:r>
              <a:rPr lang="hu-HU" altLang="en-US" sz="1400">
                <a:latin typeface="Verdana" pitchFamily="34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          http://www.asisupport.com/ts_amd_quad_fx.htm</a:t>
            </a:r>
          </a:p>
        </p:txBody>
      </p:sp>
      <p:sp>
        <p:nvSpPr>
          <p:cNvPr id="296971" name="Text Box 11"/>
          <p:cNvSpPr txBox="1">
            <a:spLocks noChangeArrowheads="1"/>
          </p:cNvSpPr>
          <p:nvPr/>
        </p:nvSpPr>
        <p:spPr bwMode="auto">
          <a:xfrm>
            <a:off x="184150" y="6010275"/>
            <a:ext cx="829425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[10]: </a:t>
            </a:r>
            <a:r>
              <a:rPr lang="hu-HU" altLang="en-US" sz="1400" dirty="0" err="1">
                <a:latin typeface="Verdana" pitchFamily="34" charset="0"/>
              </a:rPr>
              <a:t>Asustek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motherboards</a:t>
            </a:r>
            <a:r>
              <a:rPr lang="hu-HU" altLang="en-US" sz="1400" dirty="0">
                <a:latin typeface="Verdana" pitchFamily="34" charset="0"/>
              </a:rPr>
              <a:t> - http://www.asus.com.tw/products.aspx?l1=9&amp;l2=39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://support.asus.com/download/model_list.aspx?product=5&amp;SLanguage=en-us</a:t>
            </a:r>
          </a:p>
        </p:txBody>
      </p:sp>
      <p:sp>
        <p:nvSpPr>
          <p:cNvPr id="296972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5. References</a:t>
            </a:r>
            <a:r>
              <a:rPr lang="hu-HU" altLang="en-US" dirty="0" smtClean="0"/>
              <a:t> (1)</a:t>
            </a:r>
            <a:endParaRPr lang="en-US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Text Box 2"/>
          <p:cNvSpPr txBox="1">
            <a:spLocks noChangeArrowheads="1"/>
          </p:cNvSpPr>
          <p:nvPr/>
        </p:nvSpPr>
        <p:spPr bwMode="auto">
          <a:xfrm>
            <a:off x="188913" y="635000"/>
            <a:ext cx="887711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[11</a:t>
            </a:r>
            <a:r>
              <a:rPr lang="hu-HU" altLang="en-US" sz="1400" dirty="0" smtClean="0">
                <a:latin typeface="Verdana" pitchFamily="34" charset="0"/>
              </a:rPr>
              <a:t>]: </a:t>
            </a:r>
            <a:r>
              <a:rPr lang="hu-HU" altLang="en-US" sz="1400" dirty="0" err="1">
                <a:latin typeface="Verdana" pitchFamily="34" charset="0"/>
              </a:rPr>
              <a:t>Kanter</a:t>
            </a:r>
            <a:r>
              <a:rPr lang="hu-HU" altLang="en-US" sz="1400" dirty="0">
                <a:latin typeface="Verdana" pitchFamily="34" charset="0"/>
              </a:rPr>
              <a:t>, D. „</a:t>
            </a:r>
            <a:r>
              <a:rPr lang="en-US" altLang="en-US" sz="1400" dirty="0">
                <a:latin typeface="Verdana" pitchFamily="34" charset="0"/>
              </a:rPr>
              <a:t>A Preview of Intel's </a:t>
            </a:r>
            <a:r>
              <a:rPr lang="en-US" altLang="en-US" sz="1400" dirty="0" err="1">
                <a:latin typeface="Verdana" pitchFamily="34" charset="0"/>
              </a:rPr>
              <a:t>Bensley</a:t>
            </a:r>
            <a:r>
              <a:rPr lang="en-US" altLang="en-US" sz="1400" dirty="0">
                <a:latin typeface="Verdana" pitchFamily="34" charset="0"/>
              </a:rPr>
              <a:t> Platform (Part I)</a:t>
            </a:r>
            <a:r>
              <a:rPr lang="hu-HU" altLang="en-US" sz="1400" dirty="0">
                <a:latin typeface="Verdana" pitchFamily="34" charset="0"/>
              </a:rPr>
              <a:t>,” Real Word Technologies,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Aug</a:t>
            </a:r>
            <a:r>
              <a:rPr lang="hu-HU" altLang="en-US" sz="1400" dirty="0">
                <a:latin typeface="Verdana" pitchFamily="34" charset="0"/>
              </a:rPr>
              <a:t>. 2005, </a:t>
            </a:r>
            <a:r>
              <a:rPr lang="en-US" altLang="en-US" sz="1400" dirty="0">
                <a:latin typeface="Verdana" pitchFamily="34" charset="0"/>
              </a:rPr>
              <a:t>http://www.realworldtech.com/page.cfm?ArticleID=RWT110805135916&amp;p=2</a:t>
            </a:r>
          </a:p>
        </p:txBody>
      </p:sp>
      <p:sp>
        <p:nvSpPr>
          <p:cNvPr id="297987" name="Text Box 3"/>
          <p:cNvSpPr txBox="1">
            <a:spLocks noChangeArrowheads="1"/>
          </p:cNvSpPr>
          <p:nvPr/>
        </p:nvSpPr>
        <p:spPr bwMode="auto">
          <a:xfrm>
            <a:off x="188913" y="1266825"/>
            <a:ext cx="892340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[12</a:t>
            </a:r>
            <a:r>
              <a:rPr lang="hu-HU" altLang="en-US" sz="1400" dirty="0" smtClean="0">
                <a:latin typeface="Verdana" pitchFamily="34" charset="0"/>
              </a:rPr>
              <a:t>]: </a:t>
            </a:r>
            <a:r>
              <a:rPr lang="hu-HU" altLang="en-US" sz="1400" dirty="0" err="1">
                <a:latin typeface="Verdana" pitchFamily="34" charset="0"/>
              </a:rPr>
              <a:t>Kanter</a:t>
            </a:r>
            <a:r>
              <a:rPr lang="hu-HU" altLang="en-US" sz="1400" dirty="0">
                <a:latin typeface="Verdana" pitchFamily="34" charset="0"/>
              </a:rPr>
              <a:t>, D. „</a:t>
            </a:r>
            <a:r>
              <a:rPr lang="en-US" altLang="en-US" sz="1400" dirty="0">
                <a:latin typeface="Verdana" pitchFamily="34" charset="0"/>
              </a:rPr>
              <a:t>A Preview of Intel's </a:t>
            </a:r>
            <a:r>
              <a:rPr lang="en-US" altLang="en-US" sz="1400" dirty="0" err="1">
                <a:latin typeface="Verdana" pitchFamily="34" charset="0"/>
              </a:rPr>
              <a:t>Bensley</a:t>
            </a:r>
            <a:r>
              <a:rPr lang="en-US" altLang="en-US" sz="1400" dirty="0">
                <a:latin typeface="Verdana" pitchFamily="34" charset="0"/>
              </a:rPr>
              <a:t> Platform (Part </a:t>
            </a:r>
            <a:r>
              <a:rPr lang="hu-HU" altLang="en-US" sz="1400" dirty="0">
                <a:latin typeface="Verdana" pitchFamily="34" charset="0"/>
              </a:rPr>
              <a:t>I</a:t>
            </a:r>
            <a:r>
              <a:rPr lang="en-US" altLang="en-US" sz="1400" dirty="0">
                <a:latin typeface="Verdana" pitchFamily="34" charset="0"/>
              </a:rPr>
              <a:t>I)</a:t>
            </a:r>
            <a:r>
              <a:rPr lang="hu-HU" altLang="en-US" sz="1400" dirty="0">
                <a:latin typeface="Verdana" pitchFamily="34" charset="0"/>
              </a:rPr>
              <a:t>,” Real Word Technologies,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</a:t>
            </a:r>
            <a:r>
              <a:rPr lang="hu-HU" altLang="en-US" sz="1400" dirty="0" smtClean="0">
                <a:latin typeface="Verdana" pitchFamily="34" charset="0"/>
              </a:rPr>
              <a:t>  Nov</a:t>
            </a:r>
            <a:r>
              <a:rPr lang="hu-HU" altLang="en-US" sz="1400" dirty="0">
                <a:latin typeface="Verdana" pitchFamily="34" charset="0"/>
              </a:rPr>
              <a:t>. 2005, </a:t>
            </a:r>
            <a:r>
              <a:rPr lang="en-US" altLang="en-US" sz="1400" dirty="0">
                <a:latin typeface="Verdana" pitchFamily="34" charset="0"/>
              </a:rPr>
              <a:t>http://www.realworldtech.com/page.cfm?ArticleID=RWT112905011743&amp;p=7</a:t>
            </a:r>
          </a:p>
        </p:txBody>
      </p:sp>
      <p:sp>
        <p:nvSpPr>
          <p:cNvPr id="297988" name="Text Box 4"/>
          <p:cNvSpPr txBox="1">
            <a:spLocks noChangeArrowheads="1"/>
          </p:cNvSpPr>
          <p:nvPr/>
        </p:nvSpPr>
        <p:spPr bwMode="auto">
          <a:xfrm>
            <a:off x="190500" y="1905000"/>
            <a:ext cx="791902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[13</a:t>
            </a:r>
            <a:r>
              <a:rPr lang="hu-HU" altLang="en-US" sz="1400" dirty="0" smtClean="0">
                <a:latin typeface="Verdana" pitchFamily="34" charset="0"/>
              </a:rPr>
              <a:t>]: </a:t>
            </a:r>
            <a:r>
              <a:rPr lang="en-US" altLang="en-US" sz="1400" dirty="0">
                <a:latin typeface="Verdana" pitchFamily="34" charset="0"/>
              </a:rPr>
              <a:t>Quad-Core Intel® Xeon® Processor 7300 Series Product Brief</a:t>
            </a:r>
            <a:r>
              <a:rPr lang="hu-HU" altLang="en-US" sz="1400" dirty="0">
                <a:latin typeface="Verdana" pitchFamily="34" charset="0"/>
              </a:rPr>
              <a:t>,</a:t>
            </a:r>
            <a:r>
              <a:rPr lang="en-US" altLang="en-US" sz="1400" dirty="0">
                <a:latin typeface="Verdana" pitchFamily="34" charset="0"/>
              </a:rPr>
              <a:t> </a:t>
            </a:r>
            <a:r>
              <a:rPr lang="hu-HU" altLang="en-US" sz="1400" dirty="0">
                <a:latin typeface="Verdana" pitchFamily="34" charset="0"/>
              </a:rPr>
              <a:t>Intel, Nov. 2007</a:t>
            </a:r>
            <a:endParaRPr lang="en-US" altLang="en-US" sz="14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</a:t>
            </a:r>
            <a:r>
              <a:rPr lang="hu-HU" altLang="en-US" sz="1400" dirty="0" smtClean="0">
                <a:latin typeface="Verdana" pitchFamily="34" charset="0"/>
              </a:rPr>
              <a:t> 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://download.intel.com/products/processor/xeon/7300_prodbrief.pdf</a:t>
            </a:r>
          </a:p>
        </p:txBody>
      </p:sp>
      <p:sp>
        <p:nvSpPr>
          <p:cNvPr id="297989" name="Text Box 5"/>
          <p:cNvSpPr txBox="1">
            <a:spLocks noChangeArrowheads="1"/>
          </p:cNvSpPr>
          <p:nvPr/>
        </p:nvSpPr>
        <p:spPr bwMode="auto">
          <a:xfrm>
            <a:off x="188913" y="2530475"/>
            <a:ext cx="853945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[14</a:t>
            </a:r>
            <a:r>
              <a:rPr lang="hu-HU" altLang="en-US" sz="1400" dirty="0" smtClean="0">
                <a:latin typeface="Verdana" pitchFamily="34" charset="0"/>
              </a:rPr>
              <a:t>]: </a:t>
            </a:r>
            <a:r>
              <a:rPr lang="hu-HU" altLang="en-US" sz="1400" dirty="0">
                <a:latin typeface="Verdana" pitchFamily="34" charset="0"/>
              </a:rPr>
              <a:t>„AMD </a:t>
            </a:r>
            <a:r>
              <a:rPr lang="hu-HU" altLang="en-US" sz="1400" dirty="0" err="1">
                <a:latin typeface="Verdana" pitchFamily="34" charset="0"/>
              </a:rPr>
              <a:t>Shows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Off</a:t>
            </a:r>
            <a:r>
              <a:rPr lang="hu-HU" altLang="en-US" sz="1400" dirty="0">
                <a:latin typeface="Verdana" pitchFamily="34" charset="0"/>
              </a:rPr>
              <a:t> More </a:t>
            </a:r>
            <a:r>
              <a:rPr lang="hu-HU" altLang="en-US" sz="1400" dirty="0" err="1">
                <a:latin typeface="Verdana" pitchFamily="34" charset="0"/>
              </a:rPr>
              <a:t>Quad-Core</a:t>
            </a:r>
            <a:r>
              <a:rPr lang="hu-HU" altLang="en-US" sz="1400" dirty="0">
                <a:latin typeface="Verdana" pitchFamily="34" charset="0"/>
              </a:rPr>
              <a:t> Server </a:t>
            </a:r>
            <a:r>
              <a:rPr lang="hu-HU" altLang="en-US" sz="1400" dirty="0" err="1">
                <a:latin typeface="Verdana" pitchFamily="34" charset="0"/>
              </a:rPr>
              <a:t>Processors</a:t>
            </a:r>
            <a:r>
              <a:rPr lang="hu-HU" altLang="en-US" sz="1400" dirty="0">
                <a:latin typeface="Verdana" pitchFamily="34" charset="0"/>
              </a:rPr>
              <a:t> Benchmark”</a:t>
            </a:r>
            <a:r>
              <a:rPr lang="en-US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X-bit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labs</a:t>
            </a:r>
            <a:r>
              <a:rPr lang="hu-HU" altLang="en-US" sz="1400" dirty="0">
                <a:latin typeface="Verdana" pitchFamily="34" charset="0"/>
              </a:rPr>
              <a:t>, Nov. 2007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://www.xbitlabs.com/news/cpu/display/20070702235635.html</a:t>
            </a:r>
          </a:p>
        </p:txBody>
      </p:sp>
      <p:sp>
        <p:nvSpPr>
          <p:cNvPr id="297990" name="Text Box 6"/>
          <p:cNvSpPr txBox="1">
            <a:spLocks noChangeArrowheads="1"/>
          </p:cNvSpPr>
          <p:nvPr/>
        </p:nvSpPr>
        <p:spPr bwMode="auto">
          <a:xfrm>
            <a:off x="190500" y="3148013"/>
            <a:ext cx="674857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[15</a:t>
            </a:r>
            <a:r>
              <a:rPr lang="hu-HU" altLang="en-US" sz="1400" dirty="0" smtClean="0">
                <a:latin typeface="Verdana" pitchFamily="34" charset="0"/>
              </a:rPr>
              <a:t>]: </a:t>
            </a:r>
            <a:r>
              <a:rPr lang="hu-HU" altLang="en-US" sz="1400" dirty="0">
                <a:latin typeface="Verdana" pitchFamily="34" charset="0"/>
              </a:rPr>
              <a:t>AMD, Nov. 2006 </a:t>
            </a:r>
            <a:r>
              <a:rPr lang="en-US" altLang="en-US" sz="1400" dirty="0">
                <a:latin typeface="Verdana" pitchFamily="34" charset="0"/>
              </a:rPr>
              <a:t>http://www.asisupport.com/ts_amd_quad_fx.htm</a:t>
            </a:r>
          </a:p>
        </p:txBody>
      </p:sp>
      <p:sp>
        <p:nvSpPr>
          <p:cNvPr id="297991" name="Text Box 7"/>
          <p:cNvSpPr txBox="1">
            <a:spLocks noChangeArrowheads="1"/>
          </p:cNvSpPr>
          <p:nvPr/>
        </p:nvSpPr>
        <p:spPr bwMode="auto">
          <a:xfrm>
            <a:off x="192088" y="3556000"/>
            <a:ext cx="873918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[16]: </a:t>
            </a:r>
            <a:r>
              <a:rPr lang="en-US" altLang="en-US" sz="1400" dirty="0" err="1">
                <a:latin typeface="Verdana" pitchFamily="34" charset="0"/>
              </a:rPr>
              <a:t>Rusu</a:t>
            </a:r>
            <a:r>
              <a:rPr lang="en-US" altLang="en-US" sz="1400" dirty="0">
                <a:latin typeface="Verdana" pitchFamily="34" charset="0"/>
              </a:rPr>
              <a:t> S., </a:t>
            </a:r>
            <a:r>
              <a:rPr lang="en-US" altLang="en-US" sz="1400" dirty="0">
                <a:latin typeface="Times New Roman" pitchFamily="18" charset="0"/>
              </a:rPr>
              <a:t>“</a:t>
            </a:r>
            <a:r>
              <a:rPr lang="en-US" altLang="en-US" sz="1400" dirty="0">
                <a:latin typeface="Verdana" pitchFamily="34" charset="0"/>
              </a:rPr>
              <a:t>A Dual-Core Multi-Threaded Xeon Processor with 16 MB L3 Cache,</a:t>
            </a:r>
            <a:r>
              <a:rPr lang="en-US" altLang="en-US" sz="1400" dirty="0">
                <a:latin typeface="Times New Roman" pitchFamily="18" charset="0"/>
              </a:rPr>
              <a:t>”</a:t>
            </a:r>
            <a:r>
              <a:rPr lang="en-US" altLang="en-US" sz="1400" dirty="0">
                <a:latin typeface="Verdana" pitchFamily="34" charset="0"/>
              </a:rPr>
              <a:t> Intel, 2006,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 http://ewh.ieee.org/r5/denver/sscs/Presentations/2006_04_Rusu.pdf </a:t>
            </a:r>
          </a:p>
        </p:txBody>
      </p:sp>
      <p:sp>
        <p:nvSpPr>
          <p:cNvPr id="297992" name="Text Box 8"/>
          <p:cNvSpPr txBox="1">
            <a:spLocks noChangeArrowheads="1"/>
          </p:cNvSpPr>
          <p:nvPr/>
        </p:nvSpPr>
        <p:spPr bwMode="auto">
          <a:xfrm>
            <a:off x="190500" y="4178300"/>
            <a:ext cx="650825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[17]: </a:t>
            </a:r>
            <a:r>
              <a:rPr lang="en-US" altLang="en-US" sz="1400" dirty="0" err="1">
                <a:latin typeface="Verdana" pitchFamily="34" charset="0"/>
              </a:rPr>
              <a:t>Goto</a:t>
            </a:r>
            <a:r>
              <a:rPr lang="en-US" altLang="en-US" sz="1400" dirty="0">
                <a:latin typeface="Verdana" pitchFamily="34" charset="0"/>
              </a:rPr>
              <a:t> H., Intel Processors,  </a:t>
            </a:r>
            <a:r>
              <a:rPr lang="en-US" altLang="en-US" sz="1400" dirty="0" err="1">
                <a:latin typeface="Verdana" pitchFamily="34" charset="0"/>
              </a:rPr>
              <a:t>PCWatch</a:t>
            </a:r>
            <a:r>
              <a:rPr lang="en-US" altLang="en-US" sz="1400" dirty="0">
                <a:latin typeface="Verdana" pitchFamily="34" charset="0"/>
              </a:rPr>
              <a:t>, March 04 2005,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://pc.watch.impress.co.jp/docs/2005/0304/kaigai162.htm</a:t>
            </a:r>
          </a:p>
        </p:txBody>
      </p:sp>
      <p:sp>
        <p:nvSpPr>
          <p:cNvPr id="297993" name="Text Box 9"/>
          <p:cNvSpPr txBox="1">
            <a:spLocks noChangeArrowheads="1"/>
          </p:cNvSpPr>
          <p:nvPr/>
        </p:nvSpPr>
        <p:spPr bwMode="auto">
          <a:xfrm>
            <a:off x="187325" y="4838700"/>
            <a:ext cx="874463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[18]: Gilbert J. D., Hunt S., </a:t>
            </a:r>
            <a:r>
              <a:rPr lang="en-US" altLang="en-US" sz="1400" dirty="0" err="1">
                <a:latin typeface="Verdana" pitchFamily="34" charset="0"/>
              </a:rPr>
              <a:t>Gunadi</a:t>
            </a:r>
            <a:r>
              <a:rPr lang="en-US" altLang="en-US" sz="1400" dirty="0">
                <a:latin typeface="Verdana" pitchFamily="34" charset="0"/>
              </a:rPr>
              <a:t> D., Srinivas G., </a:t>
            </a:r>
            <a:r>
              <a:rPr lang="en-US" altLang="en-US" sz="1400" dirty="0">
                <a:latin typeface="Times New Roman" pitchFamily="18" charset="0"/>
              </a:rPr>
              <a:t>“</a:t>
            </a:r>
            <a:r>
              <a:rPr lang="en-US" altLang="en-US" sz="1400" dirty="0">
                <a:latin typeface="Verdana" pitchFamily="34" charset="0"/>
              </a:rPr>
              <a:t>The Tulsa Processor,</a:t>
            </a:r>
            <a:r>
              <a:rPr lang="en-US" altLang="en-US" sz="1400" dirty="0">
                <a:latin typeface="Times New Roman" pitchFamily="18" charset="0"/>
              </a:rPr>
              <a:t>”</a:t>
            </a:r>
            <a:r>
              <a:rPr lang="en-US" altLang="en-US" sz="1400" dirty="0">
                <a:latin typeface="Verdana" pitchFamily="34" charset="0"/>
              </a:rPr>
              <a:t> Hot Chips 18, 2006,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://www.hotchips.org/archives/hc18/3_Tues/HC18.S9/HC18.S9T1.pdf</a:t>
            </a:r>
          </a:p>
        </p:txBody>
      </p:sp>
      <p:sp>
        <p:nvSpPr>
          <p:cNvPr id="297994" name="Text Box 10"/>
          <p:cNvSpPr txBox="1">
            <a:spLocks noChangeArrowheads="1"/>
          </p:cNvSpPr>
          <p:nvPr/>
        </p:nvSpPr>
        <p:spPr bwMode="auto">
          <a:xfrm>
            <a:off x="198438" y="5473700"/>
            <a:ext cx="626940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[19</a:t>
            </a:r>
            <a:r>
              <a:rPr lang="en-US" altLang="en-US" sz="1400" dirty="0" smtClean="0">
                <a:latin typeface="Verdana" pitchFamily="34" charset="0"/>
              </a:rPr>
              <a:t>]: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err="1" smtClean="0">
                <a:latin typeface="Verdana" pitchFamily="34" charset="0"/>
              </a:rPr>
              <a:t>Goto</a:t>
            </a:r>
            <a:r>
              <a:rPr lang="en-US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>
                <a:latin typeface="Verdana" pitchFamily="34" charset="0"/>
              </a:rPr>
              <a:t>H., IDF 2007 Spring, PC Watch, April 26 2007,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://pc.watch.impress.co.jp/docs/2007/0426/hot481.htm</a:t>
            </a:r>
          </a:p>
        </p:txBody>
      </p:sp>
      <p:sp>
        <p:nvSpPr>
          <p:cNvPr id="297995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5. References</a:t>
            </a:r>
            <a:r>
              <a:rPr lang="hu-HU" altLang="en-US" dirty="0" smtClean="0"/>
              <a:t> (</a:t>
            </a:r>
            <a:r>
              <a:rPr lang="en-US" altLang="en-US" dirty="0" smtClean="0"/>
              <a:t>2</a:t>
            </a:r>
            <a:r>
              <a:rPr lang="hu-HU" altLang="en-US" dirty="0" smtClean="0"/>
              <a:t>)</a:t>
            </a:r>
            <a:endParaRPr lang="en-US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Text Box 2"/>
          <p:cNvSpPr txBox="1">
            <a:spLocks noChangeArrowheads="1"/>
          </p:cNvSpPr>
          <p:nvPr/>
        </p:nvSpPr>
        <p:spPr bwMode="auto">
          <a:xfrm>
            <a:off x="180975" y="635000"/>
            <a:ext cx="866416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[20]: </a:t>
            </a:r>
            <a:r>
              <a:rPr lang="en-US" altLang="en-US" sz="1400" dirty="0" err="1">
                <a:latin typeface="Verdana" pitchFamily="34" charset="0"/>
              </a:rPr>
              <a:t>Hruska</a:t>
            </a:r>
            <a:r>
              <a:rPr lang="en-US" altLang="en-US" sz="1400" dirty="0">
                <a:latin typeface="Verdana" pitchFamily="34" charset="0"/>
              </a:rPr>
              <a:t> J., “Details slip on upcoming Intel </a:t>
            </a:r>
            <a:r>
              <a:rPr lang="en-US" altLang="en-US" sz="1400" dirty="0" err="1">
                <a:latin typeface="Verdana" pitchFamily="34" charset="0"/>
              </a:rPr>
              <a:t>Dunnington</a:t>
            </a:r>
            <a:r>
              <a:rPr lang="en-US" altLang="en-US" sz="1400" dirty="0">
                <a:latin typeface="Verdana" pitchFamily="34" charset="0"/>
              </a:rPr>
              <a:t> six-core processor,” </a:t>
            </a:r>
            <a:r>
              <a:rPr lang="en-US" altLang="en-US" sz="1400" dirty="0" err="1">
                <a:latin typeface="Verdana" pitchFamily="34" charset="0"/>
              </a:rPr>
              <a:t>Ars</a:t>
            </a:r>
            <a:r>
              <a:rPr lang="en-US" altLang="en-US" sz="1400" dirty="0">
                <a:latin typeface="Verdana" pitchFamily="34" charset="0"/>
              </a:rPr>
              <a:t> </a:t>
            </a:r>
            <a:r>
              <a:rPr lang="en-US" altLang="en-US" sz="1400" dirty="0" err="1">
                <a:latin typeface="Verdana" pitchFamily="34" charset="0"/>
              </a:rPr>
              <a:t>technica</a:t>
            </a:r>
            <a:r>
              <a:rPr lang="en-US" altLang="en-US" sz="1400" dirty="0">
                <a:latin typeface="Verdana" pitchFamily="34" charset="0"/>
              </a:rPr>
              <a:t>, </a:t>
            </a:r>
            <a:endParaRPr lang="hu-HU" altLang="en-US" sz="14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February </a:t>
            </a:r>
            <a:r>
              <a:rPr lang="en-US" altLang="en-US" sz="1400" dirty="0">
                <a:latin typeface="Verdana" pitchFamily="34" charset="0"/>
              </a:rPr>
              <a:t>26, 2008,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en-US" altLang="en-US" sz="1400" dirty="0">
                <a:latin typeface="Verdana" pitchFamily="34" charset="0"/>
              </a:rPr>
              <a:t>http://arstechnica.com/news.ars/post/20080226-details-slip-on-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upcoming-intel-dunnington-six-core-processor.html 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299011" name="Text Box 3"/>
          <p:cNvSpPr txBox="1">
            <a:spLocks noChangeArrowheads="1"/>
          </p:cNvSpPr>
          <p:nvPr/>
        </p:nvSpPr>
        <p:spPr bwMode="auto">
          <a:xfrm>
            <a:off x="180975" y="1466850"/>
            <a:ext cx="756495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[21]: </a:t>
            </a:r>
            <a:r>
              <a:rPr lang="en-US" altLang="en-US" sz="1400" dirty="0" err="1">
                <a:latin typeface="Verdana" pitchFamily="34" charset="0"/>
              </a:rPr>
              <a:t>Goto</a:t>
            </a:r>
            <a:r>
              <a:rPr lang="en-US" altLang="en-US" sz="1400" dirty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H</a:t>
            </a:r>
            <a:r>
              <a:rPr lang="hu-HU" altLang="en-US" sz="1400" dirty="0" smtClean="0">
                <a:latin typeface="Verdana" pitchFamily="34" charset="0"/>
              </a:rPr>
              <a:t>.</a:t>
            </a:r>
            <a:r>
              <a:rPr lang="en-US" altLang="en-US" sz="1400" dirty="0" smtClean="0">
                <a:latin typeface="Verdana" pitchFamily="34" charset="0"/>
              </a:rPr>
              <a:t>, </a:t>
            </a:r>
            <a:r>
              <a:rPr lang="en-US" altLang="en-US" sz="1400" dirty="0">
                <a:latin typeface="Verdana" pitchFamily="34" charset="0"/>
              </a:rPr>
              <a:t>32 nm </a:t>
            </a:r>
            <a:r>
              <a:rPr lang="en-US" altLang="en-US" sz="1400" dirty="0" err="1">
                <a:latin typeface="Verdana" pitchFamily="34" charset="0"/>
              </a:rPr>
              <a:t>Westmere</a:t>
            </a:r>
            <a:r>
              <a:rPr lang="en-US" altLang="en-US" sz="1400" dirty="0">
                <a:latin typeface="Verdana" pitchFamily="34" charset="0"/>
              </a:rPr>
              <a:t> arrives in 2009-2010, PC Watch, March 26 2008,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 http://pc.watch.impress.co.jp/docs/2008/0326/kaigai428.htm</a:t>
            </a:r>
          </a:p>
        </p:txBody>
      </p:sp>
      <p:sp>
        <p:nvSpPr>
          <p:cNvPr id="299012" name="Text Box 4"/>
          <p:cNvSpPr txBox="1">
            <a:spLocks noChangeArrowheads="1"/>
          </p:cNvSpPr>
          <p:nvPr/>
        </p:nvSpPr>
        <p:spPr bwMode="auto">
          <a:xfrm>
            <a:off x="180975" y="2079625"/>
            <a:ext cx="828098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[22]: </a:t>
            </a:r>
            <a:r>
              <a:rPr lang="en-US" altLang="en-US" sz="1400" dirty="0" err="1">
                <a:latin typeface="Verdana" pitchFamily="34" charset="0"/>
              </a:rPr>
              <a:t>Singhal</a:t>
            </a:r>
            <a:r>
              <a:rPr lang="en-US" altLang="en-US" sz="1400" dirty="0">
                <a:latin typeface="Verdana" pitchFamily="34" charset="0"/>
              </a:rPr>
              <a:t> R., </a:t>
            </a:r>
            <a:r>
              <a:rPr lang="en-US" altLang="en-US" sz="1400" dirty="0">
                <a:latin typeface="Times New Roman" pitchFamily="18" charset="0"/>
              </a:rPr>
              <a:t>“</a:t>
            </a:r>
            <a:r>
              <a:rPr lang="en-US" altLang="en-US" sz="1400" dirty="0">
                <a:latin typeface="Verdana" pitchFamily="34" charset="0"/>
              </a:rPr>
              <a:t>Next Generation Intel Microarchitecture (Nehalem) Family: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Architecture </a:t>
            </a:r>
            <a:r>
              <a:rPr lang="en-US" altLang="en-US" sz="1400" dirty="0">
                <a:latin typeface="Verdana" pitchFamily="34" charset="0"/>
              </a:rPr>
              <a:t>Insight and Power </a:t>
            </a:r>
            <a:r>
              <a:rPr lang="en-US" altLang="en-US" sz="1400" dirty="0" smtClean="0">
                <a:latin typeface="Verdana" pitchFamily="34" charset="0"/>
              </a:rPr>
              <a:t>Management, </a:t>
            </a:r>
            <a:r>
              <a:rPr lang="en-US" altLang="en-US" sz="1400" dirty="0">
                <a:latin typeface="Verdana" pitchFamily="34" charset="0"/>
              </a:rPr>
              <a:t>IDF </a:t>
            </a:r>
            <a:r>
              <a:rPr lang="en-US" altLang="en-US" sz="1400" dirty="0" err="1">
                <a:latin typeface="Verdana" pitchFamily="34" charset="0"/>
              </a:rPr>
              <a:t>Taipeh</a:t>
            </a:r>
            <a:r>
              <a:rPr lang="en-US" altLang="en-US" sz="1400" dirty="0">
                <a:latin typeface="Verdana" pitchFamily="34" charset="0"/>
              </a:rPr>
              <a:t>, Oct. 2008,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://intel.wingateweb.com/taiwan08/published/sessions/TPTS001/FA08%20IDF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 -Taipei_TPTS001_100.pdf</a:t>
            </a:r>
          </a:p>
        </p:txBody>
      </p:sp>
      <p:sp>
        <p:nvSpPr>
          <p:cNvPr id="299013" name="Text Box 5"/>
          <p:cNvSpPr txBox="1">
            <a:spLocks noChangeArrowheads="1"/>
          </p:cNvSpPr>
          <p:nvPr/>
        </p:nvSpPr>
        <p:spPr bwMode="auto">
          <a:xfrm>
            <a:off x="184150" y="3098800"/>
            <a:ext cx="854075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[23]: Smith S. L., </a:t>
            </a:r>
            <a:r>
              <a:rPr lang="en-US" altLang="en-US" sz="1400" dirty="0">
                <a:latin typeface="Times New Roman" pitchFamily="18" charset="0"/>
              </a:rPr>
              <a:t>“</a:t>
            </a:r>
            <a:r>
              <a:rPr lang="en-US" altLang="en-US" sz="1400" dirty="0">
                <a:latin typeface="Verdana" pitchFamily="34" charset="0"/>
              </a:rPr>
              <a:t>45 nm Product Press Briefing,</a:t>
            </a:r>
            <a:r>
              <a:rPr lang="en-US" altLang="en-US" sz="1400" dirty="0">
                <a:latin typeface="Times New Roman" pitchFamily="18" charset="0"/>
              </a:rPr>
              <a:t>”</a:t>
            </a:r>
            <a:r>
              <a:rPr lang="en-US" altLang="en-US" sz="1400" dirty="0">
                <a:latin typeface="Verdana" pitchFamily="34" charset="0"/>
              </a:rPr>
              <a:t>, IDF Fall 2007,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 ftp://download.intel.com/pressroom/kits/events/idffall_2007/BriefingSmith45nm.pdf </a:t>
            </a:r>
          </a:p>
        </p:txBody>
      </p:sp>
      <p:sp>
        <p:nvSpPr>
          <p:cNvPr id="299014" name="Text Box 6"/>
          <p:cNvSpPr txBox="1">
            <a:spLocks noChangeArrowheads="1"/>
          </p:cNvSpPr>
          <p:nvPr/>
        </p:nvSpPr>
        <p:spPr bwMode="auto">
          <a:xfrm>
            <a:off x="180975" y="3711575"/>
            <a:ext cx="831182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[24]: Bryant D., </a:t>
            </a:r>
            <a:r>
              <a:rPr lang="en-US" altLang="en-US" sz="1400" dirty="0">
                <a:latin typeface="Times New Roman" pitchFamily="18" charset="0"/>
              </a:rPr>
              <a:t>“</a:t>
            </a:r>
            <a:r>
              <a:rPr lang="en-US" altLang="en-US" sz="1400" dirty="0">
                <a:latin typeface="Verdana" pitchFamily="34" charset="0"/>
              </a:rPr>
              <a:t>Intel Hitting on All Cylinders,</a:t>
            </a:r>
            <a:r>
              <a:rPr lang="en-US" altLang="en-US" sz="1400" dirty="0">
                <a:latin typeface="Times New Roman" pitchFamily="18" charset="0"/>
              </a:rPr>
              <a:t>”</a:t>
            </a:r>
            <a:r>
              <a:rPr lang="en-US" altLang="en-US" sz="1400" dirty="0">
                <a:latin typeface="Verdana" pitchFamily="34" charset="0"/>
              </a:rPr>
              <a:t> UBS Conf., Nov. 2007,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://files.shareholder.com/downloads/INTC/0x0x191011/e2b3bcc5-0a37-4d06-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 aa5a-0c46e8a1a76d/UBSConfNov2007Bryant.pdf </a:t>
            </a:r>
          </a:p>
        </p:txBody>
      </p:sp>
      <p:sp>
        <p:nvSpPr>
          <p:cNvPr id="299015" name="Text Box 7"/>
          <p:cNvSpPr txBox="1">
            <a:spLocks noChangeArrowheads="1"/>
          </p:cNvSpPr>
          <p:nvPr/>
        </p:nvSpPr>
        <p:spPr bwMode="auto">
          <a:xfrm>
            <a:off x="188913" y="4543425"/>
            <a:ext cx="772224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[25]: Barcelona's Innovative Architecture Is Driven by a New Shared </a:t>
            </a:r>
            <a:r>
              <a:rPr lang="en-US" altLang="en-US" sz="1400" dirty="0" smtClean="0">
                <a:latin typeface="Verdana" pitchFamily="34" charset="0"/>
              </a:rPr>
              <a:t>Cache,</a:t>
            </a:r>
            <a:endParaRPr lang="en-US" altLang="en-US" sz="14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 http://developer.amd.com/documentation/articles/pages/8142007173.aspx</a:t>
            </a:r>
          </a:p>
        </p:txBody>
      </p:sp>
      <p:sp>
        <p:nvSpPr>
          <p:cNvPr id="299016" name="Text Box 8"/>
          <p:cNvSpPr txBox="1">
            <a:spLocks noChangeArrowheads="1"/>
          </p:cNvSpPr>
          <p:nvPr/>
        </p:nvSpPr>
        <p:spPr bwMode="auto">
          <a:xfrm>
            <a:off x="180975" y="5187950"/>
            <a:ext cx="837723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[26]: Larger L3 cache in Shanghai, Nov. 13 2008, AMD,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           http://forums.amd.com/devblog/blogpost.cfm?threadid=103010&amp;catid=271</a:t>
            </a:r>
          </a:p>
        </p:txBody>
      </p:sp>
      <p:sp>
        <p:nvSpPr>
          <p:cNvPr id="299017" name="Rectangle 9"/>
          <p:cNvSpPr>
            <a:spLocks noChangeArrowheads="1"/>
          </p:cNvSpPr>
          <p:nvPr/>
        </p:nvSpPr>
        <p:spPr bwMode="auto">
          <a:xfrm>
            <a:off x="6397625" y="17272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800"/>
          </a:p>
        </p:txBody>
      </p:sp>
      <p:sp>
        <p:nvSpPr>
          <p:cNvPr id="299018" name="Text Box 14"/>
          <p:cNvSpPr txBox="1">
            <a:spLocks noChangeArrowheads="1"/>
          </p:cNvSpPr>
          <p:nvPr/>
        </p:nvSpPr>
        <p:spPr bwMode="auto">
          <a:xfrm>
            <a:off x="184150" y="5816600"/>
            <a:ext cx="824482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[27]: </a:t>
            </a:r>
            <a:r>
              <a:rPr lang="en-US" altLang="en-US" sz="1400" dirty="0" err="1">
                <a:latin typeface="Verdana" pitchFamily="34" charset="0"/>
              </a:rPr>
              <a:t>Shimpi</a:t>
            </a:r>
            <a:r>
              <a:rPr lang="en-US" altLang="en-US" sz="1400" dirty="0">
                <a:latin typeface="Verdana" pitchFamily="34" charset="0"/>
              </a:rPr>
              <a:t> A. L., </a:t>
            </a:r>
            <a:r>
              <a:rPr lang="en-US" altLang="en-US" sz="1400" dirty="0">
                <a:latin typeface="Times New Roman" pitchFamily="18" charset="0"/>
              </a:rPr>
              <a:t>“</a:t>
            </a:r>
            <a:r>
              <a:rPr lang="en-US" altLang="en-US" sz="1400" dirty="0">
                <a:latin typeface="Verdana" pitchFamily="34" charset="0"/>
              </a:rPr>
              <a:t>Barcelona Architecture: AMD on the Counterattack,</a:t>
            </a:r>
            <a:r>
              <a:rPr lang="en-US" altLang="en-US" sz="1400" dirty="0">
                <a:latin typeface="Times New Roman" pitchFamily="18" charset="0"/>
              </a:rPr>
              <a:t>”</a:t>
            </a:r>
            <a:r>
              <a:rPr lang="en-US" altLang="en-US" sz="1400" dirty="0">
                <a:latin typeface="Verdana" pitchFamily="34" charset="0"/>
              </a:rPr>
              <a:t> March 1 2007,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err="1" smtClean="0">
                <a:latin typeface="Verdana" pitchFamily="34" charset="0"/>
              </a:rPr>
              <a:t>Anandtech</a:t>
            </a:r>
            <a:r>
              <a:rPr lang="en-US" altLang="en-US" sz="1400" dirty="0">
                <a:latin typeface="Verdana" pitchFamily="34" charset="0"/>
              </a:rPr>
              <a:t>,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en-US" altLang="en-US" sz="1400" dirty="0">
                <a:latin typeface="Verdana" pitchFamily="34" charset="0"/>
              </a:rPr>
              <a:t>http://www.anandtech.com/cpuchipsets/showdoc.aspx?i=2939&amp;p=1 </a:t>
            </a:r>
          </a:p>
        </p:txBody>
      </p:sp>
      <p:sp>
        <p:nvSpPr>
          <p:cNvPr id="299019" name="Rectangle 1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5. References</a:t>
            </a:r>
            <a:r>
              <a:rPr lang="hu-HU" altLang="en-US" dirty="0" smtClean="0"/>
              <a:t> (</a:t>
            </a:r>
            <a:r>
              <a:rPr lang="en-US" altLang="en-US" dirty="0" smtClean="0"/>
              <a:t>3</a:t>
            </a:r>
            <a:r>
              <a:rPr lang="hu-HU" altLang="en-US" dirty="0" smtClean="0"/>
              <a:t>)</a:t>
            </a:r>
            <a:endParaRPr lang="en-US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Text Box 2"/>
          <p:cNvSpPr txBox="1">
            <a:spLocks noChangeArrowheads="1"/>
          </p:cNvSpPr>
          <p:nvPr/>
        </p:nvSpPr>
        <p:spPr bwMode="auto">
          <a:xfrm>
            <a:off x="187325" y="635000"/>
            <a:ext cx="789119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[28]: Rivas M., </a:t>
            </a:r>
            <a:r>
              <a:rPr lang="en-US" altLang="en-US" sz="1400" dirty="0">
                <a:latin typeface="Times New Roman" pitchFamily="18" charset="0"/>
              </a:rPr>
              <a:t>“</a:t>
            </a:r>
            <a:r>
              <a:rPr lang="en-US" altLang="en-US" sz="1400" dirty="0">
                <a:latin typeface="Verdana" pitchFamily="34" charset="0"/>
              </a:rPr>
              <a:t>Roadmap update,</a:t>
            </a:r>
            <a:r>
              <a:rPr lang="en-US" altLang="en-US" sz="1400" dirty="0">
                <a:latin typeface="Times New Roman" pitchFamily="18" charset="0"/>
              </a:rPr>
              <a:t>”</a:t>
            </a:r>
            <a:r>
              <a:rPr lang="en-US" altLang="en-US" sz="1400" dirty="0">
                <a:latin typeface="Verdana" pitchFamily="34" charset="0"/>
              </a:rPr>
              <a:t>, 2007 Financial Analyst Day, Dec. 2007, AMD,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://download.amd.com/Corporate/MarioRivasDec2007AMDAnalystDay.pdf</a:t>
            </a:r>
          </a:p>
        </p:txBody>
      </p:sp>
      <p:sp>
        <p:nvSpPr>
          <p:cNvPr id="300035" name="Text Box 3"/>
          <p:cNvSpPr txBox="1">
            <a:spLocks noChangeArrowheads="1"/>
          </p:cNvSpPr>
          <p:nvPr/>
        </p:nvSpPr>
        <p:spPr bwMode="auto">
          <a:xfrm>
            <a:off x="190500" y="1228725"/>
            <a:ext cx="7883525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[29]: </a:t>
            </a:r>
            <a:r>
              <a:rPr lang="en-US" altLang="en-US" sz="1400" dirty="0" err="1">
                <a:latin typeface="Verdana" pitchFamily="34" charset="0"/>
              </a:rPr>
              <a:t>Scansen</a:t>
            </a:r>
            <a:r>
              <a:rPr lang="en-US" altLang="en-US" sz="1400" dirty="0">
                <a:latin typeface="Verdana" pitchFamily="34" charset="0"/>
              </a:rPr>
              <a:t> D., </a:t>
            </a:r>
            <a:r>
              <a:rPr lang="en-US" altLang="en-US" sz="1400" dirty="0">
                <a:latin typeface="Times New Roman" pitchFamily="18" charset="0"/>
              </a:rPr>
              <a:t>“</a:t>
            </a:r>
            <a:r>
              <a:rPr lang="en-US" altLang="en-US" sz="1400" dirty="0">
                <a:latin typeface="Verdana" pitchFamily="34" charset="0"/>
              </a:rPr>
              <a:t>Under the Hood: AMD</a:t>
            </a:r>
            <a:r>
              <a:rPr lang="en-US" altLang="en-US" sz="1400" dirty="0">
                <a:latin typeface="Times New Roman" pitchFamily="18" charset="0"/>
              </a:rPr>
              <a:t>’</a:t>
            </a:r>
            <a:r>
              <a:rPr lang="en-US" altLang="en-US" sz="1400" dirty="0">
                <a:latin typeface="Verdana" pitchFamily="34" charset="0"/>
              </a:rPr>
              <a:t>s Shanghai marks move to 45 nm node,</a:t>
            </a:r>
            <a:r>
              <a:rPr lang="en-US" altLang="en-US" sz="1400" dirty="0">
                <a:latin typeface="Times New Roman" pitchFamily="18" charset="0"/>
              </a:rPr>
              <a:t>”</a:t>
            </a:r>
            <a:endParaRPr lang="en-US" altLang="en-US" sz="14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 EE Times, Nov. 11 2008,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 http://www.eetimes.com/news/latest/showArticle.jhtml?articleID=212002243</a:t>
            </a:r>
          </a:p>
        </p:txBody>
      </p:sp>
      <p:sp>
        <p:nvSpPr>
          <p:cNvPr id="300036" name="Text Box 4"/>
          <p:cNvSpPr txBox="1">
            <a:spLocks noChangeArrowheads="1"/>
          </p:cNvSpPr>
          <p:nvPr/>
        </p:nvSpPr>
        <p:spPr bwMode="auto">
          <a:xfrm>
            <a:off x="175468" y="2041525"/>
            <a:ext cx="695632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[30]: 2-way Intel Dempsey/Woodcrest CPU </a:t>
            </a:r>
            <a:r>
              <a:rPr lang="en-US" altLang="en-US" sz="1400" dirty="0" err="1">
                <a:latin typeface="Verdana" pitchFamily="34" charset="0"/>
              </a:rPr>
              <a:t>Bensley</a:t>
            </a:r>
            <a:r>
              <a:rPr lang="en-US" altLang="en-US" sz="1400" dirty="0">
                <a:latin typeface="Verdana" pitchFamily="34" charset="0"/>
              </a:rPr>
              <a:t> Server Platform, </a:t>
            </a:r>
            <a:r>
              <a:rPr lang="en-US" altLang="en-US" sz="1400" dirty="0" err="1" smtClean="0">
                <a:latin typeface="Verdana" pitchFamily="34" charset="0"/>
              </a:rPr>
              <a:t>Tyan</a:t>
            </a:r>
            <a:r>
              <a:rPr lang="en-US" altLang="en-US" sz="1400" dirty="0" smtClean="0">
                <a:latin typeface="Verdana" pitchFamily="34" charset="0"/>
              </a:rPr>
              <a:t>,</a:t>
            </a:r>
            <a:endParaRPr lang="hu-HU" altLang="en-US" sz="14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://www.tyan.com/tempest/training/s5370.pdf</a:t>
            </a:r>
          </a:p>
        </p:txBody>
      </p:sp>
      <p:sp>
        <p:nvSpPr>
          <p:cNvPr id="300037" name="Text Box 5"/>
          <p:cNvSpPr txBox="1">
            <a:spLocks noChangeArrowheads="1"/>
          </p:cNvSpPr>
          <p:nvPr/>
        </p:nvSpPr>
        <p:spPr bwMode="auto">
          <a:xfrm>
            <a:off x="187325" y="2647950"/>
            <a:ext cx="858043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[31]: </a:t>
            </a:r>
            <a:r>
              <a:rPr lang="en-US" altLang="en-US" sz="1400" dirty="0" err="1">
                <a:latin typeface="Verdana" pitchFamily="34" charset="0"/>
              </a:rPr>
              <a:t>Gelsinger</a:t>
            </a:r>
            <a:r>
              <a:rPr lang="en-US" altLang="en-US" sz="1400" dirty="0">
                <a:latin typeface="Verdana" pitchFamily="34" charset="0"/>
              </a:rPr>
              <a:t> P. P., </a:t>
            </a:r>
            <a:r>
              <a:rPr lang="en-US" altLang="en-US" sz="1400" dirty="0">
                <a:latin typeface="Times New Roman" pitchFamily="18" charset="0"/>
              </a:rPr>
              <a:t>“</a:t>
            </a:r>
            <a:r>
              <a:rPr lang="en-US" altLang="en-US" sz="1400" dirty="0">
                <a:latin typeface="Verdana" pitchFamily="34" charset="0"/>
              </a:rPr>
              <a:t>Intel Architecture Press Briefing,</a:t>
            </a:r>
            <a:r>
              <a:rPr lang="en-US" altLang="en-US" sz="1400" dirty="0">
                <a:latin typeface="Times New Roman" pitchFamily="18" charset="0"/>
              </a:rPr>
              <a:t>”</a:t>
            </a:r>
            <a:r>
              <a:rPr lang="en-US" altLang="en-US" sz="1400" dirty="0">
                <a:latin typeface="Verdana" pitchFamily="34" charset="0"/>
              </a:rPr>
              <a:t>, 17. March 2008,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 http://download.intel.com/pressroom/archive/reference/Gelsinger_briefing_0308.pdf </a:t>
            </a:r>
          </a:p>
        </p:txBody>
      </p:sp>
      <p:sp>
        <p:nvSpPr>
          <p:cNvPr id="300038" name="Text Box 6"/>
          <p:cNvSpPr txBox="1">
            <a:spLocks noChangeArrowheads="1"/>
          </p:cNvSpPr>
          <p:nvPr/>
        </p:nvSpPr>
        <p:spPr bwMode="auto">
          <a:xfrm>
            <a:off x="187325" y="3244850"/>
            <a:ext cx="684371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[32]: Mueller S., </a:t>
            </a:r>
            <a:r>
              <a:rPr lang="en-US" altLang="en-US" sz="1400" dirty="0" err="1">
                <a:latin typeface="Verdana" pitchFamily="34" charset="0"/>
              </a:rPr>
              <a:t>Soper</a:t>
            </a:r>
            <a:r>
              <a:rPr lang="en-US" altLang="en-US" sz="1400" dirty="0">
                <a:latin typeface="Verdana" pitchFamily="34" charset="0"/>
              </a:rPr>
              <a:t> M. E., </a:t>
            </a:r>
            <a:r>
              <a:rPr lang="en-US" altLang="en-US" sz="1400" dirty="0" err="1">
                <a:latin typeface="Verdana" pitchFamily="34" charset="0"/>
              </a:rPr>
              <a:t>Sosinsky</a:t>
            </a:r>
            <a:r>
              <a:rPr lang="en-US" altLang="en-US" sz="1400" dirty="0">
                <a:latin typeface="Verdana" pitchFamily="34" charset="0"/>
              </a:rPr>
              <a:t> B., Server Chipsets, Jun 12, 2006,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 http://www.informit.com/articles/article.aspx?p=481869 </a:t>
            </a:r>
          </a:p>
        </p:txBody>
      </p:sp>
      <p:sp>
        <p:nvSpPr>
          <p:cNvPr id="300039" name="Text Box 7"/>
          <p:cNvSpPr txBox="1">
            <a:spLocks noChangeArrowheads="1"/>
          </p:cNvSpPr>
          <p:nvPr/>
        </p:nvSpPr>
        <p:spPr bwMode="auto">
          <a:xfrm>
            <a:off x="187325" y="3844925"/>
            <a:ext cx="645001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[33]: </a:t>
            </a:r>
            <a:r>
              <a:rPr lang="en-US" altLang="en-US" sz="1400" dirty="0" err="1">
                <a:latin typeface="Verdana" pitchFamily="34" charset="0"/>
              </a:rPr>
              <a:t>Goto</a:t>
            </a:r>
            <a:r>
              <a:rPr lang="en-US" altLang="en-US" sz="1400" dirty="0">
                <a:latin typeface="Verdana" pitchFamily="34" charset="0"/>
              </a:rPr>
              <a:t> H., IDF, Aug. 26 2005,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 http://pc.watch.impress.co.jp/docs/2005/0826/kaigai207.htm</a:t>
            </a:r>
          </a:p>
        </p:txBody>
      </p:sp>
      <p:sp>
        <p:nvSpPr>
          <p:cNvPr id="300040" name="Text Box 8"/>
          <p:cNvSpPr txBox="1">
            <a:spLocks noChangeArrowheads="1"/>
          </p:cNvSpPr>
          <p:nvPr/>
        </p:nvSpPr>
        <p:spPr bwMode="auto">
          <a:xfrm>
            <a:off x="187325" y="4451350"/>
            <a:ext cx="808445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[34]: </a:t>
            </a:r>
            <a:r>
              <a:rPr lang="en-US" altLang="en-US" sz="1400" dirty="0" err="1">
                <a:latin typeface="Verdana" pitchFamily="34" charset="0"/>
              </a:rPr>
              <a:t>TechChannel</a:t>
            </a:r>
            <a:r>
              <a:rPr lang="en-US" altLang="en-US" sz="1400" dirty="0">
                <a:latin typeface="Verdana" pitchFamily="34" charset="0"/>
              </a:rPr>
              <a:t>, http://www.tecchannel.de/_misc/img/detail1000.cfm?pk=342850&amp;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err="1" smtClean="0">
                <a:latin typeface="Verdana" pitchFamily="34" charset="0"/>
              </a:rPr>
              <a:t>fk</a:t>
            </a:r>
            <a:r>
              <a:rPr lang="en-US" altLang="en-US" sz="1400" dirty="0" smtClean="0">
                <a:latin typeface="Verdana" pitchFamily="34" charset="0"/>
              </a:rPr>
              <a:t>=432919&amp;id=il-74145482909021379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300041" name="Text Box 9"/>
          <p:cNvSpPr txBox="1">
            <a:spLocks noChangeArrowheads="1"/>
          </p:cNvSpPr>
          <p:nvPr/>
        </p:nvSpPr>
        <p:spPr bwMode="auto">
          <a:xfrm>
            <a:off x="187325" y="5048250"/>
            <a:ext cx="830105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[35]: Intel </a:t>
            </a:r>
            <a:r>
              <a:rPr lang="en-US" altLang="en-US" sz="1400" dirty="0" err="1">
                <a:latin typeface="Verdana" pitchFamily="34" charset="0"/>
              </a:rPr>
              <a:t>quadcore</a:t>
            </a:r>
            <a:r>
              <a:rPr lang="en-US" altLang="en-US" sz="1400" dirty="0">
                <a:latin typeface="Verdana" pitchFamily="34" charset="0"/>
              </a:rPr>
              <a:t> Xeon 5300 review, Nov. 13 2006, </a:t>
            </a:r>
            <a:r>
              <a:rPr lang="en-US" altLang="en-US" sz="1400" dirty="0" err="1">
                <a:latin typeface="Verdana" pitchFamily="34" charset="0"/>
              </a:rPr>
              <a:t>Hardware.Info</a:t>
            </a:r>
            <a:r>
              <a:rPr lang="en-US" altLang="en-US" sz="1400" dirty="0">
                <a:latin typeface="Verdana" pitchFamily="34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://www.hardware.info/en-US/articles/amdnY2ppZGWa/Intel_quadcore_Xeon_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 </a:t>
            </a:r>
            <a:r>
              <a:rPr lang="en-US" altLang="en-US" sz="1400" dirty="0" smtClean="0">
                <a:latin typeface="Verdana" pitchFamily="34" charset="0"/>
              </a:rPr>
              <a:t>5300_review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300042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5. References</a:t>
            </a:r>
            <a:r>
              <a:rPr lang="hu-HU" altLang="en-US" dirty="0" smtClean="0"/>
              <a:t> (</a:t>
            </a:r>
            <a:r>
              <a:rPr lang="en-US" altLang="en-US" dirty="0" smtClean="0"/>
              <a:t>4</a:t>
            </a:r>
            <a:r>
              <a:rPr lang="hu-HU" altLang="en-US" dirty="0" smtClean="0"/>
              <a:t>)</a:t>
            </a:r>
            <a:endParaRPr lang="en-US" altLang="en-US" dirty="0" smtClean="0"/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87325" y="5854700"/>
            <a:ext cx="89519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[36]: Wasson S., Intel's Woodcrest processor previewed, The </a:t>
            </a:r>
            <a:r>
              <a:rPr lang="en-US" altLang="en-US" sz="1400" dirty="0" err="1">
                <a:latin typeface="Verdana" pitchFamily="34" charset="0"/>
              </a:rPr>
              <a:t>Bensley</a:t>
            </a:r>
            <a:r>
              <a:rPr lang="en-US" altLang="en-US" sz="1400" dirty="0">
                <a:latin typeface="Verdana" pitchFamily="34" charset="0"/>
              </a:rPr>
              <a:t> server platform debuts,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 Mai 23, 2006, The Tech </a:t>
            </a:r>
            <a:r>
              <a:rPr lang="en-US" altLang="en-US" sz="1400" dirty="0" smtClean="0">
                <a:latin typeface="Verdana" pitchFamily="34" charset="0"/>
              </a:rPr>
              <a:t>Report,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://techreport.com/articles.x/10021/1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9" name="Rectangle 3"/>
          <p:cNvSpPr>
            <a:spLocks noChangeArrowheads="1"/>
          </p:cNvSpPr>
          <p:nvPr/>
        </p:nvSpPr>
        <p:spPr bwMode="auto">
          <a:xfrm>
            <a:off x="0" y="0"/>
            <a:ext cx="1428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/>
              <a:t> </a:t>
            </a:r>
          </a:p>
        </p:txBody>
      </p:sp>
      <p:sp>
        <p:nvSpPr>
          <p:cNvPr id="301060" name="Text Box 4"/>
          <p:cNvSpPr txBox="1">
            <a:spLocks noChangeArrowheads="1"/>
          </p:cNvSpPr>
          <p:nvPr/>
        </p:nvSpPr>
        <p:spPr bwMode="auto">
          <a:xfrm>
            <a:off x="187325" y="641350"/>
            <a:ext cx="730885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[37]: Enderle R., AMD Shanghai </a:t>
            </a:r>
            <a:r>
              <a:rPr lang="en-US" altLang="en-US" sz="1400">
                <a:latin typeface="Times New Roman" pitchFamily="18" charset="0"/>
              </a:rPr>
              <a:t>“</a:t>
            </a:r>
            <a:r>
              <a:rPr lang="en-US" altLang="en-US" sz="1400">
                <a:latin typeface="Verdana" pitchFamily="34" charset="0"/>
              </a:rPr>
              <a:t>We are back! TGDaily, November 13, 2008,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           http://www.tgdaily.com/content/view/40176/128/</a:t>
            </a:r>
          </a:p>
        </p:txBody>
      </p:sp>
      <p:sp>
        <p:nvSpPr>
          <p:cNvPr id="301064" name="Text Box 12"/>
          <p:cNvSpPr txBox="1">
            <a:spLocks noChangeArrowheads="1"/>
          </p:cNvSpPr>
          <p:nvPr/>
        </p:nvSpPr>
        <p:spPr bwMode="auto">
          <a:xfrm>
            <a:off x="193675" y="1250950"/>
            <a:ext cx="756187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[38]: Clark J. &amp; Whitehead R., </a:t>
            </a:r>
            <a:r>
              <a:rPr lang="en-US" altLang="en-US" sz="1400" dirty="0">
                <a:latin typeface="Times New Roman" pitchFamily="18" charset="0"/>
              </a:rPr>
              <a:t>“</a:t>
            </a:r>
            <a:r>
              <a:rPr lang="en-US" altLang="en-US" sz="1400" dirty="0">
                <a:latin typeface="Verdana" pitchFamily="34" charset="0"/>
              </a:rPr>
              <a:t>AMD Shanghai Launch, </a:t>
            </a:r>
            <a:r>
              <a:rPr lang="en-US" altLang="en-US" sz="1400" dirty="0" err="1">
                <a:latin typeface="Verdana" pitchFamily="34" charset="0"/>
              </a:rPr>
              <a:t>Anandtech</a:t>
            </a:r>
            <a:r>
              <a:rPr lang="en-US" altLang="en-US" sz="1400" dirty="0">
                <a:latin typeface="Verdana" pitchFamily="34" charset="0"/>
              </a:rPr>
              <a:t>, Nov. 13 2008,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://www.anandtech.com/showdoc.aspx?i=3456 </a:t>
            </a:r>
          </a:p>
        </p:txBody>
      </p:sp>
      <p:sp>
        <p:nvSpPr>
          <p:cNvPr id="301067" name="Text Box 19"/>
          <p:cNvSpPr txBox="1">
            <a:spLocks noChangeArrowheads="1"/>
          </p:cNvSpPr>
          <p:nvPr/>
        </p:nvSpPr>
        <p:spPr bwMode="auto">
          <a:xfrm>
            <a:off x="184150" y="1847850"/>
            <a:ext cx="836295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[39]: </a:t>
            </a:r>
            <a:r>
              <a:rPr lang="en-US" altLang="en-US" sz="1400" dirty="0" err="1">
                <a:latin typeface="Verdana" pitchFamily="34" charset="0"/>
              </a:rPr>
              <a:t>Chiappetta</a:t>
            </a:r>
            <a:r>
              <a:rPr lang="en-US" altLang="en-US" sz="1400" dirty="0">
                <a:latin typeface="Verdana" pitchFamily="34" charset="0"/>
              </a:rPr>
              <a:t> M., AMD Barcelona Architecture Launch: Native Quad-Core, </a:t>
            </a:r>
            <a:r>
              <a:rPr lang="en-US" altLang="en-US" sz="1400" dirty="0" err="1">
                <a:latin typeface="Verdana" pitchFamily="34" charset="0"/>
              </a:rPr>
              <a:t>Hothardware</a:t>
            </a:r>
            <a:r>
              <a:rPr lang="en-US" altLang="en-US" sz="1400" dirty="0">
                <a:latin typeface="Verdana" pitchFamily="34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 Sept. 10, 2007,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 http://hothardware.com/Articles/AMD_Barcelona_Architecture_Launch_Native_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 </a:t>
            </a:r>
            <a:r>
              <a:rPr lang="en-US" altLang="en-US" sz="1400" dirty="0" err="1">
                <a:latin typeface="Verdana" pitchFamily="34" charset="0"/>
              </a:rPr>
              <a:t>QuadCore</a:t>
            </a:r>
            <a:r>
              <a:rPr lang="en-US" altLang="en-US" sz="1400" dirty="0">
                <a:latin typeface="Verdana" pitchFamily="34" charset="0"/>
              </a:rPr>
              <a:t>/</a:t>
            </a:r>
          </a:p>
        </p:txBody>
      </p:sp>
      <p:sp>
        <p:nvSpPr>
          <p:cNvPr id="301068" name="Text Box 20"/>
          <p:cNvSpPr txBox="1">
            <a:spLocks noChangeArrowheads="1"/>
          </p:cNvSpPr>
          <p:nvPr/>
        </p:nvSpPr>
        <p:spPr bwMode="auto">
          <a:xfrm>
            <a:off x="187325" y="2857500"/>
            <a:ext cx="807243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[40]: </a:t>
            </a:r>
            <a:r>
              <a:rPr lang="en-US" altLang="en-US" sz="1400" dirty="0" err="1">
                <a:latin typeface="Verdana" pitchFamily="34" charset="0"/>
              </a:rPr>
              <a:t>Hachman</a:t>
            </a:r>
            <a:r>
              <a:rPr lang="en-US" altLang="en-US" sz="1400" dirty="0">
                <a:latin typeface="Verdana" pitchFamily="34" charset="0"/>
              </a:rPr>
              <a:t> M., “AMD Phenom, Barcelona Chips Hit By Lock-up Bug,”, </a:t>
            </a:r>
            <a:r>
              <a:rPr lang="en-US" altLang="en-US" sz="1400" dirty="0" err="1">
                <a:latin typeface="Verdana" pitchFamily="34" charset="0"/>
              </a:rPr>
              <a:t>ExtremeTech</a:t>
            </a:r>
            <a:r>
              <a:rPr lang="en-US" altLang="en-US" sz="1400" dirty="0">
                <a:latin typeface="Verdana" pitchFamily="34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 Dec. 5 2007, http://www.extremetech.com/article2/0,2845,2228878,00.asp </a:t>
            </a:r>
          </a:p>
        </p:txBody>
      </p:sp>
      <p:sp>
        <p:nvSpPr>
          <p:cNvPr id="301069" name="Text Box 21"/>
          <p:cNvSpPr txBox="1">
            <a:spLocks noChangeArrowheads="1"/>
          </p:cNvSpPr>
          <p:nvPr/>
        </p:nvSpPr>
        <p:spPr bwMode="auto">
          <a:xfrm>
            <a:off x="193675" y="3457575"/>
            <a:ext cx="8201025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[41]: AMD Opteron™ Processor for Servers and Workstations,</a:t>
            </a:r>
            <a:br>
              <a:rPr lang="en-US" altLang="en-US" sz="1400" dirty="0">
                <a:latin typeface="Verdana" pitchFamily="34" charset="0"/>
              </a:rPr>
            </a:br>
            <a:r>
              <a:rPr lang="en-US" altLang="en-US" sz="1400" dirty="0">
                <a:latin typeface="Verdana" pitchFamily="34" charset="0"/>
              </a:rPr>
              <a:t>           http://amd.com.cn/CHCN/Processors/ProductInformation/0,,</a:t>
            </a:r>
            <a:r>
              <a:rPr lang="en-US" altLang="en-US" sz="1400" dirty="0" smtClean="0">
                <a:latin typeface="Verdana" pitchFamily="34" charset="0"/>
              </a:rPr>
              <a:t>30_118_8826_8832,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latin typeface="Verdana" pitchFamily="34" charset="0"/>
              </a:rPr>
              <a:t>           00-1.html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301070" name="Text Box 22"/>
          <p:cNvSpPr txBox="1">
            <a:spLocks noChangeArrowheads="1"/>
          </p:cNvSpPr>
          <p:nvPr/>
        </p:nvSpPr>
        <p:spPr bwMode="auto">
          <a:xfrm>
            <a:off x="187325" y="4254500"/>
            <a:ext cx="8164513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[42]: AMD Opteron Processor with Direct Connect Architecture, 2P Server Power Savings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           Comparison, AMD,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           http://enterprise.amd.com/downloads/2P_Power_PID_41497.pdf</a:t>
            </a:r>
          </a:p>
        </p:txBody>
      </p:sp>
      <p:sp>
        <p:nvSpPr>
          <p:cNvPr id="301071" name="Text Box 23"/>
          <p:cNvSpPr txBox="1">
            <a:spLocks noChangeArrowheads="1"/>
          </p:cNvSpPr>
          <p:nvPr/>
        </p:nvSpPr>
        <p:spPr bwMode="auto">
          <a:xfrm>
            <a:off x="187325" y="5067300"/>
            <a:ext cx="8164513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[43]: AMD Opteron Processor with Direct Connect Architecture, 4P Server Power Savings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           Comparison, AMD,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           http://enterprise.amd.com/downloads/4P_Power_PID_41498.pdf</a:t>
            </a:r>
          </a:p>
        </p:txBody>
      </p:sp>
      <p:sp>
        <p:nvSpPr>
          <p:cNvPr id="301072" name="Rectangle 2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5. References</a:t>
            </a:r>
            <a:r>
              <a:rPr lang="hu-HU" altLang="en-US" dirty="0" smtClean="0"/>
              <a:t> (</a:t>
            </a:r>
            <a:r>
              <a:rPr lang="en-US" altLang="en-US" dirty="0" smtClean="0"/>
              <a:t>5</a:t>
            </a:r>
            <a:r>
              <a:rPr lang="hu-HU" altLang="en-US" dirty="0" smtClean="0"/>
              <a:t>)</a:t>
            </a:r>
            <a:endParaRPr lang="en-US" altLang="en-US" dirty="0" smtClean="0"/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80975" y="5870575"/>
            <a:ext cx="492601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[44]: AMD Opteron Product Data Sheet, AMD,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 http://pdfs.icecat.biz/pdf/1868812-2278.pdf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Text Box 2"/>
          <p:cNvSpPr txBox="1">
            <a:spLocks noChangeArrowheads="1"/>
          </p:cNvSpPr>
          <p:nvPr/>
        </p:nvSpPr>
        <p:spPr bwMode="auto">
          <a:xfrm>
            <a:off x="187325" y="641350"/>
            <a:ext cx="810375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[45]: Images, </a:t>
            </a:r>
            <a:r>
              <a:rPr lang="en-US" altLang="en-US" sz="1400" dirty="0" err="1">
                <a:latin typeface="Verdana" pitchFamily="34" charset="0"/>
              </a:rPr>
              <a:t>Xtreview</a:t>
            </a:r>
            <a:r>
              <a:rPr lang="en-US" altLang="en-US" sz="1400" dirty="0">
                <a:latin typeface="Verdana" pitchFamily="34" charset="0"/>
              </a:rPr>
              <a:t>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 http://</a:t>
            </a:r>
            <a:r>
              <a:rPr lang="en-US" altLang="en-US" sz="1400" dirty="0" smtClean="0">
                <a:latin typeface="Verdana" pitchFamily="34" charset="0"/>
              </a:rPr>
              <a:t>xtreview.com/images/K10%20processor%2045nm%20architec%203.jpg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302083" name="Text Box 3"/>
          <p:cNvSpPr txBox="1">
            <a:spLocks noChangeArrowheads="1"/>
          </p:cNvSpPr>
          <p:nvPr/>
        </p:nvSpPr>
        <p:spPr bwMode="auto">
          <a:xfrm>
            <a:off x="187325" y="1257300"/>
            <a:ext cx="842327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[46]: Kanter D., “Inside Barcelona: AMD's Next Generation, Real World Tech., Mai 16 2007,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           http://www.realworldtech.com/page.cfm?ArticleID=RWT051607033728</a:t>
            </a:r>
          </a:p>
        </p:txBody>
      </p:sp>
      <p:sp>
        <p:nvSpPr>
          <p:cNvPr id="302084" name="Text Box 4"/>
          <p:cNvSpPr txBox="1">
            <a:spLocks noChangeArrowheads="1"/>
          </p:cNvSpPr>
          <p:nvPr/>
        </p:nvSpPr>
        <p:spPr bwMode="auto">
          <a:xfrm>
            <a:off x="187325" y="1847850"/>
            <a:ext cx="78105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[47]: Kanter D,, “AMD's K8L and 4x4 Preview, Real World Tech. June 02 2006,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           http://www.realworldtech.com/page.cfm?ArticleID=RWT060206035626&amp;p=1</a:t>
            </a:r>
          </a:p>
        </p:txBody>
      </p:sp>
      <p:sp>
        <p:nvSpPr>
          <p:cNvPr id="30208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5. References</a:t>
            </a:r>
            <a:r>
              <a:rPr lang="hu-HU" altLang="en-US" dirty="0" smtClean="0"/>
              <a:t> (</a:t>
            </a:r>
            <a:r>
              <a:rPr lang="en-US" altLang="en-US" dirty="0" smtClean="0"/>
              <a:t>6</a:t>
            </a:r>
            <a:r>
              <a:rPr lang="hu-HU" altLang="en-US" dirty="0" smtClean="0"/>
              <a:t>)</a:t>
            </a:r>
            <a:endParaRPr lang="en-US" altLang="en-US" dirty="0" smtClean="0"/>
          </a:p>
        </p:txBody>
      </p:sp>
      <p:sp>
        <p:nvSpPr>
          <p:cNvPr id="302087" name="Text Box 7"/>
          <p:cNvSpPr txBox="1">
            <a:spLocks noChangeArrowheads="1"/>
          </p:cNvSpPr>
          <p:nvPr/>
        </p:nvSpPr>
        <p:spPr bwMode="auto">
          <a:xfrm>
            <a:off x="193675" y="2435225"/>
            <a:ext cx="854092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[48]: </a:t>
            </a:r>
            <a:r>
              <a:rPr lang="en-US" altLang="en-US" sz="1400" dirty="0" err="1">
                <a:latin typeface="Verdana" pitchFamily="34" charset="0"/>
              </a:rPr>
              <a:t>Kottapali</a:t>
            </a:r>
            <a:r>
              <a:rPr lang="en-US" altLang="en-US" sz="1400" dirty="0">
                <a:latin typeface="Verdana" pitchFamily="34" charset="0"/>
              </a:rPr>
              <a:t> S., Baxter J., “Nehalem-EX CPU Architecture”, Hot Chips 21, 2009,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://www.hotchips.org/archives/hc21/2_mon/HC21.24.100.ServerSystemsI-Epub/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 </a:t>
            </a:r>
            <a:r>
              <a:rPr lang="en-US" altLang="en-US" sz="1400" dirty="0" smtClean="0">
                <a:latin typeface="Verdana" pitchFamily="34" charset="0"/>
              </a:rPr>
              <a:t>HC21.24.122-Kottapalli-Intel-NHM-EX.pdf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302088" name="Text Box 8"/>
          <p:cNvSpPr txBox="1">
            <a:spLocks noChangeArrowheads="1"/>
          </p:cNvSpPr>
          <p:nvPr/>
        </p:nvSpPr>
        <p:spPr bwMode="auto">
          <a:xfrm>
            <a:off x="193675" y="3238500"/>
            <a:ext cx="75914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[49]: Kahn O., Piazza T., Valentine B., “Technology Insight: Intel next Generation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           Microarchitecture Codename Sandy Bridge, IDF, San Francisco, Sept. 2010</a:t>
            </a:r>
          </a:p>
        </p:txBody>
      </p:sp>
      <p:sp>
        <p:nvSpPr>
          <p:cNvPr id="302089" name="Text Box 9"/>
          <p:cNvSpPr txBox="1">
            <a:spLocks noChangeArrowheads="1"/>
          </p:cNvSpPr>
          <p:nvPr/>
        </p:nvSpPr>
        <p:spPr bwMode="auto">
          <a:xfrm>
            <a:off x="193675" y="3838575"/>
            <a:ext cx="848495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[50]: Piazza T., Jiang H., “Intel Next Generation Microarchitecture Codename Sandy Bridge: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 </a:t>
            </a:r>
            <a:r>
              <a:rPr lang="en-US" altLang="en-US" sz="1400" dirty="0" smtClean="0">
                <a:latin typeface="Verdana" pitchFamily="34" charset="0"/>
              </a:rPr>
              <a:t>Processor </a:t>
            </a:r>
            <a:r>
              <a:rPr lang="en-US" altLang="en-US" sz="1400" dirty="0">
                <a:latin typeface="Verdana" pitchFamily="34" charset="0"/>
              </a:rPr>
              <a:t>Graphics, IDF, San Francisco, Sept. 2010</a:t>
            </a:r>
          </a:p>
        </p:txBody>
      </p:sp>
      <p:sp>
        <p:nvSpPr>
          <p:cNvPr id="302090" name="Text Box 10"/>
          <p:cNvSpPr txBox="1">
            <a:spLocks noChangeArrowheads="1"/>
          </p:cNvSpPr>
          <p:nvPr/>
        </p:nvSpPr>
        <p:spPr bwMode="auto">
          <a:xfrm>
            <a:off x="193675" y="4425950"/>
            <a:ext cx="704215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[51]: Braun-Protte T., “Intel die neuste Generation”, March 2010,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           https://sp.ts.fujitsu.com/dmsp/docs/02_fujitsu_intel_server_cpu.pdf</a:t>
            </a:r>
          </a:p>
        </p:txBody>
      </p:sp>
      <p:sp>
        <p:nvSpPr>
          <p:cNvPr id="302091" name="Text Box 11"/>
          <p:cNvSpPr txBox="1">
            <a:spLocks noChangeArrowheads="1"/>
          </p:cNvSpPr>
          <p:nvPr/>
        </p:nvSpPr>
        <p:spPr bwMode="auto">
          <a:xfrm>
            <a:off x="190500" y="5030788"/>
            <a:ext cx="82526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[5</a:t>
            </a:r>
            <a:r>
              <a:rPr lang="hu-HU" altLang="en-US" sz="1400" dirty="0">
                <a:latin typeface="Verdana" pitchFamily="34" charset="0"/>
              </a:rPr>
              <a:t>2</a:t>
            </a:r>
            <a:r>
              <a:rPr lang="en-US" altLang="en-US" sz="1400" dirty="0">
                <a:latin typeface="Verdana" pitchFamily="34" charset="0"/>
              </a:rPr>
              <a:t>]: 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De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</a:rPr>
              <a:t>Gelas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J.,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The Intel Xeon E7-8800 v3 Review: The POWER8 Killer?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</a:rPr>
              <a:t>AnandTech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          May 8 2015, http://www.anandtech.com/show/9193/the-xeon-e78800-v3-review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02092" name="Text Box 12"/>
          <p:cNvSpPr txBox="1">
            <a:spLocks noChangeArrowheads="1"/>
          </p:cNvSpPr>
          <p:nvPr/>
        </p:nvSpPr>
        <p:spPr bwMode="auto">
          <a:xfrm>
            <a:off x="188913" y="5641975"/>
            <a:ext cx="8075612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[5</a:t>
            </a:r>
            <a:r>
              <a:rPr lang="hu-HU" altLang="en-US" sz="1400">
                <a:latin typeface="Verdana" pitchFamily="34" charset="0"/>
              </a:rPr>
              <a:t>3</a:t>
            </a:r>
            <a:r>
              <a:rPr lang="en-US" altLang="en-US" sz="1400">
                <a:latin typeface="Verdana" pitchFamily="34" charset="0"/>
              </a:rPr>
              <a:t>]: </a:t>
            </a:r>
            <a:r>
              <a:rPr lang="hu-HU" altLang="en-US" sz="1400">
                <a:latin typeface="Verdana" pitchFamily="34" charset="0"/>
              </a:rPr>
              <a:t>Tyan Confidential,</a:t>
            </a:r>
            <a:r>
              <a:rPr lang="en-US" altLang="en-US" sz="1400">
                <a:latin typeface="Verdana" pitchFamily="34" charset="0"/>
              </a:rPr>
              <a:t> </a:t>
            </a:r>
            <a:r>
              <a:rPr lang="hu-HU" altLang="en-US" sz="1400">
                <a:latin typeface="Verdana" pitchFamily="34" charset="0"/>
              </a:rPr>
              <a:t>Tempest i5000VF S5370, 2-way Intel Dempsey/Woodcrest CPU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>
                <a:latin typeface="Verdana" pitchFamily="34" charset="0"/>
              </a:rPr>
              <a:t>           Bensley Server Platform, </a:t>
            </a:r>
            <a:r>
              <a:rPr lang="en-US" altLang="en-US" sz="1400">
                <a:latin typeface="Verdana" pitchFamily="34" charset="0"/>
              </a:rPr>
              <a:t>http://www.tyan.com/tempest/training/s5370.pdf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Text Box 2"/>
          <p:cNvSpPr txBox="1">
            <a:spLocks noChangeArrowheads="1"/>
          </p:cNvSpPr>
          <p:nvPr/>
        </p:nvSpPr>
        <p:spPr bwMode="auto">
          <a:xfrm>
            <a:off x="187325" y="1250950"/>
            <a:ext cx="870603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</a:t>
            </a:r>
            <a:r>
              <a:rPr lang="hu-HU" altLang="en-US" sz="1400" dirty="0">
                <a:latin typeface="Verdana" pitchFamily="34" charset="0"/>
              </a:rPr>
              <a:t>5</a:t>
            </a:r>
            <a:r>
              <a:rPr lang="en-US" altLang="en-US" sz="1400" dirty="0">
                <a:latin typeface="Verdana" pitchFamily="34" charset="0"/>
              </a:rPr>
              <a:t>5]: </a:t>
            </a:r>
            <a:r>
              <a:rPr lang="hu-HU" altLang="en-US" sz="1400" dirty="0" err="1">
                <a:latin typeface="Verdana" pitchFamily="34" charset="0"/>
              </a:rPr>
              <a:t>Neiger</a:t>
            </a:r>
            <a:r>
              <a:rPr lang="hu-HU" altLang="en-US" sz="1400" dirty="0">
                <a:latin typeface="Verdana" pitchFamily="34" charset="0"/>
              </a:rPr>
              <a:t> G., </a:t>
            </a:r>
            <a:r>
              <a:rPr lang="hu-HU" altLang="en-US" sz="1400" dirty="0" err="1">
                <a:latin typeface="Verdana" pitchFamily="34" charset="0"/>
              </a:rPr>
              <a:t>Santoni</a:t>
            </a:r>
            <a:r>
              <a:rPr lang="hu-HU" altLang="en-US" sz="1400" dirty="0">
                <a:latin typeface="Verdana" pitchFamily="34" charset="0"/>
              </a:rPr>
              <a:t> A., </a:t>
            </a:r>
            <a:r>
              <a:rPr lang="hu-HU" altLang="en-US" sz="1400" dirty="0" err="1">
                <a:latin typeface="Verdana" pitchFamily="34" charset="0"/>
              </a:rPr>
              <a:t>Leung</a:t>
            </a:r>
            <a:r>
              <a:rPr lang="hu-HU" altLang="en-US" sz="1400" dirty="0">
                <a:latin typeface="Verdana" pitchFamily="34" charset="0"/>
              </a:rPr>
              <a:t> F., </a:t>
            </a:r>
            <a:r>
              <a:rPr lang="hu-HU" altLang="en-US" sz="1400" dirty="0" err="1">
                <a:latin typeface="Verdana" pitchFamily="34" charset="0"/>
              </a:rPr>
              <a:t>Rodgers</a:t>
            </a:r>
            <a:r>
              <a:rPr lang="hu-HU" altLang="en-US" sz="1400" dirty="0">
                <a:latin typeface="Verdana" pitchFamily="34" charset="0"/>
              </a:rPr>
              <a:t> D., </a:t>
            </a:r>
            <a:r>
              <a:rPr lang="hu-HU" altLang="en-US" sz="1400" dirty="0" err="1">
                <a:latin typeface="Verdana" pitchFamily="34" charset="0"/>
              </a:rPr>
              <a:t>Uhlig</a:t>
            </a:r>
            <a:r>
              <a:rPr lang="hu-HU" altLang="en-US" sz="1400" dirty="0">
                <a:latin typeface="Verdana" pitchFamily="34" charset="0"/>
              </a:rPr>
              <a:t> R., Intel® </a:t>
            </a:r>
            <a:r>
              <a:rPr lang="hu-HU" altLang="en-US" sz="1400" dirty="0" err="1">
                <a:latin typeface="Verdana" pitchFamily="34" charset="0"/>
              </a:rPr>
              <a:t>Virtualization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Technology</a:t>
            </a:r>
            <a:r>
              <a:rPr lang="hu-HU" altLang="en-US" sz="1400" dirty="0">
                <a:latin typeface="Verdana" pitchFamily="34" charset="0"/>
              </a:rPr>
              <a:t>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        </a:t>
            </a:r>
            <a:r>
              <a:rPr lang="hu-HU" altLang="en-US" sz="1400" dirty="0" smtClean="0">
                <a:latin typeface="Verdana" pitchFamily="34" charset="0"/>
              </a:rPr>
              <a:t>  </a:t>
            </a:r>
            <a:r>
              <a:rPr lang="hu-HU" altLang="en-US" sz="1400" dirty="0">
                <a:latin typeface="Verdana" pitchFamily="34" charset="0"/>
              </a:rPr>
              <a:t>Hardware </a:t>
            </a:r>
            <a:r>
              <a:rPr lang="hu-HU" altLang="en-US" sz="1400" dirty="0" err="1">
                <a:latin typeface="Verdana" pitchFamily="34" charset="0"/>
              </a:rPr>
              <a:t>support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for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efficient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processor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virtualization</a:t>
            </a:r>
            <a:r>
              <a:rPr lang="hu-HU" altLang="en-US" sz="1400" dirty="0">
                <a:latin typeface="Verdana" pitchFamily="34" charset="0"/>
              </a:rPr>
              <a:t>, Aug. 10 2006, </a:t>
            </a:r>
            <a:r>
              <a:rPr lang="hu-HU" altLang="en-US" sz="1400" dirty="0" err="1">
                <a:latin typeface="Verdana" pitchFamily="34" charset="0"/>
              </a:rPr>
              <a:t>Vol</a:t>
            </a:r>
            <a:r>
              <a:rPr lang="hu-HU" altLang="en-US" sz="1400" dirty="0">
                <a:latin typeface="Verdana" pitchFamily="34" charset="0"/>
              </a:rPr>
              <a:t>. 10, </a:t>
            </a:r>
            <a:r>
              <a:rPr lang="hu-HU" altLang="en-US" sz="1400" dirty="0" err="1">
                <a:latin typeface="Verdana" pitchFamily="34" charset="0"/>
              </a:rPr>
              <a:t>Issue</a:t>
            </a:r>
            <a:r>
              <a:rPr lang="hu-HU" altLang="en-US" sz="1400" dirty="0">
                <a:latin typeface="Verdana" pitchFamily="34" charset="0"/>
              </a:rPr>
              <a:t> 3, </a:t>
            </a:r>
            <a:endParaRPr lang="en-US" altLang="en-US" sz="14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</a:t>
            </a:r>
            <a:r>
              <a:rPr lang="en-US" altLang="en-US" sz="1400" dirty="0" smtClean="0">
                <a:latin typeface="Verdana" pitchFamily="34" charset="0"/>
              </a:rPr>
              <a:t>www.intel.com/technology/itj/2006/v10i3/1-hardware/1-abstract.htm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303107" name="Text Box 3"/>
          <p:cNvSpPr txBox="1">
            <a:spLocks noChangeArrowheads="1"/>
          </p:cNvSpPr>
          <p:nvPr/>
        </p:nvSpPr>
        <p:spPr bwMode="auto">
          <a:xfrm>
            <a:off x="187325" y="2057400"/>
            <a:ext cx="688188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</a:t>
            </a:r>
            <a:r>
              <a:rPr lang="hu-HU" altLang="en-US" sz="1400" dirty="0">
                <a:latin typeface="Verdana" pitchFamily="34" charset="0"/>
              </a:rPr>
              <a:t>5</a:t>
            </a:r>
            <a:r>
              <a:rPr lang="en-US" altLang="en-US" sz="1400" dirty="0">
                <a:latin typeface="Verdana" pitchFamily="34" charset="0"/>
              </a:rPr>
              <a:t>6]: </a:t>
            </a:r>
            <a:r>
              <a:rPr lang="hu-HU" altLang="en-US" sz="1400" dirty="0">
                <a:latin typeface="Verdana" pitchFamily="34" charset="0"/>
              </a:rPr>
              <a:t>Intel Software </a:t>
            </a:r>
            <a:r>
              <a:rPr lang="hu-HU" altLang="en-US" sz="1400" dirty="0" err="1">
                <a:latin typeface="Verdana" pitchFamily="34" charset="0"/>
              </a:rPr>
              <a:t>Networks</a:t>
            </a:r>
            <a:r>
              <a:rPr lang="hu-HU" altLang="en-US" sz="1400" dirty="0">
                <a:latin typeface="Verdana" pitchFamily="34" charset="0"/>
              </a:rPr>
              <a:t>: </a:t>
            </a:r>
            <a:r>
              <a:rPr lang="hu-HU" altLang="en-US" sz="1400" dirty="0" err="1">
                <a:latin typeface="Verdana" pitchFamily="34" charset="0"/>
              </a:rPr>
              <a:t>Forums</a:t>
            </a:r>
            <a:r>
              <a:rPr lang="hu-HU" altLang="en-US" sz="1400" dirty="0">
                <a:latin typeface="Verdana" pitchFamily="34" charset="0"/>
              </a:rPr>
              <a:t>, </a:t>
            </a:r>
            <a:endParaRPr lang="en-US" altLang="en-US" sz="14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://software.intel.com/en-us/forums/showthread.php?t=56802</a:t>
            </a:r>
          </a:p>
        </p:txBody>
      </p:sp>
      <p:sp>
        <p:nvSpPr>
          <p:cNvPr id="303108" name="Text Box 4"/>
          <p:cNvSpPr txBox="1">
            <a:spLocks noChangeArrowheads="1"/>
          </p:cNvSpPr>
          <p:nvPr/>
        </p:nvSpPr>
        <p:spPr bwMode="auto">
          <a:xfrm>
            <a:off x="187325" y="2670175"/>
            <a:ext cx="807798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</a:t>
            </a:r>
            <a:r>
              <a:rPr lang="hu-HU" altLang="en-US" sz="1400" dirty="0">
                <a:latin typeface="Verdana" pitchFamily="34" charset="0"/>
              </a:rPr>
              <a:t>5</a:t>
            </a:r>
            <a:r>
              <a:rPr lang="en-US" altLang="en-US" sz="1400" dirty="0">
                <a:latin typeface="Verdana" pitchFamily="34" charset="0"/>
              </a:rPr>
              <a:t>7]: </a:t>
            </a:r>
            <a:r>
              <a:rPr lang="hu-HU" altLang="en-US" sz="1400" dirty="0" err="1">
                <a:latin typeface="Verdana" pitchFamily="34" charset="0"/>
              </a:rPr>
              <a:t>Wikipedia</a:t>
            </a:r>
            <a:r>
              <a:rPr lang="hu-HU" altLang="en-US" sz="1400" dirty="0">
                <a:latin typeface="Verdana" pitchFamily="34" charset="0"/>
              </a:rPr>
              <a:t>: x86 </a:t>
            </a:r>
            <a:r>
              <a:rPr lang="hu-HU" altLang="en-US" sz="1400" dirty="0" err="1">
                <a:latin typeface="Verdana" pitchFamily="34" charset="0"/>
              </a:rPr>
              <a:t>virtualization</a:t>
            </a:r>
            <a:r>
              <a:rPr lang="hu-HU" altLang="en-US" sz="1400" dirty="0">
                <a:latin typeface="Verdana" pitchFamily="34" charset="0"/>
              </a:rPr>
              <a:t>, 2011,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://en.wikipedia.org/wiki/X86_virtualization#Intel_virtualization_.28VT-x.29</a:t>
            </a:r>
          </a:p>
        </p:txBody>
      </p:sp>
      <p:sp>
        <p:nvSpPr>
          <p:cNvPr id="303109" name="Text Box 5"/>
          <p:cNvSpPr txBox="1">
            <a:spLocks noChangeArrowheads="1"/>
          </p:cNvSpPr>
          <p:nvPr/>
        </p:nvSpPr>
        <p:spPr bwMode="auto">
          <a:xfrm>
            <a:off x="190500" y="641350"/>
            <a:ext cx="910210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</a:t>
            </a:r>
            <a:r>
              <a:rPr lang="hu-HU" altLang="en-US" sz="1400" dirty="0">
                <a:latin typeface="Verdana" pitchFamily="34" charset="0"/>
              </a:rPr>
              <a:t>5</a:t>
            </a:r>
            <a:r>
              <a:rPr lang="en-US" altLang="en-US" sz="1400" dirty="0">
                <a:latin typeface="Verdana" pitchFamily="34" charset="0"/>
              </a:rPr>
              <a:t>4]: </a:t>
            </a:r>
            <a:r>
              <a:rPr lang="hu-HU" altLang="en-US" sz="1400" dirty="0">
                <a:latin typeface="Verdana" pitchFamily="34" charset="0"/>
              </a:rPr>
              <a:t>Intel 5520 Chipset and Intel 5500 Chipset, </a:t>
            </a:r>
            <a:r>
              <a:rPr lang="hu-HU" altLang="en-US" sz="1400" dirty="0" err="1">
                <a:latin typeface="Verdana" pitchFamily="34" charset="0"/>
              </a:rPr>
              <a:t>Datasheet</a:t>
            </a:r>
            <a:r>
              <a:rPr lang="hu-HU" altLang="en-US" sz="1400" dirty="0">
                <a:latin typeface="Verdana" pitchFamily="34" charset="0"/>
              </a:rPr>
              <a:t>, </a:t>
            </a:r>
            <a:r>
              <a:rPr lang="hu-HU" altLang="en-US" sz="1400" dirty="0" err="1">
                <a:latin typeface="Verdana" pitchFamily="34" charset="0"/>
              </a:rPr>
              <a:t>March</a:t>
            </a:r>
            <a:r>
              <a:rPr lang="hu-HU" altLang="en-US" sz="1400" dirty="0">
                <a:latin typeface="Verdana" pitchFamily="34" charset="0"/>
              </a:rPr>
              <a:t> 2009,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://www.intel.com/content/www/us/en/chipsets/5520-5500-chipset-ioh-datasheet.html</a:t>
            </a:r>
          </a:p>
        </p:txBody>
      </p:sp>
      <p:sp>
        <p:nvSpPr>
          <p:cNvPr id="30311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5. References</a:t>
            </a:r>
            <a:r>
              <a:rPr lang="hu-HU" altLang="en-US" dirty="0" smtClean="0"/>
              <a:t> (7)</a:t>
            </a:r>
            <a:endParaRPr lang="en-US" altLang="en-US" dirty="0" smtClean="0"/>
          </a:p>
        </p:txBody>
      </p:sp>
      <p:sp>
        <p:nvSpPr>
          <p:cNvPr id="303111" name="Text Box 7"/>
          <p:cNvSpPr txBox="1">
            <a:spLocks noChangeArrowheads="1"/>
          </p:cNvSpPr>
          <p:nvPr/>
        </p:nvSpPr>
        <p:spPr bwMode="auto">
          <a:xfrm>
            <a:off x="193675" y="3248025"/>
            <a:ext cx="877695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</a:t>
            </a:r>
            <a:r>
              <a:rPr lang="hu-HU" altLang="en-US" sz="1400" dirty="0">
                <a:latin typeface="Verdana" pitchFamily="34" charset="0"/>
              </a:rPr>
              <a:t>5</a:t>
            </a:r>
            <a:r>
              <a:rPr lang="en-US" altLang="en-US" sz="1400" dirty="0">
                <a:latin typeface="Verdana" pitchFamily="34" charset="0"/>
              </a:rPr>
              <a:t>8]: </a:t>
            </a:r>
            <a:r>
              <a:rPr lang="hu-HU" altLang="en-US" sz="1400" dirty="0" err="1">
                <a:latin typeface="Verdana" pitchFamily="34" charset="0"/>
              </a:rPr>
              <a:t>Sharma</a:t>
            </a:r>
            <a:r>
              <a:rPr lang="hu-HU" altLang="en-US" sz="1400" dirty="0">
                <a:latin typeface="Verdana" pitchFamily="34" charset="0"/>
              </a:rPr>
              <a:t> D. D., </a:t>
            </a:r>
            <a:r>
              <a:rPr lang="en-US" altLang="en-US" sz="1400" dirty="0">
                <a:latin typeface="Verdana" pitchFamily="34" charset="0"/>
              </a:rPr>
              <a:t> </a:t>
            </a:r>
            <a:r>
              <a:rPr lang="hu-HU" altLang="en-US" sz="1400" dirty="0">
                <a:latin typeface="Verdana" pitchFamily="34" charset="0"/>
              </a:rPr>
              <a:t>Intel 5520 Chipset: An I/O </a:t>
            </a:r>
            <a:r>
              <a:rPr lang="hu-HU" altLang="en-US" sz="1400" dirty="0" err="1">
                <a:latin typeface="Verdana" pitchFamily="34" charset="0"/>
              </a:rPr>
              <a:t>Hub</a:t>
            </a:r>
            <a:r>
              <a:rPr lang="hu-HU" altLang="en-US" sz="1400" dirty="0">
                <a:latin typeface="Verdana" pitchFamily="34" charset="0"/>
              </a:rPr>
              <a:t> Chipset </a:t>
            </a:r>
            <a:r>
              <a:rPr lang="hu-HU" altLang="en-US" sz="1400" dirty="0" err="1">
                <a:latin typeface="Verdana" pitchFamily="34" charset="0"/>
              </a:rPr>
              <a:t>for</a:t>
            </a:r>
            <a:r>
              <a:rPr lang="hu-HU" altLang="en-US" sz="1400" dirty="0">
                <a:latin typeface="Verdana" pitchFamily="34" charset="0"/>
              </a:rPr>
              <a:t> Server, Workstation, and </a:t>
            </a:r>
            <a:r>
              <a:rPr lang="hu-HU" altLang="en-US" sz="1400" dirty="0" err="1">
                <a:latin typeface="Verdana" pitchFamily="34" charset="0"/>
              </a:rPr>
              <a:t>High</a:t>
            </a:r>
            <a:endParaRPr lang="hu-HU" altLang="en-US" sz="14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End </a:t>
            </a:r>
            <a:r>
              <a:rPr lang="hu-HU" altLang="en-US" sz="1400" dirty="0" err="1">
                <a:latin typeface="Verdana" pitchFamily="34" charset="0"/>
              </a:rPr>
              <a:t>Desktop</a:t>
            </a:r>
            <a:r>
              <a:rPr lang="hu-HU" altLang="en-US" sz="1400" dirty="0">
                <a:latin typeface="Verdana" pitchFamily="34" charset="0"/>
              </a:rPr>
              <a:t>,</a:t>
            </a:r>
            <a:r>
              <a:rPr lang="en-US" altLang="en-US" sz="1400" dirty="0">
                <a:latin typeface="Verdana" pitchFamily="34" charset="0"/>
              </a:rPr>
              <a:t> Hot</a:t>
            </a:r>
            <a:r>
              <a:rPr lang="hu-HU" altLang="en-US" sz="1400" dirty="0">
                <a:latin typeface="Verdana" pitchFamily="34" charset="0"/>
              </a:rPr>
              <a:t>c</a:t>
            </a:r>
            <a:r>
              <a:rPr lang="en-US" altLang="en-US" sz="1400" dirty="0">
                <a:latin typeface="Verdana" pitchFamily="34" charset="0"/>
              </a:rPr>
              <a:t>hips 2009,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en-US" altLang="en-US" sz="1400" dirty="0">
                <a:latin typeface="Verdana" pitchFamily="34" charset="0"/>
              </a:rPr>
              <a:t>http://www.hotchips.org/archives/hc21/2_mon/</a:t>
            </a:r>
            <a:endParaRPr lang="hu-HU" altLang="en-US" sz="14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HC21.24.200.I-O-Epub/HC21.24.230.DasSharma-Intel-5520-Chipset.pdf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303112" name="Text Box 8"/>
          <p:cNvSpPr txBox="1">
            <a:spLocks noChangeArrowheads="1"/>
          </p:cNvSpPr>
          <p:nvPr/>
        </p:nvSpPr>
        <p:spPr bwMode="auto">
          <a:xfrm>
            <a:off x="193675" y="4051300"/>
            <a:ext cx="908441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</a:t>
            </a:r>
            <a:r>
              <a:rPr lang="hu-HU" altLang="en-US" sz="1400" dirty="0">
                <a:latin typeface="Verdana" pitchFamily="34" charset="0"/>
              </a:rPr>
              <a:t>5</a:t>
            </a:r>
            <a:r>
              <a:rPr lang="en-US" altLang="en-US" sz="1400" dirty="0">
                <a:latin typeface="Verdana" pitchFamily="34" charset="0"/>
              </a:rPr>
              <a:t>9]: </a:t>
            </a:r>
            <a:r>
              <a:rPr lang="hu-HU" altLang="en-US" sz="1400" dirty="0">
                <a:latin typeface="Verdana" pitchFamily="34" charset="0"/>
              </a:rPr>
              <a:t>Morgan</a:t>
            </a:r>
            <a:r>
              <a:rPr lang="en-US" altLang="en-US" sz="1400" dirty="0">
                <a:latin typeface="Verdana" pitchFamily="34" charset="0"/>
              </a:rPr>
              <a:t> </a:t>
            </a:r>
            <a:r>
              <a:rPr lang="hu-HU" altLang="en-US" sz="1400" dirty="0">
                <a:latin typeface="Verdana" pitchFamily="34" charset="0"/>
              </a:rPr>
              <a:t>T. P</a:t>
            </a:r>
            <a:r>
              <a:rPr lang="en-US" altLang="en-US" sz="1400" dirty="0">
                <a:latin typeface="Verdana" pitchFamily="34" charset="0"/>
              </a:rPr>
              <a:t>., </a:t>
            </a:r>
            <a:r>
              <a:rPr lang="hu-HU" altLang="en-US" sz="1400" dirty="0">
                <a:latin typeface="Verdana" pitchFamily="34" charset="0"/>
              </a:rPr>
              <a:t>Intel's </a:t>
            </a:r>
            <a:r>
              <a:rPr lang="hu-HU" altLang="en-US" sz="1400" dirty="0" err="1">
                <a:latin typeface="Verdana" pitchFamily="34" charset="0"/>
              </a:rPr>
              <a:t>future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Sandy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Bridge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Xeons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exposed</a:t>
            </a:r>
            <a:r>
              <a:rPr lang="hu-HU" altLang="en-US" sz="1400" dirty="0">
                <a:latin typeface="Verdana" pitchFamily="34" charset="0"/>
              </a:rPr>
              <a:t>, May 30 2011, The </a:t>
            </a:r>
            <a:r>
              <a:rPr lang="hu-HU" altLang="en-US" sz="1400" dirty="0" err="1">
                <a:latin typeface="Verdana" pitchFamily="34" charset="0"/>
              </a:rPr>
              <a:t>Register</a:t>
            </a:r>
            <a:r>
              <a:rPr lang="hu-HU" altLang="en-US" sz="1400" dirty="0">
                <a:latin typeface="Verdana" pitchFamily="34" charset="0"/>
              </a:rPr>
              <a:t>,</a:t>
            </a:r>
            <a:endParaRPr lang="en-US" altLang="en-US" sz="14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://www.theregister.co.uk/2011/05/30/intel_sandy_bridge_xeon_platforms/page2.html</a:t>
            </a:r>
          </a:p>
        </p:txBody>
      </p:sp>
      <p:sp>
        <p:nvSpPr>
          <p:cNvPr id="303113" name="Text Box 9"/>
          <p:cNvSpPr txBox="1">
            <a:spLocks noChangeArrowheads="1"/>
          </p:cNvSpPr>
          <p:nvPr/>
        </p:nvSpPr>
        <p:spPr bwMode="auto">
          <a:xfrm>
            <a:off x="193675" y="4651375"/>
            <a:ext cx="87842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</a:t>
            </a:r>
            <a:r>
              <a:rPr lang="hu-HU" altLang="en-US" sz="1400" dirty="0">
                <a:latin typeface="Verdana" pitchFamily="34" charset="0"/>
              </a:rPr>
              <a:t>6</a:t>
            </a:r>
            <a:r>
              <a:rPr lang="en-US" altLang="en-US" sz="1400" dirty="0">
                <a:latin typeface="Verdana" pitchFamily="34" charset="0"/>
              </a:rPr>
              <a:t>0]: </a:t>
            </a:r>
            <a:r>
              <a:rPr lang="hu-HU" altLang="en-US" sz="1400" dirty="0">
                <a:latin typeface="Verdana" pitchFamily="34" charset="0"/>
              </a:rPr>
              <a:t>Gilbert J. D., Hunt S. H., </a:t>
            </a:r>
            <a:r>
              <a:rPr lang="hu-HU" altLang="en-US" sz="1400" dirty="0" err="1">
                <a:latin typeface="Verdana" pitchFamily="34" charset="0"/>
              </a:rPr>
              <a:t>Gunadi</a:t>
            </a:r>
            <a:r>
              <a:rPr lang="hu-HU" altLang="en-US" sz="1400" dirty="0">
                <a:latin typeface="Verdana" pitchFamily="34" charset="0"/>
              </a:rPr>
              <a:t> D., </a:t>
            </a:r>
            <a:r>
              <a:rPr lang="hu-HU" altLang="en-US" sz="1400" dirty="0" err="1">
                <a:latin typeface="Verdana" pitchFamily="34" charset="0"/>
              </a:rPr>
              <a:t>Srinivas</a:t>
            </a:r>
            <a:r>
              <a:rPr lang="hu-HU" altLang="en-US" sz="1400" dirty="0">
                <a:latin typeface="Verdana" pitchFamily="34" charset="0"/>
              </a:rPr>
              <a:t> G., </a:t>
            </a:r>
            <a:r>
              <a:rPr lang="en-US" altLang="en-US" sz="1400" dirty="0">
                <a:latin typeface="Verdana" pitchFamily="34" charset="0"/>
              </a:rPr>
              <a:t> </a:t>
            </a:r>
            <a:r>
              <a:rPr lang="hu-HU" altLang="en-US" sz="1400" dirty="0">
                <a:latin typeface="Verdana" pitchFamily="34" charset="0"/>
              </a:rPr>
              <a:t>The </a:t>
            </a:r>
            <a:r>
              <a:rPr lang="hu-HU" altLang="en-US" sz="1400" dirty="0" err="1">
                <a:latin typeface="Verdana" pitchFamily="34" charset="0"/>
              </a:rPr>
              <a:t>Tulsa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Processor</a:t>
            </a:r>
            <a:r>
              <a:rPr lang="hu-HU" altLang="en-US" sz="1400" dirty="0">
                <a:latin typeface="Verdana" pitchFamily="34" charset="0"/>
              </a:rPr>
              <a:t>: A </a:t>
            </a:r>
            <a:r>
              <a:rPr lang="hu-HU" altLang="en-US" sz="1400" dirty="0" err="1">
                <a:latin typeface="Verdana" pitchFamily="34" charset="0"/>
              </a:rPr>
              <a:t>Dual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Core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Large</a:t>
            </a:r>
            <a:endParaRPr lang="hu-HU" altLang="en-US" sz="14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hu-HU" altLang="en-US" sz="1400" dirty="0" err="1" smtClean="0">
                <a:latin typeface="Verdana" pitchFamily="34" charset="0"/>
              </a:rPr>
              <a:t>Shared-Cache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hu-HU" altLang="en-US" sz="1400" dirty="0">
                <a:latin typeface="Verdana" pitchFamily="34" charset="0"/>
              </a:rPr>
              <a:t>Intel </a:t>
            </a:r>
            <a:r>
              <a:rPr lang="hu-HU" altLang="en-US" sz="1400" dirty="0" err="1">
                <a:latin typeface="Verdana" pitchFamily="34" charset="0"/>
              </a:rPr>
              <a:t>Xeon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Processor</a:t>
            </a:r>
            <a:r>
              <a:rPr lang="hu-HU" altLang="en-US" sz="1400" dirty="0">
                <a:latin typeface="Verdana" pitchFamily="34" charset="0"/>
              </a:rPr>
              <a:t> 7000 </a:t>
            </a:r>
            <a:r>
              <a:rPr lang="hu-HU" altLang="en-US" sz="1400" dirty="0" err="1">
                <a:latin typeface="Verdana" pitchFamily="34" charset="0"/>
              </a:rPr>
              <a:t>Sequence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for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the</a:t>
            </a:r>
            <a:r>
              <a:rPr lang="hu-HU" altLang="en-US" sz="1400" dirty="0">
                <a:latin typeface="Verdana" pitchFamily="34" charset="0"/>
              </a:rPr>
              <a:t> MP Server Market </a:t>
            </a:r>
            <a:r>
              <a:rPr lang="hu-HU" altLang="en-US" sz="1400" dirty="0" err="1">
                <a:latin typeface="Verdana" pitchFamily="34" charset="0"/>
              </a:rPr>
              <a:t>Segment</a:t>
            </a:r>
            <a:r>
              <a:rPr lang="hu-HU" altLang="en-US" sz="1400" dirty="0">
                <a:latin typeface="Verdana" pitchFamily="34" charset="0"/>
              </a:rPr>
              <a:t>,</a:t>
            </a:r>
            <a:endParaRPr lang="en-US" altLang="en-US" sz="14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hu-HU" altLang="en-US" sz="1400" dirty="0" err="1" smtClean="0">
                <a:latin typeface="Verdana" pitchFamily="34" charset="0"/>
              </a:rPr>
              <a:t>Aug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hu-HU" altLang="en-US" sz="1400" dirty="0">
                <a:latin typeface="Verdana" pitchFamily="34" charset="0"/>
              </a:rPr>
              <a:t>21 2006, </a:t>
            </a:r>
            <a:r>
              <a:rPr lang="en-US" altLang="en-US" sz="1400" dirty="0">
                <a:latin typeface="Verdana" pitchFamily="34" charset="0"/>
              </a:rPr>
              <a:t>http://www.hotchips.org/archives/hc18/3_Tues/HC18.S9/HC18.S9T1.pdf</a:t>
            </a:r>
          </a:p>
        </p:txBody>
      </p:sp>
      <p:sp>
        <p:nvSpPr>
          <p:cNvPr id="303114" name="Text Box 10"/>
          <p:cNvSpPr txBox="1">
            <a:spLocks noChangeArrowheads="1"/>
          </p:cNvSpPr>
          <p:nvPr/>
        </p:nvSpPr>
        <p:spPr bwMode="auto">
          <a:xfrm>
            <a:off x="193675" y="5476875"/>
            <a:ext cx="8923533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</a:t>
            </a:r>
            <a:r>
              <a:rPr lang="hu-HU" altLang="en-US" sz="1400" dirty="0">
                <a:latin typeface="Verdana" pitchFamily="34" charset="0"/>
              </a:rPr>
              <a:t>6</a:t>
            </a:r>
            <a:r>
              <a:rPr lang="en-US" altLang="en-US" sz="1400" dirty="0">
                <a:latin typeface="Verdana" pitchFamily="34" charset="0"/>
              </a:rPr>
              <a:t>1]: </a:t>
            </a:r>
            <a:r>
              <a:rPr lang="hu-HU" altLang="en-US" sz="1400" dirty="0">
                <a:latin typeface="Verdana" pitchFamily="34" charset="0"/>
              </a:rPr>
              <a:t>Intel Server </a:t>
            </a:r>
            <a:r>
              <a:rPr lang="hu-HU" altLang="en-US" sz="1400" dirty="0" err="1">
                <a:latin typeface="Verdana" pitchFamily="34" charset="0"/>
              </a:rPr>
              <a:t>Board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Set</a:t>
            </a:r>
            <a:r>
              <a:rPr lang="hu-HU" altLang="en-US" sz="1400" dirty="0">
                <a:latin typeface="Verdana" pitchFamily="34" charset="0"/>
              </a:rPr>
              <a:t> SE8500HW4, </a:t>
            </a:r>
            <a:r>
              <a:rPr lang="hu-HU" altLang="en-US" sz="1400" dirty="0" err="1">
                <a:latin typeface="Verdana" pitchFamily="34" charset="0"/>
              </a:rPr>
              <a:t>Technical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Product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Specification</a:t>
            </a:r>
            <a:r>
              <a:rPr lang="hu-HU" altLang="en-US" sz="1400" dirty="0">
                <a:latin typeface="Verdana" pitchFamily="34" charset="0"/>
              </a:rPr>
              <a:t>, </a:t>
            </a:r>
            <a:r>
              <a:rPr lang="hu-HU" altLang="en-US" sz="1400" dirty="0" err="1">
                <a:latin typeface="Verdana" pitchFamily="34" charset="0"/>
              </a:rPr>
              <a:t>Revision</a:t>
            </a:r>
            <a:r>
              <a:rPr lang="hu-HU" altLang="en-US" sz="1400" dirty="0">
                <a:latin typeface="Verdana" pitchFamily="34" charset="0"/>
              </a:rPr>
              <a:t> 1.0,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May </a:t>
            </a:r>
            <a:r>
              <a:rPr lang="hu-HU" altLang="en-US" sz="1400" dirty="0">
                <a:latin typeface="Verdana" pitchFamily="34" charset="0"/>
              </a:rPr>
              <a:t>2005, </a:t>
            </a:r>
            <a:r>
              <a:rPr lang="en-US" altLang="en-US" sz="1400" dirty="0">
                <a:latin typeface="Verdana" pitchFamily="34" charset="0"/>
              </a:rPr>
              <a:t>ftp://download.intel.com/support/motherboards/server/sb/se8500hw4_board</a:t>
            </a:r>
            <a:endParaRPr lang="hu-HU" altLang="en-US" sz="14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_</a:t>
            </a:r>
            <a:r>
              <a:rPr lang="en-US" altLang="en-US" sz="1400" dirty="0">
                <a:latin typeface="Verdana" pitchFamily="34" charset="0"/>
              </a:rPr>
              <a:t>set_tpsr10.pdf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1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5. References</a:t>
            </a:r>
            <a:r>
              <a:rPr lang="hu-HU" altLang="en-US" dirty="0" smtClean="0"/>
              <a:t> (8)</a:t>
            </a:r>
            <a:endParaRPr lang="en-US" altLang="en-US" dirty="0" smtClean="0"/>
          </a:p>
        </p:txBody>
      </p:sp>
      <p:sp>
        <p:nvSpPr>
          <p:cNvPr id="303115" name="Text Box 11"/>
          <p:cNvSpPr txBox="1">
            <a:spLocks noChangeArrowheads="1"/>
          </p:cNvSpPr>
          <p:nvPr/>
        </p:nvSpPr>
        <p:spPr bwMode="auto">
          <a:xfrm>
            <a:off x="180975" y="631826"/>
            <a:ext cx="72426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62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]: 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Mitchell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D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., 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Intel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</a:rPr>
              <a:t>Nehalem-EX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</a:rPr>
              <a:t>review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</a:rPr>
              <a:t>PCPro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,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         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http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://www.pcpro.co.uk/reviews/processors/357709/intel-nehalem-ex</a:t>
            </a: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177800" y="1822450"/>
            <a:ext cx="81111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</a:t>
            </a:r>
            <a:r>
              <a:rPr lang="hu-HU" altLang="en-US" sz="1400" dirty="0">
                <a:latin typeface="Verdana" pitchFamily="34" charset="0"/>
              </a:rPr>
              <a:t>64</a:t>
            </a:r>
            <a:r>
              <a:rPr lang="en-US" altLang="en-US" sz="1400" dirty="0">
                <a:latin typeface="Verdana" pitchFamily="34" charset="0"/>
              </a:rPr>
              <a:t>]: Intel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Xeon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Processor</a:t>
            </a:r>
            <a:r>
              <a:rPr lang="hu-HU" altLang="en-US" sz="1400" dirty="0">
                <a:latin typeface="Verdana" pitchFamily="34" charset="0"/>
              </a:rPr>
              <a:t> E7-8800/4800/2800 </a:t>
            </a:r>
            <a:r>
              <a:rPr lang="hu-HU" altLang="en-US" sz="1400" dirty="0" err="1">
                <a:latin typeface="Verdana" pitchFamily="34" charset="0"/>
              </a:rPr>
              <a:t>Product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Families</a:t>
            </a:r>
            <a:r>
              <a:rPr lang="hu-HU" altLang="en-US" sz="1400" dirty="0">
                <a:latin typeface="Verdana" pitchFamily="34" charset="0"/>
              </a:rPr>
              <a:t>, </a:t>
            </a:r>
            <a:r>
              <a:rPr lang="hu-HU" altLang="en-US" sz="1400" dirty="0" err="1">
                <a:latin typeface="Verdana" pitchFamily="34" charset="0"/>
              </a:rPr>
              <a:t>Datasheet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Vol</a:t>
            </a:r>
            <a:r>
              <a:rPr lang="hu-HU" altLang="en-US" sz="1400" dirty="0">
                <a:latin typeface="Verdana" pitchFamily="34" charset="0"/>
              </a:rPr>
              <a:t>. 1 of 2,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        </a:t>
            </a:r>
            <a:r>
              <a:rPr lang="hu-HU" altLang="en-US" sz="1400" dirty="0" smtClean="0">
                <a:latin typeface="Verdana" pitchFamily="34" charset="0"/>
              </a:rPr>
              <a:t>  </a:t>
            </a:r>
            <a:r>
              <a:rPr lang="hu-HU" altLang="en-US" sz="1400" dirty="0" err="1" smtClean="0">
                <a:latin typeface="Verdana" pitchFamily="34" charset="0"/>
              </a:rPr>
              <a:t>April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hu-HU" altLang="en-US" sz="1400" dirty="0">
                <a:latin typeface="Verdana" pitchFamily="34" charset="0"/>
              </a:rPr>
              <a:t>2011, </a:t>
            </a:r>
            <a:r>
              <a:rPr lang="en-US" altLang="en-US" sz="1400" dirty="0">
                <a:latin typeface="Verdana" pitchFamily="34" charset="0"/>
              </a:rPr>
              <a:t>http://www.intel.com/Assets/PDF/datasheet/325119.pdf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180975" y="1212850"/>
            <a:ext cx="912519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</a:t>
            </a:r>
            <a:r>
              <a:rPr lang="hu-HU" altLang="en-US" sz="1400" dirty="0">
                <a:latin typeface="Verdana" pitchFamily="34" charset="0"/>
              </a:rPr>
              <a:t>63</a:t>
            </a:r>
            <a:r>
              <a:rPr lang="en-US" altLang="en-US" sz="1400" dirty="0">
                <a:latin typeface="Verdana" pitchFamily="34" charset="0"/>
              </a:rPr>
              <a:t>]: </a:t>
            </a:r>
            <a:r>
              <a:rPr lang="hu-HU" altLang="en-US" sz="1400" dirty="0" err="1">
                <a:latin typeface="Verdana" pitchFamily="34" charset="0"/>
              </a:rPr>
              <a:t>Nagaraj</a:t>
            </a:r>
            <a:r>
              <a:rPr lang="hu-HU" altLang="en-US" sz="1400" dirty="0">
                <a:latin typeface="Verdana" pitchFamily="34" charset="0"/>
              </a:rPr>
              <a:t> D., </a:t>
            </a:r>
            <a:r>
              <a:rPr lang="hu-HU" altLang="en-US" sz="1400" dirty="0" err="1">
                <a:latin typeface="Verdana" pitchFamily="34" charset="0"/>
              </a:rPr>
              <a:t>Kottapalli</a:t>
            </a:r>
            <a:r>
              <a:rPr lang="hu-HU" altLang="en-US" sz="1400" dirty="0">
                <a:latin typeface="Verdana" pitchFamily="34" charset="0"/>
              </a:rPr>
              <a:t> S.: </a:t>
            </a:r>
            <a:r>
              <a:rPr lang="hu-HU" altLang="en-US" sz="1400" dirty="0" err="1">
                <a:latin typeface="Verdana" pitchFamily="34" charset="0"/>
              </a:rPr>
              <a:t>Westmere-EX</a:t>
            </a:r>
            <a:r>
              <a:rPr lang="hu-HU" altLang="en-US" sz="1400" dirty="0">
                <a:latin typeface="Verdana" pitchFamily="34" charset="0"/>
              </a:rPr>
              <a:t>: A 20 </a:t>
            </a:r>
            <a:r>
              <a:rPr lang="hu-HU" altLang="en-US" sz="1400" dirty="0" err="1">
                <a:latin typeface="Verdana" pitchFamily="34" charset="0"/>
              </a:rPr>
              <a:t>thread</a:t>
            </a:r>
            <a:r>
              <a:rPr lang="hu-HU" altLang="en-US" sz="1400" dirty="0">
                <a:latin typeface="Verdana" pitchFamily="34" charset="0"/>
              </a:rPr>
              <a:t> server CPU, Hot Chips 2010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        </a:t>
            </a:r>
            <a:r>
              <a:rPr lang="hu-HU" altLang="en-US" sz="1400" dirty="0" smtClean="0">
                <a:latin typeface="Verdana" pitchFamily="34" charset="0"/>
              </a:rPr>
              <a:t> 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://www.hotchips.org/uploads/archive22/HC22.24.610-Nagara-Intel-6-Westmere-EX.pdf</a:t>
            </a: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180975" y="2420938"/>
            <a:ext cx="747929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</a:t>
            </a:r>
            <a:r>
              <a:rPr lang="hu-HU" altLang="en-US" sz="1400" dirty="0">
                <a:latin typeface="Verdana" pitchFamily="34" charset="0"/>
              </a:rPr>
              <a:t>65</a:t>
            </a:r>
            <a:r>
              <a:rPr lang="en-US" altLang="en-US" sz="1400" dirty="0">
                <a:latin typeface="Verdana" pitchFamily="34" charset="0"/>
              </a:rPr>
              <a:t>]: </a:t>
            </a:r>
            <a:r>
              <a:rPr lang="hu-HU" altLang="en-US" sz="1400" dirty="0" err="1">
                <a:latin typeface="Verdana" pitchFamily="34" charset="0"/>
              </a:rPr>
              <a:t>Supermicro</a:t>
            </a:r>
            <a:r>
              <a:rPr lang="hu-HU" altLang="en-US" sz="1400" dirty="0">
                <a:latin typeface="Verdana" pitchFamily="34" charset="0"/>
              </a:rPr>
              <a:t> P4QH6 / P4QH8 </a:t>
            </a:r>
            <a:r>
              <a:rPr lang="hu-HU" altLang="en-US" sz="1400" dirty="0" err="1">
                <a:latin typeface="Verdana" pitchFamily="34" charset="0"/>
              </a:rPr>
              <a:t>User</a:t>
            </a:r>
            <a:r>
              <a:rPr lang="hu-HU" altLang="en-US" sz="1400" dirty="0">
                <a:latin typeface="Verdana" pitchFamily="34" charset="0"/>
              </a:rPr>
              <a:t>’s </a:t>
            </a:r>
            <a:r>
              <a:rPr lang="hu-HU" altLang="en-US" sz="1400" dirty="0" err="1">
                <a:latin typeface="Verdana" pitchFamily="34" charset="0"/>
              </a:rPr>
              <a:t>Manual</a:t>
            </a:r>
            <a:r>
              <a:rPr lang="hu-HU" altLang="en-US" sz="1400" dirty="0">
                <a:latin typeface="Verdana" pitchFamily="34" charset="0"/>
              </a:rPr>
              <a:t>, 2002,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        </a:t>
            </a:r>
            <a:r>
              <a:rPr lang="hu-HU" altLang="en-US" sz="1400" dirty="0" smtClean="0">
                <a:latin typeface="Verdana" pitchFamily="34" charset="0"/>
              </a:rPr>
              <a:t>  http</a:t>
            </a:r>
            <a:r>
              <a:rPr lang="hu-HU" altLang="en-US" sz="1400" dirty="0">
                <a:latin typeface="Verdana" pitchFamily="34" charset="0"/>
              </a:rPr>
              <a:t>://www.supermicro.com/manuals/motherboard/GC-HE/MNL-0665.pdf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184150" y="3032125"/>
            <a:ext cx="811587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</a:t>
            </a:r>
            <a:r>
              <a:rPr lang="hu-HU" altLang="en-US" sz="1400" dirty="0">
                <a:latin typeface="Verdana" pitchFamily="34" charset="0"/>
              </a:rPr>
              <a:t>66</a:t>
            </a:r>
            <a:r>
              <a:rPr lang="en-US" altLang="en-US" sz="1400" dirty="0">
                <a:latin typeface="Verdana" pitchFamily="34" charset="0"/>
              </a:rPr>
              <a:t>]: </a:t>
            </a:r>
            <a:r>
              <a:rPr lang="hu-HU" altLang="en-US" sz="1400" dirty="0">
                <a:latin typeface="Verdana" pitchFamily="34" charset="0"/>
              </a:rPr>
              <a:t>Intel </a:t>
            </a:r>
            <a:r>
              <a:rPr lang="hu-HU" altLang="en-US" sz="1400" dirty="0" err="1">
                <a:latin typeface="Verdana" pitchFamily="34" charset="0"/>
              </a:rPr>
              <a:t>Xeon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Processor</a:t>
            </a:r>
            <a:r>
              <a:rPr lang="hu-HU" altLang="en-US" sz="1400" dirty="0">
                <a:latin typeface="Verdana" pitchFamily="34" charset="0"/>
              </a:rPr>
              <a:t> 7500/6500 Series, Public Gold </a:t>
            </a:r>
            <a:r>
              <a:rPr lang="hu-HU" altLang="en-US" sz="1400" dirty="0" err="1">
                <a:latin typeface="Verdana" pitchFamily="34" charset="0"/>
              </a:rPr>
              <a:t>Presentation</a:t>
            </a:r>
            <a:r>
              <a:rPr lang="hu-HU" altLang="en-US" sz="1400" dirty="0">
                <a:latin typeface="Verdana" pitchFamily="34" charset="0"/>
              </a:rPr>
              <a:t>, </a:t>
            </a:r>
            <a:r>
              <a:rPr lang="hu-HU" altLang="en-US" sz="1400" dirty="0" err="1">
                <a:latin typeface="Verdana" pitchFamily="34" charset="0"/>
              </a:rPr>
              <a:t>March</a:t>
            </a:r>
            <a:r>
              <a:rPr lang="hu-HU" altLang="en-US" sz="1400" dirty="0">
                <a:latin typeface="Verdana" pitchFamily="34" charset="0"/>
              </a:rPr>
              <a:t> 30 2010,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        </a:t>
            </a:r>
            <a:r>
              <a:rPr lang="hu-HU" altLang="en-US" sz="1400" dirty="0" smtClean="0">
                <a:latin typeface="Verdana" pitchFamily="34" charset="0"/>
              </a:rPr>
              <a:t>  http</a:t>
            </a:r>
            <a:r>
              <a:rPr lang="hu-HU" altLang="en-US" sz="1400" dirty="0">
                <a:latin typeface="Verdana" pitchFamily="34" charset="0"/>
              </a:rPr>
              <a:t>://cache-www.intel.com/cd/00/00/44/64/446456_446456.pdf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180975" y="3641725"/>
            <a:ext cx="8762014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</a:t>
            </a:r>
            <a:r>
              <a:rPr lang="hu-HU" altLang="en-US" sz="1400" dirty="0">
                <a:latin typeface="Verdana" pitchFamily="34" charset="0"/>
              </a:rPr>
              <a:t>67</a:t>
            </a:r>
            <a:r>
              <a:rPr lang="en-US" altLang="en-US" sz="1400" dirty="0">
                <a:latin typeface="Verdana" pitchFamily="34" charset="0"/>
              </a:rPr>
              <a:t>]: </a:t>
            </a:r>
            <a:r>
              <a:rPr lang="hu-HU" altLang="en-US" sz="1400" dirty="0" err="1">
                <a:latin typeface="Verdana" pitchFamily="34" charset="0"/>
              </a:rPr>
              <a:t>Supermicro</a:t>
            </a:r>
            <a:r>
              <a:rPr lang="hu-HU" altLang="en-US" sz="1400" dirty="0">
                <a:latin typeface="Verdana" pitchFamily="34" charset="0"/>
              </a:rPr>
              <a:t> X8QB6-F / X8QBE-F </a:t>
            </a:r>
            <a:r>
              <a:rPr lang="hu-HU" altLang="en-US" sz="1400" dirty="0" err="1">
                <a:latin typeface="Verdana" pitchFamily="34" charset="0"/>
              </a:rPr>
              <a:t>User</a:t>
            </a:r>
            <a:r>
              <a:rPr lang="hu-HU" altLang="en-US" sz="1400" dirty="0">
                <a:latin typeface="Verdana" pitchFamily="34" charset="0"/>
              </a:rPr>
              <a:t>’s </a:t>
            </a:r>
            <a:r>
              <a:rPr lang="hu-HU" altLang="en-US" sz="1400" dirty="0" err="1">
                <a:latin typeface="Verdana" pitchFamily="34" charset="0"/>
              </a:rPr>
              <a:t>Manual</a:t>
            </a:r>
            <a:r>
              <a:rPr lang="hu-HU" altLang="en-US" sz="1400" dirty="0">
                <a:latin typeface="Verdana" pitchFamily="34" charset="0"/>
              </a:rPr>
              <a:t>, 2010,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        </a:t>
            </a:r>
            <a:r>
              <a:rPr lang="hu-HU" altLang="en-US" sz="1400" dirty="0" smtClean="0">
                <a:latin typeface="Verdana" pitchFamily="34" charset="0"/>
              </a:rPr>
              <a:t>  http</a:t>
            </a:r>
            <a:r>
              <a:rPr lang="hu-HU" altLang="en-US" sz="1400" dirty="0">
                <a:latin typeface="Verdana" pitchFamily="34" charset="0"/>
              </a:rPr>
              <a:t>://files.siliconmechanics.com/Documentation/Rackform/iServ/R413/Mainboard/MNL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        </a:t>
            </a:r>
            <a:r>
              <a:rPr lang="hu-HU" altLang="en-US" sz="1400" dirty="0" smtClean="0">
                <a:latin typeface="Verdana" pitchFamily="34" charset="0"/>
              </a:rPr>
              <a:t>  -</a:t>
            </a:r>
            <a:r>
              <a:rPr lang="hu-HU" altLang="en-US" sz="1400" dirty="0">
                <a:latin typeface="Verdana" pitchFamily="34" charset="0"/>
              </a:rPr>
              <a:t>X8QB-E-6-F.pdf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276225" y="4449763"/>
            <a:ext cx="8827417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[68]: </a:t>
            </a:r>
            <a:r>
              <a:rPr lang="en-US" altLang="en-US" sz="1400" dirty="0" err="1">
                <a:latin typeface="Verdana" pitchFamily="34" charset="0"/>
              </a:rPr>
              <a:t>Rusu</a:t>
            </a:r>
            <a:r>
              <a:rPr lang="en-US" altLang="en-US" sz="1400" dirty="0">
                <a:latin typeface="Verdana" pitchFamily="34" charset="0"/>
              </a:rPr>
              <a:t> &amp; al.: A 45 nm 8-Core Enterprise Xeon Processor, IEEE journal of Solid State Circuits,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en-US" altLang="en-US" sz="1400" dirty="0" smtClean="0">
                <a:latin typeface="Verdana" pitchFamily="34" charset="0"/>
              </a:rPr>
              <a:t>Vol</a:t>
            </a:r>
            <a:r>
              <a:rPr lang="en-US" altLang="en-US" sz="1400" dirty="0">
                <a:latin typeface="Verdana" pitchFamily="34" charset="0"/>
              </a:rPr>
              <a:t>. 45, No. 1, Jan. 2010, pp. 7-14 </a:t>
            </a: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180975" y="4962525"/>
            <a:ext cx="87254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[69]: </a:t>
            </a:r>
            <a:r>
              <a:rPr lang="en-US" altLang="en-US" sz="1400" dirty="0" err="1">
                <a:latin typeface="Verdana" pitchFamily="34" charset="0"/>
              </a:rPr>
              <a:t>Jafarjead</a:t>
            </a:r>
            <a:r>
              <a:rPr lang="en-US" altLang="en-US" sz="1400" dirty="0">
                <a:latin typeface="Verdana" pitchFamily="34" charset="0"/>
              </a:rPr>
              <a:t> B., “Intel Core Duo Processor,” Intel, 2006,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         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://masih0111.persiangig.com/document/peresentation/behrooz%20jafarnejad.ppt</a:t>
            </a:r>
          </a:p>
        </p:txBody>
      </p:sp>
      <p:sp>
        <p:nvSpPr>
          <p:cNvPr id="19" name="Text Box 23"/>
          <p:cNvSpPr txBox="1">
            <a:spLocks noChangeArrowheads="1"/>
          </p:cNvSpPr>
          <p:nvPr/>
        </p:nvSpPr>
        <p:spPr bwMode="auto">
          <a:xfrm>
            <a:off x="276225" y="5548313"/>
            <a:ext cx="890012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[70]: </a:t>
            </a:r>
            <a:r>
              <a:rPr lang="en-US" altLang="en-US" sz="1400" dirty="0" err="1">
                <a:latin typeface="Verdana" pitchFamily="34" charset="0"/>
              </a:rPr>
              <a:t>Keutzer</a:t>
            </a:r>
            <a:r>
              <a:rPr lang="en-US" altLang="en-US" sz="1400" dirty="0">
                <a:latin typeface="Verdana" pitchFamily="34" charset="0"/>
              </a:rPr>
              <a:t> K., Malik S., Newton R., </a:t>
            </a:r>
            <a:r>
              <a:rPr lang="en-US" altLang="en-US" sz="1400" dirty="0" err="1">
                <a:latin typeface="Verdana" pitchFamily="34" charset="0"/>
              </a:rPr>
              <a:t>Rabaey</a:t>
            </a:r>
            <a:r>
              <a:rPr lang="en-US" altLang="en-US" sz="1400" dirty="0">
                <a:latin typeface="Verdana" pitchFamily="34" charset="0"/>
              </a:rPr>
              <a:t> J., </a:t>
            </a:r>
            <a:r>
              <a:rPr lang="en-US" altLang="en-US" sz="1400" dirty="0" err="1">
                <a:latin typeface="Verdana" pitchFamily="34" charset="0"/>
              </a:rPr>
              <a:t>Sangiovanni-Vincentelli</a:t>
            </a:r>
            <a:r>
              <a:rPr lang="en-US" altLang="en-US" sz="1400" dirty="0">
                <a:latin typeface="Verdana" pitchFamily="34" charset="0"/>
              </a:rPr>
              <a:t> A., System Level Design: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</a:t>
            </a:r>
            <a:r>
              <a:rPr lang="hu-HU" altLang="en-US" sz="1400" dirty="0" smtClean="0">
                <a:latin typeface="Verdana" pitchFamily="34" charset="0"/>
              </a:rPr>
              <a:t>    </a:t>
            </a:r>
            <a:r>
              <a:rPr lang="en-US" altLang="en-US" sz="1400" dirty="0" err="1" smtClean="0">
                <a:latin typeface="Verdana" pitchFamily="34" charset="0"/>
              </a:rPr>
              <a:t>Orthogonalization</a:t>
            </a:r>
            <a:r>
              <a:rPr lang="en-US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>
                <a:latin typeface="Verdana" pitchFamily="34" charset="0"/>
              </a:rPr>
              <a:t>of Concerns and Platform-Based Design, IEEE Transactions 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</a:t>
            </a:r>
            <a:r>
              <a:rPr lang="hu-HU" altLang="en-US" sz="1400" dirty="0" smtClean="0">
                <a:latin typeface="Verdana" pitchFamily="34" charset="0"/>
              </a:rPr>
              <a:t>    </a:t>
            </a:r>
            <a:r>
              <a:rPr lang="en-US" altLang="en-US" sz="1400" dirty="0" smtClean="0">
                <a:latin typeface="Verdana" pitchFamily="34" charset="0"/>
              </a:rPr>
              <a:t>Computer-Aided </a:t>
            </a:r>
            <a:r>
              <a:rPr lang="en-US" altLang="en-US" sz="1400" dirty="0">
                <a:latin typeface="Verdana" pitchFamily="34" charset="0"/>
              </a:rPr>
              <a:t>Design of Circuits and Systems, Vol. 19, No. 12, Dec. 2000, pp.?????</a:t>
            </a:r>
          </a:p>
        </p:txBody>
      </p:sp>
    </p:spTree>
    <p:extLst>
      <p:ext uri="{BB962C8B-B14F-4D97-AF65-F5344CB8AC3E}">
        <p14:creationId xmlns:p14="http://schemas.microsoft.com/office/powerpoint/2010/main" val="405185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1" name="AutoShape 3"/>
          <p:cNvSpPr>
            <a:spLocks noChangeArrowheads="1"/>
          </p:cNvSpPr>
          <p:nvPr/>
        </p:nvSpPr>
        <p:spPr bwMode="auto">
          <a:xfrm>
            <a:off x="381000" y="981075"/>
            <a:ext cx="8532813" cy="89924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1.3 Server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platforms classified according to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the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number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of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       processors supported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69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5. References</a:t>
            </a:r>
            <a:r>
              <a:rPr lang="hu-HU" altLang="en-US" dirty="0" smtClean="0"/>
              <a:t> (9)</a:t>
            </a:r>
            <a:endParaRPr lang="en-US" altLang="en-US" dirty="0" smtClean="0"/>
          </a:p>
        </p:txBody>
      </p:sp>
      <p:sp>
        <p:nvSpPr>
          <p:cNvPr id="304139" name="Text Box 24"/>
          <p:cNvSpPr txBox="1">
            <a:spLocks noChangeArrowheads="1"/>
          </p:cNvSpPr>
          <p:nvPr/>
        </p:nvSpPr>
        <p:spPr bwMode="auto">
          <a:xfrm>
            <a:off x="279400" y="677863"/>
            <a:ext cx="859979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[71]: </a:t>
            </a:r>
            <a:r>
              <a:rPr lang="en-US" altLang="en-US" sz="1400" dirty="0" err="1">
                <a:latin typeface="Verdana" pitchFamily="34" charset="0"/>
              </a:rPr>
              <a:t>Perich</a:t>
            </a:r>
            <a:r>
              <a:rPr lang="en-US" altLang="en-US" sz="1400" dirty="0">
                <a:latin typeface="Verdana" pitchFamily="34" charset="0"/>
              </a:rPr>
              <a:t> D., Intel Volume platforms Technology Leadership, Presentation at HP World 2004,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://98.190.245.141:8080/Proceed/HPW04CD/papers/4194.pdf  </a:t>
            </a:r>
          </a:p>
        </p:txBody>
      </p:sp>
      <p:sp>
        <p:nvSpPr>
          <p:cNvPr id="304140" name="Text Box 26"/>
          <p:cNvSpPr txBox="1">
            <a:spLocks noChangeArrowheads="1"/>
          </p:cNvSpPr>
          <p:nvPr/>
        </p:nvSpPr>
        <p:spPr bwMode="auto">
          <a:xfrm>
            <a:off x="279400" y="1220788"/>
            <a:ext cx="8500276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[72]: </a:t>
            </a:r>
            <a:r>
              <a:rPr lang="en-US" altLang="en-US" sz="1400" dirty="0" err="1">
                <a:latin typeface="Verdana" pitchFamily="34" charset="0"/>
              </a:rPr>
              <a:t>Krazit</a:t>
            </a:r>
            <a:r>
              <a:rPr lang="en-US" altLang="en-US" sz="1400" dirty="0">
                <a:latin typeface="Verdana" pitchFamily="34" charset="0"/>
              </a:rPr>
              <a:t> T., Intel Sheds Light on 2005 Desktop Strategy, IDG News Service, Dec. 07 2004,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://pcworld.about.net/news/Dec072004id118866.htm 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279400" y="1738313"/>
            <a:ext cx="8247129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[73]: </a:t>
            </a:r>
            <a:r>
              <a:rPr lang="en-US" altLang="en-US" sz="1400" dirty="0" err="1">
                <a:latin typeface="Verdana" pitchFamily="34" charset="0"/>
              </a:rPr>
              <a:t>Molka</a:t>
            </a:r>
            <a:r>
              <a:rPr lang="en-US" altLang="en-US" sz="1400" dirty="0">
                <a:latin typeface="Verdana" pitchFamily="34" charset="0"/>
              </a:rPr>
              <a:t> D., </a:t>
            </a:r>
            <a:r>
              <a:rPr lang="en-US" altLang="en-US" sz="1400" dirty="0" err="1">
                <a:latin typeface="Verdana" pitchFamily="34" charset="0"/>
              </a:rPr>
              <a:t>Hackenberg</a:t>
            </a:r>
            <a:r>
              <a:rPr lang="en-US" altLang="en-US" sz="1400" dirty="0">
                <a:latin typeface="Verdana" pitchFamily="34" charset="0"/>
              </a:rPr>
              <a:t> D., </a:t>
            </a:r>
            <a:r>
              <a:rPr lang="en-US" altLang="en-US" sz="1400" dirty="0" err="1">
                <a:latin typeface="Verdana" pitchFamily="34" charset="0"/>
              </a:rPr>
              <a:t>Schöne</a:t>
            </a:r>
            <a:r>
              <a:rPr lang="en-US" altLang="en-US" sz="1400" dirty="0">
                <a:latin typeface="Verdana" pitchFamily="34" charset="0"/>
              </a:rPr>
              <a:t> R., Müller M. S., Memory Performance and Cache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en-US" altLang="en-US" sz="1400" dirty="0" smtClean="0">
                <a:latin typeface="Verdana" pitchFamily="34" charset="0"/>
              </a:rPr>
              <a:t>Coherency </a:t>
            </a:r>
            <a:r>
              <a:rPr lang="en-US" altLang="en-US" sz="1400" dirty="0">
                <a:latin typeface="Verdana" pitchFamily="34" charset="0"/>
              </a:rPr>
              <a:t>Effects on an Intel Nehalem multiprocessor System, Proc. 18</a:t>
            </a:r>
            <a:r>
              <a:rPr lang="en-US" altLang="en-US" sz="1400" baseline="30000" dirty="0">
                <a:latin typeface="Verdana" pitchFamily="34" charset="0"/>
              </a:rPr>
              <a:t>th</a:t>
            </a:r>
            <a:r>
              <a:rPr lang="en-US" altLang="en-US" sz="1400" dirty="0">
                <a:latin typeface="Verdana" pitchFamily="34" charset="0"/>
              </a:rPr>
              <a:t> Int. Conf.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en-US" altLang="en-US" sz="1400" dirty="0" smtClean="0">
                <a:latin typeface="Verdana" pitchFamily="34" charset="0"/>
              </a:rPr>
              <a:t>on </a:t>
            </a:r>
            <a:r>
              <a:rPr lang="en-US" altLang="en-US" sz="1400" dirty="0">
                <a:latin typeface="Verdana" pitchFamily="34" charset="0"/>
              </a:rPr>
              <a:t>Parallel Architectures and Compilation, Techniques, PACT 2009,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://doi.ieeecomputersociety.org/10.1109/PACT.2009.22 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266700" y="2703513"/>
            <a:ext cx="810523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[74]: </a:t>
            </a:r>
            <a:r>
              <a:rPr lang="en-US" altLang="en-US" sz="1400" dirty="0" err="1">
                <a:latin typeface="Verdana" pitchFamily="34" charset="0"/>
              </a:rPr>
              <a:t>Radhakrishnan</a:t>
            </a:r>
            <a:r>
              <a:rPr lang="en-US" altLang="en-US" sz="1400" dirty="0">
                <a:latin typeface="Verdana" pitchFamily="34" charset="0"/>
              </a:rPr>
              <a:t> S., </a:t>
            </a:r>
            <a:r>
              <a:rPr lang="en-US" altLang="en-US" sz="1400" dirty="0" err="1">
                <a:latin typeface="Verdana" pitchFamily="34" charset="0"/>
              </a:rPr>
              <a:t>Chinthamani</a:t>
            </a:r>
            <a:r>
              <a:rPr lang="en-US" altLang="en-US" sz="1400" dirty="0">
                <a:latin typeface="Verdana" pitchFamily="34" charset="0"/>
              </a:rPr>
              <a:t> S., Cheng K., The Blackford Northbridge Chipset for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en-US" altLang="en-US" sz="1400" dirty="0" smtClean="0">
                <a:latin typeface="Verdana" pitchFamily="34" charset="0"/>
              </a:rPr>
              <a:t>Intel </a:t>
            </a:r>
            <a:r>
              <a:rPr lang="en-US" altLang="en-US" sz="1400" dirty="0">
                <a:latin typeface="Verdana" pitchFamily="34" charset="0"/>
              </a:rPr>
              <a:t>5000, IEEE MICRO, March-April 2007, pp. 22-33</a:t>
            </a:r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279400" y="3240088"/>
            <a:ext cx="8832354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[75]: Rolf T., Cache Organization and Memory Management of the Intel Nehalem Computer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en-US" altLang="en-US" sz="1400" dirty="0" smtClean="0">
                <a:latin typeface="Verdana" pitchFamily="34" charset="0"/>
              </a:rPr>
              <a:t>Architecture</a:t>
            </a:r>
            <a:r>
              <a:rPr lang="en-US" altLang="en-US" sz="1400" dirty="0">
                <a:latin typeface="Verdana" pitchFamily="34" charset="0"/>
              </a:rPr>
              <a:t>, University of Utah, Dec. 2009, http://rolfed.com/nehalem/nehalemPaper.pdf</a:t>
            </a:r>
          </a:p>
        </p:txBody>
      </p:sp>
      <p:sp>
        <p:nvSpPr>
          <p:cNvPr id="16" name="Text Box 22"/>
          <p:cNvSpPr txBox="1">
            <a:spLocks noChangeArrowheads="1"/>
          </p:cNvSpPr>
          <p:nvPr/>
        </p:nvSpPr>
        <p:spPr bwMode="auto">
          <a:xfrm>
            <a:off x="266700" y="3763963"/>
            <a:ext cx="8579528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[76]: </a:t>
            </a:r>
            <a:r>
              <a:rPr lang="en-US" altLang="en-US" sz="1400" dirty="0" err="1">
                <a:latin typeface="Verdana" pitchFamily="34" charset="0"/>
              </a:rPr>
              <a:t>Levinthal</a:t>
            </a:r>
            <a:r>
              <a:rPr lang="en-US" altLang="en-US" sz="1400" dirty="0">
                <a:latin typeface="Verdana" pitchFamily="34" charset="0"/>
              </a:rPr>
              <a:t> D., Performance Analysis Guide for Intel Core i7 Processor and Intel Xeon 5500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en-US" altLang="en-US" sz="1400" dirty="0" smtClean="0">
                <a:latin typeface="Verdana" pitchFamily="34" charset="0"/>
              </a:rPr>
              <a:t>processors</a:t>
            </a:r>
            <a:r>
              <a:rPr lang="en-US" altLang="en-US" sz="1400" dirty="0">
                <a:latin typeface="Verdana" pitchFamily="34" charset="0"/>
              </a:rPr>
              <a:t>, Version 1.0, 2008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://software.intel.com/sites/products/collateral/hpc/vtune/performance_analysis</a:t>
            </a:r>
            <a:r>
              <a:rPr lang="en-US" altLang="en-US" sz="1400" dirty="0" smtClean="0">
                <a:latin typeface="Verdana" pitchFamily="34" charset="0"/>
              </a:rPr>
              <a:t>_</a:t>
            </a:r>
            <a:endParaRPr lang="hu-HU" altLang="en-US" sz="1400" dirty="0" smtClean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smtClean="0">
                <a:latin typeface="Verdana" pitchFamily="34" charset="0"/>
              </a:rPr>
              <a:t>          </a:t>
            </a:r>
            <a:r>
              <a:rPr lang="en-US" altLang="en-US" sz="1400" dirty="0" smtClean="0">
                <a:latin typeface="Verdana" pitchFamily="34" charset="0"/>
              </a:rPr>
              <a:t>guide.pdf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17" name="Text Box 24"/>
          <p:cNvSpPr txBox="1">
            <a:spLocks noChangeArrowheads="1"/>
          </p:cNvSpPr>
          <p:nvPr/>
        </p:nvSpPr>
        <p:spPr bwMode="auto">
          <a:xfrm>
            <a:off x="276225" y="5754688"/>
            <a:ext cx="844077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[79]: </a:t>
            </a:r>
            <a:r>
              <a:rPr lang="en-US" altLang="en-US" sz="1400" dirty="0" err="1">
                <a:latin typeface="Verdana" pitchFamily="34" charset="0"/>
              </a:rPr>
              <a:t>Gavrichenkov</a:t>
            </a:r>
            <a:r>
              <a:rPr lang="en-US" altLang="en-US" sz="1400" dirty="0">
                <a:latin typeface="Verdana" pitchFamily="34" charset="0"/>
              </a:rPr>
              <a:t> I., Workstation Processors Duel: AMD Opteron against Intel Xeon, Page 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en-US" altLang="en-US" sz="1400" dirty="0" smtClean="0">
                <a:latin typeface="Verdana" pitchFamily="34" charset="0"/>
              </a:rPr>
              <a:t>12/21/2005</a:t>
            </a:r>
            <a:r>
              <a:rPr lang="en-US" altLang="en-US" sz="1400" dirty="0">
                <a:latin typeface="Verdana" pitchFamily="34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://www.xbitlabs.com/articles/cpu/display/opteron-xeon-workstation_5.html</a:t>
            </a:r>
          </a:p>
        </p:txBody>
      </p:sp>
      <p:sp>
        <p:nvSpPr>
          <p:cNvPr id="18" name="Text Box 25"/>
          <p:cNvSpPr txBox="1">
            <a:spLocks noChangeArrowheads="1"/>
          </p:cNvSpPr>
          <p:nvPr/>
        </p:nvSpPr>
        <p:spPr bwMode="auto">
          <a:xfrm>
            <a:off x="276225" y="5233988"/>
            <a:ext cx="8512971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[78]: 3.6GHz 2MB 800MHz Intel Xeon Processor SL7ZC C8511, http://store.flagshiptech.com/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en-US" altLang="en-US" sz="1400" dirty="0" smtClean="0">
                <a:latin typeface="Verdana" pitchFamily="34" charset="0"/>
              </a:rPr>
              <a:t>products/3.6GHz-2MB-800MHz-Intel-Xeon-Processor-SL7ZC-C8511.html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19" name="Text Box 26"/>
          <p:cNvSpPr txBox="1">
            <a:spLocks noChangeArrowheads="1"/>
          </p:cNvSpPr>
          <p:nvPr/>
        </p:nvSpPr>
        <p:spPr bwMode="auto">
          <a:xfrm>
            <a:off x="276225" y="4700588"/>
            <a:ext cx="7522957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[77]: </a:t>
            </a:r>
            <a:r>
              <a:rPr lang="en-US" altLang="en-US" sz="1400" dirty="0" err="1">
                <a:latin typeface="Verdana" pitchFamily="34" charset="0"/>
              </a:rPr>
              <a:t>Ryszard</a:t>
            </a:r>
            <a:r>
              <a:rPr lang="en-US" altLang="en-US" sz="1400" dirty="0">
                <a:latin typeface="Verdana" pitchFamily="34" charset="0"/>
              </a:rPr>
              <a:t> </a:t>
            </a:r>
            <a:r>
              <a:rPr lang="en-US" altLang="en-US" sz="1400" dirty="0" err="1">
                <a:latin typeface="Verdana" pitchFamily="34" charset="0"/>
              </a:rPr>
              <a:t>Sommefeldt</a:t>
            </a:r>
            <a:r>
              <a:rPr lang="en-US" altLang="en-US" sz="1400" dirty="0">
                <a:latin typeface="Verdana" pitchFamily="34" charset="0"/>
              </a:rPr>
              <a:t> R., Intel Xeon 3.4GHz ['Nocona' core], 18th Aug, 2004, </a:t>
            </a:r>
            <a:br>
              <a:rPr lang="en-US" altLang="en-US" sz="1400" dirty="0">
                <a:latin typeface="Verdana" pitchFamily="34" charset="0"/>
              </a:rPr>
            </a:br>
            <a:r>
              <a:rPr lang="en-US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://www.hexus.net/content/item.php?item=822&amp;page=1&amp;search=reas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61" name="Text Box 17"/>
          <p:cNvSpPr txBox="1">
            <a:spLocks noChangeArrowheads="1"/>
          </p:cNvSpPr>
          <p:nvPr/>
        </p:nvSpPr>
        <p:spPr bwMode="auto">
          <a:xfrm>
            <a:off x="180975" y="635000"/>
            <a:ext cx="83397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[80]: </a:t>
            </a:r>
            <a:r>
              <a:rPr lang="hu-HU" altLang="en-US" sz="1400" dirty="0" err="1">
                <a:latin typeface="Verdana" pitchFamily="34" charset="0"/>
              </a:rPr>
              <a:t>Glaskowsky</a:t>
            </a:r>
            <a:r>
              <a:rPr lang="hu-HU" altLang="en-US" sz="1400" dirty="0">
                <a:latin typeface="Verdana" pitchFamily="34" charset="0"/>
              </a:rPr>
              <a:t> P.: </a:t>
            </a:r>
            <a:r>
              <a:rPr lang="hu-HU" altLang="en-US" sz="1400" dirty="0" err="1">
                <a:latin typeface="Verdana" pitchFamily="34" charset="0"/>
              </a:rPr>
              <a:t>Investigating</a:t>
            </a:r>
            <a:r>
              <a:rPr lang="hu-HU" altLang="en-US" sz="1400" dirty="0">
                <a:latin typeface="Verdana" pitchFamily="34" charset="0"/>
              </a:rPr>
              <a:t> Intel's </a:t>
            </a:r>
            <a:r>
              <a:rPr lang="hu-HU" altLang="en-US" sz="1400" dirty="0" err="1">
                <a:latin typeface="Verdana" pitchFamily="34" charset="0"/>
              </a:rPr>
              <a:t>Lynnfield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mysteries</a:t>
            </a:r>
            <a:r>
              <a:rPr lang="hu-HU" altLang="en-US" sz="1400" dirty="0">
                <a:latin typeface="Verdana" pitchFamily="34" charset="0"/>
              </a:rPr>
              <a:t>, </a:t>
            </a:r>
            <a:r>
              <a:rPr lang="hu-HU" altLang="en-US" sz="1400" dirty="0" err="1">
                <a:latin typeface="Verdana" pitchFamily="34" charset="0"/>
              </a:rPr>
              <a:t>cnet</a:t>
            </a:r>
            <a:r>
              <a:rPr lang="hu-HU" altLang="en-US" sz="1400" dirty="0">
                <a:latin typeface="Verdana" pitchFamily="34" charset="0"/>
              </a:rPr>
              <a:t> News, </a:t>
            </a:r>
            <a:r>
              <a:rPr lang="hu-HU" altLang="en-US" sz="1400" dirty="0" err="1">
                <a:latin typeface="Verdana" pitchFamily="34" charset="0"/>
              </a:rPr>
              <a:t>Sept</a:t>
            </a:r>
            <a:r>
              <a:rPr lang="hu-HU" altLang="en-US" sz="1400" dirty="0">
                <a:latin typeface="Verdana" pitchFamily="34" charset="0"/>
              </a:rPr>
              <a:t>. 21. 2009,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://news.cnet.com/8301-13512_3-10357328-23.html</a:t>
            </a:r>
          </a:p>
        </p:txBody>
      </p:sp>
      <p:sp>
        <p:nvSpPr>
          <p:cNvPr id="305162" name="Text Box 28"/>
          <p:cNvSpPr txBox="1">
            <a:spLocks noChangeArrowheads="1"/>
          </p:cNvSpPr>
          <p:nvPr/>
        </p:nvSpPr>
        <p:spPr bwMode="auto">
          <a:xfrm>
            <a:off x="276225" y="1236663"/>
            <a:ext cx="8297863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[81]: Kurd &amp; al., </a:t>
            </a:r>
            <a:r>
              <a:rPr lang="en-US" altLang="en-US" sz="1400" dirty="0" err="1">
                <a:latin typeface="Verdana" pitchFamily="34" charset="0"/>
              </a:rPr>
              <a:t>Westmere</a:t>
            </a:r>
            <a:r>
              <a:rPr lang="en-US" altLang="en-US" sz="1400" dirty="0">
                <a:latin typeface="Verdana" pitchFamily="34" charset="0"/>
              </a:rPr>
              <a:t>: A Family of 32 nm IA Processors, Proc. ISSCC 2010, pp. 96-98 </a:t>
            </a:r>
          </a:p>
        </p:txBody>
      </p:sp>
      <p:sp>
        <p:nvSpPr>
          <p:cNvPr id="305163" name="Text Box 30"/>
          <p:cNvSpPr txBox="1">
            <a:spLocks noChangeArrowheads="1"/>
          </p:cNvSpPr>
          <p:nvPr/>
        </p:nvSpPr>
        <p:spPr bwMode="auto">
          <a:xfrm>
            <a:off x="273050" y="1573213"/>
            <a:ext cx="916892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[82</a:t>
            </a:r>
            <a:r>
              <a:rPr lang="en-US" altLang="en-US" sz="1400" dirty="0" smtClean="0">
                <a:latin typeface="Verdana" pitchFamily="34" charset="0"/>
              </a:rPr>
              <a:t>]</a:t>
            </a:r>
            <a:r>
              <a:rPr lang="hu-HU" altLang="en-US" sz="1400" dirty="0" smtClean="0">
                <a:latin typeface="Verdana" pitchFamily="34" charset="0"/>
              </a:rPr>
              <a:t>:</a:t>
            </a:r>
            <a:r>
              <a:rPr lang="en-US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>
                <a:latin typeface="Verdana" pitchFamily="34" charset="0"/>
              </a:rPr>
              <a:t>Miller M. </a:t>
            </a:r>
            <a:r>
              <a:rPr lang="en-US" altLang="en-US" sz="1400" dirty="0" err="1">
                <a:latin typeface="Verdana" pitchFamily="34" charset="0"/>
              </a:rPr>
              <a:t>J.,Intel</a:t>
            </a:r>
            <a:r>
              <a:rPr lang="en-US" altLang="en-US" sz="1400" dirty="0">
                <a:latin typeface="Verdana" pitchFamily="34" charset="0"/>
              </a:rPr>
              <a:t> Previews ISSCC: 6-Core </a:t>
            </a:r>
            <a:r>
              <a:rPr lang="en-US" altLang="en-US" sz="1400" dirty="0" err="1">
                <a:latin typeface="Verdana" pitchFamily="34" charset="0"/>
              </a:rPr>
              <a:t>Gulftown</a:t>
            </a:r>
            <a:r>
              <a:rPr lang="en-US" altLang="en-US" sz="1400" dirty="0">
                <a:latin typeface="Verdana" pitchFamily="34" charset="0"/>
              </a:rPr>
              <a:t> Processor, Feb 03, 2010, http://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</a:t>
            </a:r>
            <a:r>
              <a:rPr lang="hu-HU" altLang="en-US" sz="1400" dirty="0" smtClean="0">
                <a:latin typeface="Verdana" pitchFamily="34" charset="0"/>
              </a:rPr>
              <a:t>    </a:t>
            </a:r>
            <a:r>
              <a:rPr lang="en-US" altLang="en-US" sz="1400" dirty="0" smtClean="0">
                <a:latin typeface="Verdana" pitchFamily="34" charset="0"/>
              </a:rPr>
              <a:t>forwardthinking.pcmag.com/chips/282694-intel-previews-isscc-6-core-gulftown-processor      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305164" name="Rectangle 3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5. References</a:t>
            </a:r>
            <a:r>
              <a:rPr lang="hu-HU" altLang="en-US" dirty="0" smtClean="0"/>
              <a:t> (10)</a:t>
            </a:r>
            <a:endParaRPr lang="en-US" altLang="en-US" dirty="0" smtClean="0"/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269875" y="2100263"/>
            <a:ext cx="854689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[83]: Hill D., Chowdhury M., </a:t>
            </a:r>
            <a:r>
              <a:rPr lang="en-US" altLang="en-US" sz="1400" dirty="0" err="1">
                <a:latin typeface="Verdana" pitchFamily="34" charset="0"/>
              </a:rPr>
              <a:t>Westmere</a:t>
            </a:r>
            <a:r>
              <a:rPr lang="en-US" altLang="en-US" sz="1400" dirty="0">
                <a:latin typeface="Verdana" pitchFamily="34" charset="0"/>
              </a:rPr>
              <a:t> Xeon-56xx “Tick” CPU, Hot Chips 22, 2010,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://www.hotchips.org/uploads/archive22/HC22.24.620-Hill-Intel-WSM-EP-print.pdf </a:t>
            </a: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85738" y="2638425"/>
            <a:ext cx="85629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[84]: </a:t>
            </a:r>
            <a:r>
              <a:rPr lang="hu-HU" altLang="en-US" sz="1400" dirty="0" err="1">
                <a:latin typeface="Verdana" pitchFamily="34" charset="0"/>
              </a:rPr>
              <a:t>Pawlowski</a:t>
            </a:r>
            <a:r>
              <a:rPr lang="hu-HU" altLang="en-US" sz="1400" dirty="0">
                <a:latin typeface="Verdana" pitchFamily="34" charset="0"/>
              </a:rPr>
              <a:t> S.: </a:t>
            </a:r>
            <a:r>
              <a:rPr lang="hu-HU" altLang="en-US" sz="1400" dirty="0" err="1">
                <a:latin typeface="Verdana" pitchFamily="34" charset="0"/>
              </a:rPr>
              <a:t>Intelligent</a:t>
            </a:r>
            <a:r>
              <a:rPr lang="hu-HU" altLang="en-US" sz="1400" dirty="0">
                <a:latin typeface="Verdana" pitchFamily="34" charset="0"/>
              </a:rPr>
              <a:t> and </a:t>
            </a:r>
            <a:r>
              <a:rPr lang="hu-HU" altLang="en-US" sz="1400" dirty="0" err="1">
                <a:latin typeface="Verdana" pitchFamily="34" charset="0"/>
              </a:rPr>
              <a:t>Expandable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High-</a:t>
            </a:r>
            <a:r>
              <a:rPr lang="hu-HU" altLang="en-US" sz="1400" dirty="0">
                <a:latin typeface="Verdana" pitchFamily="34" charset="0"/>
              </a:rPr>
              <a:t> End Intel Server Platform, </a:t>
            </a:r>
            <a:r>
              <a:rPr lang="hu-HU" altLang="en-US" sz="1400" dirty="0" err="1">
                <a:latin typeface="Verdana" pitchFamily="34" charset="0"/>
              </a:rPr>
              <a:t>Codenamed</a:t>
            </a:r>
            <a:endParaRPr lang="hu-HU" altLang="en-US" sz="14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hu-HU" altLang="en-US" sz="1400" dirty="0" err="1" smtClean="0">
                <a:latin typeface="Verdana" pitchFamily="34" charset="0"/>
              </a:rPr>
              <a:t>Nehalem-EX</a:t>
            </a:r>
            <a:r>
              <a:rPr lang="hu-HU" altLang="en-US" sz="1400" dirty="0">
                <a:latin typeface="Verdana" pitchFamily="34" charset="0"/>
              </a:rPr>
              <a:t>, IDF 2009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180975" y="3230563"/>
            <a:ext cx="82788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[85]: Intel Sandy Bridge Review, Bit-tech, Jan. 3 2011</a:t>
            </a:r>
            <a:r>
              <a:rPr lang="hu-HU" altLang="en-US" sz="1400" dirty="0">
                <a:latin typeface="Verdana" pitchFamily="34" charset="0"/>
              </a:rPr>
              <a:t>,</a:t>
            </a:r>
            <a:endParaRPr lang="en-US" altLang="en-US" sz="1400" dirty="0">
              <a:latin typeface="Verdana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://www.bit-tech.net/hardware/cpus/2011/01/03/intel-sandy-bridge-review/1</a:t>
            </a: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180975" y="3829050"/>
            <a:ext cx="832606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[86]: </a:t>
            </a:r>
            <a:r>
              <a:rPr lang="hu-HU" altLang="en-US" sz="1400" dirty="0">
                <a:latin typeface="Verdana" pitchFamily="34" charset="0"/>
              </a:rPr>
              <a:t>Kahn O., </a:t>
            </a:r>
            <a:r>
              <a:rPr lang="hu-HU" altLang="en-US" sz="1400" dirty="0" err="1">
                <a:latin typeface="Verdana" pitchFamily="34" charset="0"/>
              </a:rPr>
              <a:t>Piazza</a:t>
            </a:r>
            <a:r>
              <a:rPr lang="hu-HU" altLang="en-US" sz="1400" dirty="0">
                <a:latin typeface="Verdana" pitchFamily="34" charset="0"/>
              </a:rPr>
              <a:t> T., </a:t>
            </a:r>
            <a:r>
              <a:rPr lang="hu-HU" altLang="en-US" sz="1400" dirty="0" err="1">
                <a:latin typeface="Verdana" pitchFamily="34" charset="0"/>
              </a:rPr>
              <a:t>Valentine</a:t>
            </a:r>
            <a:r>
              <a:rPr lang="hu-HU" altLang="en-US" sz="1400" dirty="0">
                <a:latin typeface="Verdana" pitchFamily="34" charset="0"/>
              </a:rPr>
              <a:t> B.: </a:t>
            </a:r>
            <a:r>
              <a:rPr lang="hu-HU" altLang="en-US" sz="1400" dirty="0" err="1">
                <a:latin typeface="Verdana" pitchFamily="34" charset="0"/>
              </a:rPr>
              <a:t>Technology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Insight</a:t>
            </a:r>
            <a:r>
              <a:rPr lang="hu-HU" altLang="en-US" sz="1400" dirty="0">
                <a:latin typeface="Verdana" pitchFamily="34" charset="0"/>
              </a:rPr>
              <a:t>: Intel </a:t>
            </a:r>
            <a:r>
              <a:rPr lang="hu-HU" altLang="en-US" sz="1400" dirty="0" err="1">
                <a:latin typeface="Verdana" pitchFamily="34" charset="0"/>
              </a:rPr>
              <a:t>Next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Generation</a:t>
            </a:r>
            <a:r>
              <a:rPr lang="hu-HU" altLang="en-US" sz="1400" dirty="0">
                <a:latin typeface="Verdana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hu-HU" altLang="en-US" sz="1400" dirty="0" err="1" smtClean="0">
                <a:latin typeface="Verdana" pitchFamily="34" charset="0"/>
              </a:rPr>
              <a:t>Microarchitecture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Codename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Sandy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Bridge</a:t>
            </a:r>
            <a:r>
              <a:rPr lang="hu-HU" altLang="en-US" sz="1400" dirty="0">
                <a:latin typeface="Verdana" pitchFamily="34" charset="0"/>
              </a:rPr>
              <a:t>, IDF 2010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hu-HU" altLang="en-US" sz="1400" dirty="0" err="1" smtClean="0">
                <a:latin typeface="Verdana" pitchFamily="34" charset="0"/>
              </a:rPr>
              <a:t>extreme.pcgameshardware.de</a:t>
            </a:r>
            <a:r>
              <a:rPr lang="hu-HU" altLang="en-US" sz="1400" dirty="0">
                <a:latin typeface="Verdana" pitchFamily="34" charset="0"/>
              </a:rPr>
              <a:t>/.../281270d1288260884-bonusmaterial-pc- </a:t>
            </a:r>
            <a:r>
              <a:rPr lang="hu-HU" altLang="en-US" sz="1400" dirty="0" err="1">
                <a:latin typeface="Verdana" pitchFamily="34" charset="0"/>
              </a:rPr>
              <a:t>games-</a:t>
            </a:r>
            <a:endParaRPr lang="hu-HU" altLang="en-US" sz="14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        </a:t>
            </a:r>
            <a:r>
              <a:rPr lang="hu-HU" altLang="en-US" sz="1400" dirty="0" smtClean="0">
                <a:latin typeface="Verdana" pitchFamily="34" charset="0"/>
              </a:rPr>
              <a:t>  ardware-12-2010-sf10_spcs001_100.pdf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182563" y="4851400"/>
            <a:ext cx="83972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[87]: </a:t>
            </a:r>
            <a:r>
              <a:rPr lang="en-US" altLang="en-US" sz="1400" dirty="0" err="1">
                <a:latin typeface="Verdana" pitchFamily="34" charset="0"/>
              </a:rPr>
              <a:t>Inkley</a:t>
            </a:r>
            <a:r>
              <a:rPr lang="en-US" altLang="en-US" sz="1400" dirty="0">
                <a:latin typeface="Verdana" pitchFamily="34" charset="0"/>
              </a:rPr>
              <a:t> B., </a:t>
            </a:r>
            <a:r>
              <a:rPr lang="en-US" altLang="en-US" sz="1400" dirty="0" err="1">
                <a:latin typeface="Verdana" pitchFamily="34" charset="0"/>
              </a:rPr>
              <a:t>Tetrick</a:t>
            </a:r>
            <a:r>
              <a:rPr lang="en-US" altLang="en-US" sz="1400" dirty="0">
                <a:latin typeface="Verdana" pitchFamily="34" charset="0"/>
              </a:rPr>
              <a:t> S</a:t>
            </a:r>
            <a:r>
              <a:rPr lang="en-US" altLang="en-US" sz="1400" dirty="0" smtClean="0">
                <a:latin typeface="Verdana" pitchFamily="34" charset="0"/>
              </a:rPr>
              <a:t>.</a:t>
            </a:r>
            <a:r>
              <a:rPr lang="hu-HU" altLang="en-US" sz="1400" dirty="0" smtClean="0">
                <a:latin typeface="Verdana" pitchFamily="34" charset="0"/>
              </a:rPr>
              <a:t>,</a:t>
            </a:r>
            <a:r>
              <a:rPr lang="en-US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>
                <a:latin typeface="Verdana" pitchFamily="34" charset="0"/>
              </a:rPr>
              <a:t>Intel Multi-core Architecture and Implementations, IDF, Session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en-US" altLang="en-US" sz="1400" dirty="0" smtClean="0">
                <a:latin typeface="Verdana" pitchFamily="34" charset="0"/>
              </a:rPr>
              <a:t>MATS002</a:t>
            </a:r>
            <a:r>
              <a:rPr lang="en-US" altLang="en-US" sz="1400" dirty="0">
                <a:latin typeface="Verdana" pitchFamily="34" charset="0"/>
              </a:rPr>
              <a:t>, March 7 2006</a:t>
            </a:r>
          </a:p>
        </p:txBody>
      </p: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184150" y="5443538"/>
            <a:ext cx="930049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[88]: Smith S. L</a:t>
            </a:r>
            <a:r>
              <a:rPr lang="en-US" altLang="en-US" sz="1400" dirty="0" smtClean="0">
                <a:latin typeface="Verdana" pitchFamily="34" charset="0"/>
              </a:rPr>
              <a:t>.</a:t>
            </a:r>
            <a:r>
              <a:rPr lang="hu-HU" altLang="en-US" sz="1400" dirty="0" smtClean="0">
                <a:latin typeface="Verdana" pitchFamily="34" charset="0"/>
              </a:rPr>
              <a:t>,</a:t>
            </a:r>
            <a:r>
              <a:rPr lang="en-US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>
                <a:latin typeface="Verdana" pitchFamily="34" charset="0"/>
              </a:rPr>
              <a:t>Intel Roadmap Overview, IDF Fall, Aug. 20 2008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://download.intel.com/pressroom/kits/events/idffall_2008/SSmith_briefing_roadmap.pdf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185738" y="6035675"/>
            <a:ext cx="85520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[89]: Intel Public Roadmap; Business Platforms for Desktop, Mobile &amp; Data Center, H1’ 2011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://www.2ncinesil.com/download/Public%20Roadmap%201H%202011.pptx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Text Box 4"/>
          <p:cNvSpPr txBox="1">
            <a:spLocks noChangeArrowheads="1"/>
          </p:cNvSpPr>
          <p:nvPr/>
        </p:nvSpPr>
        <p:spPr bwMode="auto">
          <a:xfrm>
            <a:off x="187325" y="628650"/>
            <a:ext cx="750429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[90]: </a:t>
            </a:r>
            <a:r>
              <a:rPr lang="hu-HU" altLang="en-US" sz="1400" dirty="0" err="1">
                <a:latin typeface="Verdana" pitchFamily="34" charset="0"/>
              </a:rPr>
              <a:t>Rusu</a:t>
            </a:r>
            <a:r>
              <a:rPr lang="hu-HU" altLang="en-US" sz="1400" dirty="0">
                <a:latin typeface="Verdana" pitchFamily="34" charset="0"/>
              </a:rPr>
              <a:t> S., „</a:t>
            </a:r>
            <a:r>
              <a:rPr lang="hu-HU" altLang="en-US" sz="1400" dirty="0" err="1">
                <a:latin typeface="Verdana" pitchFamily="34" charset="0"/>
              </a:rPr>
              <a:t>Circuit</a:t>
            </a:r>
            <a:r>
              <a:rPr lang="hu-HU" altLang="en-US" sz="1400" dirty="0">
                <a:latin typeface="Verdana" pitchFamily="34" charset="0"/>
              </a:rPr>
              <a:t> Technologies </a:t>
            </a:r>
            <a:r>
              <a:rPr lang="hu-HU" altLang="en-US" sz="1400" dirty="0" err="1">
                <a:latin typeface="Verdana" pitchFamily="34" charset="0"/>
              </a:rPr>
              <a:t>for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Multi-Core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Processor</a:t>
            </a:r>
            <a:r>
              <a:rPr lang="hu-HU" altLang="en-US" sz="1400" dirty="0">
                <a:latin typeface="Verdana" pitchFamily="34" charset="0"/>
              </a:rPr>
              <a:t> Design,” </a:t>
            </a:r>
            <a:r>
              <a:rPr lang="hu-HU" altLang="en-US" sz="1400" dirty="0" err="1">
                <a:latin typeface="Verdana" pitchFamily="34" charset="0"/>
              </a:rPr>
              <a:t>April</a:t>
            </a:r>
            <a:r>
              <a:rPr lang="hu-HU" altLang="en-US" sz="1400" dirty="0">
                <a:latin typeface="Verdana" pitchFamily="34" charset="0"/>
              </a:rPr>
              <a:t> 2006,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http</a:t>
            </a:r>
            <a:r>
              <a:rPr lang="hu-HU" altLang="en-US" sz="1400" dirty="0">
                <a:latin typeface="Verdana" pitchFamily="34" charset="0"/>
              </a:rPr>
              <a:t>://www.ewh.ieee.org/r6/scv/ssc/April06.pdf</a:t>
            </a:r>
            <a:r>
              <a:rPr lang="en-US" altLang="en-US" sz="1400" dirty="0">
                <a:latin typeface="Verdana" pitchFamily="34" charset="0"/>
              </a:rPr>
              <a:t> </a:t>
            </a:r>
          </a:p>
        </p:txBody>
      </p:sp>
      <p:sp>
        <p:nvSpPr>
          <p:cNvPr id="306186" name="Text Box 18"/>
          <p:cNvSpPr txBox="1">
            <a:spLocks noChangeArrowheads="1"/>
          </p:cNvSpPr>
          <p:nvPr/>
        </p:nvSpPr>
        <p:spPr bwMode="auto">
          <a:xfrm>
            <a:off x="187325" y="1212850"/>
            <a:ext cx="645001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[91]: </a:t>
            </a:r>
            <a:r>
              <a:rPr lang="en-US" altLang="en-US" sz="1400" dirty="0" err="1">
                <a:latin typeface="Verdana" pitchFamily="34" charset="0"/>
              </a:rPr>
              <a:t>Goto</a:t>
            </a:r>
            <a:r>
              <a:rPr lang="en-US" altLang="en-US" sz="1400" dirty="0">
                <a:latin typeface="Verdana" pitchFamily="34" charset="0"/>
              </a:rPr>
              <a:t> H., IDF, Aug. 26 2005,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 http://pc.watch.impress.co.jp/docs/2005/0826/kaigai207.htm</a:t>
            </a:r>
          </a:p>
        </p:txBody>
      </p:sp>
      <p:sp>
        <p:nvSpPr>
          <p:cNvPr id="306187" name="Text Box 19"/>
          <p:cNvSpPr txBox="1">
            <a:spLocks noChangeArrowheads="1"/>
          </p:cNvSpPr>
          <p:nvPr/>
        </p:nvSpPr>
        <p:spPr bwMode="auto">
          <a:xfrm>
            <a:off x="187325" y="1809750"/>
            <a:ext cx="808445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[92]: </a:t>
            </a:r>
            <a:r>
              <a:rPr lang="en-US" altLang="en-US" sz="1400" dirty="0" err="1">
                <a:latin typeface="Verdana" pitchFamily="34" charset="0"/>
              </a:rPr>
              <a:t>TechChannel</a:t>
            </a:r>
            <a:r>
              <a:rPr lang="en-US" altLang="en-US" sz="1400" dirty="0">
                <a:latin typeface="Verdana" pitchFamily="34" charset="0"/>
              </a:rPr>
              <a:t>, http://www.tecchannel.de/_misc/img/detail1000.cfm?pk=342850&amp;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err="1" smtClean="0">
                <a:latin typeface="Verdana" pitchFamily="34" charset="0"/>
              </a:rPr>
              <a:t>fk</a:t>
            </a:r>
            <a:r>
              <a:rPr lang="en-US" altLang="en-US" sz="1400" dirty="0" smtClean="0">
                <a:latin typeface="Verdana" pitchFamily="34" charset="0"/>
              </a:rPr>
              <a:t>=432919&amp;id=il-74145482909021379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306188" name="Rectangle 2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5. References</a:t>
            </a:r>
            <a:r>
              <a:rPr lang="hu-HU" altLang="en-US" dirty="0" smtClean="0"/>
              <a:t> (</a:t>
            </a:r>
            <a:r>
              <a:rPr lang="en-US" altLang="en-US" dirty="0" smtClean="0"/>
              <a:t>1</a:t>
            </a:r>
            <a:r>
              <a:rPr lang="hu-HU" altLang="en-US" dirty="0" smtClean="0"/>
              <a:t>1)</a:t>
            </a:r>
            <a:endParaRPr lang="en-US" altLang="en-US" dirty="0" smtClean="0"/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279400" y="2747963"/>
            <a:ext cx="8260146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[94]: Morgan T. P., Intel's future Sandy Bridge Xeons exposed, The Register, May 30. 2011,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://www.theregister.co.uk/2011/05/30/intel_sandy_bridge_xeon_platforms</a:t>
            </a: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279400" y="3255963"/>
            <a:ext cx="6901185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[95]: </a:t>
            </a:r>
            <a:r>
              <a:rPr lang="en-US" altLang="en-US" sz="1400" dirty="0" err="1" smtClean="0">
                <a:latin typeface="Verdana" pitchFamily="34" charset="0"/>
              </a:rPr>
              <a:t>Gelsinger</a:t>
            </a:r>
            <a:r>
              <a:rPr lang="en-US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>
                <a:latin typeface="Verdana" pitchFamily="34" charset="0"/>
              </a:rPr>
              <a:t>P., Keynote, IDF Spring 2005, March 2005,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http:</a:t>
            </a:r>
            <a:r>
              <a:rPr lang="en-US" altLang="en-US" sz="1400" dirty="0" smtClean="0">
                <a:latin typeface="Verdana" pitchFamily="34" charset="0"/>
              </a:rPr>
              <a:t>//</a:t>
            </a:r>
            <a:r>
              <a:rPr lang="en-US" altLang="en-US" sz="1400" dirty="0">
                <a:latin typeface="Verdana" pitchFamily="34" charset="0"/>
              </a:rPr>
              <a:t>www.intel.com/pressroom/kits/events/idfspr_2005/index.htm </a:t>
            </a: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279400" y="2422525"/>
            <a:ext cx="5694363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[93]: Sandy Bridge, http://en.wikipedia.org/wiki/Sandy_Bridge</a:t>
            </a: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276225" y="3787775"/>
            <a:ext cx="88201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99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[96]: </a:t>
            </a:r>
            <a:r>
              <a:rPr lang="en-US" altLang="en-US" sz="1400" dirty="0" err="1">
                <a:latin typeface="Verdana" pitchFamily="34" charset="0"/>
              </a:rPr>
              <a:t>Kuppuswamy</a:t>
            </a:r>
            <a:r>
              <a:rPr lang="en-US" altLang="en-US" sz="1400" dirty="0">
                <a:latin typeface="Verdana" pitchFamily="34" charset="0"/>
              </a:rPr>
              <a:t>, R. C al., Over one million TPCC with a 45nm 6-core Xeon® CPU,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en-US" altLang="en-US" sz="1400" dirty="0" smtClean="0">
                <a:latin typeface="Verdana" pitchFamily="34" charset="0"/>
              </a:rPr>
              <a:t>IEEE </a:t>
            </a:r>
            <a:r>
              <a:rPr lang="en-US" altLang="en-US" sz="1400" dirty="0">
                <a:latin typeface="Verdana" pitchFamily="34" charset="0"/>
              </a:rPr>
              <a:t>International Solid-State Circuits Conference - Digest of Technical Papers, </a:t>
            </a:r>
            <a:endParaRPr lang="hu-HU" altLang="en-US" sz="1400" dirty="0" smtClean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 smtClean="0">
                <a:latin typeface="Verdana" pitchFamily="34" charset="0"/>
              </a:rPr>
              <a:t>           </a:t>
            </a:r>
            <a:r>
              <a:rPr lang="en-US" altLang="en-US" sz="1400" dirty="0" smtClean="0">
                <a:latin typeface="Verdana" pitchFamily="34" charset="0"/>
              </a:rPr>
              <a:t>ISSCC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2009</a:t>
            </a:r>
            <a:r>
              <a:rPr lang="hu-HU" altLang="en-US" sz="1400" dirty="0">
                <a:latin typeface="Verdana" pitchFamily="34" charset="0"/>
              </a:rPr>
              <a:t>,</a:t>
            </a:r>
            <a:r>
              <a:rPr lang="en-US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>
                <a:latin typeface="Verdana" pitchFamily="34" charset="0"/>
              </a:rPr>
              <a:t>Feb. 2009, pp. 70 - 71,71a </a:t>
            </a: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279400" y="4516438"/>
            <a:ext cx="805387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[97]: </a:t>
            </a:r>
            <a:r>
              <a:rPr lang="en-US" altLang="en-US" sz="1400" dirty="0" err="1">
                <a:latin typeface="Verdana" pitchFamily="34" charset="0"/>
              </a:rPr>
              <a:t>Perich</a:t>
            </a:r>
            <a:r>
              <a:rPr lang="en-US" altLang="en-US" sz="1400" dirty="0">
                <a:latin typeface="Verdana" pitchFamily="34" charset="0"/>
              </a:rPr>
              <a:t> D., Intel Volume Platforms Technology Leadership, Solutions and Technology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en-US" altLang="en-US" sz="1400" dirty="0" smtClean="0">
                <a:latin typeface="Verdana" pitchFamily="34" charset="0"/>
              </a:rPr>
              <a:t>Conference</a:t>
            </a:r>
            <a:r>
              <a:rPr lang="en-US" altLang="en-US" sz="1400" dirty="0">
                <a:latin typeface="Verdana" pitchFamily="34" charset="0"/>
              </a:rPr>
              <a:t>, HP World 2004,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://www.openmpe.com/cslproceed/HPW04CD/papers/4194.pdf</a:t>
            </a: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190500" y="5259388"/>
            <a:ext cx="874713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latin typeface="Verdana" pitchFamily="34" charset="0"/>
              </a:rPr>
              <a:t>[</a:t>
            </a:r>
            <a:r>
              <a:rPr lang="hu-HU" altLang="en-US" sz="1400" dirty="0" smtClean="0">
                <a:latin typeface="Verdana" pitchFamily="34" charset="0"/>
              </a:rPr>
              <a:t>98</a:t>
            </a:r>
            <a:r>
              <a:rPr lang="en-US" altLang="en-US" sz="1400" dirty="0" smtClean="0">
                <a:latin typeface="Verdana" pitchFamily="34" charset="0"/>
              </a:rPr>
              <a:t>]: </a:t>
            </a:r>
            <a:r>
              <a:rPr lang="hu-HU" altLang="en-US" sz="1400" dirty="0" smtClean="0">
                <a:latin typeface="Verdana" pitchFamily="34" charset="0"/>
              </a:rPr>
              <a:t>De </a:t>
            </a:r>
            <a:r>
              <a:rPr lang="hu-HU" altLang="en-US" sz="1400" dirty="0" err="1" smtClean="0">
                <a:latin typeface="Verdana" pitchFamily="34" charset="0"/>
              </a:rPr>
              <a:t>Gelas</a:t>
            </a:r>
            <a:r>
              <a:rPr lang="en-US" altLang="en-US" sz="1400" dirty="0" smtClean="0">
                <a:latin typeface="Verdana" pitchFamily="34" charset="0"/>
              </a:rPr>
              <a:t> </a:t>
            </a:r>
            <a:r>
              <a:rPr lang="hu-HU" altLang="en-US" sz="1400" dirty="0" smtClean="0">
                <a:latin typeface="Verdana" pitchFamily="34" charset="0"/>
              </a:rPr>
              <a:t>J</a:t>
            </a:r>
            <a:r>
              <a:rPr lang="en-US" altLang="en-US" sz="1400" dirty="0" smtClean="0">
                <a:latin typeface="Verdana" pitchFamily="34" charset="0"/>
              </a:rPr>
              <a:t>., </a:t>
            </a:r>
            <a:r>
              <a:rPr lang="hu-HU" altLang="en-US" sz="1400" dirty="0" err="1">
                <a:latin typeface="Verdana" pitchFamily="34" charset="0"/>
              </a:rPr>
              <a:t>Westmere-EX</a:t>
            </a:r>
            <a:r>
              <a:rPr lang="hu-HU" altLang="en-US" sz="1400" dirty="0">
                <a:latin typeface="Verdana" pitchFamily="34" charset="0"/>
              </a:rPr>
              <a:t>: Intel </a:t>
            </a:r>
            <a:r>
              <a:rPr lang="hu-HU" altLang="en-US" sz="1400" dirty="0" err="1">
                <a:latin typeface="Verdana" pitchFamily="34" charset="0"/>
              </a:rPr>
              <a:t>Improves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their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Xeon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 smtClean="0">
                <a:latin typeface="Verdana" pitchFamily="34" charset="0"/>
              </a:rPr>
              <a:t>Flagship</a:t>
            </a:r>
            <a:r>
              <a:rPr lang="hu-HU" altLang="en-US" sz="1400" dirty="0" smtClean="0">
                <a:latin typeface="Verdana" pitchFamily="34" charset="0"/>
              </a:rPr>
              <a:t>, </a:t>
            </a:r>
            <a:r>
              <a:rPr lang="hu-HU" altLang="en-US" sz="1400" dirty="0" err="1" smtClean="0">
                <a:latin typeface="Verdana" pitchFamily="34" charset="0"/>
              </a:rPr>
              <a:t>AnandTech</a:t>
            </a:r>
            <a:r>
              <a:rPr lang="hu-HU" altLang="en-US" sz="1400" dirty="0" smtClean="0">
                <a:latin typeface="Verdana" pitchFamily="34" charset="0"/>
              </a:rPr>
              <a:t>, </a:t>
            </a:r>
            <a:r>
              <a:rPr lang="hu-HU" altLang="en-US" sz="1400" dirty="0" err="1" smtClean="0">
                <a:latin typeface="Verdana" pitchFamily="34" charset="0"/>
              </a:rPr>
              <a:t>April</a:t>
            </a:r>
            <a:r>
              <a:rPr lang="hu-HU" altLang="en-US" sz="1400" dirty="0" smtClean="0">
                <a:latin typeface="Verdana" pitchFamily="34" charset="0"/>
              </a:rPr>
              <a:t> 6 2011,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 smtClean="0">
                <a:latin typeface="Verdana" pitchFamily="34" charset="0"/>
              </a:rPr>
              <a:t>           http</a:t>
            </a:r>
            <a:r>
              <a:rPr lang="hu-HU" altLang="en-US" sz="1400" dirty="0">
                <a:latin typeface="Verdana" pitchFamily="34" charset="0"/>
              </a:rPr>
              <a:t>://www.anandtech.com/show/4259/westmereex-intels-flagship-improves</a:t>
            </a:r>
          </a:p>
        </p:txBody>
      </p:sp>
      <p:sp>
        <p:nvSpPr>
          <p:cNvPr id="19" name="Text Box 12"/>
          <p:cNvSpPr txBox="1">
            <a:spLocks noChangeArrowheads="1"/>
          </p:cNvSpPr>
          <p:nvPr/>
        </p:nvSpPr>
        <p:spPr bwMode="auto">
          <a:xfrm>
            <a:off x="188913" y="5870575"/>
            <a:ext cx="901278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latin typeface="Verdana" pitchFamily="34" charset="0"/>
              </a:rPr>
              <a:t>[</a:t>
            </a:r>
            <a:r>
              <a:rPr lang="hu-HU" altLang="en-US" sz="1400" dirty="0" smtClean="0">
                <a:latin typeface="Verdana" pitchFamily="34" charset="0"/>
              </a:rPr>
              <a:t>99</a:t>
            </a:r>
            <a:r>
              <a:rPr lang="en-US" altLang="en-US" sz="1400" dirty="0">
                <a:latin typeface="Verdana" pitchFamily="34" charset="0"/>
              </a:rPr>
              <a:t>]: Starke W.J., POWER7: IBM’s Next Generation, Balanced POWER </a:t>
            </a:r>
            <a:r>
              <a:rPr lang="en-US" altLang="en-US" sz="1400" dirty="0" smtClean="0">
                <a:latin typeface="Verdana" pitchFamily="34" charset="0"/>
              </a:rPr>
              <a:t>Server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Chip</a:t>
            </a:r>
            <a:r>
              <a:rPr lang="en-US" altLang="en-US" sz="1400" dirty="0">
                <a:latin typeface="Verdana" pitchFamily="34" charset="0"/>
              </a:rPr>
              <a:t>, Hot Chips 21, </a:t>
            </a:r>
            <a:endParaRPr lang="hu-HU" altLang="en-US" sz="1400" dirty="0" smtClean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smtClean="0">
                <a:latin typeface="Verdana" pitchFamily="34" charset="0"/>
              </a:rPr>
              <a:t>         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</a:t>
            </a:r>
            <a:r>
              <a:rPr lang="en-US" altLang="en-US" sz="1400" dirty="0" smtClean="0">
                <a:latin typeface="Verdana" pitchFamily="34" charset="0"/>
              </a:rPr>
              <a:t>www.hotchips.org/wp-content/uploads/hc_archives/hc21/3_tues/HC21.25.800.</a:t>
            </a:r>
            <a:endParaRPr lang="hu-HU" altLang="en-US" sz="1400" dirty="0" smtClean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smtClean="0">
                <a:latin typeface="Verdana" pitchFamily="34" charset="0"/>
              </a:rPr>
              <a:t>          </a:t>
            </a:r>
            <a:r>
              <a:rPr lang="en-US" altLang="en-US" sz="1400" dirty="0" err="1" smtClean="0">
                <a:latin typeface="Verdana" pitchFamily="34" charset="0"/>
              </a:rPr>
              <a:t>ServerSystemsII-Epub</a:t>
            </a:r>
            <a:r>
              <a:rPr lang="en-US" altLang="en-US" sz="1400" dirty="0" smtClean="0">
                <a:latin typeface="Verdana" pitchFamily="34" charset="0"/>
              </a:rPr>
              <a:t>/HC21.25.835.Starke-IBM-POWER7SystemBalancev13_display.pdf</a:t>
            </a:r>
            <a:endParaRPr lang="en-US" altLang="en-US" sz="1400" dirty="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Text Box 2"/>
          <p:cNvSpPr txBox="1">
            <a:spLocks noChangeArrowheads="1"/>
          </p:cNvSpPr>
          <p:nvPr/>
        </p:nvSpPr>
        <p:spPr bwMode="auto">
          <a:xfrm>
            <a:off x="187325" y="1460500"/>
            <a:ext cx="813575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101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]: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Intel Server System SSH4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Board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Set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Technical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Product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Specification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Oct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. 2003,</a:t>
            </a:r>
            <a:endParaRPr lang="hu-HU" altLang="en-US" sz="1400" dirty="0">
              <a:solidFill>
                <a:srgbClr val="000000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       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http://download.intel.com/support/motherboards/server/ssh4/ssh4_tps.pdf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03107" name="Text Box 3"/>
          <p:cNvSpPr txBox="1">
            <a:spLocks noChangeArrowheads="1"/>
          </p:cNvSpPr>
          <p:nvPr/>
        </p:nvSpPr>
        <p:spPr bwMode="auto">
          <a:xfrm>
            <a:off x="187325" y="2057400"/>
            <a:ext cx="854439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102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]: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Haas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J. &amp; Vogt P., Fully buffered DIMM Technology Moves Enterprise Platforms to the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     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  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Next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Level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Technology Intel Magazine, March 2005, pp. 1-7 </a:t>
            </a:r>
          </a:p>
        </p:txBody>
      </p:sp>
      <p:sp>
        <p:nvSpPr>
          <p:cNvPr id="303108" name="Text Box 4"/>
          <p:cNvSpPr txBox="1">
            <a:spLocks noChangeArrowheads="1"/>
          </p:cNvSpPr>
          <p:nvPr/>
        </p:nvSpPr>
        <p:spPr bwMode="auto">
          <a:xfrm>
            <a:off x="187325" y="2670175"/>
            <a:ext cx="846250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103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Ganesh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B.,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Jaleel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A.,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Wang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D., Jacob B.,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Fully-Buffered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DIMM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Memory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Architectures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:</a:t>
            </a:r>
            <a:endParaRPr lang="hu-HU" altLang="en-US" sz="1400" dirty="0">
              <a:solidFill>
                <a:srgbClr val="000000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        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Understanding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Mechanisms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Overheads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and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Scaling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2007,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    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https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://ece.umd.edu/~blj/papers/hpca2007.pdf</a:t>
            </a:r>
          </a:p>
        </p:txBody>
      </p:sp>
      <p:sp>
        <p:nvSpPr>
          <p:cNvPr id="303109" name="Text Box 5"/>
          <p:cNvSpPr txBox="1">
            <a:spLocks noChangeArrowheads="1"/>
          </p:cNvSpPr>
          <p:nvPr/>
        </p:nvSpPr>
        <p:spPr bwMode="auto">
          <a:xfrm>
            <a:off x="190500" y="641350"/>
            <a:ext cx="856625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100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]: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Intel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E8500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Chipset </a:t>
            </a:r>
            <a:r>
              <a:rPr lang="en-US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eXternal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Memory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Bridge (XMB)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Datasheet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March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2005,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    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http://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www.intel.co.id/content/dam/doc/datasheet/e8500-chipset-external-memory-</a:t>
            </a:r>
            <a:endParaRPr lang="hu-HU" altLang="en-US" sz="1400" dirty="0" smtClean="0">
              <a:solidFill>
                <a:srgbClr val="000000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   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bridge-datasheet.pdf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0311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5. References</a:t>
            </a:r>
            <a:r>
              <a:rPr lang="hu-HU" altLang="en-US" dirty="0" smtClean="0"/>
              <a:t> (12)</a:t>
            </a:r>
            <a:endParaRPr lang="en-US" altLang="en-US" dirty="0" smtClean="0"/>
          </a:p>
        </p:txBody>
      </p:sp>
      <p:sp>
        <p:nvSpPr>
          <p:cNvPr id="303111" name="Text Box 7"/>
          <p:cNvSpPr txBox="1">
            <a:spLocks noChangeArrowheads="1"/>
          </p:cNvSpPr>
          <p:nvPr/>
        </p:nvSpPr>
        <p:spPr bwMode="auto">
          <a:xfrm>
            <a:off x="193675" y="3486150"/>
            <a:ext cx="708905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104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]: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Smith S. L.,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Quad-Core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Press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Briefing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IDF 2006,</a:t>
            </a:r>
            <a:endParaRPr lang="hu-HU" altLang="en-US" sz="1400" dirty="0">
              <a:solidFill>
                <a:srgbClr val="000000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        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http://www.intel.com/pressroom/kits/quadcore/qc_pressbriefing.pdf</a:t>
            </a:r>
          </a:p>
        </p:txBody>
      </p:sp>
      <p:sp>
        <p:nvSpPr>
          <p:cNvPr id="303112" name="Text Box 8"/>
          <p:cNvSpPr txBox="1">
            <a:spLocks noChangeArrowheads="1"/>
          </p:cNvSpPr>
          <p:nvPr/>
        </p:nvSpPr>
        <p:spPr bwMode="auto">
          <a:xfrm>
            <a:off x="193675" y="4108450"/>
            <a:ext cx="516429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105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]: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Smith S.L., Intel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Enterprise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Roadmap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IDF 2010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03113" name="Text Box 9"/>
          <p:cNvSpPr txBox="1">
            <a:spLocks noChangeArrowheads="1"/>
          </p:cNvSpPr>
          <p:nvPr/>
        </p:nvSpPr>
        <p:spPr bwMode="auto">
          <a:xfrm>
            <a:off x="193675" y="4508500"/>
            <a:ext cx="800244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106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]: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Intel 7500 Chipset,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Datasheet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March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2010,</a:t>
            </a:r>
            <a:endParaRPr lang="hu-HU" altLang="en-US" sz="1400" dirty="0">
              <a:solidFill>
                <a:srgbClr val="000000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        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http://www.intel.com/content/dam/doc/datasheet/7500-chipset-datasheet.pdf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03114" name="Text Box 10"/>
          <p:cNvSpPr txBox="1">
            <a:spLocks noChangeArrowheads="1"/>
          </p:cNvSpPr>
          <p:nvPr/>
        </p:nvSpPr>
        <p:spPr bwMode="auto">
          <a:xfrm>
            <a:off x="193675" y="5105400"/>
            <a:ext cx="88312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107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]: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7500/7510/7512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Scalable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Memory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Buffer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Datasheet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April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2011, </a:t>
            </a:r>
            <a:endParaRPr lang="hu-HU" altLang="en-US" sz="1400" dirty="0">
              <a:solidFill>
                <a:srgbClr val="000000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        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http://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www.intel.com/content/www/us/en/chipsets/7500-7510-7512-scalable-memory-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   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buffer-datasheet.html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188913" y="5937250"/>
            <a:ext cx="407515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108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]: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X8QB6-LF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User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Manual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Supermicro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09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Text Box 2"/>
          <p:cNvSpPr txBox="1">
            <a:spLocks noChangeArrowheads="1"/>
          </p:cNvSpPr>
          <p:nvPr/>
        </p:nvSpPr>
        <p:spPr bwMode="auto">
          <a:xfrm>
            <a:off x="187325" y="1241425"/>
            <a:ext cx="84755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110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]: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Morgan T. P.,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Intel (finally) uncages Nehalem-EX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beast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The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Register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March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30 2010,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          http://www.theregister.co.uk/2010/03/30/intel_nehalem_ex_launch/?page=2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03107" name="Text Box 3"/>
          <p:cNvSpPr txBox="1">
            <a:spLocks noChangeArrowheads="1"/>
          </p:cNvSpPr>
          <p:nvPr/>
        </p:nvSpPr>
        <p:spPr bwMode="auto">
          <a:xfrm>
            <a:off x="187325" y="1838325"/>
            <a:ext cx="886858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111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]: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Morgan T. P.,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Intel Puts More Compute Behind Xeon E7 Big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Memory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The Platform,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    May 5 2015, http://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www.theplatform.net/2015/05/05/intel-puts-more-compute-behind-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    xeon-e7-big-memory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/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03108" name="Text Box 4"/>
          <p:cNvSpPr txBox="1">
            <a:spLocks noChangeArrowheads="1"/>
          </p:cNvSpPr>
          <p:nvPr/>
        </p:nvSpPr>
        <p:spPr bwMode="auto">
          <a:xfrm>
            <a:off x="187326" y="2670175"/>
            <a:ext cx="87376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112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Niederste-Berg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M.,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28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core 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</a:rPr>
              <a:t>Skylake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 EP/EX 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</a:rPr>
              <a:t>plattform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 comes into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view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Hardware LUXX, 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   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26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May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2015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, http://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www.hardwareluxx.com/index.php/news/hardware/cpu/35474-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    28-core-skylake-epex-plattform-comes-into-view.html</a:t>
            </a:r>
          </a:p>
        </p:txBody>
      </p:sp>
      <p:sp>
        <p:nvSpPr>
          <p:cNvPr id="303109" name="Text Box 5"/>
          <p:cNvSpPr txBox="1">
            <a:spLocks noChangeArrowheads="1"/>
          </p:cNvSpPr>
          <p:nvPr/>
        </p:nvSpPr>
        <p:spPr bwMode="auto">
          <a:xfrm>
            <a:off x="190500" y="641350"/>
            <a:ext cx="866583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109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]: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B</a:t>
            </a:r>
            <a:r>
              <a:rPr lang="en-US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aseboard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management controller (BMC) definition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TechTarget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May 2007,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    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http://searchnetworking.techtarget.com/definition/baseboard-management-controller</a:t>
            </a:r>
          </a:p>
        </p:txBody>
      </p:sp>
      <p:sp>
        <p:nvSpPr>
          <p:cNvPr id="30311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5. References</a:t>
            </a:r>
            <a:r>
              <a:rPr lang="hu-HU" altLang="en-US" dirty="0" smtClean="0"/>
              <a:t> (13)</a:t>
            </a:r>
            <a:endParaRPr lang="en-US" altLang="en-US" dirty="0" smtClean="0"/>
          </a:p>
        </p:txBody>
      </p:sp>
      <p:sp>
        <p:nvSpPr>
          <p:cNvPr id="303111" name="Text Box 7"/>
          <p:cNvSpPr txBox="1">
            <a:spLocks noChangeArrowheads="1"/>
          </p:cNvSpPr>
          <p:nvPr/>
        </p:nvSpPr>
        <p:spPr bwMode="auto">
          <a:xfrm>
            <a:off x="193675" y="3486150"/>
            <a:ext cx="903189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113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]: Intel C102/C104 Scalable Memory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Buffer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 Datasheet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Febr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.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 2014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    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http://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www.intel.com/content/dam/www/public/us/en/documents/datasheets/c102-c104-</a:t>
            </a:r>
            <a:endParaRPr lang="hu-HU" altLang="en-US" sz="1400" dirty="0" smtClean="0">
              <a:solidFill>
                <a:srgbClr val="000000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   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scalable-memory-buffer-datasheet.pdf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03113" name="Text Box 9"/>
          <p:cNvSpPr txBox="1">
            <a:spLocks noChangeArrowheads="1"/>
          </p:cNvSpPr>
          <p:nvPr/>
        </p:nvSpPr>
        <p:spPr bwMode="auto">
          <a:xfrm>
            <a:off x="193675" y="4298950"/>
            <a:ext cx="894571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114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]: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Intel Xeon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Processor E7-8800/4800 V3 Product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Family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Technical Overview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May 21 2015,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          https://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software.intel.com/en-us/articles/intel-xeon-processor-e7-88004800-v3-product-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   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family-technical-overview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03114" name="Text Box 10"/>
          <p:cNvSpPr txBox="1">
            <a:spLocks noChangeArrowheads="1"/>
          </p:cNvSpPr>
          <p:nvPr/>
        </p:nvSpPr>
        <p:spPr bwMode="auto">
          <a:xfrm>
            <a:off x="193675" y="5105400"/>
            <a:ext cx="930645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115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]: X10QBi Platform with X10QBi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Baseboard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 User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’s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 manual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Supermicro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2014,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          ftp://ftp.supermicro.com/CDR-X10-Q_1.00_for_Intel_X10_Q_platform/MANUALS/X10QBi.pdf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188913" y="5718175"/>
            <a:ext cx="889384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116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</a:rPr>
              <a:t>Rusu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S.,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</a:rPr>
              <a:t>Muljono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H.,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</a:rPr>
              <a:t>Ayers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D.,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</a:rPr>
              <a:t>Tam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S., A 22nm 15-core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</a:rPr>
              <a:t>enterprise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Xeon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</a:rPr>
              <a:t>processor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family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    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IEEE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ISSC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 Journal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Vol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. 50,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Issue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1, Jan. 2015 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72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7" name="Text Box 3"/>
          <p:cNvSpPr txBox="1">
            <a:spLocks noChangeArrowheads="1"/>
          </p:cNvSpPr>
          <p:nvPr/>
        </p:nvSpPr>
        <p:spPr bwMode="auto">
          <a:xfrm>
            <a:off x="187325" y="1685925"/>
            <a:ext cx="815338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118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Chiappetta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M.,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Intel Launches Xeon E7-8800 and E7-4800 v3 Processor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Families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</a:t>
            </a:r>
            <a:endParaRPr lang="en-US" altLang="en-US" sz="1400" dirty="0" smtClean="0">
              <a:solidFill>
                <a:srgbClr val="000000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   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Hot Hardware, May 5 2015, </a:t>
            </a:r>
            <a:endParaRPr lang="hu-HU" altLang="en-US" sz="1400" dirty="0" smtClean="0">
              <a:solidFill>
                <a:srgbClr val="000000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    http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://hothardware.com/reviews/intel-launches-xeon-e7-v3-family-of-processors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03108" name="Text Box 4"/>
          <p:cNvSpPr txBox="1">
            <a:spLocks noChangeArrowheads="1"/>
          </p:cNvSpPr>
          <p:nvPr/>
        </p:nvSpPr>
        <p:spPr bwMode="auto">
          <a:xfrm>
            <a:off x="187326" y="2517775"/>
            <a:ext cx="8737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119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]: 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</a:rPr>
              <a:t>Broadwell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-EX/EP disappear from the latest Intel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roadmap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AnandTech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Forums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    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http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://forums.anandtech.com/showthread.php?t=2439161</a:t>
            </a:r>
          </a:p>
        </p:txBody>
      </p:sp>
      <p:sp>
        <p:nvSpPr>
          <p:cNvPr id="303109" name="Text Box 5"/>
          <p:cNvSpPr txBox="1">
            <a:spLocks noChangeArrowheads="1"/>
          </p:cNvSpPr>
          <p:nvPr/>
        </p:nvSpPr>
        <p:spPr bwMode="auto">
          <a:xfrm>
            <a:off x="190500" y="641350"/>
            <a:ext cx="893911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117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Esmer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I.,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Ivybridge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Server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Architecture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: A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Converged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Server, Aug. 2014, Hot Chips 2014,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    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http://www.hotchips.org/wp-content/uploads/hc_archives/hc26/HC26-12-day2-epub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/</a:t>
            </a:r>
            <a:endParaRPr lang="hu-HU" altLang="en-US" sz="1400" dirty="0" smtClean="0">
              <a:solidFill>
                <a:srgbClr val="000000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   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HC26.12-8-Big-Iron-Servers-epub/HC26.13.832-IvyBridge-Esmer-Intel-IVB%20Server%</a:t>
            </a:r>
            <a:endParaRPr lang="hu-HU" altLang="en-US" sz="1400" dirty="0" smtClean="0">
              <a:solidFill>
                <a:srgbClr val="000000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   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20Hotchips2014.pdf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0311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5. References</a:t>
            </a:r>
            <a:r>
              <a:rPr lang="hu-HU" altLang="en-US" dirty="0" smtClean="0"/>
              <a:t> (14)</a:t>
            </a:r>
            <a:endParaRPr lang="en-US" altLang="en-US" dirty="0" smtClean="0"/>
          </a:p>
        </p:txBody>
      </p:sp>
      <p:sp>
        <p:nvSpPr>
          <p:cNvPr id="303111" name="Text Box 7"/>
          <p:cNvSpPr txBox="1">
            <a:spLocks noChangeArrowheads="1"/>
          </p:cNvSpPr>
          <p:nvPr/>
        </p:nvSpPr>
        <p:spPr bwMode="auto">
          <a:xfrm>
            <a:off x="193675" y="3143250"/>
            <a:ext cx="855836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120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]: Accelerate Big Data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Insights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with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the Intel Xeon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Processor E7-8800/4800 v3 Product </a:t>
            </a:r>
            <a:endParaRPr lang="hu-HU" altLang="en-US" sz="1400" dirty="0">
              <a:solidFill>
                <a:srgbClr val="000000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    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Families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Product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Brief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2015,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    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http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://www.intel.com/newsroom/kits/xeon/e7v3/pdfs/Xeon_E7v3_ProductBrief.pdf</a:t>
            </a:r>
          </a:p>
        </p:txBody>
      </p:sp>
      <p:sp>
        <p:nvSpPr>
          <p:cNvPr id="303113" name="Text Box 9"/>
          <p:cNvSpPr txBox="1">
            <a:spLocks noChangeArrowheads="1"/>
          </p:cNvSpPr>
          <p:nvPr/>
        </p:nvSpPr>
        <p:spPr bwMode="auto">
          <a:xfrm>
            <a:off x="193675" y="3975100"/>
            <a:ext cx="91132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121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]: Accelerating Silicon Design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with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the Intel Xeon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Processor E7-8800 v3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Product Family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2015,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    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http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://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www.intel.com/content/dam/www/public/us/en/documents/product-briefs/xeon-</a:t>
            </a:r>
            <a:endParaRPr lang="hu-HU" altLang="en-US" sz="1400" dirty="0" smtClean="0">
              <a:solidFill>
                <a:srgbClr val="000000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   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processor-e7-8800-v3-brief.pdf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03114" name="Text Box 10"/>
          <p:cNvSpPr txBox="1">
            <a:spLocks noChangeArrowheads="1"/>
          </p:cNvSpPr>
          <p:nvPr/>
        </p:nvSpPr>
        <p:spPr bwMode="auto">
          <a:xfrm>
            <a:off x="193675" y="4781550"/>
            <a:ext cx="8880444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122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]: 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</a:rPr>
              <a:t>Broadwell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-EX/EP disappeared from Intel's enterprise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roadmaps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Linus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Tech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Tips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   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July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16 2015, http://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linustechtips.com/main/topic/409185-broadwell-exep-disappeared-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   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from-intels-enterprise-roadmaps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/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188913" y="5613400"/>
            <a:ext cx="900188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123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]: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van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Monsjou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D.,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</a:rPr>
              <a:t>Massive Leak shows details on </a:t>
            </a:r>
            <a:r>
              <a:rPr lang="en-US" sz="1400" dirty="0" err="1">
                <a:solidFill>
                  <a:srgbClr val="000000"/>
                </a:solidFill>
                <a:latin typeface="Verdana" pitchFamily="34" charset="0"/>
              </a:rPr>
              <a:t>Skylake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</a:rPr>
              <a:t> Xeon </a:t>
            </a: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</a:rPr>
              <a:t>Chips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</a:rPr>
              <a:t>, Overclock3D,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hu-HU" sz="1400" dirty="0">
                <a:solidFill>
                  <a:srgbClr val="000000"/>
                </a:solidFill>
                <a:latin typeface="Verdana" pitchFamily="34" charset="0"/>
              </a:rPr>
              <a:t>           May 25 2015, http://www.overclock3d.net/</a:t>
            </a:r>
            <a:r>
              <a:rPr lang="hu-HU" sz="1400" dirty="0" err="1">
                <a:solidFill>
                  <a:srgbClr val="000000"/>
                </a:solidFill>
                <a:latin typeface="Verdana" pitchFamily="34" charset="0"/>
              </a:rPr>
              <a:t>articles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</a:rPr>
              <a:t>/</a:t>
            </a:r>
            <a:r>
              <a:rPr lang="hu-HU" sz="1400" dirty="0" err="1">
                <a:solidFill>
                  <a:srgbClr val="000000"/>
                </a:solidFill>
                <a:latin typeface="Verdana" pitchFamily="34" charset="0"/>
              </a:rPr>
              <a:t>cpu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</a:rPr>
              <a:t>_</a:t>
            </a:r>
            <a:r>
              <a:rPr lang="hu-HU" sz="1400" dirty="0" err="1">
                <a:solidFill>
                  <a:srgbClr val="000000"/>
                </a:solidFill>
                <a:latin typeface="Verdana" pitchFamily="34" charset="0"/>
              </a:rPr>
              <a:t>mainboard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</a:rPr>
              <a:t>/</a:t>
            </a:r>
            <a:r>
              <a:rPr lang="hu-HU" sz="1400" dirty="0" err="1">
                <a:solidFill>
                  <a:srgbClr val="000000"/>
                </a:solidFill>
                <a:latin typeface="Verdana" pitchFamily="34" charset="0"/>
              </a:rPr>
              <a:t>massive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</a:rPr>
              <a:t>_</a:t>
            </a:r>
            <a:r>
              <a:rPr lang="hu-HU" sz="1400" dirty="0" err="1">
                <a:solidFill>
                  <a:srgbClr val="000000"/>
                </a:solidFill>
                <a:latin typeface="Verdana" pitchFamily="34" charset="0"/>
              </a:rPr>
              <a:t>leak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</a:rPr>
              <a:t>_</a:t>
            </a:r>
            <a:r>
              <a:rPr lang="hu-HU" sz="1400" dirty="0" err="1">
                <a:solidFill>
                  <a:srgbClr val="000000"/>
                </a:solidFill>
                <a:latin typeface="Verdana" pitchFamily="34" charset="0"/>
              </a:rPr>
              <a:t>shows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</a:rPr>
              <a:t>_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hu-HU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</a:rPr>
              <a:t>         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</a:rPr>
              <a:t>details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</a:rPr>
              <a:t>_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</a:rPr>
              <a:t>on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</a:rPr>
              <a:t>_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</a:rPr>
              <a:t>skylake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</a:rPr>
              <a:t>_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</a:rPr>
              <a:t>xeon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</a:rPr>
              <a:t>_chips/1</a:t>
            </a:r>
            <a:endParaRPr 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0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5. References (15)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6213" y="635000"/>
            <a:ext cx="884620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[124]: Server </a:t>
            </a:r>
            <a:r>
              <a:rPr lang="en-US" dirty="0"/>
              <a:t>duel: Xeon Woodcrest vs. Opteron Socket </a:t>
            </a:r>
            <a:r>
              <a:rPr lang="en-US" dirty="0" smtClean="0"/>
              <a:t>F, </a:t>
            </a:r>
            <a:r>
              <a:rPr lang="en-US" dirty="0" err="1" smtClean="0"/>
              <a:t>Tweakers</a:t>
            </a:r>
            <a:r>
              <a:rPr lang="en-US" dirty="0" smtClean="0"/>
              <a:t>, </a:t>
            </a:r>
            <a:r>
              <a:rPr lang="en-US" dirty="0"/>
              <a:t>7 September </a:t>
            </a:r>
            <a:r>
              <a:rPr lang="en-US" dirty="0" smtClean="0"/>
              <a:t>2006,</a:t>
            </a:r>
          </a:p>
          <a:p>
            <a:r>
              <a:rPr lang="en-US" dirty="0" smtClean="0"/>
              <a:t>            http</a:t>
            </a:r>
            <a:r>
              <a:rPr lang="en-US" dirty="0"/>
              <a:t>://</a:t>
            </a:r>
            <a:r>
              <a:rPr lang="en-US" dirty="0" smtClean="0"/>
              <a:t>tweakers.net/reviews/646/2/server-duel-xeon-woodcrest-vs-opteron-socket-f-   </a:t>
            </a:r>
          </a:p>
          <a:p>
            <a:r>
              <a:rPr lang="en-US" dirty="0"/>
              <a:t> </a:t>
            </a:r>
            <a:r>
              <a:rPr lang="en-US" dirty="0" smtClean="0"/>
              <a:t>           post-mortem-netburst.html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77799" y="1411307"/>
            <a:ext cx="88884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[125]: </a:t>
            </a:r>
            <a:r>
              <a:rPr lang="en-US" dirty="0" err="1" smtClean="0"/>
              <a:t>Papazian</a:t>
            </a:r>
            <a:r>
              <a:rPr lang="en-US" dirty="0" smtClean="0"/>
              <a:t> I. E. </a:t>
            </a:r>
            <a:r>
              <a:rPr lang="en-US" dirty="0"/>
              <a:t>&amp;</a:t>
            </a:r>
            <a:r>
              <a:rPr lang="en-US" dirty="0" smtClean="0"/>
              <a:t> al., Ivy Bridge Server: </a:t>
            </a:r>
            <a:r>
              <a:rPr lang="en-US" dirty="0"/>
              <a:t>A </a:t>
            </a:r>
            <a:r>
              <a:rPr lang="en-US" dirty="0" smtClean="0"/>
              <a:t>Converged Design, IEEE MICRO, March-April</a:t>
            </a:r>
          </a:p>
          <a:p>
            <a:r>
              <a:rPr lang="en-US" dirty="0"/>
              <a:t> </a:t>
            </a:r>
            <a:r>
              <a:rPr lang="en-US" dirty="0" smtClean="0"/>
              <a:t>           2015, pp. 16-25, </a:t>
            </a:r>
          </a:p>
          <a:p>
            <a:r>
              <a:rPr lang="en-US" dirty="0" smtClean="0"/>
              <a:t>            http</a:t>
            </a:r>
            <a:r>
              <a:rPr lang="en-US" dirty="0"/>
              <a:t>://ieeexplore.ieee.org/xpl/articleDetails.jsp?reload=true&amp;arnumber=7091791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3966" y="2187897"/>
            <a:ext cx="945957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[126]: </a:t>
            </a:r>
            <a:r>
              <a:rPr lang="en-US" dirty="0">
                <a:solidFill>
                  <a:srgbClr val="000000"/>
                </a:solidFill>
              </a:rPr>
              <a:t>Gao Y., HPC Workload Performance Tuning on POWER8 with IBM XL Compilers and Libraries, </a:t>
            </a:r>
          </a:p>
          <a:p>
            <a:r>
              <a:rPr lang="en-US" dirty="0">
                <a:solidFill>
                  <a:srgbClr val="000000"/>
                </a:solidFill>
              </a:rPr>
              <a:t>          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hu-HU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 SPXXL/</a:t>
            </a:r>
            <a:r>
              <a:rPr lang="en-US" dirty="0" err="1" smtClean="0">
                <a:solidFill>
                  <a:srgbClr val="000000"/>
                </a:solidFill>
              </a:rPr>
              <a:t>Scicomp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Summer Workshop 2014, http://spscicomp.org/wordpress/wp-content/</a:t>
            </a:r>
          </a:p>
          <a:p>
            <a:r>
              <a:rPr lang="en-US" dirty="0">
                <a:solidFill>
                  <a:srgbClr val="000000"/>
                </a:solidFill>
              </a:rPr>
              <a:t>         </a:t>
            </a:r>
            <a:r>
              <a:rPr lang="en-US" dirty="0" smtClean="0">
                <a:solidFill>
                  <a:srgbClr val="000000"/>
                </a:solidFill>
              </a:rPr>
              <a:t>  </a:t>
            </a:r>
            <a:r>
              <a:rPr lang="hu-HU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 uploads/2014/05/gao-IBM-XL-compilers-for-POWER8-Scicomp-2014.pdf</a:t>
            </a:r>
            <a:endParaRPr lang="en-US" dirty="0"/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93675" y="2978150"/>
            <a:ext cx="8700523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12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7]: New Xeon Processor Numbering, More Than Just a Number, Intel.com, April 5 2011,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   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 https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://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communities.intel.com/community/itpeernetwork/datastack/blog/2011/04/05/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  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 new-</a:t>
            </a:r>
            <a:r>
              <a:rPr lang="en-US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xeon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-processor-numbering-more-than-just-a-number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9068" y="3801234"/>
            <a:ext cx="86369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[128]: Pirzada U., </a:t>
            </a:r>
            <a:r>
              <a:rPr lang="en-US" dirty="0" smtClean="0"/>
              <a:t>Intel </a:t>
            </a:r>
            <a:r>
              <a:rPr lang="en-US" dirty="0"/>
              <a:t>Launches Its 14nm Broadwell-EX </a:t>
            </a:r>
            <a:r>
              <a:rPr lang="en-US" dirty="0" smtClean="0"/>
              <a:t>Platform</a:t>
            </a:r>
            <a:r>
              <a:rPr lang="hu-HU" dirty="0" smtClean="0"/>
              <a:t>,WCCF Tech, 07 June 2016,</a:t>
            </a:r>
          </a:p>
          <a:p>
            <a:r>
              <a:rPr lang="hu-HU" dirty="0" smtClean="0"/>
              <a:t>            </a:t>
            </a:r>
            <a:r>
              <a:rPr lang="en-US" dirty="0" smtClean="0"/>
              <a:t>http</a:t>
            </a:r>
            <a:r>
              <a:rPr lang="en-US" dirty="0"/>
              <a:t>://wccftech.com/intel-broadwell-ex-xeon-e7-8890-24-cores/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1947" y="4380782"/>
            <a:ext cx="82856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[129]: </a:t>
            </a:r>
            <a:r>
              <a:rPr lang="en-US" dirty="0" err="1" smtClean="0"/>
              <a:t>Karedla</a:t>
            </a:r>
            <a:r>
              <a:rPr lang="hu-HU" dirty="0" smtClean="0"/>
              <a:t>, R., </a:t>
            </a:r>
            <a:r>
              <a:rPr lang="en-US" dirty="0"/>
              <a:t>Intel Xeon E5-2600 v3 (Haswell) Architecture </a:t>
            </a:r>
            <a:r>
              <a:rPr lang="en-US" dirty="0" smtClean="0"/>
              <a:t>&amp;</a:t>
            </a:r>
            <a:r>
              <a:rPr lang="hu-HU" dirty="0" smtClean="0"/>
              <a:t> </a:t>
            </a:r>
            <a:r>
              <a:rPr lang="en-US" dirty="0" smtClean="0"/>
              <a:t>Features</a:t>
            </a:r>
            <a:r>
              <a:rPr lang="hu-HU" dirty="0" smtClean="0"/>
              <a:t>, Intel, 2014,</a:t>
            </a:r>
          </a:p>
          <a:p>
            <a:r>
              <a:rPr lang="hu-HU" dirty="0" smtClean="0"/>
              <a:t>            </a:t>
            </a:r>
            <a:r>
              <a:rPr lang="en-US" dirty="0" smtClean="0"/>
              <a:t>http</a:t>
            </a:r>
            <a:r>
              <a:rPr lang="en-US" dirty="0"/>
              <a:t>://repnop.org/pd/slides/PD_Haswell_Architecture.pdf </a:t>
            </a:r>
            <a:r>
              <a:rPr lang="hu-HU" dirty="0" smtClean="0"/>
              <a:t> 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89068" y="4960333"/>
            <a:ext cx="899252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[130</a:t>
            </a:r>
            <a:r>
              <a:rPr lang="hu-HU" dirty="0"/>
              <a:t>]: </a:t>
            </a:r>
            <a:r>
              <a:rPr lang="hu-HU" dirty="0" smtClean="0"/>
              <a:t>Syamalakumari S., </a:t>
            </a:r>
            <a:r>
              <a:rPr lang="en-US" dirty="0"/>
              <a:t>Intel® Xeon® Processor E7-8800/4800 V3 Product Family Technical </a:t>
            </a:r>
            <a:endParaRPr lang="hu-HU" dirty="0" smtClean="0"/>
          </a:p>
          <a:p>
            <a:r>
              <a:rPr lang="hu-HU" dirty="0"/>
              <a:t> </a:t>
            </a:r>
            <a:r>
              <a:rPr lang="hu-HU" dirty="0" smtClean="0"/>
              <a:t>            </a:t>
            </a:r>
            <a:r>
              <a:rPr lang="en-US" dirty="0" smtClean="0"/>
              <a:t>Overview</a:t>
            </a:r>
            <a:r>
              <a:rPr lang="hu-HU" dirty="0" smtClean="0"/>
              <a:t>, Intel, May 21 2015,</a:t>
            </a:r>
            <a:endParaRPr lang="hu-HU" dirty="0"/>
          </a:p>
          <a:p>
            <a:r>
              <a:rPr lang="hu-HU" dirty="0" smtClean="0"/>
              <a:t>             </a:t>
            </a:r>
            <a:r>
              <a:rPr lang="en-US" dirty="0" smtClean="0"/>
              <a:t>https</a:t>
            </a:r>
            <a:r>
              <a:rPr lang="en-US" dirty="0"/>
              <a:t>://</a:t>
            </a:r>
            <a:r>
              <a:rPr lang="en-US" dirty="0" smtClean="0"/>
              <a:t>software.intel.com/en-us/articles/intel-xeon-processor-e7-88004800-v3-product</a:t>
            </a:r>
            <a:endParaRPr lang="hu-HU" dirty="0" smtClean="0"/>
          </a:p>
          <a:p>
            <a:r>
              <a:rPr lang="hu-HU" dirty="0"/>
              <a:t> </a:t>
            </a:r>
            <a:r>
              <a:rPr lang="hu-HU" dirty="0" smtClean="0"/>
              <a:t>            </a:t>
            </a:r>
            <a:r>
              <a:rPr lang="en-US" dirty="0" smtClean="0"/>
              <a:t>-</a:t>
            </a:r>
            <a:r>
              <a:rPr lang="en-US" dirty="0"/>
              <a:t>family-technical-overview</a:t>
            </a:r>
          </a:p>
          <a:p>
            <a:r>
              <a:rPr lang="hu-HU" dirty="0" smtClean="0"/>
              <a:t>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90500" y="5943600"/>
            <a:ext cx="864428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dirty="0" smtClean="0"/>
              <a:t>[131]: </a:t>
            </a:r>
            <a:r>
              <a:rPr lang="en-US" dirty="0" err="1" smtClean="0"/>
              <a:t>Rotem</a:t>
            </a:r>
            <a:r>
              <a:rPr lang="hu-HU" dirty="0" smtClean="0"/>
              <a:t> E. et al., </a:t>
            </a:r>
            <a:r>
              <a:rPr lang="en-US" dirty="0" smtClean="0">
                <a:solidFill>
                  <a:srgbClr val="000000"/>
                </a:solidFill>
                <a:latin typeface="Verdana"/>
              </a:rPr>
              <a:t>Multiple 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Clock and Voltage Domains for Chip Multi </a:t>
            </a:r>
            <a:r>
              <a:rPr lang="en-US" dirty="0" smtClean="0">
                <a:solidFill>
                  <a:srgbClr val="000000"/>
                </a:solidFill>
                <a:latin typeface="Verdana"/>
              </a:rPr>
              <a:t>Processors</a:t>
            </a:r>
            <a:r>
              <a:rPr lang="hu-HU" dirty="0" smtClean="0">
                <a:solidFill>
                  <a:srgbClr val="000000"/>
                </a:solidFill>
                <a:latin typeface="Verdana"/>
              </a:rPr>
              <a:t>,</a:t>
            </a:r>
            <a:endParaRPr lang="hu-HU" dirty="0">
              <a:solidFill>
                <a:srgbClr val="000000"/>
              </a:solidFill>
              <a:latin typeface="Verdana"/>
            </a:endParaRPr>
          </a:p>
          <a:p>
            <a:r>
              <a:rPr lang="hu-HU" dirty="0" smtClean="0">
                <a:solidFill>
                  <a:srgbClr val="000000"/>
                </a:solidFill>
                <a:latin typeface="Verdana"/>
              </a:rPr>
              <a:t>            Proc. </a:t>
            </a:r>
            <a:r>
              <a:rPr lang="en-US" dirty="0" smtClean="0"/>
              <a:t>42nd </a:t>
            </a:r>
            <a:r>
              <a:rPr lang="en-US" dirty="0"/>
              <a:t>Annual IEEE/ACM International Symposium on Microarchitecture (</a:t>
            </a:r>
            <a:r>
              <a:rPr lang="en-US" dirty="0" smtClean="0"/>
              <a:t>MICRO</a:t>
            </a:r>
            <a:r>
              <a:rPr lang="hu-HU" dirty="0" smtClean="0"/>
              <a:t>)</a:t>
            </a:r>
          </a:p>
          <a:p>
            <a:r>
              <a:rPr lang="hu-HU" dirty="0">
                <a:solidFill>
                  <a:srgbClr val="000000"/>
                </a:solidFill>
                <a:latin typeface="Verdana"/>
              </a:rPr>
              <a:t> </a:t>
            </a:r>
            <a:r>
              <a:rPr lang="hu-HU" dirty="0" smtClean="0">
                <a:solidFill>
                  <a:srgbClr val="000000"/>
                </a:solidFill>
                <a:latin typeface="Verdana"/>
              </a:rPr>
              <a:t>           Dece</a:t>
            </a:r>
            <a:r>
              <a:rPr lang="en-US" dirty="0" err="1" smtClean="0">
                <a:solidFill>
                  <a:srgbClr val="000000"/>
                </a:solidFill>
                <a:latin typeface="Verdana"/>
              </a:rPr>
              <a:t>mber</a:t>
            </a:r>
            <a:r>
              <a:rPr lang="en-US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12–16, 2009, New York, NY, USA.  </a:t>
            </a:r>
            <a:r>
              <a:rPr lang="hu-HU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31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 References (</a:t>
            </a:r>
            <a:r>
              <a:rPr lang="en-US" dirty="0" smtClean="0"/>
              <a:t>1</a:t>
            </a:r>
            <a:r>
              <a:rPr lang="hu-HU" dirty="0" smtClean="0"/>
              <a:t>6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0500" y="774700"/>
            <a:ext cx="834125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[132]: Gianos C., </a:t>
            </a:r>
            <a:r>
              <a:rPr lang="en-US" dirty="0" smtClean="0"/>
              <a:t>Intel Xeon </a:t>
            </a:r>
            <a:r>
              <a:rPr lang="en-US" dirty="0"/>
              <a:t>Processor E5-2600 v3 Product </a:t>
            </a:r>
            <a:r>
              <a:rPr lang="en-US" dirty="0" smtClean="0"/>
              <a:t>Family</a:t>
            </a:r>
            <a:r>
              <a:rPr lang="hu-HU" dirty="0" smtClean="0"/>
              <a:t> </a:t>
            </a:r>
            <a:r>
              <a:rPr lang="en-US" dirty="0" smtClean="0"/>
              <a:t>Architectural Overview</a:t>
            </a:r>
            <a:r>
              <a:rPr lang="hu-HU" dirty="0" smtClean="0"/>
              <a:t>,</a:t>
            </a:r>
            <a:endParaRPr lang="en-US" dirty="0"/>
          </a:p>
          <a:p>
            <a:r>
              <a:rPr lang="hu-HU" dirty="0" smtClean="0"/>
              <a:t>            Intel, </a:t>
            </a:r>
            <a:r>
              <a:rPr lang="en-US" dirty="0" smtClean="0"/>
              <a:t>Nov</a:t>
            </a:r>
            <a:r>
              <a:rPr lang="hu-HU" dirty="0" smtClean="0"/>
              <a:t>.</a:t>
            </a:r>
            <a:r>
              <a:rPr lang="en-US" dirty="0" smtClean="0"/>
              <a:t> </a:t>
            </a:r>
            <a:r>
              <a:rPr lang="en-US" dirty="0"/>
              <a:t>16, </a:t>
            </a:r>
            <a:r>
              <a:rPr lang="en-US" dirty="0" smtClean="0"/>
              <a:t>2014</a:t>
            </a:r>
            <a:r>
              <a:rPr lang="hu-HU" dirty="0" smtClean="0"/>
              <a:t>,</a:t>
            </a:r>
          </a:p>
          <a:p>
            <a:r>
              <a:rPr lang="hu-HU" dirty="0" smtClean="0"/>
              <a:t>            </a:t>
            </a:r>
            <a:r>
              <a:rPr lang="en-US" dirty="0" smtClean="0"/>
              <a:t>https</a:t>
            </a:r>
            <a:r>
              <a:rPr lang="en-US" dirty="0"/>
              <a:t>://</a:t>
            </a:r>
            <a:r>
              <a:rPr lang="en-US" dirty="0" smtClean="0"/>
              <a:t>www.yumpu.com/en/document/view/34127638/intelr-xeonr-processor-</a:t>
            </a:r>
            <a:endParaRPr lang="hu-HU" dirty="0" smtClean="0"/>
          </a:p>
          <a:p>
            <a:r>
              <a:rPr lang="hu-HU" dirty="0"/>
              <a:t> </a:t>
            </a:r>
            <a:r>
              <a:rPr lang="hu-HU" dirty="0" smtClean="0"/>
              <a:t>           </a:t>
            </a:r>
            <a:r>
              <a:rPr lang="en-US" dirty="0" smtClean="0"/>
              <a:t>e5-2600-v3-overview-for-sc14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3310" y="1776824"/>
            <a:ext cx="88638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[133]: </a:t>
            </a:r>
            <a:r>
              <a:rPr lang="en-US" dirty="0"/>
              <a:t>US 2014/0229750 A1 </a:t>
            </a:r>
            <a:r>
              <a:rPr lang="hu-HU" dirty="0" smtClean="0"/>
              <a:t>Patent application M</a:t>
            </a:r>
            <a:r>
              <a:rPr lang="en-US" dirty="0" err="1" smtClean="0"/>
              <a:t>ethod</a:t>
            </a:r>
            <a:r>
              <a:rPr lang="en-US" dirty="0" smtClean="0"/>
              <a:t> and apparatus for per core</a:t>
            </a:r>
            <a:r>
              <a:rPr lang="hu-HU" dirty="0" smtClean="0"/>
              <a:t> </a:t>
            </a:r>
            <a:r>
              <a:rPr lang="en-US" dirty="0" smtClean="0"/>
              <a:t>performance</a:t>
            </a:r>
            <a:endParaRPr lang="hu-HU" dirty="0" smtClean="0"/>
          </a:p>
          <a:p>
            <a:r>
              <a:rPr lang="hu-HU" dirty="0"/>
              <a:t> </a:t>
            </a:r>
            <a:r>
              <a:rPr lang="hu-HU" dirty="0" smtClean="0"/>
              <a:t>          </a:t>
            </a:r>
            <a:r>
              <a:rPr lang="en-US" dirty="0" smtClean="0"/>
              <a:t> states</a:t>
            </a:r>
            <a:r>
              <a:rPr lang="hu-HU" dirty="0" smtClean="0"/>
              <a:t>, Filed March 13 2012, Published Aug. 14 2014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2832" y="2345638"/>
            <a:ext cx="8836714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[134]: Klemm M., </a:t>
            </a:r>
            <a:r>
              <a:rPr lang="en-US" dirty="0"/>
              <a:t>Programming and Tuning for Intel® Xeon® </a:t>
            </a:r>
            <a:r>
              <a:rPr lang="en-US" dirty="0" smtClean="0"/>
              <a:t>Processors</a:t>
            </a:r>
            <a:r>
              <a:rPr lang="hu-HU" dirty="0" smtClean="0"/>
              <a:t>, Intel, 2015, </a:t>
            </a:r>
          </a:p>
          <a:p>
            <a:r>
              <a:rPr lang="hu-HU" dirty="0" smtClean="0"/>
              <a:t>             </a:t>
            </a:r>
            <a:r>
              <a:rPr lang="en-US" dirty="0" smtClean="0"/>
              <a:t>https</a:t>
            </a:r>
            <a:r>
              <a:rPr lang="en-US" dirty="0"/>
              <a:t>://www.dkrz.de/Nutzerportal-en/doku/training/introduction-to-mistral-july-2014</a:t>
            </a:r>
            <a:r>
              <a:rPr lang="en-US" dirty="0" smtClean="0"/>
              <a:t>/</a:t>
            </a:r>
            <a:endParaRPr lang="hu-HU" dirty="0" smtClean="0"/>
          </a:p>
          <a:p>
            <a:r>
              <a:rPr lang="hu-HU" dirty="0"/>
              <a:t> </a:t>
            </a:r>
            <a:r>
              <a:rPr lang="hu-HU" dirty="0" smtClean="0"/>
              <a:t>            </a:t>
            </a:r>
            <a:r>
              <a:rPr lang="en-US" dirty="0" smtClean="0"/>
              <a:t>Programming_and_Tuning_for_Intel_Xeon_Processors_2015-07-01_M.Klemm.pdf?</a:t>
            </a:r>
            <a:endParaRPr lang="hu-HU" dirty="0" smtClean="0"/>
          </a:p>
          <a:p>
            <a:r>
              <a:rPr lang="hu-HU" dirty="0"/>
              <a:t> </a:t>
            </a:r>
            <a:r>
              <a:rPr lang="hu-HU" dirty="0" smtClean="0"/>
              <a:t>            </a:t>
            </a:r>
            <a:r>
              <a:rPr lang="en-US" dirty="0" err="1" smtClean="0"/>
              <a:t>lang</a:t>
            </a:r>
            <a:r>
              <a:rPr lang="en-US" dirty="0" smtClean="0"/>
              <a:t>=</a:t>
            </a:r>
            <a:r>
              <a:rPr lang="en-US" dirty="0" err="1" smtClean="0"/>
              <a:t>en</a:t>
            </a:r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81979" y="3322746"/>
            <a:ext cx="45207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[135]: </a:t>
            </a:r>
            <a:r>
              <a:rPr lang="en-US" dirty="0">
                <a:solidFill>
                  <a:srgbClr val="000000"/>
                </a:solidFill>
              </a:rPr>
              <a:t>https://</a:t>
            </a:r>
            <a:r>
              <a:rPr lang="en-US" dirty="0" smtClean="0">
                <a:solidFill>
                  <a:srgbClr val="000000"/>
                </a:solidFill>
              </a:rPr>
              <a:t>en.wikipedia.org/wiki/RC_circuit</a:t>
            </a:r>
            <a:r>
              <a:rPr lang="hu-HU" dirty="0" smtClean="0"/>
              <a:t>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94858" y="3734871"/>
            <a:ext cx="883953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[136]: </a:t>
            </a:r>
            <a:r>
              <a:rPr lang="en-US" dirty="0"/>
              <a:t>Samsung Memory DDR4 </a:t>
            </a:r>
            <a:r>
              <a:rPr lang="en-US" dirty="0" smtClean="0"/>
              <a:t>SDRAM</a:t>
            </a:r>
            <a:r>
              <a:rPr lang="hu-HU" dirty="0" smtClean="0"/>
              <a:t>, Broshure, Samsung, 2015,</a:t>
            </a:r>
          </a:p>
          <a:p>
            <a:r>
              <a:rPr lang="hu-HU" dirty="0"/>
              <a:t> </a:t>
            </a:r>
            <a:r>
              <a:rPr lang="hu-HU" dirty="0" smtClean="0"/>
              <a:t>           </a:t>
            </a:r>
            <a:r>
              <a:rPr lang="en-US" dirty="0" smtClean="0"/>
              <a:t>http</a:t>
            </a:r>
            <a:r>
              <a:rPr lang="en-US" dirty="0"/>
              <a:t>://</a:t>
            </a:r>
            <a:r>
              <a:rPr lang="en-US" dirty="0" smtClean="0"/>
              <a:t>www.samsung.com/semiconductor/global/file/insight/2015/11/DDR4_Brochure_</a:t>
            </a:r>
            <a:endParaRPr lang="hu-HU" dirty="0" smtClean="0"/>
          </a:p>
          <a:p>
            <a:r>
              <a:rPr lang="hu-HU" dirty="0"/>
              <a:t> </a:t>
            </a:r>
            <a:r>
              <a:rPr lang="hu-HU" dirty="0" smtClean="0"/>
              <a:t>           </a:t>
            </a:r>
            <a:r>
              <a:rPr lang="en-US" dirty="0" smtClean="0"/>
              <a:t>Nov-15-0.pdf</a:t>
            </a:r>
            <a:endParaRPr lang="en-US" dirty="0"/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89068" y="4521551"/>
            <a:ext cx="832625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[137]: Hibben M., </a:t>
            </a:r>
            <a:r>
              <a:rPr lang="en-US" dirty="0" smtClean="0"/>
              <a:t>Will </a:t>
            </a:r>
            <a:r>
              <a:rPr lang="en-US" dirty="0"/>
              <a:t>IBM Sell Its Mainframe </a:t>
            </a:r>
            <a:r>
              <a:rPr lang="en-US" dirty="0" smtClean="0"/>
              <a:t>Business?</a:t>
            </a:r>
            <a:r>
              <a:rPr lang="hu-HU" dirty="0" smtClean="0"/>
              <a:t> Seeking Alpha, </a:t>
            </a:r>
            <a:r>
              <a:rPr lang="en-US" dirty="0" smtClean="0"/>
              <a:t>Jul</a:t>
            </a:r>
            <a:r>
              <a:rPr lang="en-US" dirty="0"/>
              <a:t>. 20, </a:t>
            </a:r>
            <a:r>
              <a:rPr lang="en-US" dirty="0" smtClean="0"/>
              <a:t>2016 </a:t>
            </a:r>
            <a:r>
              <a:rPr lang="hu-HU" dirty="0" smtClean="0"/>
              <a:t> </a:t>
            </a:r>
          </a:p>
          <a:p>
            <a:r>
              <a:rPr lang="hu-HU" dirty="0" smtClean="0"/>
              <a:t>           </a:t>
            </a:r>
            <a:r>
              <a:rPr lang="en-US" dirty="0" smtClean="0"/>
              <a:t>http</a:t>
            </a:r>
            <a:r>
              <a:rPr lang="en-US" dirty="0"/>
              <a:t>://seekingalpha.com/article/3989959-will-ibm-sell-mainframe-business?auth</a:t>
            </a:r>
            <a:r>
              <a:rPr lang="en-US" dirty="0" smtClean="0"/>
              <a:t>_</a:t>
            </a:r>
            <a:endParaRPr lang="hu-HU" dirty="0" smtClean="0"/>
          </a:p>
          <a:p>
            <a:r>
              <a:rPr lang="hu-HU" dirty="0"/>
              <a:t> </a:t>
            </a:r>
            <a:r>
              <a:rPr lang="hu-HU" dirty="0" smtClean="0"/>
              <a:t>          </a:t>
            </a:r>
            <a:r>
              <a:rPr lang="en-US" dirty="0" err="1" smtClean="0"/>
              <a:t>param</a:t>
            </a:r>
            <a:r>
              <a:rPr lang="en-US" dirty="0" smtClean="0"/>
              <a:t>=djq9a:1bovpmu:2be6695ecca2e22ac60039ce2a123ea7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66700" y="5344730"/>
            <a:ext cx="80077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[138</a:t>
            </a:r>
            <a:r>
              <a:rPr lang="en-US" dirty="0"/>
              <a:t>]: </a:t>
            </a:r>
            <a:r>
              <a:rPr lang="en-US" dirty="0" smtClean="0"/>
              <a:t>Intel Xeon </a:t>
            </a:r>
            <a:r>
              <a:rPr lang="en-US" dirty="0"/>
              <a:t>Processor </a:t>
            </a:r>
            <a:r>
              <a:rPr lang="en-US" dirty="0" err="1"/>
              <a:t>E7</a:t>
            </a:r>
            <a:r>
              <a:rPr lang="en-US" dirty="0"/>
              <a:t>-8800/4800/2800 Product </a:t>
            </a:r>
            <a:r>
              <a:rPr lang="en-US" dirty="0" smtClean="0"/>
              <a:t>Families, Intel's presentation,</a:t>
            </a:r>
          </a:p>
          <a:p>
            <a:r>
              <a:rPr lang="en-US" dirty="0"/>
              <a:t> </a:t>
            </a:r>
            <a:r>
              <a:rPr lang="en-US" dirty="0" smtClean="0"/>
              <a:t>         https</a:t>
            </a:r>
            <a:r>
              <a:rPr lang="en-US" dirty="0"/>
              <a:t>://</a:t>
            </a:r>
            <a:r>
              <a:rPr lang="en-US" dirty="0" err="1" smtClean="0"/>
              <a:t>sp.ts.fujitsu.com</a:t>
            </a:r>
            <a:r>
              <a:rPr lang="en-US" dirty="0" smtClean="0"/>
              <a:t>/</a:t>
            </a:r>
            <a:r>
              <a:rPr lang="en-US" dirty="0" err="1" smtClean="0"/>
              <a:t>dmsp</a:t>
            </a:r>
            <a:r>
              <a:rPr lang="en-US" dirty="0" smtClean="0"/>
              <a:t>/Publications/public/</a:t>
            </a:r>
            <a:r>
              <a:rPr lang="en-US" dirty="0" err="1" smtClean="0"/>
              <a:t>ru_sap_hana_c_intel.pdf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76547" y="6040191"/>
            <a:ext cx="82605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[139]: </a:t>
            </a:r>
            <a:r>
              <a:rPr lang="en-US" dirty="0" err="1" smtClean="0"/>
              <a:t>Shimpi</a:t>
            </a:r>
            <a:r>
              <a:rPr lang="en-US" dirty="0" smtClean="0"/>
              <a:t> A. L. &amp; Key G., The </a:t>
            </a:r>
            <a:r>
              <a:rPr lang="en-US" dirty="0"/>
              <a:t>Dark Knight: Intel's Core </a:t>
            </a:r>
            <a:r>
              <a:rPr lang="en-US" dirty="0" err="1" smtClean="0"/>
              <a:t>i7</a:t>
            </a:r>
            <a:r>
              <a:rPr lang="en-US" dirty="0" smtClean="0"/>
              <a:t>, </a:t>
            </a:r>
            <a:r>
              <a:rPr lang="en-US" dirty="0" err="1" smtClean="0"/>
              <a:t>AnandTech</a:t>
            </a:r>
            <a:r>
              <a:rPr lang="en-US" dirty="0" smtClean="0"/>
              <a:t>,</a:t>
            </a:r>
            <a:r>
              <a:rPr lang="en-US" i="1" dirty="0" smtClean="0"/>
              <a:t> Nov. 3</a:t>
            </a:r>
            <a:r>
              <a:rPr lang="en-US" i="1" dirty="0"/>
              <a:t>, </a:t>
            </a:r>
            <a:r>
              <a:rPr lang="en-US" i="1" dirty="0" smtClean="0"/>
              <a:t>2008,</a:t>
            </a:r>
          </a:p>
          <a:p>
            <a:r>
              <a:rPr lang="en-US" dirty="0" smtClean="0"/>
              <a:t>           http</a:t>
            </a:r>
            <a:r>
              <a:rPr lang="en-US" dirty="0"/>
              <a:t>://</a:t>
            </a:r>
            <a:r>
              <a:rPr lang="en-US" dirty="0" err="1"/>
              <a:t>www.anandtech.com</a:t>
            </a:r>
            <a:r>
              <a:rPr lang="en-US" dirty="0"/>
              <a:t>/show/2658 </a:t>
            </a:r>
          </a:p>
        </p:txBody>
      </p:sp>
    </p:spTree>
    <p:extLst>
      <p:ext uri="{BB962C8B-B14F-4D97-AF65-F5344CB8AC3E}">
        <p14:creationId xmlns:p14="http://schemas.microsoft.com/office/powerpoint/2010/main" val="314343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3"/>
          <p:cNvSpPr txBox="1">
            <a:spLocks noChangeArrowheads="1"/>
          </p:cNvSpPr>
          <p:nvPr/>
        </p:nvSpPr>
        <p:spPr bwMode="auto">
          <a:xfrm>
            <a:off x="285750" y="674688"/>
            <a:ext cx="80391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2"/>
                </a:solidFill>
                <a:latin typeface="Verdana" pitchFamily="34" charset="0"/>
              </a:rPr>
              <a:t>1.3 Server platforms classified according to the number of processors supported</a:t>
            </a:r>
          </a:p>
        </p:txBody>
      </p:sp>
      <p:sp>
        <p:nvSpPr>
          <p:cNvPr id="59395" name="Text Box 4"/>
          <p:cNvSpPr txBox="1">
            <a:spLocks noChangeArrowheads="1"/>
          </p:cNvSpPr>
          <p:nvPr/>
        </p:nvSpPr>
        <p:spPr bwMode="auto">
          <a:xfrm>
            <a:off x="2149428" y="3526351"/>
            <a:ext cx="2173288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latin typeface="Verdana" pitchFamily="34" charset="0"/>
              </a:rPr>
              <a:t>2S (DP)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latin typeface="Verdana" pitchFamily="34" charset="0"/>
              </a:rPr>
              <a:t> server platforms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hu-HU" altLang="en-US" sz="1200" b="1" dirty="0">
              <a:latin typeface="Verdana" pitchFamily="34" charset="0"/>
            </a:endParaRPr>
          </a:p>
        </p:txBody>
      </p:sp>
      <p:sp>
        <p:nvSpPr>
          <p:cNvPr id="59397" name="Line 8"/>
          <p:cNvSpPr>
            <a:spLocks noChangeShapeType="1"/>
          </p:cNvSpPr>
          <p:nvPr/>
        </p:nvSpPr>
        <p:spPr bwMode="auto">
          <a:xfrm>
            <a:off x="3603936" y="1573726"/>
            <a:ext cx="0" cy="217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398" name="Line 10"/>
          <p:cNvSpPr>
            <a:spLocks noChangeShapeType="1"/>
          </p:cNvSpPr>
          <p:nvPr/>
        </p:nvSpPr>
        <p:spPr bwMode="auto">
          <a:xfrm flipV="1">
            <a:off x="1552575" y="1789626"/>
            <a:ext cx="411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399" name="Line 11"/>
          <p:cNvSpPr>
            <a:spLocks noChangeShapeType="1"/>
          </p:cNvSpPr>
          <p:nvPr/>
        </p:nvSpPr>
        <p:spPr bwMode="auto">
          <a:xfrm>
            <a:off x="8153399" y="3243778"/>
            <a:ext cx="0" cy="2143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0" name="Oval 12"/>
          <p:cNvSpPr>
            <a:spLocks noChangeArrowheads="1"/>
          </p:cNvSpPr>
          <p:nvPr/>
        </p:nvSpPr>
        <p:spPr bwMode="auto">
          <a:xfrm>
            <a:off x="1511300" y="1989651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59401" name="Line 13"/>
          <p:cNvSpPr>
            <a:spLocks noChangeShapeType="1"/>
          </p:cNvSpPr>
          <p:nvPr/>
        </p:nvSpPr>
        <p:spPr bwMode="auto">
          <a:xfrm>
            <a:off x="1544638" y="1789626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2" name="Text Box 4"/>
          <p:cNvSpPr txBox="1">
            <a:spLocks noChangeArrowheads="1"/>
          </p:cNvSpPr>
          <p:nvPr/>
        </p:nvSpPr>
        <p:spPr bwMode="auto">
          <a:xfrm>
            <a:off x="1274474" y="1243705"/>
            <a:ext cx="4688446" cy="25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>
                <a:latin typeface="Verdana" pitchFamily="34" charset="0"/>
              </a:rPr>
              <a:t>M</a:t>
            </a:r>
            <a:r>
              <a:rPr lang="en-US" altLang="en-US" sz="1200" b="1" dirty="0" smtClean="0">
                <a:latin typeface="Verdana" pitchFamily="34" charset="0"/>
              </a:rPr>
              <a:t>ax. processor configuration supported</a:t>
            </a:r>
            <a:endParaRPr lang="hu-HU" altLang="en-US" sz="1200" b="1" dirty="0">
              <a:latin typeface="Verdana" pitchFamily="34" charset="0"/>
            </a:endParaRPr>
          </a:p>
        </p:txBody>
      </p:sp>
      <p:sp>
        <p:nvSpPr>
          <p:cNvPr id="59403" name="Text Box 4"/>
          <p:cNvSpPr txBox="1">
            <a:spLocks noChangeArrowheads="1"/>
          </p:cNvSpPr>
          <p:nvPr/>
        </p:nvSpPr>
        <p:spPr bwMode="auto">
          <a:xfrm>
            <a:off x="5498292" y="3502539"/>
            <a:ext cx="2092325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err="1" smtClean="0">
                <a:latin typeface="Verdana" pitchFamily="34" charset="0"/>
              </a:rPr>
              <a:t>8S</a:t>
            </a:r>
            <a:r>
              <a:rPr lang="en-US" altLang="en-US" sz="1200" b="1" dirty="0" smtClean="0">
                <a:latin typeface="Verdana" pitchFamily="34" charset="0"/>
              </a:rPr>
              <a:t> 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latin typeface="Verdana" pitchFamily="34" charset="0"/>
              </a:rPr>
              <a:t>server platforms</a:t>
            </a:r>
            <a:endParaRPr lang="hu-HU" altLang="en-US" sz="1200" b="1" dirty="0">
              <a:latin typeface="Verdana" pitchFamily="34" charset="0"/>
            </a:endParaRPr>
          </a:p>
        </p:txBody>
      </p:sp>
      <p:sp>
        <p:nvSpPr>
          <p:cNvPr id="59405" name="Text Box 4"/>
          <p:cNvSpPr txBox="1">
            <a:spLocks noChangeArrowheads="1"/>
          </p:cNvSpPr>
          <p:nvPr/>
        </p:nvSpPr>
        <p:spPr bwMode="auto">
          <a:xfrm>
            <a:off x="3958351" y="3527939"/>
            <a:ext cx="1820305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latin typeface="Verdana" pitchFamily="34" charset="0"/>
              </a:rPr>
              <a:t>4S (MP)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latin typeface="Verdana" pitchFamily="34" charset="0"/>
              </a:rPr>
              <a:t> server </a:t>
            </a:r>
            <a:r>
              <a:rPr lang="en-US" altLang="en-US" sz="1200" b="1" dirty="0">
                <a:latin typeface="Verdana" pitchFamily="34" charset="0"/>
              </a:rPr>
              <a:t>platforms</a:t>
            </a:r>
            <a:endParaRPr lang="hu-HU" altLang="en-US" sz="1200" b="1" dirty="0">
              <a:latin typeface="Verdana" pitchFamily="34" charset="0"/>
            </a:endParaRPr>
          </a:p>
        </p:txBody>
      </p:sp>
      <p:sp>
        <p:nvSpPr>
          <p:cNvPr id="59407" name="Line 13"/>
          <p:cNvSpPr>
            <a:spLocks noChangeShapeType="1"/>
          </p:cNvSpPr>
          <p:nvPr/>
        </p:nvSpPr>
        <p:spPr bwMode="auto">
          <a:xfrm>
            <a:off x="4838419" y="3243054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10" name="Text Box 4"/>
          <p:cNvSpPr txBox="1">
            <a:spLocks noChangeArrowheads="1"/>
          </p:cNvSpPr>
          <p:nvPr/>
        </p:nvSpPr>
        <p:spPr bwMode="auto">
          <a:xfrm rot="10800000" flipH="1" flipV="1">
            <a:off x="107950" y="2064264"/>
            <a:ext cx="3027363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Verdana" pitchFamily="34" charset="0"/>
              </a:rPr>
              <a:t>Uniprocessor  server platforms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Verdana" pitchFamily="34" charset="0"/>
              </a:rPr>
              <a:t>(UP-server platforms)</a:t>
            </a:r>
            <a:endParaRPr lang="hu-HU" altLang="en-US" sz="1200" b="1">
              <a:latin typeface="Verdana" pitchFamily="34" charset="0"/>
            </a:endParaRPr>
          </a:p>
        </p:txBody>
      </p:sp>
      <p:sp>
        <p:nvSpPr>
          <p:cNvPr id="59411" name="Text Box 20"/>
          <p:cNvSpPr txBox="1">
            <a:spLocks noChangeArrowheads="1"/>
          </p:cNvSpPr>
          <p:nvPr/>
        </p:nvSpPr>
        <p:spPr bwMode="auto">
          <a:xfrm>
            <a:off x="282575" y="2565914"/>
            <a:ext cx="24590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>
                <a:latin typeface="Verdana" pitchFamily="34" charset="0"/>
              </a:rPr>
              <a:t> 1-processor server platforms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>
                <a:latin typeface="Verdana" pitchFamily="34" charset="0"/>
              </a:rPr>
              <a:t>(1-socket server platforms)</a:t>
            </a:r>
          </a:p>
        </p:txBody>
      </p:sp>
      <p:sp>
        <p:nvSpPr>
          <p:cNvPr id="59413" name="Line 13"/>
          <p:cNvSpPr>
            <a:spLocks noChangeShapeType="1"/>
          </p:cNvSpPr>
          <p:nvPr/>
        </p:nvSpPr>
        <p:spPr bwMode="auto">
          <a:xfrm>
            <a:off x="3241295" y="3237892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14" name="Oval 12"/>
          <p:cNvSpPr>
            <a:spLocks noChangeArrowheads="1"/>
          </p:cNvSpPr>
          <p:nvPr/>
        </p:nvSpPr>
        <p:spPr bwMode="auto">
          <a:xfrm>
            <a:off x="5637166" y="1984889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59415" name="Line 13"/>
          <p:cNvSpPr>
            <a:spLocks noChangeShapeType="1"/>
          </p:cNvSpPr>
          <p:nvPr/>
        </p:nvSpPr>
        <p:spPr bwMode="auto">
          <a:xfrm>
            <a:off x="5670503" y="1784864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16" name="Text Box 4"/>
          <p:cNvSpPr txBox="1">
            <a:spLocks noChangeArrowheads="1"/>
          </p:cNvSpPr>
          <p:nvPr/>
        </p:nvSpPr>
        <p:spPr bwMode="auto">
          <a:xfrm rot="10800000" flipH="1" flipV="1">
            <a:off x="4395788" y="2065851"/>
            <a:ext cx="298291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Verdana" pitchFamily="34" charset="0"/>
              </a:rPr>
              <a:t>Multiprocessor server platforms</a:t>
            </a:r>
            <a:endParaRPr lang="hu-HU" altLang="en-US" sz="1200" b="1">
              <a:latin typeface="Verdana" pitchFamily="34" charset="0"/>
            </a:endParaRPr>
          </a:p>
        </p:txBody>
      </p:sp>
      <p:sp>
        <p:nvSpPr>
          <p:cNvPr id="59417" name="Text Box 28"/>
          <p:cNvSpPr txBox="1">
            <a:spLocks noChangeArrowheads="1"/>
          </p:cNvSpPr>
          <p:nvPr/>
        </p:nvSpPr>
        <p:spPr bwMode="auto">
          <a:xfrm>
            <a:off x="3514725" y="2561151"/>
            <a:ext cx="4371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>
                <a:latin typeface="Verdana" pitchFamily="34" charset="0"/>
              </a:rPr>
              <a:t> Server platforms supporting more than one processor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>
                <a:latin typeface="Verdana" pitchFamily="34" charset="0"/>
              </a:rPr>
              <a:t>(Multi-socket server platforms)</a:t>
            </a:r>
          </a:p>
        </p:txBody>
      </p:sp>
      <p:sp>
        <p:nvSpPr>
          <p:cNvPr id="59418" name="Line 8"/>
          <p:cNvSpPr>
            <a:spLocks noChangeShapeType="1"/>
          </p:cNvSpPr>
          <p:nvPr/>
        </p:nvSpPr>
        <p:spPr bwMode="auto">
          <a:xfrm>
            <a:off x="5678505" y="3029464"/>
            <a:ext cx="0" cy="217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19" name="Line 10"/>
          <p:cNvSpPr>
            <a:spLocks noChangeShapeType="1"/>
          </p:cNvSpPr>
          <p:nvPr/>
        </p:nvSpPr>
        <p:spPr bwMode="auto">
          <a:xfrm flipV="1">
            <a:off x="3238500" y="3243776"/>
            <a:ext cx="4914899" cy="311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20" name="Rectangle 3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z="1600" dirty="0" smtClean="0"/>
              <a:t>1.</a:t>
            </a:r>
            <a:r>
              <a:rPr lang="en-US" altLang="en-US" sz="1600" dirty="0" smtClean="0"/>
              <a:t>3</a:t>
            </a:r>
            <a:r>
              <a:rPr lang="hu-HU" altLang="en-US" sz="1600" dirty="0" smtClean="0"/>
              <a:t> </a:t>
            </a:r>
            <a:r>
              <a:rPr lang="en-US" altLang="en-US" sz="1600" dirty="0" smtClean="0"/>
              <a:t>Server platforms classified according to the number of processors supported (1)</a:t>
            </a:r>
            <a:endParaRPr lang="hu-HU" altLang="en-US" sz="1600" dirty="0" smtClean="0"/>
          </a:p>
        </p:txBody>
      </p:sp>
      <p:sp>
        <p:nvSpPr>
          <p:cNvPr id="29" name="Text Box 4"/>
          <p:cNvSpPr txBox="1">
            <a:spLocks noChangeArrowheads="1"/>
          </p:cNvSpPr>
          <p:nvPr/>
        </p:nvSpPr>
        <p:spPr bwMode="auto">
          <a:xfrm>
            <a:off x="7118882" y="3513270"/>
            <a:ext cx="2092325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latin typeface="Verdana" pitchFamily="34" charset="0"/>
              </a:rPr>
              <a:t>&gt; </a:t>
            </a:r>
            <a:r>
              <a:rPr lang="en-US" altLang="en-US" sz="1200" b="1" dirty="0" err="1" smtClean="0">
                <a:latin typeface="Verdana" pitchFamily="34" charset="0"/>
              </a:rPr>
              <a:t>8S</a:t>
            </a:r>
            <a:r>
              <a:rPr lang="en-US" altLang="en-US" sz="1200" b="1" dirty="0" smtClean="0">
                <a:latin typeface="Verdana" pitchFamily="34" charset="0"/>
              </a:rPr>
              <a:t> 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latin typeface="Verdana" pitchFamily="34" charset="0"/>
              </a:rPr>
              <a:t>server platforms</a:t>
            </a:r>
            <a:endParaRPr lang="hu-HU" altLang="en-US" sz="1200" b="1" dirty="0">
              <a:latin typeface="Verdana" pitchFamily="34" charset="0"/>
            </a:endParaRPr>
          </a:p>
        </p:txBody>
      </p:sp>
      <p:sp>
        <p:nvSpPr>
          <p:cNvPr id="30" name="Line 13"/>
          <p:cNvSpPr>
            <a:spLocks noChangeShapeType="1"/>
          </p:cNvSpPr>
          <p:nvPr/>
        </p:nvSpPr>
        <p:spPr bwMode="auto">
          <a:xfrm>
            <a:off x="6554648" y="3249989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Oval 12"/>
          <p:cNvSpPr>
            <a:spLocks noChangeArrowheads="1"/>
          </p:cNvSpPr>
          <p:nvPr/>
        </p:nvSpPr>
        <p:spPr bwMode="auto">
          <a:xfrm>
            <a:off x="4806234" y="3432689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32" name="Oval 12"/>
          <p:cNvSpPr>
            <a:spLocks noChangeArrowheads="1"/>
          </p:cNvSpPr>
          <p:nvPr/>
        </p:nvSpPr>
        <p:spPr bwMode="auto">
          <a:xfrm>
            <a:off x="6525915" y="3439619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33" name="Oval 12"/>
          <p:cNvSpPr>
            <a:spLocks noChangeArrowheads="1"/>
          </p:cNvSpPr>
          <p:nvPr/>
        </p:nvSpPr>
        <p:spPr bwMode="auto">
          <a:xfrm>
            <a:off x="3204296" y="3437309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34" name="Oval 7"/>
          <p:cNvSpPr>
            <a:spLocks noChangeArrowheads="1"/>
          </p:cNvSpPr>
          <p:nvPr/>
        </p:nvSpPr>
        <p:spPr bwMode="auto">
          <a:xfrm>
            <a:off x="8121740" y="3437451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811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9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9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9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9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9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9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9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9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9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9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9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9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9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9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/>
      <p:bldP spid="59399" grpId="0" animBg="1"/>
      <p:bldP spid="59403" grpId="0"/>
      <p:bldP spid="59405" grpId="0"/>
      <p:bldP spid="59407" grpId="0" animBg="1"/>
      <p:bldP spid="59413" grpId="0" animBg="1"/>
      <p:bldP spid="59417" grpId="0"/>
      <p:bldP spid="59418" grpId="0" animBg="1"/>
      <p:bldP spid="59419" grpId="0" animBg="1"/>
      <p:bldP spid="29" grpId="0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ChangeArrowheads="1"/>
          </p:cNvSpPr>
          <p:nvPr/>
        </p:nvSpPr>
        <p:spPr bwMode="auto">
          <a:xfrm>
            <a:off x="0" y="2125390"/>
            <a:ext cx="92398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20" rIns="4572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1900">
              <a:solidFill>
                <a:srgbClr val="3333CC"/>
              </a:solidFill>
              <a:latin typeface="Verdana" pitchFamily="34" charset="0"/>
            </a:endParaRPr>
          </a:p>
        </p:txBody>
      </p:sp>
      <p:sp>
        <p:nvSpPr>
          <p:cNvPr id="120835" name="AutoShape 3"/>
          <p:cNvSpPr>
            <a:spLocks noChangeArrowheads="1"/>
          </p:cNvSpPr>
          <p:nvPr/>
        </p:nvSpPr>
        <p:spPr bwMode="auto">
          <a:xfrm>
            <a:off x="971550" y="981075"/>
            <a:ext cx="7661275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 smtClean="0">
                <a:solidFill>
                  <a:schemeClr val="bg1"/>
                </a:solidFill>
                <a:latin typeface="Verdana" pitchFamily="34" charset="0"/>
              </a:rPr>
              <a:t>Intel’s high-end multicore server platforms</a:t>
            </a:r>
            <a:endParaRPr lang="en-US" altLang="en-US" sz="1900" dirty="0">
              <a:solidFill>
                <a:schemeClr val="bg1"/>
              </a:solidFill>
              <a:latin typeface="Verdana" pitchFamily="34" charset="0"/>
            </a:endParaRPr>
          </a:p>
        </p:txBody>
      </p:sp>
      <p:grpSp>
        <p:nvGrpSpPr>
          <p:cNvPr id="120836" name="Group 4"/>
          <p:cNvGrpSpPr>
            <a:grpSpLocks/>
          </p:cNvGrpSpPr>
          <p:nvPr/>
        </p:nvGrpSpPr>
        <p:grpSpPr bwMode="auto">
          <a:xfrm>
            <a:off x="1111250" y="1968498"/>
            <a:ext cx="7521575" cy="658182"/>
            <a:chOff x="699" y="1638"/>
            <a:chExt cx="4448" cy="296"/>
          </a:xfrm>
        </p:grpSpPr>
        <p:sp>
          <p:nvSpPr>
            <p:cNvPr id="120855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</a:rPr>
                <a:t>  </a:t>
              </a:r>
              <a:r>
                <a:rPr lang="hu-HU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1</a:t>
              </a:r>
              <a:r>
                <a:rPr lang="en-US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.</a:t>
              </a:r>
              <a:r>
                <a:rPr lang="hu-HU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en-US" altLang="en-US" sz="1900" dirty="0">
                  <a:solidFill>
                    <a:schemeClr val="bg1"/>
                  </a:solidFill>
                  <a:latin typeface="Verdana" pitchFamily="34" charset="0"/>
                </a:rPr>
                <a:t>Introduction to Intel’ s </a:t>
              </a:r>
              <a:r>
                <a:rPr lang="en-US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high-end multicore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        server processors and platforms</a:t>
              </a:r>
              <a:endParaRPr lang="en-US" altLang="en-US" sz="19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20856" name="Text Box 6"/>
            <p:cNvSpPr txBox="1">
              <a:spLocks noChangeArrowheads="1"/>
            </p:cNvSpPr>
            <p:nvPr/>
          </p:nvSpPr>
          <p:spPr bwMode="auto">
            <a:xfrm>
              <a:off x="699" y="1684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endParaRPr lang="en-US" altLang="en-US" sz="19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</p:grpSp>
      <p:grpSp>
        <p:nvGrpSpPr>
          <p:cNvPr id="120837" name="Group 7"/>
          <p:cNvGrpSpPr>
            <a:grpSpLocks/>
          </p:cNvGrpSpPr>
          <p:nvPr/>
        </p:nvGrpSpPr>
        <p:grpSpPr bwMode="auto">
          <a:xfrm>
            <a:off x="1108075" y="2695575"/>
            <a:ext cx="7524750" cy="581025"/>
            <a:chOff x="699" y="1638"/>
            <a:chExt cx="4448" cy="366"/>
          </a:xfrm>
        </p:grpSpPr>
        <p:sp>
          <p:nvSpPr>
            <p:cNvPr id="120853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366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  </a:t>
              </a:r>
              <a:r>
                <a:rPr lang="en-US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2.</a:t>
              </a:r>
              <a:r>
                <a:rPr lang="hu-HU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en-US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Evolution </a:t>
              </a:r>
              <a:r>
                <a:rPr lang="en-US" altLang="en-US" sz="1900" dirty="0">
                  <a:solidFill>
                    <a:schemeClr val="bg1"/>
                  </a:solidFill>
                  <a:latin typeface="Verdana" pitchFamily="34" charset="0"/>
                </a:rPr>
                <a:t>of Intel’s </a:t>
              </a:r>
              <a:r>
                <a:rPr lang="en-US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high-end multicore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900" dirty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en-US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       server platforms</a:t>
              </a:r>
              <a:endParaRPr lang="en-US" altLang="en-US" sz="19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20854" name="Text Box 9"/>
            <p:cNvSpPr txBox="1">
              <a:spLocks noChangeArrowheads="1"/>
            </p:cNvSpPr>
            <p:nvPr/>
          </p:nvSpPr>
          <p:spPr bwMode="auto">
            <a:xfrm>
              <a:off x="699" y="1712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endParaRPr lang="en-US" altLang="en-US" sz="19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</p:grpSp>
      <p:grpSp>
        <p:nvGrpSpPr>
          <p:cNvPr id="120840" name="Group 16"/>
          <p:cNvGrpSpPr>
            <a:grpSpLocks/>
          </p:cNvGrpSpPr>
          <p:nvPr/>
        </p:nvGrpSpPr>
        <p:grpSpPr bwMode="auto">
          <a:xfrm>
            <a:off x="1103313" y="4391031"/>
            <a:ext cx="7529512" cy="422276"/>
            <a:chOff x="699" y="1632"/>
            <a:chExt cx="4448" cy="266"/>
          </a:xfrm>
        </p:grpSpPr>
        <p:sp>
          <p:nvSpPr>
            <p:cNvPr id="120847" name="AutoShape 17"/>
            <p:cNvSpPr>
              <a:spLocks noChangeArrowheads="1"/>
            </p:cNvSpPr>
            <p:nvPr/>
          </p:nvSpPr>
          <p:spPr bwMode="auto">
            <a:xfrm>
              <a:off x="951" y="1638"/>
              <a:ext cx="4196" cy="260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</a:rPr>
                <a:t>  </a:t>
              </a:r>
              <a:r>
                <a:rPr lang="en-US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5.</a:t>
              </a:r>
              <a:r>
                <a:rPr lang="hu-HU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en-US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References</a:t>
              </a:r>
              <a:endParaRPr lang="en-US" altLang="en-US" sz="19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20848" name="Text Box 18"/>
            <p:cNvSpPr txBox="1">
              <a:spLocks noChangeArrowheads="1"/>
            </p:cNvSpPr>
            <p:nvPr/>
          </p:nvSpPr>
          <p:spPr bwMode="auto">
            <a:xfrm>
              <a:off x="699" y="1632"/>
              <a:ext cx="24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endParaRPr lang="en-US" altLang="en-US" sz="19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</p:grpSp>
      <p:grpSp>
        <p:nvGrpSpPr>
          <p:cNvPr id="120841" name="Group 10"/>
          <p:cNvGrpSpPr>
            <a:grpSpLocks/>
          </p:cNvGrpSpPr>
          <p:nvPr/>
        </p:nvGrpSpPr>
        <p:grpSpPr bwMode="auto">
          <a:xfrm>
            <a:off x="1111250" y="3336925"/>
            <a:ext cx="7521575" cy="463550"/>
            <a:chOff x="699" y="1638"/>
            <a:chExt cx="4448" cy="292"/>
          </a:xfrm>
        </p:grpSpPr>
        <p:sp>
          <p:nvSpPr>
            <p:cNvPr id="120845" name="AutoShape 11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</a:rPr>
                <a:t>  </a:t>
              </a:r>
              <a:r>
                <a:rPr lang="en-US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3.</a:t>
              </a:r>
              <a:r>
                <a:rPr lang="hu-HU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en-US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Example 1: The </a:t>
              </a:r>
              <a:r>
                <a:rPr lang="en-US" altLang="en-US" sz="1900" dirty="0" err="1">
                  <a:solidFill>
                    <a:schemeClr val="bg1"/>
                  </a:solidFill>
                  <a:latin typeface="Verdana" pitchFamily="34" charset="0"/>
                </a:rPr>
                <a:t>Brickland</a:t>
              </a:r>
              <a:r>
                <a:rPr lang="en-US" altLang="en-US" sz="1900" dirty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en-US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platform</a:t>
              </a:r>
              <a:endParaRPr lang="en-US" altLang="en-US" sz="19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20846" name="Text Box 12"/>
            <p:cNvSpPr txBox="1">
              <a:spLocks noChangeArrowheads="1"/>
            </p:cNvSpPr>
            <p:nvPr/>
          </p:nvSpPr>
          <p:spPr bwMode="auto">
            <a:xfrm>
              <a:off x="699" y="1648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hu-HU" altLang="en-US" sz="190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endParaRPr lang="en-US" altLang="en-US" sz="1900">
                <a:solidFill>
                  <a:schemeClr val="bg1"/>
                </a:solidFill>
                <a:latin typeface="Verdana" pitchFamily="34" charset="0"/>
              </a:endParaRPr>
            </a:p>
          </p:txBody>
        </p:sp>
      </p:grpSp>
      <p:grpSp>
        <p:nvGrpSpPr>
          <p:cNvPr id="120842" name="Group 13"/>
          <p:cNvGrpSpPr>
            <a:grpSpLocks/>
          </p:cNvGrpSpPr>
          <p:nvPr/>
        </p:nvGrpSpPr>
        <p:grpSpPr bwMode="auto">
          <a:xfrm>
            <a:off x="1108075" y="3878263"/>
            <a:ext cx="7524750" cy="463550"/>
            <a:chOff x="699" y="1638"/>
            <a:chExt cx="4448" cy="292"/>
          </a:xfrm>
        </p:grpSpPr>
        <p:sp>
          <p:nvSpPr>
            <p:cNvPr id="120843" name="AutoShape 14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</a:rPr>
                <a:t>  </a:t>
              </a:r>
              <a:r>
                <a:rPr lang="en-US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4.</a:t>
              </a:r>
              <a:r>
                <a:rPr lang="hu-HU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en-US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Example 2: The </a:t>
              </a:r>
              <a:r>
                <a:rPr lang="en-US" altLang="en-US" sz="1900" dirty="0" err="1" smtClean="0">
                  <a:solidFill>
                    <a:schemeClr val="bg1"/>
                  </a:solidFill>
                  <a:latin typeface="Verdana" pitchFamily="34" charset="0"/>
                </a:rPr>
                <a:t>Purley</a:t>
              </a:r>
              <a:r>
                <a:rPr lang="en-US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 platform</a:t>
              </a:r>
              <a:endParaRPr lang="en-US" altLang="en-US" sz="19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20844" name="Text Box 15"/>
            <p:cNvSpPr txBox="1">
              <a:spLocks noChangeArrowheads="1"/>
            </p:cNvSpPr>
            <p:nvPr/>
          </p:nvSpPr>
          <p:spPr bwMode="auto">
            <a:xfrm>
              <a:off x="699" y="1640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endParaRPr lang="en-US" altLang="en-US" sz="19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1" name="AutoShape 3"/>
          <p:cNvSpPr>
            <a:spLocks noChangeArrowheads="1"/>
          </p:cNvSpPr>
          <p:nvPr/>
        </p:nvSpPr>
        <p:spPr bwMode="auto">
          <a:xfrm>
            <a:off x="381000" y="981075"/>
            <a:ext cx="8532813" cy="538632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1.4 Server platforms classified according to their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performance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42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3"/>
          <p:cNvSpPr txBox="1">
            <a:spLocks noChangeArrowheads="1"/>
          </p:cNvSpPr>
          <p:nvPr/>
        </p:nvSpPr>
        <p:spPr bwMode="auto">
          <a:xfrm>
            <a:off x="285750" y="674688"/>
            <a:ext cx="651941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1.4 </a:t>
            </a:r>
            <a:r>
              <a:rPr lang="en-US" altLang="en-US" sz="1400" b="1" dirty="0">
                <a:solidFill>
                  <a:schemeClr val="accent2"/>
                </a:solidFill>
                <a:latin typeface="Verdana" pitchFamily="34" charset="0"/>
              </a:rPr>
              <a:t>Server platforms classified according to </a:t>
            </a:r>
            <a:r>
              <a:rPr lang="en-US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their performance</a:t>
            </a:r>
            <a:endParaRPr lang="en-US" altLang="en-US" sz="1400" b="1" dirty="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59395" name="Text Box 4"/>
          <p:cNvSpPr txBox="1">
            <a:spLocks noChangeArrowheads="1"/>
          </p:cNvSpPr>
          <p:nvPr/>
        </p:nvSpPr>
        <p:spPr bwMode="auto">
          <a:xfrm>
            <a:off x="171985" y="2174072"/>
            <a:ext cx="2173288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latin typeface="Verdana" pitchFamily="34" charset="0"/>
              </a:rPr>
              <a:t>Entry level 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latin typeface="Verdana" pitchFamily="34" charset="0"/>
              </a:rPr>
              <a:t> server processors</a:t>
            </a:r>
            <a:endParaRPr lang="hu-HU" altLang="en-US" sz="1200" b="1" dirty="0">
              <a:latin typeface="Verdana" pitchFamily="34" charset="0"/>
            </a:endParaRPr>
          </a:p>
        </p:txBody>
      </p:sp>
      <p:sp>
        <p:nvSpPr>
          <p:cNvPr id="59402" name="Text Box 4"/>
          <p:cNvSpPr txBox="1">
            <a:spLocks noChangeArrowheads="1"/>
          </p:cNvSpPr>
          <p:nvPr/>
        </p:nvSpPr>
        <p:spPr bwMode="auto">
          <a:xfrm>
            <a:off x="1472126" y="1197020"/>
            <a:ext cx="5994400" cy="25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latin typeface="Verdana" pitchFamily="34" charset="0"/>
              </a:rPr>
              <a:t>Classification of server processors according to their performance</a:t>
            </a:r>
            <a:endParaRPr lang="hu-HU" altLang="en-US" sz="1200" b="1" dirty="0">
              <a:latin typeface="Verdana" pitchFamily="34" charset="0"/>
            </a:endParaRPr>
          </a:p>
        </p:txBody>
      </p:sp>
      <p:sp>
        <p:nvSpPr>
          <p:cNvPr id="59403" name="Text Box 4"/>
          <p:cNvSpPr txBox="1">
            <a:spLocks noChangeArrowheads="1"/>
          </p:cNvSpPr>
          <p:nvPr/>
        </p:nvSpPr>
        <p:spPr bwMode="auto">
          <a:xfrm>
            <a:off x="6181858" y="2163139"/>
            <a:ext cx="2279561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latin typeface="Verdana" pitchFamily="34" charset="0"/>
              </a:rPr>
              <a:t>   Extreme performance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latin typeface="Verdana" pitchFamily="34" charset="0"/>
              </a:rPr>
              <a:t> server processors</a:t>
            </a:r>
            <a:endParaRPr lang="hu-HU" altLang="en-US" sz="1200" b="1" dirty="0">
              <a:latin typeface="Verdana" pitchFamily="34" charset="0"/>
            </a:endParaRPr>
          </a:p>
        </p:txBody>
      </p:sp>
      <p:sp>
        <p:nvSpPr>
          <p:cNvPr id="59405" name="Text Box 4"/>
          <p:cNvSpPr txBox="1">
            <a:spLocks noChangeArrowheads="1"/>
          </p:cNvSpPr>
          <p:nvPr/>
        </p:nvSpPr>
        <p:spPr bwMode="auto">
          <a:xfrm>
            <a:off x="3230158" y="2188539"/>
            <a:ext cx="2173287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latin typeface="Verdana" pitchFamily="34" charset="0"/>
              </a:rPr>
              <a:t>Effective performance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latin typeface="Verdana" pitchFamily="34" charset="0"/>
              </a:rPr>
              <a:t> server processors</a:t>
            </a:r>
            <a:endParaRPr lang="hu-HU" altLang="en-US" sz="1200" b="1" dirty="0">
              <a:latin typeface="Verdana" pitchFamily="34" charset="0"/>
            </a:endParaRPr>
          </a:p>
        </p:txBody>
      </p:sp>
      <p:sp>
        <p:nvSpPr>
          <p:cNvPr id="59407" name="Line 13"/>
          <p:cNvSpPr>
            <a:spLocks noChangeShapeType="1"/>
          </p:cNvSpPr>
          <p:nvPr/>
        </p:nvSpPr>
        <p:spPr bwMode="auto">
          <a:xfrm>
            <a:off x="4463211" y="1483844"/>
            <a:ext cx="0" cy="5486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9420" name="Rectangle 3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/>
              <a:t>1.4 Server platforms classified according to their </a:t>
            </a:r>
            <a:r>
              <a:rPr lang="en-US" altLang="en-US" sz="1600" dirty="0" smtClean="0"/>
              <a:t>performance (1</a:t>
            </a:r>
            <a:r>
              <a:rPr lang="en-US" altLang="en-US" sz="1600" dirty="0"/>
              <a:t>)</a:t>
            </a:r>
            <a:endParaRPr lang="hu-HU" altLang="en-US" sz="1600" dirty="0" smtClean="0"/>
          </a:p>
        </p:txBody>
      </p:sp>
      <p:cxnSp>
        <p:nvCxnSpPr>
          <p:cNvPr id="3" name="Straight Connector 2"/>
          <p:cNvCxnSpPr/>
          <p:nvPr/>
        </p:nvCxnSpPr>
        <p:spPr bwMode="auto">
          <a:xfrm flipH="1">
            <a:off x="1409701" y="1642594"/>
            <a:ext cx="3047999" cy="381000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" name="Straight Connector 4"/>
          <p:cNvCxnSpPr/>
          <p:nvPr/>
        </p:nvCxnSpPr>
        <p:spPr bwMode="auto">
          <a:xfrm>
            <a:off x="4457700" y="1642594"/>
            <a:ext cx="3124200" cy="381000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" name="Oval 12"/>
          <p:cNvSpPr>
            <a:spLocks noChangeArrowheads="1"/>
          </p:cNvSpPr>
          <p:nvPr/>
        </p:nvSpPr>
        <p:spPr bwMode="auto">
          <a:xfrm>
            <a:off x="1375778" y="200050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0151" y="2562902"/>
            <a:ext cx="5421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E.g.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2727606" y="2869520"/>
            <a:ext cx="3379451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sz="1200" dirty="0" err="1" smtClean="0"/>
              <a:t>E5</a:t>
            </a:r>
            <a:r>
              <a:rPr lang="en-US" sz="1200" dirty="0" smtClean="0"/>
              <a:t>-1600/2600/4600 (SB 2011)</a:t>
            </a:r>
          </a:p>
          <a:p>
            <a:pPr>
              <a:spcAft>
                <a:spcPts val="400"/>
              </a:spcAft>
            </a:pPr>
            <a:r>
              <a:rPr lang="en-US" sz="1200" dirty="0" err="1"/>
              <a:t>E5</a:t>
            </a:r>
            <a:r>
              <a:rPr lang="en-US" sz="1200" dirty="0"/>
              <a:t>-1600/2600/4600 </a:t>
            </a:r>
            <a:r>
              <a:rPr lang="en-US" sz="1200" dirty="0" err="1" smtClean="0"/>
              <a:t>v2</a:t>
            </a:r>
            <a:r>
              <a:rPr lang="en-US" sz="1200" dirty="0" smtClean="0"/>
              <a:t> (</a:t>
            </a:r>
            <a:r>
              <a:rPr lang="en-US" sz="1200" dirty="0" err="1" smtClean="0"/>
              <a:t>IB</a:t>
            </a:r>
            <a:r>
              <a:rPr lang="en-US" sz="1200" dirty="0" smtClean="0"/>
              <a:t> 2013/2014)</a:t>
            </a:r>
          </a:p>
          <a:p>
            <a:pPr>
              <a:spcAft>
                <a:spcPts val="400"/>
              </a:spcAft>
            </a:pPr>
            <a:r>
              <a:rPr lang="en-US" sz="1200" dirty="0" err="1"/>
              <a:t>E5</a:t>
            </a:r>
            <a:r>
              <a:rPr lang="en-US" sz="1200" dirty="0"/>
              <a:t>-1600/2600/4600 </a:t>
            </a:r>
            <a:r>
              <a:rPr lang="en-US" sz="1200" dirty="0" err="1" smtClean="0"/>
              <a:t>v3</a:t>
            </a:r>
            <a:r>
              <a:rPr lang="en-US" sz="1200" dirty="0" smtClean="0"/>
              <a:t> (</a:t>
            </a:r>
            <a:r>
              <a:rPr lang="en-US" sz="1200" dirty="0" err="1" smtClean="0"/>
              <a:t>HW</a:t>
            </a:r>
            <a:r>
              <a:rPr lang="en-US" sz="1200" dirty="0" smtClean="0"/>
              <a:t> 2014/2015)</a:t>
            </a:r>
            <a:endParaRPr lang="en-US" sz="1200" dirty="0"/>
          </a:p>
          <a:p>
            <a:pPr>
              <a:spcAft>
                <a:spcPts val="400"/>
              </a:spcAft>
            </a:pPr>
            <a:r>
              <a:rPr lang="en-US" sz="1200" dirty="0" err="1"/>
              <a:t>E5</a:t>
            </a:r>
            <a:r>
              <a:rPr lang="en-US" sz="1200" dirty="0"/>
              <a:t>-1600/2600/4600 </a:t>
            </a:r>
            <a:r>
              <a:rPr lang="en-US" sz="1200" dirty="0" err="1" smtClean="0"/>
              <a:t>v4</a:t>
            </a:r>
            <a:r>
              <a:rPr lang="en-US" sz="1200" dirty="0" smtClean="0"/>
              <a:t> (BW 2016)</a:t>
            </a:r>
            <a:endParaRPr lang="en-US" sz="1200" dirty="0"/>
          </a:p>
        </p:txBody>
      </p:sp>
      <p:sp>
        <p:nvSpPr>
          <p:cNvPr id="40" name="TextBox 39"/>
          <p:cNvSpPr txBox="1"/>
          <p:nvPr/>
        </p:nvSpPr>
        <p:spPr>
          <a:xfrm>
            <a:off x="6181498" y="2880575"/>
            <a:ext cx="2820003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sz="1200" dirty="0" err="1" smtClean="0"/>
              <a:t>E7</a:t>
            </a:r>
            <a:r>
              <a:rPr lang="en-US" sz="1200" dirty="0" smtClean="0"/>
              <a:t>-2800/4800/8800 (WM 2011)</a:t>
            </a:r>
          </a:p>
          <a:p>
            <a:pPr>
              <a:spcAft>
                <a:spcPts val="400"/>
              </a:spcAft>
            </a:pPr>
            <a:r>
              <a:rPr lang="en-US" sz="1200" dirty="0" err="1" smtClean="0"/>
              <a:t>E7</a:t>
            </a:r>
            <a:r>
              <a:rPr lang="en-US" sz="1200" dirty="0" smtClean="0"/>
              <a:t>-2800/4800/8800 </a:t>
            </a:r>
            <a:r>
              <a:rPr lang="en-US" sz="1200" dirty="0" err="1" smtClean="0"/>
              <a:t>v2</a:t>
            </a:r>
            <a:r>
              <a:rPr lang="en-US" sz="1200" dirty="0" smtClean="0"/>
              <a:t> (</a:t>
            </a:r>
            <a:r>
              <a:rPr lang="en-US" sz="1200" dirty="0" err="1" smtClean="0"/>
              <a:t>IB</a:t>
            </a:r>
            <a:r>
              <a:rPr lang="en-US" sz="1200" dirty="0" smtClean="0"/>
              <a:t> 2014)</a:t>
            </a:r>
          </a:p>
          <a:p>
            <a:pPr>
              <a:spcAft>
                <a:spcPts val="400"/>
              </a:spcAft>
            </a:pPr>
            <a:r>
              <a:rPr lang="en-US" sz="1200" dirty="0" err="1" smtClean="0"/>
              <a:t>E7</a:t>
            </a:r>
            <a:r>
              <a:rPr lang="en-US" sz="1200" dirty="0" smtClean="0"/>
              <a:t>-4800/8800 </a:t>
            </a:r>
            <a:r>
              <a:rPr lang="en-US" sz="1200" dirty="0" err="1" smtClean="0"/>
              <a:t>v3</a:t>
            </a:r>
            <a:r>
              <a:rPr lang="en-US" sz="1200" dirty="0" smtClean="0"/>
              <a:t> (</a:t>
            </a:r>
            <a:r>
              <a:rPr lang="en-US" sz="1200" dirty="0" err="1" smtClean="0"/>
              <a:t>HW</a:t>
            </a:r>
            <a:r>
              <a:rPr lang="en-US" sz="1200" dirty="0" smtClean="0"/>
              <a:t> 2015)</a:t>
            </a:r>
          </a:p>
          <a:p>
            <a:pPr>
              <a:spcAft>
                <a:spcPts val="400"/>
              </a:spcAft>
            </a:pPr>
            <a:r>
              <a:rPr lang="en-US" sz="1200" dirty="0" err="1" smtClean="0"/>
              <a:t>E7</a:t>
            </a:r>
            <a:r>
              <a:rPr lang="en-US" sz="1200" dirty="0" smtClean="0"/>
              <a:t>-4800/8800 </a:t>
            </a:r>
            <a:r>
              <a:rPr lang="en-US" sz="1200" dirty="0" err="1" smtClean="0"/>
              <a:t>v4</a:t>
            </a:r>
            <a:r>
              <a:rPr lang="en-US" sz="1200" dirty="0" smtClean="0"/>
              <a:t> (BW 2016)</a:t>
            </a:r>
            <a:endParaRPr lang="en-US" sz="1200" dirty="0"/>
          </a:p>
        </p:txBody>
      </p:sp>
      <p:sp>
        <p:nvSpPr>
          <p:cNvPr id="42" name="TextBox 41"/>
          <p:cNvSpPr txBox="1"/>
          <p:nvPr/>
        </p:nvSpPr>
        <p:spPr>
          <a:xfrm>
            <a:off x="167058" y="2893454"/>
            <a:ext cx="2464136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sz="1200" dirty="0" err="1" smtClean="0"/>
              <a:t>E5</a:t>
            </a:r>
            <a:r>
              <a:rPr lang="en-US" sz="1200" dirty="0" smtClean="0"/>
              <a:t>-1400/2400 (SB 2012)</a:t>
            </a:r>
          </a:p>
          <a:p>
            <a:pPr>
              <a:spcAft>
                <a:spcPts val="400"/>
              </a:spcAft>
            </a:pPr>
            <a:r>
              <a:rPr lang="en-US" sz="1200" dirty="0" err="1"/>
              <a:t>E5</a:t>
            </a:r>
            <a:r>
              <a:rPr lang="en-US" sz="1200" dirty="0"/>
              <a:t>-1400/2400 </a:t>
            </a:r>
            <a:r>
              <a:rPr lang="en-US" sz="1200" dirty="0" err="1" smtClean="0"/>
              <a:t>v2</a:t>
            </a:r>
            <a:r>
              <a:rPr lang="en-US" sz="1200" dirty="0" smtClean="0"/>
              <a:t> (</a:t>
            </a:r>
            <a:r>
              <a:rPr lang="en-US" sz="1200" dirty="0" err="1" smtClean="0"/>
              <a:t>IB</a:t>
            </a:r>
            <a:r>
              <a:rPr lang="en-US" sz="1200" dirty="0" smtClean="0"/>
              <a:t> 2014)</a:t>
            </a:r>
          </a:p>
          <a:p>
            <a:pPr>
              <a:spcAft>
                <a:spcPts val="400"/>
              </a:spcAft>
            </a:pPr>
            <a:r>
              <a:rPr lang="en-US" sz="1200" dirty="0" err="1" smtClean="0"/>
              <a:t>E5</a:t>
            </a:r>
            <a:r>
              <a:rPr lang="en-US" sz="1200" dirty="0" smtClean="0"/>
              <a:t>-1400/2400 </a:t>
            </a:r>
            <a:r>
              <a:rPr lang="en-US" sz="1200" dirty="0" err="1" smtClean="0"/>
              <a:t>v3</a:t>
            </a:r>
            <a:r>
              <a:rPr lang="en-US" sz="1200" dirty="0" smtClean="0"/>
              <a:t> (</a:t>
            </a:r>
            <a:r>
              <a:rPr lang="en-US" sz="1200" dirty="0" err="1" smtClean="0"/>
              <a:t>HW</a:t>
            </a:r>
            <a:r>
              <a:rPr lang="en-US" sz="1200" dirty="0" smtClean="0"/>
              <a:t> 2015)</a:t>
            </a:r>
            <a:endParaRPr lang="en-US" sz="1200" dirty="0"/>
          </a:p>
          <a:p>
            <a:pPr>
              <a:spcAft>
                <a:spcPts val="400"/>
              </a:spcAft>
            </a:pPr>
            <a:endParaRPr lang="en-US" sz="1200" dirty="0"/>
          </a:p>
        </p:txBody>
      </p:sp>
      <p:sp>
        <p:nvSpPr>
          <p:cNvPr id="45" name="Oval 12"/>
          <p:cNvSpPr>
            <a:spLocks noChangeArrowheads="1"/>
          </p:cNvSpPr>
          <p:nvPr/>
        </p:nvSpPr>
        <p:spPr bwMode="auto">
          <a:xfrm>
            <a:off x="7549526" y="2003104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48" name="Oval 12"/>
          <p:cNvSpPr>
            <a:spLocks noChangeArrowheads="1"/>
          </p:cNvSpPr>
          <p:nvPr/>
        </p:nvSpPr>
        <p:spPr bwMode="auto">
          <a:xfrm>
            <a:off x="4430006" y="1999986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47755" y="5769736"/>
            <a:ext cx="1556836" cy="8694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00"/>
              </a:spcBef>
              <a:spcAft>
                <a:spcPts val="0"/>
              </a:spcAft>
            </a:pPr>
            <a:r>
              <a:rPr lang="en-US" sz="1200" dirty="0" smtClean="0"/>
              <a:t>SB: Sandy Bridge</a:t>
            </a:r>
          </a:p>
          <a:p>
            <a:pPr>
              <a:spcBef>
                <a:spcPts val="100"/>
              </a:spcBef>
              <a:spcAft>
                <a:spcPts val="0"/>
              </a:spcAft>
            </a:pPr>
            <a:r>
              <a:rPr lang="en-US" sz="1200" dirty="0" err="1" smtClean="0"/>
              <a:t>IB</a:t>
            </a:r>
            <a:r>
              <a:rPr lang="en-US" sz="1200" dirty="0" smtClean="0"/>
              <a:t>: IVY Bridge</a:t>
            </a:r>
          </a:p>
          <a:p>
            <a:pPr>
              <a:spcBef>
                <a:spcPts val="100"/>
              </a:spcBef>
              <a:spcAft>
                <a:spcPts val="0"/>
              </a:spcAft>
            </a:pPr>
            <a:r>
              <a:rPr lang="en-US" sz="1200" dirty="0" err="1" smtClean="0"/>
              <a:t>HW</a:t>
            </a:r>
            <a:r>
              <a:rPr lang="en-US" sz="1200" dirty="0" smtClean="0"/>
              <a:t>: Haswell</a:t>
            </a:r>
          </a:p>
          <a:p>
            <a:pPr>
              <a:spcBef>
                <a:spcPts val="100"/>
              </a:spcBef>
              <a:spcAft>
                <a:spcPts val="0"/>
              </a:spcAft>
            </a:pPr>
            <a:r>
              <a:rPr lang="en-US" sz="1200" dirty="0" smtClean="0"/>
              <a:t>BW: Broadwell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0810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9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9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9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9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9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9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9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/>
      <p:bldP spid="59402" grpId="0"/>
      <p:bldP spid="59403" grpId="0"/>
      <p:bldP spid="59405" grpId="0"/>
      <p:bldP spid="59407" grpId="0" animBg="1"/>
      <p:bldP spid="34" grpId="0" animBg="1"/>
      <p:bldP spid="10" grpId="0"/>
      <p:bldP spid="39" grpId="0"/>
      <p:bldP spid="40" grpId="0"/>
      <p:bldP spid="42" grpId="0"/>
      <p:bldP spid="45" grpId="0" animBg="1"/>
      <p:bldP spid="48" grpId="0" animBg="1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1" name="AutoShape 3"/>
          <p:cNvSpPr>
            <a:spLocks noChangeArrowheads="1"/>
          </p:cNvSpPr>
          <p:nvPr/>
        </p:nvSpPr>
        <p:spPr bwMode="auto">
          <a:xfrm>
            <a:off x="381000" y="981075"/>
            <a:ext cx="8532813" cy="770452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1</a:t>
            </a:r>
            <a:r>
              <a:rPr lang="hu-HU" altLang="en-US" sz="1900" dirty="0" smtClean="0">
                <a:solidFill>
                  <a:srgbClr val="FFFFFF"/>
                </a:solidFill>
                <a:latin typeface="Verdana" pitchFamily="34" charset="0"/>
              </a:rPr>
              <a:t>.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5</a:t>
            </a:r>
            <a:r>
              <a:rPr lang="hu-HU" altLang="en-US" sz="1900" dirty="0" smtClean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Server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platforms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classified according to their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      memory architecture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39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3"/>
          <p:cNvSpPr txBox="1">
            <a:spLocks noChangeArrowheads="1"/>
          </p:cNvSpPr>
          <p:nvPr/>
        </p:nvSpPr>
        <p:spPr bwMode="auto">
          <a:xfrm>
            <a:off x="282575" y="665163"/>
            <a:ext cx="75773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</a:rPr>
              <a:t>1.5 Server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</a:rPr>
              <a:t>platforms classified according to their memory architecture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(1)</a:t>
            </a:r>
          </a:p>
        </p:txBody>
      </p:sp>
      <p:sp>
        <p:nvSpPr>
          <p:cNvPr id="60419" name="Text Box 4"/>
          <p:cNvSpPr txBox="1">
            <a:spLocks noChangeArrowheads="1"/>
          </p:cNvSpPr>
          <p:nvPr/>
        </p:nvSpPr>
        <p:spPr bwMode="auto">
          <a:xfrm>
            <a:off x="590550" y="2092325"/>
            <a:ext cx="2668588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</a:rPr>
              <a:t>SMPs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</a:rPr>
              <a:t>(S</a:t>
            </a: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ymmetrical 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</a:rPr>
              <a:t>M</a:t>
            </a:r>
            <a:r>
              <a:rPr lang="en-US" altLang="en-US" sz="1200" dirty="0" err="1">
                <a:solidFill>
                  <a:srgbClr val="000000"/>
                </a:solidFill>
                <a:latin typeface="Verdana" pitchFamily="34" charset="0"/>
              </a:rPr>
              <a:t>ulti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</a:rPr>
              <a:t>P</a:t>
            </a:r>
            <a:r>
              <a:rPr lang="en-US" altLang="en-US" sz="1200" dirty="0" err="1">
                <a:solidFill>
                  <a:srgbClr val="000000"/>
                </a:solidFill>
                <a:latin typeface="Verdana" pitchFamily="34" charset="0"/>
              </a:rPr>
              <a:t>rocessor</a:t>
            </a: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)</a:t>
            </a:r>
            <a:endParaRPr lang="hu-HU" altLang="en-US" sz="12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0420" name="Line 8"/>
          <p:cNvSpPr>
            <a:spLocks noChangeShapeType="1"/>
          </p:cNvSpPr>
          <p:nvPr/>
        </p:nvSpPr>
        <p:spPr bwMode="auto">
          <a:xfrm>
            <a:off x="4584700" y="1568450"/>
            <a:ext cx="0" cy="217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0421" name="Line 10"/>
          <p:cNvSpPr>
            <a:spLocks noChangeShapeType="1"/>
          </p:cNvSpPr>
          <p:nvPr/>
        </p:nvSpPr>
        <p:spPr bwMode="auto">
          <a:xfrm flipV="1">
            <a:off x="1949450" y="1803400"/>
            <a:ext cx="4733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0422" name="Oval 12"/>
          <p:cNvSpPr>
            <a:spLocks noChangeArrowheads="1"/>
          </p:cNvSpPr>
          <p:nvPr/>
        </p:nvSpPr>
        <p:spPr bwMode="auto">
          <a:xfrm>
            <a:off x="1905000" y="1997075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0423" name="Line 13"/>
          <p:cNvSpPr>
            <a:spLocks noChangeShapeType="1"/>
          </p:cNvSpPr>
          <p:nvPr/>
        </p:nvSpPr>
        <p:spPr bwMode="auto">
          <a:xfrm>
            <a:off x="1938338" y="179705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0424" name="Text Box 4"/>
          <p:cNvSpPr txBox="1">
            <a:spLocks noChangeArrowheads="1"/>
          </p:cNvSpPr>
          <p:nvPr/>
        </p:nvSpPr>
        <p:spPr bwMode="auto">
          <a:xfrm>
            <a:off x="1841500" y="1130300"/>
            <a:ext cx="550227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1168400" algn="l"/>
              </a:tabLst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1168400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11684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</a:rPr>
              <a:t>Server 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</a:rPr>
              <a:t>platforms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</a:rPr>
              <a:t> classified according to their memory architecture</a:t>
            </a:r>
            <a:endParaRPr lang="hu-HU" altLang="en-US" sz="12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0425" name="Text Box 4"/>
          <p:cNvSpPr txBox="1">
            <a:spLocks noChangeArrowheads="1"/>
          </p:cNvSpPr>
          <p:nvPr/>
        </p:nvSpPr>
        <p:spPr bwMode="auto">
          <a:xfrm>
            <a:off x="6091238" y="2093913"/>
            <a:ext cx="1144587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</a:rPr>
              <a:t>NUMAs</a:t>
            </a:r>
            <a:endParaRPr lang="hu-HU" altLang="en-US" sz="1200" b="1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0426" name="Oval 12"/>
          <p:cNvSpPr>
            <a:spLocks noChangeArrowheads="1"/>
          </p:cNvSpPr>
          <p:nvPr/>
        </p:nvSpPr>
        <p:spPr bwMode="auto">
          <a:xfrm>
            <a:off x="6643688" y="199866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0427" name="Line 13"/>
          <p:cNvSpPr>
            <a:spLocks noChangeShapeType="1"/>
          </p:cNvSpPr>
          <p:nvPr/>
        </p:nvSpPr>
        <p:spPr bwMode="auto">
          <a:xfrm>
            <a:off x="6677025" y="179863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0428" name="Text Box 13"/>
          <p:cNvSpPr txBox="1">
            <a:spLocks noChangeArrowheads="1"/>
          </p:cNvSpPr>
          <p:nvPr/>
        </p:nvSpPr>
        <p:spPr bwMode="auto">
          <a:xfrm>
            <a:off x="5127625" y="2572622"/>
            <a:ext cx="3079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</a:rPr>
              <a:t>Multiprocessors (Multi socket system)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</a:rPr>
              <a:t>with 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</a:rPr>
              <a:t>N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</a:rPr>
              <a:t>on-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</a:rPr>
              <a:t>U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</a:rPr>
              <a:t>niform 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</a:rPr>
              <a:t>M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</a:rPr>
              <a:t>emory 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</a:rPr>
              <a:t>A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</a:rPr>
              <a:t>ccess</a:t>
            </a:r>
          </a:p>
        </p:txBody>
      </p:sp>
      <p:sp>
        <p:nvSpPr>
          <p:cNvPr id="60429" name="Text Box 14"/>
          <p:cNvSpPr txBox="1">
            <a:spLocks noChangeArrowheads="1"/>
          </p:cNvSpPr>
          <p:nvPr/>
        </p:nvSpPr>
        <p:spPr bwMode="auto">
          <a:xfrm>
            <a:off x="482600" y="2604372"/>
            <a:ext cx="2895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</a:rPr>
              <a:t>Multiprocessors (Multi socket system)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</a:rPr>
              <a:t> with 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</a:rPr>
              <a:t>U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</a:rPr>
              <a:t>niform 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</a:rPr>
              <a:t>M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</a:rPr>
              <a:t>emory 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</a:rPr>
              <a:t>A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</a:rPr>
              <a:t>ccess (UMA)</a:t>
            </a:r>
          </a:p>
        </p:txBody>
      </p:sp>
      <p:sp>
        <p:nvSpPr>
          <p:cNvPr id="60430" name="Text Box 15"/>
          <p:cNvSpPr txBox="1">
            <a:spLocks noChangeArrowheads="1"/>
          </p:cNvSpPr>
          <p:nvPr/>
        </p:nvSpPr>
        <p:spPr bwMode="auto">
          <a:xfrm>
            <a:off x="82550" y="3723225"/>
            <a:ext cx="1314450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</a:rPr>
              <a:t>Typical examples</a:t>
            </a:r>
          </a:p>
        </p:txBody>
      </p:sp>
      <p:sp>
        <p:nvSpPr>
          <p:cNvPr id="60431" name="Téglalap 40"/>
          <p:cNvSpPr>
            <a:spLocks noChangeArrowheads="1"/>
          </p:cNvSpPr>
          <p:nvPr/>
        </p:nvSpPr>
        <p:spPr bwMode="auto">
          <a:xfrm>
            <a:off x="501650" y="4176736"/>
            <a:ext cx="1374775" cy="55880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FFFFFF"/>
                </a:solidFill>
                <a:latin typeface="Verdana" pitchFamily="34" charset="0"/>
              </a:rPr>
              <a:t>Processor</a:t>
            </a:r>
            <a:endParaRPr lang="hu-HU" altLang="en-US" sz="100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47" name="Téglalap 46"/>
          <p:cNvSpPr/>
          <p:nvPr/>
        </p:nvSpPr>
        <p:spPr>
          <a:xfrm>
            <a:off x="1395413" y="5380061"/>
            <a:ext cx="1114425" cy="5191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Aft>
                <a:spcPts val="300"/>
              </a:spcAft>
              <a:defRPr/>
            </a:pPr>
            <a:r>
              <a:rPr lang="hu-HU" altLang="en-US" sz="1000" smtClean="0">
                <a:solidFill>
                  <a:srgbClr val="FFFFFF"/>
                </a:solidFill>
                <a:latin typeface="Verdana" pitchFamily="34" charset="0"/>
              </a:rPr>
              <a:t>MCH</a:t>
            </a:r>
          </a:p>
        </p:txBody>
      </p:sp>
      <p:cxnSp>
        <p:nvCxnSpPr>
          <p:cNvPr id="48" name="Egyenes összekötő 47"/>
          <p:cNvCxnSpPr>
            <a:stCxn id="47" idx="0"/>
          </p:cNvCxnSpPr>
          <p:nvPr/>
        </p:nvCxnSpPr>
        <p:spPr>
          <a:xfrm rot="16200000" flipV="1">
            <a:off x="1497013" y="5203849"/>
            <a:ext cx="350837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gyenes összekötő 48"/>
          <p:cNvCxnSpPr>
            <a:stCxn id="70" idx="0"/>
            <a:endCxn id="47" idx="2"/>
          </p:cNvCxnSpPr>
          <p:nvPr/>
        </p:nvCxnSpPr>
        <p:spPr>
          <a:xfrm rot="5400000" flipH="1" flipV="1">
            <a:off x="1761332" y="6092055"/>
            <a:ext cx="3857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églalap 69"/>
          <p:cNvSpPr/>
          <p:nvPr/>
        </p:nvSpPr>
        <p:spPr>
          <a:xfrm>
            <a:off x="1395413" y="6284936"/>
            <a:ext cx="1114425" cy="51752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hu-HU" altLang="en-US" sz="1000" smtClean="0">
                <a:solidFill>
                  <a:srgbClr val="FFFFFF"/>
                </a:solidFill>
                <a:latin typeface="Verdana" pitchFamily="34" charset="0"/>
              </a:rPr>
              <a:t>I</a:t>
            </a:r>
            <a:r>
              <a:rPr lang="en-US" altLang="en-US" sz="1000" smtClean="0">
                <a:solidFill>
                  <a:srgbClr val="FFFFFF"/>
                </a:solidFill>
                <a:latin typeface="Verdana" pitchFamily="34" charset="0"/>
              </a:rPr>
              <a:t>CH</a:t>
            </a:r>
            <a:endParaRPr lang="hu-HU" altLang="en-US" sz="1000" smtClean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60436" name="Szövegdoboz 70"/>
          <p:cNvSpPr txBox="1">
            <a:spLocks noChangeArrowheads="1"/>
          </p:cNvSpPr>
          <p:nvPr/>
        </p:nvSpPr>
        <p:spPr bwMode="auto">
          <a:xfrm>
            <a:off x="1725613" y="5080024"/>
            <a:ext cx="4318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</a:rPr>
              <a:t>FSB</a:t>
            </a:r>
          </a:p>
        </p:txBody>
      </p:sp>
      <p:sp>
        <p:nvSpPr>
          <p:cNvPr id="60437" name="Téglalap 49"/>
          <p:cNvSpPr>
            <a:spLocks noChangeArrowheads="1"/>
          </p:cNvSpPr>
          <p:nvPr/>
        </p:nvSpPr>
        <p:spPr bwMode="auto">
          <a:xfrm>
            <a:off x="2076450" y="4176736"/>
            <a:ext cx="1414463" cy="55880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FFFFFF"/>
                </a:solidFill>
                <a:latin typeface="Verdana" pitchFamily="34" charset="0"/>
              </a:rPr>
              <a:t>Processor</a:t>
            </a:r>
            <a:endParaRPr lang="hu-HU" altLang="en-US" sz="1000">
              <a:solidFill>
                <a:srgbClr val="FFFFFF"/>
              </a:solidFill>
              <a:latin typeface="Verdana" pitchFamily="34" charset="0"/>
            </a:endParaRPr>
          </a:p>
        </p:txBody>
      </p:sp>
      <p:cxnSp>
        <p:nvCxnSpPr>
          <p:cNvPr id="62" name="Egyenes összekötő 61"/>
          <p:cNvCxnSpPr/>
          <p:nvPr/>
        </p:nvCxnSpPr>
        <p:spPr>
          <a:xfrm rot="5400000" flipH="1" flipV="1">
            <a:off x="2443956" y="4882380"/>
            <a:ext cx="29368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Egyenes összekötő 62"/>
          <p:cNvCxnSpPr/>
          <p:nvPr/>
        </p:nvCxnSpPr>
        <p:spPr>
          <a:xfrm rot="5400000" flipH="1" flipV="1">
            <a:off x="1093788" y="4881586"/>
            <a:ext cx="293688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Egyenes összekötő 77"/>
          <p:cNvCxnSpPr/>
          <p:nvPr/>
        </p:nvCxnSpPr>
        <p:spPr>
          <a:xfrm rot="10800000">
            <a:off x="1239838" y="5029224"/>
            <a:ext cx="4238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441" name="Egyenes összekötő 23"/>
          <p:cNvCxnSpPr>
            <a:cxnSpLocks noChangeShapeType="1"/>
          </p:cNvCxnSpPr>
          <p:nvPr/>
        </p:nvCxnSpPr>
        <p:spPr bwMode="auto">
          <a:xfrm flipH="1">
            <a:off x="2517775" y="5576911"/>
            <a:ext cx="363538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42" name="Egyenes összekötő 26"/>
          <p:cNvCxnSpPr>
            <a:cxnSpLocks noChangeShapeType="1"/>
          </p:cNvCxnSpPr>
          <p:nvPr/>
        </p:nvCxnSpPr>
        <p:spPr bwMode="auto">
          <a:xfrm flipH="1">
            <a:off x="2517775" y="5716611"/>
            <a:ext cx="430213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Téglalap 27"/>
          <p:cNvSpPr>
            <a:spLocks noChangeArrowheads="1"/>
          </p:cNvSpPr>
          <p:nvPr/>
        </p:nvSpPr>
        <p:spPr bwMode="auto">
          <a:xfrm flipV="1">
            <a:off x="2890838" y="5272111"/>
            <a:ext cx="66675" cy="352425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29" name="Téglalap 28"/>
          <p:cNvSpPr>
            <a:spLocks noChangeArrowheads="1"/>
          </p:cNvSpPr>
          <p:nvPr/>
        </p:nvSpPr>
        <p:spPr bwMode="auto">
          <a:xfrm flipV="1">
            <a:off x="2771775" y="5272111"/>
            <a:ext cx="68263" cy="352425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42" name="Téglalap 41"/>
          <p:cNvSpPr>
            <a:spLocks noChangeArrowheads="1"/>
          </p:cNvSpPr>
          <p:nvPr/>
        </p:nvSpPr>
        <p:spPr bwMode="auto">
          <a:xfrm flipV="1">
            <a:off x="2890838" y="5681686"/>
            <a:ext cx="66675" cy="35718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43" name="Téglalap 42"/>
          <p:cNvSpPr>
            <a:spLocks noChangeArrowheads="1"/>
          </p:cNvSpPr>
          <p:nvPr/>
        </p:nvSpPr>
        <p:spPr bwMode="auto">
          <a:xfrm flipV="1">
            <a:off x="2771775" y="5681686"/>
            <a:ext cx="68263" cy="35718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2" name="Egyenes összekötő 47"/>
          <p:cNvCxnSpPr>
            <a:stCxn id="47" idx="0"/>
          </p:cNvCxnSpPr>
          <p:nvPr/>
        </p:nvCxnSpPr>
        <p:spPr>
          <a:xfrm rot="16200000" flipV="1">
            <a:off x="2054225" y="5200674"/>
            <a:ext cx="3429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448" name="Line 51"/>
          <p:cNvSpPr>
            <a:spLocks noChangeShapeType="1"/>
          </p:cNvSpPr>
          <p:nvPr/>
        </p:nvSpPr>
        <p:spPr bwMode="auto">
          <a:xfrm>
            <a:off x="2232025" y="5029224"/>
            <a:ext cx="3587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0449" name="Text Box 52"/>
          <p:cNvSpPr txBox="1">
            <a:spLocks noChangeArrowheads="1"/>
          </p:cNvSpPr>
          <p:nvPr/>
        </p:nvSpPr>
        <p:spPr bwMode="auto">
          <a:xfrm>
            <a:off x="3054350" y="5534049"/>
            <a:ext cx="11477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E.g. DDR2-533</a:t>
            </a:r>
          </a:p>
        </p:txBody>
      </p:sp>
      <p:sp>
        <p:nvSpPr>
          <p:cNvPr id="60450" name="Text Box 53"/>
          <p:cNvSpPr txBox="1">
            <a:spLocks noChangeArrowheads="1"/>
          </p:cNvSpPr>
          <p:nvPr/>
        </p:nvSpPr>
        <p:spPr bwMode="auto">
          <a:xfrm>
            <a:off x="1892300" y="6002361"/>
            <a:ext cx="406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ESI</a:t>
            </a:r>
          </a:p>
        </p:txBody>
      </p:sp>
      <p:sp>
        <p:nvSpPr>
          <p:cNvPr id="60451" name="Text Box 55"/>
          <p:cNvSpPr txBox="1">
            <a:spLocks noChangeArrowheads="1"/>
          </p:cNvSpPr>
          <p:nvPr/>
        </p:nvSpPr>
        <p:spPr bwMode="auto">
          <a:xfrm>
            <a:off x="4032250" y="5237723"/>
            <a:ext cx="1228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E.g. DDR3-1333</a:t>
            </a:r>
          </a:p>
        </p:txBody>
      </p:sp>
      <p:sp>
        <p:nvSpPr>
          <p:cNvPr id="60452" name="Téglalap 40"/>
          <p:cNvSpPr>
            <a:spLocks noChangeArrowheads="1"/>
          </p:cNvSpPr>
          <p:nvPr/>
        </p:nvSpPr>
        <p:spPr bwMode="auto">
          <a:xfrm>
            <a:off x="5137150" y="4231248"/>
            <a:ext cx="1349375" cy="522288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FFFFFF"/>
                </a:solidFill>
                <a:latin typeface="Verdana" pitchFamily="34" charset="0"/>
              </a:rPr>
              <a:t>Processor</a:t>
            </a:r>
            <a:endParaRPr lang="hu-HU" altLang="en-US" sz="100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4" name="Téglalap 46"/>
          <p:cNvSpPr/>
          <p:nvPr/>
        </p:nvSpPr>
        <p:spPr>
          <a:xfrm>
            <a:off x="6064250" y="5144061"/>
            <a:ext cx="1184275" cy="5222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Aft>
                <a:spcPts val="300"/>
              </a:spcAft>
              <a:defRPr/>
            </a:pPr>
            <a:r>
              <a:rPr lang="en-US" altLang="en-US" sz="1000" smtClean="0">
                <a:solidFill>
                  <a:srgbClr val="FFFFFF"/>
                </a:solidFill>
                <a:latin typeface="Verdana" pitchFamily="34" charset="0"/>
              </a:rPr>
              <a:t>IOH</a:t>
            </a:r>
            <a:r>
              <a:rPr lang="en-US" altLang="en-US" sz="1000" baseline="30000" smtClean="0">
                <a:solidFill>
                  <a:srgbClr val="FFFFFF"/>
                </a:solidFill>
                <a:latin typeface="Verdana" pitchFamily="34" charset="0"/>
              </a:rPr>
              <a:t>1</a:t>
            </a:r>
            <a:endParaRPr lang="hu-HU" altLang="en-US" sz="1000" baseline="30000" smtClean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60454" name="Szövegdoboz 70"/>
          <p:cNvSpPr txBox="1">
            <a:spLocks noChangeArrowheads="1"/>
          </p:cNvSpPr>
          <p:nvPr/>
        </p:nvSpPr>
        <p:spPr bwMode="auto">
          <a:xfrm>
            <a:off x="5873750" y="4839261"/>
            <a:ext cx="4143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QPI</a:t>
            </a:r>
            <a:endParaRPr lang="hu-HU" altLang="en-US" sz="1000">
              <a:solidFill>
                <a:srgbClr val="000000"/>
              </a:solidFill>
              <a:latin typeface="Verdana" pitchFamily="34" charset="0"/>
            </a:endParaRPr>
          </a:p>
        </p:txBody>
      </p:sp>
      <p:cxnSp>
        <p:nvCxnSpPr>
          <p:cNvPr id="58" name="Egyenes összekötő 57"/>
          <p:cNvCxnSpPr/>
          <p:nvPr/>
        </p:nvCxnSpPr>
        <p:spPr>
          <a:xfrm>
            <a:off x="6486525" y="4512236"/>
            <a:ext cx="3619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456" name="Szövegdoboz 70"/>
          <p:cNvSpPr txBox="1">
            <a:spLocks noChangeArrowheads="1"/>
          </p:cNvSpPr>
          <p:nvPr/>
        </p:nvSpPr>
        <p:spPr bwMode="auto">
          <a:xfrm>
            <a:off x="6461125" y="4277286"/>
            <a:ext cx="4143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</a:rPr>
              <a:t>QPI</a:t>
            </a:r>
          </a:p>
        </p:txBody>
      </p:sp>
      <p:cxnSp>
        <p:nvCxnSpPr>
          <p:cNvPr id="60" name="Egyenes összekötő 59"/>
          <p:cNvCxnSpPr>
            <a:stCxn id="102" idx="1"/>
          </p:cNvCxnSpPr>
          <p:nvPr/>
        </p:nvCxnSpPr>
        <p:spPr>
          <a:xfrm flipV="1">
            <a:off x="4638675" y="4053448"/>
            <a:ext cx="3302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gyenes összekötő 61"/>
          <p:cNvCxnSpPr/>
          <p:nvPr/>
        </p:nvCxnSpPr>
        <p:spPr>
          <a:xfrm rot="10800000" flipH="1" flipV="1">
            <a:off x="4962525" y="4361423"/>
            <a:ext cx="16827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Egyenes összekötő 62"/>
          <p:cNvCxnSpPr>
            <a:stCxn id="101" idx="1"/>
          </p:cNvCxnSpPr>
          <p:nvPr/>
        </p:nvCxnSpPr>
        <p:spPr>
          <a:xfrm flipV="1">
            <a:off x="4641850" y="4501123"/>
            <a:ext cx="49688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églalap 73"/>
          <p:cNvSpPr>
            <a:spLocks noChangeArrowheads="1"/>
          </p:cNvSpPr>
          <p:nvPr/>
        </p:nvSpPr>
        <p:spPr bwMode="auto">
          <a:xfrm flipH="1" flipV="1">
            <a:off x="4695825" y="4318561"/>
            <a:ext cx="66675" cy="358775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75" name="Téglalap 74"/>
          <p:cNvSpPr>
            <a:spLocks noChangeArrowheads="1"/>
          </p:cNvSpPr>
          <p:nvPr/>
        </p:nvSpPr>
        <p:spPr bwMode="auto">
          <a:xfrm flipH="1" flipV="1">
            <a:off x="4814888" y="4318561"/>
            <a:ext cx="68262" cy="358775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76" name="Téglalap 75"/>
          <p:cNvSpPr>
            <a:spLocks noChangeArrowheads="1"/>
          </p:cNvSpPr>
          <p:nvPr/>
        </p:nvSpPr>
        <p:spPr bwMode="auto">
          <a:xfrm flipH="1" flipV="1">
            <a:off x="4691063" y="3872473"/>
            <a:ext cx="68262" cy="35718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Téglalap 77"/>
          <p:cNvSpPr>
            <a:spLocks noChangeArrowheads="1"/>
          </p:cNvSpPr>
          <p:nvPr/>
        </p:nvSpPr>
        <p:spPr bwMode="auto">
          <a:xfrm flipH="1" flipV="1">
            <a:off x="4811713" y="3872473"/>
            <a:ext cx="68262" cy="35718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79" name="Egyenes összekötő 78"/>
          <p:cNvCxnSpPr>
            <a:stCxn id="103" idx="1"/>
          </p:cNvCxnSpPr>
          <p:nvPr/>
        </p:nvCxnSpPr>
        <p:spPr>
          <a:xfrm flipV="1">
            <a:off x="4635500" y="4959911"/>
            <a:ext cx="32702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églalap 79"/>
          <p:cNvSpPr>
            <a:spLocks noChangeArrowheads="1"/>
          </p:cNvSpPr>
          <p:nvPr/>
        </p:nvSpPr>
        <p:spPr bwMode="auto">
          <a:xfrm flipH="1" flipV="1">
            <a:off x="4695825" y="4785286"/>
            <a:ext cx="66675" cy="35718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81" name="Téglalap 80"/>
          <p:cNvSpPr>
            <a:spLocks noChangeArrowheads="1"/>
          </p:cNvSpPr>
          <p:nvPr/>
        </p:nvSpPr>
        <p:spPr bwMode="auto">
          <a:xfrm flipH="1" flipV="1">
            <a:off x="4814888" y="4785286"/>
            <a:ext cx="68262" cy="35718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82" name="Egyenes összekötő 81"/>
          <p:cNvCxnSpPr/>
          <p:nvPr/>
        </p:nvCxnSpPr>
        <p:spPr>
          <a:xfrm rot="5400000" flipH="1" flipV="1">
            <a:off x="4802187" y="4791636"/>
            <a:ext cx="32702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Egyenes összekötő 89"/>
          <p:cNvCxnSpPr/>
          <p:nvPr/>
        </p:nvCxnSpPr>
        <p:spPr>
          <a:xfrm rot="10800000" flipH="1" flipV="1">
            <a:off x="4962525" y="4621773"/>
            <a:ext cx="16827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Egyenes összekötő 91"/>
          <p:cNvCxnSpPr/>
          <p:nvPr/>
        </p:nvCxnSpPr>
        <p:spPr>
          <a:xfrm rot="5400000" flipH="1" flipV="1">
            <a:off x="4801394" y="4206642"/>
            <a:ext cx="32543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églalap 100"/>
          <p:cNvSpPr>
            <a:spLocks noChangeArrowheads="1"/>
          </p:cNvSpPr>
          <p:nvPr/>
        </p:nvSpPr>
        <p:spPr bwMode="auto">
          <a:xfrm flipH="1" flipV="1">
            <a:off x="4575175" y="4321736"/>
            <a:ext cx="66675" cy="35718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02" name="Téglalap 101"/>
          <p:cNvSpPr>
            <a:spLocks noChangeArrowheads="1"/>
          </p:cNvSpPr>
          <p:nvPr/>
        </p:nvSpPr>
        <p:spPr bwMode="auto">
          <a:xfrm flipH="1" flipV="1">
            <a:off x="4572000" y="3874061"/>
            <a:ext cx="66675" cy="35718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03" name="Téglalap 102"/>
          <p:cNvSpPr>
            <a:spLocks noChangeArrowheads="1"/>
          </p:cNvSpPr>
          <p:nvPr/>
        </p:nvSpPr>
        <p:spPr bwMode="auto">
          <a:xfrm flipH="1" flipV="1">
            <a:off x="4575175" y="4786873"/>
            <a:ext cx="66675" cy="35718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109" name="Egyenes összekötő 108"/>
          <p:cNvCxnSpPr>
            <a:stCxn id="127" idx="1"/>
          </p:cNvCxnSpPr>
          <p:nvPr/>
        </p:nvCxnSpPr>
        <p:spPr>
          <a:xfrm flipH="1" flipV="1">
            <a:off x="8382000" y="4040748"/>
            <a:ext cx="328613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Egyenes összekötő 109"/>
          <p:cNvCxnSpPr/>
          <p:nvPr/>
        </p:nvCxnSpPr>
        <p:spPr>
          <a:xfrm rot="10800000" flipV="1">
            <a:off x="8220075" y="4348723"/>
            <a:ext cx="16827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Egyenes összekötő 112"/>
          <p:cNvCxnSpPr>
            <a:stCxn id="126" idx="1"/>
          </p:cNvCxnSpPr>
          <p:nvPr/>
        </p:nvCxnSpPr>
        <p:spPr>
          <a:xfrm flipH="1" flipV="1">
            <a:off x="8212138" y="4488423"/>
            <a:ext cx="4953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Téglalap 113"/>
          <p:cNvSpPr>
            <a:spLocks noChangeArrowheads="1"/>
          </p:cNvSpPr>
          <p:nvPr/>
        </p:nvSpPr>
        <p:spPr bwMode="auto">
          <a:xfrm flipV="1">
            <a:off x="8588375" y="4305861"/>
            <a:ext cx="66675" cy="358775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17" name="Téglalap 116"/>
          <p:cNvSpPr>
            <a:spLocks noChangeArrowheads="1"/>
          </p:cNvSpPr>
          <p:nvPr/>
        </p:nvSpPr>
        <p:spPr bwMode="auto">
          <a:xfrm flipV="1">
            <a:off x="8467725" y="4305861"/>
            <a:ext cx="68263" cy="358775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18" name="Téglalap 117"/>
          <p:cNvSpPr>
            <a:spLocks noChangeArrowheads="1"/>
          </p:cNvSpPr>
          <p:nvPr/>
        </p:nvSpPr>
        <p:spPr bwMode="auto">
          <a:xfrm flipV="1">
            <a:off x="8591550" y="3859773"/>
            <a:ext cx="68263" cy="35718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19" name="Téglalap 118"/>
          <p:cNvSpPr>
            <a:spLocks noChangeArrowheads="1"/>
          </p:cNvSpPr>
          <p:nvPr/>
        </p:nvSpPr>
        <p:spPr bwMode="auto">
          <a:xfrm flipV="1">
            <a:off x="8470900" y="3859773"/>
            <a:ext cx="69850" cy="35718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120" name="Egyenes összekötő 119"/>
          <p:cNvCxnSpPr>
            <a:stCxn id="128" idx="1"/>
          </p:cNvCxnSpPr>
          <p:nvPr/>
        </p:nvCxnSpPr>
        <p:spPr>
          <a:xfrm flipH="1" flipV="1">
            <a:off x="8382000" y="4953561"/>
            <a:ext cx="32543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églalap 120"/>
          <p:cNvSpPr>
            <a:spLocks noChangeArrowheads="1"/>
          </p:cNvSpPr>
          <p:nvPr/>
        </p:nvSpPr>
        <p:spPr bwMode="auto">
          <a:xfrm flipV="1">
            <a:off x="8588375" y="4772586"/>
            <a:ext cx="66675" cy="35718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22" name="Téglalap 121"/>
          <p:cNvSpPr>
            <a:spLocks noChangeArrowheads="1"/>
          </p:cNvSpPr>
          <p:nvPr/>
        </p:nvSpPr>
        <p:spPr bwMode="auto">
          <a:xfrm flipV="1">
            <a:off x="8467725" y="4772586"/>
            <a:ext cx="68263" cy="35718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123" name="Egyenes összekötő 122"/>
          <p:cNvCxnSpPr/>
          <p:nvPr/>
        </p:nvCxnSpPr>
        <p:spPr>
          <a:xfrm rot="16200000" flipV="1">
            <a:off x="8221662" y="4772586"/>
            <a:ext cx="32702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Egyenes összekötő 123"/>
          <p:cNvCxnSpPr/>
          <p:nvPr/>
        </p:nvCxnSpPr>
        <p:spPr>
          <a:xfrm rot="10800000" flipV="1">
            <a:off x="8220075" y="4609073"/>
            <a:ext cx="16827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Egyenes összekötő 124"/>
          <p:cNvCxnSpPr/>
          <p:nvPr/>
        </p:nvCxnSpPr>
        <p:spPr>
          <a:xfrm rot="16200000" flipV="1">
            <a:off x="8224044" y="4193942"/>
            <a:ext cx="32543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Téglalap 125"/>
          <p:cNvSpPr>
            <a:spLocks noChangeArrowheads="1"/>
          </p:cNvSpPr>
          <p:nvPr/>
        </p:nvSpPr>
        <p:spPr bwMode="auto">
          <a:xfrm flipV="1">
            <a:off x="8707438" y="4309036"/>
            <a:ext cx="66675" cy="35718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27" name="Téglalap 126"/>
          <p:cNvSpPr>
            <a:spLocks noChangeArrowheads="1"/>
          </p:cNvSpPr>
          <p:nvPr/>
        </p:nvSpPr>
        <p:spPr bwMode="auto">
          <a:xfrm flipV="1">
            <a:off x="8710613" y="3861361"/>
            <a:ext cx="68262" cy="35718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28" name="Téglalap 127"/>
          <p:cNvSpPr>
            <a:spLocks noChangeArrowheads="1"/>
          </p:cNvSpPr>
          <p:nvPr/>
        </p:nvSpPr>
        <p:spPr bwMode="auto">
          <a:xfrm flipV="1">
            <a:off x="8707438" y="4774173"/>
            <a:ext cx="66675" cy="35718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8" name="Egyenes összekötő 48"/>
          <p:cNvCxnSpPr/>
          <p:nvPr/>
        </p:nvCxnSpPr>
        <p:spPr>
          <a:xfrm rot="5400000" flipH="1" flipV="1">
            <a:off x="6440487" y="5855261"/>
            <a:ext cx="3905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églalap 69"/>
          <p:cNvSpPr/>
          <p:nvPr/>
        </p:nvSpPr>
        <p:spPr>
          <a:xfrm>
            <a:off x="6065838" y="6050523"/>
            <a:ext cx="1157287" cy="522288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000" smtClean="0">
                <a:solidFill>
                  <a:srgbClr val="FFFFFF"/>
                </a:solidFill>
                <a:latin typeface="Verdana" pitchFamily="34" charset="0"/>
              </a:rPr>
              <a:t>ICH</a:t>
            </a:r>
            <a:endParaRPr lang="hu-HU" altLang="en-US" sz="1000" smtClean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60491" name="Text Box 95"/>
          <p:cNvSpPr txBox="1">
            <a:spLocks noChangeArrowheads="1"/>
          </p:cNvSpPr>
          <p:nvPr/>
        </p:nvSpPr>
        <p:spPr bwMode="auto">
          <a:xfrm>
            <a:off x="6619875" y="5734611"/>
            <a:ext cx="406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ESI</a:t>
            </a:r>
          </a:p>
        </p:txBody>
      </p:sp>
      <p:sp>
        <p:nvSpPr>
          <p:cNvPr id="60492" name="Line 96"/>
          <p:cNvSpPr>
            <a:spLocks noChangeShapeType="1"/>
          </p:cNvSpPr>
          <p:nvPr/>
        </p:nvSpPr>
        <p:spPr bwMode="auto">
          <a:xfrm>
            <a:off x="6280150" y="4750361"/>
            <a:ext cx="0" cy="4032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0493" name="Line 97"/>
          <p:cNvSpPr>
            <a:spLocks noChangeShapeType="1"/>
          </p:cNvSpPr>
          <p:nvPr/>
        </p:nvSpPr>
        <p:spPr bwMode="auto">
          <a:xfrm>
            <a:off x="7023100" y="4750361"/>
            <a:ext cx="0" cy="3794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0494" name="Szövegdoboz 70"/>
          <p:cNvSpPr txBox="1">
            <a:spLocks noChangeArrowheads="1"/>
          </p:cNvSpPr>
          <p:nvPr/>
        </p:nvSpPr>
        <p:spPr bwMode="auto">
          <a:xfrm>
            <a:off x="6981825" y="4818623"/>
            <a:ext cx="4143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QPI</a:t>
            </a:r>
            <a:endParaRPr lang="hu-HU" altLang="en-US" sz="10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0495" name="Text Box 101"/>
          <p:cNvSpPr txBox="1">
            <a:spLocks noChangeArrowheads="1"/>
          </p:cNvSpPr>
          <p:nvPr/>
        </p:nvSpPr>
        <p:spPr bwMode="auto">
          <a:xfrm>
            <a:off x="7921625" y="5267886"/>
            <a:ext cx="1228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E.g. DDR3-1333</a:t>
            </a:r>
          </a:p>
        </p:txBody>
      </p:sp>
      <p:sp>
        <p:nvSpPr>
          <p:cNvPr id="60496" name="Téglalap 40"/>
          <p:cNvSpPr>
            <a:spLocks noChangeArrowheads="1"/>
          </p:cNvSpPr>
          <p:nvPr/>
        </p:nvSpPr>
        <p:spPr bwMode="auto">
          <a:xfrm>
            <a:off x="6865938" y="4220136"/>
            <a:ext cx="1349375" cy="522287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FFFFFF"/>
                </a:solidFill>
                <a:latin typeface="Verdana" pitchFamily="34" charset="0"/>
              </a:rPr>
              <a:t>Processor</a:t>
            </a:r>
            <a:endParaRPr lang="hu-HU" altLang="en-US" sz="100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60497" name="Text Box 105"/>
          <p:cNvSpPr txBox="1">
            <a:spLocks noChangeArrowheads="1"/>
          </p:cNvSpPr>
          <p:nvPr/>
        </p:nvSpPr>
        <p:spPr bwMode="auto">
          <a:xfrm>
            <a:off x="171450" y="3099314"/>
            <a:ext cx="407511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</a:rPr>
              <a:t> All processors access main memory by the same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</a:rPr>
              <a:t>   mechanism, (e.g. by individual FSBs and an MCH).</a:t>
            </a:r>
          </a:p>
        </p:txBody>
      </p:sp>
      <p:sp>
        <p:nvSpPr>
          <p:cNvPr id="60498" name="Text Box 106"/>
          <p:cNvSpPr txBox="1">
            <a:spLocks noChangeArrowheads="1"/>
          </p:cNvSpPr>
          <p:nvPr/>
        </p:nvSpPr>
        <p:spPr bwMode="auto">
          <a:xfrm>
            <a:off x="5321300" y="2976360"/>
            <a:ext cx="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0499" name="Text Box 107"/>
          <p:cNvSpPr txBox="1">
            <a:spLocks noChangeArrowheads="1"/>
          </p:cNvSpPr>
          <p:nvPr/>
        </p:nvSpPr>
        <p:spPr bwMode="auto">
          <a:xfrm>
            <a:off x="4406900" y="3086614"/>
            <a:ext cx="4632550" cy="592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</a:rPr>
              <a:t>The </a:t>
            </a:r>
            <a:r>
              <a:rPr lang="en-US" altLang="en-US" sz="1200" dirty="0" smtClean="0">
                <a:solidFill>
                  <a:srgbClr val="0070C0"/>
                </a:solidFill>
                <a:latin typeface="Verdana" pitchFamily="34" charset="0"/>
              </a:rPr>
              <a:t>memory controller </a:t>
            </a: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</a:rPr>
              <a:t>is </a:t>
            </a:r>
            <a:r>
              <a:rPr lang="en-US" altLang="en-US" sz="1200" dirty="0" smtClean="0">
                <a:solidFill>
                  <a:srgbClr val="0070C0"/>
                </a:solidFill>
                <a:latin typeface="Verdana" pitchFamily="34" charset="0"/>
              </a:rPr>
              <a:t>on-chip</a:t>
            </a: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</a:rPr>
              <a:t>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</a:rPr>
              <a:t>A </a:t>
            </a: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particular part of the main memory can be accessed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     by each processor immediately, other parts remotely.    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0500" name="Text Box 108"/>
          <p:cNvSpPr txBox="1">
            <a:spLocks noChangeArrowheads="1"/>
          </p:cNvSpPr>
          <p:nvPr/>
        </p:nvSpPr>
        <p:spPr bwMode="auto">
          <a:xfrm>
            <a:off x="7658100" y="6068790"/>
            <a:ext cx="89376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aseline="30000" dirty="0" err="1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en-US" altLang="en-US" sz="1000" dirty="0" err="1">
                <a:solidFill>
                  <a:srgbClr val="000000"/>
                </a:solidFill>
                <a:latin typeface="Verdana" pitchFamily="34" charset="0"/>
              </a:rPr>
              <a:t>ICH</a:t>
            </a:r>
            <a:r>
              <a:rPr lang="en-US" altLang="en-US" sz="1000" dirty="0">
                <a:solidFill>
                  <a:srgbClr val="000000"/>
                </a:solidFill>
                <a:latin typeface="Verdana" pitchFamily="34" charset="0"/>
              </a:rPr>
              <a:t>: I/O hub</a:t>
            </a:r>
          </a:p>
        </p:txBody>
      </p:sp>
      <p:sp>
        <p:nvSpPr>
          <p:cNvPr id="60501" name="Text Box 109"/>
          <p:cNvSpPr txBox="1">
            <a:spLocks noChangeArrowheads="1"/>
          </p:cNvSpPr>
          <p:nvPr/>
        </p:nvSpPr>
        <p:spPr bwMode="auto">
          <a:xfrm>
            <a:off x="7617854" y="6257882"/>
            <a:ext cx="111408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 err="1">
                <a:solidFill>
                  <a:srgbClr val="000000"/>
                </a:solidFill>
                <a:latin typeface="Verdana" pitchFamily="34" charset="0"/>
              </a:rPr>
              <a:t>ESI</a:t>
            </a:r>
            <a:r>
              <a:rPr lang="en-US" altLang="en-US" sz="1000" dirty="0">
                <a:solidFill>
                  <a:srgbClr val="000000"/>
                </a:solidFill>
                <a:latin typeface="Verdana" pitchFamily="34" charset="0"/>
              </a:rPr>
              <a:t>: Enterprise </a:t>
            </a:r>
            <a:endParaRPr lang="en-US" altLang="en-US" sz="1000" dirty="0" smtClean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solidFill>
                  <a:srgbClr val="000000"/>
                </a:solidFill>
                <a:latin typeface="Verdana" pitchFamily="34" charset="0"/>
              </a:rPr>
              <a:t>System </a:t>
            </a:r>
            <a:r>
              <a:rPr lang="en-US" altLang="en-US" sz="1000" dirty="0">
                <a:solidFill>
                  <a:srgbClr val="000000"/>
                </a:solidFill>
                <a:latin typeface="Verdana" pitchFamily="34" charset="0"/>
              </a:rPr>
              <a:t>Interface</a:t>
            </a:r>
          </a:p>
        </p:txBody>
      </p:sp>
      <p:sp>
        <p:nvSpPr>
          <p:cNvPr id="60502" name="Rectangle 1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z="1600" dirty="0" smtClean="0"/>
              <a:t>1.</a:t>
            </a:r>
            <a:r>
              <a:rPr lang="en-US" altLang="en-US" sz="1600" dirty="0" smtClean="0"/>
              <a:t>5</a:t>
            </a:r>
            <a:r>
              <a:rPr lang="hu-HU" altLang="en-US" sz="1600" dirty="0" smtClean="0"/>
              <a:t> </a:t>
            </a:r>
            <a:r>
              <a:rPr lang="en-US" altLang="en-US" sz="1600" dirty="0" smtClean="0"/>
              <a:t>Server platforms classified according to their memory architecture (1)</a:t>
            </a:r>
            <a:endParaRPr lang="hu-HU" alt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3075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0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0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0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0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0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0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0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0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60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60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60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60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60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60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60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60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60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60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60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60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60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60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60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60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605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605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605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500" fill="hold"/>
                                        <p:tgtEl>
                                          <p:spTgt spid="60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8" grpId="0"/>
      <p:bldP spid="60451" grpId="0"/>
      <p:bldP spid="60452" grpId="0" animBg="1"/>
      <p:bldP spid="4" grpId="0" animBg="1"/>
      <p:bldP spid="60454" grpId="0"/>
      <p:bldP spid="60456" grpId="0"/>
      <p:bldP spid="74" grpId="0" animBg="1"/>
      <p:bldP spid="75" grpId="0" animBg="1"/>
      <p:bldP spid="76" grpId="0" animBg="1"/>
      <p:bldP spid="7" grpId="0" animBg="1"/>
      <p:bldP spid="80" grpId="0" animBg="1"/>
      <p:bldP spid="81" grpId="0" animBg="1"/>
      <p:bldP spid="101" grpId="0" animBg="1"/>
      <p:bldP spid="102" grpId="0" animBg="1"/>
      <p:bldP spid="103" grpId="0" animBg="1"/>
      <p:bldP spid="114" grpId="0" animBg="1"/>
      <p:bldP spid="117" grpId="0" animBg="1"/>
      <p:bldP spid="118" grpId="0" animBg="1"/>
      <p:bldP spid="119" grpId="0" animBg="1"/>
      <p:bldP spid="121" grpId="0" animBg="1"/>
      <p:bldP spid="122" grpId="0" animBg="1"/>
      <p:bldP spid="126" grpId="0" animBg="1"/>
      <p:bldP spid="127" grpId="0" animBg="1"/>
      <p:bldP spid="128" grpId="0" animBg="1"/>
      <p:bldP spid="9" grpId="0" animBg="1"/>
      <p:bldP spid="60491" grpId="0"/>
      <p:bldP spid="60492" grpId="0" animBg="1"/>
      <p:bldP spid="60493" grpId="0" animBg="1"/>
      <p:bldP spid="60494" grpId="0"/>
      <p:bldP spid="60495" grpId="0"/>
      <p:bldP spid="60496" grpId="0" animBg="1"/>
      <p:bldP spid="60498" grpId="0"/>
      <p:bldP spid="60499" grpId="0"/>
      <p:bldP spid="60500" grpId="0"/>
      <p:bldP spid="6050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4"/>
          <p:cNvSpPr txBox="1">
            <a:spLocks noChangeArrowheads="1"/>
          </p:cNvSpPr>
          <p:nvPr/>
        </p:nvSpPr>
        <p:spPr bwMode="auto">
          <a:xfrm>
            <a:off x="590550" y="2117725"/>
            <a:ext cx="2668588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</a:rPr>
              <a:t>SMPs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</a:rPr>
              <a:t>(S</a:t>
            </a: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ymmetrical 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</a:rPr>
              <a:t>M</a:t>
            </a:r>
            <a:r>
              <a:rPr lang="en-US" altLang="en-US" sz="1200" dirty="0" err="1">
                <a:solidFill>
                  <a:srgbClr val="000000"/>
                </a:solidFill>
                <a:latin typeface="Verdana" pitchFamily="34" charset="0"/>
              </a:rPr>
              <a:t>ulti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</a:rPr>
              <a:t>P</a:t>
            </a:r>
            <a:r>
              <a:rPr lang="en-US" altLang="en-US" sz="1200" dirty="0" err="1">
                <a:solidFill>
                  <a:srgbClr val="000000"/>
                </a:solidFill>
                <a:latin typeface="Verdana" pitchFamily="34" charset="0"/>
              </a:rPr>
              <a:t>rocessor</a:t>
            </a: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)</a:t>
            </a:r>
            <a:endParaRPr lang="hu-HU" altLang="en-US" sz="12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3491" name="Line 8"/>
          <p:cNvSpPr>
            <a:spLocks noChangeShapeType="1"/>
          </p:cNvSpPr>
          <p:nvPr/>
        </p:nvSpPr>
        <p:spPr bwMode="auto">
          <a:xfrm>
            <a:off x="4584700" y="1593850"/>
            <a:ext cx="0" cy="217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3492" name="Line 10"/>
          <p:cNvSpPr>
            <a:spLocks noChangeShapeType="1"/>
          </p:cNvSpPr>
          <p:nvPr/>
        </p:nvSpPr>
        <p:spPr bwMode="auto">
          <a:xfrm flipV="1">
            <a:off x="1949450" y="1828800"/>
            <a:ext cx="4733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3493" name="Oval 12"/>
          <p:cNvSpPr>
            <a:spLocks noChangeArrowheads="1"/>
          </p:cNvSpPr>
          <p:nvPr/>
        </p:nvSpPr>
        <p:spPr bwMode="auto">
          <a:xfrm>
            <a:off x="1905000" y="2022475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3494" name="Line 13"/>
          <p:cNvSpPr>
            <a:spLocks noChangeShapeType="1"/>
          </p:cNvSpPr>
          <p:nvPr/>
        </p:nvSpPr>
        <p:spPr bwMode="auto">
          <a:xfrm>
            <a:off x="1938338" y="182245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3495" name="Text Box 4"/>
          <p:cNvSpPr txBox="1">
            <a:spLocks noChangeArrowheads="1"/>
          </p:cNvSpPr>
          <p:nvPr/>
        </p:nvSpPr>
        <p:spPr bwMode="auto">
          <a:xfrm>
            <a:off x="6091238" y="2119313"/>
            <a:ext cx="1144587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</a:rPr>
              <a:t>NUMAs</a:t>
            </a:r>
            <a:endParaRPr lang="hu-HU" altLang="en-US" sz="1200" b="1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3496" name="Oval 12"/>
          <p:cNvSpPr>
            <a:spLocks noChangeArrowheads="1"/>
          </p:cNvSpPr>
          <p:nvPr/>
        </p:nvSpPr>
        <p:spPr bwMode="auto">
          <a:xfrm>
            <a:off x="6643688" y="202406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3497" name="Line 13"/>
          <p:cNvSpPr>
            <a:spLocks noChangeShapeType="1"/>
          </p:cNvSpPr>
          <p:nvPr/>
        </p:nvSpPr>
        <p:spPr bwMode="auto">
          <a:xfrm>
            <a:off x="6677025" y="182403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3498" name="Text Box 11"/>
          <p:cNvSpPr txBox="1">
            <a:spLocks noChangeArrowheads="1"/>
          </p:cNvSpPr>
          <p:nvPr/>
        </p:nvSpPr>
        <p:spPr bwMode="auto">
          <a:xfrm>
            <a:off x="384175" y="2666619"/>
            <a:ext cx="369415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171450" indent="-171450" eaLnBrk="1" hangingPunct="1">
              <a:spcBef>
                <a:spcPct val="0"/>
              </a:spcBef>
            </a:pPr>
            <a:r>
              <a:rPr lang="en-US" altLang="en-US" sz="1200" dirty="0" smtClean="0">
                <a:solidFill>
                  <a:srgbClr val="0070C0"/>
                </a:solidFill>
                <a:latin typeface="Verdana" pitchFamily="34" charset="0"/>
              </a:rPr>
              <a:t>All </a:t>
            </a:r>
            <a:r>
              <a:rPr lang="en-US" altLang="en-US" sz="1200" dirty="0">
                <a:solidFill>
                  <a:srgbClr val="0070C0"/>
                </a:solidFill>
                <a:latin typeface="Verdana" pitchFamily="34" charset="0"/>
              </a:rPr>
              <a:t>processors share the </a:t>
            </a:r>
            <a:r>
              <a:rPr lang="en-US" altLang="en-US" sz="1200" dirty="0">
                <a:solidFill>
                  <a:srgbClr val="FF0000"/>
                </a:solidFill>
                <a:latin typeface="Verdana" pitchFamily="34" charset="0"/>
              </a:rPr>
              <a:t>same memory space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    </a:t>
            </a:r>
            <a:r>
              <a:rPr lang="en-US" altLang="en-US" sz="1200" dirty="0">
                <a:solidFill>
                  <a:srgbClr val="0070C0"/>
                </a:solidFill>
                <a:latin typeface="Verdana" pitchFamily="34" charset="0"/>
              </a:rPr>
              <a:t>and all processors access memory by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70C0"/>
                </a:solidFill>
                <a:latin typeface="Verdana" pitchFamily="34" charset="0"/>
              </a:rPr>
              <a:t>    the same access mechanism</a:t>
            </a: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    (e.g. by the same FSB or by individual FSBs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    and an MCH</a:t>
            </a: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</a:rPr>
              <a:t>.</a:t>
            </a:r>
            <a:endParaRPr lang="en-US" altLang="en-US" sz="1200" dirty="0">
              <a:solidFill>
                <a:srgbClr val="0033CC"/>
              </a:solidFill>
              <a:latin typeface="Verdana" pitchFamily="34" charset="0"/>
            </a:endParaRPr>
          </a:p>
        </p:txBody>
      </p:sp>
      <p:sp>
        <p:nvSpPr>
          <p:cNvPr id="63499" name="Text Box 12"/>
          <p:cNvSpPr txBox="1">
            <a:spLocks noChangeArrowheads="1"/>
          </p:cNvSpPr>
          <p:nvPr/>
        </p:nvSpPr>
        <p:spPr bwMode="auto">
          <a:xfrm>
            <a:off x="4370388" y="2668206"/>
            <a:ext cx="4595104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171450" indent="-171450" eaLnBrk="1" hangingPunct="1">
              <a:spcBef>
                <a:spcPct val="0"/>
              </a:spcBef>
              <a:buFont typeface="Verdana" panose="020B0604030504040204" pitchFamily="34" charset="0"/>
              <a:buChar char="•"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200" dirty="0" smtClean="0">
                <a:solidFill>
                  <a:srgbClr val="0070C0"/>
                </a:solidFill>
                <a:latin typeface="Verdana" pitchFamily="34" charset="0"/>
              </a:rPr>
              <a:t>All processors share the </a:t>
            </a:r>
            <a:r>
              <a:rPr lang="en-US" altLang="en-US" sz="1200" dirty="0" smtClean="0">
                <a:solidFill>
                  <a:srgbClr val="FF0000"/>
                </a:solidFill>
                <a:latin typeface="Verdana" pitchFamily="34" charset="0"/>
              </a:rPr>
              <a:t>same memory space</a:t>
            </a: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</a:rPr>
              <a:t>, but</a:t>
            </a:r>
            <a:endParaRPr lang="en-US" altLang="en-US" sz="1200" dirty="0">
              <a:solidFill>
                <a:srgbClr val="000000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     </a:t>
            </a: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200" dirty="0" smtClean="0">
                <a:solidFill>
                  <a:srgbClr val="0070C0"/>
                </a:solidFill>
                <a:latin typeface="Verdana" pitchFamily="34" charset="0"/>
              </a:rPr>
              <a:t>each processor can access only a part </a:t>
            </a:r>
            <a:r>
              <a:rPr lang="en-US" altLang="en-US" sz="1200" dirty="0">
                <a:solidFill>
                  <a:srgbClr val="0070C0"/>
                </a:solidFill>
                <a:latin typeface="Verdana" pitchFamily="34" charset="0"/>
              </a:rPr>
              <a:t>of the </a:t>
            </a:r>
            <a:r>
              <a:rPr lang="en-US" altLang="en-US" sz="1200" dirty="0" smtClean="0">
                <a:solidFill>
                  <a:srgbClr val="0070C0"/>
                </a:solidFill>
                <a:latin typeface="Verdana" pitchFamily="34" charset="0"/>
              </a:rPr>
              <a:t>memory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70C0"/>
                </a:solidFill>
                <a:latin typeface="Verdana" pitchFamily="34" charset="0"/>
              </a:rPr>
              <a:t> </a:t>
            </a:r>
            <a:r>
              <a:rPr lang="en-US" altLang="en-US" sz="1200" dirty="0" smtClean="0">
                <a:solidFill>
                  <a:srgbClr val="0070C0"/>
                </a:solidFill>
                <a:latin typeface="Verdana" pitchFamily="34" charset="0"/>
              </a:rPr>
              <a:t>     space immediately </a:t>
            </a: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</a:rPr>
              <a:t>via its memory controller,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</a:rPr>
              <a:t>      this part of the memory is called the </a:t>
            </a:r>
            <a:r>
              <a:rPr lang="en-US" altLang="en-US" sz="1200" dirty="0" smtClean="0">
                <a:solidFill>
                  <a:srgbClr val="FF0000"/>
                </a:solidFill>
                <a:latin typeface="Verdana" pitchFamily="34" charset="0"/>
              </a:rPr>
              <a:t>local memory</a:t>
            </a: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</a:rPr>
              <a:t>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</a:rPr>
              <a:t>     of a given processor, whereas  </a:t>
            </a:r>
            <a:r>
              <a:rPr lang="en-US" altLang="en-US" sz="1200" dirty="0" smtClean="0">
                <a:solidFill>
                  <a:srgbClr val="0070C0"/>
                </a:solidFill>
                <a:latin typeface="Verdana" pitchFamily="34" charset="0"/>
              </a:rPr>
              <a:t>the rest of the memory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70C0"/>
                </a:solidFill>
                <a:latin typeface="Verdana" pitchFamily="34" charset="0"/>
              </a:rPr>
              <a:t> </a:t>
            </a:r>
            <a:r>
              <a:rPr lang="en-US" altLang="en-US" sz="1200" dirty="0" smtClean="0">
                <a:solidFill>
                  <a:srgbClr val="0070C0"/>
                </a:solidFill>
                <a:latin typeface="Verdana" pitchFamily="34" charset="0"/>
              </a:rPr>
              <a:t>     </a:t>
            </a: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</a:rPr>
              <a:t>is considered as the </a:t>
            </a:r>
            <a:r>
              <a:rPr lang="en-US" altLang="en-US" sz="1200" dirty="0" smtClean="0">
                <a:solidFill>
                  <a:srgbClr val="FF0000"/>
                </a:solidFill>
                <a:latin typeface="Verdana" pitchFamily="34" charset="0"/>
              </a:rPr>
              <a:t>remote memory </a:t>
            </a: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</a:rPr>
              <a:t>for the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</a:rPr>
              <a:t>      considered processor.</a:t>
            </a:r>
            <a:endParaRPr lang="en-US" altLang="en-US" sz="12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3500" name="AutoShape 38"/>
          <p:cNvSpPr>
            <a:spLocks noChangeArrowheads="1"/>
          </p:cNvSpPr>
          <p:nvPr/>
        </p:nvSpPr>
        <p:spPr bwMode="auto">
          <a:xfrm>
            <a:off x="4130675" y="2260600"/>
            <a:ext cx="393700" cy="88900"/>
          </a:xfrm>
          <a:prstGeom prst="rightArrow">
            <a:avLst>
              <a:gd name="adj1" fmla="val 50000"/>
              <a:gd name="adj2" fmla="val 110714"/>
            </a:avLst>
          </a:prstGeom>
          <a:solidFill>
            <a:srgbClr val="FF0000"/>
          </a:solidFill>
          <a:ln w="190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1800">
              <a:solidFill>
                <a:srgbClr val="000000"/>
              </a:solidFill>
            </a:endParaRPr>
          </a:p>
        </p:txBody>
      </p:sp>
      <p:sp>
        <p:nvSpPr>
          <p:cNvPr id="63501" name="Text Box 4"/>
          <p:cNvSpPr txBox="1">
            <a:spLocks noChangeArrowheads="1"/>
          </p:cNvSpPr>
          <p:nvPr/>
        </p:nvSpPr>
        <p:spPr bwMode="auto">
          <a:xfrm>
            <a:off x="1841500" y="1155700"/>
            <a:ext cx="550227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1168400" algn="l"/>
              </a:tabLst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1168400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11684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</a:rPr>
              <a:t>Multiprocessor server platforms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</a:rPr>
              <a:t> classified according to their memory architecture</a:t>
            </a:r>
            <a:endParaRPr lang="hu-HU" altLang="en-US" sz="1200" b="1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3502" name="Text Box 15"/>
          <p:cNvSpPr txBox="1">
            <a:spLocks noChangeArrowheads="1"/>
          </p:cNvSpPr>
          <p:nvPr/>
        </p:nvSpPr>
        <p:spPr bwMode="auto">
          <a:xfrm>
            <a:off x="298450" y="674688"/>
            <a:ext cx="60261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</a:rPr>
              <a:t>Main features of </a:t>
            </a:r>
            <a:r>
              <a:rPr lang="en-US" altLang="en-US" sz="1400" b="1" dirty="0" err="1">
                <a:solidFill>
                  <a:srgbClr val="333399"/>
                </a:solidFill>
                <a:latin typeface="Verdana" pitchFamily="34" charset="0"/>
              </a:rPr>
              <a:t>SMP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</a:rPr>
              <a:t>-type and </a:t>
            </a:r>
            <a:r>
              <a:rPr lang="en-US" altLang="en-US" sz="1400" b="1" dirty="0" err="1">
                <a:solidFill>
                  <a:srgbClr val="333399"/>
                </a:solidFill>
                <a:latin typeface="Verdana" pitchFamily="34" charset="0"/>
              </a:rPr>
              <a:t>NUMA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</a:rPr>
              <a:t>-type server platforms </a:t>
            </a:r>
          </a:p>
        </p:txBody>
      </p:sp>
      <p:sp>
        <p:nvSpPr>
          <p:cNvPr id="63503" name="Rectangle 2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z="1600" dirty="0"/>
              <a:t>1.</a:t>
            </a:r>
            <a:r>
              <a:rPr lang="en-US" altLang="en-US" sz="1600" dirty="0"/>
              <a:t>5</a:t>
            </a:r>
            <a:r>
              <a:rPr lang="hu-HU" altLang="en-US" sz="1600" dirty="0"/>
              <a:t> </a:t>
            </a:r>
            <a:r>
              <a:rPr lang="en-US" altLang="en-US" sz="1600" dirty="0"/>
              <a:t>Server platforms classified according to their memory architecture </a:t>
            </a:r>
            <a:r>
              <a:rPr lang="en-US" altLang="en-US" sz="1600" dirty="0" smtClean="0"/>
              <a:t>(2)</a:t>
            </a:r>
            <a:endParaRPr lang="hu-HU" altLang="en-US" sz="16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298575" y="3553167"/>
            <a:ext cx="3810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Verdana" panose="020B060403050404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</a:rPr>
              <a:t>Consequently, </a:t>
            </a:r>
            <a:r>
              <a:rPr lang="en-US" sz="1200" dirty="0">
                <a:solidFill>
                  <a:srgbClr val="0070C0"/>
                </a:solidFill>
              </a:rPr>
              <a:t>all processors access memory</a:t>
            </a:r>
          </a:p>
          <a:p>
            <a:r>
              <a:rPr lang="en-US" sz="1200" dirty="0">
                <a:solidFill>
                  <a:srgbClr val="0070C0"/>
                </a:solidFill>
              </a:rPr>
              <a:t>     basically  with the </a:t>
            </a:r>
            <a:r>
              <a:rPr lang="en-US" sz="1200" dirty="0">
                <a:solidFill>
                  <a:srgbClr val="FF0000"/>
                </a:solidFill>
              </a:rPr>
              <a:t>same latency</a:t>
            </a:r>
            <a:r>
              <a:rPr lang="en-US" sz="12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75388" y="3980443"/>
            <a:ext cx="4641784" cy="14875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Verdana" panose="020B0604030504040204" pitchFamily="34" charset="0"/>
              <a:buChar char="•"/>
            </a:pPr>
            <a:r>
              <a:rPr lang="en-US" altLang="en-US" sz="1200" dirty="0">
                <a:solidFill>
                  <a:srgbClr val="000000"/>
                </a:solidFill>
              </a:rPr>
              <a:t>The </a:t>
            </a:r>
            <a:r>
              <a:rPr lang="en-US" altLang="en-US" sz="1200" dirty="0" smtClean="0">
                <a:solidFill>
                  <a:srgbClr val="0070C0"/>
                </a:solidFill>
              </a:rPr>
              <a:t>remote memory can be accessed via the processor</a:t>
            </a:r>
          </a:p>
          <a:p>
            <a:pPr>
              <a:spcAft>
                <a:spcPts val="400"/>
              </a:spcAft>
            </a:pPr>
            <a:r>
              <a:rPr lang="en-US" altLang="en-US" sz="1200" dirty="0">
                <a:solidFill>
                  <a:srgbClr val="0070C0"/>
                </a:solidFill>
              </a:rPr>
              <a:t> </a:t>
            </a:r>
            <a:r>
              <a:rPr lang="en-US" altLang="en-US" sz="1200" dirty="0" smtClean="0">
                <a:solidFill>
                  <a:srgbClr val="0070C0"/>
                </a:solidFill>
              </a:rPr>
              <a:t>     owing the addressed part of the memory space.</a:t>
            </a:r>
          </a:p>
          <a:p>
            <a:pPr marL="171450" indent="-171450">
              <a:buFont typeface="Verdana" panose="020B0604030504040204" pitchFamily="34" charset="0"/>
              <a:buChar char="•"/>
            </a:pPr>
            <a:r>
              <a:rPr lang="en-US" altLang="en-US" sz="1200" dirty="0" smtClean="0">
                <a:solidFill>
                  <a:srgbClr val="000000"/>
                </a:solidFill>
              </a:rPr>
              <a:t> </a:t>
            </a:r>
            <a:r>
              <a:rPr lang="en-US" altLang="en-US" sz="1200" dirty="0">
                <a:solidFill>
                  <a:srgbClr val="000000"/>
                </a:solidFill>
              </a:rPr>
              <a:t>Consequently, </a:t>
            </a:r>
            <a:r>
              <a:rPr lang="en-US" altLang="en-US" sz="1200" dirty="0" smtClean="0">
                <a:solidFill>
                  <a:srgbClr val="000000"/>
                </a:solidFill>
              </a:rPr>
              <a:t>in </a:t>
            </a:r>
            <a:r>
              <a:rPr lang="en-US" altLang="en-US" sz="1200" dirty="0" err="1" smtClean="0">
                <a:solidFill>
                  <a:srgbClr val="0070C0"/>
                </a:solidFill>
              </a:rPr>
              <a:t>NUMAs</a:t>
            </a:r>
            <a:r>
              <a:rPr lang="en-US" altLang="en-US" sz="1200" dirty="0" smtClean="0">
                <a:solidFill>
                  <a:srgbClr val="0070C0"/>
                </a:solidFill>
              </a:rPr>
              <a:t> processors have </a:t>
            </a:r>
            <a:r>
              <a:rPr lang="en-US" altLang="en-US" sz="1200" dirty="0" smtClean="0">
                <a:solidFill>
                  <a:srgbClr val="FF0000"/>
                </a:solidFill>
              </a:rPr>
              <a:t>two different</a:t>
            </a:r>
          </a:p>
          <a:p>
            <a:pPr>
              <a:spcAft>
                <a:spcPts val="400"/>
              </a:spcAft>
            </a:pPr>
            <a:r>
              <a:rPr lang="en-US" altLang="en-US" sz="1200" dirty="0">
                <a:solidFill>
                  <a:srgbClr val="FF0000"/>
                </a:solidFill>
              </a:rPr>
              <a:t> </a:t>
            </a:r>
            <a:r>
              <a:rPr lang="en-US" altLang="en-US" sz="1200" dirty="0" smtClean="0">
                <a:solidFill>
                  <a:srgbClr val="FF0000"/>
                </a:solidFill>
              </a:rPr>
              <a:t>     access latencies:</a:t>
            </a:r>
          </a:p>
          <a:p>
            <a:r>
              <a:rPr lang="en-US" altLang="en-US" sz="1200" dirty="0">
                <a:solidFill>
                  <a:srgbClr val="0033CC"/>
                </a:solidFill>
              </a:rPr>
              <a:t> </a:t>
            </a:r>
            <a:r>
              <a:rPr lang="en-US" altLang="en-US" sz="1200" dirty="0" smtClean="0">
                <a:solidFill>
                  <a:srgbClr val="0033CC"/>
                </a:solidFill>
              </a:rPr>
              <a:t>     </a:t>
            </a:r>
            <a:r>
              <a:rPr lang="en-US" altLang="en-US" sz="1200" dirty="0" smtClean="0">
                <a:solidFill>
                  <a:srgbClr val="000000"/>
                </a:solidFill>
              </a:rPr>
              <a:t>processors </a:t>
            </a:r>
            <a:r>
              <a:rPr lang="en-US" altLang="en-US" sz="1200" dirty="0">
                <a:solidFill>
                  <a:srgbClr val="000000"/>
                </a:solidFill>
              </a:rPr>
              <a:t>access their local </a:t>
            </a:r>
            <a:r>
              <a:rPr lang="en-US" altLang="en-US" sz="1200" dirty="0" smtClean="0">
                <a:solidFill>
                  <a:srgbClr val="000000"/>
                </a:solidFill>
              </a:rPr>
              <a:t>memory space </a:t>
            </a:r>
          </a:p>
          <a:p>
            <a:r>
              <a:rPr lang="en-US" altLang="en-US" sz="1200" dirty="0">
                <a:solidFill>
                  <a:srgbClr val="000000"/>
                </a:solidFill>
              </a:rPr>
              <a:t> </a:t>
            </a:r>
            <a:r>
              <a:rPr lang="en-US" altLang="en-US" sz="1200" dirty="0" smtClean="0">
                <a:solidFill>
                  <a:srgbClr val="000000"/>
                </a:solidFill>
              </a:rPr>
              <a:t>     in </a:t>
            </a:r>
            <a:r>
              <a:rPr lang="en-US" altLang="en-US" sz="1200" dirty="0">
                <a:solidFill>
                  <a:srgbClr val="000000"/>
                </a:solidFill>
              </a:rPr>
              <a:t>significantly shorter </a:t>
            </a:r>
            <a:r>
              <a:rPr lang="en-US" altLang="en-US" sz="1200" dirty="0" smtClean="0">
                <a:solidFill>
                  <a:srgbClr val="000000"/>
                </a:solidFill>
              </a:rPr>
              <a:t>time than the memory space</a:t>
            </a:r>
          </a:p>
          <a:p>
            <a:r>
              <a:rPr lang="en-US" altLang="en-US" sz="1200" dirty="0">
                <a:solidFill>
                  <a:srgbClr val="000000"/>
                </a:solidFill>
              </a:rPr>
              <a:t> </a:t>
            </a:r>
            <a:r>
              <a:rPr lang="en-US" altLang="en-US" sz="1200" dirty="0" smtClean="0">
                <a:solidFill>
                  <a:srgbClr val="000000"/>
                </a:solidFill>
              </a:rPr>
              <a:t>     </a:t>
            </a:r>
            <a:r>
              <a:rPr lang="en-US" altLang="en-US" sz="1200" dirty="0">
                <a:solidFill>
                  <a:srgbClr val="000000"/>
                </a:solidFill>
              </a:rPr>
              <a:t>remote to them</a:t>
            </a:r>
            <a:r>
              <a:rPr lang="en-US" altLang="en-US" sz="1200" dirty="0" smtClean="0">
                <a:solidFill>
                  <a:srgbClr val="000000"/>
                </a:solidFill>
              </a:rPr>
              <a:t>.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1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3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3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3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3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3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3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34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34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34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34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34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34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34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34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8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18"/>
          <p:cNvSpPr txBox="1">
            <a:spLocks noChangeArrowheads="1"/>
          </p:cNvSpPr>
          <p:nvPr/>
        </p:nvSpPr>
        <p:spPr bwMode="auto">
          <a:xfrm>
            <a:off x="285750" y="665163"/>
            <a:ext cx="59551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</a:rPr>
              <a:t>Example of measured </a:t>
            </a: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</a:rPr>
              <a:t>read latencies of </a:t>
            </a:r>
            <a:r>
              <a:rPr lang="en-US" altLang="en-US" sz="1400" b="1" dirty="0" err="1">
                <a:solidFill>
                  <a:schemeClr val="accent6"/>
                </a:solidFill>
                <a:latin typeface="Verdana" pitchFamily="34" charset="0"/>
              </a:rPr>
              <a:t>uncached</a:t>
            </a: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</a:rPr>
              <a:t> data [73]</a:t>
            </a:r>
          </a:p>
        </p:txBody>
      </p:sp>
      <p:sp>
        <p:nvSpPr>
          <p:cNvPr id="68611" name="Text Box 20"/>
          <p:cNvSpPr txBox="1">
            <a:spLocks noChangeArrowheads="1"/>
          </p:cNvSpPr>
          <p:nvPr/>
        </p:nvSpPr>
        <p:spPr bwMode="auto">
          <a:xfrm>
            <a:off x="304800" y="1000125"/>
            <a:ext cx="882015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Read latencies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depend on whether referenced data is kept in the own or remote main memory space.</a:t>
            </a:r>
          </a:p>
        </p:txBody>
      </p:sp>
      <p:pic>
        <p:nvPicPr>
          <p:cNvPr id="68612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6" b="13773"/>
          <a:stretch>
            <a:fillRect/>
          </a:stretch>
        </p:blipFill>
        <p:spPr bwMode="auto">
          <a:xfrm>
            <a:off x="2298700" y="1930400"/>
            <a:ext cx="5840413" cy="394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613" name="Line 22"/>
          <p:cNvSpPr>
            <a:spLocks noChangeShapeType="1"/>
          </p:cNvSpPr>
          <p:nvPr/>
        </p:nvSpPr>
        <p:spPr bwMode="auto">
          <a:xfrm flipH="1">
            <a:off x="2794000" y="3187700"/>
            <a:ext cx="127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8614" name="Line 23"/>
          <p:cNvSpPr>
            <a:spLocks noChangeShapeType="1"/>
          </p:cNvSpPr>
          <p:nvPr/>
        </p:nvSpPr>
        <p:spPr bwMode="auto">
          <a:xfrm>
            <a:off x="3740150" y="3893526"/>
            <a:ext cx="0" cy="18288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8615" name="Line 30"/>
          <p:cNvSpPr>
            <a:spLocks noChangeShapeType="1"/>
          </p:cNvSpPr>
          <p:nvPr/>
        </p:nvSpPr>
        <p:spPr bwMode="auto">
          <a:xfrm>
            <a:off x="2679700" y="4762500"/>
            <a:ext cx="0" cy="2857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8616" name="Line 31"/>
          <p:cNvSpPr>
            <a:spLocks noChangeShapeType="1"/>
          </p:cNvSpPr>
          <p:nvPr/>
        </p:nvSpPr>
        <p:spPr bwMode="auto">
          <a:xfrm>
            <a:off x="3120292" y="4102100"/>
            <a:ext cx="0" cy="1905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8617" name="Line 32"/>
          <p:cNvSpPr>
            <a:spLocks noChangeShapeType="1"/>
          </p:cNvSpPr>
          <p:nvPr/>
        </p:nvSpPr>
        <p:spPr bwMode="auto">
          <a:xfrm>
            <a:off x="3108568" y="4083050"/>
            <a:ext cx="649224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8618" name="Text Box 36"/>
          <p:cNvSpPr txBox="1">
            <a:spLocks noChangeArrowheads="1"/>
          </p:cNvSpPr>
          <p:nvPr/>
        </p:nvSpPr>
        <p:spPr bwMode="auto">
          <a:xfrm>
            <a:off x="323850" y="1512888"/>
            <a:ext cx="8114722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a) Read latency of </a:t>
            </a:r>
            <a:r>
              <a:rPr lang="en-US" altLang="en-US" sz="1400" dirty="0" err="1">
                <a:solidFill>
                  <a:srgbClr val="FF0000"/>
                </a:solidFill>
                <a:latin typeface="Verdana" pitchFamily="34" charset="0"/>
              </a:rPr>
              <a:t>uncached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 data when referenced data is kept in the own memory space</a:t>
            </a:r>
          </a:p>
        </p:txBody>
      </p:sp>
      <p:sp>
        <p:nvSpPr>
          <p:cNvPr id="68619" name="Text Box 37"/>
          <p:cNvSpPr txBox="1">
            <a:spLocks noChangeArrowheads="1"/>
          </p:cNvSpPr>
          <p:nvPr/>
        </p:nvSpPr>
        <p:spPr bwMode="auto">
          <a:xfrm>
            <a:off x="425450" y="3100388"/>
            <a:ext cx="162877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</a:rPr>
              <a:t>Read latency: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</a:rPr>
              <a:t> 65.1 ns (190 cycles)</a:t>
            </a:r>
          </a:p>
        </p:txBody>
      </p:sp>
      <p:sp>
        <p:nvSpPr>
          <p:cNvPr id="68620" name="Rectangle 4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z="1600" dirty="0"/>
              <a:t>1.</a:t>
            </a:r>
            <a:r>
              <a:rPr lang="en-US" altLang="en-US" sz="1600" dirty="0"/>
              <a:t>5</a:t>
            </a:r>
            <a:r>
              <a:rPr lang="hu-HU" altLang="en-US" sz="1600" dirty="0"/>
              <a:t> </a:t>
            </a:r>
            <a:r>
              <a:rPr lang="en-US" altLang="en-US" sz="1600" dirty="0"/>
              <a:t>Server platforms classified according to their memory architecture </a:t>
            </a:r>
            <a:r>
              <a:rPr lang="en-US" altLang="en-US" sz="1600" dirty="0" smtClean="0"/>
              <a:t>(3)</a:t>
            </a:r>
            <a:endParaRPr lang="hu-HU" altLang="en-US" sz="1600" dirty="0" smtClean="0"/>
          </a:p>
        </p:txBody>
      </p:sp>
      <p:sp>
        <p:nvSpPr>
          <p:cNvPr id="2" name="Oval 1"/>
          <p:cNvSpPr/>
          <p:nvPr/>
        </p:nvSpPr>
        <p:spPr bwMode="auto">
          <a:xfrm>
            <a:off x="246063" y="2987899"/>
            <a:ext cx="2052637" cy="656822"/>
          </a:xfrm>
          <a:prstGeom prst="ellips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39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6" b="13773"/>
          <a:stretch>
            <a:fillRect/>
          </a:stretch>
        </p:blipFill>
        <p:spPr bwMode="auto">
          <a:xfrm>
            <a:off x="1066800" y="1206500"/>
            <a:ext cx="5840413" cy="394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635" name="Line 6"/>
          <p:cNvSpPr>
            <a:spLocks noChangeShapeType="1"/>
          </p:cNvSpPr>
          <p:nvPr/>
        </p:nvSpPr>
        <p:spPr bwMode="auto">
          <a:xfrm flipH="1">
            <a:off x="1540553" y="2446464"/>
            <a:ext cx="127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9636" name="Line 7"/>
          <p:cNvSpPr>
            <a:spLocks noChangeShapeType="1"/>
          </p:cNvSpPr>
          <p:nvPr/>
        </p:nvSpPr>
        <p:spPr bwMode="auto">
          <a:xfrm>
            <a:off x="2512282" y="3177016"/>
            <a:ext cx="0" cy="210312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9637" name="Line 8"/>
          <p:cNvSpPr>
            <a:spLocks noChangeShapeType="1"/>
          </p:cNvSpPr>
          <p:nvPr/>
        </p:nvSpPr>
        <p:spPr bwMode="auto">
          <a:xfrm>
            <a:off x="2520950" y="3378200"/>
            <a:ext cx="6921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9638" name="Line 10"/>
          <p:cNvSpPr>
            <a:spLocks noChangeShapeType="1"/>
          </p:cNvSpPr>
          <p:nvPr/>
        </p:nvSpPr>
        <p:spPr bwMode="auto">
          <a:xfrm flipH="1">
            <a:off x="4838700" y="3367214"/>
            <a:ext cx="685800" cy="63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9639" name="Line 11"/>
          <p:cNvSpPr>
            <a:spLocks noChangeShapeType="1"/>
          </p:cNvSpPr>
          <p:nvPr/>
        </p:nvSpPr>
        <p:spPr bwMode="auto">
          <a:xfrm>
            <a:off x="4830032" y="3384550"/>
            <a:ext cx="0" cy="1841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9640" name="Line 12"/>
          <p:cNvSpPr>
            <a:spLocks noChangeShapeType="1"/>
          </p:cNvSpPr>
          <p:nvPr/>
        </p:nvSpPr>
        <p:spPr bwMode="auto">
          <a:xfrm>
            <a:off x="3727450" y="3790950"/>
            <a:ext cx="584200" cy="63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9641" name="Line 13"/>
          <p:cNvSpPr>
            <a:spLocks noChangeShapeType="1"/>
          </p:cNvSpPr>
          <p:nvPr/>
        </p:nvSpPr>
        <p:spPr bwMode="auto">
          <a:xfrm>
            <a:off x="3193748" y="3378200"/>
            <a:ext cx="0" cy="1968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9642" name="Line 16"/>
          <p:cNvSpPr>
            <a:spLocks noChangeShapeType="1"/>
          </p:cNvSpPr>
          <p:nvPr/>
        </p:nvSpPr>
        <p:spPr bwMode="auto">
          <a:xfrm>
            <a:off x="1879298" y="3378200"/>
            <a:ext cx="0" cy="1905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9643" name="Line 17"/>
          <p:cNvSpPr>
            <a:spLocks noChangeShapeType="1"/>
          </p:cNvSpPr>
          <p:nvPr/>
        </p:nvSpPr>
        <p:spPr bwMode="auto">
          <a:xfrm>
            <a:off x="1870630" y="3380216"/>
            <a:ext cx="6286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9644" name="Line 18"/>
          <p:cNvSpPr>
            <a:spLocks noChangeShapeType="1"/>
          </p:cNvSpPr>
          <p:nvPr/>
        </p:nvSpPr>
        <p:spPr bwMode="auto">
          <a:xfrm>
            <a:off x="5718302" y="4027186"/>
            <a:ext cx="0" cy="2857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9645" name="Line 19"/>
          <p:cNvSpPr>
            <a:spLocks noChangeShapeType="1"/>
          </p:cNvSpPr>
          <p:nvPr/>
        </p:nvSpPr>
        <p:spPr bwMode="auto">
          <a:xfrm flipV="1">
            <a:off x="5507038" y="3358118"/>
            <a:ext cx="647700" cy="63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9646" name="Line 20"/>
          <p:cNvSpPr>
            <a:spLocks noChangeShapeType="1"/>
          </p:cNvSpPr>
          <p:nvPr/>
        </p:nvSpPr>
        <p:spPr bwMode="auto">
          <a:xfrm>
            <a:off x="6139418" y="3373438"/>
            <a:ext cx="0" cy="1968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9647" name="Text Box 21"/>
          <p:cNvSpPr txBox="1">
            <a:spLocks noChangeArrowheads="1"/>
          </p:cNvSpPr>
          <p:nvPr/>
        </p:nvSpPr>
        <p:spPr bwMode="auto">
          <a:xfrm>
            <a:off x="285750" y="674688"/>
            <a:ext cx="884889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b) Read latency of </a:t>
            </a:r>
            <a:r>
              <a:rPr lang="en-US" altLang="en-US" sz="1400" dirty="0" err="1">
                <a:solidFill>
                  <a:srgbClr val="FF0000"/>
                </a:solidFill>
                <a:latin typeface="Verdana" pitchFamily="34" charset="0"/>
              </a:rPr>
              <a:t>uncached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 data when referenced data is kept in the remote memory space [73]</a:t>
            </a:r>
          </a:p>
        </p:txBody>
      </p:sp>
      <p:sp>
        <p:nvSpPr>
          <p:cNvPr id="69648" name="Text Box 22"/>
          <p:cNvSpPr txBox="1">
            <a:spLocks noChangeArrowheads="1"/>
          </p:cNvSpPr>
          <p:nvPr/>
        </p:nvSpPr>
        <p:spPr bwMode="auto">
          <a:xfrm>
            <a:off x="7183438" y="3127375"/>
            <a:ext cx="169862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</a:rPr>
              <a:t>Read latency: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</a:rPr>
              <a:t> 106 ns (~310 cycles)</a:t>
            </a:r>
          </a:p>
        </p:txBody>
      </p:sp>
      <p:sp>
        <p:nvSpPr>
          <p:cNvPr id="69649" name="Text Box 23"/>
          <p:cNvSpPr txBox="1">
            <a:spLocks noChangeArrowheads="1"/>
          </p:cNvSpPr>
          <p:nvPr/>
        </p:nvSpPr>
        <p:spPr bwMode="auto">
          <a:xfrm>
            <a:off x="323850" y="5335588"/>
            <a:ext cx="8100551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Read latency is increased now by the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inter-processor access penalty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of 41 ns in this case.</a:t>
            </a:r>
          </a:p>
        </p:txBody>
      </p:sp>
      <p:sp>
        <p:nvSpPr>
          <p:cNvPr id="69650" name="Rectangle 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z="1600" dirty="0"/>
              <a:t>1.</a:t>
            </a:r>
            <a:r>
              <a:rPr lang="en-US" altLang="en-US" sz="1600" dirty="0"/>
              <a:t>5</a:t>
            </a:r>
            <a:r>
              <a:rPr lang="hu-HU" altLang="en-US" sz="1600" dirty="0"/>
              <a:t> </a:t>
            </a:r>
            <a:r>
              <a:rPr lang="en-US" altLang="en-US" sz="1600" dirty="0"/>
              <a:t>Server platforms classified according to their memory architecture </a:t>
            </a:r>
            <a:r>
              <a:rPr lang="en-US" altLang="en-US" sz="1600" dirty="0" smtClean="0"/>
              <a:t>(4)</a:t>
            </a:r>
            <a:endParaRPr lang="hu-HU" altLang="en-US" sz="1600" dirty="0" smtClean="0"/>
          </a:p>
        </p:txBody>
      </p:sp>
      <p:sp>
        <p:nvSpPr>
          <p:cNvPr id="19" name="Oval 18"/>
          <p:cNvSpPr/>
          <p:nvPr/>
        </p:nvSpPr>
        <p:spPr bwMode="auto">
          <a:xfrm>
            <a:off x="7047271" y="3039415"/>
            <a:ext cx="2052637" cy="65682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84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1" name="AutoShape 3"/>
          <p:cNvSpPr>
            <a:spLocks noChangeArrowheads="1"/>
          </p:cNvSpPr>
          <p:nvPr/>
        </p:nvSpPr>
        <p:spPr bwMode="auto">
          <a:xfrm>
            <a:off x="381000" y="981074"/>
            <a:ext cx="8532813" cy="667421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1.6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Number and use of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QPI buses in </a:t>
            </a:r>
            <a:r>
              <a:rPr lang="en-US" altLang="en-US" sz="1900" dirty="0" err="1" smtClean="0">
                <a:solidFill>
                  <a:srgbClr val="FFFFFF"/>
                </a:solidFill>
                <a:latin typeface="Verdana" pitchFamily="34" charset="0"/>
              </a:rPr>
              <a:t>NUMA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 type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server processors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06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1.6 Number and use of </a:t>
            </a:r>
            <a:r>
              <a:rPr lang="en-US" dirty="0" smtClean="0"/>
              <a:t>QPI </a:t>
            </a:r>
            <a:r>
              <a:rPr lang="en-US" dirty="0"/>
              <a:t>buses in </a:t>
            </a:r>
            <a:r>
              <a:rPr lang="en-US" dirty="0" err="1"/>
              <a:t>NUMA</a:t>
            </a:r>
            <a:r>
              <a:rPr lang="en-US" dirty="0"/>
              <a:t> type server </a:t>
            </a:r>
            <a:r>
              <a:rPr lang="en-US" dirty="0" smtClean="0"/>
              <a:t>processors (1)</a:t>
            </a:r>
            <a:endParaRPr lang="en-US" dirty="0"/>
          </a:p>
        </p:txBody>
      </p:sp>
      <p:grpSp>
        <p:nvGrpSpPr>
          <p:cNvPr id="405" name="Group 404"/>
          <p:cNvGrpSpPr/>
          <p:nvPr/>
        </p:nvGrpSpPr>
        <p:grpSpPr>
          <a:xfrm>
            <a:off x="140013" y="2529758"/>
            <a:ext cx="4265679" cy="3613461"/>
            <a:chOff x="178113" y="1666875"/>
            <a:chExt cx="4265679" cy="3613461"/>
          </a:xfrm>
        </p:grpSpPr>
        <p:sp>
          <p:nvSpPr>
            <p:cNvPr id="5" name="Téglalap 3"/>
            <p:cNvSpPr>
              <a:spLocks noChangeArrowheads="1"/>
            </p:cNvSpPr>
            <p:nvPr/>
          </p:nvSpPr>
          <p:spPr bwMode="auto">
            <a:xfrm>
              <a:off x="1434781" y="2049907"/>
              <a:ext cx="742539" cy="514965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dirty="0" smtClean="0">
                  <a:solidFill>
                    <a:schemeClr val="bg1"/>
                  </a:solidFill>
                  <a:latin typeface="Verdana" pitchFamily="34" charset="0"/>
                </a:rPr>
                <a:t>P</a:t>
              </a:r>
              <a:endParaRPr lang="hu-HU" altLang="en-US" sz="10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7" name="Egyenes összekötő 108"/>
            <p:cNvCxnSpPr>
              <a:endCxn id="5" idx="3"/>
            </p:cNvCxnSpPr>
            <p:nvPr/>
          </p:nvCxnSpPr>
          <p:spPr>
            <a:xfrm rot="10800000">
              <a:off x="2177319" y="2308099"/>
              <a:ext cx="29718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Egyenes összekötő 112"/>
            <p:cNvCxnSpPr/>
            <p:nvPr/>
          </p:nvCxnSpPr>
          <p:spPr>
            <a:xfrm rot="10800000">
              <a:off x="2177319" y="3345122"/>
              <a:ext cx="29718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Egyenes összekötő 113"/>
            <p:cNvCxnSpPr/>
            <p:nvPr/>
          </p:nvCxnSpPr>
          <p:spPr>
            <a:xfrm rot="10800000">
              <a:off x="2177319" y="2553523"/>
              <a:ext cx="297180" cy="5561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Egyenes összekötő 115"/>
            <p:cNvCxnSpPr/>
            <p:nvPr/>
          </p:nvCxnSpPr>
          <p:spPr>
            <a:xfrm rot="10800000" flipV="1">
              <a:off x="2177319" y="2564872"/>
              <a:ext cx="290630" cy="5447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Egyenes összekötő 118"/>
            <p:cNvCxnSpPr>
              <a:cxnSpLocks noChangeShapeType="1"/>
              <a:endCxn id="5" idx="2"/>
            </p:cNvCxnSpPr>
            <p:nvPr/>
          </p:nvCxnSpPr>
          <p:spPr bwMode="auto">
            <a:xfrm flipV="1">
              <a:off x="1806459" y="2564872"/>
              <a:ext cx="0" cy="52205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" name="Egyenes összekötő 119"/>
            <p:cNvCxnSpPr>
              <a:cxnSpLocks noChangeShapeType="1"/>
            </p:cNvCxnSpPr>
            <p:nvPr/>
          </p:nvCxnSpPr>
          <p:spPr bwMode="auto">
            <a:xfrm flipV="1">
              <a:off x="2846178" y="2564872"/>
              <a:ext cx="0" cy="52205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" name="Egyenes összekötő 121"/>
            <p:cNvCxnSpPr/>
            <p:nvPr/>
          </p:nvCxnSpPr>
          <p:spPr>
            <a:xfrm rot="5400000" flipH="1" flipV="1">
              <a:off x="2313117" y="3808212"/>
              <a:ext cx="43410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Szövegdoboz 70"/>
            <p:cNvSpPr txBox="1">
              <a:spLocks noChangeArrowheads="1"/>
            </p:cNvSpPr>
            <p:nvPr/>
          </p:nvSpPr>
          <p:spPr bwMode="auto">
            <a:xfrm>
              <a:off x="2109535" y="2088210"/>
              <a:ext cx="384636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50" dirty="0">
                  <a:latin typeface="Verdana" pitchFamily="34" charset="0"/>
                </a:rPr>
                <a:t>QPI</a:t>
              </a:r>
            </a:p>
          </p:txBody>
        </p:sp>
        <p:sp>
          <p:nvSpPr>
            <p:cNvPr id="15" name="Szövegdoboz 70"/>
            <p:cNvSpPr txBox="1">
              <a:spLocks noChangeArrowheads="1"/>
            </p:cNvSpPr>
            <p:nvPr/>
          </p:nvSpPr>
          <p:spPr bwMode="auto">
            <a:xfrm>
              <a:off x="2129878" y="3367819"/>
              <a:ext cx="384636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50" dirty="0">
                  <a:latin typeface="Verdana" pitchFamily="34" charset="0"/>
                </a:rPr>
                <a:t>QPI</a:t>
              </a:r>
            </a:p>
          </p:txBody>
        </p:sp>
        <p:sp>
          <p:nvSpPr>
            <p:cNvPr id="16" name="Szövegdoboz 70"/>
            <p:cNvSpPr txBox="1">
              <a:spLocks noChangeArrowheads="1"/>
            </p:cNvSpPr>
            <p:nvPr/>
          </p:nvSpPr>
          <p:spPr bwMode="auto">
            <a:xfrm>
              <a:off x="2815146" y="2712410"/>
              <a:ext cx="384636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50" dirty="0">
                  <a:latin typeface="Verdana" pitchFamily="34" charset="0"/>
                </a:rPr>
                <a:t>QPI</a:t>
              </a:r>
            </a:p>
          </p:txBody>
        </p:sp>
        <p:sp>
          <p:nvSpPr>
            <p:cNvPr id="17" name="Szövegdoboz 70"/>
            <p:cNvSpPr txBox="1">
              <a:spLocks noChangeArrowheads="1"/>
            </p:cNvSpPr>
            <p:nvPr/>
          </p:nvSpPr>
          <p:spPr bwMode="auto">
            <a:xfrm>
              <a:off x="1475988" y="2709573"/>
              <a:ext cx="384636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50" dirty="0">
                  <a:latin typeface="Verdana" pitchFamily="34" charset="0"/>
                </a:rPr>
                <a:t>QPI</a:t>
              </a:r>
            </a:p>
          </p:txBody>
        </p:sp>
        <p:sp>
          <p:nvSpPr>
            <p:cNvPr id="18" name="Szövegdoboz 70"/>
            <p:cNvSpPr txBox="1">
              <a:spLocks noChangeArrowheads="1"/>
            </p:cNvSpPr>
            <p:nvPr/>
          </p:nvSpPr>
          <p:spPr bwMode="auto">
            <a:xfrm>
              <a:off x="1951846" y="2713829"/>
              <a:ext cx="384636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50" dirty="0">
                  <a:latin typeface="Verdana" pitchFamily="34" charset="0"/>
                </a:rPr>
                <a:t>QPI</a:t>
              </a:r>
            </a:p>
          </p:txBody>
        </p:sp>
        <p:sp>
          <p:nvSpPr>
            <p:cNvPr id="19" name="Szövegdoboz 70"/>
            <p:cNvSpPr txBox="1">
              <a:spLocks noChangeArrowheads="1"/>
            </p:cNvSpPr>
            <p:nvPr/>
          </p:nvSpPr>
          <p:spPr bwMode="auto">
            <a:xfrm>
              <a:off x="2337442" y="2713829"/>
              <a:ext cx="384636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50" dirty="0">
                  <a:latin typeface="Verdana" pitchFamily="34" charset="0"/>
                </a:rPr>
                <a:t>QPI</a:t>
              </a:r>
            </a:p>
          </p:txBody>
        </p:sp>
        <p:sp>
          <p:nvSpPr>
            <p:cNvPr id="20" name="Szövegdoboz 70"/>
            <p:cNvSpPr txBox="1">
              <a:spLocks noChangeArrowheads="1"/>
            </p:cNvSpPr>
            <p:nvPr/>
          </p:nvSpPr>
          <p:spPr bwMode="auto">
            <a:xfrm>
              <a:off x="2503194" y="3720866"/>
              <a:ext cx="384636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50" dirty="0">
                  <a:latin typeface="Verdana" pitchFamily="34" charset="0"/>
                </a:rPr>
                <a:t>QPI</a:t>
              </a:r>
            </a:p>
          </p:txBody>
        </p:sp>
        <p:sp>
          <p:nvSpPr>
            <p:cNvPr id="21" name="Szövegdoboz 70"/>
            <p:cNvSpPr txBox="1">
              <a:spLocks noChangeArrowheads="1"/>
            </p:cNvSpPr>
            <p:nvPr/>
          </p:nvSpPr>
          <p:spPr bwMode="auto">
            <a:xfrm>
              <a:off x="1751271" y="3688015"/>
              <a:ext cx="384636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50" dirty="0">
                  <a:latin typeface="Verdana" pitchFamily="34" charset="0"/>
                </a:rPr>
                <a:t>QPI</a:t>
              </a:r>
            </a:p>
          </p:txBody>
        </p:sp>
        <p:cxnSp>
          <p:nvCxnSpPr>
            <p:cNvPr id="22" name="Egyenes összekötő 130"/>
            <p:cNvCxnSpPr/>
            <p:nvPr/>
          </p:nvCxnSpPr>
          <p:spPr>
            <a:xfrm rot="10800000" flipH="1" flipV="1">
              <a:off x="1242392" y="3448682"/>
              <a:ext cx="180928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Egyenes összekötő 131"/>
            <p:cNvCxnSpPr/>
            <p:nvPr/>
          </p:nvCxnSpPr>
          <p:spPr>
            <a:xfrm rot="10800000" flipH="1" flipV="1">
              <a:off x="1242392" y="2991881"/>
              <a:ext cx="135900" cy="5675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Egyenes összekötő 145"/>
            <p:cNvCxnSpPr/>
            <p:nvPr/>
          </p:nvCxnSpPr>
          <p:spPr>
            <a:xfrm rot="10800000" flipH="1">
              <a:off x="823230" y="2919531"/>
              <a:ext cx="228411" cy="7093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églalap 146"/>
            <p:cNvSpPr/>
            <p:nvPr/>
          </p:nvSpPr>
          <p:spPr>
            <a:xfrm flipH="1">
              <a:off x="850246" y="2754969"/>
              <a:ext cx="22923" cy="1929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6" name="Téglalap 147"/>
            <p:cNvSpPr/>
            <p:nvPr/>
          </p:nvSpPr>
          <p:spPr>
            <a:xfrm flipH="1">
              <a:off x="805219" y="2754969"/>
              <a:ext cx="23742" cy="1929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27" name="Egyenes összekötő 150"/>
            <p:cNvCxnSpPr/>
            <p:nvPr/>
          </p:nvCxnSpPr>
          <p:spPr>
            <a:xfrm rot="10800000" flipH="1">
              <a:off x="823230" y="3071325"/>
              <a:ext cx="228411" cy="8512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églalap 151"/>
            <p:cNvSpPr/>
            <p:nvPr/>
          </p:nvSpPr>
          <p:spPr>
            <a:xfrm flipH="1">
              <a:off x="850246" y="2976277"/>
              <a:ext cx="22923" cy="1929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9" name="Téglalap 152"/>
            <p:cNvSpPr/>
            <p:nvPr/>
          </p:nvSpPr>
          <p:spPr>
            <a:xfrm flipH="1">
              <a:off x="805219" y="2976277"/>
              <a:ext cx="23742" cy="1929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0" name="Téglalap 155"/>
            <p:cNvSpPr/>
            <p:nvPr/>
          </p:nvSpPr>
          <p:spPr>
            <a:xfrm flipH="1">
              <a:off x="977960" y="2862786"/>
              <a:ext cx="334020" cy="258192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endParaRPr lang="hu-HU" altLang="en-US" sz="1000" dirty="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31" name="Egyenes összekötő 156"/>
            <p:cNvCxnSpPr/>
            <p:nvPr/>
          </p:nvCxnSpPr>
          <p:spPr>
            <a:xfrm rot="10800000" flipH="1">
              <a:off x="823230" y="3380588"/>
              <a:ext cx="221042" cy="4256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églalap 157"/>
            <p:cNvSpPr/>
            <p:nvPr/>
          </p:nvSpPr>
          <p:spPr>
            <a:xfrm flipH="1">
              <a:off x="850246" y="3289795"/>
              <a:ext cx="22923" cy="1929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3" name="Téglalap 158"/>
            <p:cNvSpPr/>
            <p:nvPr/>
          </p:nvSpPr>
          <p:spPr>
            <a:xfrm flipH="1">
              <a:off x="805219" y="3289795"/>
              <a:ext cx="23742" cy="1929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34" name="Egyenes összekötő 161"/>
            <p:cNvCxnSpPr/>
            <p:nvPr/>
          </p:nvCxnSpPr>
          <p:spPr>
            <a:xfrm rot="10800000" flipH="1">
              <a:off x="823230" y="3539475"/>
              <a:ext cx="228411" cy="2837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églalap 162"/>
            <p:cNvSpPr/>
            <p:nvPr/>
          </p:nvSpPr>
          <p:spPr>
            <a:xfrm flipH="1">
              <a:off x="850246" y="3513939"/>
              <a:ext cx="22923" cy="1929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6" name="Téglalap 163"/>
            <p:cNvSpPr/>
            <p:nvPr/>
          </p:nvSpPr>
          <p:spPr>
            <a:xfrm flipH="1">
              <a:off x="805219" y="3513939"/>
              <a:ext cx="23742" cy="1929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7" name="Téglalap 166"/>
            <p:cNvSpPr/>
            <p:nvPr/>
          </p:nvSpPr>
          <p:spPr>
            <a:xfrm flipH="1">
              <a:off x="977960" y="3321005"/>
              <a:ext cx="334020" cy="256774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endParaRPr lang="hu-HU" altLang="en-US" sz="1000" dirty="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38" name="Egyenes összekötő 130"/>
            <p:cNvCxnSpPr/>
            <p:nvPr/>
          </p:nvCxnSpPr>
          <p:spPr>
            <a:xfrm rot="10800000" flipH="1" flipV="1">
              <a:off x="1256309" y="2349240"/>
              <a:ext cx="180927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Egyenes összekötő 131"/>
            <p:cNvCxnSpPr/>
            <p:nvPr/>
          </p:nvCxnSpPr>
          <p:spPr>
            <a:xfrm rot="10800000" flipH="1" flipV="1">
              <a:off x="1256309" y="1903788"/>
              <a:ext cx="121982" cy="4255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Egyenes összekötő 145"/>
            <p:cNvCxnSpPr/>
            <p:nvPr/>
          </p:nvCxnSpPr>
          <p:spPr>
            <a:xfrm rot="10800000" flipH="1">
              <a:off x="823230" y="1831437"/>
              <a:ext cx="242328" cy="2837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églalap 146"/>
            <p:cNvSpPr/>
            <p:nvPr/>
          </p:nvSpPr>
          <p:spPr>
            <a:xfrm flipH="1">
              <a:off x="864163" y="1666875"/>
              <a:ext cx="22923" cy="1929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42" name="Téglalap 147"/>
            <p:cNvSpPr/>
            <p:nvPr/>
          </p:nvSpPr>
          <p:spPr>
            <a:xfrm flipH="1">
              <a:off x="819136" y="1666875"/>
              <a:ext cx="23741" cy="1929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43" name="Egyenes összekötő 150"/>
            <p:cNvCxnSpPr/>
            <p:nvPr/>
          </p:nvCxnSpPr>
          <p:spPr>
            <a:xfrm rot="10800000" flipH="1">
              <a:off x="823230" y="1983231"/>
              <a:ext cx="242328" cy="425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églalap 151"/>
            <p:cNvSpPr/>
            <p:nvPr/>
          </p:nvSpPr>
          <p:spPr>
            <a:xfrm flipH="1">
              <a:off x="864163" y="1888182"/>
              <a:ext cx="22923" cy="1929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45" name="Téglalap 152"/>
            <p:cNvSpPr/>
            <p:nvPr/>
          </p:nvSpPr>
          <p:spPr>
            <a:xfrm flipH="1">
              <a:off x="819136" y="1888182"/>
              <a:ext cx="23741" cy="1929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46" name="Téglalap 155"/>
            <p:cNvSpPr/>
            <p:nvPr/>
          </p:nvSpPr>
          <p:spPr>
            <a:xfrm flipH="1">
              <a:off x="991877" y="1774691"/>
              <a:ext cx="334020" cy="258192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endParaRPr lang="hu-HU" altLang="en-US" sz="1000" dirty="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47" name="Egyenes összekötő 156"/>
            <p:cNvCxnSpPr/>
            <p:nvPr/>
          </p:nvCxnSpPr>
          <p:spPr>
            <a:xfrm rot="10800000" flipH="1">
              <a:off x="823230" y="2285400"/>
              <a:ext cx="234960" cy="8512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églalap 157"/>
            <p:cNvSpPr/>
            <p:nvPr/>
          </p:nvSpPr>
          <p:spPr>
            <a:xfrm flipH="1">
              <a:off x="864163" y="2190352"/>
              <a:ext cx="22923" cy="1929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49" name="Téglalap 158"/>
            <p:cNvSpPr/>
            <p:nvPr/>
          </p:nvSpPr>
          <p:spPr>
            <a:xfrm flipH="1">
              <a:off x="819136" y="2190352"/>
              <a:ext cx="23741" cy="1929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50" name="Egyenes összekötő 161"/>
            <p:cNvCxnSpPr/>
            <p:nvPr/>
          </p:nvCxnSpPr>
          <p:spPr>
            <a:xfrm rot="10800000" flipH="1">
              <a:off x="823230" y="2440032"/>
              <a:ext cx="242328" cy="7093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églalap 162"/>
            <p:cNvSpPr/>
            <p:nvPr/>
          </p:nvSpPr>
          <p:spPr>
            <a:xfrm flipH="1">
              <a:off x="864163" y="2414497"/>
              <a:ext cx="22923" cy="1929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52" name="Téglalap 163"/>
            <p:cNvSpPr/>
            <p:nvPr/>
          </p:nvSpPr>
          <p:spPr>
            <a:xfrm flipH="1">
              <a:off x="819136" y="2414497"/>
              <a:ext cx="23741" cy="1929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53" name="Téglalap 166"/>
            <p:cNvSpPr/>
            <p:nvPr/>
          </p:nvSpPr>
          <p:spPr>
            <a:xfrm flipH="1">
              <a:off x="991877" y="2221562"/>
              <a:ext cx="334020" cy="256773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endParaRPr lang="hu-HU" altLang="en-US" sz="1000" dirty="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54" name="Egyenes összekötő 170"/>
            <p:cNvCxnSpPr>
              <a:cxnSpLocks noChangeShapeType="1"/>
            </p:cNvCxnSpPr>
            <p:nvPr/>
          </p:nvCxnSpPr>
          <p:spPr bwMode="auto">
            <a:xfrm rot="10800000" flipV="1">
              <a:off x="3138823" y="2364844"/>
              <a:ext cx="180927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5" name="Egyenes összekötő 171"/>
            <p:cNvCxnSpPr>
              <a:cxnSpLocks noChangeShapeType="1"/>
            </p:cNvCxnSpPr>
            <p:nvPr/>
          </p:nvCxnSpPr>
          <p:spPr bwMode="auto">
            <a:xfrm rot="10800000" flipV="1">
              <a:off x="3201861" y="1906625"/>
              <a:ext cx="117889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6" name="Egyenes összekötő 172"/>
            <p:cNvCxnSpPr>
              <a:cxnSpLocks noChangeShapeType="1"/>
            </p:cNvCxnSpPr>
            <p:nvPr/>
          </p:nvCxnSpPr>
          <p:spPr bwMode="auto">
            <a:xfrm rot="10800000">
              <a:off x="3502315" y="1834274"/>
              <a:ext cx="235779" cy="5675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7" name="Téglalap 173"/>
            <p:cNvSpPr>
              <a:spLocks noChangeArrowheads="1"/>
            </p:cNvSpPr>
            <p:nvPr/>
          </p:nvSpPr>
          <p:spPr bwMode="auto">
            <a:xfrm>
              <a:off x="3680786" y="1669712"/>
              <a:ext cx="22923" cy="19293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58" name="Téglalap 174"/>
            <p:cNvSpPr>
              <a:spLocks noChangeArrowheads="1"/>
            </p:cNvSpPr>
            <p:nvPr/>
          </p:nvSpPr>
          <p:spPr bwMode="auto">
            <a:xfrm>
              <a:off x="3724995" y="1669712"/>
              <a:ext cx="23741" cy="19293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59" name="Egyenes összekötő 177"/>
            <p:cNvCxnSpPr>
              <a:cxnSpLocks noChangeShapeType="1"/>
            </p:cNvCxnSpPr>
            <p:nvPr/>
          </p:nvCxnSpPr>
          <p:spPr bwMode="auto">
            <a:xfrm rot="10800000">
              <a:off x="3502315" y="1986069"/>
              <a:ext cx="235779" cy="1418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0" name="Téglalap 178"/>
            <p:cNvSpPr>
              <a:spLocks noChangeArrowheads="1"/>
            </p:cNvSpPr>
            <p:nvPr/>
          </p:nvSpPr>
          <p:spPr bwMode="auto">
            <a:xfrm>
              <a:off x="3680786" y="1891020"/>
              <a:ext cx="22923" cy="19293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61" name="Téglalap 179"/>
            <p:cNvSpPr>
              <a:spLocks noChangeArrowheads="1"/>
            </p:cNvSpPr>
            <p:nvPr/>
          </p:nvSpPr>
          <p:spPr bwMode="auto">
            <a:xfrm>
              <a:off x="3724995" y="1891020"/>
              <a:ext cx="23741" cy="19293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62" name="Téglalap 182"/>
            <p:cNvSpPr>
              <a:spLocks noChangeArrowheads="1"/>
            </p:cNvSpPr>
            <p:nvPr/>
          </p:nvSpPr>
          <p:spPr bwMode="auto">
            <a:xfrm>
              <a:off x="3242794" y="1778948"/>
              <a:ext cx="334020" cy="256773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0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63" name="Egyenes összekötő 183"/>
            <p:cNvCxnSpPr>
              <a:cxnSpLocks noChangeShapeType="1"/>
            </p:cNvCxnSpPr>
            <p:nvPr/>
          </p:nvCxnSpPr>
          <p:spPr bwMode="auto">
            <a:xfrm rot="10800000">
              <a:off x="3510502" y="2299587"/>
              <a:ext cx="227592" cy="5675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4" name="Téglalap 184"/>
            <p:cNvSpPr>
              <a:spLocks noChangeArrowheads="1"/>
            </p:cNvSpPr>
            <p:nvPr/>
          </p:nvSpPr>
          <p:spPr bwMode="auto">
            <a:xfrm>
              <a:off x="3680786" y="2204539"/>
              <a:ext cx="22923" cy="19293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65" name="Téglalap 185"/>
            <p:cNvSpPr>
              <a:spLocks noChangeArrowheads="1"/>
            </p:cNvSpPr>
            <p:nvPr/>
          </p:nvSpPr>
          <p:spPr bwMode="auto">
            <a:xfrm>
              <a:off x="3724995" y="2204539"/>
              <a:ext cx="23741" cy="19293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66" name="Egyenes összekötő 188"/>
            <p:cNvCxnSpPr>
              <a:cxnSpLocks noChangeShapeType="1"/>
            </p:cNvCxnSpPr>
            <p:nvPr/>
          </p:nvCxnSpPr>
          <p:spPr bwMode="auto">
            <a:xfrm rot="10800000">
              <a:off x="3502315" y="2454219"/>
              <a:ext cx="235779" cy="4255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7" name="Téglalap 189"/>
            <p:cNvSpPr>
              <a:spLocks noChangeArrowheads="1"/>
            </p:cNvSpPr>
            <p:nvPr/>
          </p:nvSpPr>
          <p:spPr bwMode="auto">
            <a:xfrm>
              <a:off x="3680786" y="2428683"/>
              <a:ext cx="22923" cy="19293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68" name="Téglalap 190"/>
            <p:cNvSpPr>
              <a:spLocks noChangeArrowheads="1"/>
            </p:cNvSpPr>
            <p:nvPr/>
          </p:nvSpPr>
          <p:spPr bwMode="auto">
            <a:xfrm>
              <a:off x="3724995" y="2428683"/>
              <a:ext cx="23741" cy="19293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69" name="Téglalap 193"/>
            <p:cNvSpPr>
              <a:spLocks noChangeArrowheads="1"/>
            </p:cNvSpPr>
            <p:nvPr/>
          </p:nvSpPr>
          <p:spPr bwMode="auto">
            <a:xfrm>
              <a:off x="3242794" y="2235749"/>
              <a:ext cx="334020" cy="256773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0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70" name="Egyenes összekötő 170"/>
            <p:cNvCxnSpPr>
              <a:cxnSpLocks noChangeShapeType="1"/>
            </p:cNvCxnSpPr>
            <p:nvPr/>
          </p:nvCxnSpPr>
          <p:spPr bwMode="auto">
            <a:xfrm rot="10800000" flipV="1">
              <a:off x="3126575" y="3499753"/>
              <a:ext cx="180927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1" name="Egyenes összekötő 171"/>
            <p:cNvCxnSpPr>
              <a:cxnSpLocks noChangeShapeType="1"/>
            </p:cNvCxnSpPr>
            <p:nvPr/>
          </p:nvCxnSpPr>
          <p:spPr bwMode="auto">
            <a:xfrm rot="10800000" flipV="1">
              <a:off x="3201861" y="3007487"/>
              <a:ext cx="117889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2" name="Egyenes összekötő 172"/>
            <p:cNvCxnSpPr>
              <a:cxnSpLocks noChangeShapeType="1"/>
            </p:cNvCxnSpPr>
            <p:nvPr/>
          </p:nvCxnSpPr>
          <p:spPr bwMode="auto">
            <a:xfrm rot="10800000">
              <a:off x="3502315" y="2935136"/>
              <a:ext cx="235779" cy="5675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3" name="Téglalap 173"/>
            <p:cNvSpPr>
              <a:spLocks noChangeArrowheads="1"/>
            </p:cNvSpPr>
            <p:nvPr/>
          </p:nvSpPr>
          <p:spPr bwMode="auto">
            <a:xfrm>
              <a:off x="3680786" y="2770574"/>
              <a:ext cx="22923" cy="19293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74" name="Téglalap 174"/>
            <p:cNvSpPr>
              <a:spLocks noChangeArrowheads="1"/>
            </p:cNvSpPr>
            <p:nvPr/>
          </p:nvSpPr>
          <p:spPr bwMode="auto">
            <a:xfrm>
              <a:off x="3724995" y="2770574"/>
              <a:ext cx="23741" cy="19293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75" name="Egyenes összekötő 177"/>
            <p:cNvCxnSpPr>
              <a:cxnSpLocks noChangeShapeType="1"/>
            </p:cNvCxnSpPr>
            <p:nvPr/>
          </p:nvCxnSpPr>
          <p:spPr bwMode="auto">
            <a:xfrm rot="10800000">
              <a:off x="3502315" y="3086930"/>
              <a:ext cx="235779" cy="7093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6" name="Téglalap 178"/>
            <p:cNvSpPr>
              <a:spLocks noChangeArrowheads="1"/>
            </p:cNvSpPr>
            <p:nvPr/>
          </p:nvSpPr>
          <p:spPr bwMode="auto">
            <a:xfrm>
              <a:off x="3680786" y="2991881"/>
              <a:ext cx="22923" cy="19293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77" name="Téglalap 179"/>
            <p:cNvSpPr>
              <a:spLocks noChangeArrowheads="1"/>
            </p:cNvSpPr>
            <p:nvPr/>
          </p:nvSpPr>
          <p:spPr bwMode="auto">
            <a:xfrm>
              <a:off x="3724995" y="2991881"/>
              <a:ext cx="23741" cy="19293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78" name="Téglalap 182"/>
            <p:cNvSpPr>
              <a:spLocks noChangeArrowheads="1"/>
            </p:cNvSpPr>
            <p:nvPr/>
          </p:nvSpPr>
          <p:spPr bwMode="auto">
            <a:xfrm>
              <a:off x="3242794" y="2879809"/>
              <a:ext cx="334020" cy="256773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0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79" name="Egyenes összekötő 183"/>
            <p:cNvCxnSpPr>
              <a:cxnSpLocks noChangeShapeType="1"/>
            </p:cNvCxnSpPr>
            <p:nvPr/>
          </p:nvCxnSpPr>
          <p:spPr bwMode="auto">
            <a:xfrm rot="10800000">
              <a:off x="3510502" y="3434496"/>
              <a:ext cx="227592" cy="5675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0" name="Téglalap 184"/>
            <p:cNvSpPr>
              <a:spLocks noChangeArrowheads="1"/>
            </p:cNvSpPr>
            <p:nvPr/>
          </p:nvSpPr>
          <p:spPr bwMode="auto">
            <a:xfrm>
              <a:off x="3680786" y="3339448"/>
              <a:ext cx="22923" cy="19293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81" name="Téglalap 185"/>
            <p:cNvSpPr>
              <a:spLocks noChangeArrowheads="1"/>
            </p:cNvSpPr>
            <p:nvPr/>
          </p:nvSpPr>
          <p:spPr bwMode="auto">
            <a:xfrm>
              <a:off x="3724995" y="3339448"/>
              <a:ext cx="23741" cy="19293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82" name="Egyenes összekötő 188"/>
            <p:cNvCxnSpPr>
              <a:cxnSpLocks noChangeShapeType="1"/>
            </p:cNvCxnSpPr>
            <p:nvPr/>
          </p:nvCxnSpPr>
          <p:spPr bwMode="auto">
            <a:xfrm rot="10800000">
              <a:off x="3502315" y="3587709"/>
              <a:ext cx="235779" cy="1419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3" name="Téglalap 189"/>
            <p:cNvSpPr>
              <a:spLocks noChangeArrowheads="1"/>
            </p:cNvSpPr>
            <p:nvPr/>
          </p:nvSpPr>
          <p:spPr bwMode="auto">
            <a:xfrm>
              <a:off x="3680786" y="3563592"/>
              <a:ext cx="22923" cy="19293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84" name="Téglalap 190"/>
            <p:cNvSpPr>
              <a:spLocks noChangeArrowheads="1"/>
            </p:cNvSpPr>
            <p:nvPr/>
          </p:nvSpPr>
          <p:spPr bwMode="auto">
            <a:xfrm>
              <a:off x="3724995" y="3563592"/>
              <a:ext cx="23741" cy="19293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85" name="Téglalap 193"/>
            <p:cNvSpPr>
              <a:spLocks noChangeArrowheads="1"/>
            </p:cNvSpPr>
            <p:nvPr/>
          </p:nvSpPr>
          <p:spPr bwMode="auto">
            <a:xfrm>
              <a:off x="3242794" y="3370658"/>
              <a:ext cx="334020" cy="256773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0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86" name="Line 85"/>
            <p:cNvSpPr>
              <a:spLocks noChangeShapeType="1"/>
            </p:cNvSpPr>
            <p:nvPr/>
          </p:nvSpPr>
          <p:spPr bwMode="auto">
            <a:xfrm>
              <a:off x="2097908" y="3554737"/>
              <a:ext cx="0" cy="4653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87" name="Téglalap 60"/>
            <p:cNvSpPr/>
            <p:nvPr/>
          </p:nvSpPr>
          <p:spPr>
            <a:xfrm>
              <a:off x="1934173" y="4765371"/>
              <a:ext cx="742539" cy="51496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altLang="en-US" sz="1000" dirty="0" err="1" smtClean="0">
                  <a:solidFill>
                    <a:schemeClr val="bg1"/>
                  </a:solidFill>
                  <a:latin typeface="Verdana" pitchFamily="34" charset="0"/>
                </a:rPr>
                <a:t>ICH</a:t>
              </a:r>
              <a:endParaRPr lang="hu-HU" altLang="en-US" sz="1000" dirty="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88" name="Line 87"/>
            <p:cNvSpPr>
              <a:spLocks noChangeShapeType="1"/>
            </p:cNvSpPr>
            <p:nvPr/>
          </p:nvSpPr>
          <p:spPr bwMode="auto">
            <a:xfrm>
              <a:off x="2313220" y="4526777"/>
              <a:ext cx="0" cy="3538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/>
            </a:p>
          </p:txBody>
        </p:sp>
        <p:cxnSp>
          <p:nvCxnSpPr>
            <p:cNvPr id="90" name="Egyenes összekötő 130"/>
            <p:cNvCxnSpPr/>
            <p:nvPr/>
          </p:nvCxnSpPr>
          <p:spPr>
            <a:xfrm rot="10800000" flipH="1" flipV="1">
              <a:off x="615286" y="2645734"/>
              <a:ext cx="763006" cy="11349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Egyenes összekötő 131"/>
            <p:cNvCxnSpPr/>
            <p:nvPr/>
          </p:nvCxnSpPr>
          <p:spPr>
            <a:xfrm rot="10800000" flipH="1" flipV="1">
              <a:off x="615286" y="2143537"/>
              <a:ext cx="816220" cy="2837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Egyenes összekötő 145"/>
            <p:cNvCxnSpPr/>
            <p:nvPr/>
          </p:nvCxnSpPr>
          <p:spPr>
            <a:xfrm rot="10800000" flipH="1">
              <a:off x="182207" y="2071187"/>
              <a:ext cx="242328" cy="2837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églalap 146"/>
            <p:cNvSpPr/>
            <p:nvPr/>
          </p:nvSpPr>
          <p:spPr>
            <a:xfrm flipH="1">
              <a:off x="223140" y="1906625"/>
              <a:ext cx="22923" cy="1929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94" name="Téglalap 147"/>
            <p:cNvSpPr/>
            <p:nvPr/>
          </p:nvSpPr>
          <p:spPr>
            <a:xfrm flipH="1">
              <a:off x="178113" y="1906625"/>
              <a:ext cx="23742" cy="1929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95" name="Egyenes összekötő 150"/>
            <p:cNvCxnSpPr/>
            <p:nvPr/>
          </p:nvCxnSpPr>
          <p:spPr>
            <a:xfrm rot="10800000" flipH="1">
              <a:off x="182207" y="2222980"/>
              <a:ext cx="242328" cy="4256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Téglalap 151"/>
            <p:cNvSpPr/>
            <p:nvPr/>
          </p:nvSpPr>
          <p:spPr>
            <a:xfrm flipH="1">
              <a:off x="223140" y="2127932"/>
              <a:ext cx="22923" cy="1929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97" name="Téglalap 152"/>
            <p:cNvSpPr/>
            <p:nvPr/>
          </p:nvSpPr>
          <p:spPr>
            <a:xfrm flipH="1">
              <a:off x="178113" y="2127932"/>
              <a:ext cx="23742" cy="1929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98" name="Téglalap 155"/>
            <p:cNvSpPr/>
            <p:nvPr/>
          </p:nvSpPr>
          <p:spPr>
            <a:xfrm flipH="1">
              <a:off x="350854" y="2014441"/>
              <a:ext cx="334020" cy="258192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endParaRPr lang="hu-HU" altLang="en-US" sz="1000" dirty="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99" name="Egyenes összekötő 156"/>
            <p:cNvCxnSpPr/>
            <p:nvPr/>
          </p:nvCxnSpPr>
          <p:spPr>
            <a:xfrm rot="10800000" flipH="1">
              <a:off x="182207" y="2593245"/>
              <a:ext cx="234960" cy="8512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églalap 157"/>
            <p:cNvSpPr/>
            <p:nvPr/>
          </p:nvSpPr>
          <p:spPr>
            <a:xfrm flipH="1">
              <a:off x="223140" y="2498196"/>
              <a:ext cx="22923" cy="1929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01" name="Téglalap 158"/>
            <p:cNvSpPr/>
            <p:nvPr/>
          </p:nvSpPr>
          <p:spPr>
            <a:xfrm flipH="1">
              <a:off x="178113" y="2498196"/>
              <a:ext cx="23742" cy="1929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102" name="Egyenes összekötő 161"/>
            <p:cNvCxnSpPr/>
            <p:nvPr/>
          </p:nvCxnSpPr>
          <p:spPr>
            <a:xfrm rot="10800000" flipH="1">
              <a:off x="182207" y="2747876"/>
              <a:ext cx="242328" cy="7094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églalap 162"/>
            <p:cNvSpPr/>
            <p:nvPr/>
          </p:nvSpPr>
          <p:spPr>
            <a:xfrm flipH="1">
              <a:off x="223140" y="2722340"/>
              <a:ext cx="22923" cy="1929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04" name="Téglalap 163"/>
            <p:cNvSpPr/>
            <p:nvPr/>
          </p:nvSpPr>
          <p:spPr>
            <a:xfrm flipH="1">
              <a:off x="178113" y="2722340"/>
              <a:ext cx="23742" cy="1929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05" name="Téglalap 166"/>
            <p:cNvSpPr/>
            <p:nvPr/>
          </p:nvSpPr>
          <p:spPr>
            <a:xfrm flipH="1">
              <a:off x="350854" y="2529406"/>
              <a:ext cx="334020" cy="256774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endParaRPr lang="hu-HU" altLang="en-US" sz="1000" dirty="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106" name="Egyenes összekötő 130"/>
            <p:cNvCxnSpPr/>
            <p:nvPr/>
          </p:nvCxnSpPr>
          <p:spPr>
            <a:xfrm rot="10800000" flipH="1" flipV="1">
              <a:off x="616105" y="3757945"/>
              <a:ext cx="762187" cy="1419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Egyenes összekötő 131"/>
            <p:cNvCxnSpPr/>
            <p:nvPr/>
          </p:nvCxnSpPr>
          <p:spPr>
            <a:xfrm rot="10800000" flipH="1" flipV="1">
              <a:off x="616105" y="3245818"/>
              <a:ext cx="821132" cy="1418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Egyenes összekötő 145"/>
            <p:cNvCxnSpPr/>
            <p:nvPr/>
          </p:nvCxnSpPr>
          <p:spPr>
            <a:xfrm rot="10800000" flipH="1">
              <a:off x="183025" y="3173467"/>
              <a:ext cx="242328" cy="2837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églalap 146"/>
            <p:cNvSpPr/>
            <p:nvPr/>
          </p:nvSpPr>
          <p:spPr>
            <a:xfrm flipH="1">
              <a:off x="223959" y="3008905"/>
              <a:ext cx="22923" cy="1929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10" name="Téglalap 147"/>
            <p:cNvSpPr/>
            <p:nvPr/>
          </p:nvSpPr>
          <p:spPr>
            <a:xfrm flipH="1">
              <a:off x="178932" y="3008905"/>
              <a:ext cx="23741" cy="1929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111" name="Egyenes összekötő 150"/>
            <p:cNvCxnSpPr/>
            <p:nvPr/>
          </p:nvCxnSpPr>
          <p:spPr>
            <a:xfrm rot="10800000" flipH="1">
              <a:off x="183025" y="3325261"/>
              <a:ext cx="242328" cy="425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Téglalap 151"/>
            <p:cNvSpPr/>
            <p:nvPr/>
          </p:nvSpPr>
          <p:spPr>
            <a:xfrm flipH="1">
              <a:off x="223959" y="3230212"/>
              <a:ext cx="22923" cy="1929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13" name="Téglalap 152"/>
            <p:cNvSpPr/>
            <p:nvPr/>
          </p:nvSpPr>
          <p:spPr>
            <a:xfrm flipH="1">
              <a:off x="178932" y="3230212"/>
              <a:ext cx="23741" cy="1929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14" name="Téglalap 155"/>
            <p:cNvSpPr/>
            <p:nvPr/>
          </p:nvSpPr>
          <p:spPr>
            <a:xfrm flipH="1">
              <a:off x="351672" y="3116721"/>
              <a:ext cx="334020" cy="258192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endParaRPr lang="hu-HU" altLang="en-US" sz="1000" dirty="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115" name="Egyenes összekötő 156"/>
            <p:cNvCxnSpPr/>
            <p:nvPr/>
          </p:nvCxnSpPr>
          <p:spPr>
            <a:xfrm rot="10800000" flipH="1">
              <a:off x="183025" y="3695525"/>
              <a:ext cx="234960" cy="8512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Téglalap 157"/>
            <p:cNvSpPr/>
            <p:nvPr/>
          </p:nvSpPr>
          <p:spPr>
            <a:xfrm flipH="1">
              <a:off x="223959" y="3600477"/>
              <a:ext cx="22923" cy="1929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17" name="Téglalap 158"/>
            <p:cNvSpPr/>
            <p:nvPr/>
          </p:nvSpPr>
          <p:spPr>
            <a:xfrm flipH="1">
              <a:off x="178932" y="3600477"/>
              <a:ext cx="23741" cy="1929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118" name="Egyenes összekötő 161"/>
            <p:cNvCxnSpPr/>
            <p:nvPr/>
          </p:nvCxnSpPr>
          <p:spPr>
            <a:xfrm rot="10800000" flipH="1">
              <a:off x="183025" y="3850157"/>
              <a:ext cx="242328" cy="7093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Téglalap 162"/>
            <p:cNvSpPr/>
            <p:nvPr/>
          </p:nvSpPr>
          <p:spPr>
            <a:xfrm flipH="1">
              <a:off x="223959" y="3824621"/>
              <a:ext cx="22923" cy="1929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20" name="Téglalap 163"/>
            <p:cNvSpPr/>
            <p:nvPr/>
          </p:nvSpPr>
          <p:spPr>
            <a:xfrm flipH="1">
              <a:off x="178932" y="3824621"/>
              <a:ext cx="23741" cy="1929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21" name="Téglalap 166"/>
            <p:cNvSpPr/>
            <p:nvPr/>
          </p:nvSpPr>
          <p:spPr>
            <a:xfrm flipH="1">
              <a:off x="351672" y="3631687"/>
              <a:ext cx="334020" cy="256773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endParaRPr lang="hu-HU" altLang="en-US" sz="1000" dirty="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22" name="Line 123"/>
            <p:cNvSpPr>
              <a:spLocks noChangeShapeType="1"/>
            </p:cNvSpPr>
            <p:nvPr/>
          </p:nvSpPr>
          <p:spPr bwMode="auto">
            <a:xfrm flipV="1">
              <a:off x="1382385" y="2519476"/>
              <a:ext cx="0" cy="127677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00"/>
            </a:p>
          </p:txBody>
        </p:sp>
        <p:sp>
          <p:nvSpPr>
            <p:cNvPr id="123" name="Line 124"/>
            <p:cNvSpPr>
              <a:spLocks noChangeShapeType="1"/>
            </p:cNvSpPr>
            <p:nvPr/>
          </p:nvSpPr>
          <p:spPr bwMode="auto">
            <a:xfrm>
              <a:off x="1395484" y="2498196"/>
              <a:ext cx="0" cy="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00"/>
            </a:p>
          </p:txBody>
        </p:sp>
        <p:sp>
          <p:nvSpPr>
            <p:cNvPr id="124" name="Line 125"/>
            <p:cNvSpPr>
              <a:spLocks noChangeShapeType="1"/>
            </p:cNvSpPr>
            <p:nvPr/>
          </p:nvSpPr>
          <p:spPr bwMode="auto">
            <a:xfrm>
              <a:off x="1395484" y="2498196"/>
              <a:ext cx="0" cy="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00"/>
            </a:p>
          </p:txBody>
        </p:sp>
        <p:sp>
          <p:nvSpPr>
            <p:cNvPr id="125" name="Line 126"/>
            <p:cNvSpPr>
              <a:spLocks noChangeShapeType="1"/>
            </p:cNvSpPr>
            <p:nvPr/>
          </p:nvSpPr>
          <p:spPr bwMode="auto">
            <a:xfrm>
              <a:off x="1385660" y="2498196"/>
              <a:ext cx="49121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00"/>
            </a:p>
          </p:txBody>
        </p:sp>
        <p:sp>
          <p:nvSpPr>
            <p:cNvPr id="126" name="Line 127"/>
            <p:cNvSpPr>
              <a:spLocks noChangeShapeType="1"/>
            </p:cNvSpPr>
            <p:nvPr/>
          </p:nvSpPr>
          <p:spPr bwMode="auto">
            <a:xfrm>
              <a:off x="1385660" y="1908043"/>
              <a:ext cx="0" cy="175911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00"/>
            </a:p>
          </p:txBody>
        </p:sp>
        <p:sp>
          <p:nvSpPr>
            <p:cNvPr id="127" name="Line 128"/>
            <p:cNvSpPr>
              <a:spLocks noChangeShapeType="1"/>
            </p:cNvSpPr>
            <p:nvPr/>
          </p:nvSpPr>
          <p:spPr bwMode="auto">
            <a:xfrm>
              <a:off x="1385660" y="2100978"/>
              <a:ext cx="42571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00"/>
            </a:p>
          </p:txBody>
        </p:sp>
        <p:sp>
          <p:nvSpPr>
            <p:cNvPr id="128" name="Line 129"/>
            <p:cNvSpPr>
              <a:spLocks noChangeShapeType="1"/>
            </p:cNvSpPr>
            <p:nvPr/>
          </p:nvSpPr>
          <p:spPr bwMode="auto">
            <a:xfrm>
              <a:off x="1385660" y="3536638"/>
              <a:ext cx="0" cy="221307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00"/>
            </a:p>
          </p:txBody>
        </p:sp>
        <p:sp>
          <p:nvSpPr>
            <p:cNvPr id="129" name="Line 130"/>
            <p:cNvSpPr>
              <a:spLocks noChangeShapeType="1"/>
            </p:cNvSpPr>
            <p:nvPr/>
          </p:nvSpPr>
          <p:spPr bwMode="auto">
            <a:xfrm>
              <a:off x="1385660" y="3002493"/>
              <a:ext cx="0" cy="147538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00"/>
            </a:p>
          </p:txBody>
        </p:sp>
        <p:sp>
          <p:nvSpPr>
            <p:cNvPr id="130" name="Line 131"/>
            <p:cNvSpPr>
              <a:spLocks noChangeShapeType="1"/>
            </p:cNvSpPr>
            <p:nvPr/>
          </p:nvSpPr>
          <p:spPr bwMode="auto">
            <a:xfrm>
              <a:off x="1385660" y="3530963"/>
              <a:ext cx="0" cy="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00"/>
            </a:p>
          </p:txBody>
        </p:sp>
        <p:sp>
          <p:nvSpPr>
            <p:cNvPr id="131" name="Line 132"/>
            <p:cNvSpPr>
              <a:spLocks noChangeShapeType="1"/>
            </p:cNvSpPr>
            <p:nvPr/>
          </p:nvSpPr>
          <p:spPr bwMode="auto">
            <a:xfrm>
              <a:off x="1385660" y="3530963"/>
              <a:ext cx="42571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00"/>
            </a:p>
          </p:txBody>
        </p:sp>
        <p:sp>
          <p:nvSpPr>
            <p:cNvPr id="132" name="Line 133"/>
            <p:cNvSpPr>
              <a:spLocks noChangeShapeType="1"/>
            </p:cNvSpPr>
            <p:nvPr/>
          </p:nvSpPr>
          <p:spPr bwMode="auto">
            <a:xfrm>
              <a:off x="1385660" y="3167792"/>
              <a:ext cx="42571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00"/>
            </a:p>
          </p:txBody>
        </p:sp>
        <p:cxnSp>
          <p:nvCxnSpPr>
            <p:cNvPr id="133" name="Egyenes összekötő 170"/>
            <p:cNvCxnSpPr>
              <a:cxnSpLocks noChangeShapeType="1"/>
            </p:cNvCxnSpPr>
            <p:nvPr/>
          </p:nvCxnSpPr>
          <p:spPr bwMode="auto">
            <a:xfrm rot="10800000" flipV="1">
              <a:off x="3194493" y="2645734"/>
              <a:ext cx="812945" cy="4256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4" name="Egyenes összekötő 171"/>
            <p:cNvCxnSpPr>
              <a:cxnSpLocks noChangeShapeType="1"/>
            </p:cNvCxnSpPr>
            <p:nvPr/>
          </p:nvCxnSpPr>
          <p:spPr bwMode="auto">
            <a:xfrm rot="10800000" flipV="1">
              <a:off x="3135548" y="2157723"/>
              <a:ext cx="871889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5" name="Egyenes összekötő 172"/>
            <p:cNvCxnSpPr>
              <a:cxnSpLocks noChangeShapeType="1"/>
            </p:cNvCxnSpPr>
            <p:nvPr/>
          </p:nvCxnSpPr>
          <p:spPr bwMode="auto">
            <a:xfrm rot="10800000">
              <a:off x="4197370" y="2085373"/>
              <a:ext cx="235779" cy="5675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6" name="Téglalap 173"/>
            <p:cNvSpPr>
              <a:spLocks noChangeArrowheads="1"/>
            </p:cNvSpPr>
            <p:nvPr/>
          </p:nvSpPr>
          <p:spPr bwMode="auto">
            <a:xfrm>
              <a:off x="4375842" y="1920811"/>
              <a:ext cx="22923" cy="19293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37" name="Téglalap 174"/>
            <p:cNvSpPr>
              <a:spLocks noChangeArrowheads="1"/>
            </p:cNvSpPr>
            <p:nvPr/>
          </p:nvSpPr>
          <p:spPr bwMode="auto">
            <a:xfrm>
              <a:off x="4420050" y="1920811"/>
              <a:ext cx="23742" cy="19293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138" name="Egyenes összekötő 177"/>
            <p:cNvCxnSpPr>
              <a:cxnSpLocks noChangeShapeType="1"/>
            </p:cNvCxnSpPr>
            <p:nvPr/>
          </p:nvCxnSpPr>
          <p:spPr bwMode="auto">
            <a:xfrm rot="10800000">
              <a:off x="4197370" y="2203120"/>
              <a:ext cx="235779" cy="1419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9" name="Téglalap 178"/>
            <p:cNvSpPr>
              <a:spLocks noChangeArrowheads="1"/>
            </p:cNvSpPr>
            <p:nvPr/>
          </p:nvSpPr>
          <p:spPr bwMode="auto">
            <a:xfrm>
              <a:off x="4375842" y="2142119"/>
              <a:ext cx="22923" cy="19293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40" name="Téglalap 179"/>
            <p:cNvSpPr>
              <a:spLocks noChangeArrowheads="1"/>
            </p:cNvSpPr>
            <p:nvPr/>
          </p:nvSpPr>
          <p:spPr bwMode="auto">
            <a:xfrm>
              <a:off x="4420050" y="2142119"/>
              <a:ext cx="23742" cy="19293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41" name="Téglalap 182"/>
            <p:cNvSpPr>
              <a:spLocks noChangeArrowheads="1"/>
            </p:cNvSpPr>
            <p:nvPr/>
          </p:nvSpPr>
          <p:spPr bwMode="auto">
            <a:xfrm>
              <a:off x="3937850" y="2030046"/>
              <a:ext cx="334020" cy="256774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0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142" name="Egyenes összekötő 183"/>
            <p:cNvCxnSpPr>
              <a:cxnSpLocks noChangeShapeType="1"/>
            </p:cNvCxnSpPr>
            <p:nvPr/>
          </p:nvCxnSpPr>
          <p:spPr bwMode="auto">
            <a:xfrm rot="10800000">
              <a:off x="4205557" y="2584733"/>
              <a:ext cx="227592" cy="5675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3" name="Téglalap 184"/>
            <p:cNvSpPr>
              <a:spLocks noChangeArrowheads="1"/>
            </p:cNvSpPr>
            <p:nvPr/>
          </p:nvSpPr>
          <p:spPr bwMode="auto">
            <a:xfrm>
              <a:off x="4375842" y="2489684"/>
              <a:ext cx="22923" cy="19293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44" name="Téglalap 185"/>
            <p:cNvSpPr>
              <a:spLocks noChangeArrowheads="1"/>
            </p:cNvSpPr>
            <p:nvPr/>
          </p:nvSpPr>
          <p:spPr bwMode="auto">
            <a:xfrm>
              <a:off x="4420050" y="2489684"/>
              <a:ext cx="23742" cy="19293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145" name="Egyenes összekötő 188"/>
            <p:cNvCxnSpPr>
              <a:cxnSpLocks noChangeShapeType="1"/>
            </p:cNvCxnSpPr>
            <p:nvPr/>
          </p:nvCxnSpPr>
          <p:spPr bwMode="auto">
            <a:xfrm rot="10800000">
              <a:off x="4197370" y="2739364"/>
              <a:ext cx="235779" cy="4256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6" name="Téglalap 189"/>
            <p:cNvSpPr>
              <a:spLocks noChangeArrowheads="1"/>
            </p:cNvSpPr>
            <p:nvPr/>
          </p:nvSpPr>
          <p:spPr bwMode="auto">
            <a:xfrm>
              <a:off x="4375842" y="2713829"/>
              <a:ext cx="22923" cy="19293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47" name="Téglalap 190"/>
            <p:cNvSpPr>
              <a:spLocks noChangeArrowheads="1"/>
            </p:cNvSpPr>
            <p:nvPr/>
          </p:nvSpPr>
          <p:spPr bwMode="auto">
            <a:xfrm>
              <a:off x="4420050" y="2713829"/>
              <a:ext cx="23742" cy="19293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48" name="Téglalap 193"/>
            <p:cNvSpPr>
              <a:spLocks noChangeArrowheads="1"/>
            </p:cNvSpPr>
            <p:nvPr/>
          </p:nvSpPr>
          <p:spPr bwMode="auto">
            <a:xfrm>
              <a:off x="3937850" y="2520894"/>
              <a:ext cx="334020" cy="256774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0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149" name="Egyenes összekötő 170"/>
            <p:cNvCxnSpPr>
              <a:cxnSpLocks noChangeShapeType="1"/>
            </p:cNvCxnSpPr>
            <p:nvPr/>
          </p:nvCxnSpPr>
          <p:spPr bwMode="auto">
            <a:xfrm rot="10800000" flipV="1">
              <a:off x="3194493" y="3807598"/>
              <a:ext cx="812945" cy="7093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0" name="Egyenes összekötő 171"/>
            <p:cNvCxnSpPr>
              <a:cxnSpLocks noChangeShapeType="1"/>
            </p:cNvCxnSpPr>
            <p:nvPr/>
          </p:nvCxnSpPr>
          <p:spPr bwMode="auto">
            <a:xfrm rot="10800000" flipV="1">
              <a:off x="3127361" y="3247236"/>
              <a:ext cx="880076" cy="11349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1" name="Egyenes összekötő 172"/>
            <p:cNvCxnSpPr>
              <a:cxnSpLocks noChangeShapeType="1"/>
            </p:cNvCxnSpPr>
            <p:nvPr/>
          </p:nvCxnSpPr>
          <p:spPr bwMode="auto">
            <a:xfrm rot="10800000">
              <a:off x="4197370" y="3174886"/>
              <a:ext cx="235779" cy="5675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2" name="Téglalap 173"/>
            <p:cNvSpPr>
              <a:spLocks noChangeArrowheads="1"/>
            </p:cNvSpPr>
            <p:nvPr/>
          </p:nvSpPr>
          <p:spPr bwMode="auto">
            <a:xfrm>
              <a:off x="4375842" y="3010324"/>
              <a:ext cx="22923" cy="19293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53" name="Téglalap 174"/>
            <p:cNvSpPr>
              <a:spLocks noChangeArrowheads="1"/>
            </p:cNvSpPr>
            <p:nvPr/>
          </p:nvSpPr>
          <p:spPr bwMode="auto">
            <a:xfrm>
              <a:off x="4420050" y="3010324"/>
              <a:ext cx="23742" cy="19293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154" name="Egyenes összekötő 177"/>
            <p:cNvCxnSpPr>
              <a:cxnSpLocks noChangeShapeType="1"/>
            </p:cNvCxnSpPr>
            <p:nvPr/>
          </p:nvCxnSpPr>
          <p:spPr bwMode="auto">
            <a:xfrm rot="10800000">
              <a:off x="4197370" y="3292632"/>
              <a:ext cx="235779" cy="7094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5" name="Téglalap 178"/>
            <p:cNvSpPr>
              <a:spLocks noChangeArrowheads="1"/>
            </p:cNvSpPr>
            <p:nvPr/>
          </p:nvSpPr>
          <p:spPr bwMode="auto">
            <a:xfrm>
              <a:off x="4375842" y="3231631"/>
              <a:ext cx="22923" cy="19293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56" name="Téglalap 179"/>
            <p:cNvSpPr>
              <a:spLocks noChangeArrowheads="1"/>
            </p:cNvSpPr>
            <p:nvPr/>
          </p:nvSpPr>
          <p:spPr bwMode="auto">
            <a:xfrm>
              <a:off x="4420050" y="3231631"/>
              <a:ext cx="23742" cy="19293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57" name="Téglalap 182"/>
            <p:cNvSpPr>
              <a:spLocks noChangeArrowheads="1"/>
            </p:cNvSpPr>
            <p:nvPr/>
          </p:nvSpPr>
          <p:spPr bwMode="auto">
            <a:xfrm>
              <a:off x="3937850" y="3119559"/>
              <a:ext cx="334020" cy="256774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0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158" name="Egyenes összekötő 183"/>
            <p:cNvCxnSpPr>
              <a:cxnSpLocks noChangeShapeType="1"/>
            </p:cNvCxnSpPr>
            <p:nvPr/>
          </p:nvCxnSpPr>
          <p:spPr bwMode="auto">
            <a:xfrm rot="10800000">
              <a:off x="4205557" y="3719642"/>
              <a:ext cx="227592" cy="5675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9" name="Téglalap 184"/>
            <p:cNvSpPr>
              <a:spLocks noChangeArrowheads="1"/>
            </p:cNvSpPr>
            <p:nvPr/>
          </p:nvSpPr>
          <p:spPr bwMode="auto">
            <a:xfrm>
              <a:off x="4375842" y="3624593"/>
              <a:ext cx="22923" cy="19293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60" name="Téglalap 185"/>
            <p:cNvSpPr>
              <a:spLocks noChangeArrowheads="1"/>
            </p:cNvSpPr>
            <p:nvPr/>
          </p:nvSpPr>
          <p:spPr bwMode="auto">
            <a:xfrm>
              <a:off x="4420050" y="3624593"/>
              <a:ext cx="23742" cy="19293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161" name="Egyenes összekötő 188"/>
            <p:cNvCxnSpPr>
              <a:cxnSpLocks noChangeShapeType="1"/>
            </p:cNvCxnSpPr>
            <p:nvPr/>
          </p:nvCxnSpPr>
          <p:spPr bwMode="auto">
            <a:xfrm rot="10800000">
              <a:off x="4197370" y="3872855"/>
              <a:ext cx="235779" cy="1418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2" name="Téglalap 189"/>
            <p:cNvSpPr>
              <a:spLocks noChangeArrowheads="1"/>
            </p:cNvSpPr>
            <p:nvPr/>
          </p:nvSpPr>
          <p:spPr bwMode="auto">
            <a:xfrm>
              <a:off x="4375842" y="3848738"/>
              <a:ext cx="22923" cy="19293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63" name="Téglalap 190"/>
            <p:cNvSpPr>
              <a:spLocks noChangeArrowheads="1"/>
            </p:cNvSpPr>
            <p:nvPr/>
          </p:nvSpPr>
          <p:spPr bwMode="auto">
            <a:xfrm>
              <a:off x="4420050" y="3848738"/>
              <a:ext cx="23742" cy="19293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64" name="Téglalap 193"/>
            <p:cNvSpPr>
              <a:spLocks noChangeArrowheads="1"/>
            </p:cNvSpPr>
            <p:nvPr/>
          </p:nvSpPr>
          <p:spPr bwMode="auto">
            <a:xfrm>
              <a:off x="3937850" y="3678501"/>
              <a:ext cx="334020" cy="256774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0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65" name="Line 166"/>
            <p:cNvSpPr>
              <a:spLocks noChangeShapeType="1"/>
            </p:cNvSpPr>
            <p:nvPr/>
          </p:nvSpPr>
          <p:spPr bwMode="auto">
            <a:xfrm flipV="1">
              <a:off x="3201861" y="3553661"/>
              <a:ext cx="0" cy="2667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166" name="Line 167"/>
            <p:cNvSpPr>
              <a:spLocks noChangeShapeType="1"/>
            </p:cNvSpPr>
            <p:nvPr/>
          </p:nvSpPr>
          <p:spPr bwMode="auto">
            <a:xfrm>
              <a:off x="3201861" y="3565010"/>
              <a:ext cx="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167" name="Line 168"/>
            <p:cNvSpPr>
              <a:spLocks noChangeShapeType="1"/>
            </p:cNvSpPr>
            <p:nvPr/>
          </p:nvSpPr>
          <p:spPr bwMode="auto">
            <a:xfrm flipH="1">
              <a:off x="3131454" y="3565010"/>
              <a:ext cx="7040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168" name="Line 169"/>
            <p:cNvSpPr>
              <a:spLocks noChangeShapeType="1"/>
            </p:cNvSpPr>
            <p:nvPr/>
          </p:nvSpPr>
          <p:spPr bwMode="auto">
            <a:xfrm>
              <a:off x="3201861" y="3003230"/>
              <a:ext cx="0" cy="141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169" name="Line 170"/>
            <p:cNvSpPr>
              <a:spLocks noChangeShapeType="1"/>
            </p:cNvSpPr>
            <p:nvPr/>
          </p:nvSpPr>
          <p:spPr bwMode="auto">
            <a:xfrm flipH="1">
              <a:off x="3138004" y="3145094"/>
              <a:ext cx="6385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170" name="Line 171"/>
            <p:cNvSpPr>
              <a:spLocks noChangeShapeType="1"/>
            </p:cNvSpPr>
            <p:nvPr/>
          </p:nvSpPr>
          <p:spPr bwMode="auto">
            <a:xfrm flipV="1">
              <a:off x="3201861" y="2481172"/>
              <a:ext cx="0" cy="1645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171" name="Line 172"/>
            <p:cNvSpPr>
              <a:spLocks noChangeShapeType="1"/>
            </p:cNvSpPr>
            <p:nvPr/>
          </p:nvSpPr>
          <p:spPr bwMode="auto">
            <a:xfrm flipH="1">
              <a:off x="3141279" y="2481172"/>
              <a:ext cx="6058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172" name="Line 173"/>
            <p:cNvSpPr>
              <a:spLocks noChangeShapeType="1"/>
            </p:cNvSpPr>
            <p:nvPr/>
          </p:nvSpPr>
          <p:spPr bwMode="auto">
            <a:xfrm>
              <a:off x="3201861" y="1906680"/>
              <a:ext cx="0" cy="19860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173" name="Line 174"/>
            <p:cNvSpPr>
              <a:spLocks noChangeShapeType="1"/>
            </p:cNvSpPr>
            <p:nvPr/>
          </p:nvSpPr>
          <p:spPr bwMode="auto">
            <a:xfrm flipH="1">
              <a:off x="3138004" y="2100978"/>
              <a:ext cx="6385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175" name="Téglalap 3"/>
            <p:cNvSpPr>
              <a:spLocks noChangeArrowheads="1"/>
            </p:cNvSpPr>
            <p:nvPr/>
          </p:nvSpPr>
          <p:spPr bwMode="auto">
            <a:xfrm>
              <a:off x="2431109" y="2051326"/>
              <a:ext cx="685800" cy="514965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50" dirty="0" smtClean="0">
                  <a:solidFill>
                    <a:schemeClr val="bg1"/>
                  </a:solidFill>
                  <a:latin typeface="Verdana" pitchFamily="34" charset="0"/>
                </a:rPr>
                <a:t>P</a:t>
              </a:r>
              <a:endParaRPr lang="hu-HU" altLang="en-US" sz="105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76" name="Téglalap 3"/>
            <p:cNvSpPr>
              <a:spLocks noChangeArrowheads="1"/>
            </p:cNvSpPr>
            <p:nvPr/>
          </p:nvSpPr>
          <p:spPr bwMode="auto">
            <a:xfrm>
              <a:off x="1429050" y="3084093"/>
              <a:ext cx="742539" cy="514965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50" dirty="0" smtClean="0">
                  <a:solidFill>
                    <a:schemeClr val="bg1"/>
                  </a:solidFill>
                  <a:latin typeface="Verdana" pitchFamily="34" charset="0"/>
                </a:rPr>
                <a:t>P</a:t>
              </a:r>
              <a:endParaRPr lang="hu-HU" altLang="en-US" sz="105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77" name="Téglalap 3"/>
            <p:cNvSpPr>
              <a:spLocks noChangeArrowheads="1"/>
            </p:cNvSpPr>
            <p:nvPr/>
          </p:nvSpPr>
          <p:spPr bwMode="auto">
            <a:xfrm>
              <a:off x="2456110" y="3084093"/>
              <a:ext cx="685800" cy="514965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50" dirty="0" smtClean="0">
                  <a:solidFill>
                    <a:schemeClr val="bg1"/>
                  </a:solidFill>
                  <a:latin typeface="Verdana" pitchFamily="34" charset="0"/>
                </a:rPr>
                <a:t>P</a:t>
              </a:r>
              <a:endParaRPr lang="hu-HU" altLang="en-US" sz="105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78" name="Left-Right Arrow 177"/>
            <p:cNvSpPr/>
            <p:nvPr/>
          </p:nvSpPr>
          <p:spPr bwMode="auto">
            <a:xfrm>
              <a:off x="2658291" y="4174690"/>
              <a:ext cx="246341" cy="112597"/>
            </a:xfrm>
            <a:prstGeom prst="leftRightArrow">
              <a:avLst/>
            </a:prstGeom>
            <a:solidFill>
              <a:srgbClr val="FF0000"/>
            </a:solidFill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5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2642844" y="4249878"/>
              <a:ext cx="31841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36</a:t>
              </a:r>
              <a:endParaRPr lang="en-US" sz="1050" dirty="0"/>
            </a:p>
          </p:txBody>
        </p:sp>
        <p:sp>
          <p:nvSpPr>
            <p:cNvPr id="180" name="TextBox 179"/>
            <p:cNvSpPr txBox="1"/>
            <p:nvPr/>
          </p:nvSpPr>
          <p:spPr>
            <a:xfrm>
              <a:off x="2897712" y="4025511"/>
              <a:ext cx="446535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 err="1" smtClean="0"/>
                <a:t>PCIe</a:t>
              </a:r>
              <a:endParaRPr lang="en-US" sz="1050" dirty="0" smtClean="0"/>
            </a:p>
            <a:p>
              <a:pPr algn="ctr"/>
              <a:r>
                <a:rPr lang="en-US" sz="1050" dirty="0" smtClean="0"/>
                <a:t>2.0</a:t>
              </a:r>
              <a:endParaRPr lang="en-US" sz="1050" dirty="0"/>
            </a:p>
          </p:txBody>
        </p:sp>
      </p:grpSp>
      <p:sp>
        <p:nvSpPr>
          <p:cNvPr id="183" name="TextBox 182"/>
          <p:cNvSpPr txBox="1"/>
          <p:nvPr/>
        </p:nvSpPr>
        <p:spPr>
          <a:xfrm>
            <a:off x="905974" y="1149733"/>
            <a:ext cx="2688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sz="1200" b="1" dirty="0" smtClean="0"/>
              <a:t>Nehalem-EX / </a:t>
            </a:r>
            <a:r>
              <a:rPr lang="en-US" altLang="en-US" sz="1200" b="1" dirty="0" err="1" smtClean="0"/>
              <a:t>Westmere</a:t>
            </a:r>
            <a:r>
              <a:rPr lang="en-US" altLang="en-US" sz="1200" b="1" dirty="0" smtClean="0"/>
              <a:t>-EX </a:t>
            </a:r>
          </a:p>
          <a:p>
            <a:pPr algn="ctr"/>
            <a:r>
              <a:rPr lang="en-US" altLang="en-US" sz="1200" b="1" dirty="0" smtClean="0"/>
              <a:t>based (Boxboro) platforms</a:t>
            </a:r>
            <a:endParaRPr lang="en-US" sz="1200" b="1" dirty="0"/>
          </a:p>
        </p:txBody>
      </p:sp>
      <p:sp>
        <p:nvSpPr>
          <p:cNvPr id="184" name="TextBox 183"/>
          <p:cNvSpPr txBox="1"/>
          <p:nvPr/>
        </p:nvSpPr>
        <p:spPr>
          <a:xfrm>
            <a:off x="7699502" y="5512704"/>
            <a:ext cx="1237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4 x SMB</a:t>
            </a:r>
          </a:p>
          <a:p>
            <a:pPr algn="ctr"/>
            <a:r>
              <a:rPr lang="en-US" sz="1200" dirty="0" smtClean="0"/>
              <a:t>per processor</a:t>
            </a:r>
            <a:endParaRPr lang="en-US" sz="1200" dirty="0"/>
          </a:p>
        </p:txBody>
      </p:sp>
      <p:grpSp>
        <p:nvGrpSpPr>
          <p:cNvPr id="186" name="Group 185"/>
          <p:cNvGrpSpPr/>
          <p:nvPr/>
        </p:nvGrpSpPr>
        <p:grpSpPr>
          <a:xfrm>
            <a:off x="4717229" y="2266680"/>
            <a:ext cx="4273415" cy="3437907"/>
            <a:chOff x="243141" y="1278192"/>
            <a:chExt cx="8541442" cy="3944498"/>
          </a:xfrm>
        </p:grpSpPr>
        <p:cxnSp>
          <p:nvCxnSpPr>
            <p:cNvPr id="187" name="Egyenes összekötő 108"/>
            <p:cNvCxnSpPr/>
            <p:nvPr/>
          </p:nvCxnSpPr>
          <p:spPr>
            <a:xfrm flipH="1" flipV="1">
              <a:off x="4200663" y="2326867"/>
              <a:ext cx="576126" cy="9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Egyenes összekötő 112"/>
            <p:cNvCxnSpPr/>
            <p:nvPr/>
          </p:nvCxnSpPr>
          <p:spPr>
            <a:xfrm rot="10800000">
              <a:off x="4222750" y="3500692"/>
              <a:ext cx="57626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Egyenes összekötő 113"/>
            <p:cNvCxnSpPr/>
            <p:nvPr/>
          </p:nvCxnSpPr>
          <p:spPr>
            <a:xfrm rot="10800000">
              <a:off x="4222750" y="2614867"/>
              <a:ext cx="576263" cy="6223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Egyenes összekötő 115"/>
            <p:cNvCxnSpPr/>
            <p:nvPr/>
          </p:nvCxnSpPr>
          <p:spPr>
            <a:xfrm rot="10800000" flipV="1">
              <a:off x="4222750" y="2627567"/>
              <a:ext cx="563563" cy="609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Egyenes összekötő 118"/>
            <p:cNvCxnSpPr>
              <a:cxnSpLocks noChangeShapeType="1"/>
            </p:cNvCxnSpPr>
            <p:nvPr/>
          </p:nvCxnSpPr>
          <p:spPr bwMode="auto">
            <a:xfrm flipH="1" flipV="1">
              <a:off x="3480663" y="2614867"/>
              <a:ext cx="726" cy="584464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2" name="Egyenes összekötő 119"/>
            <p:cNvCxnSpPr>
              <a:cxnSpLocks noChangeShapeType="1"/>
            </p:cNvCxnSpPr>
            <p:nvPr/>
          </p:nvCxnSpPr>
          <p:spPr bwMode="auto">
            <a:xfrm flipV="1">
              <a:off x="5519738" y="2627567"/>
              <a:ext cx="0" cy="58420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3" name="Szövegdoboz 70"/>
            <p:cNvSpPr txBox="1">
              <a:spLocks noChangeArrowheads="1"/>
            </p:cNvSpPr>
            <p:nvPr/>
          </p:nvSpPr>
          <p:spPr bwMode="auto">
            <a:xfrm>
              <a:off x="4038379" y="1807282"/>
              <a:ext cx="856104" cy="476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50" dirty="0" smtClean="0">
                  <a:latin typeface="Verdana" pitchFamily="34" charset="0"/>
                </a:rPr>
                <a:t>QPI</a:t>
              </a:r>
              <a:endParaRPr lang="en-US" altLang="en-US" sz="1050" dirty="0" smtClean="0"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50" dirty="0" smtClean="0">
                  <a:latin typeface="Verdana" pitchFamily="34" charset="0"/>
                </a:rPr>
                <a:t>1.1</a:t>
              </a:r>
              <a:endParaRPr lang="hu-HU" altLang="en-US" sz="1050" dirty="0">
                <a:latin typeface="Verdana" pitchFamily="34" charset="0"/>
              </a:endParaRPr>
            </a:p>
          </p:txBody>
        </p:sp>
        <p:sp>
          <p:nvSpPr>
            <p:cNvPr id="194" name="Szövegdoboz 70"/>
            <p:cNvSpPr txBox="1">
              <a:spLocks noChangeArrowheads="1"/>
            </p:cNvSpPr>
            <p:nvPr/>
          </p:nvSpPr>
          <p:spPr bwMode="auto">
            <a:xfrm>
              <a:off x="4025679" y="3620606"/>
              <a:ext cx="856104" cy="476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50" dirty="0" smtClean="0">
                  <a:latin typeface="Verdana" pitchFamily="34" charset="0"/>
                </a:rPr>
                <a:t>QPI</a:t>
              </a:r>
              <a:endParaRPr lang="en-US" altLang="en-US" sz="1050" dirty="0" smtClean="0"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50" dirty="0" smtClean="0">
                  <a:latin typeface="Verdana" pitchFamily="34" charset="0"/>
                </a:rPr>
                <a:t>1.1</a:t>
              </a:r>
              <a:endParaRPr lang="hu-HU" altLang="en-US" sz="1050" dirty="0">
                <a:latin typeface="Verdana" pitchFamily="34" charset="0"/>
              </a:endParaRPr>
            </a:p>
          </p:txBody>
        </p:sp>
        <p:sp>
          <p:nvSpPr>
            <p:cNvPr id="195" name="Szövegdoboz 70"/>
            <p:cNvSpPr txBox="1">
              <a:spLocks noChangeArrowheads="1"/>
            </p:cNvSpPr>
            <p:nvPr/>
          </p:nvSpPr>
          <p:spPr bwMode="auto">
            <a:xfrm>
              <a:off x="5392301" y="2704006"/>
              <a:ext cx="904166" cy="476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50" dirty="0" smtClean="0">
                  <a:latin typeface="Verdana" pitchFamily="34" charset="0"/>
                </a:rPr>
                <a:t>QPI</a:t>
              </a:r>
              <a:endParaRPr lang="en-US" altLang="en-US" sz="1050" dirty="0" smtClean="0"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50" dirty="0" smtClean="0">
                  <a:latin typeface="Verdana" pitchFamily="34" charset="0"/>
                </a:rPr>
                <a:t> 1.1</a:t>
              </a:r>
              <a:endParaRPr lang="hu-HU" altLang="en-US" sz="1050" dirty="0">
                <a:latin typeface="Verdana" pitchFamily="34" charset="0"/>
              </a:endParaRPr>
            </a:p>
          </p:txBody>
        </p:sp>
        <p:sp>
          <p:nvSpPr>
            <p:cNvPr id="196" name="Szövegdoboz 70"/>
            <p:cNvSpPr txBox="1">
              <a:spLocks noChangeArrowheads="1"/>
            </p:cNvSpPr>
            <p:nvPr/>
          </p:nvSpPr>
          <p:spPr bwMode="auto">
            <a:xfrm>
              <a:off x="2688788" y="2686671"/>
              <a:ext cx="904166" cy="476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50" dirty="0" smtClean="0">
                  <a:latin typeface="Verdana" pitchFamily="34" charset="0"/>
                </a:rPr>
                <a:t>QPI</a:t>
              </a:r>
              <a:endParaRPr lang="en-US" altLang="en-US" sz="1050" dirty="0" smtClean="0"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50" dirty="0" smtClean="0">
                  <a:latin typeface="Verdana" pitchFamily="34" charset="0"/>
                </a:rPr>
                <a:t> 1.1</a:t>
              </a:r>
              <a:endParaRPr lang="hu-HU" altLang="en-US" sz="1050" dirty="0">
                <a:latin typeface="Verdana" pitchFamily="34" charset="0"/>
              </a:endParaRPr>
            </a:p>
          </p:txBody>
        </p:sp>
        <p:sp>
          <p:nvSpPr>
            <p:cNvPr id="197" name="Szövegdoboz 70"/>
            <p:cNvSpPr txBox="1">
              <a:spLocks noChangeArrowheads="1"/>
            </p:cNvSpPr>
            <p:nvPr/>
          </p:nvSpPr>
          <p:spPr bwMode="auto">
            <a:xfrm>
              <a:off x="3592124" y="2705593"/>
              <a:ext cx="904166" cy="476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50" dirty="0" smtClean="0">
                  <a:latin typeface="Verdana" pitchFamily="34" charset="0"/>
                </a:rPr>
                <a:t>QPI</a:t>
              </a:r>
              <a:endParaRPr lang="en-US" altLang="en-US" sz="1050" dirty="0" smtClean="0"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50" dirty="0" smtClean="0">
                  <a:latin typeface="Verdana" pitchFamily="34" charset="0"/>
                </a:rPr>
                <a:t> 1.1</a:t>
              </a:r>
              <a:endParaRPr lang="hu-HU" altLang="en-US" sz="1050" dirty="0">
                <a:latin typeface="Verdana" pitchFamily="34" charset="0"/>
              </a:endParaRPr>
            </a:p>
          </p:txBody>
        </p:sp>
        <p:sp>
          <p:nvSpPr>
            <p:cNvPr id="198" name="Szövegdoboz 70"/>
            <p:cNvSpPr txBox="1">
              <a:spLocks noChangeArrowheads="1"/>
            </p:cNvSpPr>
            <p:nvPr/>
          </p:nvSpPr>
          <p:spPr bwMode="auto">
            <a:xfrm>
              <a:off x="4506646" y="2705593"/>
              <a:ext cx="904166" cy="476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50" dirty="0" smtClean="0">
                  <a:latin typeface="Verdana" pitchFamily="34" charset="0"/>
                </a:rPr>
                <a:t>QPI</a:t>
              </a:r>
              <a:endParaRPr lang="en-US" altLang="en-US" sz="1050" dirty="0" smtClean="0"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50" dirty="0" smtClean="0">
                  <a:latin typeface="Verdana" pitchFamily="34" charset="0"/>
                </a:rPr>
                <a:t> 1.1</a:t>
              </a:r>
              <a:endParaRPr lang="hu-HU" altLang="en-US" sz="1050" dirty="0">
                <a:latin typeface="Verdana" pitchFamily="34" charset="0"/>
              </a:endParaRPr>
            </a:p>
          </p:txBody>
        </p:sp>
        <p:cxnSp>
          <p:nvCxnSpPr>
            <p:cNvPr id="199" name="Egyenes összekötő 130"/>
            <p:cNvCxnSpPr/>
            <p:nvPr/>
          </p:nvCxnSpPr>
          <p:spPr>
            <a:xfrm rot="10800000" flipH="1" flipV="1">
              <a:off x="2409825" y="3616579"/>
              <a:ext cx="350838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Egyenes összekötő 131"/>
            <p:cNvCxnSpPr/>
            <p:nvPr/>
          </p:nvCxnSpPr>
          <p:spPr>
            <a:xfrm rot="10800000" flipH="1" flipV="1">
              <a:off x="2409825" y="3105404"/>
              <a:ext cx="263525" cy="63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Egyenes összekötő 145"/>
            <p:cNvCxnSpPr/>
            <p:nvPr/>
          </p:nvCxnSpPr>
          <p:spPr>
            <a:xfrm rot="10800000" flipH="1">
              <a:off x="1502017" y="3018504"/>
              <a:ext cx="442913" cy="7937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2" name="Téglalap 146"/>
            <p:cNvSpPr/>
            <p:nvPr/>
          </p:nvSpPr>
          <p:spPr>
            <a:xfrm flipH="1">
              <a:off x="1658603" y="2840292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03" name="Téglalap 147"/>
            <p:cNvSpPr/>
            <p:nvPr/>
          </p:nvSpPr>
          <p:spPr>
            <a:xfrm flipH="1">
              <a:off x="1571290" y="2840292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204" name="Egyenes összekötő 150"/>
            <p:cNvCxnSpPr/>
            <p:nvPr/>
          </p:nvCxnSpPr>
          <p:spPr>
            <a:xfrm rot="10800000" flipH="1">
              <a:off x="1507955" y="3194304"/>
              <a:ext cx="442913" cy="952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5" name="Téglalap 151"/>
            <p:cNvSpPr/>
            <p:nvPr/>
          </p:nvSpPr>
          <p:spPr>
            <a:xfrm flipH="1">
              <a:off x="1658603" y="3087942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06" name="Téglalap 152"/>
            <p:cNvSpPr/>
            <p:nvPr/>
          </p:nvSpPr>
          <p:spPr>
            <a:xfrm flipH="1">
              <a:off x="1571290" y="3087942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07" name="Téglalap 155"/>
            <p:cNvSpPr/>
            <p:nvPr/>
          </p:nvSpPr>
          <p:spPr>
            <a:xfrm flipH="1">
              <a:off x="1897063" y="2960942"/>
              <a:ext cx="647700" cy="288925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endParaRPr lang="hu-HU" altLang="en-US" sz="1050" dirty="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208" name="Egyenes összekötő 156"/>
            <p:cNvCxnSpPr/>
            <p:nvPr/>
          </p:nvCxnSpPr>
          <p:spPr>
            <a:xfrm rot="10800000" flipH="1">
              <a:off x="1502017" y="3540379"/>
              <a:ext cx="428625" cy="4763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9" name="Téglalap 157"/>
            <p:cNvSpPr/>
            <p:nvPr/>
          </p:nvSpPr>
          <p:spPr>
            <a:xfrm flipH="1">
              <a:off x="1658603" y="3438779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10" name="Téglalap 158"/>
            <p:cNvSpPr/>
            <p:nvPr/>
          </p:nvSpPr>
          <p:spPr>
            <a:xfrm flipH="1">
              <a:off x="1571290" y="3438779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211" name="Egyenes összekötő 161"/>
            <p:cNvCxnSpPr/>
            <p:nvPr/>
          </p:nvCxnSpPr>
          <p:spPr>
            <a:xfrm rot="10800000" flipH="1">
              <a:off x="1502017" y="3718179"/>
              <a:ext cx="442913" cy="317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2" name="Téglalap 162"/>
            <p:cNvSpPr/>
            <p:nvPr/>
          </p:nvSpPr>
          <p:spPr>
            <a:xfrm flipH="1">
              <a:off x="1658603" y="3689604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13" name="Téglalap 163"/>
            <p:cNvSpPr/>
            <p:nvPr/>
          </p:nvSpPr>
          <p:spPr>
            <a:xfrm flipH="1">
              <a:off x="1571290" y="3689604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14" name="Téglalap 166"/>
            <p:cNvSpPr/>
            <p:nvPr/>
          </p:nvSpPr>
          <p:spPr>
            <a:xfrm flipH="1">
              <a:off x="1897063" y="3473704"/>
              <a:ext cx="647700" cy="287338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endParaRPr lang="hu-HU" altLang="en-US" sz="1050" dirty="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215" name="Egyenes összekötő 130"/>
            <p:cNvCxnSpPr/>
            <p:nvPr/>
          </p:nvCxnSpPr>
          <p:spPr>
            <a:xfrm rot="10800000" flipH="1" flipV="1">
              <a:off x="2436813" y="2386267"/>
              <a:ext cx="350837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Egyenes összekötő 131"/>
            <p:cNvCxnSpPr/>
            <p:nvPr/>
          </p:nvCxnSpPr>
          <p:spPr>
            <a:xfrm rot="10800000" flipH="1" flipV="1">
              <a:off x="2436813" y="1887792"/>
              <a:ext cx="236537" cy="4762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Egyenes összekötő 145"/>
            <p:cNvCxnSpPr/>
            <p:nvPr/>
          </p:nvCxnSpPr>
          <p:spPr>
            <a:xfrm rot="10800000" flipH="1">
              <a:off x="1525769" y="1806829"/>
              <a:ext cx="469900" cy="317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8" name="Téglalap 146"/>
            <p:cNvSpPr/>
            <p:nvPr/>
          </p:nvSpPr>
          <p:spPr>
            <a:xfrm flipH="1">
              <a:off x="1667210" y="1622679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19" name="Téglalap 147"/>
            <p:cNvSpPr/>
            <p:nvPr/>
          </p:nvSpPr>
          <p:spPr>
            <a:xfrm flipH="1">
              <a:off x="1579898" y="1622679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220" name="Egyenes összekötő 150"/>
            <p:cNvCxnSpPr/>
            <p:nvPr/>
          </p:nvCxnSpPr>
          <p:spPr>
            <a:xfrm rot="10800000" flipH="1">
              <a:off x="1525769" y="1976692"/>
              <a:ext cx="469900" cy="4762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1" name="Téglalap 151"/>
            <p:cNvSpPr/>
            <p:nvPr/>
          </p:nvSpPr>
          <p:spPr>
            <a:xfrm flipH="1">
              <a:off x="1667210" y="1870329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22" name="Téglalap 152"/>
            <p:cNvSpPr/>
            <p:nvPr/>
          </p:nvSpPr>
          <p:spPr>
            <a:xfrm flipH="1">
              <a:off x="1579898" y="1870329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23" name="Téglalap 155"/>
            <p:cNvSpPr/>
            <p:nvPr/>
          </p:nvSpPr>
          <p:spPr>
            <a:xfrm flipH="1">
              <a:off x="1924050" y="1743329"/>
              <a:ext cx="647700" cy="288925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endParaRPr lang="hu-HU" altLang="en-US" sz="1050" dirty="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224" name="Egyenes összekötő 156"/>
            <p:cNvCxnSpPr/>
            <p:nvPr/>
          </p:nvCxnSpPr>
          <p:spPr>
            <a:xfrm rot="10800000" flipH="1">
              <a:off x="1525769" y="2314829"/>
              <a:ext cx="455613" cy="952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5" name="Téglalap 157"/>
            <p:cNvSpPr/>
            <p:nvPr/>
          </p:nvSpPr>
          <p:spPr>
            <a:xfrm flipH="1">
              <a:off x="1667210" y="2208467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26" name="Téglalap 158"/>
            <p:cNvSpPr/>
            <p:nvPr/>
          </p:nvSpPr>
          <p:spPr>
            <a:xfrm flipH="1">
              <a:off x="1579898" y="2208467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227" name="Egyenes összekötő 161"/>
            <p:cNvCxnSpPr/>
            <p:nvPr/>
          </p:nvCxnSpPr>
          <p:spPr>
            <a:xfrm rot="10800000" flipH="1">
              <a:off x="1525769" y="2487867"/>
              <a:ext cx="469900" cy="7937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8" name="Téglalap 162"/>
            <p:cNvSpPr/>
            <p:nvPr/>
          </p:nvSpPr>
          <p:spPr>
            <a:xfrm flipH="1">
              <a:off x="1667210" y="2459292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29" name="Téglalap 163"/>
            <p:cNvSpPr/>
            <p:nvPr/>
          </p:nvSpPr>
          <p:spPr>
            <a:xfrm flipH="1">
              <a:off x="1579898" y="2459292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30" name="Téglalap 166"/>
            <p:cNvSpPr/>
            <p:nvPr/>
          </p:nvSpPr>
          <p:spPr>
            <a:xfrm flipH="1">
              <a:off x="1924050" y="2243392"/>
              <a:ext cx="647700" cy="287337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endParaRPr lang="hu-HU" altLang="en-US" sz="1050" dirty="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231" name="Egyenes összekötő 170"/>
            <p:cNvCxnSpPr>
              <a:cxnSpLocks noChangeShapeType="1"/>
            </p:cNvCxnSpPr>
            <p:nvPr/>
          </p:nvCxnSpPr>
          <p:spPr bwMode="auto">
            <a:xfrm rot="10800000" flipV="1">
              <a:off x="6161088" y="2403729"/>
              <a:ext cx="350837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2" name="Egyenes összekötő 171"/>
            <p:cNvCxnSpPr>
              <a:cxnSpLocks noChangeShapeType="1"/>
            </p:cNvCxnSpPr>
            <p:nvPr/>
          </p:nvCxnSpPr>
          <p:spPr bwMode="auto">
            <a:xfrm rot="10800000" flipV="1">
              <a:off x="6283325" y="1890967"/>
              <a:ext cx="228600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3" name="Egyenes összekötő 172"/>
            <p:cNvCxnSpPr>
              <a:cxnSpLocks noChangeShapeType="1"/>
            </p:cNvCxnSpPr>
            <p:nvPr/>
          </p:nvCxnSpPr>
          <p:spPr bwMode="auto">
            <a:xfrm rot="10800000">
              <a:off x="6955008" y="1810004"/>
              <a:ext cx="457200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34" name="Téglalap 173"/>
            <p:cNvSpPr>
              <a:spLocks noChangeArrowheads="1"/>
            </p:cNvSpPr>
            <p:nvPr/>
          </p:nvSpPr>
          <p:spPr bwMode="auto">
            <a:xfrm>
              <a:off x="7212013" y="1625854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235" name="Téglalap 174"/>
            <p:cNvSpPr>
              <a:spLocks noChangeArrowheads="1"/>
            </p:cNvSpPr>
            <p:nvPr/>
          </p:nvSpPr>
          <p:spPr bwMode="auto">
            <a:xfrm>
              <a:off x="7297738" y="1625854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236" name="Egyenes összekötő 177"/>
            <p:cNvCxnSpPr>
              <a:cxnSpLocks noChangeShapeType="1"/>
            </p:cNvCxnSpPr>
            <p:nvPr/>
          </p:nvCxnSpPr>
          <p:spPr bwMode="auto">
            <a:xfrm rot="10800000">
              <a:off x="6955008" y="1979867"/>
              <a:ext cx="457200" cy="1587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37" name="Téglalap 178"/>
            <p:cNvSpPr>
              <a:spLocks noChangeArrowheads="1"/>
            </p:cNvSpPr>
            <p:nvPr/>
          </p:nvSpPr>
          <p:spPr bwMode="auto">
            <a:xfrm>
              <a:off x="7212013" y="1873504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238" name="Téglalap 179"/>
            <p:cNvSpPr>
              <a:spLocks noChangeArrowheads="1"/>
            </p:cNvSpPr>
            <p:nvPr/>
          </p:nvSpPr>
          <p:spPr bwMode="auto">
            <a:xfrm>
              <a:off x="7297738" y="1873504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239" name="Téglalap 182"/>
            <p:cNvSpPr>
              <a:spLocks noChangeArrowheads="1"/>
            </p:cNvSpPr>
            <p:nvPr/>
          </p:nvSpPr>
          <p:spPr bwMode="auto">
            <a:xfrm>
              <a:off x="6362700" y="1748092"/>
              <a:ext cx="647700" cy="287337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05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240" name="Egyenes összekötő 183"/>
            <p:cNvCxnSpPr>
              <a:cxnSpLocks noChangeShapeType="1"/>
            </p:cNvCxnSpPr>
            <p:nvPr/>
          </p:nvCxnSpPr>
          <p:spPr bwMode="auto">
            <a:xfrm rot="10800000">
              <a:off x="6970883" y="2330704"/>
              <a:ext cx="441325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41" name="Téglalap 184"/>
            <p:cNvSpPr>
              <a:spLocks noChangeArrowheads="1"/>
            </p:cNvSpPr>
            <p:nvPr/>
          </p:nvSpPr>
          <p:spPr bwMode="auto">
            <a:xfrm>
              <a:off x="7212013" y="2224342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242" name="Téglalap 185"/>
            <p:cNvSpPr>
              <a:spLocks noChangeArrowheads="1"/>
            </p:cNvSpPr>
            <p:nvPr/>
          </p:nvSpPr>
          <p:spPr bwMode="auto">
            <a:xfrm>
              <a:off x="7297738" y="2224342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243" name="Egyenes összekötő 188"/>
            <p:cNvCxnSpPr>
              <a:cxnSpLocks noChangeShapeType="1"/>
            </p:cNvCxnSpPr>
            <p:nvPr/>
          </p:nvCxnSpPr>
          <p:spPr bwMode="auto">
            <a:xfrm rot="10800000">
              <a:off x="6949070" y="2503742"/>
              <a:ext cx="457200" cy="4762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44" name="Téglalap 189"/>
            <p:cNvSpPr>
              <a:spLocks noChangeArrowheads="1"/>
            </p:cNvSpPr>
            <p:nvPr/>
          </p:nvSpPr>
          <p:spPr bwMode="auto">
            <a:xfrm>
              <a:off x="7212013" y="2475167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245" name="Téglalap 190"/>
            <p:cNvSpPr>
              <a:spLocks noChangeArrowheads="1"/>
            </p:cNvSpPr>
            <p:nvPr/>
          </p:nvSpPr>
          <p:spPr bwMode="auto">
            <a:xfrm>
              <a:off x="7297738" y="2475167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246" name="Téglalap 193"/>
            <p:cNvSpPr>
              <a:spLocks noChangeArrowheads="1"/>
            </p:cNvSpPr>
            <p:nvPr/>
          </p:nvSpPr>
          <p:spPr bwMode="auto">
            <a:xfrm>
              <a:off x="6362700" y="2259267"/>
              <a:ext cx="647700" cy="287337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05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247" name="Egyenes összekötő 170"/>
            <p:cNvCxnSpPr>
              <a:cxnSpLocks noChangeShapeType="1"/>
            </p:cNvCxnSpPr>
            <p:nvPr/>
          </p:nvCxnSpPr>
          <p:spPr bwMode="auto">
            <a:xfrm rot="10800000" flipV="1">
              <a:off x="6161088" y="3673729"/>
              <a:ext cx="350837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8" name="Egyenes összekötő 171"/>
            <p:cNvCxnSpPr>
              <a:cxnSpLocks noChangeShapeType="1"/>
            </p:cNvCxnSpPr>
            <p:nvPr/>
          </p:nvCxnSpPr>
          <p:spPr bwMode="auto">
            <a:xfrm rot="10800000" flipV="1">
              <a:off x="6283325" y="3122867"/>
              <a:ext cx="228600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9" name="Egyenes összekötő 172"/>
            <p:cNvCxnSpPr>
              <a:cxnSpLocks noChangeShapeType="1"/>
            </p:cNvCxnSpPr>
            <p:nvPr/>
          </p:nvCxnSpPr>
          <p:spPr bwMode="auto">
            <a:xfrm rot="10800000">
              <a:off x="6955008" y="3041904"/>
              <a:ext cx="457200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50" name="Téglalap 173"/>
            <p:cNvSpPr>
              <a:spLocks noChangeArrowheads="1"/>
            </p:cNvSpPr>
            <p:nvPr/>
          </p:nvSpPr>
          <p:spPr bwMode="auto">
            <a:xfrm>
              <a:off x="7212013" y="2857754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251" name="Téglalap 174"/>
            <p:cNvSpPr>
              <a:spLocks noChangeArrowheads="1"/>
            </p:cNvSpPr>
            <p:nvPr/>
          </p:nvSpPr>
          <p:spPr bwMode="auto">
            <a:xfrm>
              <a:off x="7297738" y="2857754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252" name="Egyenes összekötő 177"/>
            <p:cNvCxnSpPr>
              <a:cxnSpLocks noChangeShapeType="1"/>
            </p:cNvCxnSpPr>
            <p:nvPr/>
          </p:nvCxnSpPr>
          <p:spPr bwMode="auto">
            <a:xfrm rot="10800000">
              <a:off x="6955008" y="3211767"/>
              <a:ext cx="457200" cy="7937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53" name="Téglalap 178"/>
            <p:cNvSpPr>
              <a:spLocks noChangeArrowheads="1"/>
            </p:cNvSpPr>
            <p:nvPr/>
          </p:nvSpPr>
          <p:spPr bwMode="auto">
            <a:xfrm>
              <a:off x="7212013" y="3105404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254" name="Téglalap 179"/>
            <p:cNvSpPr>
              <a:spLocks noChangeArrowheads="1"/>
            </p:cNvSpPr>
            <p:nvPr/>
          </p:nvSpPr>
          <p:spPr bwMode="auto">
            <a:xfrm>
              <a:off x="7297738" y="3105404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255" name="Téglalap 182"/>
            <p:cNvSpPr>
              <a:spLocks noChangeArrowheads="1"/>
            </p:cNvSpPr>
            <p:nvPr/>
          </p:nvSpPr>
          <p:spPr bwMode="auto">
            <a:xfrm>
              <a:off x="6362700" y="2979992"/>
              <a:ext cx="647700" cy="287337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05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256" name="Egyenes összekötő 183"/>
            <p:cNvCxnSpPr>
              <a:cxnSpLocks noChangeShapeType="1"/>
            </p:cNvCxnSpPr>
            <p:nvPr/>
          </p:nvCxnSpPr>
          <p:spPr bwMode="auto">
            <a:xfrm rot="10800000">
              <a:off x="6970883" y="3600704"/>
              <a:ext cx="441325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57" name="Téglalap 184"/>
            <p:cNvSpPr>
              <a:spLocks noChangeArrowheads="1"/>
            </p:cNvSpPr>
            <p:nvPr/>
          </p:nvSpPr>
          <p:spPr bwMode="auto">
            <a:xfrm>
              <a:off x="7212013" y="3494342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258" name="Téglalap 185"/>
            <p:cNvSpPr>
              <a:spLocks noChangeArrowheads="1"/>
            </p:cNvSpPr>
            <p:nvPr/>
          </p:nvSpPr>
          <p:spPr bwMode="auto">
            <a:xfrm>
              <a:off x="7297738" y="3494342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259" name="Egyenes összekötő 188"/>
            <p:cNvCxnSpPr>
              <a:cxnSpLocks noChangeShapeType="1"/>
            </p:cNvCxnSpPr>
            <p:nvPr/>
          </p:nvCxnSpPr>
          <p:spPr bwMode="auto">
            <a:xfrm rot="10800000">
              <a:off x="6955008" y="3772154"/>
              <a:ext cx="457200" cy="1588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60" name="Téglalap 189"/>
            <p:cNvSpPr>
              <a:spLocks noChangeArrowheads="1"/>
            </p:cNvSpPr>
            <p:nvPr/>
          </p:nvSpPr>
          <p:spPr bwMode="auto">
            <a:xfrm>
              <a:off x="7212013" y="3745167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261" name="Téglalap 190"/>
            <p:cNvSpPr>
              <a:spLocks noChangeArrowheads="1"/>
            </p:cNvSpPr>
            <p:nvPr/>
          </p:nvSpPr>
          <p:spPr bwMode="auto">
            <a:xfrm>
              <a:off x="7297738" y="3745167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262" name="Téglalap 193"/>
            <p:cNvSpPr>
              <a:spLocks noChangeArrowheads="1"/>
            </p:cNvSpPr>
            <p:nvPr/>
          </p:nvSpPr>
          <p:spPr bwMode="auto">
            <a:xfrm>
              <a:off x="6362700" y="3529267"/>
              <a:ext cx="647700" cy="287337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05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263" name="Egyenes összekötő 130"/>
            <p:cNvCxnSpPr/>
            <p:nvPr/>
          </p:nvCxnSpPr>
          <p:spPr>
            <a:xfrm rot="10800000" flipH="1" flipV="1">
              <a:off x="1193800" y="2718054"/>
              <a:ext cx="1479550" cy="1270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Egyenes összekötő 131"/>
            <p:cNvCxnSpPr/>
            <p:nvPr/>
          </p:nvCxnSpPr>
          <p:spPr>
            <a:xfrm rot="10800000" flipH="1" flipV="1">
              <a:off x="1193800" y="2156079"/>
              <a:ext cx="1582738" cy="317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Egyenes összekötő 145"/>
            <p:cNvCxnSpPr/>
            <p:nvPr/>
          </p:nvCxnSpPr>
          <p:spPr>
            <a:xfrm rot="10800000" flipH="1">
              <a:off x="270881" y="2075117"/>
              <a:ext cx="469900" cy="317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" name="Téglalap 146"/>
            <p:cNvSpPr/>
            <p:nvPr/>
          </p:nvSpPr>
          <p:spPr>
            <a:xfrm flipH="1">
              <a:off x="433388" y="1890967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67" name="Téglalap 147"/>
            <p:cNvSpPr/>
            <p:nvPr/>
          </p:nvSpPr>
          <p:spPr>
            <a:xfrm flipH="1">
              <a:off x="346075" y="1890967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268" name="Egyenes összekötő 150"/>
            <p:cNvCxnSpPr/>
            <p:nvPr/>
          </p:nvCxnSpPr>
          <p:spPr>
            <a:xfrm rot="10800000" flipH="1">
              <a:off x="270881" y="2244979"/>
              <a:ext cx="469900" cy="4763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9" name="Téglalap 151"/>
            <p:cNvSpPr/>
            <p:nvPr/>
          </p:nvSpPr>
          <p:spPr>
            <a:xfrm flipH="1">
              <a:off x="433388" y="2138617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70" name="Téglalap 152"/>
            <p:cNvSpPr/>
            <p:nvPr/>
          </p:nvSpPr>
          <p:spPr>
            <a:xfrm flipH="1">
              <a:off x="346075" y="2138617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71" name="Téglalap 155"/>
            <p:cNvSpPr/>
            <p:nvPr/>
          </p:nvSpPr>
          <p:spPr>
            <a:xfrm flipH="1">
              <a:off x="681038" y="2011617"/>
              <a:ext cx="647700" cy="288925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endParaRPr lang="hu-HU" altLang="en-US" sz="1050" dirty="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272" name="Egyenes összekötő 156"/>
            <p:cNvCxnSpPr/>
            <p:nvPr/>
          </p:nvCxnSpPr>
          <p:spPr>
            <a:xfrm rot="10800000" flipH="1">
              <a:off x="270881" y="2659317"/>
              <a:ext cx="455612" cy="952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3" name="Téglalap 157"/>
            <p:cNvSpPr/>
            <p:nvPr/>
          </p:nvSpPr>
          <p:spPr>
            <a:xfrm flipH="1">
              <a:off x="433388" y="2552954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74" name="Téglalap 158"/>
            <p:cNvSpPr/>
            <p:nvPr/>
          </p:nvSpPr>
          <p:spPr>
            <a:xfrm flipH="1">
              <a:off x="346075" y="2552954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275" name="Egyenes összekötő 161"/>
            <p:cNvCxnSpPr/>
            <p:nvPr/>
          </p:nvCxnSpPr>
          <p:spPr>
            <a:xfrm rot="10800000" flipH="1">
              <a:off x="270881" y="2832354"/>
              <a:ext cx="469900" cy="7938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6" name="Téglalap 162"/>
            <p:cNvSpPr/>
            <p:nvPr/>
          </p:nvSpPr>
          <p:spPr>
            <a:xfrm flipH="1">
              <a:off x="433388" y="2803779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77" name="Téglalap 163"/>
            <p:cNvSpPr/>
            <p:nvPr/>
          </p:nvSpPr>
          <p:spPr>
            <a:xfrm flipH="1">
              <a:off x="346075" y="2803779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78" name="Téglalap 166"/>
            <p:cNvSpPr/>
            <p:nvPr/>
          </p:nvSpPr>
          <p:spPr>
            <a:xfrm flipH="1">
              <a:off x="681038" y="2587879"/>
              <a:ext cx="647700" cy="287338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endParaRPr lang="hu-HU" altLang="en-US" sz="1050" dirty="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279" name="Egyenes összekötő 130"/>
            <p:cNvCxnSpPr/>
            <p:nvPr/>
          </p:nvCxnSpPr>
          <p:spPr>
            <a:xfrm rot="10800000" flipH="1" flipV="1">
              <a:off x="1195388" y="3962654"/>
              <a:ext cx="1477962" cy="1588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Egyenes összekötő 131"/>
            <p:cNvCxnSpPr/>
            <p:nvPr/>
          </p:nvCxnSpPr>
          <p:spPr>
            <a:xfrm rot="10800000" flipH="1" flipV="1">
              <a:off x="1195388" y="3389567"/>
              <a:ext cx="1592262" cy="1587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Egyenes összekötő 145"/>
            <p:cNvCxnSpPr/>
            <p:nvPr/>
          </p:nvCxnSpPr>
          <p:spPr>
            <a:xfrm rot="10800000" flipH="1">
              <a:off x="272468" y="3308604"/>
              <a:ext cx="469900" cy="317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2" name="Téglalap 146"/>
            <p:cNvSpPr/>
            <p:nvPr/>
          </p:nvSpPr>
          <p:spPr>
            <a:xfrm flipH="1">
              <a:off x="434975" y="3124454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83" name="Téglalap 147"/>
            <p:cNvSpPr/>
            <p:nvPr/>
          </p:nvSpPr>
          <p:spPr>
            <a:xfrm flipH="1">
              <a:off x="347663" y="3124454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284" name="Egyenes összekötő 150"/>
            <p:cNvCxnSpPr/>
            <p:nvPr/>
          </p:nvCxnSpPr>
          <p:spPr>
            <a:xfrm rot="10800000" flipH="1">
              <a:off x="272468" y="3478467"/>
              <a:ext cx="469900" cy="4762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5" name="Téglalap 151"/>
            <p:cNvSpPr/>
            <p:nvPr/>
          </p:nvSpPr>
          <p:spPr>
            <a:xfrm flipH="1">
              <a:off x="434975" y="3372104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86" name="Téglalap 152"/>
            <p:cNvSpPr/>
            <p:nvPr/>
          </p:nvSpPr>
          <p:spPr>
            <a:xfrm flipH="1">
              <a:off x="347663" y="3372104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87" name="Téglalap 155"/>
            <p:cNvSpPr/>
            <p:nvPr/>
          </p:nvSpPr>
          <p:spPr>
            <a:xfrm flipH="1">
              <a:off x="682625" y="3245104"/>
              <a:ext cx="647700" cy="288925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endParaRPr lang="hu-HU" altLang="en-US" sz="1050" dirty="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288" name="Egyenes összekötő 156"/>
            <p:cNvCxnSpPr/>
            <p:nvPr/>
          </p:nvCxnSpPr>
          <p:spPr>
            <a:xfrm rot="10800000" flipH="1">
              <a:off x="272468" y="3892804"/>
              <a:ext cx="455613" cy="952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9" name="Téglalap 157"/>
            <p:cNvSpPr/>
            <p:nvPr/>
          </p:nvSpPr>
          <p:spPr>
            <a:xfrm flipH="1">
              <a:off x="434975" y="3786442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90" name="Téglalap 158"/>
            <p:cNvSpPr/>
            <p:nvPr/>
          </p:nvSpPr>
          <p:spPr>
            <a:xfrm flipH="1">
              <a:off x="347663" y="3786442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291" name="Egyenes összekötő 161"/>
            <p:cNvCxnSpPr/>
            <p:nvPr/>
          </p:nvCxnSpPr>
          <p:spPr>
            <a:xfrm rot="10800000" flipH="1">
              <a:off x="272468" y="4065842"/>
              <a:ext cx="469900" cy="7937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2" name="Téglalap 162"/>
            <p:cNvSpPr/>
            <p:nvPr/>
          </p:nvSpPr>
          <p:spPr>
            <a:xfrm flipH="1">
              <a:off x="434975" y="4037267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93" name="Téglalap 163"/>
            <p:cNvSpPr/>
            <p:nvPr/>
          </p:nvSpPr>
          <p:spPr>
            <a:xfrm flipH="1">
              <a:off x="347663" y="4037267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94" name="Téglalap 166"/>
            <p:cNvSpPr/>
            <p:nvPr/>
          </p:nvSpPr>
          <p:spPr>
            <a:xfrm flipH="1">
              <a:off x="682625" y="3821367"/>
              <a:ext cx="647700" cy="287337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endParaRPr lang="hu-HU" altLang="en-US" sz="1050" dirty="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295" name="Line 123"/>
            <p:cNvSpPr>
              <a:spLocks noChangeShapeType="1"/>
            </p:cNvSpPr>
            <p:nvPr/>
          </p:nvSpPr>
          <p:spPr bwMode="auto">
            <a:xfrm flipV="1">
              <a:off x="2681288" y="2553791"/>
              <a:ext cx="0" cy="18000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296" name="Line 124"/>
            <p:cNvSpPr>
              <a:spLocks noChangeShapeType="1"/>
            </p:cNvSpPr>
            <p:nvPr/>
          </p:nvSpPr>
          <p:spPr bwMode="auto">
            <a:xfrm>
              <a:off x="2706688" y="2552954"/>
              <a:ext cx="0" cy="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297" name="Line 125"/>
            <p:cNvSpPr>
              <a:spLocks noChangeShapeType="1"/>
            </p:cNvSpPr>
            <p:nvPr/>
          </p:nvSpPr>
          <p:spPr bwMode="auto">
            <a:xfrm>
              <a:off x="2706688" y="2552954"/>
              <a:ext cx="0" cy="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298" name="Line 126"/>
            <p:cNvSpPr>
              <a:spLocks noChangeShapeType="1"/>
            </p:cNvSpPr>
            <p:nvPr/>
          </p:nvSpPr>
          <p:spPr bwMode="auto">
            <a:xfrm>
              <a:off x="2687638" y="2552954"/>
              <a:ext cx="9525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299" name="Line 127"/>
            <p:cNvSpPr>
              <a:spLocks noChangeShapeType="1"/>
            </p:cNvSpPr>
            <p:nvPr/>
          </p:nvSpPr>
          <p:spPr bwMode="auto">
            <a:xfrm>
              <a:off x="2687638" y="1901744"/>
              <a:ext cx="0" cy="19685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300" name="Line 128"/>
            <p:cNvSpPr>
              <a:spLocks noChangeShapeType="1"/>
            </p:cNvSpPr>
            <p:nvPr/>
          </p:nvSpPr>
          <p:spPr bwMode="auto">
            <a:xfrm>
              <a:off x="2687638" y="2108454"/>
              <a:ext cx="8255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301" name="Line 130"/>
            <p:cNvSpPr>
              <a:spLocks noChangeShapeType="1"/>
            </p:cNvSpPr>
            <p:nvPr/>
          </p:nvSpPr>
          <p:spPr bwMode="auto">
            <a:xfrm>
              <a:off x="2687638" y="3114594"/>
              <a:ext cx="0" cy="18000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302" name="Line 133"/>
            <p:cNvSpPr>
              <a:spLocks noChangeShapeType="1"/>
            </p:cNvSpPr>
            <p:nvPr/>
          </p:nvSpPr>
          <p:spPr bwMode="auto">
            <a:xfrm>
              <a:off x="2687638" y="3302254"/>
              <a:ext cx="8255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cxnSp>
          <p:nvCxnSpPr>
            <p:cNvPr id="303" name="Egyenes összekötő 170"/>
            <p:cNvCxnSpPr>
              <a:cxnSpLocks noChangeShapeType="1"/>
            </p:cNvCxnSpPr>
            <p:nvPr/>
          </p:nvCxnSpPr>
          <p:spPr bwMode="auto">
            <a:xfrm rot="10800000" flipV="1">
              <a:off x="6283639" y="2718054"/>
              <a:ext cx="1548000" cy="4763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4" name="Egyenes összekötő 171"/>
            <p:cNvCxnSpPr>
              <a:cxnSpLocks noChangeShapeType="1"/>
            </p:cNvCxnSpPr>
            <p:nvPr/>
          </p:nvCxnSpPr>
          <p:spPr bwMode="auto">
            <a:xfrm rot="10800000" flipV="1">
              <a:off x="6154738" y="2171954"/>
              <a:ext cx="1690687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5" name="Egyenes összekötő 172"/>
            <p:cNvCxnSpPr>
              <a:cxnSpLocks noChangeShapeType="1"/>
            </p:cNvCxnSpPr>
            <p:nvPr/>
          </p:nvCxnSpPr>
          <p:spPr bwMode="auto">
            <a:xfrm rot="10800000">
              <a:off x="8314671" y="2090992"/>
              <a:ext cx="457200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06" name="Téglalap 173"/>
            <p:cNvSpPr>
              <a:spLocks noChangeArrowheads="1"/>
            </p:cNvSpPr>
            <p:nvPr/>
          </p:nvSpPr>
          <p:spPr bwMode="auto">
            <a:xfrm>
              <a:off x="8559800" y="1906842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07" name="Téglalap 174"/>
            <p:cNvSpPr>
              <a:spLocks noChangeArrowheads="1"/>
            </p:cNvSpPr>
            <p:nvPr/>
          </p:nvSpPr>
          <p:spPr bwMode="auto">
            <a:xfrm>
              <a:off x="8645525" y="1906842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308" name="Egyenes összekötő 177"/>
            <p:cNvCxnSpPr>
              <a:cxnSpLocks noChangeShapeType="1"/>
            </p:cNvCxnSpPr>
            <p:nvPr/>
          </p:nvCxnSpPr>
          <p:spPr bwMode="auto">
            <a:xfrm rot="10800000">
              <a:off x="8314671" y="2222754"/>
              <a:ext cx="457200" cy="1588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09" name="Téglalap 178"/>
            <p:cNvSpPr>
              <a:spLocks noChangeArrowheads="1"/>
            </p:cNvSpPr>
            <p:nvPr/>
          </p:nvSpPr>
          <p:spPr bwMode="auto">
            <a:xfrm>
              <a:off x="8559800" y="2154492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10" name="Téglalap 179"/>
            <p:cNvSpPr>
              <a:spLocks noChangeArrowheads="1"/>
            </p:cNvSpPr>
            <p:nvPr/>
          </p:nvSpPr>
          <p:spPr bwMode="auto">
            <a:xfrm>
              <a:off x="8645525" y="2154492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11" name="Téglalap 182"/>
            <p:cNvSpPr>
              <a:spLocks noChangeArrowheads="1"/>
            </p:cNvSpPr>
            <p:nvPr/>
          </p:nvSpPr>
          <p:spPr bwMode="auto">
            <a:xfrm>
              <a:off x="7710488" y="2029079"/>
              <a:ext cx="647700" cy="287338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05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312" name="Egyenes összekötő 183"/>
            <p:cNvCxnSpPr>
              <a:cxnSpLocks noChangeShapeType="1"/>
            </p:cNvCxnSpPr>
            <p:nvPr/>
          </p:nvCxnSpPr>
          <p:spPr bwMode="auto">
            <a:xfrm rot="10800000">
              <a:off x="8324608" y="2649792"/>
              <a:ext cx="441325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13" name="Téglalap 184"/>
            <p:cNvSpPr>
              <a:spLocks noChangeArrowheads="1"/>
            </p:cNvSpPr>
            <p:nvPr/>
          </p:nvSpPr>
          <p:spPr bwMode="auto">
            <a:xfrm>
              <a:off x="8559800" y="2543429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14" name="Téglalap 185"/>
            <p:cNvSpPr>
              <a:spLocks noChangeArrowheads="1"/>
            </p:cNvSpPr>
            <p:nvPr/>
          </p:nvSpPr>
          <p:spPr bwMode="auto">
            <a:xfrm>
              <a:off x="8645525" y="2543429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315" name="Egyenes összekötő 188"/>
            <p:cNvCxnSpPr>
              <a:cxnSpLocks noChangeShapeType="1"/>
            </p:cNvCxnSpPr>
            <p:nvPr/>
          </p:nvCxnSpPr>
          <p:spPr bwMode="auto">
            <a:xfrm rot="10800000">
              <a:off x="8308733" y="2822829"/>
              <a:ext cx="457200" cy="4763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16" name="Téglalap 189"/>
            <p:cNvSpPr>
              <a:spLocks noChangeArrowheads="1"/>
            </p:cNvSpPr>
            <p:nvPr/>
          </p:nvSpPr>
          <p:spPr bwMode="auto">
            <a:xfrm>
              <a:off x="8559800" y="2794254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17" name="Téglalap 190"/>
            <p:cNvSpPr>
              <a:spLocks noChangeArrowheads="1"/>
            </p:cNvSpPr>
            <p:nvPr/>
          </p:nvSpPr>
          <p:spPr bwMode="auto">
            <a:xfrm>
              <a:off x="8645525" y="2794254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18" name="Téglalap 193"/>
            <p:cNvSpPr>
              <a:spLocks noChangeArrowheads="1"/>
            </p:cNvSpPr>
            <p:nvPr/>
          </p:nvSpPr>
          <p:spPr bwMode="auto">
            <a:xfrm>
              <a:off x="7710488" y="2578354"/>
              <a:ext cx="647700" cy="287338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05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319" name="Egyenes összekötő 170"/>
            <p:cNvCxnSpPr>
              <a:cxnSpLocks noChangeShapeType="1"/>
            </p:cNvCxnSpPr>
            <p:nvPr/>
          </p:nvCxnSpPr>
          <p:spPr bwMode="auto">
            <a:xfrm rot="10800000" flipV="1">
              <a:off x="6282823" y="4018217"/>
              <a:ext cx="1576387" cy="7937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0" name="Egyenes összekötő 171"/>
            <p:cNvCxnSpPr>
              <a:cxnSpLocks noChangeShapeType="1"/>
            </p:cNvCxnSpPr>
            <p:nvPr/>
          </p:nvCxnSpPr>
          <p:spPr bwMode="auto">
            <a:xfrm rot="10800000" flipV="1">
              <a:off x="6138863" y="3391154"/>
              <a:ext cx="1706562" cy="1270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1" name="Egyenes összekötő 172"/>
            <p:cNvCxnSpPr>
              <a:cxnSpLocks noChangeShapeType="1"/>
            </p:cNvCxnSpPr>
            <p:nvPr/>
          </p:nvCxnSpPr>
          <p:spPr bwMode="auto">
            <a:xfrm rot="10800000">
              <a:off x="8314671" y="3310192"/>
              <a:ext cx="457200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2" name="Téglalap 173"/>
            <p:cNvSpPr>
              <a:spLocks noChangeArrowheads="1"/>
            </p:cNvSpPr>
            <p:nvPr/>
          </p:nvSpPr>
          <p:spPr bwMode="auto">
            <a:xfrm>
              <a:off x="8559800" y="3126042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23" name="Téglalap 174"/>
            <p:cNvSpPr>
              <a:spLocks noChangeArrowheads="1"/>
            </p:cNvSpPr>
            <p:nvPr/>
          </p:nvSpPr>
          <p:spPr bwMode="auto">
            <a:xfrm>
              <a:off x="8645525" y="3126042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324" name="Egyenes összekötő 177"/>
            <p:cNvCxnSpPr>
              <a:cxnSpLocks noChangeShapeType="1"/>
            </p:cNvCxnSpPr>
            <p:nvPr/>
          </p:nvCxnSpPr>
          <p:spPr bwMode="auto">
            <a:xfrm rot="10800000">
              <a:off x="8308733" y="3441954"/>
              <a:ext cx="457200" cy="7938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5" name="Téglalap 178"/>
            <p:cNvSpPr>
              <a:spLocks noChangeArrowheads="1"/>
            </p:cNvSpPr>
            <p:nvPr/>
          </p:nvSpPr>
          <p:spPr bwMode="auto">
            <a:xfrm>
              <a:off x="8559800" y="3373692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26" name="Téglalap 179"/>
            <p:cNvSpPr>
              <a:spLocks noChangeArrowheads="1"/>
            </p:cNvSpPr>
            <p:nvPr/>
          </p:nvSpPr>
          <p:spPr bwMode="auto">
            <a:xfrm>
              <a:off x="8645525" y="3373692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27" name="Téglalap 182"/>
            <p:cNvSpPr>
              <a:spLocks noChangeArrowheads="1"/>
            </p:cNvSpPr>
            <p:nvPr/>
          </p:nvSpPr>
          <p:spPr bwMode="auto">
            <a:xfrm>
              <a:off x="7710488" y="3248279"/>
              <a:ext cx="647700" cy="287338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05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328" name="Egyenes összekötő 183"/>
            <p:cNvCxnSpPr>
              <a:cxnSpLocks noChangeShapeType="1"/>
            </p:cNvCxnSpPr>
            <p:nvPr/>
          </p:nvCxnSpPr>
          <p:spPr bwMode="auto">
            <a:xfrm rot="10800000">
              <a:off x="8330546" y="3919792"/>
              <a:ext cx="441325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9" name="Téglalap 184"/>
            <p:cNvSpPr>
              <a:spLocks noChangeArrowheads="1"/>
            </p:cNvSpPr>
            <p:nvPr/>
          </p:nvSpPr>
          <p:spPr bwMode="auto">
            <a:xfrm>
              <a:off x="8559800" y="3813429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30" name="Téglalap 185"/>
            <p:cNvSpPr>
              <a:spLocks noChangeArrowheads="1"/>
            </p:cNvSpPr>
            <p:nvPr/>
          </p:nvSpPr>
          <p:spPr bwMode="auto">
            <a:xfrm>
              <a:off x="8645525" y="3813429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331" name="Egyenes összekötő 188"/>
            <p:cNvCxnSpPr>
              <a:cxnSpLocks noChangeShapeType="1"/>
            </p:cNvCxnSpPr>
            <p:nvPr/>
          </p:nvCxnSpPr>
          <p:spPr bwMode="auto">
            <a:xfrm rot="10800000">
              <a:off x="8314671" y="4091242"/>
              <a:ext cx="457200" cy="1587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32" name="Téglalap 189"/>
            <p:cNvSpPr>
              <a:spLocks noChangeArrowheads="1"/>
            </p:cNvSpPr>
            <p:nvPr/>
          </p:nvSpPr>
          <p:spPr bwMode="auto">
            <a:xfrm>
              <a:off x="8559800" y="4064254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33" name="Téglalap 190"/>
            <p:cNvSpPr>
              <a:spLocks noChangeArrowheads="1"/>
            </p:cNvSpPr>
            <p:nvPr/>
          </p:nvSpPr>
          <p:spPr bwMode="auto">
            <a:xfrm>
              <a:off x="8645525" y="4064254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34" name="Téglalap 193"/>
            <p:cNvSpPr>
              <a:spLocks noChangeArrowheads="1"/>
            </p:cNvSpPr>
            <p:nvPr/>
          </p:nvSpPr>
          <p:spPr bwMode="auto">
            <a:xfrm>
              <a:off x="7710488" y="3873754"/>
              <a:ext cx="647700" cy="287338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05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335" name="Line 166"/>
            <p:cNvSpPr>
              <a:spLocks noChangeShapeType="1"/>
            </p:cNvSpPr>
            <p:nvPr/>
          </p:nvSpPr>
          <p:spPr bwMode="auto">
            <a:xfrm flipV="1">
              <a:off x="6283325" y="3747839"/>
              <a:ext cx="0" cy="27000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336" name="Line 167"/>
            <p:cNvSpPr>
              <a:spLocks noChangeShapeType="1"/>
            </p:cNvSpPr>
            <p:nvPr/>
          </p:nvSpPr>
          <p:spPr bwMode="auto">
            <a:xfrm>
              <a:off x="6283325" y="3746754"/>
              <a:ext cx="0" cy="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337" name="Line 168"/>
            <p:cNvSpPr>
              <a:spLocks noChangeShapeType="1"/>
            </p:cNvSpPr>
            <p:nvPr/>
          </p:nvSpPr>
          <p:spPr bwMode="auto">
            <a:xfrm flipH="1">
              <a:off x="6146800" y="3746754"/>
              <a:ext cx="136525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338" name="Line 169"/>
            <p:cNvSpPr>
              <a:spLocks noChangeShapeType="1"/>
            </p:cNvSpPr>
            <p:nvPr/>
          </p:nvSpPr>
          <p:spPr bwMode="auto">
            <a:xfrm>
              <a:off x="6283325" y="3118104"/>
              <a:ext cx="0" cy="15875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339" name="Line 170"/>
            <p:cNvSpPr>
              <a:spLocks noChangeShapeType="1"/>
            </p:cNvSpPr>
            <p:nvPr/>
          </p:nvSpPr>
          <p:spPr bwMode="auto">
            <a:xfrm flipH="1">
              <a:off x="6131929" y="3276854"/>
              <a:ext cx="14400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340" name="Line 171"/>
            <p:cNvSpPr>
              <a:spLocks noChangeShapeType="1"/>
            </p:cNvSpPr>
            <p:nvPr/>
          </p:nvSpPr>
          <p:spPr bwMode="auto">
            <a:xfrm flipV="1">
              <a:off x="6283325" y="2533904"/>
              <a:ext cx="0" cy="18415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341" name="Line 172"/>
            <p:cNvSpPr>
              <a:spLocks noChangeShapeType="1"/>
            </p:cNvSpPr>
            <p:nvPr/>
          </p:nvSpPr>
          <p:spPr bwMode="auto">
            <a:xfrm flipH="1">
              <a:off x="6165850" y="2533904"/>
              <a:ext cx="117475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342" name="Line 173"/>
            <p:cNvSpPr>
              <a:spLocks noChangeShapeType="1"/>
            </p:cNvSpPr>
            <p:nvPr/>
          </p:nvSpPr>
          <p:spPr bwMode="auto">
            <a:xfrm>
              <a:off x="6283325" y="1887209"/>
              <a:ext cx="0" cy="22225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343" name="Line 174"/>
            <p:cNvSpPr>
              <a:spLocks noChangeShapeType="1"/>
            </p:cNvSpPr>
            <p:nvPr/>
          </p:nvSpPr>
          <p:spPr bwMode="auto">
            <a:xfrm flipH="1">
              <a:off x="6159500" y="2108454"/>
              <a:ext cx="123825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344" name="Text Box 176"/>
            <p:cNvSpPr txBox="1">
              <a:spLocks noChangeArrowheads="1"/>
            </p:cNvSpPr>
            <p:nvPr/>
          </p:nvSpPr>
          <p:spPr bwMode="auto">
            <a:xfrm>
              <a:off x="6077281" y="1278192"/>
              <a:ext cx="369229" cy="2635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endParaRPr lang="en-US" altLang="en-US" sz="1050" dirty="0">
                <a:latin typeface="Verdana" pitchFamily="34" charset="0"/>
              </a:endParaRPr>
            </a:p>
          </p:txBody>
        </p:sp>
        <p:sp>
          <p:nvSpPr>
            <p:cNvPr id="345" name="Rectangle 180"/>
            <p:cNvSpPr>
              <a:spLocks noChangeArrowheads="1"/>
            </p:cNvSpPr>
            <p:nvPr/>
          </p:nvSpPr>
          <p:spPr bwMode="auto">
            <a:xfrm>
              <a:off x="3706812" y="5065107"/>
              <a:ext cx="1398588" cy="157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endParaRPr lang="en-US" altLang="en-US" sz="1050" i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346" name="Téglalap 3"/>
            <p:cNvSpPr>
              <a:spLocks noChangeArrowheads="1"/>
            </p:cNvSpPr>
            <p:nvPr/>
          </p:nvSpPr>
          <p:spPr bwMode="auto">
            <a:xfrm>
              <a:off x="4714875" y="2052892"/>
              <a:ext cx="1439863" cy="576262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None/>
              </a:pPr>
              <a:r>
                <a:rPr lang="en-US" altLang="en-US" sz="1050" dirty="0" smtClean="0">
                  <a:solidFill>
                    <a:schemeClr val="bg1"/>
                  </a:solidFill>
                  <a:latin typeface="Verdana" pitchFamily="34" charset="0"/>
                </a:rPr>
                <a:t>P</a:t>
              </a:r>
              <a:endParaRPr lang="hu-HU" altLang="en-US" sz="1050" dirty="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347" name="Téglalap 3"/>
            <p:cNvSpPr>
              <a:spLocks noChangeArrowheads="1"/>
            </p:cNvSpPr>
            <p:nvPr/>
          </p:nvSpPr>
          <p:spPr bwMode="auto">
            <a:xfrm>
              <a:off x="2771775" y="3208592"/>
              <a:ext cx="1439863" cy="576262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None/>
              </a:pPr>
              <a:r>
                <a:rPr lang="en-US" altLang="en-US" sz="1050" dirty="0" smtClean="0">
                  <a:solidFill>
                    <a:schemeClr val="bg1"/>
                  </a:solidFill>
                  <a:latin typeface="Verdana" pitchFamily="34" charset="0"/>
                </a:rPr>
                <a:t>P</a:t>
              </a:r>
              <a:endParaRPr lang="hu-HU" altLang="en-US" sz="105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348" name="Téglalap 3"/>
            <p:cNvSpPr>
              <a:spLocks noChangeArrowheads="1"/>
            </p:cNvSpPr>
            <p:nvPr/>
          </p:nvSpPr>
          <p:spPr bwMode="auto">
            <a:xfrm>
              <a:off x="4689475" y="3208592"/>
              <a:ext cx="1439863" cy="576262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None/>
              </a:pPr>
              <a:r>
                <a:rPr lang="en-US" altLang="en-US" sz="1050" dirty="0" smtClean="0">
                  <a:solidFill>
                    <a:schemeClr val="bg1"/>
                  </a:solidFill>
                  <a:latin typeface="Verdana" pitchFamily="34" charset="0"/>
                </a:rPr>
                <a:t>P</a:t>
              </a:r>
              <a:endParaRPr lang="hu-HU" altLang="en-US" sz="105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349" name="Téglalap 174"/>
            <p:cNvSpPr>
              <a:spLocks noChangeArrowheads="1"/>
            </p:cNvSpPr>
            <p:nvPr/>
          </p:nvSpPr>
          <p:spPr bwMode="auto">
            <a:xfrm>
              <a:off x="8738545" y="1904854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50" name="Téglalap 179"/>
            <p:cNvSpPr>
              <a:spLocks noChangeArrowheads="1"/>
            </p:cNvSpPr>
            <p:nvPr/>
          </p:nvSpPr>
          <p:spPr bwMode="auto">
            <a:xfrm>
              <a:off x="8738545" y="2152504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51" name="Téglalap 185"/>
            <p:cNvSpPr>
              <a:spLocks noChangeArrowheads="1"/>
            </p:cNvSpPr>
            <p:nvPr/>
          </p:nvSpPr>
          <p:spPr bwMode="auto">
            <a:xfrm>
              <a:off x="8738545" y="2541441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52" name="Téglalap 190"/>
            <p:cNvSpPr>
              <a:spLocks noChangeArrowheads="1"/>
            </p:cNvSpPr>
            <p:nvPr/>
          </p:nvSpPr>
          <p:spPr bwMode="auto">
            <a:xfrm>
              <a:off x="8738545" y="2792266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53" name="Téglalap 174"/>
            <p:cNvSpPr>
              <a:spLocks noChangeArrowheads="1"/>
            </p:cNvSpPr>
            <p:nvPr/>
          </p:nvSpPr>
          <p:spPr bwMode="auto">
            <a:xfrm>
              <a:off x="8738545" y="3124054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54" name="Téglalap 179"/>
            <p:cNvSpPr>
              <a:spLocks noChangeArrowheads="1"/>
            </p:cNvSpPr>
            <p:nvPr/>
          </p:nvSpPr>
          <p:spPr bwMode="auto">
            <a:xfrm>
              <a:off x="8738545" y="3371704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55" name="Téglalap 185"/>
            <p:cNvSpPr>
              <a:spLocks noChangeArrowheads="1"/>
            </p:cNvSpPr>
            <p:nvPr/>
          </p:nvSpPr>
          <p:spPr bwMode="auto">
            <a:xfrm>
              <a:off x="8738545" y="3811441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56" name="Téglalap 190"/>
            <p:cNvSpPr>
              <a:spLocks noChangeArrowheads="1"/>
            </p:cNvSpPr>
            <p:nvPr/>
          </p:nvSpPr>
          <p:spPr bwMode="auto">
            <a:xfrm>
              <a:off x="8738545" y="4062266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57" name="Téglalap 174"/>
            <p:cNvSpPr>
              <a:spLocks noChangeArrowheads="1"/>
            </p:cNvSpPr>
            <p:nvPr/>
          </p:nvSpPr>
          <p:spPr bwMode="auto">
            <a:xfrm>
              <a:off x="7390758" y="1629804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58" name="Téglalap 179"/>
            <p:cNvSpPr>
              <a:spLocks noChangeArrowheads="1"/>
            </p:cNvSpPr>
            <p:nvPr/>
          </p:nvSpPr>
          <p:spPr bwMode="auto">
            <a:xfrm>
              <a:off x="7390758" y="1877454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59" name="Téglalap 185"/>
            <p:cNvSpPr>
              <a:spLocks noChangeArrowheads="1"/>
            </p:cNvSpPr>
            <p:nvPr/>
          </p:nvSpPr>
          <p:spPr bwMode="auto">
            <a:xfrm>
              <a:off x="7390758" y="2228292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60" name="Téglalap 190"/>
            <p:cNvSpPr>
              <a:spLocks noChangeArrowheads="1"/>
            </p:cNvSpPr>
            <p:nvPr/>
          </p:nvSpPr>
          <p:spPr bwMode="auto">
            <a:xfrm>
              <a:off x="7390758" y="2479117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61" name="Téglalap 174"/>
            <p:cNvSpPr>
              <a:spLocks noChangeArrowheads="1"/>
            </p:cNvSpPr>
            <p:nvPr/>
          </p:nvSpPr>
          <p:spPr bwMode="auto">
            <a:xfrm>
              <a:off x="7390758" y="2861704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62" name="Téglalap 179"/>
            <p:cNvSpPr>
              <a:spLocks noChangeArrowheads="1"/>
            </p:cNvSpPr>
            <p:nvPr/>
          </p:nvSpPr>
          <p:spPr bwMode="auto">
            <a:xfrm>
              <a:off x="7390758" y="3109354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63" name="Téglalap 185"/>
            <p:cNvSpPr>
              <a:spLocks noChangeArrowheads="1"/>
            </p:cNvSpPr>
            <p:nvPr/>
          </p:nvSpPr>
          <p:spPr bwMode="auto">
            <a:xfrm>
              <a:off x="7390758" y="3498292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64" name="Téglalap 190"/>
            <p:cNvSpPr>
              <a:spLocks noChangeArrowheads="1"/>
            </p:cNvSpPr>
            <p:nvPr/>
          </p:nvSpPr>
          <p:spPr bwMode="auto">
            <a:xfrm>
              <a:off x="7390758" y="3749117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65" name="Téglalap 147"/>
            <p:cNvSpPr/>
            <p:nvPr/>
          </p:nvSpPr>
          <p:spPr>
            <a:xfrm flipH="1">
              <a:off x="1480232" y="2838304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66" name="Téglalap 152"/>
            <p:cNvSpPr/>
            <p:nvPr/>
          </p:nvSpPr>
          <p:spPr>
            <a:xfrm flipH="1">
              <a:off x="1480232" y="3085954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67" name="Téglalap 158"/>
            <p:cNvSpPr/>
            <p:nvPr/>
          </p:nvSpPr>
          <p:spPr>
            <a:xfrm flipH="1">
              <a:off x="1480232" y="3436791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68" name="Téglalap 163"/>
            <p:cNvSpPr/>
            <p:nvPr/>
          </p:nvSpPr>
          <p:spPr>
            <a:xfrm flipH="1">
              <a:off x="1480232" y="3687616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69" name="Téglalap 147"/>
            <p:cNvSpPr/>
            <p:nvPr/>
          </p:nvSpPr>
          <p:spPr>
            <a:xfrm flipH="1">
              <a:off x="1488840" y="1620691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70" name="Téglalap 152"/>
            <p:cNvSpPr/>
            <p:nvPr/>
          </p:nvSpPr>
          <p:spPr>
            <a:xfrm flipH="1">
              <a:off x="1488840" y="1868341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71" name="Téglalap 158"/>
            <p:cNvSpPr/>
            <p:nvPr/>
          </p:nvSpPr>
          <p:spPr>
            <a:xfrm flipH="1">
              <a:off x="1488840" y="2206479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72" name="Téglalap 163"/>
            <p:cNvSpPr/>
            <p:nvPr/>
          </p:nvSpPr>
          <p:spPr>
            <a:xfrm flipH="1">
              <a:off x="1488840" y="2457304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73" name="Téglalap 147"/>
            <p:cNvSpPr/>
            <p:nvPr/>
          </p:nvSpPr>
          <p:spPr>
            <a:xfrm flipH="1">
              <a:off x="243141" y="1888979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74" name="Téglalap 152"/>
            <p:cNvSpPr/>
            <p:nvPr/>
          </p:nvSpPr>
          <p:spPr>
            <a:xfrm flipH="1">
              <a:off x="243141" y="2136629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75" name="Téglalap 158"/>
            <p:cNvSpPr/>
            <p:nvPr/>
          </p:nvSpPr>
          <p:spPr>
            <a:xfrm flipH="1">
              <a:off x="243141" y="2550966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76" name="Téglalap 163"/>
            <p:cNvSpPr/>
            <p:nvPr/>
          </p:nvSpPr>
          <p:spPr>
            <a:xfrm flipH="1">
              <a:off x="243141" y="2801791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77" name="Téglalap 147"/>
            <p:cNvSpPr/>
            <p:nvPr/>
          </p:nvSpPr>
          <p:spPr>
            <a:xfrm flipH="1">
              <a:off x="244729" y="3122466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78" name="Téglalap 152"/>
            <p:cNvSpPr/>
            <p:nvPr/>
          </p:nvSpPr>
          <p:spPr>
            <a:xfrm flipH="1">
              <a:off x="244729" y="3370116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79" name="Téglalap 158"/>
            <p:cNvSpPr/>
            <p:nvPr/>
          </p:nvSpPr>
          <p:spPr>
            <a:xfrm flipH="1">
              <a:off x="244729" y="3784454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80" name="Téglalap 163"/>
            <p:cNvSpPr/>
            <p:nvPr/>
          </p:nvSpPr>
          <p:spPr>
            <a:xfrm flipH="1">
              <a:off x="244729" y="4035279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5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81" name="Téglalap 3"/>
            <p:cNvSpPr>
              <a:spLocks noChangeArrowheads="1"/>
            </p:cNvSpPr>
            <p:nvPr/>
          </p:nvSpPr>
          <p:spPr bwMode="auto">
            <a:xfrm>
              <a:off x="2760663" y="2038867"/>
              <a:ext cx="1440000" cy="576000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50" dirty="0" smtClean="0">
                  <a:solidFill>
                    <a:schemeClr val="bg1"/>
                  </a:solidFill>
                  <a:latin typeface="Verdana" pitchFamily="34" charset="0"/>
                </a:rPr>
                <a:t>P</a:t>
              </a:r>
              <a:endParaRPr lang="hu-HU" altLang="en-US" sz="105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382" name="TextBox 381"/>
            <p:cNvSpPr txBox="1"/>
            <p:nvPr/>
          </p:nvSpPr>
          <p:spPr>
            <a:xfrm>
              <a:off x="2732713" y="1482408"/>
              <a:ext cx="1528942" cy="291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err="1" smtClean="0"/>
                <a:t>PCIe</a:t>
              </a:r>
              <a:r>
                <a:rPr lang="en-US" sz="1050" dirty="0" smtClean="0"/>
                <a:t> 3.0</a:t>
              </a:r>
              <a:endParaRPr lang="en-US" sz="1050" dirty="0"/>
            </a:p>
          </p:txBody>
        </p:sp>
        <p:sp>
          <p:nvSpPr>
            <p:cNvPr id="383" name="TextBox 382"/>
            <p:cNvSpPr txBox="1"/>
            <p:nvPr/>
          </p:nvSpPr>
          <p:spPr>
            <a:xfrm>
              <a:off x="2826935" y="1756110"/>
              <a:ext cx="708721" cy="291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32</a:t>
              </a:r>
              <a:endParaRPr lang="en-US" sz="1050" dirty="0"/>
            </a:p>
          </p:txBody>
        </p:sp>
        <p:sp>
          <p:nvSpPr>
            <p:cNvPr id="384" name="Up-Down Arrow 383"/>
            <p:cNvSpPr/>
            <p:nvPr/>
          </p:nvSpPr>
          <p:spPr bwMode="auto">
            <a:xfrm>
              <a:off x="3417647" y="1790477"/>
              <a:ext cx="124619" cy="252000"/>
            </a:xfrm>
            <a:prstGeom prst="upDownArrow">
              <a:avLst/>
            </a:prstGeom>
            <a:solidFill>
              <a:srgbClr val="FF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5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385" name="TextBox 384"/>
            <p:cNvSpPr txBox="1"/>
            <p:nvPr/>
          </p:nvSpPr>
          <p:spPr>
            <a:xfrm>
              <a:off x="4854702" y="1481153"/>
              <a:ext cx="1528942" cy="291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err="1" smtClean="0"/>
                <a:t>PCIe</a:t>
              </a:r>
              <a:r>
                <a:rPr lang="en-US" sz="1050" dirty="0" smtClean="0"/>
                <a:t> 3.0</a:t>
              </a:r>
              <a:endParaRPr lang="en-US" sz="1050" dirty="0"/>
            </a:p>
          </p:txBody>
        </p:sp>
        <p:sp>
          <p:nvSpPr>
            <p:cNvPr id="386" name="TextBox 385"/>
            <p:cNvSpPr txBox="1"/>
            <p:nvPr/>
          </p:nvSpPr>
          <p:spPr>
            <a:xfrm>
              <a:off x="5527747" y="1769221"/>
              <a:ext cx="708721" cy="291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32</a:t>
              </a:r>
              <a:endParaRPr lang="en-US" sz="1050" dirty="0"/>
            </a:p>
          </p:txBody>
        </p:sp>
        <p:sp>
          <p:nvSpPr>
            <p:cNvPr id="387" name="Up-Down Arrow 386"/>
            <p:cNvSpPr/>
            <p:nvPr/>
          </p:nvSpPr>
          <p:spPr bwMode="auto">
            <a:xfrm>
              <a:off x="5563947" y="1803177"/>
              <a:ext cx="124619" cy="252000"/>
            </a:xfrm>
            <a:prstGeom prst="upDownArrow">
              <a:avLst/>
            </a:prstGeom>
            <a:solidFill>
              <a:srgbClr val="FF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5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388" name="Téglalap 53"/>
            <p:cNvSpPr>
              <a:spLocks noChangeArrowheads="1"/>
            </p:cNvSpPr>
            <p:nvPr/>
          </p:nvSpPr>
          <p:spPr bwMode="auto">
            <a:xfrm>
              <a:off x="2755900" y="4394454"/>
              <a:ext cx="1439863" cy="576263"/>
            </a:xfrm>
            <a:prstGeom prst="rect">
              <a:avLst/>
            </a:prstGeom>
            <a:solidFill>
              <a:srgbClr val="3366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50" dirty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en-US" altLang="en-US" sz="1050" dirty="0" err="1" smtClean="0">
                  <a:solidFill>
                    <a:schemeClr val="bg1"/>
                  </a:solidFill>
                  <a:latin typeface="Verdana" pitchFamily="34" charset="0"/>
                </a:rPr>
                <a:t>PCH</a:t>
              </a:r>
              <a:endParaRPr lang="hu-HU" altLang="en-US" sz="105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389" name="Egyenes összekötő 121"/>
            <p:cNvCxnSpPr/>
            <p:nvPr/>
          </p:nvCxnSpPr>
          <p:spPr>
            <a:xfrm rot="5400000" flipH="1" flipV="1">
              <a:off x="3153162" y="4132129"/>
              <a:ext cx="61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0" name="Szövegdoboz 70"/>
            <p:cNvSpPr txBox="1">
              <a:spLocks noChangeArrowheads="1"/>
            </p:cNvSpPr>
            <p:nvPr/>
          </p:nvSpPr>
          <p:spPr bwMode="auto">
            <a:xfrm>
              <a:off x="3503776" y="4018901"/>
              <a:ext cx="1086792" cy="291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50" dirty="0" err="1" smtClean="0">
                  <a:latin typeface="Verdana" pitchFamily="34" charset="0"/>
                </a:rPr>
                <a:t>DMI2</a:t>
              </a:r>
              <a:endParaRPr lang="en-US" altLang="en-US" sz="1050" dirty="0" smtClean="0">
                <a:latin typeface="Verdana" pitchFamily="34" charset="0"/>
              </a:endParaRPr>
            </a:p>
          </p:txBody>
        </p:sp>
        <p:cxnSp>
          <p:nvCxnSpPr>
            <p:cNvPr id="391" name="Egyenes összekötő 130"/>
            <p:cNvCxnSpPr/>
            <p:nvPr/>
          </p:nvCxnSpPr>
          <p:spPr>
            <a:xfrm rot="10800000" flipH="1" flipV="1">
              <a:off x="2564904" y="3616579"/>
              <a:ext cx="18288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2" name="Line 129"/>
            <p:cNvSpPr>
              <a:spLocks noChangeShapeType="1"/>
            </p:cNvSpPr>
            <p:nvPr/>
          </p:nvSpPr>
          <p:spPr bwMode="auto">
            <a:xfrm>
              <a:off x="2687638" y="3715004"/>
              <a:ext cx="0" cy="24765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393" name="Line 131"/>
            <p:cNvSpPr>
              <a:spLocks noChangeShapeType="1"/>
            </p:cNvSpPr>
            <p:nvPr/>
          </p:nvSpPr>
          <p:spPr bwMode="auto">
            <a:xfrm>
              <a:off x="2687638" y="3708654"/>
              <a:ext cx="0" cy="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394" name="Line 132"/>
            <p:cNvSpPr>
              <a:spLocks noChangeShapeType="1"/>
            </p:cNvSpPr>
            <p:nvPr/>
          </p:nvSpPr>
          <p:spPr bwMode="auto">
            <a:xfrm>
              <a:off x="2687638" y="3708654"/>
              <a:ext cx="8255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395" name="TextBox 394"/>
            <p:cNvSpPr txBox="1"/>
            <p:nvPr/>
          </p:nvSpPr>
          <p:spPr>
            <a:xfrm>
              <a:off x="4740402" y="4052168"/>
              <a:ext cx="1528942" cy="291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err="1" smtClean="0"/>
                <a:t>PCIe</a:t>
              </a:r>
              <a:r>
                <a:rPr lang="en-US" sz="1050" dirty="0" smtClean="0"/>
                <a:t> 3.0</a:t>
              </a:r>
              <a:endParaRPr lang="en-US" sz="1050" dirty="0"/>
            </a:p>
          </p:txBody>
        </p:sp>
        <p:sp>
          <p:nvSpPr>
            <p:cNvPr id="396" name="TextBox 395"/>
            <p:cNvSpPr txBox="1"/>
            <p:nvPr/>
          </p:nvSpPr>
          <p:spPr>
            <a:xfrm>
              <a:off x="5425828" y="3817265"/>
              <a:ext cx="708721" cy="291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32</a:t>
              </a:r>
              <a:endParaRPr lang="en-US" sz="1050" dirty="0"/>
            </a:p>
          </p:txBody>
        </p:sp>
        <p:sp>
          <p:nvSpPr>
            <p:cNvPr id="397" name="Up-Down Arrow 396"/>
            <p:cNvSpPr/>
            <p:nvPr/>
          </p:nvSpPr>
          <p:spPr bwMode="auto">
            <a:xfrm>
              <a:off x="5449647" y="3809777"/>
              <a:ext cx="124619" cy="252000"/>
            </a:xfrm>
            <a:prstGeom prst="upDownArrow">
              <a:avLst/>
            </a:prstGeom>
            <a:solidFill>
              <a:srgbClr val="FF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5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398" name="TextBox 397"/>
            <p:cNvSpPr txBox="1"/>
            <p:nvPr/>
          </p:nvSpPr>
          <p:spPr>
            <a:xfrm>
              <a:off x="2073530" y="4028639"/>
              <a:ext cx="1528942" cy="291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err="1" smtClean="0"/>
                <a:t>PCIe</a:t>
              </a:r>
              <a:r>
                <a:rPr lang="en-US" sz="1050" dirty="0" smtClean="0"/>
                <a:t> 3.0</a:t>
              </a:r>
              <a:endParaRPr lang="en-US" sz="1050" dirty="0"/>
            </a:p>
          </p:txBody>
        </p:sp>
        <p:sp>
          <p:nvSpPr>
            <p:cNvPr id="399" name="Up-Down Arrow 398"/>
            <p:cNvSpPr/>
            <p:nvPr/>
          </p:nvSpPr>
          <p:spPr bwMode="auto">
            <a:xfrm>
              <a:off x="3277947" y="3809777"/>
              <a:ext cx="124619" cy="252000"/>
            </a:xfrm>
            <a:prstGeom prst="upDownArrow">
              <a:avLst/>
            </a:prstGeom>
            <a:solidFill>
              <a:srgbClr val="FF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5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400" name="TextBox 399"/>
            <p:cNvSpPr txBox="1"/>
            <p:nvPr/>
          </p:nvSpPr>
          <p:spPr>
            <a:xfrm>
              <a:off x="2734068" y="3792264"/>
              <a:ext cx="708721" cy="291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32</a:t>
              </a:r>
              <a:endParaRPr lang="en-US" sz="1050" dirty="0"/>
            </a:p>
          </p:txBody>
        </p:sp>
      </p:grpSp>
      <p:sp>
        <p:nvSpPr>
          <p:cNvPr id="404" name="TextBox 403"/>
          <p:cNvSpPr txBox="1"/>
          <p:nvPr/>
        </p:nvSpPr>
        <p:spPr>
          <a:xfrm>
            <a:off x="6891980" y="5106322"/>
            <a:ext cx="13628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200" dirty="0" err="1" smtClean="0"/>
              <a:t>DMI2</a:t>
            </a:r>
            <a:r>
              <a:rPr lang="en-US" altLang="en-US" sz="1200" dirty="0" smtClean="0"/>
              <a:t>: </a:t>
            </a:r>
            <a:r>
              <a:rPr lang="en-US" altLang="en-US" sz="1200" dirty="0" err="1" smtClean="0"/>
              <a:t>4xPCIe2</a:t>
            </a:r>
            <a:endParaRPr lang="en-US" sz="1200" dirty="0"/>
          </a:p>
        </p:txBody>
      </p:sp>
      <p:sp>
        <p:nvSpPr>
          <p:cNvPr id="406" name="Téglalap 53"/>
          <p:cNvSpPr>
            <a:spLocks noChangeArrowheads="1"/>
          </p:cNvSpPr>
          <p:nvPr/>
        </p:nvSpPr>
        <p:spPr bwMode="auto">
          <a:xfrm>
            <a:off x="1880517" y="4881857"/>
            <a:ext cx="742540" cy="514965"/>
          </a:xfrm>
          <a:prstGeom prst="rect">
            <a:avLst/>
          </a:prstGeom>
          <a:solidFill>
            <a:srgbClr val="3366FF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50" dirty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n-US" altLang="en-US" sz="1050" dirty="0" err="1" smtClean="0">
                <a:solidFill>
                  <a:schemeClr val="bg1"/>
                </a:solidFill>
                <a:latin typeface="Verdana" pitchFamily="34" charset="0"/>
              </a:rPr>
              <a:t>IOH</a:t>
            </a:r>
            <a:endParaRPr lang="hu-HU" altLang="en-US" sz="105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407" name="TextBox 406"/>
          <p:cNvSpPr txBox="1"/>
          <p:nvPr/>
        </p:nvSpPr>
        <p:spPr>
          <a:xfrm>
            <a:off x="4663272" y="1172707"/>
            <a:ext cx="3999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sz="1200" b="1" dirty="0" smtClean="0"/>
              <a:t>Ivy Bridge-EX / Haswell-EX / Broadwell-EX </a:t>
            </a:r>
          </a:p>
          <a:p>
            <a:pPr algn="ctr"/>
            <a:r>
              <a:rPr lang="en-US" altLang="en-US" sz="1200" b="1" dirty="0" smtClean="0"/>
              <a:t>based (</a:t>
            </a:r>
            <a:r>
              <a:rPr lang="en-US" altLang="en-US" sz="1200" b="1" dirty="0" err="1" smtClean="0"/>
              <a:t>Brickland</a:t>
            </a:r>
            <a:r>
              <a:rPr lang="en-US" altLang="en-US" sz="1200" b="1" dirty="0" smtClean="0"/>
              <a:t>) platforms</a:t>
            </a:r>
            <a:endParaRPr lang="en-US" sz="1200" b="1" dirty="0"/>
          </a:p>
        </p:txBody>
      </p:sp>
      <p:sp>
        <p:nvSpPr>
          <p:cNvPr id="408" name="Oval 407"/>
          <p:cNvSpPr/>
          <p:nvPr/>
        </p:nvSpPr>
        <p:spPr bwMode="auto">
          <a:xfrm>
            <a:off x="6344858" y="4624952"/>
            <a:ext cx="548640" cy="31890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09" name="Oval 408"/>
          <p:cNvSpPr/>
          <p:nvPr/>
        </p:nvSpPr>
        <p:spPr bwMode="auto">
          <a:xfrm>
            <a:off x="2379884" y="4536966"/>
            <a:ext cx="548640" cy="31890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10" name="Oval 409"/>
          <p:cNvSpPr/>
          <p:nvPr/>
        </p:nvSpPr>
        <p:spPr bwMode="auto">
          <a:xfrm>
            <a:off x="1635098" y="4516583"/>
            <a:ext cx="548640" cy="31890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11" name="TextBox 410"/>
          <p:cNvSpPr txBox="1"/>
          <p:nvPr/>
        </p:nvSpPr>
        <p:spPr>
          <a:xfrm>
            <a:off x="189068" y="635504"/>
            <a:ext cx="73597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1.6 Number and use of the QPI buses in </a:t>
            </a:r>
            <a:r>
              <a:rPr lang="en-US" b="1" dirty="0" err="1" smtClean="0">
                <a:solidFill>
                  <a:schemeClr val="accent6"/>
                </a:solidFill>
              </a:rPr>
              <a:t>NUMA</a:t>
            </a:r>
            <a:r>
              <a:rPr lang="en-US" b="1" dirty="0" smtClean="0">
                <a:solidFill>
                  <a:schemeClr val="accent6"/>
                </a:solidFill>
              </a:rPr>
              <a:t> type server processors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414" name="TextBox 413"/>
          <p:cNvSpPr txBox="1"/>
          <p:nvPr/>
        </p:nvSpPr>
        <p:spPr>
          <a:xfrm>
            <a:off x="185857" y="5510368"/>
            <a:ext cx="1237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4 x SMB</a:t>
            </a:r>
          </a:p>
          <a:p>
            <a:pPr algn="ctr"/>
            <a:r>
              <a:rPr lang="en-US" sz="1200" dirty="0" smtClean="0"/>
              <a:t>per processor</a:t>
            </a:r>
            <a:endParaRPr lang="en-US" sz="1200" dirty="0"/>
          </a:p>
        </p:txBody>
      </p:sp>
      <p:sp>
        <p:nvSpPr>
          <p:cNvPr id="415" name="TextBox 414"/>
          <p:cNvSpPr txBox="1"/>
          <p:nvPr/>
        </p:nvSpPr>
        <p:spPr>
          <a:xfrm>
            <a:off x="201768" y="6375040"/>
            <a:ext cx="72939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Note that in both platforms </a:t>
            </a:r>
            <a:r>
              <a:rPr lang="en-US" dirty="0" smtClean="0">
                <a:solidFill>
                  <a:srgbClr val="0070C0"/>
                </a:solidFill>
              </a:rPr>
              <a:t>three QPI buses remain to interconnect processors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39743" y="1675115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QPI buses</a:t>
            </a:r>
            <a:endParaRPr lang="en-US" dirty="0"/>
          </a:p>
        </p:txBody>
      </p:sp>
      <p:sp>
        <p:nvSpPr>
          <p:cNvPr id="413" name="TextBox 412"/>
          <p:cNvSpPr txBox="1"/>
          <p:nvPr/>
        </p:nvSpPr>
        <p:spPr>
          <a:xfrm>
            <a:off x="6077509" y="1727759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 QPI buses</a:t>
            </a:r>
            <a:endParaRPr lang="en-US" dirty="0"/>
          </a:p>
        </p:txBody>
      </p:sp>
      <p:sp>
        <p:nvSpPr>
          <p:cNvPr id="4" name="Right Arrow 3"/>
          <p:cNvSpPr/>
          <p:nvPr/>
        </p:nvSpPr>
        <p:spPr bwMode="auto">
          <a:xfrm>
            <a:off x="4118693" y="1812631"/>
            <a:ext cx="817479" cy="109728"/>
          </a:xfrm>
          <a:prstGeom prst="rightArrow">
            <a:avLst/>
          </a:prstGeom>
          <a:solidFill>
            <a:srgbClr val="FF0000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325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" grpId="0"/>
      <p:bldP spid="184" grpId="0"/>
      <p:bldP spid="404" grpId="0"/>
      <p:bldP spid="406" grpId="0" animBg="1"/>
      <p:bldP spid="407" grpId="0"/>
      <p:bldP spid="408" grpId="0" animBg="1"/>
      <p:bldP spid="409" grpId="0" animBg="1"/>
      <p:bldP spid="410" grpId="0" animBg="1"/>
      <p:bldP spid="414" grpId="0"/>
      <p:bldP spid="415" grpId="0"/>
      <p:bldP spid="3" grpId="0"/>
      <p:bldP spid="413" grpId="0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1.6 Number and use of </a:t>
            </a:r>
            <a:r>
              <a:rPr lang="en-US" dirty="0" smtClean="0"/>
              <a:t>QPI </a:t>
            </a:r>
            <a:r>
              <a:rPr lang="en-US" dirty="0"/>
              <a:t>buses in </a:t>
            </a:r>
            <a:r>
              <a:rPr lang="en-US" dirty="0" err="1"/>
              <a:t>NUMA</a:t>
            </a:r>
            <a:r>
              <a:rPr lang="en-US" dirty="0"/>
              <a:t> type server processors </a:t>
            </a:r>
            <a:r>
              <a:rPr lang="en-US" dirty="0" smtClean="0"/>
              <a:t>(2)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9879" y="942744"/>
            <a:ext cx="29470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Three QPI busses may </a:t>
            </a:r>
            <a:r>
              <a:rPr lang="en-US" dirty="0" smtClean="0">
                <a:solidFill>
                  <a:srgbClr val="0070C0"/>
                </a:solidFill>
              </a:rPr>
              <a:t>provide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6189" y="622635"/>
            <a:ext cx="3796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Scalability of Intel's </a:t>
            </a:r>
            <a:r>
              <a:rPr lang="en-US" b="1" dirty="0" err="1" smtClean="0">
                <a:solidFill>
                  <a:schemeClr val="accent6"/>
                </a:solidFill>
              </a:rPr>
              <a:t>NUMA</a:t>
            </a:r>
            <a:r>
              <a:rPr lang="en-US" b="1" dirty="0" smtClean="0">
                <a:solidFill>
                  <a:schemeClr val="accent6"/>
                </a:solidFill>
              </a:rPr>
              <a:t> platform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6214" y="1300764"/>
            <a:ext cx="826251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full connectivity with full sized QPI buses up to 4S configurations </a:t>
            </a:r>
            <a:r>
              <a:rPr lang="en-US" dirty="0" smtClean="0">
                <a:solidFill>
                  <a:srgbClr val="0070C0"/>
                </a:solidFill>
              </a:rPr>
              <a:t>or</a:t>
            </a:r>
            <a:endParaRPr lang="en-US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full </a:t>
            </a:r>
            <a:r>
              <a:rPr lang="en-US" dirty="0">
                <a:solidFill>
                  <a:srgbClr val="0070C0"/>
                </a:solidFill>
              </a:rPr>
              <a:t>connectivity with two full sized and two half sized QPI buses for </a:t>
            </a:r>
            <a:r>
              <a:rPr lang="en-US" dirty="0" err="1">
                <a:solidFill>
                  <a:srgbClr val="0070C0"/>
                </a:solidFill>
              </a:rPr>
              <a:t>8S</a:t>
            </a:r>
            <a:r>
              <a:rPr lang="en-US" dirty="0">
                <a:solidFill>
                  <a:srgbClr val="0070C0"/>
                </a:solidFill>
              </a:rPr>
              <a:t> configurations</a:t>
            </a:r>
            <a:r>
              <a:rPr lang="en-US" dirty="0" smtClean="0"/>
              <a:t>,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32748" y="1961467"/>
            <a:ext cx="30572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as indicated in the next Figure.</a:t>
            </a:r>
          </a:p>
        </p:txBody>
      </p:sp>
    </p:spTree>
    <p:extLst>
      <p:ext uri="{BB962C8B-B14F-4D97-AF65-F5344CB8AC3E}">
        <p14:creationId xmlns:p14="http://schemas.microsoft.com/office/powerpoint/2010/main" val="1478392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Intel’s high-end multicore 4S platforms -1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0656" y="624355"/>
            <a:ext cx="11356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Remark -1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6414" y="946327"/>
            <a:ext cx="9107237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dirty="0" smtClean="0"/>
              <a:t>The material presented in these slides is </a:t>
            </a:r>
            <a:r>
              <a:rPr lang="en-US" dirty="0" smtClean="0">
                <a:solidFill>
                  <a:srgbClr val="0070C0"/>
                </a:solidFill>
              </a:rPr>
              <a:t>restricted to Intel’s </a:t>
            </a:r>
            <a:r>
              <a:rPr lang="en-US" dirty="0" smtClean="0">
                <a:solidFill>
                  <a:srgbClr val="FF0000"/>
                </a:solidFill>
              </a:rPr>
              <a:t>high-end multicore server processors 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and platforms, </a:t>
            </a:r>
            <a:r>
              <a:rPr lang="en-US" dirty="0"/>
              <a:t>accordingly previous server systems will not be </a:t>
            </a:r>
            <a:r>
              <a:rPr lang="en-US" dirty="0" smtClean="0"/>
              <a:t>covered.</a:t>
            </a:r>
          </a:p>
          <a:p>
            <a:pPr>
              <a:spcAft>
                <a:spcPts val="0"/>
              </a:spcAft>
            </a:pPr>
            <a:r>
              <a:rPr lang="en-US" dirty="0" smtClean="0"/>
              <a:t>Intel's </a:t>
            </a:r>
            <a:r>
              <a:rPr lang="en-US" dirty="0" smtClean="0">
                <a:solidFill>
                  <a:srgbClr val="FF0000"/>
                </a:solidFill>
              </a:rPr>
              <a:t>multicore servers </a:t>
            </a:r>
            <a:r>
              <a:rPr lang="en-US" dirty="0" smtClean="0">
                <a:solidFill>
                  <a:srgbClr val="0070C0"/>
                </a:solidFill>
              </a:rPr>
              <a:t>emerged based on the 3. core of the Pentium 4 family </a:t>
            </a:r>
            <a:r>
              <a:rPr lang="en-US" dirty="0" smtClean="0"/>
              <a:t>(on the 64-bit </a:t>
            </a:r>
          </a:p>
          <a:p>
            <a:pPr>
              <a:spcAft>
                <a:spcPts val="600"/>
              </a:spcAft>
            </a:pPr>
            <a:r>
              <a:rPr lang="en-US" dirty="0"/>
              <a:t> </a:t>
            </a:r>
            <a:r>
              <a:rPr lang="en-US" dirty="0" smtClean="0"/>
              <a:t> version of the Prescott core) about 2005.</a:t>
            </a:r>
          </a:p>
          <a:p>
            <a:pPr>
              <a:spcAft>
                <a:spcPts val="0"/>
              </a:spcAft>
            </a:pPr>
            <a:r>
              <a:rPr lang="en-US" dirty="0" smtClean="0"/>
              <a:t>First they were implemented </a:t>
            </a:r>
            <a:r>
              <a:rPr lang="en-US" dirty="0" smtClean="0">
                <a:solidFill>
                  <a:srgbClr val="0070C0"/>
                </a:solidFill>
              </a:rPr>
              <a:t>as two single core parts placed into the same package</a:t>
            </a:r>
            <a:r>
              <a:rPr lang="en-US" dirty="0" smtClean="0"/>
              <a:t>. </a:t>
            </a:r>
          </a:p>
          <a:p>
            <a:pPr>
              <a:spcAft>
                <a:spcPts val="0"/>
              </a:spcAft>
            </a:pPr>
            <a:r>
              <a:rPr lang="en-US" dirty="0"/>
              <a:t> </a:t>
            </a:r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16632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1.6 Number and use of </a:t>
            </a:r>
            <a:r>
              <a:rPr lang="en-US" dirty="0" smtClean="0"/>
              <a:t>QPI </a:t>
            </a:r>
            <a:r>
              <a:rPr lang="en-US" dirty="0"/>
              <a:t>buses in </a:t>
            </a:r>
            <a:r>
              <a:rPr lang="en-US" dirty="0" err="1"/>
              <a:t>NUMA</a:t>
            </a:r>
            <a:r>
              <a:rPr lang="en-US" dirty="0"/>
              <a:t> type server processors </a:t>
            </a:r>
            <a:r>
              <a:rPr lang="en-US" dirty="0" smtClean="0"/>
              <a:t>(3)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79" y="1478720"/>
            <a:ext cx="8975458" cy="51925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0584" y="622635"/>
            <a:ext cx="8368253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b="1" dirty="0" smtClean="0">
                <a:solidFill>
                  <a:schemeClr val="accent6"/>
                </a:solidFill>
              </a:rPr>
              <a:t>Example: Scalability of Intel's </a:t>
            </a:r>
            <a:r>
              <a:rPr lang="en-US" b="1" dirty="0" err="1" smtClean="0">
                <a:solidFill>
                  <a:schemeClr val="accent6"/>
                </a:solidFill>
              </a:rPr>
              <a:t>Westmere</a:t>
            </a:r>
            <a:r>
              <a:rPr lang="en-US" b="1" dirty="0" smtClean="0">
                <a:solidFill>
                  <a:schemeClr val="accent6"/>
                </a:solidFill>
              </a:rPr>
              <a:t>-EX </a:t>
            </a:r>
            <a:r>
              <a:rPr lang="en-US" b="1" dirty="0" err="1" smtClean="0">
                <a:solidFill>
                  <a:schemeClr val="accent6"/>
                </a:solidFill>
              </a:rPr>
              <a:t>NUMA</a:t>
            </a:r>
            <a:r>
              <a:rPr lang="en-US" b="1" dirty="0" smtClean="0">
                <a:solidFill>
                  <a:schemeClr val="accent6"/>
                </a:solidFill>
              </a:rPr>
              <a:t> platforms [138]</a:t>
            </a:r>
          </a:p>
          <a:p>
            <a:r>
              <a:rPr lang="en-US" dirty="0" smtClean="0"/>
              <a:t>  (Note that one of the four QPI buses provided per processor aims at connecting the </a:t>
            </a:r>
            <a:r>
              <a:rPr lang="en-US" dirty="0" err="1" smtClean="0"/>
              <a:t>IOH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43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1" name="AutoShape 3"/>
          <p:cNvSpPr>
            <a:spLocks noChangeArrowheads="1"/>
          </p:cNvSpPr>
          <p:nvPr/>
        </p:nvSpPr>
        <p:spPr bwMode="auto">
          <a:xfrm>
            <a:off x="381000" y="981075"/>
            <a:ext cx="8532813" cy="718936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1.7 Server platforms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classified according to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the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number of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chips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      constituting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the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platform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69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 Box 4"/>
          <p:cNvSpPr txBox="1">
            <a:spLocks noChangeArrowheads="1"/>
          </p:cNvSpPr>
          <p:nvPr/>
        </p:nvSpPr>
        <p:spPr bwMode="auto">
          <a:xfrm>
            <a:off x="590550" y="2207341"/>
            <a:ext cx="2668588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</a:rPr>
              <a:t>Three-chip implementation</a:t>
            </a:r>
          </a:p>
        </p:txBody>
      </p:sp>
      <p:sp>
        <p:nvSpPr>
          <p:cNvPr id="110599" name="Text Box 4"/>
          <p:cNvSpPr txBox="1">
            <a:spLocks noChangeArrowheads="1"/>
          </p:cNvSpPr>
          <p:nvPr/>
        </p:nvSpPr>
        <p:spPr bwMode="auto">
          <a:xfrm>
            <a:off x="1231900" y="1181816"/>
            <a:ext cx="6737350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1168400" algn="l"/>
              </a:tabLst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1168400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11684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05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</a:rPr>
              <a:t>Server 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</a:rPr>
              <a:t>platforms</a:t>
            </a:r>
          </a:p>
          <a:p>
            <a:pPr algn="ctr" eaLnBrk="1" hangingPunct="1">
              <a:lnSpc>
                <a:spcPct val="105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</a:rPr>
              <a:t> classified according to the number of chips constituting the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</a:rPr>
              <a:t>chipset</a:t>
            </a:r>
            <a:endParaRPr lang="hu-HU" altLang="en-US" sz="12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0600" name="Text Box 4"/>
          <p:cNvSpPr txBox="1">
            <a:spLocks noChangeArrowheads="1"/>
          </p:cNvSpPr>
          <p:nvPr/>
        </p:nvSpPr>
        <p:spPr bwMode="auto">
          <a:xfrm>
            <a:off x="5684838" y="2208929"/>
            <a:ext cx="2770187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</a:rPr>
              <a:t>Two-chip implementation</a:t>
            </a:r>
            <a:endParaRPr lang="hu-HU" altLang="en-US" sz="1200" b="1">
              <a:solidFill>
                <a:srgbClr val="000000"/>
              </a:solidFill>
              <a:latin typeface="Verdana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905000" y="1683466"/>
            <a:ext cx="4799013" cy="490538"/>
            <a:chOff x="1905000" y="1683466"/>
            <a:chExt cx="4799013" cy="490538"/>
          </a:xfrm>
        </p:grpSpPr>
        <p:sp>
          <p:nvSpPr>
            <p:cNvPr id="110595" name="Line 8"/>
            <p:cNvSpPr>
              <a:spLocks noChangeShapeType="1"/>
            </p:cNvSpPr>
            <p:nvPr/>
          </p:nvSpPr>
          <p:spPr bwMode="auto">
            <a:xfrm>
              <a:off x="4584700" y="1683466"/>
              <a:ext cx="0" cy="2174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596" name="Line 10"/>
            <p:cNvSpPr>
              <a:spLocks noChangeShapeType="1"/>
            </p:cNvSpPr>
            <p:nvPr/>
          </p:nvSpPr>
          <p:spPr bwMode="auto">
            <a:xfrm flipV="1">
              <a:off x="1949450" y="1918416"/>
              <a:ext cx="47339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597" name="Oval 12"/>
            <p:cNvSpPr>
              <a:spLocks noChangeArrowheads="1"/>
            </p:cNvSpPr>
            <p:nvPr/>
          </p:nvSpPr>
          <p:spPr bwMode="auto">
            <a:xfrm>
              <a:off x="1905000" y="2112091"/>
              <a:ext cx="60325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110598" name="Line 13"/>
            <p:cNvSpPr>
              <a:spLocks noChangeShapeType="1"/>
            </p:cNvSpPr>
            <p:nvPr/>
          </p:nvSpPr>
          <p:spPr bwMode="auto">
            <a:xfrm>
              <a:off x="1938338" y="1912066"/>
              <a:ext cx="0" cy="215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601" name="Oval 12"/>
            <p:cNvSpPr>
              <a:spLocks noChangeArrowheads="1"/>
            </p:cNvSpPr>
            <p:nvPr/>
          </p:nvSpPr>
          <p:spPr bwMode="auto">
            <a:xfrm>
              <a:off x="6643688" y="2113679"/>
              <a:ext cx="60325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110602" name="Line 13"/>
            <p:cNvSpPr>
              <a:spLocks noChangeShapeType="1"/>
            </p:cNvSpPr>
            <p:nvPr/>
          </p:nvSpPr>
          <p:spPr bwMode="auto">
            <a:xfrm>
              <a:off x="6677025" y="1913654"/>
              <a:ext cx="0" cy="215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10603" name="AutoShape 38"/>
          <p:cNvSpPr>
            <a:spLocks noChangeArrowheads="1"/>
          </p:cNvSpPr>
          <p:nvPr/>
        </p:nvSpPr>
        <p:spPr bwMode="auto">
          <a:xfrm>
            <a:off x="4387808" y="2271025"/>
            <a:ext cx="393700" cy="88900"/>
          </a:xfrm>
          <a:prstGeom prst="rightArrow">
            <a:avLst>
              <a:gd name="adj1" fmla="val 50000"/>
              <a:gd name="adj2" fmla="val 110714"/>
            </a:avLst>
          </a:prstGeom>
          <a:solidFill>
            <a:srgbClr val="FF0000"/>
          </a:solidFill>
          <a:ln w="190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1800">
              <a:solidFill>
                <a:srgbClr val="000000"/>
              </a:solidFill>
            </a:endParaRPr>
          </a:p>
        </p:txBody>
      </p:sp>
      <p:sp>
        <p:nvSpPr>
          <p:cNvPr id="110604" name="Text Box 14"/>
          <p:cNvSpPr txBox="1">
            <a:spLocks noChangeArrowheads="1"/>
          </p:cNvSpPr>
          <p:nvPr/>
        </p:nvSpPr>
        <p:spPr bwMode="auto">
          <a:xfrm>
            <a:off x="643088" y="2670676"/>
            <a:ext cx="259526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The system architecture consists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basically of three </a:t>
            </a: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</a:rPr>
              <a:t>chips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</a:rPr>
              <a:t>(processors/MCH/ICH)</a:t>
            </a:r>
            <a:endParaRPr lang="en-US" altLang="en-US" sz="12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0605" name="Text Box 15"/>
          <p:cNvSpPr txBox="1">
            <a:spLocks noChangeArrowheads="1"/>
          </p:cNvSpPr>
          <p:nvPr/>
        </p:nvSpPr>
        <p:spPr bwMode="auto">
          <a:xfrm>
            <a:off x="5613598" y="2672263"/>
            <a:ext cx="259526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The system architecture consists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basically of two </a:t>
            </a: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</a:rPr>
              <a:t>chips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</a:rPr>
              <a:t>(processors/PCH)</a:t>
            </a:r>
            <a:endParaRPr lang="en-US" altLang="en-US" sz="12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0607" name="Text Box 18"/>
          <p:cNvSpPr txBox="1">
            <a:spLocks noChangeArrowheads="1"/>
          </p:cNvSpPr>
          <p:nvPr/>
        </p:nvSpPr>
        <p:spPr bwMode="auto">
          <a:xfrm>
            <a:off x="288925" y="665163"/>
            <a:ext cx="7966925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</a:rPr>
              <a:t>1.7 Server platforms classified according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</a:rPr>
              <a:t>to the number of chips constituting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</a:rPr>
              <a:t>        the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</a:rPr>
              <a:t>platform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</a:endParaRPr>
          </a:p>
        </p:txBody>
      </p:sp>
      <p:sp>
        <p:nvSpPr>
          <p:cNvPr id="110608" name="Rectangle 2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z="1600" dirty="0" smtClean="0"/>
              <a:t>1.</a:t>
            </a:r>
            <a:r>
              <a:rPr lang="en-US" altLang="en-US" sz="1600" dirty="0" smtClean="0"/>
              <a:t>7</a:t>
            </a:r>
            <a:r>
              <a:rPr lang="hu-HU" altLang="en-US" sz="1600" dirty="0" smtClean="0"/>
              <a:t> </a:t>
            </a:r>
            <a:r>
              <a:rPr lang="en-US" altLang="en-US" sz="1600" dirty="0" smtClean="0"/>
              <a:t>Platforms classified according to the number of chips constituting the </a:t>
            </a:r>
            <a:r>
              <a:rPr lang="en-US" altLang="en-US" sz="1600" dirty="0" err="1" smtClean="0"/>
              <a:t>plaform</a:t>
            </a:r>
            <a:r>
              <a:rPr lang="en-US" altLang="en-US" sz="1600" dirty="0" smtClean="0"/>
              <a:t> (1)</a:t>
            </a:r>
            <a:endParaRPr lang="hu-HU" altLang="en-US" sz="16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515152" y="3311958"/>
            <a:ext cx="2853666" cy="6976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US" sz="1200" i="1" dirty="0" err="1" smtClean="0"/>
              <a:t>Truland</a:t>
            </a:r>
            <a:r>
              <a:rPr lang="en-US" sz="1200" i="1" dirty="0" smtClean="0"/>
              <a:t> platform (2005/2006)</a:t>
            </a:r>
          </a:p>
          <a:p>
            <a:pPr>
              <a:spcAft>
                <a:spcPts val="200"/>
              </a:spcAft>
            </a:pPr>
            <a:r>
              <a:rPr lang="en-US" sz="1200" i="1" dirty="0" err="1" smtClean="0"/>
              <a:t>Caneland</a:t>
            </a:r>
            <a:r>
              <a:rPr lang="en-US" sz="1200" i="1" dirty="0" smtClean="0"/>
              <a:t> platform (2007/2008)</a:t>
            </a:r>
          </a:p>
          <a:p>
            <a:pPr>
              <a:spcAft>
                <a:spcPts val="200"/>
              </a:spcAft>
            </a:pPr>
            <a:r>
              <a:rPr lang="en-US" sz="1200" i="1" dirty="0" smtClean="0"/>
              <a:t>Boxboro-EX platform (2010/2011)</a:t>
            </a:r>
            <a:endParaRPr lang="en-US" sz="12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5615181" y="3320678"/>
            <a:ext cx="2653290" cy="487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US" sz="1200" i="1" dirty="0" err="1" smtClean="0"/>
              <a:t>Brickland</a:t>
            </a:r>
            <a:r>
              <a:rPr lang="en-US" sz="1200" i="1" dirty="0" smtClean="0"/>
              <a:t> platform (2014/2015)</a:t>
            </a:r>
          </a:p>
          <a:p>
            <a:pPr>
              <a:spcAft>
                <a:spcPts val="200"/>
              </a:spcAft>
            </a:pPr>
            <a:r>
              <a:rPr lang="en-US" sz="1200" i="1" dirty="0" err="1" smtClean="0"/>
              <a:t>Purley</a:t>
            </a:r>
            <a:r>
              <a:rPr lang="en-US" sz="1200" i="1" dirty="0" smtClean="0"/>
              <a:t> platform (2017?)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69597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06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06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0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0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0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0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600" grpId="0"/>
      <p:bldP spid="110603" grpId="0" animBg="1"/>
      <p:bldP spid="110605" grpId="0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472" name="Text Box 177"/>
          <p:cNvSpPr txBox="1">
            <a:spLocks noChangeArrowheads="1"/>
          </p:cNvSpPr>
          <p:nvPr/>
        </p:nvSpPr>
        <p:spPr bwMode="auto">
          <a:xfrm>
            <a:off x="185738" y="661988"/>
            <a:ext cx="8894762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Example</a:t>
            </a:r>
            <a:r>
              <a:rPr lang="en-US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 of a 3-chip implementation: The Boxboro-EX 4S server platform supporting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2"/>
                </a:solidFill>
                <a:latin typeface="Verdana" pitchFamily="34" charset="0"/>
              </a:rPr>
              <a:t> </a:t>
            </a:r>
            <a:r>
              <a:rPr lang="en-US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 Nehalem-EX/</a:t>
            </a:r>
            <a:r>
              <a:rPr lang="en-US" altLang="en-US" sz="1400" b="1" dirty="0" err="1" smtClean="0">
                <a:solidFill>
                  <a:schemeClr val="accent2"/>
                </a:solidFill>
                <a:latin typeface="Verdana" pitchFamily="34" charset="0"/>
              </a:rPr>
              <a:t>Westmere</a:t>
            </a:r>
            <a:r>
              <a:rPr lang="en-US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-EX processors 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183481" name="Text Box 186"/>
          <p:cNvSpPr txBox="1">
            <a:spLocks noChangeArrowheads="1"/>
          </p:cNvSpPr>
          <p:nvPr/>
        </p:nvSpPr>
        <p:spPr bwMode="auto">
          <a:xfrm>
            <a:off x="1279744" y="6319838"/>
            <a:ext cx="633686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Nehalem-EX aimed  Boxboro-EX </a:t>
            </a:r>
            <a:r>
              <a:rPr lang="en-US" altLang="en-US" sz="1400" dirty="0" smtClean="0">
                <a:latin typeface="Verdana" pitchFamily="34" charset="0"/>
              </a:rPr>
              <a:t>4S </a:t>
            </a:r>
            <a:r>
              <a:rPr lang="en-US" altLang="en-US" sz="1400" dirty="0">
                <a:latin typeface="Verdana" pitchFamily="34" charset="0"/>
              </a:rPr>
              <a:t>server platform (for up to 10 C)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217785" y="1400175"/>
            <a:ext cx="8761115" cy="4810125"/>
            <a:chOff x="217785" y="1400175"/>
            <a:chExt cx="8761115" cy="4810125"/>
          </a:xfrm>
        </p:grpSpPr>
        <p:sp>
          <p:nvSpPr>
            <p:cNvPr id="183298" name="Téglalap 3"/>
            <p:cNvSpPr>
              <a:spLocks noChangeArrowheads="1"/>
            </p:cNvSpPr>
            <p:nvPr/>
          </p:nvSpPr>
          <p:spPr bwMode="auto">
            <a:xfrm>
              <a:off x="2782888" y="2095500"/>
              <a:ext cx="1439862" cy="576263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Nehalem-EX 8C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Westmere-EX 10C</a:t>
              </a:r>
              <a:endParaRPr lang="hu-HU" altLang="en-US" sz="11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83299" name="Téglalap 53"/>
            <p:cNvSpPr>
              <a:spLocks noChangeArrowheads="1"/>
            </p:cNvSpPr>
            <p:nvPr/>
          </p:nvSpPr>
          <p:spPr bwMode="auto">
            <a:xfrm>
              <a:off x="3721100" y="4298950"/>
              <a:ext cx="1439863" cy="576263"/>
            </a:xfrm>
            <a:prstGeom prst="rect">
              <a:avLst/>
            </a:prstGeom>
            <a:solidFill>
              <a:srgbClr val="3366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 7500 </a:t>
              </a:r>
              <a:r>
                <a:rPr lang="hu-HU" altLang="en-US" sz="1100">
                  <a:solidFill>
                    <a:schemeClr val="bg1"/>
                  </a:solidFill>
                  <a:latin typeface="Verdana" pitchFamily="34" charset="0"/>
                </a:rPr>
                <a:t>IOH</a:t>
              </a:r>
            </a:p>
          </p:txBody>
        </p:sp>
        <p:cxnSp>
          <p:nvCxnSpPr>
            <p:cNvPr id="109" name="Egyenes összekötő 108"/>
            <p:cNvCxnSpPr>
              <a:endCxn id="183298" idx="3"/>
            </p:cNvCxnSpPr>
            <p:nvPr/>
          </p:nvCxnSpPr>
          <p:spPr>
            <a:xfrm rot="10800000">
              <a:off x="4222750" y="2384425"/>
              <a:ext cx="57626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Egyenes összekötő 112"/>
            <p:cNvCxnSpPr/>
            <p:nvPr/>
          </p:nvCxnSpPr>
          <p:spPr>
            <a:xfrm rot="10800000">
              <a:off x="4222750" y="3544888"/>
              <a:ext cx="57626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Egyenes összekötő 113"/>
            <p:cNvCxnSpPr/>
            <p:nvPr/>
          </p:nvCxnSpPr>
          <p:spPr>
            <a:xfrm rot="10800000">
              <a:off x="4222750" y="2659063"/>
              <a:ext cx="576263" cy="6223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Egyenes összekötő 115"/>
            <p:cNvCxnSpPr/>
            <p:nvPr/>
          </p:nvCxnSpPr>
          <p:spPr>
            <a:xfrm rot="10800000" flipV="1">
              <a:off x="4222750" y="2671763"/>
              <a:ext cx="563563" cy="609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304" name="Egyenes összekötő 118"/>
            <p:cNvCxnSpPr>
              <a:cxnSpLocks noChangeShapeType="1"/>
              <a:endCxn id="183298" idx="2"/>
            </p:cNvCxnSpPr>
            <p:nvPr/>
          </p:nvCxnSpPr>
          <p:spPr bwMode="auto">
            <a:xfrm flipV="1">
              <a:off x="3503613" y="2671763"/>
              <a:ext cx="0" cy="58420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3305" name="Egyenes összekötő 119"/>
            <p:cNvCxnSpPr>
              <a:cxnSpLocks noChangeShapeType="1"/>
            </p:cNvCxnSpPr>
            <p:nvPr/>
          </p:nvCxnSpPr>
          <p:spPr bwMode="auto">
            <a:xfrm flipV="1">
              <a:off x="5519738" y="2671763"/>
              <a:ext cx="0" cy="58420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2" name="Egyenes összekötő 121"/>
            <p:cNvCxnSpPr/>
            <p:nvPr/>
          </p:nvCxnSpPr>
          <p:spPr>
            <a:xfrm rot="5400000" flipH="1" flipV="1">
              <a:off x="4664075" y="4063101"/>
              <a:ext cx="48577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3307" name="Szövegdoboz 70"/>
            <p:cNvSpPr txBox="1">
              <a:spLocks noChangeArrowheads="1"/>
            </p:cNvSpPr>
            <p:nvPr/>
          </p:nvSpPr>
          <p:spPr bwMode="auto">
            <a:xfrm>
              <a:off x="4257675" y="2138363"/>
              <a:ext cx="417513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>
                  <a:latin typeface="Verdana" pitchFamily="34" charset="0"/>
                </a:rPr>
                <a:t>QPI</a:t>
              </a:r>
            </a:p>
          </p:txBody>
        </p:sp>
        <p:sp>
          <p:nvSpPr>
            <p:cNvPr id="183308" name="Szövegdoboz 70"/>
            <p:cNvSpPr txBox="1">
              <a:spLocks noChangeArrowheads="1"/>
            </p:cNvSpPr>
            <p:nvPr/>
          </p:nvSpPr>
          <p:spPr bwMode="auto">
            <a:xfrm>
              <a:off x="4244975" y="3570288"/>
              <a:ext cx="417513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>
                  <a:latin typeface="Verdana" pitchFamily="34" charset="0"/>
                </a:rPr>
                <a:t>QPI</a:t>
              </a:r>
            </a:p>
          </p:txBody>
        </p:sp>
        <p:sp>
          <p:nvSpPr>
            <p:cNvPr id="183309" name="Szövegdoboz 70"/>
            <p:cNvSpPr txBox="1">
              <a:spLocks noChangeArrowheads="1"/>
            </p:cNvSpPr>
            <p:nvPr/>
          </p:nvSpPr>
          <p:spPr bwMode="auto">
            <a:xfrm>
              <a:off x="5534025" y="2836863"/>
              <a:ext cx="417513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>
                  <a:latin typeface="Verdana" pitchFamily="34" charset="0"/>
                </a:rPr>
                <a:t>QPI</a:t>
              </a:r>
            </a:p>
          </p:txBody>
        </p:sp>
        <p:sp>
          <p:nvSpPr>
            <p:cNvPr id="183310" name="Szövegdoboz 70"/>
            <p:cNvSpPr txBox="1">
              <a:spLocks noChangeArrowheads="1"/>
            </p:cNvSpPr>
            <p:nvPr/>
          </p:nvSpPr>
          <p:spPr bwMode="auto">
            <a:xfrm>
              <a:off x="3071813" y="2833688"/>
              <a:ext cx="417512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>
                  <a:latin typeface="Verdana" pitchFamily="34" charset="0"/>
                </a:rPr>
                <a:t>QPI</a:t>
              </a:r>
            </a:p>
          </p:txBody>
        </p:sp>
        <p:sp>
          <p:nvSpPr>
            <p:cNvPr id="183311" name="Szövegdoboz 70"/>
            <p:cNvSpPr txBox="1">
              <a:spLocks noChangeArrowheads="1"/>
            </p:cNvSpPr>
            <p:nvPr/>
          </p:nvSpPr>
          <p:spPr bwMode="auto">
            <a:xfrm>
              <a:off x="3949700" y="2838450"/>
              <a:ext cx="417513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>
                  <a:latin typeface="Verdana" pitchFamily="34" charset="0"/>
                </a:rPr>
                <a:t>QPI</a:t>
              </a:r>
            </a:p>
          </p:txBody>
        </p:sp>
        <p:sp>
          <p:nvSpPr>
            <p:cNvPr id="183312" name="Szövegdoboz 70"/>
            <p:cNvSpPr txBox="1">
              <a:spLocks noChangeArrowheads="1"/>
            </p:cNvSpPr>
            <p:nvPr/>
          </p:nvSpPr>
          <p:spPr bwMode="auto">
            <a:xfrm>
              <a:off x="4697413" y="2838450"/>
              <a:ext cx="417512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>
                  <a:latin typeface="Verdana" pitchFamily="34" charset="0"/>
                </a:rPr>
                <a:t>QPI</a:t>
              </a:r>
            </a:p>
          </p:txBody>
        </p:sp>
        <p:sp>
          <p:nvSpPr>
            <p:cNvPr id="183313" name="Szövegdoboz 70"/>
            <p:cNvSpPr txBox="1">
              <a:spLocks noChangeArrowheads="1"/>
            </p:cNvSpPr>
            <p:nvPr/>
          </p:nvSpPr>
          <p:spPr bwMode="auto">
            <a:xfrm>
              <a:off x="4968875" y="3959225"/>
              <a:ext cx="417513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>
                  <a:latin typeface="Verdana" pitchFamily="34" charset="0"/>
                </a:rPr>
                <a:t>QPI</a:t>
              </a:r>
            </a:p>
          </p:txBody>
        </p:sp>
        <p:sp>
          <p:nvSpPr>
            <p:cNvPr id="183314" name="Szövegdoboz 70"/>
            <p:cNvSpPr txBox="1">
              <a:spLocks noChangeArrowheads="1"/>
            </p:cNvSpPr>
            <p:nvPr/>
          </p:nvSpPr>
          <p:spPr bwMode="auto">
            <a:xfrm>
              <a:off x="3560763" y="3951288"/>
              <a:ext cx="417512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>
                  <a:latin typeface="Verdana" pitchFamily="34" charset="0"/>
                </a:rPr>
                <a:t>QPI</a:t>
              </a:r>
            </a:p>
          </p:txBody>
        </p:sp>
        <p:cxnSp>
          <p:nvCxnSpPr>
            <p:cNvPr id="131" name="Egyenes összekötő 130"/>
            <p:cNvCxnSpPr/>
            <p:nvPr/>
          </p:nvCxnSpPr>
          <p:spPr>
            <a:xfrm rot="10800000" flipH="1" flipV="1">
              <a:off x="2409825" y="3660775"/>
              <a:ext cx="350838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Egyenes összekötő 131"/>
            <p:cNvCxnSpPr/>
            <p:nvPr/>
          </p:nvCxnSpPr>
          <p:spPr>
            <a:xfrm rot="10800000" flipH="1" flipV="1">
              <a:off x="2409825" y="3149600"/>
              <a:ext cx="263525" cy="635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Egyenes összekötő 145"/>
            <p:cNvCxnSpPr/>
            <p:nvPr/>
          </p:nvCxnSpPr>
          <p:spPr>
            <a:xfrm rot="10800000" flipH="1">
              <a:off x="1597025" y="3068638"/>
              <a:ext cx="442913" cy="7937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7" name="Téglalap 146"/>
            <p:cNvSpPr/>
            <p:nvPr/>
          </p:nvSpPr>
          <p:spPr>
            <a:xfrm flipH="1">
              <a:off x="1649413" y="2884488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48" name="Téglalap 147"/>
            <p:cNvSpPr/>
            <p:nvPr/>
          </p:nvSpPr>
          <p:spPr>
            <a:xfrm flipH="1">
              <a:off x="1562100" y="2884488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151" name="Egyenes összekötő 150"/>
            <p:cNvCxnSpPr/>
            <p:nvPr/>
          </p:nvCxnSpPr>
          <p:spPr>
            <a:xfrm rot="10800000" flipH="1">
              <a:off x="1597025" y="3238500"/>
              <a:ext cx="442913" cy="952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2" name="Téglalap 151"/>
            <p:cNvSpPr/>
            <p:nvPr/>
          </p:nvSpPr>
          <p:spPr>
            <a:xfrm flipH="1">
              <a:off x="1649413" y="3132138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53" name="Téglalap 152"/>
            <p:cNvSpPr/>
            <p:nvPr/>
          </p:nvSpPr>
          <p:spPr>
            <a:xfrm flipH="1">
              <a:off x="1562100" y="3132138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56" name="Téglalap 155"/>
            <p:cNvSpPr/>
            <p:nvPr/>
          </p:nvSpPr>
          <p:spPr>
            <a:xfrm flipH="1">
              <a:off x="1897063" y="3005138"/>
              <a:ext cx="647700" cy="288925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altLang="en-US" sz="1100" smtClean="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157" name="Egyenes összekötő 156"/>
            <p:cNvCxnSpPr/>
            <p:nvPr/>
          </p:nvCxnSpPr>
          <p:spPr>
            <a:xfrm rot="10800000" flipH="1">
              <a:off x="1597025" y="3584575"/>
              <a:ext cx="428625" cy="4763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Téglalap 157"/>
            <p:cNvSpPr/>
            <p:nvPr/>
          </p:nvSpPr>
          <p:spPr>
            <a:xfrm flipH="1">
              <a:off x="1649413" y="3482975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59" name="Téglalap 158"/>
            <p:cNvSpPr/>
            <p:nvPr/>
          </p:nvSpPr>
          <p:spPr>
            <a:xfrm flipH="1">
              <a:off x="1562100" y="3482975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162" name="Egyenes összekötő 161"/>
            <p:cNvCxnSpPr/>
            <p:nvPr/>
          </p:nvCxnSpPr>
          <p:spPr>
            <a:xfrm rot="10800000" flipH="1">
              <a:off x="1597025" y="3762375"/>
              <a:ext cx="442913" cy="317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3" name="Téglalap 162"/>
            <p:cNvSpPr/>
            <p:nvPr/>
          </p:nvSpPr>
          <p:spPr>
            <a:xfrm flipH="1">
              <a:off x="1649413" y="3733800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64" name="Téglalap 163"/>
            <p:cNvSpPr/>
            <p:nvPr/>
          </p:nvSpPr>
          <p:spPr>
            <a:xfrm flipH="1">
              <a:off x="1562100" y="3733800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67" name="Téglalap 166"/>
            <p:cNvSpPr/>
            <p:nvPr/>
          </p:nvSpPr>
          <p:spPr>
            <a:xfrm flipH="1">
              <a:off x="1897063" y="3517900"/>
              <a:ext cx="647700" cy="287338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altLang="en-US" sz="1100" dirty="0" smtClean="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 dirty="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83331" name="Szövegdoboz 31"/>
            <p:cNvSpPr txBox="1">
              <a:spLocks noChangeArrowheads="1"/>
            </p:cNvSpPr>
            <p:nvPr/>
          </p:nvSpPr>
          <p:spPr bwMode="auto">
            <a:xfrm>
              <a:off x="331382" y="4670425"/>
              <a:ext cx="251383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dirty="0" smtClean="0">
                  <a:latin typeface="Verdana" pitchFamily="34" charset="0"/>
                </a:rPr>
                <a:t>Nehalem-EX:   up to </a:t>
              </a:r>
              <a:r>
                <a:rPr lang="hu-HU" altLang="en-US" sz="1100" dirty="0" smtClean="0">
                  <a:latin typeface="Verdana" pitchFamily="34" charset="0"/>
                </a:rPr>
                <a:t>DDR</a:t>
              </a:r>
              <a:r>
                <a:rPr lang="en-US" altLang="en-US" sz="1100" dirty="0" smtClean="0">
                  <a:latin typeface="Verdana" pitchFamily="34" charset="0"/>
                </a:rPr>
                <a:t>3-1067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dirty="0" err="1" smtClean="0">
                  <a:latin typeface="Verdana" pitchFamily="34" charset="0"/>
                </a:rPr>
                <a:t>Westmere</a:t>
              </a:r>
              <a:r>
                <a:rPr lang="en-US" altLang="en-US" sz="1100" dirty="0" smtClean="0">
                  <a:latin typeface="Verdana" pitchFamily="34" charset="0"/>
                </a:rPr>
                <a:t>-EX: up to DDR3-1333</a:t>
              </a:r>
              <a:endParaRPr lang="hu-HU" altLang="en-US" sz="1100" dirty="0">
                <a:latin typeface="Verdana" pitchFamily="34" charset="0"/>
              </a:endParaRPr>
            </a:p>
          </p:txBody>
        </p:sp>
        <p:cxnSp>
          <p:nvCxnSpPr>
            <p:cNvPr id="2" name="Egyenes összekötő 130"/>
            <p:cNvCxnSpPr/>
            <p:nvPr/>
          </p:nvCxnSpPr>
          <p:spPr>
            <a:xfrm rot="10800000" flipH="1" flipV="1">
              <a:off x="2436813" y="2430463"/>
              <a:ext cx="350837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Egyenes összekötő 131"/>
            <p:cNvCxnSpPr/>
            <p:nvPr/>
          </p:nvCxnSpPr>
          <p:spPr>
            <a:xfrm rot="10800000" flipH="1" flipV="1">
              <a:off x="2436813" y="1931988"/>
              <a:ext cx="236537" cy="4762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Egyenes összekötő 145"/>
            <p:cNvCxnSpPr/>
            <p:nvPr/>
          </p:nvCxnSpPr>
          <p:spPr>
            <a:xfrm rot="10800000" flipH="1">
              <a:off x="1597025" y="1851025"/>
              <a:ext cx="469900" cy="317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églalap 146"/>
            <p:cNvSpPr/>
            <p:nvPr/>
          </p:nvSpPr>
          <p:spPr>
            <a:xfrm flipH="1">
              <a:off x="1676400" y="1666875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7" name="Téglalap 147"/>
            <p:cNvSpPr/>
            <p:nvPr/>
          </p:nvSpPr>
          <p:spPr>
            <a:xfrm flipH="1">
              <a:off x="1589088" y="1666875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8" name="Egyenes összekötő 150"/>
            <p:cNvCxnSpPr/>
            <p:nvPr/>
          </p:nvCxnSpPr>
          <p:spPr>
            <a:xfrm rot="10800000" flipH="1">
              <a:off x="1597025" y="2020888"/>
              <a:ext cx="469900" cy="4762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églalap 151"/>
            <p:cNvSpPr/>
            <p:nvPr/>
          </p:nvSpPr>
          <p:spPr>
            <a:xfrm flipH="1">
              <a:off x="1676400" y="1914525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0" name="Téglalap 152"/>
            <p:cNvSpPr/>
            <p:nvPr/>
          </p:nvSpPr>
          <p:spPr>
            <a:xfrm flipH="1">
              <a:off x="1589088" y="1914525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1" name="Téglalap 155"/>
            <p:cNvSpPr/>
            <p:nvPr/>
          </p:nvSpPr>
          <p:spPr>
            <a:xfrm flipH="1">
              <a:off x="1924050" y="1787525"/>
              <a:ext cx="647700" cy="288925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altLang="en-US" sz="1100" dirty="0" smtClean="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 dirty="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12" name="Egyenes összekötő 156"/>
            <p:cNvCxnSpPr/>
            <p:nvPr/>
          </p:nvCxnSpPr>
          <p:spPr>
            <a:xfrm rot="10800000" flipH="1">
              <a:off x="1597025" y="2359025"/>
              <a:ext cx="455613" cy="952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églalap 157"/>
            <p:cNvSpPr/>
            <p:nvPr/>
          </p:nvSpPr>
          <p:spPr>
            <a:xfrm flipH="1">
              <a:off x="1676400" y="2252663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4" name="Téglalap 158"/>
            <p:cNvSpPr/>
            <p:nvPr/>
          </p:nvSpPr>
          <p:spPr>
            <a:xfrm flipH="1">
              <a:off x="1589088" y="2252663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15" name="Egyenes összekötő 161"/>
            <p:cNvCxnSpPr/>
            <p:nvPr/>
          </p:nvCxnSpPr>
          <p:spPr>
            <a:xfrm rot="10800000" flipH="1">
              <a:off x="1597025" y="2532063"/>
              <a:ext cx="469900" cy="7937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églalap 162"/>
            <p:cNvSpPr/>
            <p:nvPr/>
          </p:nvSpPr>
          <p:spPr>
            <a:xfrm flipH="1">
              <a:off x="1676400" y="2503488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7" name="Téglalap 163"/>
            <p:cNvSpPr/>
            <p:nvPr/>
          </p:nvSpPr>
          <p:spPr>
            <a:xfrm flipH="1">
              <a:off x="1589088" y="2503488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8" name="Téglalap 166"/>
            <p:cNvSpPr/>
            <p:nvPr/>
          </p:nvSpPr>
          <p:spPr>
            <a:xfrm flipH="1">
              <a:off x="1924050" y="2287588"/>
              <a:ext cx="647700" cy="287337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altLang="en-US" sz="1100" dirty="0" smtClean="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 dirty="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183348" name="Egyenes összekötő 170"/>
            <p:cNvCxnSpPr>
              <a:cxnSpLocks noChangeShapeType="1"/>
            </p:cNvCxnSpPr>
            <p:nvPr/>
          </p:nvCxnSpPr>
          <p:spPr bwMode="auto">
            <a:xfrm rot="10800000" flipV="1">
              <a:off x="6161088" y="2447925"/>
              <a:ext cx="350837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3349" name="Egyenes összekötő 171"/>
            <p:cNvCxnSpPr>
              <a:cxnSpLocks noChangeShapeType="1"/>
            </p:cNvCxnSpPr>
            <p:nvPr/>
          </p:nvCxnSpPr>
          <p:spPr bwMode="auto">
            <a:xfrm rot="10800000" flipV="1">
              <a:off x="6283325" y="1935163"/>
              <a:ext cx="228600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3350" name="Egyenes összekötő 172"/>
            <p:cNvCxnSpPr>
              <a:cxnSpLocks noChangeShapeType="1"/>
            </p:cNvCxnSpPr>
            <p:nvPr/>
          </p:nvCxnSpPr>
          <p:spPr bwMode="auto">
            <a:xfrm rot="10800000">
              <a:off x="6865938" y="1854200"/>
              <a:ext cx="457200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74" name="Téglalap 173"/>
            <p:cNvSpPr>
              <a:spLocks noChangeArrowheads="1"/>
            </p:cNvSpPr>
            <p:nvPr/>
          </p:nvSpPr>
          <p:spPr bwMode="auto">
            <a:xfrm>
              <a:off x="7212013" y="1670050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75" name="Téglalap 174"/>
            <p:cNvSpPr>
              <a:spLocks noChangeArrowheads="1"/>
            </p:cNvSpPr>
            <p:nvPr/>
          </p:nvSpPr>
          <p:spPr bwMode="auto">
            <a:xfrm>
              <a:off x="7297738" y="1670050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183353" name="Egyenes összekötő 177"/>
            <p:cNvCxnSpPr>
              <a:cxnSpLocks noChangeShapeType="1"/>
            </p:cNvCxnSpPr>
            <p:nvPr/>
          </p:nvCxnSpPr>
          <p:spPr bwMode="auto">
            <a:xfrm rot="10800000">
              <a:off x="6865938" y="2024063"/>
              <a:ext cx="457200" cy="1587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79" name="Téglalap 178"/>
            <p:cNvSpPr>
              <a:spLocks noChangeArrowheads="1"/>
            </p:cNvSpPr>
            <p:nvPr/>
          </p:nvSpPr>
          <p:spPr bwMode="auto">
            <a:xfrm>
              <a:off x="7212013" y="1917700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80" name="Téglalap 179"/>
            <p:cNvSpPr>
              <a:spLocks noChangeArrowheads="1"/>
            </p:cNvSpPr>
            <p:nvPr/>
          </p:nvSpPr>
          <p:spPr bwMode="auto">
            <a:xfrm>
              <a:off x="7297738" y="1917700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83356" name="Téglalap 182"/>
            <p:cNvSpPr>
              <a:spLocks noChangeArrowheads="1"/>
            </p:cNvSpPr>
            <p:nvPr/>
          </p:nvSpPr>
          <p:spPr bwMode="auto">
            <a:xfrm>
              <a:off x="6362700" y="1792288"/>
              <a:ext cx="647700" cy="287337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183357" name="Egyenes összekötő 183"/>
            <p:cNvCxnSpPr>
              <a:cxnSpLocks noChangeShapeType="1"/>
            </p:cNvCxnSpPr>
            <p:nvPr/>
          </p:nvCxnSpPr>
          <p:spPr bwMode="auto">
            <a:xfrm rot="10800000">
              <a:off x="6881813" y="2374900"/>
              <a:ext cx="441325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85" name="Téglalap 184"/>
            <p:cNvSpPr>
              <a:spLocks noChangeArrowheads="1"/>
            </p:cNvSpPr>
            <p:nvPr/>
          </p:nvSpPr>
          <p:spPr bwMode="auto">
            <a:xfrm>
              <a:off x="7212013" y="2268538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86" name="Téglalap 185"/>
            <p:cNvSpPr>
              <a:spLocks noChangeArrowheads="1"/>
            </p:cNvSpPr>
            <p:nvPr/>
          </p:nvSpPr>
          <p:spPr bwMode="auto">
            <a:xfrm>
              <a:off x="7297738" y="2268538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183360" name="Egyenes összekötő 188"/>
            <p:cNvCxnSpPr>
              <a:cxnSpLocks noChangeShapeType="1"/>
            </p:cNvCxnSpPr>
            <p:nvPr/>
          </p:nvCxnSpPr>
          <p:spPr bwMode="auto">
            <a:xfrm rot="10800000">
              <a:off x="6865938" y="2547938"/>
              <a:ext cx="457200" cy="4762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0" name="Téglalap 189"/>
            <p:cNvSpPr>
              <a:spLocks noChangeArrowheads="1"/>
            </p:cNvSpPr>
            <p:nvPr/>
          </p:nvSpPr>
          <p:spPr bwMode="auto">
            <a:xfrm>
              <a:off x="7212013" y="2519363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91" name="Téglalap 190"/>
            <p:cNvSpPr>
              <a:spLocks noChangeArrowheads="1"/>
            </p:cNvSpPr>
            <p:nvPr/>
          </p:nvSpPr>
          <p:spPr bwMode="auto">
            <a:xfrm>
              <a:off x="7297738" y="2519363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83363" name="Téglalap 193"/>
            <p:cNvSpPr>
              <a:spLocks noChangeArrowheads="1"/>
            </p:cNvSpPr>
            <p:nvPr/>
          </p:nvSpPr>
          <p:spPr bwMode="auto">
            <a:xfrm>
              <a:off x="6362700" y="2303463"/>
              <a:ext cx="647700" cy="287337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183364" name="Egyenes összekötő 170"/>
            <p:cNvCxnSpPr>
              <a:cxnSpLocks noChangeShapeType="1"/>
            </p:cNvCxnSpPr>
            <p:nvPr/>
          </p:nvCxnSpPr>
          <p:spPr bwMode="auto">
            <a:xfrm rot="10800000" flipV="1">
              <a:off x="6137338" y="3717925"/>
              <a:ext cx="350837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3365" name="Egyenes összekötő 171"/>
            <p:cNvCxnSpPr>
              <a:cxnSpLocks noChangeShapeType="1"/>
            </p:cNvCxnSpPr>
            <p:nvPr/>
          </p:nvCxnSpPr>
          <p:spPr bwMode="auto">
            <a:xfrm rot="10800000" flipV="1">
              <a:off x="6283325" y="3167063"/>
              <a:ext cx="228600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3366" name="Egyenes összekötő 172"/>
            <p:cNvCxnSpPr>
              <a:cxnSpLocks noChangeShapeType="1"/>
            </p:cNvCxnSpPr>
            <p:nvPr/>
          </p:nvCxnSpPr>
          <p:spPr bwMode="auto">
            <a:xfrm rot="10800000">
              <a:off x="6865938" y="3086100"/>
              <a:ext cx="457200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2" name="Téglalap 173"/>
            <p:cNvSpPr>
              <a:spLocks noChangeArrowheads="1"/>
            </p:cNvSpPr>
            <p:nvPr/>
          </p:nvSpPr>
          <p:spPr bwMode="auto">
            <a:xfrm>
              <a:off x="7212013" y="2901950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23" name="Téglalap 174"/>
            <p:cNvSpPr>
              <a:spLocks noChangeArrowheads="1"/>
            </p:cNvSpPr>
            <p:nvPr/>
          </p:nvSpPr>
          <p:spPr bwMode="auto">
            <a:xfrm>
              <a:off x="7297738" y="2901950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183369" name="Egyenes összekötő 177"/>
            <p:cNvCxnSpPr>
              <a:cxnSpLocks noChangeShapeType="1"/>
            </p:cNvCxnSpPr>
            <p:nvPr/>
          </p:nvCxnSpPr>
          <p:spPr bwMode="auto">
            <a:xfrm rot="10800000">
              <a:off x="6865938" y="3255963"/>
              <a:ext cx="457200" cy="7937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5" name="Téglalap 178"/>
            <p:cNvSpPr>
              <a:spLocks noChangeArrowheads="1"/>
            </p:cNvSpPr>
            <p:nvPr/>
          </p:nvSpPr>
          <p:spPr bwMode="auto">
            <a:xfrm>
              <a:off x="7212013" y="3149600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26" name="Téglalap 179"/>
            <p:cNvSpPr>
              <a:spLocks noChangeArrowheads="1"/>
            </p:cNvSpPr>
            <p:nvPr/>
          </p:nvSpPr>
          <p:spPr bwMode="auto">
            <a:xfrm>
              <a:off x="7297738" y="3149600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83372" name="Téglalap 182"/>
            <p:cNvSpPr>
              <a:spLocks noChangeArrowheads="1"/>
            </p:cNvSpPr>
            <p:nvPr/>
          </p:nvSpPr>
          <p:spPr bwMode="auto">
            <a:xfrm>
              <a:off x="6362700" y="3024188"/>
              <a:ext cx="647700" cy="287337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183373" name="Egyenes összekötő 183"/>
            <p:cNvCxnSpPr>
              <a:cxnSpLocks noChangeShapeType="1"/>
            </p:cNvCxnSpPr>
            <p:nvPr/>
          </p:nvCxnSpPr>
          <p:spPr bwMode="auto">
            <a:xfrm rot="10800000">
              <a:off x="6881813" y="3644900"/>
              <a:ext cx="441325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9" name="Téglalap 184"/>
            <p:cNvSpPr>
              <a:spLocks noChangeArrowheads="1"/>
            </p:cNvSpPr>
            <p:nvPr/>
          </p:nvSpPr>
          <p:spPr bwMode="auto">
            <a:xfrm>
              <a:off x="7212013" y="3538538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0" name="Téglalap 185"/>
            <p:cNvSpPr>
              <a:spLocks noChangeArrowheads="1"/>
            </p:cNvSpPr>
            <p:nvPr/>
          </p:nvSpPr>
          <p:spPr bwMode="auto">
            <a:xfrm>
              <a:off x="7297738" y="3538538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183376" name="Egyenes összekötő 188"/>
            <p:cNvCxnSpPr>
              <a:cxnSpLocks noChangeShapeType="1"/>
            </p:cNvCxnSpPr>
            <p:nvPr/>
          </p:nvCxnSpPr>
          <p:spPr bwMode="auto">
            <a:xfrm rot="10800000">
              <a:off x="6865938" y="3816350"/>
              <a:ext cx="457200" cy="1588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" name="Téglalap 189"/>
            <p:cNvSpPr>
              <a:spLocks noChangeArrowheads="1"/>
            </p:cNvSpPr>
            <p:nvPr/>
          </p:nvSpPr>
          <p:spPr bwMode="auto">
            <a:xfrm>
              <a:off x="7212013" y="3789363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3" name="Téglalap 190"/>
            <p:cNvSpPr>
              <a:spLocks noChangeArrowheads="1"/>
            </p:cNvSpPr>
            <p:nvPr/>
          </p:nvSpPr>
          <p:spPr bwMode="auto">
            <a:xfrm>
              <a:off x="7297738" y="3789363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83379" name="Téglalap 193"/>
            <p:cNvSpPr>
              <a:spLocks noChangeArrowheads="1"/>
            </p:cNvSpPr>
            <p:nvPr/>
          </p:nvSpPr>
          <p:spPr bwMode="auto">
            <a:xfrm>
              <a:off x="6362700" y="3573463"/>
              <a:ext cx="647700" cy="287337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83380" name="Line 85"/>
            <p:cNvSpPr>
              <a:spLocks noChangeShapeType="1"/>
            </p:cNvSpPr>
            <p:nvPr/>
          </p:nvSpPr>
          <p:spPr bwMode="auto">
            <a:xfrm>
              <a:off x="4068763" y="3779454"/>
              <a:ext cx="0" cy="5207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Téglalap 60"/>
            <p:cNvSpPr/>
            <p:nvPr/>
          </p:nvSpPr>
          <p:spPr>
            <a:xfrm>
              <a:off x="3751263" y="5292725"/>
              <a:ext cx="1439862" cy="576263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hu-HU" altLang="en-US" sz="1100" smtClean="0">
                  <a:solidFill>
                    <a:schemeClr val="bg1"/>
                  </a:solidFill>
                  <a:latin typeface="Verdana" pitchFamily="34" charset="0"/>
                </a:rPr>
                <a:t>ICH</a:t>
              </a:r>
              <a:r>
                <a:rPr lang="en-US" altLang="en-US" sz="1100" smtClean="0">
                  <a:solidFill>
                    <a:schemeClr val="bg1"/>
                  </a:solidFill>
                  <a:latin typeface="Verdana" pitchFamily="34" charset="0"/>
                </a:rPr>
                <a:t>10</a:t>
              </a:r>
              <a:endParaRPr lang="hu-HU" altLang="en-US" sz="110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83382" name="Line 87"/>
            <p:cNvSpPr>
              <a:spLocks noChangeShapeType="1"/>
            </p:cNvSpPr>
            <p:nvPr/>
          </p:nvSpPr>
          <p:spPr bwMode="auto">
            <a:xfrm>
              <a:off x="4486275" y="4896022"/>
              <a:ext cx="0" cy="396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383" name="Szövegdoboz 70"/>
            <p:cNvSpPr txBox="1">
              <a:spLocks noChangeArrowheads="1"/>
            </p:cNvSpPr>
            <p:nvPr/>
          </p:nvSpPr>
          <p:spPr bwMode="auto">
            <a:xfrm>
              <a:off x="4505325" y="4964113"/>
              <a:ext cx="4064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latin typeface="Verdana" pitchFamily="34" charset="0"/>
                </a:rPr>
                <a:t>ESI</a:t>
              </a:r>
              <a:endParaRPr lang="hu-HU" altLang="en-US" sz="1000">
                <a:latin typeface="Verdana" pitchFamily="34" charset="0"/>
              </a:endParaRPr>
            </a:p>
          </p:txBody>
        </p:sp>
        <p:sp>
          <p:nvSpPr>
            <p:cNvPr id="183385" name="Text Box 90"/>
            <p:cNvSpPr txBox="1">
              <a:spLocks noChangeArrowheads="1"/>
            </p:cNvSpPr>
            <p:nvPr/>
          </p:nvSpPr>
          <p:spPr bwMode="auto">
            <a:xfrm>
              <a:off x="5718175" y="4770438"/>
              <a:ext cx="3260725" cy="11885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spcAft>
                  <a:spcPts val="100"/>
                </a:spcAft>
                <a:buFontTx/>
                <a:buNone/>
              </a:pPr>
              <a:r>
                <a:rPr lang="en-US" altLang="en-US" sz="1100" dirty="0">
                  <a:latin typeface="Verdana" pitchFamily="34" charset="0"/>
                </a:rPr>
                <a:t>SMI: </a:t>
              </a:r>
              <a:r>
                <a:rPr lang="en-US" altLang="en-US" sz="1100" dirty="0" smtClean="0">
                  <a:latin typeface="Verdana" pitchFamily="34" charset="0"/>
                </a:rPr>
                <a:t>Scalable Memory Interface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100" dirty="0" smtClean="0">
                  <a:latin typeface="Verdana" pitchFamily="34" charset="0"/>
                </a:rPr>
                <a:t>         (Serial </a:t>
              </a:r>
              <a:r>
                <a:rPr lang="en-US" altLang="en-US" sz="1100" dirty="0">
                  <a:latin typeface="Verdana" pitchFamily="34" charset="0"/>
                </a:rPr>
                <a:t>link between the processor </a:t>
              </a:r>
              <a:endParaRPr lang="en-US" altLang="en-US" sz="1100" dirty="0" smtClean="0">
                <a:latin typeface="Verdana" pitchFamily="34" charset="0"/>
              </a:endParaRP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100" dirty="0">
                  <a:latin typeface="Verdana" pitchFamily="34" charset="0"/>
                </a:rPr>
                <a:t> </a:t>
              </a:r>
              <a:r>
                <a:rPr lang="en-US" altLang="en-US" sz="1100" dirty="0" smtClean="0">
                  <a:latin typeface="Verdana" pitchFamily="34" charset="0"/>
                </a:rPr>
                <a:t>         and the SMB)</a:t>
              </a:r>
              <a:endParaRPr lang="en-US" altLang="en-US" sz="1100" dirty="0">
                <a:latin typeface="Verdana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dirty="0" smtClean="0">
                  <a:latin typeface="Verdana" pitchFamily="34" charset="0"/>
                </a:rPr>
                <a:t>        SMB</a:t>
              </a:r>
              <a:r>
                <a:rPr lang="en-US" altLang="en-US" sz="1100" dirty="0">
                  <a:latin typeface="Verdana" pitchFamily="34" charset="0"/>
                </a:rPr>
                <a:t>: Scalable Memory Buffer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dirty="0">
                  <a:latin typeface="Verdana" pitchFamily="34" charset="0"/>
                </a:rPr>
                <a:t>        </a:t>
              </a:r>
              <a:r>
                <a:rPr lang="en-US" altLang="en-US" sz="1100" dirty="0" smtClean="0">
                  <a:latin typeface="Verdana" pitchFamily="34" charset="0"/>
                </a:rPr>
                <a:t>  (Performs conversion between the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dirty="0">
                  <a:latin typeface="Verdana" pitchFamily="34" charset="0"/>
                </a:rPr>
                <a:t> </a:t>
              </a:r>
              <a:r>
                <a:rPr lang="en-US" altLang="en-US" sz="1100" dirty="0" smtClean="0">
                  <a:latin typeface="Verdana" pitchFamily="34" charset="0"/>
                </a:rPr>
                <a:t>          serial SMI and the parallel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dirty="0">
                  <a:latin typeface="Verdana" pitchFamily="34" charset="0"/>
                </a:rPr>
                <a:t> </a:t>
              </a:r>
              <a:r>
                <a:rPr lang="en-US" altLang="en-US" sz="1100" dirty="0" smtClean="0">
                  <a:latin typeface="Verdana" pitchFamily="34" charset="0"/>
                </a:rPr>
                <a:t>          DDR3 DIMM interfaces)</a:t>
              </a:r>
              <a:endParaRPr lang="en-US" altLang="en-US" sz="1100" dirty="0">
                <a:latin typeface="Verdana" pitchFamily="34" charset="0"/>
              </a:endParaRPr>
            </a:p>
          </p:txBody>
        </p:sp>
        <p:cxnSp>
          <p:nvCxnSpPr>
            <p:cNvPr id="35" name="Egyenes összekötő 130"/>
            <p:cNvCxnSpPr/>
            <p:nvPr/>
          </p:nvCxnSpPr>
          <p:spPr>
            <a:xfrm rot="10800000" flipH="1" flipV="1">
              <a:off x="1193800" y="2762250"/>
              <a:ext cx="1479550" cy="1270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Egyenes összekötő 131"/>
            <p:cNvCxnSpPr/>
            <p:nvPr/>
          </p:nvCxnSpPr>
          <p:spPr>
            <a:xfrm rot="10800000" flipH="1" flipV="1">
              <a:off x="1193800" y="2200275"/>
              <a:ext cx="1582738" cy="317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Egyenes összekötő 145"/>
            <p:cNvCxnSpPr/>
            <p:nvPr/>
          </p:nvCxnSpPr>
          <p:spPr>
            <a:xfrm rot="10800000" flipH="1">
              <a:off x="354013" y="2119313"/>
              <a:ext cx="469900" cy="317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églalap 146"/>
            <p:cNvSpPr/>
            <p:nvPr/>
          </p:nvSpPr>
          <p:spPr>
            <a:xfrm flipH="1">
              <a:off x="433388" y="1935163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9" name="Téglalap 147"/>
            <p:cNvSpPr/>
            <p:nvPr/>
          </p:nvSpPr>
          <p:spPr>
            <a:xfrm flipH="1">
              <a:off x="346075" y="1935163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40" name="Egyenes összekötő 150"/>
            <p:cNvCxnSpPr/>
            <p:nvPr/>
          </p:nvCxnSpPr>
          <p:spPr>
            <a:xfrm rot="10800000" flipH="1">
              <a:off x="354013" y="2289175"/>
              <a:ext cx="469900" cy="4763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églalap 151"/>
            <p:cNvSpPr/>
            <p:nvPr/>
          </p:nvSpPr>
          <p:spPr>
            <a:xfrm flipH="1">
              <a:off x="433388" y="2182813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42" name="Téglalap 152"/>
            <p:cNvSpPr/>
            <p:nvPr/>
          </p:nvSpPr>
          <p:spPr>
            <a:xfrm flipH="1">
              <a:off x="346075" y="2182813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43" name="Téglalap 155"/>
            <p:cNvSpPr/>
            <p:nvPr/>
          </p:nvSpPr>
          <p:spPr>
            <a:xfrm flipH="1">
              <a:off x="681038" y="2055813"/>
              <a:ext cx="647700" cy="288925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altLang="en-US" sz="1100" smtClean="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44" name="Egyenes összekötő 156"/>
            <p:cNvCxnSpPr/>
            <p:nvPr/>
          </p:nvCxnSpPr>
          <p:spPr>
            <a:xfrm rot="10800000" flipH="1">
              <a:off x="354013" y="2703513"/>
              <a:ext cx="455612" cy="952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églalap 157"/>
            <p:cNvSpPr/>
            <p:nvPr/>
          </p:nvSpPr>
          <p:spPr>
            <a:xfrm flipH="1">
              <a:off x="433388" y="2597150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46" name="Téglalap 158"/>
            <p:cNvSpPr/>
            <p:nvPr/>
          </p:nvSpPr>
          <p:spPr>
            <a:xfrm flipH="1">
              <a:off x="346075" y="2597150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47" name="Egyenes összekötő 161"/>
            <p:cNvCxnSpPr/>
            <p:nvPr/>
          </p:nvCxnSpPr>
          <p:spPr>
            <a:xfrm rot="10800000" flipH="1">
              <a:off x="354013" y="2876550"/>
              <a:ext cx="469900" cy="7938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églalap 162"/>
            <p:cNvSpPr/>
            <p:nvPr/>
          </p:nvSpPr>
          <p:spPr>
            <a:xfrm flipH="1">
              <a:off x="433388" y="2847975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49" name="Téglalap 163"/>
            <p:cNvSpPr/>
            <p:nvPr/>
          </p:nvSpPr>
          <p:spPr>
            <a:xfrm flipH="1">
              <a:off x="346075" y="2847975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50" name="Téglalap 166"/>
            <p:cNvSpPr/>
            <p:nvPr/>
          </p:nvSpPr>
          <p:spPr>
            <a:xfrm flipH="1">
              <a:off x="681038" y="2632075"/>
              <a:ext cx="647700" cy="287338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altLang="en-US" sz="1100" smtClean="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51" name="Egyenes összekötő 130"/>
            <p:cNvCxnSpPr/>
            <p:nvPr/>
          </p:nvCxnSpPr>
          <p:spPr>
            <a:xfrm rot="10800000" flipH="1" flipV="1">
              <a:off x="1195388" y="4006850"/>
              <a:ext cx="1477962" cy="1588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Egyenes összekötő 131"/>
            <p:cNvCxnSpPr/>
            <p:nvPr/>
          </p:nvCxnSpPr>
          <p:spPr>
            <a:xfrm rot="10800000" flipH="1" flipV="1">
              <a:off x="1195388" y="3433763"/>
              <a:ext cx="1592262" cy="1587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Egyenes összekötő 145"/>
            <p:cNvCxnSpPr/>
            <p:nvPr/>
          </p:nvCxnSpPr>
          <p:spPr>
            <a:xfrm rot="10800000" flipH="1">
              <a:off x="355600" y="3352800"/>
              <a:ext cx="469900" cy="317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églalap 146"/>
            <p:cNvSpPr/>
            <p:nvPr/>
          </p:nvSpPr>
          <p:spPr>
            <a:xfrm flipH="1">
              <a:off x="434975" y="3168650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56" name="Téglalap 147"/>
            <p:cNvSpPr/>
            <p:nvPr/>
          </p:nvSpPr>
          <p:spPr>
            <a:xfrm flipH="1">
              <a:off x="347663" y="3168650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57" name="Egyenes összekötő 150"/>
            <p:cNvCxnSpPr/>
            <p:nvPr/>
          </p:nvCxnSpPr>
          <p:spPr>
            <a:xfrm rot="10800000" flipH="1">
              <a:off x="355600" y="3522663"/>
              <a:ext cx="469900" cy="4762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églalap 151"/>
            <p:cNvSpPr/>
            <p:nvPr/>
          </p:nvSpPr>
          <p:spPr>
            <a:xfrm flipH="1">
              <a:off x="434975" y="3416300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59" name="Téglalap 152"/>
            <p:cNvSpPr/>
            <p:nvPr/>
          </p:nvSpPr>
          <p:spPr>
            <a:xfrm flipH="1">
              <a:off x="347663" y="3416300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60" name="Téglalap 155"/>
            <p:cNvSpPr/>
            <p:nvPr/>
          </p:nvSpPr>
          <p:spPr>
            <a:xfrm flipH="1">
              <a:off x="682625" y="3289300"/>
              <a:ext cx="647700" cy="288925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altLang="en-US" sz="1100" smtClean="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62" name="Egyenes összekötő 156"/>
            <p:cNvCxnSpPr/>
            <p:nvPr/>
          </p:nvCxnSpPr>
          <p:spPr>
            <a:xfrm rot="10800000" flipH="1">
              <a:off x="355600" y="3937000"/>
              <a:ext cx="455613" cy="952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églalap 157"/>
            <p:cNvSpPr/>
            <p:nvPr/>
          </p:nvSpPr>
          <p:spPr>
            <a:xfrm flipH="1">
              <a:off x="434975" y="3830638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320960" name="Téglalap 158"/>
            <p:cNvSpPr/>
            <p:nvPr/>
          </p:nvSpPr>
          <p:spPr>
            <a:xfrm flipH="1">
              <a:off x="347663" y="3830638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1320961" name="Egyenes összekötő 161"/>
            <p:cNvCxnSpPr/>
            <p:nvPr/>
          </p:nvCxnSpPr>
          <p:spPr>
            <a:xfrm rot="10800000" flipH="1">
              <a:off x="355600" y="4110038"/>
              <a:ext cx="469900" cy="7937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0962" name="Téglalap 162"/>
            <p:cNvSpPr/>
            <p:nvPr/>
          </p:nvSpPr>
          <p:spPr>
            <a:xfrm flipH="1">
              <a:off x="434975" y="4081463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320963" name="Téglalap 163"/>
            <p:cNvSpPr/>
            <p:nvPr/>
          </p:nvSpPr>
          <p:spPr>
            <a:xfrm flipH="1">
              <a:off x="347663" y="4081463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320964" name="Téglalap 166"/>
            <p:cNvSpPr/>
            <p:nvPr/>
          </p:nvSpPr>
          <p:spPr>
            <a:xfrm flipH="1">
              <a:off x="682625" y="3865563"/>
              <a:ext cx="647700" cy="287337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altLang="en-US" sz="1100" smtClean="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83418" name="Line 123"/>
            <p:cNvSpPr>
              <a:spLocks noChangeShapeType="1"/>
            </p:cNvSpPr>
            <p:nvPr/>
          </p:nvSpPr>
          <p:spPr bwMode="auto">
            <a:xfrm flipV="1">
              <a:off x="2681288" y="2620963"/>
              <a:ext cx="0" cy="142875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419" name="Line 124"/>
            <p:cNvSpPr>
              <a:spLocks noChangeShapeType="1"/>
            </p:cNvSpPr>
            <p:nvPr/>
          </p:nvSpPr>
          <p:spPr bwMode="auto">
            <a:xfrm>
              <a:off x="2706688" y="2597150"/>
              <a:ext cx="0" cy="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420" name="Line 125"/>
            <p:cNvSpPr>
              <a:spLocks noChangeShapeType="1"/>
            </p:cNvSpPr>
            <p:nvPr/>
          </p:nvSpPr>
          <p:spPr bwMode="auto">
            <a:xfrm>
              <a:off x="2706688" y="2597150"/>
              <a:ext cx="0" cy="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421" name="Line 126"/>
            <p:cNvSpPr>
              <a:spLocks noChangeShapeType="1"/>
            </p:cNvSpPr>
            <p:nvPr/>
          </p:nvSpPr>
          <p:spPr bwMode="auto">
            <a:xfrm>
              <a:off x="2687638" y="2597150"/>
              <a:ext cx="9525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422" name="Line 127"/>
            <p:cNvSpPr>
              <a:spLocks noChangeShapeType="1"/>
            </p:cNvSpPr>
            <p:nvPr/>
          </p:nvSpPr>
          <p:spPr bwMode="auto">
            <a:xfrm>
              <a:off x="2687638" y="1936750"/>
              <a:ext cx="0" cy="19685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423" name="Line 128"/>
            <p:cNvSpPr>
              <a:spLocks noChangeShapeType="1"/>
            </p:cNvSpPr>
            <p:nvPr/>
          </p:nvSpPr>
          <p:spPr bwMode="auto">
            <a:xfrm>
              <a:off x="2687638" y="2152650"/>
              <a:ext cx="8255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424" name="Line 129"/>
            <p:cNvSpPr>
              <a:spLocks noChangeShapeType="1"/>
            </p:cNvSpPr>
            <p:nvPr/>
          </p:nvSpPr>
          <p:spPr bwMode="auto">
            <a:xfrm>
              <a:off x="2687638" y="3759200"/>
              <a:ext cx="0" cy="24765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425" name="Line 130"/>
            <p:cNvSpPr>
              <a:spLocks noChangeShapeType="1"/>
            </p:cNvSpPr>
            <p:nvPr/>
          </p:nvSpPr>
          <p:spPr bwMode="auto">
            <a:xfrm>
              <a:off x="2687638" y="3161475"/>
              <a:ext cx="0" cy="16510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426" name="Line 131"/>
            <p:cNvSpPr>
              <a:spLocks noChangeShapeType="1"/>
            </p:cNvSpPr>
            <p:nvPr/>
          </p:nvSpPr>
          <p:spPr bwMode="auto">
            <a:xfrm>
              <a:off x="2687638" y="3752850"/>
              <a:ext cx="0" cy="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427" name="Line 132"/>
            <p:cNvSpPr>
              <a:spLocks noChangeShapeType="1"/>
            </p:cNvSpPr>
            <p:nvPr/>
          </p:nvSpPr>
          <p:spPr bwMode="auto">
            <a:xfrm>
              <a:off x="2687638" y="3752850"/>
              <a:ext cx="8255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428" name="Line 133"/>
            <p:cNvSpPr>
              <a:spLocks noChangeShapeType="1"/>
            </p:cNvSpPr>
            <p:nvPr/>
          </p:nvSpPr>
          <p:spPr bwMode="auto">
            <a:xfrm>
              <a:off x="2687638" y="3346450"/>
              <a:ext cx="8255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83429" name="Egyenes összekötő 170"/>
            <p:cNvCxnSpPr>
              <a:cxnSpLocks noChangeShapeType="1"/>
            </p:cNvCxnSpPr>
            <p:nvPr/>
          </p:nvCxnSpPr>
          <p:spPr bwMode="auto">
            <a:xfrm rot="10800000" flipV="1">
              <a:off x="6269038" y="2762250"/>
              <a:ext cx="1576387" cy="4763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3430" name="Egyenes összekötő 171"/>
            <p:cNvCxnSpPr>
              <a:cxnSpLocks noChangeShapeType="1"/>
            </p:cNvCxnSpPr>
            <p:nvPr/>
          </p:nvCxnSpPr>
          <p:spPr bwMode="auto">
            <a:xfrm rot="10800000" flipV="1">
              <a:off x="6154738" y="2216150"/>
              <a:ext cx="1690687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3431" name="Egyenes összekötő 172"/>
            <p:cNvCxnSpPr>
              <a:cxnSpLocks noChangeShapeType="1"/>
            </p:cNvCxnSpPr>
            <p:nvPr/>
          </p:nvCxnSpPr>
          <p:spPr bwMode="auto">
            <a:xfrm rot="10800000">
              <a:off x="8213725" y="2135188"/>
              <a:ext cx="457200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20968" name="Téglalap 173"/>
            <p:cNvSpPr>
              <a:spLocks noChangeArrowheads="1"/>
            </p:cNvSpPr>
            <p:nvPr/>
          </p:nvSpPr>
          <p:spPr bwMode="auto">
            <a:xfrm>
              <a:off x="8559800" y="1951038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320969" name="Téglalap 174"/>
            <p:cNvSpPr>
              <a:spLocks noChangeArrowheads="1"/>
            </p:cNvSpPr>
            <p:nvPr/>
          </p:nvSpPr>
          <p:spPr bwMode="auto">
            <a:xfrm>
              <a:off x="8645525" y="1951038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183434" name="Egyenes összekötő 177"/>
            <p:cNvCxnSpPr>
              <a:cxnSpLocks noChangeShapeType="1"/>
            </p:cNvCxnSpPr>
            <p:nvPr/>
          </p:nvCxnSpPr>
          <p:spPr bwMode="auto">
            <a:xfrm rot="10800000">
              <a:off x="8213725" y="2266950"/>
              <a:ext cx="457200" cy="1588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20971" name="Téglalap 178"/>
            <p:cNvSpPr>
              <a:spLocks noChangeArrowheads="1"/>
            </p:cNvSpPr>
            <p:nvPr/>
          </p:nvSpPr>
          <p:spPr bwMode="auto">
            <a:xfrm>
              <a:off x="8559800" y="2198688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320980" name="Téglalap 179"/>
            <p:cNvSpPr>
              <a:spLocks noChangeArrowheads="1"/>
            </p:cNvSpPr>
            <p:nvPr/>
          </p:nvSpPr>
          <p:spPr bwMode="auto">
            <a:xfrm>
              <a:off x="8645525" y="2198688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83437" name="Téglalap 182"/>
            <p:cNvSpPr>
              <a:spLocks noChangeArrowheads="1"/>
            </p:cNvSpPr>
            <p:nvPr/>
          </p:nvSpPr>
          <p:spPr bwMode="auto">
            <a:xfrm>
              <a:off x="7710488" y="2073275"/>
              <a:ext cx="647700" cy="287338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183438" name="Egyenes összekötő 183"/>
            <p:cNvCxnSpPr>
              <a:cxnSpLocks noChangeShapeType="1"/>
            </p:cNvCxnSpPr>
            <p:nvPr/>
          </p:nvCxnSpPr>
          <p:spPr bwMode="auto">
            <a:xfrm rot="10800000">
              <a:off x="8229600" y="2693988"/>
              <a:ext cx="441325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20983" name="Téglalap 184"/>
            <p:cNvSpPr>
              <a:spLocks noChangeArrowheads="1"/>
            </p:cNvSpPr>
            <p:nvPr/>
          </p:nvSpPr>
          <p:spPr bwMode="auto">
            <a:xfrm>
              <a:off x="8559800" y="2587625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320984" name="Téglalap 185"/>
            <p:cNvSpPr>
              <a:spLocks noChangeArrowheads="1"/>
            </p:cNvSpPr>
            <p:nvPr/>
          </p:nvSpPr>
          <p:spPr bwMode="auto">
            <a:xfrm>
              <a:off x="8645525" y="2587625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183441" name="Egyenes összekötő 188"/>
            <p:cNvCxnSpPr>
              <a:cxnSpLocks noChangeShapeType="1"/>
            </p:cNvCxnSpPr>
            <p:nvPr/>
          </p:nvCxnSpPr>
          <p:spPr bwMode="auto">
            <a:xfrm rot="10800000">
              <a:off x="8213725" y="2867025"/>
              <a:ext cx="457200" cy="4763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20986" name="Téglalap 189"/>
            <p:cNvSpPr>
              <a:spLocks noChangeArrowheads="1"/>
            </p:cNvSpPr>
            <p:nvPr/>
          </p:nvSpPr>
          <p:spPr bwMode="auto">
            <a:xfrm>
              <a:off x="8559800" y="2838450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320987" name="Téglalap 190"/>
            <p:cNvSpPr>
              <a:spLocks noChangeArrowheads="1"/>
            </p:cNvSpPr>
            <p:nvPr/>
          </p:nvSpPr>
          <p:spPr bwMode="auto">
            <a:xfrm>
              <a:off x="8645525" y="2838450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83444" name="Téglalap 193"/>
            <p:cNvSpPr>
              <a:spLocks noChangeArrowheads="1"/>
            </p:cNvSpPr>
            <p:nvPr/>
          </p:nvSpPr>
          <p:spPr bwMode="auto">
            <a:xfrm>
              <a:off x="7710488" y="2622550"/>
              <a:ext cx="647700" cy="287338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183445" name="Egyenes összekötő 170"/>
            <p:cNvCxnSpPr>
              <a:cxnSpLocks noChangeShapeType="1"/>
            </p:cNvCxnSpPr>
            <p:nvPr/>
          </p:nvCxnSpPr>
          <p:spPr bwMode="auto">
            <a:xfrm rot="10800000" flipV="1">
              <a:off x="6269038" y="4062413"/>
              <a:ext cx="1576387" cy="7937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3446" name="Egyenes összekötő 171"/>
            <p:cNvCxnSpPr>
              <a:cxnSpLocks noChangeShapeType="1"/>
            </p:cNvCxnSpPr>
            <p:nvPr/>
          </p:nvCxnSpPr>
          <p:spPr bwMode="auto">
            <a:xfrm rot="10800000" flipV="1">
              <a:off x="6138863" y="3435350"/>
              <a:ext cx="1706562" cy="1270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3447" name="Egyenes összekötő 172"/>
            <p:cNvCxnSpPr>
              <a:cxnSpLocks noChangeShapeType="1"/>
            </p:cNvCxnSpPr>
            <p:nvPr/>
          </p:nvCxnSpPr>
          <p:spPr bwMode="auto">
            <a:xfrm rot="10800000">
              <a:off x="8213725" y="3354388"/>
              <a:ext cx="457200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20992" name="Téglalap 173"/>
            <p:cNvSpPr>
              <a:spLocks noChangeArrowheads="1"/>
            </p:cNvSpPr>
            <p:nvPr/>
          </p:nvSpPr>
          <p:spPr bwMode="auto">
            <a:xfrm>
              <a:off x="8559800" y="3170238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320993" name="Téglalap 174"/>
            <p:cNvSpPr>
              <a:spLocks noChangeArrowheads="1"/>
            </p:cNvSpPr>
            <p:nvPr/>
          </p:nvSpPr>
          <p:spPr bwMode="auto">
            <a:xfrm>
              <a:off x="8645525" y="3170238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183450" name="Egyenes összekötő 177"/>
            <p:cNvCxnSpPr>
              <a:cxnSpLocks noChangeShapeType="1"/>
            </p:cNvCxnSpPr>
            <p:nvPr/>
          </p:nvCxnSpPr>
          <p:spPr bwMode="auto">
            <a:xfrm rot="10800000">
              <a:off x="8213725" y="3486150"/>
              <a:ext cx="457200" cy="7938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20995" name="Téglalap 178"/>
            <p:cNvSpPr>
              <a:spLocks noChangeArrowheads="1"/>
            </p:cNvSpPr>
            <p:nvPr/>
          </p:nvSpPr>
          <p:spPr bwMode="auto">
            <a:xfrm>
              <a:off x="8559800" y="3417888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320997" name="Téglalap 179"/>
            <p:cNvSpPr>
              <a:spLocks noChangeArrowheads="1"/>
            </p:cNvSpPr>
            <p:nvPr/>
          </p:nvSpPr>
          <p:spPr bwMode="auto">
            <a:xfrm>
              <a:off x="8645525" y="3417888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83453" name="Téglalap 182"/>
            <p:cNvSpPr>
              <a:spLocks noChangeArrowheads="1"/>
            </p:cNvSpPr>
            <p:nvPr/>
          </p:nvSpPr>
          <p:spPr bwMode="auto">
            <a:xfrm>
              <a:off x="7710488" y="3292475"/>
              <a:ext cx="647700" cy="287338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183454" name="Egyenes összekötő 183"/>
            <p:cNvCxnSpPr>
              <a:cxnSpLocks noChangeShapeType="1"/>
            </p:cNvCxnSpPr>
            <p:nvPr/>
          </p:nvCxnSpPr>
          <p:spPr bwMode="auto">
            <a:xfrm rot="10800000">
              <a:off x="8229600" y="3963988"/>
              <a:ext cx="441325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21000" name="Téglalap 184"/>
            <p:cNvSpPr>
              <a:spLocks noChangeArrowheads="1"/>
            </p:cNvSpPr>
            <p:nvPr/>
          </p:nvSpPr>
          <p:spPr bwMode="auto">
            <a:xfrm>
              <a:off x="8559800" y="3857625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321001" name="Téglalap 185"/>
            <p:cNvSpPr>
              <a:spLocks noChangeArrowheads="1"/>
            </p:cNvSpPr>
            <p:nvPr/>
          </p:nvSpPr>
          <p:spPr bwMode="auto">
            <a:xfrm>
              <a:off x="8645525" y="3857625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183457" name="Egyenes összekötő 188"/>
            <p:cNvCxnSpPr>
              <a:cxnSpLocks noChangeShapeType="1"/>
            </p:cNvCxnSpPr>
            <p:nvPr/>
          </p:nvCxnSpPr>
          <p:spPr bwMode="auto">
            <a:xfrm rot="10800000">
              <a:off x="8213725" y="4135438"/>
              <a:ext cx="457200" cy="1587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21003" name="Téglalap 189"/>
            <p:cNvSpPr>
              <a:spLocks noChangeArrowheads="1"/>
            </p:cNvSpPr>
            <p:nvPr/>
          </p:nvSpPr>
          <p:spPr bwMode="auto">
            <a:xfrm>
              <a:off x="8559800" y="4108450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321004" name="Téglalap 190"/>
            <p:cNvSpPr>
              <a:spLocks noChangeArrowheads="1"/>
            </p:cNvSpPr>
            <p:nvPr/>
          </p:nvSpPr>
          <p:spPr bwMode="auto">
            <a:xfrm>
              <a:off x="8645525" y="4108450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83460" name="Téglalap 193"/>
            <p:cNvSpPr>
              <a:spLocks noChangeArrowheads="1"/>
            </p:cNvSpPr>
            <p:nvPr/>
          </p:nvSpPr>
          <p:spPr bwMode="auto">
            <a:xfrm>
              <a:off x="7710488" y="3917950"/>
              <a:ext cx="647700" cy="287338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83461" name="Line 166"/>
            <p:cNvSpPr>
              <a:spLocks noChangeShapeType="1"/>
            </p:cNvSpPr>
            <p:nvPr/>
          </p:nvSpPr>
          <p:spPr bwMode="auto">
            <a:xfrm flipV="1">
              <a:off x="6283325" y="3778250"/>
              <a:ext cx="0" cy="298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462" name="Line 167"/>
            <p:cNvSpPr>
              <a:spLocks noChangeShapeType="1"/>
            </p:cNvSpPr>
            <p:nvPr/>
          </p:nvSpPr>
          <p:spPr bwMode="auto">
            <a:xfrm>
              <a:off x="6283325" y="3790950"/>
              <a:ext cx="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463" name="Line 168"/>
            <p:cNvSpPr>
              <a:spLocks noChangeShapeType="1"/>
            </p:cNvSpPr>
            <p:nvPr/>
          </p:nvSpPr>
          <p:spPr bwMode="auto">
            <a:xfrm flipH="1">
              <a:off x="6146800" y="3790950"/>
              <a:ext cx="1365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464" name="Line 169"/>
            <p:cNvSpPr>
              <a:spLocks noChangeShapeType="1"/>
            </p:cNvSpPr>
            <p:nvPr/>
          </p:nvSpPr>
          <p:spPr bwMode="auto">
            <a:xfrm>
              <a:off x="6283325" y="3162300"/>
              <a:ext cx="0" cy="1587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465" name="Line 170"/>
            <p:cNvSpPr>
              <a:spLocks noChangeShapeType="1"/>
            </p:cNvSpPr>
            <p:nvPr/>
          </p:nvSpPr>
          <p:spPr bwMode="auto">
            <a:xfrm flipH="1">
              <a:off x="6159500" y="3321050"/>
              <a:ext cx="1238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466" name="Line 171"/>
            <p:cNvSpPr>
              <a:spLocks noChangeShapeType="1"/>
            </p:cNvSpPr>
            <p:nvPr/>
          </p:nvSpPr>
          <p:spPr bwMode="auto">
            <a:xfrm flipV="1">
              <a:off x="6283325" y="2578100"/>
              <a:ext cx="0" cy="1841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467" name="Line 172"/>
            <p:cNvSpPr>
              <a:spLocks noChangeShapeType="1"/>
            </p:cNvSpPr>
            <p:nvPr/>
          </p:nvSpPr>
          <p:spPr bwMode="auto">
            <a:xfrm flipH="1">
              <a:off x="6165850" y="2578100"/>
              <a:ext cx="1174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468" name="Line 173"/>
            <p:cNvSpPr>
              <a:spLocks noChangeShapeType="1"/>
            </p:cNvSpPr>
            <p:nvPr/>
          </p:nvSpPr>
          <p:spPr bwMode="auto">
            <a:xfrm>
              <a:off x="6283325" y="1935225"/>
              <a:ext cx="0" cy="2222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469" name="Line 174"/>
            <p:cNvSpPr>
              <a:spLocks noChangeShapeType="1"/>
            </p:cNvSpPr>
            <p:nvPr/>
          </p:nvSpPr>
          <p:spPr bwMode="auto">
            <a:xfrm flipH="1">
              <a:off x="6159500" y="2152650"/>
              <a:ext cx="1238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470" name="Text Box 175"/>
            <p:cNvSpPr txBox="1">
              <a:spLocks noChangeArrowheads="1"/>
            </p:cNvSpPr>
            <p:nvPr/>
          </p:nvSpPr>
          <p:spPr bwMode="auto">
            <a:xfrm>
              <a:off x="2265363" y="4152900"/>
              <a:ext cx="792162" cy="352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latin typeface="Verdana" pitchFamily="34" charset="0"/>
                </a:rPr>
                <a:t>2x4 SMI</a:t>
              </a:r>
            </a:p>
            <a:p>
              <a:pPr algn="ctr"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latin typeface="Verdana" pitchFamily="34" charset="0"/>
                </a:rPr>
                <a:t> channels</a:t>
              </a:r>
            </a:p>
          </p:txBody>
        </p:sp>
        <p:sp>
          <p:nvSpPr>
            <p:cNvPr id="183471" name="Text Box 176"/>
            <p:cNvSpPr txBox="1">
              <a:spLocks noChangeArrowheads="1"/>
            </p:cNvSpPr>
            <p:nvPr/>
          </p:nvSpPr>
          <p:spPr bwMode="auto">
            <a:xfrm>
              <a:off x="5865813" y="4154488"/>
              <a:ext cx="792162" cy="352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latin typeface="Verdana" pitchFamily="34" charset="0"/>
                </a:rPr>
                <a:t>2x4 SMI</a:t>
              </a:r>
            </a:p>
            <a:p>
              <a:pPr algn="ctr"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latin typeface="Verdana" pitchFamily="34" charset="0"/>
                </a:rPr>
                <a:t> channels</a:t>
              </a:r>
            </a:p>
          </p:txBody>
        </p:sp>
        <p:sp>
          <p:nvSpPr>
            <p:cNvPr id="183473" name="Rectangle 178"/>
            <p:cNvSpPr>
              <a:spLocks noChangeArrowheads="1"/>
            </p:cNvSpPr>
            <p:nvPr/>
          </p:nvSpPr>
          <p:spPr bwMode="auto">
            <a:xfrm>
              <a:off x="4926013" y="4627563"/>
              <a:ext cx="219075" cy="227012"/>
            </a:xfrm>
            <a:prstGeom prst="rect">
              <a:avLst/>
            </a:prstGeom>
            <a:noFill/>
            <a:ln w="19050" algn="ctr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ME</a:t>
              </a:r>
            </a:p>
          </p:txBody>
        </p:sp>
        <p:sp>
          <p:nvSpPr>
            <p:cNvPr id="183474" name="Text Box 179"/>
            <p:cNvSpPr txBox="1">
              <a:spLocks noChangeArrowheads="1"/>
            </p:cNvSpPr>
            <p:nvPr/>
          </p:nvSpPr>
          <p:spPr bwMode="auto">
            <a:xfrm>
              <a:off x="6156325" y="5949950"/>
              <a:ext cx="1935163" cy="260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dirty="0">
                  <a:latin typeface="Verdana" pitchFamily="34" charset="0"/>
                </a:rPr>
                <a:t>ME: Management Engine</a:t>
              </a:r>
            </a:p>
          </p:txBody>
        </p:sp>
        <p:sp>
          <p:nvSpPr>
            <p:cNvPr id="183475" name="Rectangle 180"/>
            <p:cNvSpPr>
              <a:spLocks noChangeArrowheads="1"/>
            </p:cNvSpPr>
            <p:nvPr/>
          </p:nvSpPr>
          <p:spPr bwMode="auto">
            <a:xfrm>
              <a:off x="3046413" y="1400175"/>
              <a:ext cx="1398587" cy="42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100" i="1">
                  <a:solidFill>
                    <a:srgbClr val="000000"/>
                  </a:solidFill>
                  <a:latin typeface="Verdana" pitchFamily="34" charset="0"/>
                </a:rPr>
                <a:t>Xeon 7500</a:t>
              </a:r>
            </a:p>
            <a:p>
              <a:pPr algn="ctr"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hu-HU" altLang="en-US" sz="1100" i="1">
                  <a:solidFill>
                    <a:srgbClr val="000000"/>
                  </a:solidFill>
                  <a:latin typeface="Verdana" pitchFamily="34" charset="0"/>
                </a:rPr>
                <a:t>(</a:t>
              </a:r>
              <a:r>
                <a:rPr lang="en-US" altLang="en-US" sz="1100" i="1">
                  <a:solidFill>
                    <a:srgbClr val="000000"/>
                  </a:solidFill>
                  <a:latin typeface="Verdana" pitchFamily="34" charset="0"/>
                </a:rPr>
                <a:t>Nehalem-EX</a:t>
              </a:r>
              <a:r>
                <a:rPr lang="hu-HU" altLang="en-US" sz="1100" i="1">
                  <a:solidFill>
                    <a:srgbClr val="000000"/>
                  </a:solidFill>
                  <a:latin typeface="Verdana" pitchFamily="34" charset="0"/>
                </a:rPr>
                <a:t>)</a:t>
              </a:r>
              <a:endParaRPr lang="en-US" altLang="en-US" sz="1100" i="1">
                <a:solidFill>
                  <a:srgbClr val="000000"/>
                </a:solidFill>
                <a:latin typeface="Verdana" pitchFamily="34" charset="0"/>
              </a:endParaRPr>
            </a:p>
            <a:p>
              <a:pPr algn="ctr"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100" i="1">
                  <a:solidFill>
                    <a:srgbClr val="000000"/>
                  </a:solidFill>
                  <a:latin typeface="Verdana" pitchFamily="34" charset="0"/>
                </a:rPr>
                <a:t>(Becton) 8C</a:t>
              </a:r>
            </a:p>
          </p:txBody>
        </p:sp>
        <p:sp>
          <p:nvSpPr>
            <p:cNvPr id="183476" name="Rectangle 181"/>
            <p:cNvSpPr>
              <a:spLocks noChangeArrowheads="1"/>
            </p:cNvSpPr>
            <p:nvPr/>
          </p:nvSpPr>
          <p:spPr bwMode="auto">
            <a:xfrm>
              <a:off x="4565650" y="1435100"/>
              <a:ext cx="140970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i="1" dirty="0">
                  <a:solidFill>
                    <a:srgbClr val="000000"/>
                  </a:solidFill>
                  <a:latin typeface="Verdana" pitchFamily="34" charset="0"/>
                </a:rPr>
                <a:t>Xeon </a:t>
              </a:r>
              <a:r>
                <a:rPr lang="en-US" altLang="en-US" sz="1100" i="1" dirty="0" smtClean="0">
                  <a:solidFill>
                    <a:srgbClr val="000000"/>
                  </a:solidFill>
                  <a:latin typeface="Verdana" pitchFamily="34" charset="0"/>
                </a:rPr>
                <a:t>E7-4800</a:t>
              </a:r>
              <a:endParaRPr lang="en-US" altLang="en-US" sz="1100" i="1" dirty="0">
                <a:solidFill>
                  <a:srgbClr val="000000"/>
                </a:solidFill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100" i="1" dirty="0">
                  <a:solidFill>
                    <a:srgbClr val="000000"/>
                  </a:solidFill>
                  <a:latin typeface="Verdana" pitchFamily="34" charset="0"/>
                </a:rPr>
                <a:t>(</a:t>
              </a:r>
              <a:r>
                <a:rPr lang="en-US" altLang="en-US" sz="1100" i="1" dirty="0" err="1">
                  <a:solidFill>
                    <a:srgbClr val="000000"/>
                  </a:solidFill>
                  <a:latin typeface="Verdana" pitchFamily="34" charset="0"/>
                </a:rPr>
                <a:t>Westmere</a:t>
              </a:r>
              <a:r>
                <a:rPr lang="en-US" altLang="en-US" sz="1100" i="1" dirty="0">
                  <a:solidFill>
                    <a:srgbClr val="000000"/>
                  </a:solidFill>
                  <a:latin typeface="Verdana" pitchFamily="34" charset="0"/>
                </a:rPr>
                <a:t>-EX) 10C</a:t>
              </a:r>
            </a:p>
          </p:txBody>
        </p:sp>
        <p:sp>
          <p:nvSpPr>
            <p:cNvPr id="183477" name="Téglalap 3"/>
            <p:cNvSpPr>
              <a:spLocks noChangeArrowheads="1"/>
            </p:cNvSpPr>
            <p:nvPr/>
          </p:nvSpPr>
          <p:spPr bwMode="auto">
            <a:xfrm>
              <a:off x="4714875" y="2097088"/>
              <a:ext cx="1439863" cy="576262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Nehalem-EX 8C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Westmere-EX 10C</a:t>
              </a:r>
              <a:endParaRPr lang="hu-HU" altLang="en-US" sz="11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83478" name="Téglalap 3"/>
            <p:cNvSpPr>
              <a:spLocks noChangeArrowheads="1"/>
            </p:cNvSpPr>
            <p:nvPr/>
          </p:nvSpPr>
          <p:spPr bwMode="auto">
            <a:xfrm>
              <a:off x="2771775" y="3252788"/>
              <a:ext cx="1439863" cy="576262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Nehalem-EX 8C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Westmere-EX 10C</a:t>
              </a:r>
              <a:endParaRPr lang="hu-HU" altLang="en-US" sz="11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83479" name="Téglalap 3"/>
            <p:cNvSpPr>
              <a:spLocks noChangeArrowheads="1"/>
            </p:cNvSpPr>
            <p:nvPr/>
          </p:nvSpPr>
          <p:spPr bwMode="auto">
            <a:xfrm>
              <a:off x="4689475" y="3252788"/>
              <a:ext cx="1439863" cy="576262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Nehalem-EX 8C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Westmere-EX 10C</a:t>
              </a:r>
              <a:endParaRPr lang="hu-HU" altLang="en-US" sz="11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83480" name="Text Box 185"/>
            <p:cNvSpPr txBox="1">
              <a:spLocks noChangeArrowheads="1"/>
            </p:cNvSpPr>
            <p:nvPr/>
          </p:nvSpPr>
          <p:spPr bwMode="auto">
            <a:xfrm>
              <a:off x="4341813" y="1441450"/>
              <a:ext cx="247650" cy="260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latin typeface="Verdana" pitchFamily="34" charset="0"/>
                </a:rPr>
                <a:t>/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17785" y="5336932"/>
              <a:ext cx="205537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2 DIMMs/memory channel</a:t>
              </a:r>
              <a:endParaRPr lang="en-US" sz="11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65125" y="5086350"/>
              <a:ext cx="179408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4 x QPI up to 6.4 GT/s</a:t>
              </a:r>
              <a:endParaRPr lang="en-US" sz="1100" dirty="0"/>
            </a:p>
          </p:txBody>
        </p:sp>
        <p:sp>
          <p:nvSpPr>
            <p:cNvPr id="20" name="Left-Right Arrow 19"/>
            <p:cNvSpPr/>
            <p:nvPr/>
          </p:nvSpPr>
          <p:spPr bwMode="auto">
            <a:xfrm>
              <a:off x="5155406" y="4516437"/>
              <a:ext cx="360000" cy="126000"/>
            </a:xfrm>
            <a:prstGeom prst="leftRightArrow">
              <a:avLst/>
            </a:prstGeom>
            <a:solidFill>
              <a:srgbClr val="FF0000"/>
            </a:solidFill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170306" y="4600575"/>
              <a:ext cx="3642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36</a:t>
              </a:r>
              <a:endParaRPr lang="en-US" sz="11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497161" y="4378325"/>
              <a:ext cx="51007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err="1" smtClean="0"/>
                <a:t>PCIe</a:t>
              </a:r>
              <a:endParaRPr lang="en-US" sz="1100" dirty="0" smtClean="0"/>
            </a:p>
            <a:p>
              <a:pPr algn="ctr"/>
              <a:r>
                <a:rPr lang="en-US" sz="1100" dirty="0" smtClean="0"/>
                <a:t>2.0</a:t>
              </a:r>
              <a:endParaRPr lang="en-US" sz="1100" dirty="0"/>
            </a:p>
          </p:txBody>
        </p:sp>
        <p:sp>
          <p:nvSpPr>
            <p:cNvPr id="27" name="Rounded Rectangle 26"/>
            <p:cNvSpPr/>
            <p:nvPr/>
          </p:nvSpPr>
          <p:spPr bwMode="auto">
            <a:xfrm>
              <a:off x="3502819" y="4186954"/>
              <a:ext cx="1855071" cy="1823530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</p:grpSp>
      <p:sp>
        <p:nvSpPr>
          <p:cNvPr id="193" name="Rectangle 2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sz="1600" dirty="0" smtClean="0"/>
              <a:t>1.</a:t>
            </a:r>
            <a:r>
              <a:rPr lang="en-US" altLang="en-US" sz="1600" dirty="0" smtClean="0"/>
              <a:t>7</a:t>
            </a:r>
            <a:r>
              <a:rPr lang="hu-HU" altLang="en-US" sz="1600" dirty="0" smtClean="0"/>
              <a:t> </a:t>
            </a:r>
            <a:r>
              <a:rPr lang="en-US" altLang="en-US" sz="1600" dirty="0" smtClean="0"/>
              <a:t>Platforms classified according to the number of chips constituting the platform (</a:t>
            </a:r>
            <a:r>
              <a:rPr lang="hu-HU" altLang="en-US" sz="1600" dirty="0" smtClean="0"/>
              <a:t>2</a:t>
            </a:r>
            <a:r>
              <a:rPr lang="en-US" altLang="en-US" sz="1600" dirty="0" smtClean="0"/>
              <a:t>)</a:t>
            </a:r>
            <a:endParaRPr lang="hu-HU" alt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342177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Text Box 177"/>
          <p:cNvSpPr txBox="1">
            <a:spLocks noChangeArrowheads="1"/>
          </p:cNvSpPr>
          <p:nvPr/>
        </p:nvSpPr>
        <p:spPr bwMode="auto">
          <a:xfrm>
            <a:off x="194726" y="651389"/>
            <a:ext cx="8894762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Example of a 2-chip implementation: The </a:t>
            </a:r>
            <a:r>
              <a:rPr lang="en-US" altLang="en-US" sz="1400" b="1" dirty="0" err="1" smtClean="0">
                <a:solidFill>
                  <a:schemeClr val="accent2"/>
                </a:solidFill>
                <a:latin typeface="Verdana" pitchFamily="34" charset="0"/>
              </a:rPr>
              <a:t>Brickland</a:t>
            </a:r>
            <a:r>
              <a:rPr lang="en-US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-EX 4S server platform supporting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2"/>
                </a:solidFill>
                <a:latin typeface="Verdana" pitchFamily="34" charset="0"/>
              </a:rPr>
              <a:t> </a:t>
            </a:r>
            <a:r>
              <a:rPr lang="en-US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 Ivy Bridge-EX/Haswell-EX/Broadwell-EX processors 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244" name="Rectangle 2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sz="1600" dirty="0" smtClean="0"/>
              <a:t>1.</a:t>
            </a:r>
            <a:r>
              <a:rPr lang="en-US" altLang="en-US" sz="1600" dirty="0" smtClean="0"/>
              <a:t>7</a:t>
            </a:r>
            <a:r>
              <a:rPr lang="hu-HU" altLang="en-US" sz="1600" dirty="0" smtClean="0"/>
              <a:t> </a:t>
            </a:r>
            <a:r>
              <a:rPr lang="en-US" altLang="en-US" sz="1600" dirty="0" smtClean="0"/>
              <a:t>Platforms classified according to the number of chips constituting the platform (</a:t>
            </a:r>
            <a:r>
              <a:rPr lang="hu-HU" altLang="en-US" sz="1600" dirty="0" smtClean="0"/>
              <a:t>3</a:t>
            </a:r>
            <a:r>
              <a:rPr lang="en-US" altLang="en-US" sz="1600" dirty="0" smtClean="0"/>
              <a:t>)</a:t>
            </a:r>
            <a:endParaRPr lang="hu-HU" altLang="en-US" sz="1600" dirty="0" smtClean="0"/>
          </a:p>
        </p:txBody>
      </p:sp>
      <p:sp>
        <p:nvSpPr>
          <p:cNvPr id="245" name="Text Box 179"/>
          <p:cNvSpPr txBox="1">
            <a:spLocks noChangeArrowheads="1"/>
          </p:cNvSpPr>
          <p:nvPr/>
        </p:nvSpPr>
        <p:spPr bwMode="auto">
          <a:xfrm>
            <a:off x="3527425" y="6256094"/>
            <a:ext cx="1935163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latin typeface="Verdana" pitchFamily="34" charset="0"/>
              </a:rPr>
              <a:t>ME: Management Engine</a:t>
            </a:r>
          </a:p>
        </p:txBody>
      </p:sp>
      <p:sp>
        <p:nvSpPr>
          <p:cNvPr id="247" name="TextBox 3"/>
          <p:cNvSpPr txBox="1">
            <a:spLocks noChangeArrowheads="1"/>
          </p:cNvSpPr>
          <p:nvPr/>
        </p:nvSpPr>
        <p:spPr bwMode="auto">
          <a:xfrm>
            <a:off x="3463925" y="5264150"/>
            <a:ext cx="187904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altLang="en-US" sz="1100" dirty="0" smtClean="0"/>
              <a:t>QPI 1.1: Up to 9.6 </a:t>
            </a:r>
            <a:r>
              <a:rPr lang="en-US" altLang="en-US" sz="1100" dirty="0"/>
              <a:t>GT/s</a:t>
            </a:r>
          </a:p>
        </p:txBody>
      </p:sp>
      <p:sp>
        <p:nvSpPr>
          <p:cNvPr id="444" name="Text Box 90"/>
          <p:cNvSpPr txBox="1">
            <a:spLocks noChangeArrowheads="1"/>
          </p:cNvSpPr>
          <p:nvPr/>
        </p:nvSpPr>
        <p:spPr bwMode="auto">
          <a:xfrm>
            <a:off x="5584594" y="4991690"/>
            <a:ext cx="3572106" cy="1811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SMI2: Scalable Memory Interface 2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(Parallel 64-bit VMSE data link between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the </a:t>
            </a:r>
            <a:r>
              <a:rPr lang="en-US" altLang="en-US" sz="1100" dirty="0">
                <a:latin typeface="Verdana" pitchFamily="34" charset="0"/>
              </a:rPr>
              <a:t>processor </a:t>
            </a:r>
            <a:r>
              <a:rPr lang="en-US" altLang="en-US" sz="1100" dirty="0" smtClean="0">
                <a:latin typeface="Verdana" pitchFamily="34" charset="0"/>
              </a:rPr>
              <a:t>and the SMB)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SMB: Scalable Memory Buffer</a:t>
            </a:r>
          </a:p>
          <a:p>
            <a:pPr algn="ctr" eaLnBrk="1" hangingPunct="1">
              <a:spcBef>
                <a:spcPct val="0"/>
              </a:spcBef>
              <a:spcAft>
                <a:spcPts val="100"/>
              </a:spcAft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(C112/C114: Jordan Creek 2)</a:t>
            </a:r>
            <a:endParaRPr lang="en-US" altLang="en-US" sz="11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latin typeface="Verdana" pitchFamily="34" charset="0"/>
              </a:rPr>
              <a:t> </a:t>
            </a:r>
            <a:r>
              <a:rPr lang="en-US" altLang="en-US" sz="1100" dirty="0" smtClean="0">
                <a:latin typeface="Verdana" pitchFamily="34" charset="0"/>
              </a:rPr>
              <a:t>(Performs conversion between the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latin typeface="Verdana" pitchFamily="34" charset="0"/>
              </a:rPr>
              <a:t> </a:t>
            </a:r>
            <a:r>
              <a:rPr lang="en-US" altLang="en-US" sz="1100" dirty="0" smtClean="0">
                <a:latin typeface="Verdana" pitchFamily="34" charset="0"/>
              </a:rPr>
              <a:t>parallel SMI2 and the parallel </a:t>
            </a:r>
          </a:p>
          <a:p>
            <a:pPr algn="ct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DDR3/DDR4 DIMM interfaces)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C112:  2 DIMMs/channel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C114: 3 DIMMs/channel</a:t>
            </a:r>
            <a:endParaRPr lang="en-US" altLang="en-US" sz="1100" dirty="0">
              <a:latin typeface="Verdana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43141" y="1276604"/>
            <a:ext cx="8824658" cy="3695789"/>
            <a:chOff x="243141" y="1276604"/>
            <a:chExt cx="8824658" cy="3695789"/>
          </a:xfrm>
        </p:grpSpPr>
        <p:cxnSp>
          <p:nvCxnSpPr>
            <p:cNvPr id="248" name="Egyenes összekötő 108"/>
            <p:cNvCxnSpPr/>
            <p:nvPr/>
          </p:nvCxnSpPr>
          <p:spPr>
            <a:xfrm flipH="1" flipV="1">
              <a:off x="4200663" y="2326867"/>
              <a:ext cx="576126" cy="9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Egyenes összekötő 112"/>
            <p:cNvCxnSpPr/>
            <p:nvPr/>
          </p:nvCxnSpPr>
          <p:spPr>
            <a:xfrm rot="10800000">
              <a:off x="4222750" y="3500692"/>
              <a:ext cx="57626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Egyenes összekötő 113"/>
            <p:cNvCxnSpPr/>
            <p:nvPr/>
          </p:nvCxnSpPr>
          <p:spPr>
            <a:xfrm rot="10800000">
              <a:off x="4222750" y="2614867"/>
              <a:ext cx="576263" cy="6223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Egyenes összekötő 115"/>
            <p:cNvCxnSpPr/>
            <p:nvPr/>
          </p:nvCxnSpPr>
          <p:spPr>
            <a:xfrm rot="10800000" flipV="1">
              <a:off x="4222750" y="2627567"/>
              <a:ext cx="563563" cy="609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Egyenes összekötő 118"/>
            <p:cNvCxnSpPr>
              <a:cxnSpLocks noChangeShapeType="1"/>
            </p:cNvCxnSpPr>
            <p:nvPr/>
          </p:nvCxnSpPr>
          <p:spPr bwMode="auto">
            <a:xfrm flipH="1" flipV="1">
              <a:off x="3480663" y="2614867"/>
              <a:ext cx="726" cy="584464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3" name="Egyenes összekötő 119"/>
            <p:cNvCxnSpPr>
              <a:cxnSpLocks noChangeShapeType="1"/>
            </p:cNvCxnSpPr>
            <p:nvPr/>
          </p:nvCxnSpPr>
          <p:spPr bwMode="auto">
            <a:xfrm flipV="1">
              <a:off x="5519738" y="2627567"/>
              <a:ext cx="0" cy="58420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54" name="Szövegdoboz 70"/>
            <p:cNvSpPr txBox="1">
              <a:spLocks noChangeArrowheads="1"/>
            </p:cNvSpPr>
            <p:nvPr/>
          </p:nvSpPr>
          <p:spPr bwMode="auto">
            <a:xfrm>
              <a:off x="4257881" y="1865567"/>
              <a:ext cx="41710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 dirty="0" smtClean="0">
                  <a:latin typeface="Verdana" pitchFamily="34" charset="0"/>
                </a:rPr>
                <a:t>QPI</a:t>
              </a:r>
              <a:endParaRPr lang="en-US" altLang="en-US" sz="1000" dirty="0" smtClean="0"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dirty="0" smtClean="0">
                  <a:latin typeface="Verdana" pitchFamily="34" charset="0"/>
                </a:rPr>
                <a:t>1.1</a:t>
              </a:r>
              <a:endParaRPr lang="hu-HU" altLang="en-US" sz="1000" dirty="0">
                <a:latin typeface="Verdana" pitchFamily="34" charset="0"/>
              </a:endParaRPr>
            </a:p>
          </p:txBody>
        </p:sp>
        <p:sp>
          <p:nvSpPr>
            <p:cNvPr id="255" name="Szövegdoboz 70"/>
            <p:cNvSpPr txBox="1">
              <a:spLocks noChangeArrowheads="1"/>
            </p:cNvSpPr>
            <p:nvPr/>
          </p:nvSpPr>
          <p:spPr bwMode="auto">
            <a:xfrm>
              <a:off x="4245181" y="3576892"/>
              <a:ext cx="41710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 dirty="0" smtClean="0">
                  <a:latin typeface="Verdana" pitchFamily="34" charset="0"/>
                </a:rPr>
                <a:t>QPI</a:t>
              </a:r>
              <a:endParaRPr lang="en-US" altLang="en-US" sz="1000" dirty="0" smtClean="0"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dirty="0" smtClean="0">
                  <a:latin typeface="Verdana" pitchFamily="34" charset="0"/>
                </a:rPr>
                <a:t>1.1</a:t>
              </a:r>
              <a:endParaRPr lang="hu-HU" altLang="en-US" sz="1000" dirty="0">
                <a:latin typeface="Verdana" pitchFamily="34" charset="0"/>
              </a:endParaRPr>
            </a:p>
          </p:txBody>
        </p:sp>
        <p:sp>
          <p:nvSpPr>
            <p:cNvPr id="256" name="Szövegdoboz 70"/>
            <p:cNvSpPr txBox="1">
              <a:spLocks noChangeArrowheads="1"/>
            </p:cNvSpPr>
            <p:nvPr/>
          </p:nvSpPr>
          <p:spPr bwMode="auto">
            <a:xfrm>
              <a:off x="5508394" y="2792667"/>
              <a:ext cx="671979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 dirty="0" smtClean="0">
                  <a:latin typeface="Verdana" pitchFamily="34" charset="0"/>
                </a:rPr>
                <a:t>QPI</a:t>
              </a:r>
              <a:r>
                <a:rPr lang="en-US" altLang="en-US" sz="1000" dirty="0" smtClean="0">
                  <a:latin typeface="Verdana" pitchFamily="34" charset="0"/>
                </a:rPr>
                <a:t> 1.1</a:t>
              </a:r>
              <a:endParaRPr lang="hu-HU" altLang="en-US" sz="1000" dirty="0">
                <a:latin typeface="Verdana" pitchFamily="34" charset="0"/>
              </a:endParaRPr>
            </a:p>
          </p:txBody>
        </p:sp>
        <p:sp>
          <p:nvSpPr>
            <p:cNvPr id="257" name="Szövegdoboz 70"/>
            <p:cNvSpPr txBox="1">
              <a:spLocks noChangeArrowheads="1"/>
            </p:cNvSpPr>
            <p:nvPr/>
          </p:nvSpPr>
          <p:spPr bwMode="auto">
            <a:xfrm>
              <a:off x="2804881" y="2789492"/>
              <a:ext cx="671979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 dirty="0" smtClean="0">
                  <a:latin typeface="Verdana" pitchFamily="34" charset="0"/>
                </a:rPr>
                <a:t>QPI</a:t>
              </a:r>
              <a:r>
                <a:rPr lang="en-US" altLang="en-US" sz="1000" dirty="0" smtClean="0">
                  <a:latin typeface="Verdana" pitchFamily="34" charset="0"/>
                </a:rPr>
                <a:t> 1.1</a:t>
              </a:r>
              <a:endParaRPr lang="hu-HU" altLang="en-US" sz="1000" dirty="0">
                <a:latin typeface="Verdana" pitchFamily="34" charset="0"/>
              </a:endParaRPr>
            </a:p>
          </p:txBody>
        </p:sp>
        <p:sp>
          <p:nvSpPr>
            <p:cNvPr id="258" name="Szövegdoboz 70"/>
            <p:cNvSpPr txBox="1">
              <a:spLocks noChangeArrowheads="1"/>
            </p:cNvSpPr>
            <p:nvPr/>
          </p:nvSpPr>
          <p:spPr bwMode="auto">
            <a:xfrm>
              <a:off x="3784369" y="2794254"/>
              <a:ext cx="671979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 dirty="0" smtClean="0">
                  <a:latin typeface="Verdana" pitchFamily="34" charset="0"/>
                </a:rPr>
                <a:t>QPI</a:t>
              </a:r>
              <a:r>
                <a:rPr lang="en-US" altLang="en-US" sz="1000" dirty="0" smtClean="0">
                  <a:latin typeface="Verdana" pitchFamily="34" charset="0"/>
                </a:rPr>
                <a:t> 1.1</a:t>
              </a:r>
              <a:endParaRPr lang="hu-HU" altLang="en-US" sz="1000" dirty="0">
                <a:latin typeface="Verdana" pitchFamily="34" charset="0"/>
              </a:endParaRPr>
            </a:p>
          </p:txBody>
        </p:sp>
        <p:sp>
          <p:nvSpPr>
            <p:cNvPr id="259" name="Szövegdoboz 70"/>
            <p:cNvSpPr txBox="1">
              <a:spLocks noChangeArrowheads="1"/>
            </p:cNvSpPr>
            <p:nvPr/>
          </p:nvSpPr>
          <p:spPr bwMode="auto">
            <a:xfrm>
              <a:off x="4570181" y="2794254"/>
              <a:ext cx="671979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 dirty="0" smtClean="0">
                  <a:latin typeface="Verdana" pitchFamily="34" charset="0"/>
                </a:rPr>
                <a:t>QPI</a:t>
              </a:r>
              <a:r>
                <a:rPr lang="en-US" altLang="en-US" sz="1000" dirty="0" smtClean="0">
                  <a:latin typeface="Verdana" pitchFamily="34" charset="0"/>
                </a:rPr>
                <a:t> 1.1</a:t>
              </a:r>
              <a:endParaRPr lang="hu-HU" altLang="en-US" sz="1000" dirty="0">
                <a:latin typeface="Verdana" pitchFamily="34" charset="0"/>
              </a:endParaRPr>
            </a:p>
          </p:txBody>
        </p:sp>
        <p:cxnSp>
          <p:nvCxnSpPr>
            <p:cNvPr id="260" name="Egyenes összekötő 130"/>
            <p:cNvCxnSpPr/>
            <p:nvPr/>
          </p:nvCxnSpPr>
          <p:spPr>
            <a:xfrm rot="10800000" flipH="1" flipV="1">
              <a:off x="2409825" y="3616579"/>
              <a:ext cx="350838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Egyenes összekötő 131"/>
            <p:cNvCxnSpPr/>
            <p:nvPr/>
          </p:nvCxnSpPr>
          <p:spPr>
            <a:xfrm rot="10800000" flipH="1" flipV="1">
              <a:off x="2409825" y="3105404"/>
              <a:ext cx="263525" cy="63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Egyenes összekötő 145"/>
            <p:cNvCxnSpPr/>
            <p:nvPr/>
          </p:nvCxnSpPr>
          <p:spPr>
            <a:xfrm rot="10800000" flipH="1">
              <a:off x="1502017" y="3018504"/>
              <a:ext cx="442913" cy="7937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3" name="Téglalap 146"/>
            <p:cNvSpPr/>
            <p:nvPr/>
          </p:nvSpPr>
          <p:spPr>
            <a:xfrm flipH="1">
              <a:off x="1658603" y="2840292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64" name="Téglalap 147"/>
            <p:cNvSpPr/>
            <p:nvPr/>
          </p:nvSpPr>
          <p:spPr>
            <a:xfrm flipH="1">
              <a:off x="1571290" y="2840292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265" name="Egyenes összekötő 150"/>
            <p:cNvCxnSpPr/>
            <p:nvPr/>
          </p:nvCxnSpPr>
          <p:spPr>
            <a:xfrm rot="10800000" flipH="1">
              <a:off x="1507955" y="3194304"/>
              <a:ext cx="442913" cy="952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" name="Téglalap 151"/>
            <p:cNvSpPr/>
            <p:nvPr/>
          </p:nvSpPr>
          <p:spPr>
            <a:xfrm flipH="1">
              <a:off x="1658603" y="3087942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67" name="Téglalap 152"/>
            <p:cNvSpPr/>
            <p:nvPr/>
          </p:nvSpPr>
          <p:spPr>
            <a:xfrm flipH="1">
              <a:off x="1571290" y="3087942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68" name="Téglalap 155"/>
            <p:cNvSpPr/>
            <p:nvPr/>
          </p:nvSpPr>
          <p:spPr>
            <a:xfrm flipH="1">
              <a:off x="1897063" y="2960942"/>
              <a:ext cx="647700" cy="288925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altLang="en-US" sz="1100" smtClean="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269" name="Egyenes összekötő 156"/>
            <p:cNvCxnSpPr/>
            <p:nvPr/>
          </p:nvCxnSpPr>
          <p:spPr>
            <a:xfrm rot="10800000" flipH="1">
              <a:off x="1502017" y="3540379"/>
              <a:ext cx="428625" cy="4763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0" name="Téglalap 157"/>
            <p:cNvSpPr/>
            <p:nvPr/>
          </p:nvSpPr>
          <p:spPr>
            <a:xfrm flipH="1">
              <a:off x="1658603" y="3438779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71" name="Téglalap 158"/>
            <p:cNvSpPr/>
            <p:nvPr/>
          </p:nvSpPr>
          <p:spPr>
            <a:xfrm flipH="1">
              <a:off x="1571290" y="3438779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272" name="Egyenes összekötő 161"/>
            <p:cNvCxnSpPr/>
            <p:nvPr/>
          </p:nvCxnSpPr>
          <p:spPr>
            <a:xfrm rot="10800000" flipH="1">
              <a:off x="1502017" y="3718179"/>
              <a:ext cx="442913" cy="317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3" name="Téglalap 162"/>
            <p:cNvSpPr/>
            <p:nvPr/>
          </p:nvSpPr>
          <p:spPr>
            <a:xfrm flipH="1">
              <a:off x="1658603" y="3689604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74" name="Téglalap 163"/>
            <p:cNvSpPr/>
            <p:nvPr/>
          </p:nvSpPr>
          <p:spPr>
            <a:xfrm flipH="1">
              <a:off x="1571290" y="3689604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75" name="Téglalap 166"/>
            <p:cNvSpPr/>
            <p:nvPr/>
          </p:nvSpPr>
          <p:spPr>
            <a:xfrm flipH="1">
              <a:off x="1897063" y="3473704"/>
              <a:ext cx="647700" cy="287338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altLang="en-US" sz="1100" dirty="0" smtClean="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 dirty="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276" name="Egyenes összekötő 130"/>
            <p:cNvCxnSpPr/>
            <p:nvPr/>
          </p:nvCxnSpPr>
          <p:spPr>
            <a:xfrm rot="10800000" flipH="1" flipV="1">
              <a:off x="2436813" y="2386267"/>
              <a:ext cx="350837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Egyenes összekötő 131"/>
            <p:cNvCxnSpPr/>
            <p:nvPr/>
          </p:nvCxnSpPr>
          <p:spPr>
            <a:xfrm rot="10800000" flipH="1" flipV="1">
              <a:off x="2436813" y="1887792"/>
              <a:ext cx="236537" cy="4762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Egyenes összekötő 145"/>
            <p:cNvCxnSpPr/>
            <p:nvPr/>
          </p:nvCxnSpPr>
          <p:spPr>
            <a:xfrm rot="10800000" flipH="1">
              <a:off x="1525769" y="1806829"/>
              <a:ext cx="469900" cy="317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9" name="Téglalap 146"/>
            <p:cNvSpPr/>
            <p:nvPr/>
          </p:nvSpPr>
          <p:spPr>
            <a:xfrm flipH="1">
              <a:off x="1667210" y="1622679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80" name="Téglalap 147"/>
            <p:cNvSpPr/>
            <p:nvPr/>
          </p:nvSpPr>
          <p:spPr>
            <a:xfrm flipH="1">
              <a:off x="1579898" y="1622679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281" name="Egyenes összekötő 150"/>
            <p:cNvCxnSpPr/>
            <p:nvPr/>
          </p:nvCxnSpPr>
          <p:spPr>
            <a:xfrm rot="10800000" flipH="1">
              <a:off x="1525769" y="1976692"/>
              <a:ext cx="469900" cy="4762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2" name="Téglalap 151"/>
            <p:cNvSpPr/>
            <p:nvPr/>
          </p:nvSpPr>
          <p:spPr>
            <a:xfrm flipH="1">
              <a:off x="1667210" y="1870329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83" name="Téglalap 152"/>
            <p:cNvSpPr/>
            <p:nvPr/>
          </p:nvSpPr>
          <p:spPr>
            <a:xfrm flipH="1">
              <a:off x="1579898" y="1870329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84" name="Téglalap 155"/>
            <p:cNvSpPr/>
            <p:nvPr/>
          </p:nvSpPr>
          <p:spPr>
            <a:xfrm flipH="1">
              <a:off x="1924050" y="1743329"/>
              <a:ext cx="647700" cy="288925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altLang="en-US" sz="1100" dirty="0" smtClean="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 dirty="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285" name="Egyenes összekötő 156"/>
            <p:cNvCxnSpPr/>
            <p:nvPr/>
          </p:nvCxnSpPr>
          <p:spPr>
            <a:xfrm rot="10800000" flipH="1">
              <a:off x="1525769" y="2314829"/>
              <a:ext cx="455613" cy="952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6" name="Téglalap 157"/>
            <p:cNvSpPr/>
            <p:nvPr/>
          </p:nvSpPr>
          <p:spPr>
            <a:xfrm flipH="1">
              <a:off x="1667210" y="2208467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87" name="Téglalap 158"/>
            <p:cNvSpPr/>
            <p:nvPr/>
          </p:nvSpPr>
          <p:spPr>
            <a:xfrm flipH="1">
              <a:off x="1579898" y="2208467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288" name="Egyenes összekötő 161"/>
            <p:cNvCxnSpPr/>
            <p:nvPr/>
          </p:nvCxnSpPr>
          <p:spPr>
            <a:xfrm rot="10800000" flipH="1">
              <a:off x="1525769" y="2487867"/>
              <a:ext cx="469900" cy="7937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9" name="Téglalap 162"/>
            <p:cNvSpPr/>
            <p:nvPr/>
          </p:nvSpPr>
          <p:spPr>
            <a:xfrm flipH="1">
              <a:off x="1667210" y="2459292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90" name="Téglalap 163"/>
            <p:cNvSpPr/>
            <p:nvPr/>
          </p:nvSpPr>
          <p:spPr>
            <a:xfrm flipH="1">
              <a:off x="1579898" y="2459292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91" name="Téglalap 166"/>
            <p:cNvSpPr/>
            <p:nvPr/>
          </p:nvSpPr>
          <p:spPr>
            <a:xfrm flipH="1">
              <a:off x="1924050" y="2243392"/>
              <a:ext cx="647700" cy="287337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altLang="en-US" sz="1100" dirty="0" smtClean="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 dirty="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292" name="Egyenes összekötő 170"/>
            <p:cNvCxnSpPr>
              <a:cxnSpLocks noChangeShapeType="1"/>
            </p:cNvCxnSpPr>
            <p:nvPr/>
          </p:nvCxnSpPr>
          <p:spPr bwMode="auto">
            <a:xfrm rot="10800000" flipV="1">
              <a:off x="6161088" y="2403729"/>
              <a:ext cx="350837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3" name="Egyenes összekötő 171"/>
            <p:cNvCxnSpPr>
              <a:cxnSpLocks noChangeShapeType="1"/>
            </p:cNvCxnSpPr>
            <p:nvPr/>
          </p:nvCxnSpPr>
          <p:spPr bwMode="auto">
            <a:xfrm rot="10800000" flipV="1">
              <a:off x="6283325" y="1890967"/>
              <a:ext cx="228600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4" name="Egyenes összekötő 172"/>
            <p:cNvCxnSpPr>
              <a:cxnSpLocks noChangeShapeType="1"/>
            </p:cNvCxnSpPr>
            <p:nvPr/>
          </p:nvCxnSpPr>
          <p:spPr bwMode="auto">
            <a:xfrm rot="10800000">
              <a:off x="6955008" y="1810004"/>
              <a:ext cx="457200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95" name="Téglalap 173"/>
            <p:cNvSpPr>
              <a:spLocks noChangeArrowheads="1"/>
            </p:cNvSpPr>
            <p:nvPr/>
          </p:nvSpPr>
          <p:spPr bwMode="auto">
            <a:xfrm>
              <a:off x="7212013" y="1625854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296" name="Téglalap 174"/>
            <p:cNvSpPr>
              <a:spLocks noChangeArrowheads="1"/>
            </p:cNvSpPr>
            <p:nvPr/>
          </p:nvSpPr>
          <p:spPr bwMode="auto">
            <a:xfrm>
              <a:off x="7297738" y="1625854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297" name="Egyenes összekötő 177"/>
            <p:cNvCxnSpPr>
              <a:cxnSpLocks noChangeShapeType="1"/>
            </p:cNvCxnSpPr>
            <p:nvPr/>
          </p:nvCxnSpPr>
          <p:spPr bwMode="auto">
            <a:xfrm rot="10800000">
              <a:off x="6955008" y="1979867"/>
              <a:ext cx="457200" cy="1587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98" name="Téglalap 178"/>
            <p:cNvSpPr>
              <a:spLocks noChangeArrowheads="1"/>
            </p:cNvSpPr>
            <p:nvPr/>
          </p:nvSpPr>
          <p:spPr bwMode="auto">
            <a:xfrm>
              <a:off x="7212013" y="1873504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299" name="Téglalap 179"/>
            <p:cNvSpPr>
              <a:spLocks noChangeArrowheads="1"/>
            </p:cNvSpPr>
            <p:nvPr/>
          </p:nvSpPr>
          <p:spPr bwMode="auto">
            <a:xfrm>
              <a:off x="7297738" y="1873504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00" name="Téglalap 182"/>
            <p:cNvSpPr>
              <a:spLocks noChangeArrowheads="1"/>
            </p:cNvSpPr>
            <p:nvPr/>
          </p:nvSpPr>
          <p:spPr bwMode="auto">
            <a:xfrm>
              <a:off x="6362700" y="1748092"/>
              <a:ext cx="647700" cy="287337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301" name="Egyenes összekötő 183"/>
            <p:cNvCxnSpPr>
              <a:cxnSpLocks noChangeShapeType="1"/>
            </p:cNvCxnSpPr>
            <p:nvPr/>
          </p:nvCxnSpPr>
          <p:spPr bwMode="auto">
            <a:xfrm rot="10800000">
              <a:off x="6970883" y="2330704"/>
              <a:ext cx="441325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02" name="Téglalap 184"/>
            <p:cNvSpPr>
              <a:spLocks noChangeArrowheads="1"/>
            </p:cNvSpPr>
            <p:nvPr/>
          </p:nvSpPr>
          <p:spPr bwMode="auto">
            <a:xfrm>
              <a:off x="7212013" y="2224342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03" name="Téglalap 185"/>
            <p:cNvSpPr>
              <a:spLocks noChangeArrowheads="1"/>
            </p:cNvSpPr>
            <p:nvPr/>
          </p:nvSpPr>
          <p:spPr bwMode="auto">
            <a:xfrm>
              <a:off x="7297738" y="2224342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304" name="Egyenes összekötő 188"/>
            <p:cNvCxnSpPr>
              <a:cxnSpLocks noChangeShapeType="1"/>
            </p:cNvCxnSpPr>
            <p:nvPr/>
          </p:nvCxnSpPr>
          <p:spPr bwMode="auto">
            <a:xfrm rot="10800000">
              <a:off x="6949070" y="2503742"/>
              <a:ext cx="457200" cy="4762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05" name="Téglalap 189"/>
            <p:cNvSpPr>
              <a:spLocks noChangeArrowheads="1"/>
            </p:cNvSpPr>
            <p:nvPr/>
          </p:nvSpPr>
          <p:spPr bwMode="auto">
            <a:xfrm>
              <a:off x="7212013" y="2475167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06" name="Téglalap 190"/>
            <p:cNvSpPr>
              <a:spLocks noChangeArrowheads="1"/>
            </p:cNvSpPr>
            <p:nvPr/>
          </p:nvSpPr>
          <p:spPr bwMode="auto">
            <a:xfrm>
              <a:off x="7297738" y="2475167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07" name="Téglalap 193"/>
            <p:cNvSpPr>
              <a:spLocks noChangeArrowheads="1"/>
            </p:cNvSpPr>
            <p:nvPr/>
          </p:nvSpPr>
          <p:spPr bwMode="auto">
            <a:xfrm>
              <a:off x="6362700" y="2259267"/>
              <a:ext cx="647700" cy="287337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308" name="Egyenes összekötő 170"/>
            <p:cNvCxnSpPr>
              <a:cxnSpLocks noChangeShapeType="1"/>
            </p:cNvCxnSpPr>
            <p:nvPr/>
          </p:nvCxnSpPr>
          <p:spPr bwMode="auto">
            <a:xfrm rot="10800000" flipV="1">
              <a:off x="6161088" y="3673729"/>
              <a:ext cx="350837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9" name="Egyenes összekötő 171"/>
            <p:cNvCxnSpPr>
              <a:cxnSpLocks noChangeShapeType="1"/>
            </p:cNvCxnSpPr>
            <p:nvPr/>
          </p:nvCxnSpPr>
          <p:spPr bwMode="auto">
            <a:xfrm rot="10800000" flipV="1">
              <a:off x="6283325" y="3122867"/>
              <a:ext cx="228600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0" name="Egyenes összekötő 172"/>
            <p:cNvCxnSpPr>
              <a:cxnSpLocks noChangeShapeType="1"/>
            </p:cNvCxnSpPr>
            <p:nvPr/>
          </p:nvCxnSpPr>
          <p:spPr bwMode="auto">
            <a:xfrm rot="10800000">
              <a:off x="6955008" y="3041904"/>
              <a:ext cx="457200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11" name="Téglalap 173"/>
            <p:cNvSpPr>
              <a:spLocks noChangeArrowheads="1"/>
            </p:cNvSpPr>
            <p:nvPr/>
          </p:nvSpPr>
          <p:spPr bwMode="auto">
            <a:xfrm>
              <a:off x="7212013" y="2857754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12" name="Téglalap 174"/>
            <p:cNvSpPr>
              <a:spLocks noChangeArrowheads="1"/>
            </p:cNvSpPr>
            <p:nvPr/>
          </p:nvSpPr>
          <p:spPr bwMode="auto">
            <a:xfrm>
              <a:off x="7297738" y="2857754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313" name="Egyenes összekötő 177"/>
            <p:cNvCxnSpPr>
              <a:cxnSpLocks noChangeShapeType="1"/>
            </p:cNvCxnSpPr>
            <p:nvPr/>
          </p:nvCxnSpPr>
          <p:spPr bwMode="auto">
            <a:xfrm rot="10800000">
              <a:off x="6955008" y="3211767"/>
              <a:ext cx="457200" cy="7937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14" name="Téglalap 178"/>
            <p:cNvSpPr>
              <a:spLocks noChangeArrowheads="1"/>
            </p:cNvSpPr>
            <p:nvPr/>
          </p:nvSpPr>
          <p:spPr bwMode="auto">
            <a:xfrm>
              <a:off x="7212013" y="3105404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15" name="Téglalap 179"/>
            <p:cNvSpPr>
              <a:spLocks noChangeArrowheads="1"/>
            </p:cNvSpPr>
            <p:nvPr/>
          </p:nvSpPr>
          <p:spPr bwMode="auto">
            <a:xfrm>
              <a:off x="7297738" y="3105404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16" name="Téglalap 182"/>
            <p:cNvSpPr>
              <a:spLocks noChangeArrowheads="1"/>
            </p:cNvSpPr>
            <p:nvPr/>
          </p:nvSpPr>
          <p:spPr bwMode="auto">
            <a:xfrm>
              <a:off x="6362700" y="2979992"/>
              <a:ext cx="647700" cy="287337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317" name="Egyenes összekötő 183"/>
            <p:cNvCxnSpPr>
              <a:cxnSpLocks noChangeShapeType="1"/>
            </p:cNvCxnSpPr>
            <p:nvPr/>
          </p:nvCxnSpPr>
          <p:spPr bwMode="auto">
            <a:xfrm rot="10800000">
              <a:off x="6970883" y="3600704"/>
              <a:ext cx="441325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18" name="Téglalap 184"/>
            <p:cNvSpPr>
              <a:spLocks noChangeArrowheads="1"/>
            </p:cNvSpPr>
            <p:nvPr/>
          </p:nvSpPr>
          <p:spPr bwMode="auto">
            <a:xfrm>
              <a:off x="7212013" y="3494342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19" name="Téglalap 185"/>
            <p:cNvSpPr>
              <a:spLocks noChangeArrowheads="1"/>
            </p:cNvSpPr>
            <p:nvPr/>
          </p:nvSpPr>
          <p:spPr bwMode="auto">
            <a:xfrm>
              <a:off x="7297738" y="3494342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320" name="Egyenes összekötő 188"/>
            <p:cNvCxnSpPr>
              <a:cxnSpLocks noChangeShapeType="1"/>
            </p:cNvCxnSpPr>
            <p:nvPr/>
          </p:nvCxnSpPr>
          <p:spPr bwMode="auto">
            <a:xfrm rot="10800000">
              <a:off x="6955008" y="3772154"/>
              <a:ext cx="457200" cy="1588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1" name="Téglalap 189"/>
            <p:cNvSpPr>
              <a:spLocks noChangeArrowheads="1"/>
            </p:cNvSpPr>
            <p:nvPr/>
          </p:nvSpPr>
          <p:spPr bwMode="auto">
            <a:xfrm>
              <a:off x="7212013" y="3745167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22" name="Téglalap 190"/>
            <p:cNvSpPr>
              <a:spLocks noChangeArrowheads="1"/>
            </p:cNvSpPr>
            <p:nvPr/>
          </p:nvSpPr>
          <p:spPr bwMode="auto">
            <a:xfrm>
              <a:off x="7297738" y="3745167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23" name="Téglalap 193"/>
            <p:cNvSpPr>
              <a:spLocks noChangeArrowheads="1"/>
            </p:cNvSpPr>
            <p:nvPr/>
          </p:nvSpPr>
          <p:spPr bwMode="auto">
            <a:xfrm>
              <a:off x="6362700" y="3529267"/>
              <a:ext cx="647700" cy="287337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324" name="Egyenes összekötő 130"/>
            <p:cNvCxnSpPr/>
            <p:nvPr/>
          </p:nvCxnSpPr>
          <p:spPr>
            <a:xfrm rot="10800000" flipH="1" flipV="1">
              <a:off x="1193800" y="2718054"/>
              <a:ext cx="1479550" cy="1270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Egyenes összekötő 131"/>
            <p:cNvCxnSpPr/>
            <p:nvPr/>
          </p:nvCxnSpPr>
          <p:spPr>
            <a:xfrm rot="10800000" flipH="1" flipV="1">
              <a:off x="1193800" y="2156079"/>
              <a:ext cx="1582738" cy="317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Egyenes összekötő 145"/>
            <p:cNvCxnSpPr/>
            <p:nvPr/>
          </p:nvCxnSpPr>
          <p:spPr>
            <a:xfrm rot="10800000" flipH="1">
              <a:off x="270881" y="2075117"/>
              <a:ext cx="469900" cy="317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7" name="Téglalap 146"/>
            <p:cNvSpPr/>
            <p:nvPr/>
          </p:nvSpPr>
          <p:spPr>
            <a:xfrm flipH="1">
              <a:off x="433388" y="1890967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28" name="Téglalap 147"/>
            <p:cNvSpPr/>
            <p:nvPr/>
          </p:nvSpPr>
          <p:spPr>
            <a:xfrm flipH="1">
              <a:off x="346075" y="1890967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329" name="Egyenes összekötő 150"/>
            <p:cNvCxnSpPr/>
            <p:nvPr/>
          </p:nvCxnSpPr>
          <p:spPr>
            <a:xfrm rot="10800000" flipH="1">
              <a:off x="270881" y="2244979"/>
              <a:ext cx="469900" cy="4763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0" name="Téglalap 151"/>
            <p:cNvSpPr/>
            <p:nvPr/>
          </p:nvSpPr>
          <p:spPr>
            <a:xfrm flipH="1">
              <a:off x="433388" y="2138617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31" name="Téglalap 152"/>
            <p:cNvSpPr/>
            <p:nvPr/>
          </p:nvSpPr>
          <p:spPr>
            <a:xfrm flipH="1">
              <a:off x="346075" y="2138617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32" name="Téglalap 155"/>
            <p:cNvSpPr/>
            <p:nvPr/>
          </p:nvSpPr>
          <p:spPr>
            <a:xfrm flipH="1">
              <a:off x="681038" y="2011617"/>
              <a:ext cx="647700" cy="288925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altLang="en-US" sz="1100" smtClean="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333" name="Egyenes összekötő 156"/>
            <p:cNvCxnSpPr/>
            <p:nvPr/>
          </p:nvCxnSpPr>
          <p:spPr>
            <a:xfrm rot="10800000" flipH="1">
              <a:off x="270881" y="2659317"/>
              <a:ext cx="455612" cy="952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4" name="Téglalap 157"/>
            <p:cNvSpPr/>
            <p:nvPr/>
          </p:nvSpPr>
          <p:spPr>
            <a:xfrm flipH="1">
              <a:off x="433388" y="2552954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35" name="Téglalap 158"/>
            <p:cNvSpPr/>
            <p:nvPr/>
          </p:nvSpPr>
          <p:spPr>
            <a:xfrm flipH="1">
              <a:off x="346075" y="2552954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336" name="Egyenes összekötő 161"/>
            <p:cNvCxnSpPr/>
            <p:nvPr/>
          </p:nvCxnSpPr>
          <p:spPr>
            <a:xfrm rot="10800000" flipH="1">
              <a:off x="270881" y="2832354"/>
              <a:ext cx="469900" cy="7938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7" name="Téglalap 162"/>
            <p:cNvSpPr/>
            <p:nvPr/>
          </p:nvSpPr>
          <p:spPr>
            <a:xfrm flipH="1">
              <a:off x="433388" y="2803779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38" name="Téglalap 163"/>
            <p:cNvSpPr/>
            <p:nvPr/>
          </p:nvSpPr>
          <p:spPr>
            <a:xfrm flipH="1">
              <a:off x="346075" y="2803779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39" name="Téglalap 166"/>
            <p:cNvSpPr/>
            <p:nvPr/>
          </p:nvSpPr>
          <p:spPr>
            <a:xfrm flipH="1">
              <a:off x="681038" y="2587879"/>
              <a:ext cx="647700" cy="287338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altLang="en-US" sz="1100" smtClean="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340" name="Egyenes összekötő 130"/>
            <p:cNvCxnSpPr/>
            <p:nvPr/>
          </p:nvCxnSpPr>
          <p:spPr>
            <a:xfrm rot="10800000" flipH="1" flipV="1">
              <a:off x="1195388" y="3962654"/>
              <a:ext cx="1477962" cy="1588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Egyenes összekötő 131"/>
            <p:cNvCxnSpPr/>
            <p:nvPr/>
          </p:nvCxnSpPr>
          <p:spPr>
            <a:xfrm rot="10800000" flipH="1" flipV="1">
              <a:off x="1195388" y="3389567"/>
              <a:ext cx="1592262" cy="1587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Egyenes összekötő 145"/>
            <p:cNvCxnSpPr/>
            <p:nvPr/>
          </p:nvCxnSpPr>
          <p:spPr>
            <a:xfrm rot="10800000" flipH="1">
              <a:off x="272468" y="3308604"/>
              <a:ext cx="469900" cy="317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3" name="Téglalap 146"/>
            <p:cNvSpPr/>
            <p:nvPr/>
          </p:nvSpPr>
          <p:spPr>
            <a:xfrm flipH="1">
              <a:off x="434975" y="3124454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44" name="Téglalap 147"/>
            <p:cNvSpPr/>
            <p:nvPr/>
          </p:nvSpPr>
          <p:spPr>
            <a:xfrm flipH="1">
              <a:off x="347663" y="3124454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345" name="Egyenes összekötő 150"/>
            <p:cNvCxnSpPr/>
            <p:nvPr/>
          </p:nvCxnSpPr>
          <p:spPr>
            <a:xfrm rot="10800000" flipH="1">
              <a:off x="272468" y="3478467"/>
              <a:ext cx="469900" cy="4762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6" name="Téglalap 151"/>
            <p:cNvSpPr/>
            <p:nvPr/>
          </p:nvSpPr>
          <p:spPr>
            <a:xfrm flipH="1">
              <a:off x="434975" y="3372104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47" name="Téglalap 152"/>
            <p:cNvSpPr/>
            <p:nvPr/>
          </p:nvSpPr>
          <p:spPr>
            <a:xfrm flipH="1">
              <a:off x="347663" y="3372104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48" name="Téglalap 155"/>
            <p:cNvSpPr/>
            <p:nvPr/>
          </p:nvSpPr>
          <p:spPr>
            <a:xfrm flipH="1">
              <a:off x="682625" y="3245104"/>
              <a:ext cx="647700" cy="288925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altLang="en-US" sz="1100" smtClean="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349" name="Egyenes összekötő 156"/>
            <p:cNvCxnSpPr/>
            <p:nvPr/>
          </p:nvCxnSpPr>
          <p:spPr>
            <a:xfrm rot="10800000" flipH="1">
              <a:off x="272468" y="3892804"/>
              <a:ext cx="455613" cy="952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0" name="Téglalap 157"/>
            <p:cNvSpPr/>
            <p:nvPr/>
          </p:nvSpPr>
          <p:spPr>
            <a:xfrm flipH="1">
              <a:off x="434975" y="3786442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51" name="Téglalap 158"/>
            <p:cNvSpPr/>
            <p:nvPr/>
          </p:nvSpPr>
          <p:spPr>
            <a:xfrm flipH="1">
              <a:off x="347663" y="3786442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352" name="Egyenes összekötő 161"/>
            <p:cNvCxnSpPr/>
            <p:nvPr/>
          </p:nvCxnSpPr>
          <p:spPr>
            <a:xfrm rot="10800000" flipH="1">
              <a:off x="272468" y="4065842"/>
              <a:ext cx="469900" cy="7937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3" name="Téglalap 162"/>
            <p:cNvSpPr/>
            <p:nvPr/>
          </p:nvSpPr>
          <p:spPr>
            <a:xfrm flipH="1">
              <a:off x="434975" y="4037267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54" name="Téglalap 163"/>
            <p:cNvSpPr/>
            <p:nvPr/>
          </p:nvSpPr>
          <p:spPr>
            <a:xfrm flipH="1">
              <a:off x="347663" y="4037267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55" name="Téglalap 166"/>
            <p:cNvSpPr/>
            <p:nvPr/>
          </p:nvSpPr>
          <p:spPr>
            <a:xfrm flipH="1">
              <a:off x="682625" y="3821367"/>
              <a:ext cx="647700" cy="287337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altLang="en-US" sz="1100" smtClean="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356" name="Line 123"/>
            <p:cNvSpPr>
              <a:spLocks noChangeShapeType="1"/>
            </p:cNvSpPr>
            <p:nvPr/>
          </p:nvSpPr>
          <p:spPr bwMode="auto">
            <a:xfrm flipV="1">
              <a:off x="2681288" y="2553791"/>
              <a:ext cx="0" cy="18000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" name="Line 124"/>
            <p:cNvSpPr>
              <a:spLocks noChangeShapeType="1"/>
            </p:cNvSpPr>
            <p:nvPr/>
          </p:nvSpPr>
          <p:spPr bwMode="auto">
            <a:xfrm>
              <a:off x="2706688" y="2552954"/>
              <a:ext cx="0" cy="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" name="Line 125"/>
            <p:cNvSpPr>
              <a:spLocks noChangeShapeType="1"/>
            </p:cNvSpPr>
            <p:nvPr/>
          </p:nvSpPr>
          <p:spPr bwMode="auto">
            <a:xfrm>
              <a:off x="2706688" y="2552954"/>
              <a:ext cx="0" cy="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9" name="Line 126"/>
            <p:cNvSpPr>
              <a:spLocks noChangeShapeType="1"/>
            </p:cNvSpPr>
            <p:nvPr/>
          </p:nvSpPr>
          <p:spPr bwMode="auto">
            <a:xfrm>
              <a:off x="2687638" y="2552954"/>
              <a:ext cx="9525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" name="Line 127"/>
            <p:cNvSpPr>
              <a:spLocks noChangeShapeType="1"/>
            </p:cNvSpPr>
            <p:nvPr/>
          </p:nvSpPr>
          <p:spPr bwMode="auto">
            <a:xfrm>
              <a:off x="2687638" y="1901744"/>
              <a:ext cx="0" cy="19685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1" name="Line 128"/>
            <p:cNvSpPr>
              <a:spLocks noChangeShapeType="1"/>
            </p:cNvSpPr>
            <p:nvPr/>
          </p:nvSpPr>
          <p:spPr bwMode="auto">
            <a:xfrm>
              <a:off x="2687638" y="2108454"/>
              <a:ext cx="8255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2" name="Line 130"/>
            <p:cNvSpPr>
              <a:spLocks noChangeShapeType="1"/>
            </p:cNvSpPr>
            <p:nvPr/>
          </p:nvSpPr>
          <p:spPr bwMode="auto">
            <a:xfrm>
              <a:off x="2687638" y="3114594"/>
              <a:ext cx="0" cy="18000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3" name="Line 133"/>
            <p:cNvSpPr>
              <a:spLocks noChangeShapeType="1"/>
            </p:cNvSpPr>
            <p:nvPr/>
          </p:nvSpPr>
          <p:spPr bwMode="auto">
            <a:xfrm>
              <a:off x="2687638" y="3302254"/>
              <a:ext cx="8255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364" name="Egyenes összekötő 170"/>
            <p:cNvCxnSpPr>
              <a:cxnSpLocks noChangeShapeType="1"/>
            </p:cNvCxnSpPr>
            <p:nvPr/>
          </p:nvCxnSpPr>
          <p:spPr bwMode="auto">
            <a:xfrm rot="10800000" flipV="1">
              <a:off x="6283639" y="2718054"/>
              <a:ext cx="1548000" cy="4763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5" name="Egyenes összekötő 171"/>
            <p:cNvCxnSpPr>
              <a:cxnSpLocks noChangeShapeType="1"/>
            </p:cNvCxnSpPr>
            <p:nvPr/>
          </p:nvCxnSpPr>
          <p:spPr bwMode="auto">
            <a:xfrm rot="10800000" flipV="1">
              <a:off x="6154738" y="2171954"/>
              <a:ext cx="1690687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6" name="Egyenes összekötő 172"/>
            <p:cNvCxnSpPr>
              <a:cxnSpLocks noChangeShapeType="1"/>
            </p:cNvCxnSpPr>
            <p:nvPr/>
          </p:nvCxnSpPr>
          <p:spPr bwMode="auto">
            <a:xfrm rot="10800000">
              <a:off x="8314671" y="2090992"/>
              <a:ext cx="457200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67" name="Téglalap 173"/>
            <p:cNvSpPr>
              <a:spLocks noChangeArrowheads="1"/>
            </p:cNvSpPr>
            <p:nvPr/>
          </p:nvSpPr>
          <p:spPr bwMode="auto">
            <a:xfrm>
              <a:off x="8559800" y="1906842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68" name="Téglalap 174"/>
            <p:cNvSpPr>
              <a:spLocks noChangeArrowheads="1"/>
            </p:cNvSpPr>
            <p:nvPr/>
          </p:nvSpPr>
          <p:spPr bwMode="auto">
            <a:xfrm>
              <a:off x="8645525" y="1906842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369" name="Egyenes összekötő 177"/>
            <p:cNvCxnSpPr>
              <a:cxnSpLocks noChangeShapeType="1"/>
            </p:cNvCxnSpPr>
            <p:nvPr/>
          </p:nvCxnSpPr>
          <p:spPr bwMode="auto">
            <a:xfrm rot="10800000">
              <a:off x="8314671" y="2222754"/>
              <a:ext cx="457200" cy="1588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70" name="Téglalap 178"/>
            <p:cNvSpPr>
              <a:spLocks noChangeArrowheads="1"/>
            </p:cNvSpPr>
            <p:nvPr/>
          </p:nvSpPr>
          <p:spPr bwMode="auto">
            <a:xfrm>
              <a:off x="8559800" y="2154492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71" name="Téglalap 179"/>
            <p:cNvSpPr>
              <a:spLocks noChangeArrowheads="1"/>
            </p:cNvSpPr>
            <p:nvPr/>
          </p:nvSpPr>
          <p:spPr bwMode="auto">
            <a:xfrm>
              <a:off x="8645525" y="2154492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72" name="Téglalap 182"/>
            <p:cNvSpPr>
              <a:spLocks noChangeArrowheads="1"/>
            </p:cNvSpPr>
            <p:nvPr/>
          </p:nvSpPr>
          <p:spPr bwMode="auto">
            <a:xfrm>
              <a:off x="7710488" y="2029079"/>
              <a:ext cx="647700" cy="287338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373" name="Egyenes összekötő 183"/>
            <p:cNvCxnSpPr>
              <a:cxnSpLocks noChangeShapeType="1"/>
            </p:cNvCxnSpPr>
            <p:nvPr/>
          </p:nvCxnSpPr>
          <p:spPr bwMode="auto">
            <a:xfrm rot="10800000">
              <a:off x="8324608" y="2649792"/>
              <a:ext cx="441325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74" name="Téglalap 184"/>
            <p:cNvSpPr>
              <a:spLocks noChangeArrowheads="1"/>
            </p:cNvSpPr>
            <p:nvPr/>
          </p:nvSpPr>
          <p:spPr bwMode="auto">
            <a:xfrm>
              <a:off x="8559800" y="2543429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75" name="Téglalap 185"/>
            <p:cNvSpPr>
              <a:spLocks noChangeArrowheads="1"/>
            </p:cNvSpPr>
            <p:nvPr/>
          </p:nvSpPr>
          <p:spPr bwMode="auto">
            <a:xfrm>
              <a:off x="8645525" y="2543429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376" name="Egyenes összekötő 188"/>
            <p:cNvCxnSpPr>
              <a:cxnSpLocks noChangeShapeType="1"/>
            </p:cNvCxnSpPr>
            <p:nvPr/>
          </p:nvCxnSpPr>
          <p:spPr bwMode="auto">
            <a:xfrm rot="10800000">
              <a:off x="8308733" y="2822829"/>
              <a:ext cx="457200" cy="4763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77" name="Téglalap 189"/>
            <p:cNvSpPr>
              <a:spLocks noChangeArrowheads="1"/>
            </p:cNvSpPr>
            <p:nvPr/>
          </p:nvSpPr>
          <p:spPr bwMode="auto">
            <a:xfrm>
              <a:off x="8559800" y="2794254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78" name="Téglalap 190"/>
            <p:cNvSpPr>
              <a:spLocks noChangeArrowheads="1"/>
            </p:cNvSpPr>
            <p:nvPr/>
          </p:nvSpPr>
          <p:spPr bwMode="auto">
            <a:xfrm>
              <a:off x="8645525" y="2794254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79" name="Téglalap 193"/>
            <p:cNvSpPr>
              <a:spLocks noChangeArrowheads="1"/>
            </p:cNvSpPr>
            <p:nvPr/>
          </p:nvSpPr>
          <p:spPr bwMode="auto">
            <a:xfrm>
              <a:off x="7710488" y="2578354"/>
              <a:ext cx="647700" cy="287338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380" name="Egyenes összekötő 170"/>
            <p:cNvCxnSpPr>
              <a:cxnSpLocks noChangeShapeType="1"/>
            </p:cNvCxnSpPr>
            <p:nvPr/>
          </p:nvCxnSpPr>
          <p:spPr bwMode="auto">
            <a:xfrm rot="10800000" flipV="1">
              <a:off x="6282823" y="4018217"/>
              <a:ext cx="1576387" cy="7937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81" name="Egyenes összekötő 171"/>
            <p:cNvCxnSpPr>
              <a:cxnSpLocks noChangeShapeType="1"/>
            </p:cNvCxnSpPr>
            <p:nvPr/>
          </p:nvCxnSpPr>
          <p:spPr bwMode="auto">
            <a:xfrm rot="10800000" flipV="1">
              <a:off x="6138863" y="3391154"/>
              <a:ext cx="1706562" cy="1270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82" name="Egyenes összekötő 172"/>
            <p:cNvCxnSpPr>
              <a:cxnSpLocks noChangeShapeType="1"/>
            </p:cNvCxnSpPr>
            <p:nvPr/>
          </p:nvCxnSpPr>
          <p:spPr bwMode="auto">
            <a:xfrm rot="10800000">
              <a:off x="8314671" y="3310192"/>
              <a:ext cx="457200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83" name="Téglalap 173"/>
            <p:cNvSpPr>
              <a:spLocks noChangeArrowheads="1"/>
            </p:cNvSpPr>
            <p:nvPr/>
          </p:nvSpPr>
          <p:spPr bwMode="auto">
            <a:xfrm>
              <a:off x="8559800" y="3126042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84" name="Téglalap 174"/>
            <p:cNvSpPr>
              <a:spLocks noChangeArrowheads="1"/>
            </p:cNvSpPr>
            <p:nvPr/>
          </p:nvSpPr>
          <p:spPr bwMode="auto">
            <a:xfrm>
              <a:off x="8645525" y="3126042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385" name="Egyenes összekötő 177"/>
            <p:cNvCxnSpPr>
              <a:cxnSpLocks noChangeShapeType="1"/>
            </p:cNvCxnSpPr>
            <p:nvPr/>
          </p:nvCxnSpPr>
          <p:spPr bwMode="auto">
            <a:xfrm rot="10800000">
              <a:off x="8308733" y="3441954"/>
              <a:ext cx="457200" cy="7938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86" name="Téglalap 178"/>
            <p:cNvSpPr>
              <a:spLocks noChangeArrowheads="1"/>
            </p:cNvSpPr>
            <p:nvPr/>
          </p:nvSpPr>
          <p:spPr bwMode="auto">
            <a:xfrm>
              <a:off x="8559800" y="3373692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87" name="Téglalap 179"/>
            <p:cNvSpPr>
              <a:spLocks noChangeArrowheads="1"/>
            </p:cNvSpPr>
            <p:nvPr/>
          </p:nvSpPr>
          <p:spPr bwMode="auto">
            <a:xfrm>
              <a:off x="8645525" y="3373692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88" name="Téglalap 182"/>
            <p:cNvSpPr>
              <a:spLocks noChangeArrowheads="1"/>
            </p:cNvSpPr>
            <p:nvPr/>
          </p:nvSpPr>
          <p:spPr bwMode="auto">
            <a:xfrm>
              <a:off x="7710488" y="3248279"/>
              <a:ext cx="647700" cy="287338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389" name="Egyenes összekötő 183"/>
            <p:cNvCxnSpPr>
              <a:cxnSpLocks noChangeShapeType="1"/>
            </p:cNvCxnSpPr>
            <p:nvPr/>
          </p:nvCxnSpPr>
          <p:spPr bwMode="auto">
            <a:xfrm rot="10800000">
              <a:off x="8330546" y="3919792"/>
              <a:ext cx="441325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90" name="Téglalap 184"/>
            <p:cNvSpPr>
              <a:spLocks noChangeArrowheads="1"/>
            </p:cNvSpPr>
            <p:nvPr/>
          </p:nvSpPr>
          <p:spPr bwMode="auto">
            <a:xfrm>
              <a:off x="8559800" y="3813429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91" name="Téglalap 185"/>
            <p:cNvSpPr>
              <a:spLocks noChangeArrowheads="1"/>
            </p:cNvSpPr>
            <p:nvPr/>
          </p:nvSpPr>
          <p:spPr bwMode="auto">
            <a:xfrm>
              <a:off x="8645525" y="3813429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392" name="Egyenes összekötő 188"/>
            <p:cNvCxnSpPr>
              <a:cxnSpLocks noChangeShapeType="1"/>
            </p:cNvCxnSpPr>
            <p:nvPr/>
          </p:nvCxnSpPr>
          <p:spPr bwMode="auto">
            <a:xfrm rot="10800000">
              <a:off x="8314671" y="4091242"/>
              <a:ext cx="457200" cy="1587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93" name="Téglalap 189"/>
            <p:cNvSpPr>
              <a:spLocks noChangeArrowheads="1"/>
            </p:cNvSpPr>
            <p:nvPr/>
          </p:nvSpPr>
          <p:spPr bwMode="auto">
            <a:xfrm>
              <a:off x="8559800" y="4064254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94" name="Téglalap 190"/>
            <p:cNvSpPr>
              <a:spLocks noChangeArrowheads="1"/>
            </p:cNvSpPr>
            <p:nvPr/>
          </p:nvSpPr>
          <p:spPr bwMode="auto">
            <a:xfrm>
              <a:off x="8645525" y="4064254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95" name="Téglalap 193"/>
            <p:cNvSpPr>
              <a:spLocks noChangeArrowheads="1"/>
            </p:cNvSpPr>
            <p:nvPr/>
          </p:nvSpPr>
          <p:spPr bwMode="auto">
            <a:xfrm>
              <a:off x="7710488" y="3873754"/>
              <a:ext cx="647700" cy="287338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396" name="Line 166"/>
            <p:cNvSpPr>
              <a:spLocks noChangeShapeType="1"/>
            </p:cNvSpPr>
            <p:nvPr/>
          </p:nvSpPr>
          <p:spPr bwMode="auto">
            <a:xfrm flipV="1">
              <a:off x="6283325" y="3747839"/>
              <a:ext cx="0" cy="27000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7" name="Line 167"/>
            <p:cNvSpPr>
              <a:spLocks noChangeShapeType="1"/>
            </p:cNvSpPr>
            <p:nvPr/>
          </p:nvSpPr>
          <p:spPr bwMode="auto">
            <a:xfrm>
              <a:off x="6283325" y="3746754"/>
              <a:ext cx="0" cy="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8" name="Line 168"/>
            <p:cNvSpPr>
              <a:spLocks noChangeShapeType="1"/>
            </p:cNvSpPr>
            <p:nvPr/>
          </p:nvSpPr>
          <p:spPr bwMode="auto">
            <a:xfrm flipH="1">
              <a:off x="6146800" y="3746754"/>
              <a:ext cx="136525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" name="Line 169"/>
            <p:cNvSpPr>
              <a:spLocks noChangeShapeType="1"/>
            </p:cNvSpPr>
            <p:nvPr/>
          </p:nvSpPr>
          <p:spPr bwMode="auto">
            <a:xfrm>
              <a:off x="6283325" y="3118104"/>
              <a:ext cx="0" cy="15875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" name="Line 170"/>
            <p:cNvSpPr>
              <a:spLocks noChangeShapeType="1"/>
            </p:cNvSpPr>
            <p:nvPr/>
          </p:nvSpPr>
          <p:spPr bwMode="auto">
            <a:xfrm flipH="1">
              <a:off x="6131929" y="3276854"/>
              <a:ext cx="14400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" name="Line 171"/>
            <p:cNvSpPr>
              <a:spLocks noChangeShapeType="1"/>
            </p:cNvSpPr>
            <p:nvPr/>
          </p:nvSpPr>
          <p:spPr bwMode="auto">
            <a:xfrm flipV="1">
              <a:off x="6283325" y="2533904"/>
              <a:ext cx="0" cy="18415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" name="Line 172"/>
            <p:cNvSpPr>
              <a:spLocks noChangeShapeType="1"/>
            </p:cNvSpPr>
            <p:nvPr/>
          </p:nvSpPr>
          <p:spPr bwMode="auto">
            <a:xfrm flipH="1">
              <a:off x="6165850" y="2533904"/>
              <a:ext cx="117475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" name="Line 173"/>
            <p:cNvSpPr>
              <a:spLocks noChangeShapeType="1"/>
            </p:cNvSpPr>
            <p:nvPr/>
          </p:nvSpPr>
          <p:spPr bwMode="auto">
            <a:xfrm>
              <a:off x="6283325" y="1887209"/>
              <a:ext cx="0" cy="22225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4" name="Line 174"/>
            <p:cNvSpPr>
              <a:spLocks noChangeShapeType="1"/>
            </p:cNvSpPr>
            <p:nvPr/>
          </p:nvSpPr>
          <p:spPr bwMode="auto">
            <a:xfrm flipH="1">
              <a:off x="6159500" y="2108454"/>
              <a:ext cx="123825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" name="Text Box 175"/>
            <p:cNvSpPr txBox="1">
              <a:spLocks noChangeArrowheads="1"/>
            </p:cNvSpPr>
            <p:nvPr/>
          </p:nvSpPr>
          <p:spPr bwMode="auto">
            <a:xfrm>
              <a:off x="2274035" y="1276604"/>
              <a:ext cx="800219" cy="3539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latin typeface="Verdana" pitchFamily="34" charset="0"/>
                </a:rPr>
                <a:t>2x4 </a:t>
              </a:r>
              <a:r>
                <a:rPr lang="en-US" altLang="en-US" sz="1000" dirty="0" smtClean="0">
                  <a:latin typeface="Verdana" pitchFamily="34" charset="0"/>
                </a:rPr>
                <a:t>SMI2</a:t>
              </a:r>
              <a:endParaRPr lang="en-US" altLang="en-US" sz="1000" dirty="0">
                <a:latin typeface="Verdana" pitchFamily="34" charset="0"/>
              </a:endParaRPr>
            </a:p>
            <a:p>
              <a:pPr algn="ctr"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latin typeface="Verdana" pitchFamily="34" charset="0"/>
                </a:rPr>
                <a:t> channels</a:t>
              </a:r>
            </a:p>
          </p:txBody>
        </p:sp>
        <p:sp>
          <p:nvSpPr>
            <p:cNvPr id="406" name="Text Box 176"/>
            <p:cNvSpPr txBox="1">
              <a:spLocks noChangeArrowheads="1"/>
            </p:cNvSpPr>
            <p:nvPr/>
          </p:nvSpPr>
          <p:spPr bwMode="auto">
            <a:xfrm>
              <a:off x="5861785" y="1278192"/>
              <a:ext cx="800219" cy="3539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latin typeface="Verdana" pitchFamily="34" charset="0"/>
                </a:rPr>
                <a:t>2x4 </a:t>
              </a:r>
              <a:r>
                <a:rPr lang="en-US" altLang="en-US" sz="1000" dirty="0" smtClean="0">
                  <a:latin typeface="Verdana" pitchFamily="34" charset="0"/>
                </a:rPr>
                <a:t>SMI2</a:t>
              </a:r>
              <a:endParaRPr lang="en-US" altLang="en-US" sz="1000" dirty="0">
                <a:latin typeface="Verdana" pitchFamily="34" charset="0"/>
              </a:endParaRPr>
            </a:p>
            <a:p>
              <a:pPr algn="ctr"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latin typeface="Verdana" pitchFamily="34" charset="0"/>
                </a:rPr>
                <a:t> channels</a:t>
              </a:r>
            </a:p>
          </p:txBody>
        </p:sp>
        <p:sp>
          <p:nvSpPr>
            <p:cNvPr id="407" name="Rectangle 180"/>
            <p:cNvSpPr>
              <a:spLocks noChangeArrowheads="1"/>
            </p:cNvSpPr>
            <p:nvPr/>
          </p:nvSpPr>
          <p:spPr bwMode="auto">
            <a:xfrm>
              <a:off x="3706813" y="1355979"/>
              <a:ext cx="1398587" cy="287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100" i="1" dirty="0" smtClean="0">
                  <a:solidFill>
                    <a:srgbClr val="000000"/>
                  </a:solidFill>
                  <a:latin typeface="Verdana" pitchFamily="34" charset="0"/>
                </a:rPr>
                <a:t>Xeon E7-4800 v3</a:t>
              </a:r>
              <a:endParaRPr lang="en-US" altLang="en-US" sz="1100" i="1" dirty="0">
                <a:solidFill>
                  <a:srgbClr val="000000"/>
                </a:solidFill>
                <a:latin typeface="Verdana" pitchFamily="34" charset="0"/>
              </a:endParaRPr>
            </a:p>
            <a:p>
              <a:pPr algn="ctr"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hu-HU" altLang="en-US" sz="1100" i="1" dirty="0" smtClean="0">
                  <a:solidFill>
                    <a:srgbClr val="000000"/>
                  </a:solidFill>
                  <a:latin typeface="Verdana" pitchFamily="34" charset="0"/>
                </a:rPr>
                <a:t>(</a:t>
              </a:r>
              <a:r>
                <a:rPr lang="en-US" altLang="en-US" sz="1100" i="1" dirty="0" err="1" smtClean="0">
                  <a:solidFill>
                    <a:srgbClr val="000000"/>
                  </a:solidFill>
                  <a:latin typeface="Verdana" pitchFamily="34" charset="0"/>
                </a:rPr>
                <a:t>Haswell</a:t>
              </a:r>
              <a:r>
                <a:rPr lang="en-US" altLang="en-US" sz="1100" i="1" dirty="0" smtClean="0">
                  <a:solidFill>
                    <a:srgbClr val="000000"/>
                  </a:solidFill>
                  <a:latin typeface="Verdana" pitchFamily="34" charset="0"/>
                </a:rPr>
                <a:t>-EX</a:t>
              </a:r>
              <a:r>
                <a:rPr lang="hu-HU" altLang="en-US" sz="1100" i="1" dirty="0" smtClean="0">
                  <a:solidFill>
                    <a:srgbClr val="000000"/>
                  </a:solidFill>
                  <a:latin typeface="Verdana" pitchFamily="34" charset="0"/>
                </a:rPr>
                <a:t>)</a:t>
              </a:r>
              <a:endParaRPr lang="en-US" altLang="en-US" sz="1100" i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408" name="Téglalap 3"/>
            <p:cNvSpPr>
              <a:spLocks noChangeArrowheads="1"/>
            </p:cNvSpPr>
            <p:nvPr/>
          </p:nvSpPr>
          <p:spPr bwMode="auto">
            <a:xfrm>
              <a:off x="4714875" y="2052892"/>
              <a:ext cx="1439863" cy="576262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None/>
              </a:pPr>
              <a:r>
                <a:rPr lang="en-US" altLang="en-US" sz="1100" dirty="0" err="1" smtClean="0">
                  <a:solidFill>
                    <a:schemeClr val="bg1"/>
                  </a:solidFill>
                  <a:latin typeface="Verdana" pitchFamily="34" charset="0"/>
                </a:rPr>
                <a:t>Haswell</a:t>
              </a:r>
              <a:r>
                <a:rPr lang="en-US" altLang="en-US" sz="1100" dirty="0" smtClean="0">
                  <a:solidFill>
                    <a:schemeClr val="bg1"/>
                  </a:solidFill>
                  <a:latin typeface="Verdana" pitchFamily="34" charset="0"/>
                </a:rPr>
                <a:t>-EX 18C</a:t>
              </a:r>
              <a:endParaRPr lang="hu-HU" altLang="en-US" sz="1100" dirty="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409" name="Téglalap 3"/>
            <p:cNvSpPr>
              <a:spLocks noChangeArrowheads="1"/>
            </p:cNvSpPr>
            <p:nvPr/>
          </p:nvSpPr>
          <p:spPr bwMode="auto">
            <a:xfrm>
              <a:off x="2771775" y="3208592"/>
              <a:ext cx="1439863" cy="576262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None/>
              </a:pPr>
              <a:r>
                <a:rPr lang="en-US" altLang="en-US" sz="1100" dirty="0" err="1" smtClean="0">
                  <a:solidFill>
                    <a:schemeClr val="bg1"/>
                  </a:solidFill>
                  <a:latin typeface="Verdana" pitchFamily="34" charset="0"/>
                </a:rPr>
                <a:t>Haswell</a:t>
              </a:r>
              <a:r>
                <a:rPr lang="en-US" altLang="en-US" sz="1100" dirty="0" smtClean="0">
                  <a:solidFill>
                    <a:schemeClr val="bg1"/>
                  </a:solidFill>
                  <a:latin typeface="Verdana" pitchFamily="34" charset="0"/>
                </a:rPr>
                <a:t>--EX 18C</a:t>
              </a:r>
              <a:endParaRPr lang="hu-HU" altLang="en-US" sz="11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410" name="Téglalap 3"/>
            <p:cNvSpPr>
              <a:spLocks noChangeArrowheads="1"/>
            </p:cNvSpPr>
            <p:nvPr/>
          </p:nvSpPr>
          <p:spPr bwMode="auto">
            <a:xfrm>
              <a:off x="4689475" y="3208592"/>
              <a:ext cx="1439863" cy="576262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None/>
              </a:pPr>
              <a:endParaRPr lang="en-US" altLang="en-US" sz="1100" dirty="0" smtClean="0">
                <a:solidFill>
                  <a:schemeClr val="bg1"/>
                </a:solidFill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None/>
              </a:pPr>
              <a:r>
                <a:rPr lang="en-US" altLang="en-US" sz="1100" dirty="0" err="1" smtClean="0">
                  <a:solidFill>
                    <a:schemeClr val="bg1"/>
                  </a:solidFill>
                  <a:latin typeface="Verdana" pitchFamily="34" charset="0"/>
                </a:rPr>
                <a:t>Haswell</a:t>
              </a:r>
              <a:r>
                <a:rPr lang="en-US" altLang="en-US" sz="1100" dirty="0" smtClean="0">
                  <a:solidFill>
                    <a:schemeClr val="bg1"/>
                  </a:solidFill>
                  <a:latin typeface="Verdana" pitchFamily="34" charset="0"/>
                </a:rPr>
                <a:t>-EX 18C</a:t>
              </a:r>
              <a:endParaRPr lang="hu-HU" altLang="en-US" sz="1100" dirty="0" smtClean="0">
                <a:solidFill>
                  <a:schemeClr val="bg1"/>
                </a:solidFill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1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411" name="Téglalap 174"/>
            <p:cNvSpPr>
              <a:spLocks noChangeArrowheads="1"/>
            </p:cNvSpPr>
            <p:nvPr/>
          </p:nvSpPr>
          <p:spPr bwMode="auto">
            <a:xfrm>
              <a:off x="8738545" y="1904854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412" name="Téglalap 179"/>
            <p:cNvSpPr>
              <a:spLocks noChangeArrowheads="1"/>
            </p:cNvSpPr>
            <p:nvPr/>
          </p:nvSpPr>
          <p:spPr bwMode="auto">
            <a:xfrm>
              <a:off x="8738545" y="2152504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413" name="Téglalap 185"/>
            <p:cNvSpPr>
              <a:spLocks noChangeArrowheads="1"/>
            </p:cNvSpPr>
            <p:nvPr/>
          </p:nvSpPr>
          <p:spPr bwMode="auto">
            <a:xfrm>
              <a:off x="8738545" y="2541441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414" name="Téglalap 190"/>
            <p:cNvSpPr>
              <a:spLocks noChangeArrowheads="1"/>
            </p:cNvSpPr>
            <p:nvPr/>
          </p:nvSpPr>
          <p:spPr bwMode="auto">
            <a:xfrm>
              <a:off x="8738545" y="2792266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415" name="Téglalap 174"/>
            <p:cNvSpPr>
              <a:spLocks noChangeArrowheads="1"/>
            </p:cNvSpPr>
            <p:nvPr/>
          </p:nvSpPr>
          <p:spPr bwMode="auto">
            <a:xfrm>
              <a:off x="8738545" y="3124054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416" name="Téglalap 179"/>
            <p:cNvSpPr>
              <a:spLocks noChangeArrowheads="1"/>
            </p:cNvSpPr>
            <p:nvPr/>
          </p:nvSpPr>
          <p:spPr bwMode="auto">
            <a:xfrm>
              <a:off x="8738545" y="3371704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417" name="Téglalap 185"/>
            <p:cNvSpPr>
              <a:spLocks noChangeArrowheads="1"/>
            </p:cNvSpPr>
            <p:nvPr/>
          </p:nvSpPr>
          <p:spPr bwMode="auto">
            <a:xfrm>
              <a:off x="8738545" y="3811441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418" name="Téglalap 190"/>
            <p:cNvSpPr>
              <a:spLocks noChangeArrowheads="1"/>
            </p:cNvSpPr>
            <p:nvPr/>
          </p:nvSpPr>
          <p:spPr bwMode="auto">
            <a:xfrm>
              <a:off x="8738545" y="4062266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419" name="Téglalap 174"/>
            <p:cNvSpPr>
              <a:spLocks noChangeArrowheads="1"/>
            </p:cNvSpPr>
            <p:nvPr/>
          </p:nvSpPr>
          <p:spPr bwMode="auto">
            <a:xfrm>
              <a:off x="7390758" y="1629804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420" name="Téglalap 179"/>
            <p:cNvSpPr>
              <a:spLocks noChangeArrowheads="1"/>
            </p:cNvSpPr>
            <p:nvPr/>
          </p:nvSpPr>
          <p:spPr bwMode="auto">
            <a:xfrm>
              <a:off x="7390758" y="1877454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421" name="Téglalap 185"/>
            <p:cNvSpPr>
              <a:spLocks noChangeArrowheads="1"/>
            </p:cNvSpPr>
            <p:nvPr/>
          </p:nvSpPr>
          <p:spPr bwMode="auto">
            <a:xfrm>
              <a:off x="7390758" y="2228292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422" name="Téglalap 190"/>
            <p:cNvSpPr>
              <a:spLocks noChangeArrowheads="1"/>
            </p:cNvSpPr>
            <p:nvPr/>
          </p:nvSpPr>
          <p:spPr bwMode="auto">
            <a:xfrm>
              <a:off x="7390758" y="2479117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423" name="Téglalap 174"/>
            <p:cNvSpPr>
              <a:spLocks noChangeArrowheads="1"/>
            </p:cNvSpPr>
            <p:nvPr/>
          </p:nvSpPr>
          <p:spPr bwMode="auto">
            <a:xfrm>
              <a:off x="7390758" y="2861704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424" name="Téglalap 179"/>
            <p:cNvSpPr>
              <a:spLocks noChangeArrowheads="1"/>
            </p:cNvSpPr>
            <p:nvPr/>
          </p:nvSpPr>
          <p:spPr bwMode="auto">
            <a:xfrm>
              <a:off x="7390758" y="3109354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425" name="Téglalap 185"/>
            <p:cNvSpPr>
              <a:spLocks noChangeArrowheads="1"/>
            </p:cNvSpPr>
            <p:nvPr/>
          </p:nvSpPr>
          <p:spPr bwMode="auto">
            <a:xfrm>
              <a:off x="7390758" y="3498292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426" name="Téglalap 190"/>
            <p:cNvSpPr>
              <a:spLocks noChangeArrowheads="1"/>
            </p:cNvSpPr>
            <p:nvPr/>
          </p:nvSpPr>
          <p:spPr bwMode="auto">
            <a:xfrm>
              <a:off x="7390758" y="3749117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427" name="Téglalap 147"/>
            <p:cNvSpPr/>
            <p:nvPr/>
          </p:nvSpPr>
          <p:spPr>
            <a:xfrm flipH="1">
              <a:off x="1480232" y="2838304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428" name="Téglalap 152"/>
            <p:cNvSpPr/>
            <p:nvPr/>
          </p:nvSpPr>
          <p:spPr>
            <a:xfrm flipH="1">
              <a:off x="1480232" y="3085954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429" name="Téglalap 158"/>
            <p:cNvSpPr/>
            <p:nvPr/>
          </p:nvSpPr>
          <p:spPr>
            <a:xfrm flipH="1">
              <a:off x="1480232" y="3436791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430" name="Téglalap 163"/>
            <p:cNvSpPr/>
            <p:nvPr/>
          </p:nvSpPr>
          <p:spPr>
            <a:xfrm flipH="1">
              <a:off x="1480232" y="3687616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431" name="Téglalap 147"/>
            <p:cNvSpPr/>
            <p:nvPr/>
          </p:nvSpPr>
          <p:spPr>
            <a:xfrm flipH="1">
              <a:off x="1488840" y="1620691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432" name="Téglalap 152"/>
            <p:cNvSpPr/>
            <p:nvPr/>
          </p:nvSpPr>
          <p:spPr>
            <a:xfrm flipH="1">
              <a:off x="1488840" y="1868341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433" name="Téglalap 158"/>
            <p:cNvSpPr/>
            <p:nvPr/>
          </p:nvSpPr>
          <p:spPr>
            <a:xfrm flipH="1">
              <a:off x="1488840" y="2206479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434" name="Téglalap 163"/>
            <p:cNvSpPr/>
            <p:nvPr/>
          </p:nvSpPr>
          <p:spPr>
            <a:xfrm flipH="1">
              <a:off x="1488840" y="2457304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435" name="Téglalap 147"/>
            <p:cNvSpPr/>
            <p:nvPr/>
          </p:nvSpPr>
          <p:spPr>
            <a:xfrm flipH="1">
              <a:off x="243141" y="1888979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436" name="Téglalap 152"/>
            <p:cNvSpPr/>
            <p:nvPr/>
          </p:nvSpPr>
          <p:spPr>
            <a:xfrm flipH="1">
              <a:off x="243141" y="2136629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437" name="Téglalap 158"/>
            <p:cNvSpPr/>
            <p:nvPr/>
          </p:nvSpPr>
          <p:spPr>
            <a:xfrm flipH="1">
              <a:off x="243141" y="2550966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438" name="Téglalap 163"/>
            <p:cNvSpPr/>
            <p:nvPr/>
          </p:nvSpPr>
          <p:spPr>
            <a:xfrm flipH="1">
              <a:off x="243141" y="2801791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439" name="Téglalap 147"/>
            <p:cNvSpPr/>
            <p:nvPr/>
          </p:nvSpPr>
          <p:spPr>
            <a:xfrm flipH="1">
              <a:off x="244729" y="3122466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440" name="Téglalap 152"/>
            <p:cNvSpPr/>
            <p:nvPr/>
          </p:nvSpPr>
          <p:spPr>
            <a:xfrm flipH="1">
              <a:off x="244729" y="3370116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441" name="Téglalap 158"/>
            <p:cNvSpPr/>
            <p:nvPr/>
          </p:nvSpPr>
          <p:spPr>
            <a:xfrm flipH="1">
              <a:off x="244729" y="3784454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442" name="Téglalap 163"/>
            <p:cNvSpPr/>
            <p:nvPr/>
          </p:nvSpPr>
          <p:spPr>
            <a:xfrm flipH="1">
              <a:off x="244729" y="4035279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443" name="Téglalap 3"/>
            <p:cNvSpPr>
              <a:spLocks noChangeArrowheads="1"/>
            </p:cNvSpPr>
            <p:nvPr/>
          </p:nvSpPr>
          <p:spPr bwMode="auto">
            <a:xfrm>
              <a:off x="2760663" y="2038867"/>
              <a:ext cx="1440000" cy="576000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dirty="0" err="1" smtClean="0">
                  <a:solidFill>
                    <a:schemeClr val="bg1"/>
                  </a:solidFill>
                  <a:latin typeface="Verdana" pitchFamily="34" charset="0"/>
                </a:rPr>
                <a:t>Haswell</a:t>
              </a:r>
              <a:r>
                <a:rPr lang="en-US" altLang="en-US" sz="1100" dirty="0" smtClean="0">
                  <a:solidFill>
                    <a:schemeClr val="bg1"/>
                  </a:solidFill>
                  <a:latin typeface="Verdana" pitchFamily="34" charset="0"/>
                </a:rPr>
                <a:t>-EX 18C</a:t>
              </a:r>
              <a:endParaRPr lang="hu-HU" altLang="en-US" sz="11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445" name="Szövegdoboz 31"/>
            <p:cNvSpPr txBox="1">
              <a:spLocks noChangeArrowheads="1"/>
            </p:cNvSpPr>
            <p:nvPr/>
          </p:nvSpPr>
          <p:spPr bwMode="auto">
            <a:xfrm>
              <a:off x="5621756" y="4372229"/>
              <a:ext cx="3446043" cy="600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ts val="0"/>
                </a:spcAft>
                <a:buFontTx/>
                <a:buNone/>
              </a:pPr>
              <a:r>
                <a:rPr lang="en-US" altLang="en-US" sz="1100" dirty="0" smtClean="0">
                  <a:latin typeface="Verdana" pitchFamily="34" charset="0"/>
                </a:rPr>
                <a:t>Up to </a:t>
              </a:r>
              <a:r>
                <a:rPr lang="hu-HU" altLang="en-US" sz="1100" dirty="0" smtClean="0">
                  <a:latin typeface="Verdana" pitchFamily="34" charset="0"/>
                </a:rPr>
                <a:t>DDR</a:t>
              </a:r>
              <a:r>
                <a:rPr lang="en-US" altLang="en-US" sz="1100" dirty="0" smtClean="0">
                  <a:latin typeface="Verdana" pitchFamily="34" charset="0"/>
                </a:rPr>
                <a:t>3-1600 </a:t>
              </a:r>
            </a:p>
            <a:p>
              <a:pPr algn="ctr" eaLnBrk="1" hangingPunct="1">
                <a:spcBef>
                  <a:spcPct val="0"/>
                </a:spcBef>
                <a:spcAft>
                  <a:spcPts val="0"/>
                </a:spcAft>
                <a:buFontTx/>
                <a:buNone/>
              </a:pPr>
              <a:r>
                <a:rPr lang="en-US" altLang="en-US" sz="1100" dirty="0" smtClean="0">
                  <a:latin typeface="Verdana" pitchFamily="34" charset="0"/>
                </a:rPr>
                <a:t>in both performance and lockstep modes and</a:t>
              </a:r>
            </a:p>
            <a:p>
              <a:pPr algn="ctr" eaLnBrk="1" hangingPunct="1">
                <a:spcBef>
                  <a:spcPct val="0"/>
                </a:spcBef>
                <a:spcAft>
                  <a:spcPts val="0"/>
                </a:spcAft>
                <a:buFontTx/>
                <a:buNone/>
              </a:pPr>
              <a:r>
                <a:rPr lang="en-US" altLang="en-US" sz="1100" dirty="0" smtClean="0">
                  <a:latin typeface="Verdana" pitchFamily="34" charset="0"/>
                </a:rPr>
                <a:t>up to </a:t>
              </a:r>
              <a:r>
                <a:rPr lang="hu-HU" altLang="en-US" sz="1100" dirty="0" smtClean="0">
                  <a:latin typeface="Verdana" pitchFamily="34" charset="0"/>
                </a:rPr>
                <a:t>DDR</a:t>
              </a:r>
              <a:r>
                <a:rPr lang="en-US" altLang="en-US" sz="1100" dirty="0" smtClean="0">
                  <a:latin typeface="Verdana" pitchFamily="34" charset="0"/>
                </a:rPr>
                <a:t>4-1866 in lockstep mode</a:t>
              </a:r>
              <a:endParaRPr lang="hu-HU" altLang="en-US" sz="1100" dirty="0">
                <a:latin typeface="Verdana" pitchFamily="34" charset="0"/>
              </a:endParaRPr>
            </a:p>
          </p:txBody>
        </p:sp>
        <p:sp>
          <p:nvSpPr>
            <p:cNvPr id="446" name="TextBox 445"/>
            <p:cNvSpPr txBox="1"/>
            <p:nvPr/>
          </p:nvSpPr>
          <p:spPr>
            <a:xfrm>
              <a:off x="3089162" y="1526739"/>
              <a:ext cx="79060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 smtClean="0"/>
                <a:t>PCIe</a:t>
              </a:r>
              <a:r>
                <a:rPr lang="en-US" sz="1100" dirty="0" smtClean="0"/>
                <a:t> 3.0</a:t>
              </a:r>
              <a:endParaRPr lang="en-US" sz="1100" dirty="0"/>
            </a:p>
          </p:txBody>
        </p:sp>
        <p:sp>
          <p:nvSpPr>
            <p:cNvPr id="447" name="TextBox 446"/>
            <p:cNvSpPr txBox="1"/>
            <p:nvPr/>
          </p:nvSpPr>
          <p:spPr>
            <a:xfrm>
              <a:off x="3127608" y="1785664"/>
              <a:ext cx="3642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32</a:t>
              </a:r>
              <a:endParaRPr lang="en-US" sz="1100" dirty="0"/>
            </a:p>
          </p:txBody>
        </p:sp>
        <p:sp>
          <p:nvSpPr>
            <p:cNvPr id="448" name="Up-Down Arrow 447"/>
            <p:cNvSpPr/>
            <p:nvPr/>
          </p:nvSpPr>
          <p:spPr bwMode="auto">
            <a:xfrm>
              <a:off x="3417647" y="1790477"/>
              <a:ext cx="124619" cy="252000"/>
            </a:xfrm>
            <a:prstGeom prst="upDownArrow">
              <a:avLst/>
            </a:prstGeom>
            <a:solidFill>
              <a:srgbClr val="FF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449" name="TextBox 448"/>
            <p:cNvSpPr txBox="1"/>
            <p:nvPr/>
          </p:nvSpPr>
          <p:spPr>
            <a:xfrm>
              <a:off x="5235462" y="1539439"/>
              <a:ext cx="79060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 smtClean="0"/>
                <a:t>PCIe</a:t>
              </a:r>
              <a:r>
                <a:rPr lang="en-US" sz="1100" dirty="0" smtClean="0"/>
                <a:t> 3.0</a:t>
              </a:r>
              <a:endParaRPr lang="en-US" sz="1100" dirty="0"/>
            </a:p>
          </p:txBody>
        </p:sp>
        <p:sp>
          <p:nvSpPr>
            <p:cNvPr id="450" name="TextBox 449"/>
            <p:cNvSpPr txBox="1"/>
            <p:nvPr/>
          </p:nvSpPr>
          <p:spPr>
            <a:xfrm>
              <a:off x="5273908" y="1798364"/>
              <a:ext cx="3642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32</a:t>
              </a:r>
              <a:endParaRPr lang="en-US" sz="1100" dirty="0"/>
            </a:p>
          </p:txBody>
        </p:sp>
        <p:sp>
          <p:nvSpPr>
            <p:cNvPr id="451" name="Up-Down Arrow 450"/>
            <p:cNvSpPr/>
            <p:nvPr/>
          </p:nvSpPr>
          <p:spPr bwMode="auto">
            <a:xfrm>
              <a:off x="5563947" y="1803177"/>
              <a:ext cx="124619" cy="252000"/>
            </a:xfrm>
            <a:prstGeom prst="upDownArrow">
              <a:avLst/>
            </a:prstGeom>
            <a:solidFill>
              <a:srgbClr val="FF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452" name="Téglalap 53"/>
            <p:cNvSpPr>
              <a:spLocks noChangeArrowheads="1"/>
            </p:cNvSpPr>
            <p:nvPr/>
          </p:nvSpPr>
          <p:spPr bwMode="auto">
            <a:xfrm>
              <a:off x="2755900" y="4394454"/>
              <a:ext cx="1439863" cy="576263"/>
            </a:xfrm>
            <a:prstGeom prst="rect">
              <a:avLst/>
            </a:prstGeom>
            <a:solidFill>
              <a:srgbClr val="3366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dirty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en-US" altLang="en-US" sz="1100" dirty="0" smtClean="0">
                  <a:solidFill>
                    <a:schemeClr val="bg1"/>
                  </a:solidFill>
                  <a:latin typeface="Verdana" pitchFamily="34" charset="0"/>
                </a:rPr>
                <a:t>C602J PCH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dirty="0" smtClean="0">
                  <a:solidFill>
                    <a:schemeClr val="bg1"/>
                  </a:solidFill>
                  <a:latin typeface="Verdana" pitchFamily="34" charset="0"/>
                </a:rPr>
                <a:t>(</a:t>
              </a:r>
              <a:r>
                <a:rPr lang="en-US" altLang="en-US" sz="1100" dirty="0" err="1" smtClean="0">
                  <a:solidFill>
                    <a:schemeClr val="bg1"/>
                  </a:solidFill>
                  <a:latin typeface="Verdana" pitchFamily="34" charset="0"/>
                </a:rPr>
                <a:t>Patsburg</a:t>
              </a:r>
              <a:r>
                <a:rPr lang="en-US" altLang="en-US" sz="1100" dirty="0" smtClean="0">
                  <a:solidFill>
                    <a:schemeClr val="bg1"/>
                  </a:solidFill>
                  <a:latin typeface="Verdana" pitchFamily="34" charset="0"/>
                </a:rPr>
                <a:t> J) </a:t>
              </a:r>
              <a:endParaRPr lang="hu-HU" altLang="en-US" sz="11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453" name="Egyenes összekötő 121"/>
            <p:cNvCxnSpPr/>
            <p:nvPr/>
          </p:nvCxnSpPr>
          <p:spPr>
            <a:xfrm rot="5400000" flipH="1" flipV="1">
              <a:off x="3153162" y="4132129"/>
              <a:ext cx="61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4" name="Szövegdoboz 70"/>
            <p:cNvSpPr txBox="1">
              <a:spLocks noChangeArrowheads="1"/>
            </p:cNvSpPr>
            <p:nvPr/>
          </p:nvSpPr>
          <p:spPr bwMode="auto">
            <a:xfrm>
              <a:off x="3432498" y="3902329"/>
              <a:ext cx="72167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dirty="0" smtClean="0">
                  <a:latin typeface="Verdana" pitchFamily="34" charset="0"/>
                </a:rPr>
                <a:t>DMI2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latin typeface="Verdana" pitchFamily="34" charset="0"/>
                </a:rPr>
                <a:t>4</a:t>
              </a:r>
              <a:r>
                <a:rPr lang="en-US" altLang="en-US" sz="1000" dirty="0" smtClean="0">
                  <a:latin typeface="Verdana" pitchFamily="34" charset="0"/>
                </a:rPr>
                <a:t>xPCIe2</a:t>
              </a:r>
              <a:endParaRPr lang="hu-HU" altLang="en-US" sz="1000" dirty="0">
                <a:latin typeface="Verdana" pitchFamily="34" charset="0"/>
              </a:endParaRPr>
            </a:p>
          </p:txBody>
        </p:sp>
        <p:cxnSp>
          <p:nvCxnSpPr>
            <p:cNvPr id="455" name="Egyenes összekötő 130"/>
            <p:cNvCxnSpPr/>
            <p:nvPr/>
          </p:nvCxnSpPr>
          <p:spPr>
            <a:xfrm rot="10800000" flipH="1" flipV="1">
              <a:off x="2409825" y="3616579"/>
              <a:ext cx="350838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6" name="Line 129"/>
            <p:cNvSpPr>
              <a:spLocks noChangeShapeType="1"/>
            </p:cNvSpPr>
            <p:nvPr/>
          </p:nvSpPr>
          <p:spPr bwMode="auto">
            <a:xfrm>
              <a:off x="2687638" y="3715004"/>
              <a:ext cx="0" cy="24765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7" name="Line 131"/>
            <p:cNvSpPr>
              <a:spLocks noChangeShapeType="1"/>
            </p:cNvSpPr>
            <p:nvPr/>
          </p:nvSpPr>
          <p:spPr bwMode="auto">
            <a:xfrm>
              <a:off x="2687638" y="3708654"/>
              <a:ext cx="0" cy="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8" name="Line 132"/>
            <p:cNvSpPr>
              <a:spLocks noChangeShapeType="1"/>
            </p:cNvSpPr>
            <p:nvPr/>
          </p:nvSpPr>
          <p:spPr bwMode="auto">
            <a:xfrm>
              <a:off x="2687638" y="3708654"/>
              <a:ext cx="8255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9" name="Rectangle 178"/>
            <p:cNvSpPr>
              <a:spLocks noChangeArrowheads="1"/>
            </p:cNvSpPr>
            <p:nvPr/>
          </p:nvSpPr>
          <p:spPr bwMode="auto">
            <a:xfrm>
              <a:off x="3960813" y="4723067"/>
              <a:ext cx="219075" cy="227012"/>
            </a:xfrm>
            <a:prstGeom prst="rect">
              <a:avLst/>
            </a:prstGeom>
            <a:noFill/>
            <a:ln w="19050" algn="ctr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ME</a:t>
              </a:r>
            </a:p>
          </p:txBody>
        </p:sp>
        <p:sp>
          <p:nvSpPr>
            <p:cNvPr id="460" name="TextBox 459"/>
            <p:cNvSpPr txBox="1"/>
            <p:nvPr/>
          </p:nvSpPr>
          <p:spPr>
            <a:xfrm>
              <a:off x="5121162" y="4066739"/>
              <a:ext cx="79060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 smtClean="0"/>
                <a:t>PCIe</a:t>
              </a:r>
              <a:r>
                <a:rPr lang="en-US" sz="1100" dirty="0" smtClean="0"/>
                <a:t> 3.0</a:t>
              </a:r>
              <a:endParaRPr lang="en-US" sz="1100" dirty="0"/>
            </a:p>
          </p:txBody>
        </p:sp>
        <p:sp>
          <p:nvSpPr>
            <p:cNvPr id="461" name="TextBox 460"/>
            <p:cNvSpPr txBox="1"/>
            <p:nvPr/>
          </p:nvSpPr>
          <p:spPr>
            <a:xfrm>
              <a:off x="4664308" y="3919264"/>
              <a:ext cx="3642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32</a:t>
              </a:r>
              <a:endParaRPr lang="en-US" sz="1100" dirty="0"/>
            </a:p>
          </p:txBody>
        </p:sp>
        <p:sp>
          <p:nvSpPr>
            <p:cNvPr id="462" name="Up-Down Arrow 461"/>
            <p:cNvSpPr/>
            <p:nvPr/>
          </p:nvSpPr>
          <p:spPr bwMode="auto">
            <a:xfrm>
              <a:off x="5449647" y="3809777"/>
              <a:ext cx="124619" cy="252000"/>
            </a:xfrm>
            <a:prstGeom prst="upDownArrow">
              <a:avLst/>
            </a:prstGeom>
            <a:solidFill>
              <a:srgbClr val="FF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463" name="TextBox 462"/>
            <p:cNvSpPr txBox="1"/>
            <p:nvPr/>
          </p:nvSpPr>
          <p:spPr>
            <a:xfrm>
              <a:off x="2657362" y="4028639"/>
              <a:ext cx="79060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 smtClean="0"/>
                <a:t>PCIe</a:t>
              </a:r>
              <a:r>
                <a:rPr lang="en-US" sz="1100" dirty="0" smtClean="0"/>
                <a:t> 3.0</a:t>
              </a:r>
              <a:endParaRPr lang="en-US" sz="1100" dirty="0"/>
            </a:p>
          </p:txBody>
        </p:sp>
        <p:sp>
          <p:nvSpPr>
            <p:cNvPr id="464" name="Up-Down Arrow 463"/>
            <p:cNvSpPr/>
            <p:nvPr/>
          </p:nvSpPr>
          <p:spPr bwMode="auto">
            <a:xfrm>
              <a:off x="3277947" y="3809777"/>
              <a:ext cx="124619" cy="252000"/>
            </a:xfrm>
            <a:prstGeom prst="upDownArrow">
              <a:avLst/>
            </a:prstGeom>
            <a:solidFill>
              <a:srgbClr val="FF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465" name="TextBox 464"/>
            <p:cNvSpPr txBox="1"/>
            <p:nvPr/>
          </p:nvSpPr>
          <p:spPr>
            <a:xfrm>
              <a:off x="2987908" y="3792264"/>
              <a:ext cx="3642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32</a:t>
              </a:r>
              <a:endParaRPr lang="en-US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39949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1" name="AutoShape 3"/>
          <p:cNvSpPr>
            <a:spLocks noChangeArrowheads="1"/>
          </p:cNvSpPr>
          <p:nvPr/>
        </p:nvSpPr>
        <p:spPr bwMode="auto">
          <a:xfrm>
            <a:off x="381000" y="981075"/>
            <a:ext cx="8532813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1</a:t>
            </a:r>
            <a:r>
              <a:rPr lang="hu-HU" altLang="en-US" sz="1900" dirty="0" smtClean="0">
                <a:solidFill>
                  <a:srgbClr val="FFFFFF"/>
                </a:solidFill>
                <a:latin typeface="Verdana" pitchFamily="34" charset="0"/>
              </a:rPr>
              <a:t>.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8</a:t>
            </a:r>
            <a:r>
              <a:rPr lang="hu-HU" altLang="en-US" sz="1900" dirty="0" smtClean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Naming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schemes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of Intel’s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server processors 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69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ext Box 3"/>
          <p:cNvSpPr txBox="1">
            <a:spLocks noChangeArrowheads="1"/>
          </p:cNvSpPr>
          <p:nvPr/>
        </p:nvSpPr>
        <p:spPr bwMode="auto">
          <a:xfrm>
            <a:off x="282575" y="665163"/>
            <a:ext cx="4921219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</a:rPr>
              <a:t>1.8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</a:rPr>
              <a:t>Naming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</a:rPr>
              <a:t>schemes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</a:rPr>
              <a:t>of Intel’s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</a:rPr>
              <a:t>server processors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</a:endParaRPr>
          </a:p>
        </p:txBody>
      </p:sp>
      <p:sp>
        <p:nvSpPr>
          <p:cNvPr id="114691" name="Text Box 4"/>
          <p:cNvSpPr txBox="1">
            <a:spLocks noChangeArrowheads="1"/>
          </p:cNvSpPr>
          <p:nvPr/>
        </p:nvSpPr>
        <p:spPr bwMode="auto">
          <a:xfrm>
            <a:off x="304574" y="986102"/>
            <a:ext cx="8652433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en-US" sz="1400" dirty="0" smtClean="0">
                <a:solidFill>
                  <a:srgbClr val="0070C0"/>
                </a:solidFill>
                <a:latin typeface="Verdana" pitchFamily="34" charset="0"/>
              </a:rPr>
              <a:t>Until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2005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Intel </a:t>
            </a:r>
            <a:r>
              <a:rPr lang="en-US" altLang="en-US" sz="1400" dirty="0">
                <a:latin typeface="Verdana" pitchFamily="34" charset="0"/>
              </a:rPr>
              <a:t>named their server chips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emphasizing clock </a:t>
            </a:r>
            <a:r>
              <a:rPr lang="en-US" altLang="en-US" sz="1400" dirty="0" smtClean="0">
                <a:solidFill>
                  <a:srgbClr val="0070C0"/>
                </a:solidFill>
                <a:latin typeface="Verdana" pitchFamily="34" charset="0"/>
              </a:rPr>
              <a:t>frequency,</a:t>
            </a:r>
            <a:r>
              <a:rPr lang="en-US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>
                <a:latin typeface="Verdana" pitchFamily="34" charset="0"/>
              </a:rPr>
              <a:t>like Xeon 2.8 GHz </a:t>
            </a:r>
            <a:r>
              <a:rPr lang="en-US" altLang="en-US" sz="1400" dirty="0" smtClean="0">
                <a:latin typeface="Verdana" pitchFamily="34" charset="0"/>
              </a:rPr>
              <a:t>DP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1400" dirty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      </a:t>
            </a:r>
            <a:r>
              <a:rPr lang="en-US" altLang="en-US" sz="1400" dirty="0">
                <a:latin typeface="Verdana" pitchFamily="34" charset="0"/>
              </a:rPr>
              <a:t>or Xeon 2.0 GHz </a:t>
            </a:r>
            <a:r>
              <a:rPr lang="en-US" altLang="en-US" sz="1400" dirty="0" smtClean="0">
                <a:latin typeface="Verdana" pitchFamily="34" charset="0"/>
              </a:rPr>
              <a:t>MP.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114692" name="Text Box 4"/>
          <p:cNvSpPr txBox="1">
            <a:spLocks noChangeArrowheads="1"/>
          </p:cNvSpPr>
          <p:nvPr/>
        </p:nvSpPr>
        <p:spPr bwMode="auto">
          <a:xfrm>
            <a:off x="41049" y="2933390"/>
            <a:ext cx="2173288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</a:rPr>
              <a:t>9000 series</a:t>
            </a:r>
            <a:endParaRPr lang="hu-HU" altLang="en-US" sz="1200" b="1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4693" name="Oval 7"/>
          <p:cNvSpPr>
            <a:spLocks noChangeArrowheads="1"/>
          </p:cNvSpPr>
          <p:nvPr/>
        </p:nvSpPr>
        <p:spPr bwMode="auto">
          <a:xfrm>
            <a:off x="7540399" y="2825440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4694" name="Line 8"/>
          <p:cNvSpPr>
            <a:spLocks noChangeShapeType="1"/>
          </p:cNvSpPr>
          <p:nvPr/>
        </p:nvSpPr>
        <p:spPr bwMode="auto">
          <a:xfrm>
            <a:off x="4339999" y="2409515"/>
            <a:ext cx="0" cy="217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4695" name="Line 10"/>
          <p:cNvSpPr>
            <a:spLocks noChangeShapeType="1"/>
          </p:cNvSpPr>
          <p:nvPr/>
        </p:nvSpPr>
        <p:spPr bwMode="auto">
          <a:xfrm flipV="1">
            <a:off x="1120549" y="2638115"/>
            <a:ext cx="6454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4696" name="Line 11"/>
          <p:cNvSpPr>
            <a:spLocks noChangeShapeType="1"/>
          </p:cNvSpPr>
          <p:nvPr/>
        </p:nvSpPr>
        <p:spPr bwMode="auto">
          <a:xfrm flipH="1">
            <a:off x="7578499" y="2633353"/>
            <a:ext cx="1588" cy="188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4697" name="Oval 12"/>
          <p:cNvSpPr>
            <a:spLocks noChangeArrowheads="1"/>
          </p:cNvSpPr>
          <p:nvPr/>
        </p:nvSpPr>
        <p:spPr bwMode="auto">
          <a:xfrm>
            <a:off x="1088799" y="2838140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4698" name="Line 13"/>
          <p:cNvSpPr>
            <a:spLocks noChangeShapeType="1"/>
          </p:cNvSpPr>
          <p:nvPr/>
        </p:nvSpPr>
        <p:spPr bwMode="auto">
          <a:xfrm>
            <a:off x="1122137" y="2638115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4699" name="Text Box 4"/>
          <p:cNvSpPr txBox="1">
            <a:spLocks noChangeArrowheads="1"/>
          </p:cNvSpPr>
          <p:nvPr/>
        </p:nvSpPr>
        <p:spPr bwMode="auto">
          <a:xfrm>
            <a:off x="2752499" y="2098365"/>
            <a:ext cx="31813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</a:rPr>
              <a:t>Intel’s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</a:rPr>
              <a:t>second 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</a:rPr>
              <a:t>naming scheme of servers</a:t>
            </a:r>
            <a:endParaRPr lang="hu-HU" altLang="en-US" sz="12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4700" name="Text Box 4"/>
          <p:cNvSpPr txBox="1">
            <a:spLocks noChangeArrowheads="1"/>
          </p:cNvSpPr>
          <p:nvPr/>
        </p:nvSpPr>
        <p:spPr bwMode="auto">
          <a:xfrm>
            <a:off x="6386287" y="2934978"/>
            <a:ext cx="236855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1690688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2212975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2735263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325755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37147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41719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46291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50863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</a:rPr>
              <a:t>3000 series</a:t>
            </a:r>
            <a:endParaRPr lang="hu-HU" altLang="en-US" sz="1200" b="1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4701" name="Text Box 4"/>
          <p:cNvSpPr txBox="1">
            <a:spLocks noChangeArrowheads="1"/>
          </p:cNvSpPr>
          <p:nvPr/>
        </p:nvSpPr>
        <p:spPr bwMode="auto">
          <a:xfrm>
            <a:off x="4486049" y="2909578"/>
            <a:ext cx="192722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</a:rPr>
              <a:t>5000 series</a:t>
            </a:r>
            <a:endParaRPr lang="hu-HU" altLang="en-US" sz="1200" b="1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4702" name="Oval 12"/>
          <p:cNvSpPr>
            <a:spLocks noChangeArrowheads="1"/>
          </p:cNvSpPr>
          <p:nvPr/>
        </p:nvSpPr>
        <p:spPr bwMode="auto">
          <a:xfrm>
            <a:off x="5376637" y="2807978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4703" name="Text Box 16"/>
          <p:cNvSpPr txBox="1">
            <a:spLocks noChangeArrowheads="1"/>
          </p:cNvSpPr>
          <p:nvPr/>
        </p:nvSpPr>
        <p:spPr bwMode="auto">
          <a:xfrm>
            <a:off x="6838724" y="3347346"/>
            <a:ext cx="13795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</a:rPr>
              <a:t>1S (UP) </a:t>
            </a: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server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 processor lines</a:t>
            </a:r>
          </a:p>
        </p:txBody>
      </p:sp>
      <p:sp>
        <p:nvSpPr>
          <p:cNvPr id="114704" name="Text Box 17"/>
          <p:cNvSpPr txBox="1">
            <a:spLocks noChangeArrowheads="1"/>
          </p:cNvSpPr>
          <p:nvPr/>
        </p:nvSpPr>
        <p:spPr bwMode="auto">
          <a:xfrm>
            <a:off x="393474" y="3334646"/>
            <a:ext cx="12557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 Itanium lines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 of processors</a:t>
            </a:r>
          </a:p>
        </p:txBody>
      </p:sp>
      <p:sp>
        <p:nvSpPr>
          <p:cNvPr id="114705" name="Text Box 4"/>
          <p:cNvSpPr txBox="1">
            <a:spLocks noChangeArrowheads="1"/>
          </p:cNvSpPr>
          <p:nvPr/>
        </p:nvSpPr>
        <p:spPr bwMode="auto">
          <a:xfrm>
            <a:off x="2138137" y="2934978"/>
            <a:ext cx="2173287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</a:rPr>
              <a:t>7000 series</a:t>
            </a:r>
            <a:endParaRPr lang="hu-HU" altLang="en-US" sz="1200" b="1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4706" name="Oval 12"/>
          <p:cNvSpPr>
            <a:spLocks noChangeArrowheads="1"/>
          </p:cNvSpPr>
          <p:nvPr/>
        </p:nvSpPr>
        <p:spPr bwMode="auto">
          <a:xfrm>
            <a:off x="3185887" y="2839728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4707" name="Line 13"/>
          <p:cNvSpPr>
            <a:spLocks noChangeShapeType="1"/>
          </p:cNvSpPr>
          <p:nvPr/>
        </p:nvSpPr>
        <p:spPr bwMode="auto">
          <a:xfrm>
            <a:off x="3219224" y="263970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4708" name="Text Box 21"/>
          <p:cNvSpPr txBox="1">
            <a:spLocks noChangeArrowheads="1"/>
          </p:cNvSpPr>
          <p:nvPr/>
        </p:nvSpPr>
        <p:spPr bwMode="auto">
          <a:xfrm>
            <a:off x="2493737" y="3336234"/>
            <a:ext cx="1379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 smtClean="0">
                <a:solidFill>
                  <a:srgbClr val="FF0000"/>
                </a:solidFill>
                <a:latin typeface="Verdana" pitchFamily="34" charset="0"/>
              </a:rPr>
              <a:t>4S (MP) server</a:t>
            </a:r>
            <a:endParaRPr lang="en-US" altLang="en-US" sz="1200" dirty="0">
              <a:solidFill>
                <a:srgbClr val="FF0000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FF0000"/>
                </a:solidFill>
                <a:latin typeface="Verdana" pitchFamily="34" charset="0"/>
              </a:rPr>
              <a:t> processor lines</a:t>
            </a:r>
          </a:p>
        </p:txBody>
      </p:sp>
      <p:sp>
        <p:nvSpPr>
          <p:cNvPr id="114709" name="Line 13"/>
          <p:cNvSpPr>
            <a:spLocks noChangeShapeType="1"/>
          </p:cNvSpPr>
          <p:nvPr/>
        </p:nvSpPr>
        <p:spPr bwMode="auto">
          <a:xfrm>
            <a:off x="5417912" y="262859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4710" name="Text Box 23"/>
          <p:cNvSpPr txBox="1">
            <a:spLocks noChangeArrowheads="1"/>
          </p:cNvSpPr>
          <p:nvPr/>
        </p:nvSpPr>
        <p:spPr bwMode="auto">
          <a:xfrm>
            <a:off x="4637117" y="3337821"/>
            <a:ext cx="1391728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</a:rPr>
              <a:t>2S (DP) server</a:t>
            </a:r>
            <a:endParaRPr lang="en-US" altLang="en-US" sz="1200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 processor lines</a:t>
            </a:r>
          </a:p>
        </p:txBody>
      </p:sp>
      <p:sp>
        <p:nvSpPr>
          <p:cNvPr id="114712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dirty="0" smtClean="0"/>
              <a:t>1.</a:t>
            </a:r>
            <a:r>
              <a:rPr lang="en-US" altLang="en-US" dirty="0" smtClean="0"/>
              <a:t>8</a:t>
            </a:r>
            <a:r>
              <a:rPr lang="hu-HU" altLang="en-US" dirty="0" smtClean="0"/>
              <a:t> </a:t>
            </a:r>
            <a:r>
              <a:rPr lang="en-US" altLang="en-US" dirty="0" smtClean="0"/>
              <a:t>Naming scheme of Intel’s server processors (1)</a:t>
            </a:r>
            <a:endParaRPr lang="hu-HU" alt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201947" y="4027934"/>
            <a:ext cx="77841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SzPct val="149000"/>
              <a:buFont typeface="Arial" panose="020B0604020202020204" pitchFamily="34" charset="0"/>
              <a:buChar char="•"/>
            </a:pPr>
            <a:r>
              <a:rPr lang="en-US" dirty="0" smtClean="0"/>
              <a:t>Accordingly, Intel’s related </a:t>
            </a:r>
            <a:r>
              <a:rPr lang="en-US" dirty="0" smtClean="0">
                <a:solidFill>
                  <a:srgbClr val="FF0000"/>
                </a:solidFill>
              </a:rPr>
              <a:t>4S server processor lines </a:t>
            </a:r>
            <a:r>
              <a:rPr lang="en-US" dirty="0" smtClean="0"/>
              <a:t>were designated as follows:</a:t>
            </a:r>
            <a:endParaRPr lang="en-US" dirty="0"/>
          </a:p>
        </p:txBody>
      </p:sp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9243500"/>
              </p:ext>
            </p:extLst>
          </p:nvPr>
        </p:nvGraphicFramePr>
        <p:xfrm>
          <a:off x="1493949" y="4548109"/>
          <a:ext cx="5808373" cy="20919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5620"/>
                <a:gridCol w="1967770"/>
                <a:gridCol w="2394983"/>
              </a:tblGrid>
              <a:tr h="42503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Line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Processor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Based on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</a:tr>
              <a:tr h="27782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7000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latin typeface="+mj-lt"/>
                        </a:rPr>
                        <a:t>Paxville</a:t>
                      </a:r>
                      <a:r>
                        <a:rPr lang="en-US" sz="1200" dirty="0" smtClean="0">
                          <a:latin typeface="+mj-lt"/>
                        </a:rPr>
                        <a:t> MP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Pentium 4 Prescott MP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</a:tr>
              <a:tr h="277820"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+mj-lt"/>
                        </a:rPr>
                        <a:t>7100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Tulsa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Pentium 4 Prescott MP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</a:tr>
              <a:tr h="277820"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+mj-lt"/>
                        </a:rPr>
                        <a:t>7</a:t>
                      </a:r>
                      <a:r>
                        <a:rPr lang="en-US" sz="1200" dirty="0" smtClean="0">
                          <a:latin typeface="+mj-lt"/>
                        </a:rPr>
                        <a:t>2</a:t>
                      </a:r>
                      <a:r>
                        <a:rPr lang="hu-HU" sz="1200" dirty="0" smtClean="0">
                          <a:latin typeface="+mj-lt"/>
                        </a:rPr>
                        <a:t>00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Tigerton DC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Core 2 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</a:tr>
              <a:tr h="27782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7300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Tigerton QC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Core 2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</a:tr>
              <a:tr h="27782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7400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latin typeface="+mj-lt"/>
                        </a:rPr>
                        <a:t>Dunnington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Penryn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</a:tr>
              <a:tr h="27782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7500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latin typeface="+mj-lt"/>
                        </a:rPr>
                        <a:t>Beckton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Nehalem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18180" y="1416676"/>
            <a:ext cx="81894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SzPct val="144000"/>
              <a:buFont typeface="Arial" panose="020B0604020202020204" pitchFamily="34" charset="0"/>
              <a:buChar char="•"/>
            </a:pPr>
            <a:r>
              <a:rPr lang="en-US" altLang="en-US" dirty="0"/>
              <a:t>S</a:t>
            </a:r>
            <a:r>
              <a:rPr lang="en-US" altLang="en-US" dirty="0" smtClean="0"/>
              <a:t>ubsequently</a:t>
            </a:r>
            <a:r>
              <a:rPr lang="en-US" altLang="en-US" dirty="0" smtClean="0">
                <a:solidFill>
                  <a:srgbClr val="0070C0"/>
                </a:solidFill>
              </a:rPr>
              <a:t>, after Intel could not more sustain the rising of clock frequencies, they </a:t>
            </a:r>
          </a:p>
          <a:p>
            <a:pPr>
              <a:buSzPct val="144000"/>
            </a:pP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 smtClean="0">
                <a:solidFill>
                  <a:srgbClr val="0070C0"/>
                </a:solidFill>
              </a:rPr>
              <a:t>     introduced </a:t>
            </a:r>
            <a:r>
              <a:rPr lang="en-US" altLang="en-US" dirty="0">
                <a:solidFill>
                  <a:srgbClr val="0070C0"/>
                </a:solidFill>
              </a:rPr>
              <a:t>an AMD like naming </a:t>
            </a:r>
            <a:r>
              <a:rPr lang="en-US" altLang="en-US" dirty="0" smtClean="0">
                <a:solidFill>
                  <a:srgbClr val="0070C0"/>
                </a:solidFill>
              </a:rPr>
              <a:t>scheme, </a:t>
            </a:r>
            <a:r>
              <a:rPr lang="en-US" altLang="en-US" dirty="0" smtClean="0">
                <a:solidFill>
                  <a:srgbClr val="000000"/>
                </a:solidFill>
              </a:rPr>
              <a:t>as </a:t>
            </a:r>
            <a:r>
              <a:rPr lang="en-US" altLang="en-US" dirty="0">
                <a:solidFill>
                  <a:srgbClr val="000000"/>
                </a:solidFill>
              </a:rPr>
              <a:t>follows</a:t>
            </a:r>
            <a:r>
              <a:rPr lang="en-US" altLang="en-US" dirty="0" smtClean="0">
                <a:solidFill>
                  <a:srgbClr val="000000"/>
                </a:solidFill>
              </a:rPr>
              <a:t>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931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4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4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4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4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4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4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46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46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46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46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46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46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4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4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4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4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4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4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4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4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4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4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4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4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14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14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14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14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14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14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14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14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14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14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14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14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14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14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2" grpId="0"/>
      <p:bldP spid="114693" grpId="0" animBg="1"/>
      <p:bldP spid="114694" grpId="0" animBg="1"/>
      <p:bldP spid="114695" grpId="0" animBg="1"/>
      <p:bldP spid="114696" grpId="0" animBg="1"/>
      <p:bldP spid="114697" grpId="0" animBg="1"/>
      <p:bldP spid="114698" grpId="0" animBg="1"/>
      <p:bldP spid="114699" grpId="0"/>
      <p:bldP spid="114700" grpId="0"/>
      <p:bldP spid="114701" grpId="0"/>
      <p:bldP spid="114702" grpId="0" animBg="1"/>
      <p:bldP spid="114703" grpId="0"/>
      <p:bldP spid="114704" grpId="0"/>
      <p:bldP spid="114705" grpId="0"/>
      <p:bldP spid="114706" grpId="0" animBg="1"/>
      <p:bldP spid="114707" grpId="0" animBg="1"/>
      <p:bldP spid="114708" grpId="0"/>
      <p:bldP spid="114709" grpId="0" animBg="1"/>
      <p:bldP spid="114710" grpId="0"/>
      <p:bldP spid="2" grpId="0"/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 smtClean="0"/>
              <a:t>1.</a:t>
            </a:r>
            <a:r>
              <a:rPr lang="en-US" altLang="en-US" dirty="0" smtClean="0"/>
              <a:t>8</a:t>
            </a:r>
            <a:r>
              <a:rPr lang="hu-HU" altLang="en-US" dirty="0" smtClean="0"/>
              <a:t> </a:t>
            </a:r>
            <a:r>
              <a:rPr lang="en-US" altLang="en-US" dirty="0"/>
              <a:t>Naming scheme of Intel’s </a:t>
            </a:r>
            <a:r>
              <a:rPr lang="en-US" altLang="en-US" dirty="0" smtClean="0"/>
              <a:t>server processors (2)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66700" y="4052998"/>
            <a:ext cx="6583149" cy="7899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Product </a:t>
            </a:r>
            <a:r>
              <a:rPr lang="en-US" dirty="0" smtClean="0">
                <a:solidFill>
                  <a:srgbClr val="FF0000"/>
                </a:solidFill>
              </a:rPr>
              <a:t>line</a:t>
            </a:r>
            <a:r>
              <a:rPr lang="en-US" dirty="0" smtClean="0"/>
              <a:t>: E3</a:t>
            </a:r>
            <a:r>
              <a:rPr lang="en-US" dirty="0"/>
              <a:t>, </a:t>
            </a:r>
            <a:r>
              <a:rPr lang="en-US" dirty="0" smtClean="0"/>
              <a:t>E5 or E7.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rgbClr val="FF0000"/>
                </a:solidFill>
              </a:rPr>
              <a:t>Wayness</a:t>
            </a:r>
            <a:r>
              <a:rPr lang="en-US" dirty="0"/>
              <a:t>: </a:t>
            </a:r>
            <a:r>
              <a:rPr lang="en-US" dirty="0" smtClean="0"/>
              <a:t>How </a:t>
            </a:r>
            <a:r>
              <a:rPr lang="en-US" dirty="0"/>
              <a:t>many processors are natively supported in a system</a:t>
            </a:r>
            <a:endParaRPr lang="en-US" dirty="0" smtClean="0"/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Socket type</a:t>
            </a:r>
            <a:r>
              <a:rPr lang="en-US" dirty="0" smtClean="0"/>
              <a:t>: Signifies </a:t>
            </a:r>
            <a:r>
              <a:rPr lang="en-US" dirty="0"/>
              <a:t>processor </a:t>
            </a:r>
            <a:r>
              <a:rPr lang="en-US" dirty="0" smtClean="0"/>
              <a:t>capability,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16669" y="5545032"/>
            <a:ext cx="4133696" cy="12849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      </a:t>
            </a:r>
            <a:r>
              <a:rPr lang="en-US" dirty="0" err="1" smtClean="0"/>
              <a:t>Westmere</a:t>
            </a:r>
            <a:r>
              <a:rPr lang="en-US" dirty="0" smtClean="0"/>
              <a:t> (without version number)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v2: Ivy Bridge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v3: Haswell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v4: Broadwell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 err="1" smtClean="0"/>
              <a:t>v5</a:t>
            </a:r>
            <a:r>
              <a:rPr lang="en-US" dirty="0" smtClean="0"/>
              <a:t>: </a:t>
            </a:r>
            <a:r>
              <a:rPr lang="en-US" dirty="0" err="1" smtClean="0"/>
              <a:t>Skylake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90656" y="621001"/>
            <a:ext cx="46618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Renewed naming scheme of Intel’s servers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0506" y="930093"/>
            <a:ext cx="779412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In </a:t>
            </a:r>
            <a:r>
              <a:rPr lang="en-US" dirty="0" smtClean="0">
                <a:solidFill>
                  <a:srgbClr val="0070C0"/>
                </a:solidFill>
              </a:rPr>
              <a:t>4/2011 Intel renewed their naming scheme </a:t>
            </a:r>
            <a:r>
              <a:rPr lang="en-US" dirty="0" smtClean="0"/>
              <a:t>for their whole processor offering.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</a:t>
            </a:r>
            <a:r>
              <a:rPr lang="en-US" dirty="0" smtClean="0"/>
              <a:t>his results in the following new naming scheme for servers: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1398" y="4806774"/>
            <a:ext cx="3227165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 </a:t>
            </a:r>
            <a:r>
              <a:rPr lang="en-US" dirty="0"/>
              <a:t>e.g. 8: high </a:t>
            </a:r>
            <a:r>
              <a:rPr lang="en-US" dirty="0" smtClean="0"/>
              <a:t>performance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 </a:t>
            </a:r>
            <a:r>
              <a:rPr lang="en-US" dirty="0"/>
              <a:t>6: effective performance etc</a:t>
            </a:r>
            <a:r>
              <a:rPr lang="en-US" dirty="0" smtClean="0"/>
              <a:t>..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73202" y="5299458"/>
            <a:ext cx="8898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Version</a:t>
            </a:r>
            <a:r>
              <a:rPr lang="en-US" dirty="0"/>
              <a:t>: Xeon processors with a common version number share a common microarchitecture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71363" y="3707024"/>
            <a:ext cx="44388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Figure: Intel’s new Xeon naming scheme [127]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507985" y="1510659"/>
            <a:ext cx="7431200" cy="2097516"/>
            <a:chOff x="507985" y="1634229"/>
            <a:chExt cx="7431200" cy="2097516"/>
          </a:xfrm>
        </p:grpSpPr>
        <p:pic>
          <p:nvPicPr>
            <p:cNvPr id="148482" name="Picture 2" descr="New Number Construct- Detailed.pn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985" y="1634229"/>
              <a:ext cx="7431200" cy="20975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ounded Rectangle 11"/>
            <p:cNvSpPr/>
            <p:nvPr/>
          </p:nvSpPr>
          <p:spPr bwMode="auto">
            <a:xfrm>
              <a:off x="741398" y="1634229"/>
              <a:ext cx="3981291" cy="318139"/>
            </a:xfrm>
            <a:prstGeom prst="round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516708" y="3052291"/>
            <a:ext cx="2048061" cy="330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50" b="1" dirty="0" smtClean="0">
                <a:latin typeface="Euphemia" panose="020B0503040102020104" pitchFamily="34" charset="0"/>
              </a:rPr>
              <a:t>(Stock-Keeping Unit)</a:t>
            </a:r>
            <a:endParaRPr lang="en-US" sz="1550" b="1" dirty="0">
              <a:latin typeface="Euphemia" panose="020B05030401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964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 smtClean="0"/>
              <a:t>1.</a:t>
            </a:r>
            <a:r>
              <a:rPr lang="en-US" altLang="en-US" dirty="0" smtClean="0"/>
              <a:t>8</a:t>
            </a:r>
            <a:r>
              <a:rPr lang="hu-HU" altLang="en-US" dirty="0" smtClean="0"/>
              <a:t> </a:t>
            </a:r>
            <a:r>
              <a:rPr lang="en-US" altLang="en-US" dirty="0"/>
              <a:t>Naming scheme of Intel’s </a:t>
            </a:r>
            <a:r>
              <a:rPr lang="en-US" altLang="en-US" dirty="0" smtClean="0"/>
              <a:t>server processors (3)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3548" y="633984"/>
            <a:ext cx="8776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Remark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5740" y="941896"/>
            <a:ext cx="86069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designation of the server generations v2, v3 etc. does not coincides with the designation</a:t>
            </a:r>
          </a:p>
          <a:p>
            <a:r>
              <a:rPr lang="en-US" dirty="0" smtClean="0"/>
              <a:t>  of the microarchitectures, as follows: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0168292"/>
              </p:ext>
            </p:extLst>
          </p:nvPr>
        </p:nvGraphicFramePr>
        <p:xfrm>
          <a:off x="1353312" y="1873766"/>
          <a:ext cx="6339840" cy="23357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3280"/>
                <a:gridCol w="2113280"/>
                <a:gridCol w="2113280"/>
              </a:tblGrid>
              <a:tr h="441204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Microarchitecture</a:t>
                      </a:r>
                      <a:endParaRPr lang="en-US" sz="1300" dirty="0"/>
                    </a:p>
                  </a:txBody>
                  <a:tcPr anchor="ctr">
                    <a:solidFill>
                      <a:srgbClr val="5CB5B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Architecture generation</a:t>
                      </a:r>
                      <a:endParaRPr lang="en-US" sz="1300" dirty="0"/>
                    </a:p>
                  </a:txBody>
                  <a:tcPr anchor="ctr">
                    <a:solidFill>
                      <a:srgbClr val="5CB5B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Server </a:t>
                      </a:r>
                      <a:r>
                        <a:rPr lang="en-US" sz="1300" baseline="0" dirty="0" smtClean="0"/>
                        <a:t> generation</a:t>
                      </a:r>
                      <a:endParaRPr lang="en-US" sz="1300" dirty="0"/>
                    </a:p>
                  </a:txBody>
                  <a:tcPr anchor="ctr">
                    <a:solidFill>
                      <a:srgbClr val="5CB5BC"/>
                    </a:solidFill>
                  </a:tcPr>
                </a:tc>
              </a:tr>
              <a:tr h="31576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 smtClean="0"/>
                        <a:t>Westmere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(without designation)</a:t>
                      </a:r>
                      <a:endParaRPr lang="en-US" sz="1300" dirty="0"/>
                    </a:p>
                  </a:txBody>
                  <a:tcPr anchor="ctr"/>
                </a:tc>
              </a:tr>
              <a:tr h="31576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 smtClean="0"/>
                        <a:t>Sandy Bridge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Gen. 2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/>
                    </a:p>
                  </a:txBody>
                  <a:tcPr anchor="ctr"/>
                </a:tc>
              </a:tr>
              <a:tr h="31576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Ivy Bridge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Gen. 3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v2</a:t>
                      </a:r>
                      <a:endParaRPr lang="en-US" sz="1300" dirty="0"/>
                    </a:p>
                  </a:txBody>
                  <a:tcPr anchor="ctr"/>
                </a:tc>
              </a:tr>
              <a:tr h="31576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Haswell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Gen. 4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v3</a:t>
                      </a:r>
                      <a:endParaRPr lang="en-US" sz="1300" dirty="0"/>
                    </a:p>
                  </a:txBody>
                  <a:tcPr anchor="ctr"/>
                </a:tc>
              </a:tr>
              <a:tr h="31576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Broadwell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Gen. 5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v4</a:t>
                      </a:r>
                      <a:endParaRPr lang="en-US" sz="1300" dirty="0"/>
                    </a:p>
                  </a:txBody>
                  <a:tcPr anchor="ctr"/>
                </a:tc>
              </a:tr>
              <a:tr h="31576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 smtClean="0"/>
                        <a:t>Skylake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Gen. 6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 smtClean="0"/>
                        <a:t>v5</a:t>
                      </a:r>
                      <a:endParaRPr lang="en-US" sz="1300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216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367872" y="1769662"/>
            <a:ext cx="1704313" cy="105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100" b="1" dirty="0" err="1" smtClean="0">
                <a:solidFill>
                  <a:srgbClr val="000000"/>
                </a:solidFill>
                <a:latin typeface="Verdana" pitchFamily="34" charset="0"/>
              </a:rPr>
              <a:t>Haswell</a:t>
            </a:r>
            <a:endParaRPr lang="en-US" altLang="en-US" sz="1100" b="1" dirty="0" smtClean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(LGA1150)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Mobiles and desktops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Up 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to 4 cores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i3/i5/i7 designations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2169371" y="1769662"/>
            <a:ext cx="1499128" cy="122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100" b="1" dirty="0" err="1" smtClean="0">
                <a:solidFill>
                  <a:srgbClr val="000000"/>
                </a:solidFill>
                <a:latin typeface="Verdana" pitchFamily="34" charset="0"/>
              </a:rPr>
              <a:t>Haswell</a:t>
            </a:r>
            <a:r>
              <a:rPr lang="en-US" altLang="en-US" sz="1100" b="1" dirty="0" smtClean="0">
                <a:solidFill>
                  <a:srgbClr val="000000"/>
                </a:solidFill>
                <a:latin typeface="Verdana" pitchFamily="34" charset="0"/>
              </a:rPr>
              <a:t>-E</a:t>
            </a:r>
          </a:p>
          <a:p>
            <a:pPr algn="ct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(LGA2011)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high-end desktops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 (HED)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Up 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to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8 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cores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i7 designation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 flipH="1">
            <a:off x="4619152" y="1343332"/>
            <a:ext cx="0" cy="173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1169557" y="1504549"/>
            <a:ext cx="6949440" cy="3122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11"/>
          <p:cNvSpPr>
            <a:spLocks noChangeShapeType="1"/>
          </p:cNvSpPr>
          <p:nvPr/>
        </p:nvSpPr>
        <p:spPr bwMode="auto">
          <a:xfrm flipH="1">
            <a:off x="2930657" y="1514379"/>
            <a:ext cx="0" cy="17482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13"/>
          <p:cNvSpPr>
            <a:spLocks noChangeShapeType="1"/>
          </p:cNvSpPr>
          <p:nvPr/>
        </p:nvSpPr>
        <p:spPr bwMode="auto">
          <a:xfrm flipH="1">
            <a:off x="1171380" y="1504651"/>
            <a:ext cx="0" cy="169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Oval 12"/>
          <p:cNvSpPr>
            <a:spLocks noChangeArrowheads="1"/>
          </p:cNvSpPr>
          <p:nvPr/>
        </p:nvSpPr>
        <p:spPr bwMode="auto">
          <a:xfrm>
            <a:off x="1131692" y="1638001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1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0" name="Oval 7"/>
          <p:cNvSpPr>
            <a:spLocks noChangeArrowheads="1"/>
          </p:cNvSpPr>
          <p:nvPr/>
        </p:nvSpPr>
        <p:spPr bwMode="auto">
          <a:xfrm>
            <a:off x="2886207" y="1636312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1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3787166" y="1054750"/>
            <a:ext cx="168507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</a:rPr>
              <a:t>The </a:t>
            </a:r>
            <a:r>
              <a:rPr lang="en-US" altLang="en-US" sz="1100" b="1" dirty="0" err="1" smtClean="0">
                <a:solidFill>
                  <a:srgbClr val="000000"/>
                </a:solidFill>
                <a:latin typeface="Verdana" pitchFamily="34" charset="0"/>
              </a:rPr>
              <a:t>Haswell</a:t>
            </a:r>
            <a:r>
              <a:rPr lang="en-US" altLang="en-US" sz="1100" b="1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</a:rPr>
              <a:t>family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5340366" y="1772455"/>
            <a:ext cx="2108725" cy="1080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100" b="1" dirty="0" err="1" smtClean="0">
                <a:solidFill>
                  <a:srgbClr val="000000"/>
                </a:solidFill>
                <a:latin typeface="Verdana" pitchFamily="34" charset="0"/>
              </a:rPr>
              <a:t>Haswell</a:t>
            </a:r>
            <a:r>
              <a:rPr lang="en-US" altLang="en-US" sz="1100" b="1" dirty="0" smtClean="0">
                <a:solidFill>
                  <a:srgbClr val="000000"/>
                </a:solidFill>
                <a:latin typeface="Verdana" pitchFamily="34" charset="0"/>
              </a:rPr>
              <a:t>-EP</a:t>
            </a:r>
          </a:p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(LGA2011)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Effective performance servers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Up 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to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18 cores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>
            <a:off x="6295942" y="1524107"/>
            <a:ext cx="0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Oval 7"/>
          <p:cNvSpPr>
            <a:spLocks noChangeArrowheads="1"/>
          </p:cNvSpPr>
          <p:nvPr/>
        </p:nvSpPr>
        <p:spPr bwMode="auto">
          <a:xfrm>
            <a:off x="6257842" y="1660632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1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7234092" y="1769280"/>
            <a:ext cx="1783172" cy="1080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100" b="1" dirty="0" err="1" smtClean="0">
                <a:solidFill>
                  <a:srgbClr val="000000"/>
                </a:solidFill>
                <a:latin typeface="Verdana" pitchFamily="34" charset="0"/>
              </a:rPr>
              <a:t>Haswell</a:t>
            </a:r>
            <a:r>
              <a:rPr lang="en-US" altLang="en-US" sz="1100" b="1" dirty="0" smtClean="0">
                <a:solidFill>
                  <a:srgbClr val="000000"/>
                </a:solidFill>
                <a:latin typeface="Verdana" pitchFamily="34" charset="0"/>
              </a:rPr>
              <a:t>-EX</a:t>
            </a:r>
          </a:p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(LG2011)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High-end performance servers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Up 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to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18 cores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6" name="Line 11"/>
          <p:cNvSpPr>
            <a:spLocks noChangeShapeType="1"/>
          </p:cNvSpPr>
          <p:nvPr/>
        </p:nvSpPr>
        <p:spPr bwMode="auto">
          <a:xfrm>
            <a:off x="8127287" y="1535769"/>
            <a:ext cx="0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Oval 7"/>
          <p:cNvSpPr>
            <a:spLocks noChangeArrowheads="1"/>
          </p:cNvSpPr>
          <p:nvPr/>
        </p:nvSpPr>
        <p:spPr bwMode="auto">
          <a:xfrm>
            <a:off x="8089187" y="1672294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1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172059" y="2892426"/>
            <a:ext cx="78739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FF0000"/>
                </a:solidFill>
                <a:cs typeface="Arial" charset="0"/>
              </a:rPr>
              <a:t>Servers</a:t>
            </a: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296309" y="3154522"/>
            <a:ext cx="108074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1100" i="1" dirty="0" err="1">
                <a:solidFill>
                  <a:srgbClr val="004AEB"/>
                </a:solidFill>
              </a:rPr>
              <a:t>Microservers</a:t>
            </a:r>
            <a:endParaRPr lang="en-US" altLang="en-US" sz="1100" i="1" dirty="0">
              <a:solidFill>
                <a:srgbClr val="004AEB"/>
              </a:solidFill>
            </a:endParaRP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382034" y="3417647"/>
            <a:ext cx="441499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 E3-1275L/1265L v3, 4C+G, </a:t>
            </a: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HT, 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6/2013 and 5/2014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E3-1240L/1230L/1220L v3, 2C/4C, </a:t>
            </a: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HT, 6/2013 and 5/2014</a:t>
            </a: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311759" y="3832467"/>
            <a:ext cx="96372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1100" i="1" dirty="0">
                <a:solidFill>
                  <a:srgbClr val="004AEB"/>
                </a:solidFill>
              </a:rPr>
              <a:t>UP Servers</a:t>
            </a: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368909" y="4073785"/>
            <a:ext cx="385554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E3-12x5/12x6 </a:t>
            </a: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v3, 4C+G, HT, 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6/2013 and 5/2014</a:t>
            </a:r>
            <a:endParaRPr lang="en-US" altLang="en-US" sz="1100" i="1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E3-12x0/12x1 </a:t>
            </a: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v3, 4C,      HT, 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6/2013 and 5/2014</a:t>
            </a:r>
            <a:endParaRPr lang="en-US" altLang="en-US" sz="1100" i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" name="Rectangle 33"/>
          <p:cNvSpPr>
            <a:spLocks noChangeArrowheads="1"/>
          </p:cNvSpPr>
          <p:nvPr/>
        </p:nvSpPr>
        <p:spPr bwMode="auto">
          <a:xfrm>
            <a:off x="5177308" y="4736423"/>
            <a:ext cx="225895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  E5-16xx v3,  4/6/8, 9/2014</a:t>
            </a:r>
            <a:endParaRPr lang="en-US" altLang="en-US" sz="1100" i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" name="Text Box 16"/>
          <p:cNvSpPr txBox="1">
            <a:spLocks noChangeArrowheads="1"/>
          </p:cNvSpPr>
          <p:nvPr/>
        </p:nvSpPr>
        <p:spPr bwMode="auto">
          <a:xfrm>
            <a:off x="291829" y="4671956"/>
            <a:ext cx="111120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1100" i="1" dirty="0">
                <a:solidFill>
                  <a:srgbClr val="004AEB"/>
                </a:solidFill>
              </a:rPr>
              <a:t>Workstations</a:t>
            </a:r>
          </a:p>
        </p:txBody>
      </p:sp>
      <p:sp>
        <p:nvSpPr>
          <p:cNvPr id="25" name="Text Box 16"/>
          <p:cNvSpPr txBox="1">
            <a:spLocks noChangeArrowheads="1"/>
          </p:cNvSpPr>
          <p:nvPr/>
        </p:nvSpPr>
        <p:spPr bwMode="auto">
          <a:xfrm>
            <a:off x="309356" y="5199423"/>
            <a:ext cx="97654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i="1" dirty="0" smtClean="0">
                <a:solidFill>
                  <a:srgbClr val="004AEB"/>
                </a:solidFill>
                <a:latin typeface="Verdana" pitchFamily="34" charset="0"/>
              </a:rPr>
              <a:t>2S-Servers</a:t>
            </a:r>
            <a:endParaRPr lang="en-US" altLang="en-US" sz="1100" i="1" dirty="0">
              <a:solidFill>
                <a:srgbClr val="004AEB"/>
              </a:solidFill>
              <a:latin typeface="Verdana" pitchFamily="34" charset="0"/>
            </a:endParaRPr>
          </a:p>
        </p:txBody>
      </p:sp>
      <p:sp>
        <p:nvSpPr>
          <p:cNvPr id="26" name="Text Box 25"/>
          <p:cNvSpPr txBox="1">
            <a:spLocks noChangeArrowheads="1"/>
          </p:cNvSpPr>
          <p:nvPr/>
        </p:nvSpPr>
        <p:spPr bwMode="auto">
          <a:xfrm>
            <a:off x="304594" y="5796687"/>
            <a:ext cx="122661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i="1" dirty="0" smtClean="0">
                <a:solidFill>
                  <a:srgbClr val="004AEB"/>
                </a:solidFill>
                <a:latin typeface="Verdana" pitchFamily="34" charset="0"/>
              </a:rPr>
              <a:t>4S/</a:t>
            </a:r>
            <a:r>
              <a:rPr lang="en-US" altLang="en-US" sz="1100" i="1" dirty="0" err="1" smtClean="0">
                <a:solidFill>
                  <a:srgbClr val="004AEB"/>
                </a:solidFill>
                <a:latin typeface="Verdana" pitchFamily="34" charset="0"/>
              </a:rPr>
              <a:t>8S</a:t>
            </a:r>
            <a:r>
              <a:rPr lang="en-US" altLang="en-US" sz="1100" i="1" dirty="0" smtClean="0">
                <a:solidFill>
                  <a:srgbClr val="004AEB"/>
                </a:solidFill>
                <a:latin typeface="Verdana" pitchFamily="34" charset="0"/>
              </a:rPr>
              <a:t>-Servers</a:t>
            </a:r>
            <a:endParaRPr lang="en-US" altLang="en-US" sz="1100" i="1" dirty="0">
              <a:solidFill>
                <a:srgbClr val="004AEB"/>
              </a:solidFill>
              <a:latin typeface="Verdana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547097" y="5323343"/>
            <a:ext cx="34756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E5-26xx v3, 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4/6/8/10/12/14/16/</a:t>
            </a:r>
            <a:r>
              <a:rPr lang="en-US" altLang="en-US" sz="1100" i="1" dirty="0" err="1" smtClean="0">
                <a:solidFill>
                  <a:srgbClr val="000000"/>
                </a:solidFill>
                <a:cs typeface="Arial" charset="0"/>
              </a:rPr>
              <a:t>18C</a:t>
            </a: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9/2014</a:t>
            </a:r>
            <a:endParaRPr lang="en-US" sz="1100" dirty="0"/>
          </a:p>
        </p:txBody>
      </p:sp>
      <p:sp>
        <p:nvSpPr>
          <p:cNvPr id="28" name="TextBox 27"/>
          <p:cNvSpPr txBox="1"/>
          <p:nvPr/>
        </p:nvSpPr>
        <p:spPr>
          <a:xfrm>
            <a:off x="4692402" y="5899827"/>
            <a:ext cx="321754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 E5-46xx v3,  6/10/12/14/16/18C, 6/2015</a:t>
            </a:r>
            <a:endParaRPr lang="en-US" sz="1100" dirty="0"/>
          </a:p>
        </p:txBody>
      </p:sp>
      <p:sp>
        <p:nvSpPr>
          <p:cNvPr id="30" name="TextBox 29"/>
          <p:cNvSpPr txBox="1"/>
          <p:nvPr/>
        </p:nvSpPr>
        <p:spPr>
          <a:xfrm>
            <a:off x="6417205" y="6124852"/>
            <a:ext cx="26805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E7-48xx v3,  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8/10/12/</a:t>
            </a:r>
            <a:r>
              <a:rPr lang="en-US" altLang="en-US" sz="1100" i="1" dirty="0" err="1" smtClean="0">
                <a:solidFill>
                  <a:srgbClr val="000000"/>
                </a:solidFill>
                <a:cs typeface="Arial" charset="0"/>
              </a:rPr>
              <a:t>14C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, 5/2015</a:t>
            </a:r>
          </a:p>
          <a:p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E7-88xx </a:t>
            </a: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v3,  4/10/16/18C, 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5/2015</a:t>
            </a:r>
            <a:endParaRPr lang="en-US" sz="1100" dirty="0"/>
          </a:p>
        </p:txBody>
      </p:sp>
      <p:sp>
        <p:nvSpPr>
          <p:cNvPr id="2" name="TextBox 1"/>
          <p:cNvSpPr txBox="1"/>
          <p:nvPr/>
        </p:nvSpPr>
        <p:spPr>
          <a:xfrm>
            <a:off x="191614" y="618184"/>
            <a:ext cx="54040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Example: Server product lines of the Haswell family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33" name="Rectangle 27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dirty="0" smtClean="0"/>
              <a:t>1.</a:t>
            </a:r>
            <a:r>
              <a:rPr lang="en-US" altLang="en-US" dirty="0" smtClean="0"/>
              <a:t>8</a:t>
            </a:r>
            <a:r>
              <a:rPr lang="hu-HU" altLang="en-US" dirty="0" smtClean="0"/>
              <a:t> </a:t>
            </a:r>
            <a:r>
              <a:rPr lang="en-US" altLang="en-US" dirty="0" smtClean="0"/>
              <a:t>Naming scheme of Intel’s server processors (4)</a:t>
            </a:r>
            <a:endParaRPr lang="hu-HU" altLang="en-US" dirty="0" smtClean="0"/>
          </a:p>
        </p:txBody>
      </p:sp>
      <p:sp>
        <p:nvSpPr>
          <p:cNvPr id="31" name="Text Box 4"/>
          <p:cNvSpPr txBox="1">
            <a:spLocks noChangeArrowheads="1"/>
          </p:cNvSpPr>
          <p:nvPr/>
        </p:nvSpPr>
        <p:spPr bwMode="auto">
          <a:xfrm>
            <a:off x="3586692" y="1757428"/>
            <a:ext cx="2108725" cy="1118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100" b="1" dirty="0" smtClean="0">
                <a:solidFill>
                  <a:srgbClr val="000000"/>
                </a:solidFill>
                <a:latin typeface="Verdana" pitchFamily="34" charset="0"/>
              </a:rPr>
              <a:t>Haswell-</a:t>
            </a:r>
            <a:r>
              <a:rPr lang="en-US" altLang="en-US" sz="1100" b="1" dirty="0" err="1" smtClean="0">
                <a:solidFill>
                  <a:srgbClr val="000000"/>
                </a:solidFill>
                <a:latin typeface="Verdana" pitchFamily="34" charset="0"/>
              </a:rPr>
              <a:t>EN</a:t>
            </a:r>
            <a:endParaRPr lang="en-US" altLang="en-US" sz="1100" b="1" dirty="0" smtClean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(LGA2011)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Entry level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servers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Up 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to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18 cores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2" name="Line 11"/>
          <p:cNvSpPr>
            <a:spLocks noChangeShapeType="1"/>
          </p:cNvSpPr>
          <p:nvPr/>
        </p:nvSpPr>
        <p:spPr bwMode="auto">
          <a:xfrm flipH="1">
            <a:off x="4628521" y="1537989"/>
            <a:ext cx="0" cy="17482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Oval 7"/>
          <p:cNvSpPr>
            <a:spLocks noChangeArrowheads="1"/>
          </p:cNvSpPr>
          <p:nvPr/>
        </p:nvSpPr>
        <p:spPr bwMode="auto">
          <a:xfrm>
            <a:off x="4584071" y="1659922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1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5" name="Rectangle 33"/>
          <p:cNvSpPr>
            <a:spLocks noChangeArrowheads="1"/>
          </p:cNvSpPr>
          <p:nvPr/>
        </p:nvSpPr>
        <p:spPr bwMode="auto">
          <a:xfrm>
            <a:off x="3591058" y="4940339"/>
            <a:ext cx="199926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  </a:t>
            </a:r>
            <a:r>
              <a:rPr lang="en-US" altLang="en-US" sz="1100" i="1" dirty="0" err="1" smtClean="0">
                <a:solidFill>
                  <a:srgbClr val="000000"/>
                </a:solidFill>
                <a:cs typeface="Arial" charset="0"/>
              </a:rPr>
              <a:t>E5-14xx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100" i="1" dirty="0" err="1" smtClean="0">
                <a:solidFill>
                  <a:srgbClr val="000000"/>
                </a:solidFill>
                <a:cs typeface="Arial" charset="0"/>
              </a:rPr>
              <a:t>v3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, </a:t>
            </a:r>
            <a:r>
              <a:rPr lang="en-US" altLang="en-US" sz="1100" i="1" dirty="0" err="1" smtClean="0">
                <a:solidFill>
                  <a:srgbClr val="000000"/>
                </a:solidFill>
                <a:cs typeface="Arial" charset="0"/>
              </a:rPr>
              <a:t>8C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, 1/2015</a:t>
            </a:r>
            <a:endParaRPr lang="en-US" altLang="en-US" sz="1100" i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321454" y="5540138"/>
            <a:ext cx="25907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100" i="1" dirty="0" err="1" smtClean="0">
                <a:solidFill>
                  <a:srgbClr val="000000"/>
                </a:solidFill>
                <a:cs typeface="Arial" charset="0"/>
              </a:rPr>
              <a:t>E5-24xx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v3,  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4/6/8/</a:t>
            </a:r>
            <a:r>
              <a:rPr lang="en-US" altLang="en-US" sz="1100" i="1" dirty="0" err="1" smtClean="0">
                <a:solidFill>
                  <a:srgbClr val="000000"/>
                </a:solidFill>
                <a:cs typeface="Arial" charset="0"/>
              </a:rPr>
              <a:t>10C</a:t>
            </a: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1/2015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82901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3730" name="Object 3"/>
          <p:cNvGraphicFramePr>
            <a:graphicFrameLocks noChangeAspect="1"/>
          </p:cNvGraphicFramePr>
          <p:nvPr>
            <p:extLst/>
          </p:nvPr>
        </p:nvGraphicFramePr>
        <p:xfrm>
          <a:off x="115908" y="1160488"/>
          <a:ext cx="8873543" cy="55774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7" name="Microsoft Drawing" r:id="rId3" imgW="9994900" imgH="7227888" progId="MSDraw">
                  <p:embed/>
                </p:oleObj>
              </mc:Choice>
              <mc:Fallback>
                <p:oleObj name="Microsoft Drawing" r:id="rId3" imgW="9994900" imgH="7227888" progId="MSDraw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908" y="1160488"/>
                        <a:ext cx="8873543" cy="55774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58548" y="605307"/>
            <a:ext cx="51587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2D2D8A"/>
                </a:solidFill>
                <a:latin typeface="Verdana"/>
              </a:rPr>
              <a:t>Introduction and withdrawal of intel's P4 family  </a:t>
            </a:r>
            <a:endParaRPr lang="en-US" b="1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Intel’s high-end multicore 4S platforms </a:t>
            </a:r>
            <a:r>
              <a:rPr lang="en-US" dirty="0" smtClean="0"/>
              <a:t>-</a:t>
            </a:r>
            <a:r>
              <a:rPr lang="en-US" dirty="0" err="1" smtClean="0"/>
              <a:t>2a</a:t>
            </a:r>
            <a:endParaRPr lang="hu-HU" altLang="en-US" dirty="0" smtClean="0"/>
          </a:p>
        </p:txBody>
      </p:sp>
      <p:sp>
        <p:nvSpPr>
          <p:cNvPr id="2" name="Oval 1"/>
          <p:cNvSpPr/>
          <p:nvPr/>
        </p:nvSpPr>
        <p:spPr bwMode="auto">
          <a:xfrm>
            <a:off x="7379594" y="913084"/>
            <a:ext cx="1236372" cy="119905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10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6063" y="991673"/>
            <a:ext cx="79917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Accordingly, </a:t>
            </a:r>
            <a:r>
              <a:rPr lang="en-US" dirty="0" smtClean="0">
                <a:solidFill>
                  <a:srgbClr val="0070C0"/>
                </a:solidFill>
              </a:rPr>
              <a:t>beginning with the </a:t>
            </a:r>
            <a:r>
              <a:rPr lang="en-US" dirty="0" err="1" smtClean="0">
                <a:solidFill>
                  <a:srgbClr val="0070C0"/>
                </a:solidFill>
              </a:rPr>
              <a:t>Westmere</a:t>
            </a:r>
            <a:r>
              <a:rPr lang="en-US" dirty="0" smtClean="0">
                <a:solidFill>
                  <a:srgbClr val="0070C0"/>
                </a:solidFill>
              </a:rPr>
              <a:t>-EX line </a:t>
            </a:r>
            <a:r>
              <a:rPr lang="en-US" dirty="0" smtClean="0"/>
              <a:t>Intel’s </a:t>
            </a:r>
            <a:r>
              <a:rPr lang="en-US" dirty="0" smtClean="0">
                <a:solidFill>
                  <a:srgbClr val="FF0000"/>
                </a:solidFill>
              </a:rPr>
              <a:t>high-end 4S server lines </a:t>
            </a:r>
            <a:r>
              <a:rPr lang="en-US" dirty="0" smtClean="0"/>
              <a:t>are </a:t>
            </a:r>
          </a:p>
          <a:p>
            <a:r>
              <a:rPr lang="en-US" dirty="0" smtClean="0"/>
              <a:t>  designated as follows: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788113" y="1572115"/>
            <a:ext cx="3379451" cy="1041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ts val="17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 err="1" smtClean="0"/>
              <a:t>E7</a:t>
            </a:r>
            <a:r>
              <a:rPr lang="en-US" dirty="0" smtClean="0"/>
              <a:t>-4800     (</a:t>
            </a:r>
            <a:r>
              <a:rPr lang="en-US" dirty="0" err="1" smtClean="0"/>
              <a:t>Westmere</a:t>
            </a:r>
            <a:r>
              <a:rPr lang="en-US" dirty="0" smtClean="0"/>
              <a:t>-EX line)</a:t>
            </a:r>
          </a:p>
          <a:p>
            <a:pPr marL="285750" indent="-285750">
              <a:lnSpc>
                <a:spcPts val="17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E7-4800 v2 (Ivy Bridge-EX line)</a:t>
            </a:r>
          </a:p>
          <a:p>
            <a:pPr marL="285750" indent="-285750">
              <a:lnSpc>
                <a:spcPts val="17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E7-4800 v3 (</a:t>
            </a:r>
            <a:r>
              <a:rPr lang="en-US" dirty="0" err="1" smtClean="0"/>
              <a:t>Haswell</a:t>
            </a:r>
            <a:r>
              <a:rPr lang="en-US" dirty="0" smtClean="0"/>
              <a:t>-EX line)</a:t>
            </a:r>
          </a:p>
          <a:p>
            <a:pPr marL="285750" indent="-285750">
              <a:lnSpc>
                <a:spcPts val="17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E7-4800 v4 (</a:t>
            </a:r>
            <a:r>
              <a:rPr lang="en-US" dirty="0" err="1" smtClean="0"/>
              <a:t>Broadwell</a:t>
            </a:r>
            <a:r>
              <a:rPr lang="en-US" dirty="0" smtClean="0"/>
              <a:t>-EX line)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90656" y="621001"/>
            <a:ext cx="57006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Renewed naming of Intel’s high-end 4S (MP) servers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9" name="Rectangle 27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dirty="0" smtClean="0"/>
              <a:t>1.</a:t>
            </a:r>
            <a:r>
              <a:rPr lang="en-US" altLang="en-US" dirty="0" smtClean="0"/>
              <a:t>8</a:t>
            </a:r>
            <a:r>
              <a:rPr lang="hu-HU" altLang="en-US" dirty="0" smtClean="0"/>
              <a:t> </a:t>
            </a:r>
            <a:r>
              <a:rPr lang="en-US" altLang="en-US" dirty="0" smtClean="0"/>
              <a:t>Naming scheme of Intel’s server processors (5)</a:t>
            </a:r>
            <a:endParaRPr lang="hu-HU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87624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1" name="AutoShape 3"/>
          <p:cNvSpPr>
            <a:spLocks noChangeArrowheads="1"/>
          </p:cNvSpPr>
          <p:nvPr/>
        </p:nvSpPr>
        <p:spPr bwMode="auto">
          <a:xfrm>
            <a:off x="381000" y="981075"/>
            <a:ext cx="8532813" cy="744694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1</a:t>
            </a:r>
            <a:r>
              <a:rPr lang="hu-HU" altLang="en-US" sz="1900" dirty="0" smtClean="0">
                <a:solidFill>
                  <a:srgbClr val="FFFFFF"/>
                </a:solidFill>
                <a:latin typeface="Verdana" pitchFamily="34" charset="0"/>
              </a:rPr>
              <a:t>.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9</a:t>
            </a:r>
            <a:r>
              <a:rPr lang="hu-HU" altLang="en-US" sz="1900" dirty="0" smtClean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Overview of Intel’s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server processors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       and platforms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69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z="1700" dirty="0" smtClean="0"/>
              <a:t>1.</a:t>
            </a:r>
            <a:r>
              <a:rPr lang="en-US" altLang="en-US" sz="1700" dirty="0" smtClean="0"/>
              <a:t>9</a:t>
            </a:r>
            <a:r>
              <a:rPr lang="hu-HU" altLang="en-US" sz="1700" dirty="0" smtClean="0"/>
              <a:t> </a:t>
            </a:r>
            <a:r>
              <a:rPr lang="en-US" altLang="en-US" sz="1700" dirty="0" smtClean="0"/>
              <a:t>Overview of Intel’s high-end multicore server processors and platforms </a:t>
            </a:r>
            <a:r>
              <a:rPr lang="hu-HU" altLang="en-US" sz="1700" dirty="0" smtClean="0"/>
              <a:t>(1)</a:t>
            </a:r>
          </a:p>
        </p:txBody>
      </p:sp>
      <p:sp>
        <p:nvSpPr>
          <p:cNvPr id="123907" name="Text Box 4"/>
          <p:cNvSpPr txBox="1">
            <a:spLocks noChangeArrowheads="1"/>
          </p:cNvSpPr>
          <p:nvPr/>
        </p:nvSpPr>
        <p:spPr bwMode="auto">
          <a:xfrm>
            <a:off x="193675" y="619125"/>
            <a:ext cx="804579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1.9 Overview of </a:t>
            </a:r>
            <a:r>
              <a:rPr lang="en-US" altLang="en-US" sz="1400" b="1" dirty="0">
                <a:solidFill>
                  <a:schemeClr val="accent2"/>
                </a:solidFill>
                <a:latin typeface="Verdana" pitchFamily="34" charset="0"/>
              </a:rPr>
              <a:t>Intel’s </a:t>
            </a:r>
            <a:r>
              <a:rPr lang="en-US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high-end multicore server processors and platforms -1</a:t>
            </a:r>
            <a:endParaRPr lang="en-US" altLang="en-US" sz="1400" b="1" dirty="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146050" y="1880541"/>
            <a:ext cx="2173288" cy="642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b="1" dirty="0" err="1" smtClean="0">
                <a:latin typeface="Verdana" pitchFamily="34" charset="0"/>
              </a:rPr>
              <a:t>Truland</a:t>
            </a:r>
            <a:endParaRPr lang="en-US" altLang="en-US" sz="1200" b="1" dirty="0" smtClean="0">
              <a:latin typeface="Verdana" pitchFamily="34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b="1" dirty="0" smtClean="0">
                <a:latin typeface="Verdana" pitchFamily="34" charset="0"/>
              </a:rPr>
              <a:t> </a:t>
            </a:r>
            <a:r>
              <a:rPr lang="en-US" altLang="en-US" sz="1200" dirty="0" smtClean="0">
                <a:latin typeface="Verdana" pitchFamily="34" charset="0"/>
              </a:rPr>
              <a:t>(2005)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b="1" dirty="0" smtClean="0">
                <a:latin typeface="Verdana" pitchFamily="34" charset="0"/>
              </a:rPr>
              <a:t>(</a:t>
            </a:r>
            <a:r>
              <a:rPr lang="en-US" altLang="en-US" sz="1200" dirty="0" smtClean="0">
                <a:latin typeface="Verdana" pitchFamily="34" charset="0"/>
              </a:rPr>
              <a:t>90/65 nm)</a:t>
            </a:r>
            <a:endParaRPr lang="hu-HU" altLang="en-US" sz="1200" dirty="0">
              <a:latin typeface="Verdana" pitchFamily="34" charset="0"/>
            </a:endParaRPr>
          </a:p>
        </p:txBody>
      </p:sp>
      <p:sp>
        <p:nvSpPr>
          <p:cNvPr id="28" name="Oval 7"/>
          <p:cNvSpPr>
            <a:spLocks noChangeArrowheads="1"/>
          </p:cNvSpPr>
          <p:nvPr/>
        </p:nvSpPr>
        <p:spPr bwMode="auto">
          <a:xfrm>
            <a:off x="6642100" y="1798349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200"/>
              </a:spcAft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29" name="Line 8"/>
          <p:cNvSpPr>
            <a:spLocks noChangeShapeType="1"/>
          </p:cNvSpPr>
          <p:nvPr/>
        </p:nvSpPr>
        <p:spPr bwMode="auto">
          <a:xfrm>
            <a:off x="4841128" y="1356666"/>
            <a:ext cx="0" cy="217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10"/>
          <p:cNvSpPr>
            <a:spLocks noChangeShapeType="1"/>
          </p:cNvSpPr>
          <p:nvPr/>
        </p:nvSpPr>
        <p:spPr bwMode="auto">
          <a:xfrm>
            <a:off x="1225551" y="1585266"/>
            <a:ext cx="7124174" cy="20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Line 11"/>
          <p:cNvSpPr>
            <a:spLocks noChangeShapeType="1"/>
          </p:cNvSpPr>
          <p:nvPr/>
        </p:nvSpPr>
        <p:spPr bwMode="auto">
          <a:xfrm flipH="1">
            <a:off x="6680200" y="1606262"/>
            <a:ext cx="1588" cy="188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Oval 12"/>
          <p:cNvSpPr>
            <a:spLocks noChangeArrowheads="1"/>
          </p:cNvSpPr>
          <p:nvPr/>
        </p:nvSpPr>
        <p:spPr bwMode="auto">
          <a:xfrm>
            <a:off x="1193800" y="1785291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33" name="Line 13"/>
          <p:cNvSpPr>
            <a:spLocks noChangeShapeType="1"/>
          </p:cNvSpPr>
          <p:nvPr/>
        </p:nvSpPr>
        <p:spPr bwMode="auto">
          <a:xfrm>
            <a:off x="1227138" y="1585266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1526067" y="1108330"/>
            <a:ext cx="6616700" cy="25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>
                <a:latin typeface="Verdana" pitchFamily="34" charset="0"/>
              </a:rPr>
              <a:t>Intel’s </a:t>
            </a:r>
            <a:r>
              <a:rPr lang="en-US" altLang="en-US" sz="1200" b="1" dirty="0" smtClean="0">
                <a:latin typeface="Verdana" pitchFamily="34" charset="0"/>
              </a:rPr>
              <a:t>high-end multicore server </a:t>
            </a:r>
            <a:r>
              <a:rPr lang="en-US" altLang="en-US" sz="1200" b="1" dirty="0">
                <a:latin typeface="Verdana" pitchFamily="34" charset="0"/>
              </a:rPr>
              <a:t>platforms</a:t>
            </a:r>
            <a:endParaRPr lang="hu-HU" altLang="en-US" sz="1200" b="1" dirty="0">
              <a:latin typeface="Verdana" pitchFamily="34" charset="0"/>
            </a:endParaRPr>
          </a:p>
        </p:txBody>
      </p:sp>
      <p:sp>
        <p:nvSpPr>
          <p:cNvPr id="35" name="Text Box 4"/>
          <p:cNvSpPr txBox="1">
            <a:spLocks noChangeArrowheads="1"/>
          </p:cNvSpPr>
          <p:nvPr/>
        </p:nvSpPr>
        <p:spPr bwMode="auto">
          <a:xfrm>
            <a:off x="5487988" y="1882129"/>
            <a:ext cx="2368550" cy="642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1690688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2212975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2735263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325755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37147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41719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46291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50863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b="1" dirty="0" err="1" smtClean="0">
                <a:latin typeface="Verdana" pitchFamily="34" charset="0"/>
              </a:rPr>
              <a:t>Brickland</a:t>
            </a:r>
            <a:r>
              <a:rPr lang="en-US" altLang="en-US" sz="1200" b="1" dirty="0" smtClean="0">
                <a:latin typeface="Verdana" pitchFamily="34" charset="0"/>
              </a:rPr>
              <a:t>-EX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dirty="0" smtClean="0">
                <a:latin typeface="Verdana" pitchFamily="34" charset="0"/>
              </a:rPr>
              <a:t>(2014)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dirty="0" smtClean="0">
                <a:latin typeface="Verdana" pitchFamily="34" charset="0"/>
              </a:rPr>
              <a:t>(22/14 nm)</a:t>
            </a:r>
            <a:endParaRPr lang="hu-HU" altLang="en-US" sz="1200" dirty="0">
              <a:latin typeface="Verdana" pitchFamily="34" charset="0"/>
            </a:endParaRPr>
          </a:p>
        </p:txBody>
      </p:sp>
      <p:sp>
        <p:nvSpPr>
          <p:cNvPr id="36" name="Text Box 4"/>
          <p:cNvSpPr txBox="1">
            <a:spLocks noChangeArrowheads="1"/>
          </p:cNvSpPr>
          <p:nvPr/>
        </p:nvSpPr>
        <p:spPr bwMode="auto">
          <a:xfrm>
            <a:off x="3781425" y="1856729"/>
            <a:ext cx="2046288" cy="642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b="1" dirty="0" smtClean="0">
                <a:latin typeface="Verdana" pitchFamily="34" charset="0"/>
              </a:rPr>
              <a:t>Boxboro-EX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dirty="0" smtClean="0">
                <a:latin typeface="Verdana" pitchFamily="34" charset="0"/>
              </a:rPr>
              <a:t>(2010)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dirty="0" smtClean="0">
                <a:latin typeface="Verdana" pitchFamily="34" charset="0"/>
              </a:rPr>
              <a:t>(45/32 nm)</a:t>
            </a:r>
            <a:endParaRPr lang="hu-HU" altLang="en-US" sz="1200" dirty="0">
              <a:latin typeface="Verdana" pitchFamily="34" charset="0"/>
            </a:endParaRPr>
          </a:p>
        </p:txBody>
      </p:sp>
      <p:sp>
        <p:nvSpPr>
          <p:cNvPr id="37" name="Oval 12"/>
          <p:cNvSpPr>
            <a:spLocks noChangeArrowheads="1"/>
          </p:cNvSpPr>
          <p:nvPr/>
        </p:nvSpPr>
        <p:spPr bwMode="auto">
          <a:xfrm>
            <a:off x="4808538" y="1780529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38" name="Text Box 4"/>
          <p:cNvSpPr txBox="1">
            <a:spLocks noChangeArrowheads="1"/>
          </p:cNvSpPr>
          <p:nvPr/>
        </p:nvSpPr>
        <p:spPr bwMode="auto">
          <a:xfrm>
            <a:off x="1938338" y="1882129"/>
            <a:ext cx="2173287" cy="642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b="1" dirty="0" err="1" smtClean="0">
                <a:latin typeface="Verdana" pitchFamily="34" charset="0"/>
              </a:rPr>
              <a:t>Caneland</a:t>
            </a:r>
            <a:endParaRPr lang="en-US" altLang="en-US" sz="1200" b="1" dirty="0" smtClean="0">
              <a:latin typeface="Verdana" pitchFamily="34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dirty="0" smtClean="0">
                <a:latin typeface="Verdana" pitchFamily="34" charset="0"/>
              </a:rPr>
              <a:t>(2007)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dirty="0" smtClean="0">
                <a:latin typeface="Verdana" pitchFamily="34" charset="0"/>
              </a:rPr>
              <a:t>(65/45 nm)</a:t>
            </a:r>
            <a:endParaRPr lang="hu-HU" altLang="en-US" sz="1200" dirty="0">
              <a:latin typeface="Verdana" pitchFamily="34" charset="0"/>
            </a:endParaRPr>
          </a:p>
        </p:txBody>
      </p:sp>
      <p:sp>
        <p:nvSpPr>
          <p:cNvPr id="39" name="Oval 12"/>
          <p:cNvSpPr>
            <a:spLocks noChangeArrowheads="1"/>
          </p:cNvSpPr>
          <p:nvPr/>
        </p:nvSpPr>
        <p:spPr bwMode="auto">
          <a:xfrm>
            <a:off x="2986088" y="1786879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40" name="Line 13"/>
          <p:cNvSpPr>
            <a:spLocks noChangeShapeType="1"/>
          </p:cNvSpPr>
          <p:nvPr/>
        </p:nvSpPr>
        <p:spPr bwMode="auto">
          <a:xfrm>
            <a:off x="3019425" y="1586854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Line 13"/>
          <p:cNvSpPr>
            <a:spLocks noChangeShapeType="1"/>
          </p:cNvSpPr>
          <p:nvPr/>
        </p:nvSpPr>
        <p:spPr bwMode="auto">
          <a:xfrm>
            <a:off x="4849813" y="1601141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Text Box 4"/>
          <p:cNvSpPr txBox="1">
            <a:spLocks noChangeArrowheads="1"/>
          </p:cNvSpPr>
          <p:nvPr/>
        </p:nvSpPr>
        <p:spPr bwMode="auto">
          <a:xfrm>
            <a:off x="7456488" y="1920229"/>
            <a:ext cx="1839912" cy="642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1690688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2212975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2735263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325755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37147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41719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46291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50863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b="1" dirty="0" err="1" smtClean="0">
                <a:latin typeface="Verdana" pitchFamily="34" charset="0"/>
              </a:rPr>
              <a:t>Purley</a:t>
            </a:r>
            <a:endParaRPr lang="en-US" altLang="en-US" sz="1200" b="1" dirty="0" smtClean="0">
              <a:latin typeface="Verdana" pitchFamily="34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dirty="0" smtClean="0">
                <a:latin typeface="Verdana" pitchFamily="34" charset="0"/>
              </a:rPr>
              <a:t>(2017?)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dirty="0" smtClean="0">
                <a:latin typeface="Verdana" pitchFamily="34" charset="0"/>
              </a:rPr>
              <a:t>(14 nm)</a:t>
            </a:r>
            <a:endParaRPr lang="hu-HU" altLang="en-US" sz="1200" dirty="0">
              <a:latin typeface="Verdana" pitchFamily="34" charset="0"/>
            </a:endParaRPr>
          </a:p>
        </p:txBody>
      </p:sp>
      <p:sp>
        <p:nvSpPr>
          <p:cNvPr id="43" name="Oval 7"/>
          <p:cNvSpPr>
            <a:spLocks noChangeArrowheads="1"/>
          </p:cNvSpPr>
          <p:nvPr/>
        </p:nvSpPr>
        <p:spPr bwMode="auto">
          <a:xfrm>
            <a:off x="8305800" y="1810691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200"/>
              </a:spcAft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44" name="Line 11"/>
          <p:cNvSpPr>
            <a:spLocks noChangeShapeType="1"/>
          </p:cNvSpPr>
          <p:nvPr/>
        </p:nvSpPr>
        <p:spPr bwMode="auto">
          <a:xfrm flipH="1">
            <a:off x="8343900" y="1618604"/>
            <a:ext cx="1588" cy="188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" name="Text Box 4"/>
          <p:cNvSpPr txBox="1">
            <a:spLocks noChangeArrowheads="1"/>
          </p:cNvSpPr>
          <p:nvPr/>
        </p:nvSpPr>
        <p:spPr bwMode="auto">
          <a:xfrm>
            <a:off x="187237" y="2650791"/>
            <a:ext cx="2173288" cy="450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dirty="0">
                <a:latin typeface="Verdana" pitchFamily="34" charset="0"/>
              </a:rPr>
              <a:t>Pentium 4 </a:t>
            </a:r>
            <a:r>
              <a:rPr lang="en-US" altLang="en-US" sz="1200" dirty="0" smtClean="0">
                <a:latin typeface="Verdana" pitchFamily="34" charset="0"/>
              </a:rPr>
              <a:t>Xeon MP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dirty="0" smtClean="0">
                <a:latin typeface="Verdana" pitchFamily="34" charset="0"/>
              </a:rPr>
              <a:t> based</a:t>
            </a:r>
            <a:endParaRPr lang="en-US" altLang="en-US" sz="1200" dirty="0">
              <a:latin typeface="Verdana" pitchFamily="34" charset="0"/>
            </a:endParaRPr>
          </a:p>
        </p:txBody>
      </p:sp>
      <p:sp>
        <p:nvSpPr>
          <p:cNvPr id="46" name="Text Box 4"/>
          <p:cNvSpPr txBox="1">
            <a:spLocks noChangeArrowheads="1"/>
          </p:cNvSpPr>
          <p:nvPr/>
        </p:nvSpPr>
        <p:spPr bwMode="auto">
          <a:xfrm>
            <a:off x="5529175" y="2652379"/>
            <a:ext cx="2368550" cy="834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1690688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2212975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2735263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325755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37147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41719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46291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50863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dirty="0" smtClean="0">
                <a:latin typeface="Verdana" pitchFamily="34" charset="0"/>
              </a:rPr>
              <a:t>Ivy Bridge-EX/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dirty="0" err="1" smtClean="0">
                <a:latin typeface="Verdana" pitchFamily="34" charset="0"/>
              </a:rPr>
              <a:t>Haswell</a:t>
            </a:r>
            <a:r>
              <a:rPr lang="en-US" altLang="en-US" sz="1200" dirty="0" smtClean="0">
                <a:latin typeface="Verdana" pitchFamily="34" charset="0"/>
              </a:rPr>
              <a:t>-EX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dirty="0" err="1" smtClean="0">
                <a:latin typeface="Verdana" pitchFamily="34" charset="0"/>
              </a:rPr>
              <a:t>Broadwell</a:t>
            </a:r>
            <a:r>
              <a:rPr lang="en-US" altLang="en-US" sz="1200" dirty="0" smtClean="0">
                <a:latin typeface="Verdana" pitchFamily="34" charset="0"/>
              </a:rPr>
              <a:t>-EX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dirty="0" smtClean="0">
                <a:latin typeface="Verdana" pitchFamily="34" charset="0"/>
              </a:rPr>
              <a:t> based</a:t>
            </a:r>
            <a:endParaRPr lang="en-US" altLang="en-US" sz="1200" dirty="0">
              <a:latin typeface="Verdana" pitchFamily="34" charset="0"/>
            </a:endParaRPr>
          </a:p>
        </p:txBody>
      </p:sp>
      <p:sp>
        <p:nvSpPr>
          <p:cNvPr id="47" name="Text Box 4"/>
          <p:cNvSpPr txBox="1">
            <a:spLocks noChangeArrowheads="1"/>
          </p:cNvSpPr>
          <p:nvPr/>
        </p:nvSpPr>
        <p:spPr bwMode="auto">
          <a:xfrm>
            <a:off x="3822612" y="2626979"/>
            <a:ext cx="2046288" cy="642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dirty="0" smtClean="0">
                <a:latin typeface="Verdana" pitchFamily="34" charset="0"/>
              </a:rPr>
              <a:t>Nehalem-EX/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dirty="0" smtClean="0">
                <a:latin typeface="Verdana" pitchFamily="34" charset="0"/>
              </a:rPr>
              <a:t>  </a:t>
            </a:r>
            <a:r>
              <a:rPr lang="en-US" altLang="en-US" sz="1200" dirty="0" err="1" smtClean="0">
                <a:latin typeface="Verdana" pitchFamily="34" charset="0"/>
              </a:rPr>
              <a:t>Westmere</a:t>
            </a:r>
            <a:r>
              <a:rPr lang="en-US" altLang="en-US" sz="1200" dirty="0" smtClean="0">
                <a:latin typeface="Verdana" pitchFamily="34" charset="0"/>
              </a:rPr>
              <a:t>-EX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dirty="0" smtClean="0">
                <a:latin typeface="Verdana" pitchFamily="34" charset="0"/>
              </a:rPr>
              <a:t> based</a:t>
            </a:r>
            <a:endParaRPr lang="en-US" altLang="en-US" sz="1200" dirty="0">
              <a:latin typeface="Verdana" pitchFamily="34" charset="0"/>
            </a:endParaRPr>
          </a:p>
        </p:txBody>
      </p:sp>
      <p:sp>
        <p:nvSpPr>
          <p:cNvPr id="48" name="Text Box 4"/>
          <p:cNvSpPr txBox="1">
            <a:spLocks noChangeArrowheads="1"/>
          </p:cNvSpPr>
          <p:nvPr/>
        </p:nvSpPr>
        <p:spPr bwMode="auto">
          <a:xfrm>
            <a:off x="1979525" y="2652379"/>
            <a:ext cx="2173287" cy="450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dirty="0">
                <a:latin typeface="Verdana" pitchFamily="34" charset="0"/>
              </a:rPr>
              <a:t>Core </a:t>
            </a:r>
            <a:r>
              <a:rPr lang="en-US" altLang="en-US" sz="1200" dirty="0" smtClean="0">
                <a:latin typeface="Verdana" pitchFamily="34" charset="0"/>
              </a:rPr>
              <a:t>2 Xeon MP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dirty="0" smtClean="0">
                <a:latin typeface="Verdana" pitchFamily="34" charset="0"/>
              </a:rPr>
              <a:t> based</a:t>
            </a:r>
            <a:endParaRPr lang="en-US" altLang="en-US" sz="1200" dirty="0">
              <a:latin typeface="Verdana" pitchFamily="34" charset="0"/>
            </a:endParaRPr>
          </a:p>
        </p:txBody>
      </p:sp>
      <p:sp>
        <p:nvSpPr>
          <p:cNvPr id="49" name="Text Box 4"/>
          <p:cNvSpPr txBox="1">
            <a:spLocks noChangeArrowheads="1"/>
          </p:cNvSpPr>
          <p:nvPr/>
        </p:nvSpPr>
        <p:spPr bwMode="auto">
          <a:xfrm>
            <a:off x="7497675" y="2690479"/>
            <a:ext cx="1839912" cy="450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1690688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2212975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2735263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325755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37147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41719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46291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50863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dirty="0" err="1" smtClean="0">
                <a:latin typeface="Verdana" pitchFamily="34" charset="0"/>
              </a:rPr>
              <a:t>Skylake</a:t>
            </a:r>
            <a:r>
              <a:rPr lang="en-US" altLang="en-US" sz="1200" dirty="0" smtClean="0">
                <a:latin typeface="Verdana" pitchFamily="34" charset="0"/>
              </a:rPr>
              <a:t>-EX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dirty="0" smtClean="0">
                <a:latin typeface="Verdana" pitchFamily="34" charset="0"/>
              </a:rPr>
              <a:t> based</a:t>
            </a:r>
            <a:endParaRPr lang="en-US" altLang="en-US" sz="1200" dirty="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89218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0213804"/>
              </p:ext>
            </p:extLst>
          </p:nvPr>
        </p:nvGraphicFramePr>
        <p:xfrm>
          <a:off x="73839" y="1207928"/>
          <a:ext cx="9015502" cy="5536260"/>
        </p:xfrm>
        <a:graphic>
          <a:graphicData uri="http://schemas.openxmlformats.org/drawingml/2006/table">
            <a:tbl>
              <a:tblPr/>
              <a:tblGrid>
                <a:gridCol w="1120140"/>
                <a:gridCol w="1369060"/>
                <a:gridCol w="825500"/>
                <a:gridCol w="800100"/>
                <a:gridCol w="1877310"/>
                <a:gridCol w="1146220"/>
                <a:gridCol w="1184856"/>
                <a:gridCol w="692316"/>
              </a:tblGrid>
              <a:tr h="4519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Core</a:t>
                      </a:r>
                      <a:endParaRPr kumimoji="0" lang="hu-HU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Techn</a:t>
                      </a: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.</a:t>
                      </a:r>
                      <a:endParaRPr kumimoji="0" lang="hu-HU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Intro.</a:t>
                      </a:r>
                      <a:endParaRPr kumimoji="0" lang="hu-HU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high-end</a:t>
                      </a:r>
                      <a:r>
                        <a:rPr kumimoji="0" lang="hu-HU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server processor</a:t>
                      </a: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line</a:t>
                      </a:r>
                      <a:r>
                        <a:rPr kumimoji="0" lang="hu-HU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Core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count up to</a:t>
                      </a:r>
                      <a:endParaRPr kumimoji="0" lang="hu-HU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Chipset</a:t>
                      </a:r>
                      <a:endParaRPr lang="en-US" sz="1100" b="1" dirty="0"/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Proc.</a:t>
                      </a:r>
                    </a:p>
                    <a:p>
                      <a:pPr algn="ctr"/>
                      <a:r>
                        <a:rPr lang="en-US" sz="1100" b="1" dirty="0" smtClean="0"/>
                        <a:t>socket</a:t>
                      </a:r>
                      <a:endParaRPr lang="en-US" sz="1100" b="1" dirty="0"/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</a:tr>
              <a:tr h="451957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Truland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MP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Pentium 4 MP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Prescott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90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3/2005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90 nm Pentium 4 MP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(Potomac)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E8500 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ICH5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LGA 604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9356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Pentium 4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Presc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.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90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11/2005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7000 (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Paxville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MP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)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2x1C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E8501 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ICH5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17833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Pentium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Presc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.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65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</a:t>
                      </a:r>
                      <a:r>
                        <a:rPr kumimoji="0" lang="hu-HU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/2006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7100 (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Tulsa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2x1C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51957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Caneland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MP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 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Core2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65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/200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7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7200 (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Tigerton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DC)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7300 (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Tigerton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QC)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2x2C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E7300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Clarksboro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)+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631x/632x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ESB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LGA 604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447701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 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Penryn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45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</a:t>
                      </a:r>
                      <a:r>
                        <a:rPr kumimoji="0" lang="hu-HU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/200</a:t>
                      </a: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</a:t>
                      </a:r>
                      <a:endParaRPr kumimoji="0" lang="hu-HU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7400 (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Dunnington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451957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Boxboro-EX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Nehalem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45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hu-HU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3/2010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155825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7500 (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Beckton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155825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Nehalem-EX)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155825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7500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(Boxboro) 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ICH10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LGA 1567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55376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Westmere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   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32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4/2011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155825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E7-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00/4800/2800 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endParaRPr kumimoji="0" lang="en-US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155825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Westmere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-EX)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155825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10C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490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Sandy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Bidge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32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41740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Brickland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Ivy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Bridge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22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2/2014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E7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-8800/4800/2800 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v2</a:t>
                      </a:r>
                      <a:endParaRPr kumimoji="0" lang="en-US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(Ivy Bridge-EX)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15C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C602J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Patsburg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J)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LGA 2011-1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17405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Haswell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   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22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5/2015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E7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-8800/4800 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v3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(Haswell-EX)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18C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417405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Broadwell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14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6/2016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E7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-8800/4800 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v4</a:t>
                      </a:r>
                      <a:endParaRPr kumimoji="0" lang="en-US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(Broadwell-EX)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24C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403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Purley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Skylake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   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14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2017??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n.a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. (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Skylake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-EX)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28C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Lewisburg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Socket P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94010" y="616464"/>
            <a:ext cx="81195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>
                <a:solidFill>
                  <a:schemeClr val="accent2"/>
                </a:solidFill>
              </a:rPr>
              <a:t>Overview of Intel’s </a:t>
            </a:r>
            <a:r>
              <a:rPr lang="en-US" altLang="en-US" b="1" dirty="0" smtClean="0">
                <a:solidFill>
                  <a:schemeClr val="accent2"/>
                </a:solidFill>
              </a:rPr>
              <a:t>high-end multicore server processor lines </a:t>
            </a:r>
            <a:r>
              <a:rPr lang="en-US" altLang="en-US" b="1" dirty="0">
                <a:solidFill>
                  <a:schemeClr val="accent2"/>
                </a:solidFill>
              </a:rPr>
              <a:t>and platforms </a:t>
            </a:r>
            <a:r>
              <a:rPr lang="en-US" altLang="en-US" b="1" dirty="0" smtClean="0">
                <a:solidFill>
                  <a:schemeClr val="accent2"/>
                </a:solidFill>
              </a:rPr>
              <a:t>-2</a:t>
            </a:r>
            <a:endParaRPr lang="en-US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hu-HU" altLang="en-US" sz="1700" kern="0" dirty="0" smtClean="0"/>
              <a:t>1.</a:t>
            </a:r>
            <a:r>
              <a:rPr lang="en-US" altLang="en-US" sz="1700" kern="0" dirty="0" smtClean="0"/>
              <a:t>9</a:t>
            </a:r>
            <a:r>
              <a:rPr lang="hu-HU" altLang="en-US" sz="1700" kern="0" dirty="0" smtClean="0"/>
              <a:t> </a:t>
            </a:r>
            <a:r>
              <a:rPr lang="en-US" altLang="en-US" sz="1700" kern="0" dirty="0" smtClean="0"/>
              <a:t>Overview of Intel’s high-end multicore server processors and platforms </a:t>
            </a:r>
            <a:r>
              <a:rPr lang="hu-HU" altLang="en-US" sz="1700" kern="0" dirty="0" smtClean="0"/>
              <a:t>(2)</a:t>
            </a:r>
          </a:p>
        </p:txBody>
      </p:sp>
    </p:spTree>
    <p:extLst>
      <p:ext uri="{BB962C8B-B14F-4D97-AF65-F5344CB8AC3E}">
        <p14:creationId xmlns:p14="http://schemas.microsoft.com/office/powerpoint/2010/main" val="377616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625424"/>
              </p:ext>
            </p:extLst>
          </p:nvPr>
        </p:nvGraphicFramePr>
        <p:xfrm>
          <a:off x="1066800" y="1841500"/>
          <a:ext cx="6972300" cy="200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4460"/>
                <a:gridCol w="1394460"/>
                <a:gridCol w="1394460"/>
                <a:gridCol w="1394460"/>
                <a:gridCol w="139446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Family</a:t>
                      </a:r>
                      <a:endParaRPr lang="en-US" sz="1400" dirty="0"/>
                    </a:p>
                  </a:txBody>
                  <a:tcPr anchor="ctr">
                    <a:solidFill>
                      <a:srgbClr val="7DC4C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Processor</a:t>
                      </a:r>
                      <a:r>
                        <a:rPr lang="en-US" sz="1400" baseline="0" dirty="0" smtClean="0"/>
                        <a:t> line</a:t>
                      </a:r>
                      <a:endParaRPr lang="en-US" sz="1400" dirty="0"/>
                    </a:p>
                  </a:txBody>
                  <a:tcPr anchor="ctr">
                    <a:solidFill>
                      <a:srgbClr val="7DC4C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Core no.</a:t>
                      </a:r>
                    </a:p>
                    <a:p>
                      <a:pPr algn="ctr"/>
                      <a:r>
                        <a:rPr lang="en-US" sz="1400" dirty="0" smtClean="0"/>
                        <a:t> up to</a:t>
                      </a:r>
                      <a:endParaRPr lang="en-US" sz="1400" dirty="0"/>
                    </a:p>
                  </a:txBody>
                  <a:tcPr anchor="ctr">
                    <a:solidFill>
                      <a:srgbClr val="7DC4C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Processor</a:t>
                      </a:r>
                      <a:r>
                        <a:rPr lang="en-US" sz="1400" baseline="0" dirty="0" smtClean="0"/>
                        <a:t> line</a:t>
                      </a:r>
                      <a:endParaRPr lang="en-US" sz="1400" dirty="0"/>
                    </a:p>
                  </a:txBody>
                  <a:tcPr anchor="ctr">
                    <a:solidFill>
                      <a:srgbClr val="7DC4C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Core no.</a:t>
                      </a:r>
                    </a:p>
                    <a:p>
                      <a:pPr algn="ctr"/>
                      <a:r>
                        <a:rPr lang="en-US" sz="1400" dirty="0" smtClean="0"/>
                        <a:t> up to</a:t>
                      </a:r>
                      <a:endParaRPr lang="en-US" sz="1400" dirty="0"/>
                    </a:p>
                  </a:txBody>
                  <a:tcPr anchor="ctr">
                    <a:solidFill>
                      <a:srgbClr val="7DC4C9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Westmere</a:t>
                      </a:r>
                      <a:r>
                        <a:rPr lang="en-US" sz="1400" dirty="0" smtClean="0"/>
                        <a:t>-EX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E7</a:t>
                      </a:r>
                      <a:r>
                        <a:rPr lang="en-US" sz="1400" dirty="0" smtClean="0"/>
                        <a:t>-8800</a:t>
                      </a:r>
                      <a:r>
                        <a:rPr lang="en-US" sz="1400" baseline="0" dirty="0" smtClean="0"/>
                        <a:t> 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E7</a:t>
                      </a:r>
                      <a:r>
                        <a:rPr lang="en-US" sz="1400" dirty="0" smtClean="0"/>
                        <a:t>-4800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</a:t>
                      </a:r>
                      <a:endParaRPr lang="en-US" sz="14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Ivy Bridge-EX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E7</a:t>
                      </a:r>
                      <a:r>
                        <a:rPr lang="en-US" sz="1400" dirty="0" smtClean="0"/>
                        <a:t>-8800 </a:t>
                      </a:r>
                      <a:r>
                        <a:rPr lang="en-US" sz="1400" dirty="0" err="1" smtClean="0"/>
                        <a:t>v2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E7</a:t>
                      </a:r>
                      <a:r>
                        <a:rPr lang="en-US" sz="1400" dirty="0" smtClean="0"/>
                        <a:t>-4800 </a:t>
                      </a:r>
                      <a:r>
                        <a:rPr lang="en-US" sz="1400" dirty="0" err="1" smtClean="0"/>
                        <a:t>v2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15</a:t>
                      </a:r>
                      <a:endParaRPr lang="en-US" sz="14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Haswell-EX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mtClean="0"/>
                        <a:t>E7-8800 v3</a:t>
                      </a:r>
                      <a:endParaRPr 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/>
                        <a:t>E7</a:t>
                      </a:r>
                      <a:r>
                        <a:rPr lang="en-US" sz="1400" dirty="0" smtClean="0"/>
                        <a:t>-4800 </a:t>
                      </a:r>
                      <a:r>
                        <a:rPr lang="en-US" sz="1400" dirty="0" err="1" smtClean="0"/>
                        <a:t>v3</a:t>
                      </a:r>
                      <a:endParaRPr lang="en-US" sz="1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14</a:t>
                      </a:r>
                      <a:endParaRPr lang="en-US" sz="14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Broadwell-EX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/>
                        <a:t>E7</a:t>
                      </a:r>
                      <a:r>
                        <a:rPr lang="en-US" sz="1400" dirty="0" smtClean="0"/>
                        <a:t>-8800 </a:t>
                      </a:r>
                      <a:r>
                        <a:rPr lang="en-US" sz="1400" dirty="0" err="1" smtClean="0"/>
                        <a:t>v4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/>
                        <a:t>E7</a:t>
                      </a:r>
                      <a:r>
                        <a:rPr lang="en-US" sz="1400" dirty="0" smtClean="0"/>
                        <a:t>-4800 </a:t>
                      </a:r>
                      <a:r>
                        <a:rPr lang="en-US" sz="1400" dirty="0" err="1" smtClean="0"/>
                        <a:t>v4</a:t>
                      </a:r>
                      <a:endParaRPr lang="en-US" sz="1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16</a:t>
                      </a:r>
                      <a:endParaRPr lang="en-US" sz="1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94010" y="616464"/>
            <a:ext cx="82221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>
                <a:solidFill>
                  <a:schemeClr val="accent2"/>
                </a:solidFill>
              </a:rPr>
              <a:t>Overview of Intel’s </a:t>
            </a:r>
            <a:r>
              <a:rPr lang="en-US" altLang="en-US" b="1" dirty="0" smtClean="0">
                <a:solidFill>
                  <a:schemeClr val="accent2"/>
                </a:solidFill>
              </a:rPr>
              <a:t>high-end multicore server processor lines </a:t>
            </a:r>
            <a:r>
              <a:rPr lang="en-US" altLang="en-US" b="1" dirty="0">
                <a:solidFill>
                  <a:schemeClr val="accent2"/>
                </a:solidFill>
              </a:rPr>
              <a:t>and platforms </a:t>
            </a:r>
            <a:r>
              <a:rPr lang="en-US" altLang="en-US" b="1" dirty="0" smtClean="0">
                <a:solidFill>
                  <a:schemeClr val="accent2"/>
                </a:solidFill>
              </a:rPr>
              <a:t>-3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dirty="0"/>
              <a:t>1.</a:t>
            </a:r>
            <a:r>
              <a:rPr lang="en-US" altLang="en-US" sz="1700" dirty="0"/>
              <a:t>9</a:t>
            </a:r>
            <a:r>
              <a:rPr lang="hu-HU" altLang="en-US" sz="1700" dirty="0"/>
              <a:t> </a:t>
            </a:r>
            <a:r>
              <a:rPr lang="en-US" altLang="en-US" sz="1700" dirty="0"/>
              <a:t>Overview of Intel’s </a:t>
            </a:r>
            <a:r>
              <a:rPr lang="en-US" altLang="en-US" sz="1700" dirty="0" smtClean="0"/>
              <a:t>high-end multicore server </a:t>
            </a:r>
            <a:r>
              <a:rPr lang="en-US" altLang="en-US" sz="1700" dirty="0"/>
              <a:t>processors and </a:t>
            </a:r>
            <a:r>
              <a:rPr lang="en-US" altLang="en-US" sz="1700" dirty="0" smtClean="0"/>
              <a:t>platforms </a:t>
            </a:r>
            <a:r>
              <a:rPr lang="hu-HU" altLang="en-US" sz="1700" dirty="0" smtClean="0"/>
              <a:t>(</a:t>
            </a:r>
            <a:r>
              <a:rPr lang="en-US" altLang="en-US" sz="1700" dirty="0" smtClean="0"/>
              <a:t>3</a:t>
            </a:r>
            <a:r>
              <a:rPr lang="hu-HU" altLang="en-US" sz="1700" dirty="0" smtClean="0"/>
              <a:t>)</a:t>
            </a:r>
            <a:endParaRPr lang="en-US" sz="1700" dirty="0"/>
          </a:p>
        </p:txBody>
      </p:sp>
      <p:sp>
        <p:nvSpPr>
          <p:cNvPr id="6" name="TextBox 5"/>
          <p:cNvSpPr txBox="1"/>
          <p:nvPr/>
        </p:nvSpPr>
        <p:spPr>
          <a:xfrm>
            <a:off x="190500" y="952500"/>
            <a:ext cx="872809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Here we note that </a:t>
            </a:r>
            <a:r>
              <a:rPr lang="en-US" dirty="0" smtClean="0">
                <a:solidFill>
                  <a:srgbClr val="0070C0"/>
                </a:solidFill>
              </a:rPr>
              <a:t>the maximum core counts for the </a:t>
            </a:r>
            <a:r>
              <a:rPr lang="en-US" dirty="0" err="1" smtClean="0">
                <a:solidFill>
                  <a:srgbClr val="0070C0"/>
                </a:solidFill>
              </a:rPr>
              <a:t>E7</a:t>
            </a:r>
            <a:r>
              <a:rPr lang="en-US" dirty="0" smtClean="0">
                <a:solidFill>
                  <a:srgbClr val="0070C0"/>
                </a:solidFill>
              </a:rPr>
              <a:t>-8800 and </a:t>
            </a:r>
            <a:r>
              <a:rPr lang="en-US" dirty="0" err="1" smtClean="0">
                <a:solidFill>
                  <a:srgbClr val="0070C0"/>
                </a:solidFill>
              </a:rPr>
              <a:t>E7</a:t>
            </a:r>
            <a:r>
              <a:rPr lang="en-US" dirty="0" smtClean="0">
                <a:solidFill>
                  <a:srgbClr val="0070C0"/>
                </a:solidFill>
              </a:rPr>
              <a:t>-4800 processor lines,</a:t>
            </a:r>
          </a:p>
          <a:p>
            <a:r>
              <a:rPr lang="en-US" dirty="0"/>
              <a:t> </a:t>
            </a:r>
            <a:r>
              <a:rPr lang="en-US" dirty="0" smtClean="0"/>
              <a:t> supporting 8-processor and 4-processor platforms respectively, </a:t>
            </a:r>
            <a:r>
              <a:rPr lang="en-US" dirty="0" smtClean="0">
                <a:solidFill>
                  <a:srgbClr val="0070C0"/>
                </a:solidFill>
              </a:rPr>
              <a:t>partly differ</a:t>
            </a:r>
            <a:r>
              <a:rPr lang="en-US" dirty="0" smtClean="0"/>
              <a:t>, as the next Table</a:t>
            </a:r>
          </a:p>
          <a:p>
            <a:r>
              <a:rPr lang="en-US" dirty="0"/>
              <a:t> </a:t>
            </a:r>
            <a:r>
              <a:rPr lang="en-US" dirty="0" smtClean="0"/>
              <a:t> shows.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31900" y="4038600"/>
            <a:ext cx="65335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Table: Max. core counts of </a:t>
            </a:r>
            <a:r>
              <a:rPr lang="en-US" dirty="0" err="1" smtClean="0"/>
              <a:t>E7</a:t>
            </a:r>
            <a:r>
              <a:rPr lang="en-US" dirty="0" smtClean="0"/>
              <a:t>-8800 and </a:t>
            </a:r>
            <a:r>
              <a:rPr lang="en-US" dirty="0" err="1" smtClean="0"/>
              <a:t>E7</a:t>
            </a:r>
            <a:r>
              <a:rPr lang="en-US" dirty="0" smtClean="0"/>
              <a:t>-4800 Xeon processor lines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 bwMode="auto">
          <a:xfrm>
            <a:off x="4327302" y="3116687"/>
            <a:ext cx="476518" cy="713454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7119871" y="3114539"/>
            <a:ext cx="476518" cy="713454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837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1" b="19957"/>
          <a:stretch>
            <a:fillRect/>
          </a:stretch>
        </p:blipFill>
        <p:spPr bwMode="auto">
          <a:xfrm>
            <a:off x="0" y="1235410"/>
            <a:ext cx="9144000" cy="406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7764" name="Text Box 8"/>
          <p:cNvSpPr txBox="1">
            <a:spLocks noChangeArrowheads="1"/>
          </p:cNvSpPr>
          <p:nvPr/>
        </p:nvSpPr>
        <p:spPr bwMode="auto">
          <a:xfrm>
            <a:off x="298450" y="674688"/>
            <a:ext cx="687476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</a:rPr>
              <a:t>Remark: Remember to Intel’s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transfer to 64-bit ISA in their server lines </a:t>
            </a:r>
            <a:r>
              <a:rPr lang="en-US" altLang="en-US" sz="1400" dirty="0">
                <a:latin typeface="Verdana" pitchFamily="34" charset="0"/>
              </a:rPr>
              <a:t>[97]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sz="1700" dirty="0" smtClean="0"/>
              <a:t>1.</a:t>
            </a:r>
            <a:r>
              <a:rPr lang="en-US" altLang="en-US" sz="1700" dirty="0" smtClean="0"/>
              <a:t>9</a:t>
            </a:r>
            <a:r>
              <a:rPr lang="hu-HU" altLang="en-US" sz="1700" dirty="0" smtClean="0"/>
              <a:t> </a:t>
            </a:r>
            <a:r>
              <a:rPr lang="en-US" altLang="en-US" sz="1700" dirty="0" smtClean="0"/>
              <a:t>Overview of Intel’s high-end multicore server processors and platforms </a:t>
            </a:r>
            <a:r>
              <a:rPr lang="hu-HU" altLang="en-US" sz="1700" dirty="0" smtClean="0"/>
              <a:t>(</a:t>
            </a:r>
            <a:r>
              <a:rPr lang="en-US" altLang="en-US" sz="1700" dirty="0" smtClean="0"/>
              <a:t>4</a:t>
            </a:r>
            <a:r>
              <a:rPr lang="hu-HU" altLang="en-US" sz="17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83957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7" name="AutoShape 3"/>
          <p:cNvSpPr>
            <a:spLocks noChangeArrowheads="1"/>
          </p:cNvSpPr>
          <p:nvPr/>
        </p:nvSpPr>
        <p:spPr bwMode="auto">
          <a:xfrm>
            <a:off x="971550" y="981075"/>
            <a:ext cx="7661275" cy="73181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</a:rPr>
              <a:t>2. </a:t>
            </a:r>
            <a:r>
              <a:rPr lang="en-US" altLang="en-US" sz="2000" dirty="0">
                <a:solidFill>
                  <a:srgbClr val="FFFFFF"/>
                </a:solidFill>
                <a:latin typeface="Verdana" pitchFamily="34" charset="0"/>
              </a:rPr>
              <a:t>Evolution of </a:t>
            </a: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</a:rPr>
              <a:t>Intel’s high-end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</a:rPr>
              <a:t> multicore 4S server platforms</a:t>
            </a:r>
            <a:endParaRPr lang="en-US" altLang="en-US" sz="20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59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89218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4710109"/>
              </p:ext>
            </p:extLst>
          </p:nvPr>
        </p:nvGraphicFramePr>
        <p:xfrm>
          <a:off x="60959" y="1368557"/>
          <a:ext cx="9005252" cy="5416641"/>
        </p:xfrm>
        <a:graphic>
          <a:graphicData uri="http://schemas.openxmlformats.org/drawingml/2006/table">
            <a:tbl>
              <a:tblPr/>
              <a:tblGrid>
                <a:gridCol w="840562"/>
                <a:gridCol w="1403797"/>
                <a:gridCol w="746975"/>
                <a:gridCol w="798490"/>
                <a:gridCol w="2228045"/>
                <a:gridCol w="1197735"/>
                <a:gridCol w="1043189"/>
                <a:gridCol w="746459"/>
              </a:tblGrid>
              <a:tr h="4526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Core</a:t>
                      </a:r>
                      <a:endParaRPr kumimoji="0" lang="hu-HU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Techn</a:t>
                      </a: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.</a:t>
                      </a:r>
                      <a:endParaRPr kumimoji="0" lang="hu-HU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Intro.</a:t>
                      </a:r>
                      <a:endParaRPr kumimoji="0" lang="hu-HU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high-end 4S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server processor</a:t>
                      </a: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line</a:t>
                      </a:r>
                      <a:r>
                        <a:rPr kumimoji="0" lang="hu-HU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Core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count up to</a:t>
                      </a:r>
                      <a:endParaRPr kumimoji="0" lang="hu-HU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Chipset</a:t>
                      </a:r>
                      <a:endParaRPr lang="en-US" sz="1100" b="1" dirty="0"/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Proc.</a:t>
                      </a:r>
                    </a:p>
                    <a:p>
                      <a:pPr algn="ctr"/>
                      <a:r>
                        <a:rPr lang="en-US" sz="1100" b="1" dirty="0" smtClean="0"/>
                        <a:t>socket</a:t>
                      </a:r>
                      <a:endParaRPr lang="en-US" sz="1100" b="1" dirty="0"/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</a:tr>
              <a:tr h="452621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Truland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MP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Pentium 4 MP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Prescott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90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3/2005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90 nm Pentium 4 MP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(Potomac)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E8500 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ICH5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LGA 604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82264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Pentium 4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Presc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.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90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11/2005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7000 (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Paxville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MP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)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2x1C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E8501 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ICH5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05602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Pentium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Presc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.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65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</a:t>
                      </a:r>
                      <a:r>
                        <a:rPr kumimoji="0" lang="hu-HU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/2006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7100 (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Tulsa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2x1C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52621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Caneland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 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Core2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65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/200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7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7200 (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Tigerton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DC)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7300 (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Tigerton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QC)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2x2C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E7300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Clarksboro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)+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631x/632x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ESB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LGA 604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418728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 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Penryn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45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/200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7400 (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Dunnington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465194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Boxboro-EX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Nehalem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45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3/2010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155825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7500 (Beckton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/ Nehalem-EX)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155825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7500 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ICH10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LGA 1567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37881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Westmere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   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32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4/2011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155825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E7-48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00 (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Westmere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-EX)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endParaRPr kumimoji="0" lang="en-US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155825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10C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355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Sandy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Bidge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32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401343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Brickland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Ivy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Bridge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22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11/2012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E7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-4800 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v2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(Ivy Bridge-EX) 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15C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C602J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Patsburg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J)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LGA 2011-1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01343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Haswell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   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22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5/2015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E7-4800 v3 (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Haswell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-EX)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14C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401343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Broadwell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14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6/2016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E7-4800 v4 (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Broadwell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-EX)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16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387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Purley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Skylake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   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14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2017??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n.a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. (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Skylake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-EX)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na.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Lewisburg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Socket P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</a:tbl>
          </a:graphicData>
        </a:graphic>
      </p:graphicFrame>
      <p:sp>
        <p:nvSpPr>
          <p:cNvPr id="124998" name="Rectangle 7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Evolution of Intel’s high-end multicore 4S server platforms 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</a:rPr>
              <a:t>1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4696" y="968223"/>
            <a:ext cx="53912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2D2D8A"/>
                </a:solidFill>
              </a:rPr>
              <a:t>Intel’s high-end multicore 4S platforms -- Overview</a:t>
            </a:r>
            <a:endParaRPr lang="en-US" b="1" dirty="0">
              <a:solidFill>
                <a:srgbClr val="2D2D8A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6352" y="622635"/>
            <a:ext cx="75198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2D2D8A"/>
                </a:solidFill>
              </a:rPr>
              <a:t>2. </a:t>
            </a:r>
            <a:r>
              <a:rPr lang="en-US" b="1" dirty="0">
                <a:solidFill>
                  <a:srgbClr val="2D2D8A"/>
                </a:solidFill>
              </a:rPr>
              <a:t>Evolution of Intel’s </a:t>
            </a:r>
            <a:r>
              <a:rPr lang="en-US" b="1" dirty="0" smtClean="0">
                <a:solidFill>
                  <a:srgbClr val="2D2D8A"/>
                </a:solidFill>
              </a:rPr>
              <a:t>high-end  multicore 4S </a:t>
            </a:r>
            <a:r>
              <a:rPr lang="en-US" b="1" dirty="0">
                <a:solidFill>
                  <a:srgbClr val="2D2D8A"/>
                </a:solidFill>
              </a:rPr>
              <a:t>server </a:t>
            </a:r>
            <a:r>
              <a:rPr lang="en-US" b="1" dirty="0" smtClean="0">
                <a:solidFill>
                  <a:srgbClr val="2D2D8A"/>
                </a:solidFill>
              </a:rPr>
              <a:t>platforms </a:t>
            </a:r>
            <a:endParaRPr lang="en-US" b="1" dirty="0">
              <a:solidFill>
                <a:srgbClr val="2D2D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24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dirty="0"/>
          </a:p>
        </p:txBody>
      </p:sp>
      <p:grpSp>
        <p:nvGrpSpPr>
          <p:cNvPr id="3" name="Group 2"/>
          <p:cNvGrpSpPr/>
          <p:nvPr/>
        </p:nvGrpSpPr>
        <p:grpSpPr>
          <a:xfrm>
            <a:off x="2051720" y="1223755"/>
            <a:ext cx="5008607" cy="4872194"/>
            <a:chOff x="1331640" y="672216"/>
            <a:chExt cx="6119939" cy="5586269"/>
          </a:xfrm>
        </p:grpSpPr>
        <p:sp>
          <p:nvSpPr>
            <p:cNvPr id="153" name="Téglalap 152"/>
            <p:cNvSpPr/>
            <p:nvPr/>
          </p:nvSpPr>
          <p:spPr bwMode="auto">
            <a:xfrm>
              <a:off x="1893011" y="826105"/>
              <a:ext cx="5072366" cy="472260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hu-HU" b="1" smtClean="0">
                <a:solidFill>
                  <a:srgbClr val="000000"/>
                </a:solidFill>
              </a:endParaRPr>
            </a:p>
          </p:txBody>
        </p:sp>
        <p:cxnSp>
          <p:nvCxnSpPr>
            <p:cNvPr id="8" name="Egyenes összekötő 7"/>
            <p:cNvCxnSpPr/>
            <p:nvPr/>
          </p:nvCxnSpPr>
          <p:spPr bwMode="auto">
            <a:xfrm>
              <a:off x="1850031" y="5548622"/>
              <a:ext cx="5158662" cy="3897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" name="Egyenes összekötő 28"/>
            <p:cNvCxnSpPr/>
            <p:nvPr/>
          </p:nvCxnSpPr>
          <p:spPr bwMode="auto">
            <a:xfrm rot="5400000">
              <a:off x="2354087" y="5547947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Egyenes összekötő 29"/>
            <p:cNvCxnSpPr/>
            <p:nvPr/>
          </p:nvCxnSpPr>
          <p:spPr bwMode="auto">
            <a:xfrm rot="5400000">
              <a:off x="2858143" y="5548172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1" name="Egyenes összekötő 30"/>
            <p:cNvCxnSpPr/>
            <p:nvPr/>
          </p:nvCxnSpPr>
          <p:spPr bwMode="auto">
            <a:xfrm rot="5400000">
              <a:off x="3352673" y="5548172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Egyenes összekötő 31"/>
            <p:cNvCxnSpPr/>
            <p:nvPr/>
          </p:nvCxnSpPr>
          <p:spPr bwMode="auto">
            <a:xfrm rot="5400000">
              <a:off x="3856729" y="5548397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" name="Egyenes összekötő 32"/>
            <p:cNvCxnSpPr/>
            <p:nvPr/>
          </p:nvCxnSpPr>
          <p:spPr bwMode="auto">
            <a:xfrm rot="5400000">
              <a:off x="4379837" y="5548172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" name="Egyenes összekötő 33"/>
            <p:cNvCxnSpPr/>
            <p:nvPr/>
          </p:nvCxnSpPr>
          <p:spPr bwMode="auto">
            <a:xfrm rot="5400000">
              <a:off x="4883893" y="5548397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" name="Egyenes összekötő 34"/>
            <p:cNvCxnSpPr/>
            <p:nvPr/>
          </p:nvCxnSpPr>
          <p:spPr bwMode="auto">
            <a:xfrm rot="5400000">
              <a:off x="5378423" y="5548397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Egyenes összekötő 35"/>
            <p:cNvCxnSpPr/>
            <p:nvPr/>
          </p:nvCxnSpPr>
          <p:spPr bwMode="auto">
            <a:xfrm rot="5400000">
              <a:off x="5882479" y="5548622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4" name="Téglalap 43"/>
            <p:cNvSpPr/>
            <p:nvPr/>
          </p:nvSpPr>
          <p:spPr bwMode="auto">
            <a:xfrm>
              <a:off x="3578223" y="3273057"/>
              <a:ext cx="216024" cy="2274890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hu-HU" b="1" smtClean="0">
                <a:solidFill>
                  <a:srgbClr val="000000"/>
                </a:solidFill>
              </a:endParaRPr>
            </a:p>
          </p:txBody>
        </p:sp>
        <p:sp>
          <p:nvSpPr>
            <p:cNvPr id="43" name="Téglalap 42"/>
            <p:cNvSpPr/>
            <p:nvPr/>
          </p:nvSpPr>
          <p:spPr bwMode="auto">
            <a:xfrm>
              <a:off x="2547725" y="2717483"/>
              <a:ext cx="216024" cy="2831139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hu-HU" b="1" smtClean="0">
                <a:solidFill>
                  <a:srgbClr val="000000"/>
                </a:solidFill>
              </a:endParaRPr>
            </a:p>
          </p:txBody>
        </p:sp>
        <p:sp>
          <p:nvSpPr>
            <p:cNvPr id="45" name="Téglalap 44"/>
            <p:cNvSpPr/>
            <p:nvPr/>
          </p:nvSpPr>
          <p:spPr bwMode="auto">
            <a:xfrm>
              <a:off x="4586335" y="3647385"/>
              <a:ext cx="216024" cy="1900561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hu-HU" b="1" smtClean="0">
                <a:solidFill>
                  <a:srgbClr val="000000"/>
                </a:solidFill>
              </a:endParaRPr>
            </a:p>
          </p:txBody>
        </p:sp>
        <p:sp>
          <p:nvSpPr>
            <p:cNvPr id="46" name="Téglalap 45"/>
            <p:cNvSpPr/>
            <p:nvPr/>
          </p:nvSpPr>
          <p:spPr bwMode="auto">
            <a:xfrm>
              <a:off x="5594447" y="3648149"/>
              <a:ext cx="216024" cy="1900561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hu-HU" b="1" smtClean="0">
                <a:solidFill>
                  <a:srgbClr val="000000"/>
                </a:solidFill>
              </a:endParaRPr>
            </a:p>
          </p:txBody>
        </p:sp>
        <p:sp>
          <p:nvSpPr>
            <p:cNvPr id="47" name="Téglalap 46"/>
            <p:cNvSpPr/>
            <p:nvPr/>
          </p:nvSpPr>
          <p:spPr bwMode="auto">
            <a:xfrm>
              <a:off x="5084041" y="4607955"/>
              <a:ext cx="216024" cy="943788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hu-HU" b="1" smtClean="0">
                <a:solidFill>
                  <a:srgbClr val="000000"/>
                </a:solidFill>
              </a:endParaRPr>
            </a:p>
          </p:txBody>
        </p:sp>
        <p:sp>
          <p:nvSpPr>
            <p:cNvPr id="48" name="Téglalap 47"/>
            <p:cNvSpPr/>
            <p:nvPr/>
          </p:nvSpPr>
          <p:spPr bwMode="auto">
            <a:xfrm>
              <a:off x="3074167" y="5178606"/>
              <a:ext cx="216024" cy="373913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hu-HU" b="1" smtClean="0">
                <a:solidFill>
                  <a:srgbClr val="000000"/>
                </a:solidFill>
              </a:endParaRPr>
            </a:p>
          </p:txBody>
        </p:sp>
        <p:sp>
          <p:nvSpPr>
            <p:cNvPr id="49" name="Téglalap 48"/>
            <p:cNvSpPr/>
            <p:nvPr/>
          </p:nvSpPr>
          <p:spPr bwMode="auto">
            <a:xfrm>
              <a:off x="6098503" y="4607954"/>
              <a:ext cx="216024" cy="943789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hu-HU" b="1" smtClean="0">
                <a:solidFill>
                  <a:srgbClr val="000000"/>
                </a:solidFill>
              </a:endParaRPr>
            </a:p>
          </p:txBody>
        </p:sp>
        <p:cxnSp>
          <p:nvCxnSpPr>
            <p:cNvPr id="60" name="Egyenes összekötő 59"/>
            <p:cNvCxnSpPr>
              <a:stCxn id="120" idx="3"/>
              <a:endCxn id="119" idx="7"/>
            </p:cNvCxnSpPr>
            <p:nvPr/>
          </p:nvCxnSpPr>
          <p:spPr bwMode="auto">
            <a:xfrm flipV="1">
              <a:off x="2219287" y="4853255"/>
              <a:ext cx="492562" cy="673913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" name="Egyenes összekötő 61"/>
            <p:cNvCxnSpPr>
              <a:stCxn id="119" idx="3"/>
              <a:endCxn id="118" idx="7"/>
            </p:cNvCxnSpPr>
            <p:nvPr/>
          </p:nvCxnSpPr>
          <p:spPr bwMode="auto">
            <a:xfrm flipV="1">
              <a:off x="2749239" y="4739595"/>
              <a:ext cx="455570" cy="80007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Egyenes összekötő 64"/>
            <p:cNvCxnSpPr>
              <a:stCxn id="118" idx="3"/>
              <a:endCxn id="117" idx="7"/>
            </p:cNvCxnSpPr>
            <p:nvPr/>
          </p:nvCxnSpPr>
          <p:spPr bwMode="auto">
            <a:xfrm flipV="1">
              <a:off x="3242199" y="4075271"/>
              <a:ext cx="464136" cy="630671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" name="Egyenes összekötő 69"/>
            <p:cNvCxnSpPr>
              <a:stCxn id="117" idx="4"/>
            </p:cNvCxnSpPr>
            <p:nvPr/>
          </p:nvCxnSpPr>
          <p:spPr bwMode="auto">
            <a:xfrm flipV="1">
              <a:off x="3762063" y="4052771"/>
              <a:ext cx="417624" cy="6350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" name="Egyenes összekötő 72"/>
            <p:cNvCxnSpPr>
              <a:endCxn id="115" idx="7"/>
            </p:cNvCxnSpPr>
            <p:nvPr/>
          </p:nvCxnSpPr>
          <p:spPr bwMode="auto">
            <a:xfrm flipV="1">
              <a:off x="4251695" y="3463323"/>
              <a:ext cx="449204" cy="567919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6" name="Egyenes összekötő 75"/>
            <p:cNvCxnSpPr>
              <a:stCxn id="115" idx="3"/>
              <a:endCxn id="114" idx="7"/>
            </p:cNvCxnSpPr>
            <p:nvPr/>
          </p:nvCxnSpPr>
          <p:spPr bwMode="auto">
            <a:xfrm flipV="1">
              <a:off x="4738289" y="3122400"/>
              <a:ext cx="472140" cy="307270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0" name="Egyenes összekötő 79"/>
            <p:cNvCxnSpPr>
              <a:stCxn id="114" idx="3"/>
              <a:endCxn id="113" idx="7"/>
            </p:cNvCxnSpPr>
            <p:nvPr/>
          </p:nvCxnSpPr>
          <p:spPr bwMode="auto">
            <a:xfrm flipV="1">
              <a:off x="5247819" y="2403558"/>
              <a:ext cx="464566" cy="685189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3" name="Egyenes összekötő 82"/>
            <p:cNvCxnSpPr>
              <a:stCxn id="113" idx="3"/>
              <a:endCxn id="112" idx="7"/>
            </p:cNvCxnSpPr>
            <p:nvPr/>
          </p:nvCxnSpPr>
          <p:spPr bwMode="auto">
            <a:xfrm flipV="1">
              <a:off x="5749775" y="2052337"/>
              <a:ext cx="473012" cy="317568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2" name="Folyamatábra: Döntés 110"/>
            <p:cNvSpPr/>
            <p:nvPr/>
          </p:nvSpPr>
          <p:spPr bwMode="auto">
            <a:xfrm>
              <a:off x="6206515" y="2000187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hu-HU" b="1" smtClean="0">
                <a:solidFill>
                  <a:srgbClr val="000000"/>
                </a:solidFill>
              </a:endParaRPr>
            </a:p>
          </p:txBody>
        </p:sp>
        <p:sp>
          <p:nvSpPr>
            <p:cNvPr id="113" name="Folyamatábra: Döntés 110"/>
            <p:cNvSpPr/>
            <p:nvPr/>
          </p:nvSpPr>
          <p:spPr bwMode="auto">
            <a:xfrm>
              <a:off x="5696113" y="2351408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hu-HU" b="1" smtClean="0">
                <a:solidFill>
                  <a:srgbClr val="000000"/>
                </a:solidFill>
              </a:endParaRPr>
            </a:p>
          </p:txBody>
        </p:sp>
        <p:sp>
          <p:nvSpPr>
            <p:cNvPr id="114" name="Folyamatábra: Döntés 110"/>
            <p:cNvSpPr/>
            <p:nvPr/>
          </p:nvSpPr>
          <p:spPr bwMode="auto">
            <a:xfrm>
              <a:off x="5194157" y="3070250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hu-HU" b="1" smtClean="0">
                <a:solidFill>
                  <a:srgbClr val="000000"/>
                </a:solidFill>
              </a:endParaRPr>
            </a:p>
          </p:txBody>
        </p:sp>
        <p:sp>
          <p:nvSpPr>
            <p:cNvPr id="115" name="Folyamatábra: Döntés 110"/>
            <p:cNvSpPr/>
            <p:nvPr/>
          </p:nvSpPr>
          <p:spPr bwMode="auto">
            <a:xfrm>
              <a:off x="4684627" y="3411173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hu-HU" b="1" smtClean="0">
                <a:solidFill>
                  <a:srgbClr val="000000"/>
                </a:solidFill>
              </a:endParaRPr>
            </a:p>
          </p:txBody>
        </p:sp>
        <p:sp>
          <p:nvSpPr>
            <p:cNvPr id="116" name="Folyamatábra: Döntés 110"/>
            <p:cNvSpPr/>
            <p:nvPr/>
          </p:nvSpPr>
          <p:spPr bwMode="auto">
            <a:xfrm>
              <a:off x="4186037" y="4007941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hu-HU" b="1" smtClean="0">
                <a:solidFill>
                  <a:srgbClr val="000000"/>
                </a:solidFill>
              </a:endParaRPr>
            </a:p>
          </p:txBody>
        </p:sp>
        <p:sp>
          <p:nvSpPr>
            <p:cNvPr id="117" name="Folyamatábra: Döntés 110"/>
            <p:cNvSpPr/>
            <p:nvPr/>
          </p:nvSpPr>
          <p:spPr bwMode="auto">
            <a:xfrm>
              <a:off x="3690063" y="4023121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hu-HU" b="1" smtClean="0">
                <a:solidFill>
                  <a:srgbClr val="000000"/>
                </a:solidFill>
              </a:endParaRPr>
            </a:p>
          </p:txBody>
        </p:sp>
        <p:sp>
          <p:nvSpPr>
            <p:cNvPr id="118" name="Folyamatábra: Döntés 110"/>
            <p:cNvSpPr/>
            <p:nvPr/>
          </p:nvSpPr>
          <p:spPr bwMode="auto">
            <a:xfrm>
              <a:off x="3188537" y="4687445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hu-HU" b="1" smtClean="0">
                <a:solidFill>
                  <a:srgbClr val="000000"/>
                </a:solidFill>
              </a:endParaRPr>
            </a:p>
          </p:txBody>
        </p:sp>
        <p:sp>
          <p:nvSpPr>
            <p:cNvPr id="119" name="Folyamatábra: Döntés 110"/>
            <p:cNvSpPr/>
            <p:nvPr/>
          </p:nvSpPr>
          <p:spPr bwMode="auto">
            <a:xfrm>
              <a:off x="2695577" y="4801105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hu-HU" b="1" smtClean="0">
                <a:solidFill>
                  <a:srgbClr val="000000"/>
                </a:solidFill>
              </a:endParaRPr>
            </a:p>
          </p:txBody>
        </p:sp>
        <p:sp>
          <p:nvSpPr>
            <p:cNvPr id="120" name="Folyamatábra: Döntés 110"/>
            <p:cNvSpPr/>
            <p:nvPr/>
          </p:nvSpPr>
          <p:spPr bwMode="auto">
            <a:xfrm>
              <a:off x="2165625" y="5508671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hu-HU" b="1" smtClean="0">
                <a:solidFill>
                  <a:srgbClr val="000000"/>
                </a:solidFill>
              </a:endParaRPr>
            </a:p>
          </p:txBody>
        </p:sp>
        <p:grpSp>
          <p:nvGrpSpPr>
            <p:cNvPr id="151" name="Csoportba foglalás 150"/>
            <p:cNvGrpSpPr/>
            <p:nvPr/>
          </p:nvGrpSpPr>
          <p:grpSpPr>
            <a:xfrm>
              <a:off x="2045463" y="1137444"/>
              <a:ext cx="2304256" cy="692608"/>
              <a:chOff x="1835696" y="1076204"/>
              <a:chExt cx="2304256" cy="692608"/>
            </a:xfrm>
          </p:grpSpPr>
          <p:sp>
            <p:nvSpPr>
              <p:cNvPr id="108" name="Téglalap 107"/>
              <p:cNvSpPr/>
              <p:nvPr/>
            </p:nvSpPr>
            <p:spPr bwMode="auto">
              <a:xfrm>
                <a:off x="1835696" y="1076204"/>
                <a:ext cx="2304256" cy="692608"/>
              </a:xfrm>
              <a:prstGeom prst="rect">
                <a:avLst/>
              </a:prstGeom>
              <a:solidFill>
                <a:schemeClr val="bg1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hu-HU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9" name="Szövegdoboz 108"/>
              <p:cNvSpPr txBox="1"/>
              <p:nvPr/>
            </p:nvSpPr>
            <p:spPr>
              <a:xfrm>
                <a:off x="2509581" y="1086396"/>
                <a:ext cx="133395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>
                    <a:solidFill>
                      <a:srgbClr val="000000"/>
                    </a:solidFill>
                  </a:rPr>
                  <a:t>Per </a:t>
                </a:r>
                <a:r>
                  <a:rPr lang="hu-HU" sz="1200" dirty="0" err="1" smtClean="0">
                    <a:solidFill>
                      <a:srgbClr val="000000"/>
                    </a:solidFill>
                  </a:rPr>
                  <a:t>Generation</a:t>
                </a:r>
                <a:endParaRPr lang="hu-HU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0" name="Szövegdoboz 109"/>
              <p:cNvSpPr txBox="1"/>
              <p:nvPr/>
            </p:nvSpPr>
            <p:spPr>
              <a:xfrm>
                <a:off x="2490118" y="1442859"/>
                <a:ext cx="105535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err="1" smtClean="0">
                    <a:solidFill>
                      <a:srgbClr val="000000"/>
                    </a:solidFill>
                  </a:rPr>
                  <a:t>Cumulative</a:t>
                </a:r>
                <a:endParaRPr lang="hu-HU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6" name="Téglalap 135"/>
              <p:cNvSpPr/>
              <p:nvPr/>
            </p:nvSpPr>
            <p:spPr bwMode="auto">
              <a:xfrm>
                <a:off x="2105170" y="1186284"/>
                <a:ext cx="432048" cy="87615"/>
              </a:xfrm>
              <a:prstGeom prst="rect">
                <a:avLst/>
              </a:prstGeom>
              <a:solidFill>
                <a:srgbClr val="993366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hu-HU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7" name="Folyamatábra: Döntés 110"/>
              <p:cNvSpPr/>
              <p:nvPr/>
            </p:nvSpPr>
            <p:spPr bwMode="auto">
              <a:xfrm>
                <a:off x="2288986" y="1561227"/>
                <a:ext cx="72000" cy="72000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5000 w 10000"/>
                  <a:gd name="connsiteY1" fmla="*/ 0 h 10000"/>
                  <a:gd name="connsiteX2" fmla="*/ 10000 w 10000"/>
                  <a:gd name="connsiteY2" fmla="*/ 5000 h 10000"/>
                  <a:gd name="connsiteX3" fmla="*/ 5000 w 10000"/>
                  <a:gd name="connsiteY3" fmla="*/ 10000 h 10000"/>
                  <a:gd name="connsiteX4" fmla="*/ 0 w 10000"/>
                  <a:gd name="connsiteY4" fmla="*/ 5000 h 10000"/>
                  <a:gd name="connsiteX0" fmla="*/ 0 w 10000"/>
                  <a:gd name="connsiteY0" fmla="*/ 5000 h 10000"/>
                  <a:gd name="connsiteX1" fmla="*/ 5000 w 10000"/>
                  <a:gd name="connsiteY1" fmla="*/ 0 h 10000"/>
                  <a:gd name="connsiteX2" fmla="*/ 7453 w 10000"/>
                  <a:gd name="connsiteY2" fmla="*/ 2569 h 10000"/>
                  <a:gd name="connsiteX3" fmla="*/ 10000 w 10000"/>
                  <a:gd name="connsiteY3" fmla="*/ 5000 h 10000"/>
                  <a:gd name="connsiteX4" fmla="*/ 5000 w 10000"/>
                  <a:gd name="connsiteY4" fmla="*/ 10000 h 10000"/>
                  <a:gd name="connsiteX5" fmla="*/ 0 w 10000"/>
                  <a:gd name="connsiteY5" fmla="*/ 5000 h 10000"/>
                  <a:gd name="connsiteX0" fmla="*/ 0 w 10000"/>
                  <a:gd name="connsiteY0" fmla="*/ 5000 h 10000"/>
                  <a:gd name="connsiteX1" fmla="*/ 5000 w 10000"/>
                  <a:gd name="connsiteY1" fmla="*/ 0 h 10000"/>
                  <a:gd name="connsiteX2" fmla="*/ 7453 w 10000"/>
                  <a:gd name="connsiteY2" fmla="*/ 2569 h 10000"/>
                  <a:gd name="connsiteX3" fmla="*/ 10000 w 10000"/>
                  <a:gd name="connsiteY3" fmla="*/ 5000 h 10000"/>
                  <a:gd name="connsiteX4" fmla="*/ 7453 w 10000"/>
                  <a:gd name="connsiteY4" fmla="*/ 7456 h 10000"/>
                  <a:gd name="connsiteX5" fmla="*/ 5000 w 10000"/>
                  <a:gd name="connsiteY5" fmla="*/ 10000 h 10000"/>
                  <a:gd name="connsiteX6" fmla="*/ 0 w 10000"/>
                  <a:gd name="connsiteY6" fmla="*/ 5000 h 10000"/>
                  <a:gd name="connsiteX0" fmla="*/ 0 w 10000"/>
                  <a:gd name="connsiteY0" fmla="*/ 5000 h 10000"/>
                  <a:gd name="connsiteX1" fmla="*/ 5000 w 10000"/>
                  <a:gd name="connsiteY1" fmla="*/ 0 h 10000"/>
                  <a:gd name="connsiteX2" fmla="*/ 7453 w 10000"/>
                  <a:gd name="connsiteY2" fmla="*/ 2569 h 10000"/>
                  <a:gd name="connsiteX3" fmla="*/ 10000 w 10000"/>
                  <a:gd name="connsiteY3" fmla="*/ 5000 h 10000"/>
                  <a:gd name="connsiteX4" fmla="*/ 7453 w 10000"/>
                  <a:gd name="connsiteY4" fmla="*/ 7456 h 10000"/>
                  <a:gd name="connsiteX5" fmla="*/ 5000 w 10000"/>
                  <a:gd name="connsiteY5" fmla="*/ 10000 h 10000"/>
                  <a:gd name="connsiteX6" fmla="*/ 2260 w 10000"/>
                  <a:gd name="connsiteY6" fmla="*/ 7243 h 10000"/>
                  <a:gd name="connsiteX7" fmla="*/ 0 w 10000"/>
                  <a:gd name="connsiteY7" fmla="*/ 5000 h 10000"/>
                  <a:gd name="connsiteX0" fmla="*/ 0 w 10000"/>
                  <a:gd name="connsiteY0" fmla="*/ 5000 h 10000"/>
                  <a:gd name="connsiteX1" fmla="*/ 2554 w 10000"/>
                  <a:gd name="connsiteY1" fmla="*/ 2250 h 10000"/>
                  <a:gd name="connsiteX2" fmla="*/ 5000 w 10000"/>
                  <a:gd name="connsiteY2" fmla="*/ 0 h 10000"/>
                  <a:gd name="connsiteX3" fmla="*/ 7453 w 10000"/>
                  <a:gd name="connsiteY3" fmla="*/ 2569 h 10000"/>
                  <a:gd name="connsiteX4" fmla="*/ 10000 w 10000"/>
                  <a:gd name="connsiteY4" fmla="*/ 5000 h 10000"/>
                  <a:gd name="connsiteX5" fmla="*/ 7453 w 10000"/>
                  <a:gd name="connsiteY5" fmla="*/ 7456 h 10000"/>
                  <a:gd name="connsiteX6" fmla="*/ 5000 w 10000"/>
                  <a:gd name="connsiteY6" fmla="*/ 10000 h 10000"/>
                  <a:gd name="connsiteX7" fmla="*/ 2260 w 10000"/>
                  <a:gd name="connsiteY7" fmla="*/ 7243 h 10000"/>
                  <a:gd name="connsiteX8" fmla="*/ 0 w 10000"/>
                  <a:gd name="connsiteY8" fmla="*/ 5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00" h="10000">
                    <a:moveTo>
                      <a:pt x="0" y="5000"/>
                    </a:moveTo>
                    <a:lnTo>
                      <a:pt x="2554" y="2250"/>
                    </a:lnTo>
                    <a:lnTo>
                      <a:pt x="5000" y="0"/>
                    </a:lnTo>
                    <a:lnTo>
                      <a:pt x="7453" y="2569"/>
                    </a:lnTo>
                    <a:lnTo>
                      <a:pt x="10000" y="5000"/>
                    </a:lnTo>
                    <a:lnTo>
                      <a:pt x="7453" y="7456"/>
                    </a:lnTo>
                    <a:lnTo>
                      <a:pt x="5000" y="10000"/>
                    </a:lnTo>
                    <a:lnTo>
                      <a:pt x="2260" y="7243"/>
                    </a:lnTo>
                    <a:lnTo>
                      <a:pt x="0" y="5000"/>
                    </a:lnTo>
                    <a:close/>
                  </a:path>
                </a:pathLst>
              </a:custGeom>
              <a:solidFill>
                <a:srgbClr val="0000CC"/>
              </a:solidFill>
              <a:ln w="19050" cap="flat" cmpd="sng" algn="ctr">
                <a:solidFill>
                  <a:srgbClr val="00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hu-HU" b="1" smtClean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138" name="Egyenes összekötő 137"/>
              <p:cNvCxnSpPr/>
              <p:nvPr/>
            </p:nvCxnSpPr>
            <p:spPr bwMode="auto">
              <a:xfrm flipV="1">
                <a:off x="2105170" y="1597227"/>
                <a:ext cx="417624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00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39" name="Szövegdoboz 138"/>
            <p:cNvSpPr txBox="1"/>
            <p:nvPr/>
          </p:nvSpPr>
          <p:spPr>
            <a:xfrm rot="-2700000">
              <a:off x="1470517" y="5827598"/>
              <a:ext cx="93326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1050" dirty="0" smtClean="0">
                  <a:solidFill>
                    <a:srgbClr val="000000"/>
                  </a:solidFill>
                </a:rPr>
                <a:t>Pentium M</a:t>
              </a:r>
              <a:br>
                <a:rPr lang="hu-HU" sz="1050" dirty="0" smtClean="0">
                  <a:solidFill>
                    <a:srgbClr val="000000"/>
                  </a:solidFill>
                </a:rPr>
              </a:br>
              <a:r>
                <a:rPr lang="hu-HU" sz="1050" dirty="0" err="1" smtClean="0">
                  <a:solidFill>
                    <a:srgbClr val="000000"/>
                  </a:solidFill>
                </a:rPr>
                <a:t>Dothan</a:t>
              </a:r>
              <a:endParaRPr lang="hu-HU" sz="1050" dirty="0">
                <a:solidFill>
                  <a:srgbClr val="000000"/>
                </a:solidFill>
              </a:endParaRPr>
            </a:p>
          </p:txBody>
        </p:sp>
        <p:sp>
          <p:nvSpPr>
            <p:cNvPr id="140" name="Szövegdoboz 139"/>
            <p:cNvSpPr txBox="1"/>
            <p:nvPr/>
          </p:nvSpPr>
          <p:spPr>
            <a:xfrm rot="-2700000">
              <a:off x="2218633" y="5843922"/>
              <a:ext cx="63190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err="1" smtClean="0">
                  <a:solidFill>
                    <a:srgbClr val="000000"/>
                  </a:solidFill>
                </a:rPr>
                <a:t>Core</a:t>
              </a:r>
              <a:r>
                <a:rPr lang="hu-HU" sz="1050" dirty="0" smtClean="0">
                  <a:solidFill>
                    <a:srgbClr val="000000"/>
                  </a:solidFill>
                </a:rPr>
                <a:t> 2</a:t>
              </a:r>
              <a:endParaRPr lang="hu-HU" sz="1050" dirty="0">
                <a:solidFill>
                  <a:srgbClr val="000000"/>
                </a:solidFill>
              </a:endParaRPr>
            </a:p>
          </p:txBody>
        </p:sp>
        <p:sp>
          <p:nvSpPr>
            <p:cNvPr id="141" name="Szövegdoboz 140"/>
            <p:cNvSpPr txBox="1"/>
            <p:nvPr/>
          </p:nvSpPr>
          <p:spPr>
            <a:xfrm rot="-2700000">
              <a:off x="2701310" y="5838167"/>
              <a:ext cx="67678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err="1" smtClean="0">
                  <a:solidFill>
                    <a:srgbClr val="000000"/>
                  </a:solidFill>
                </a:rPr>
                <a:t>Penryn</a:t>
              </a:r>
              <a:endParaRPr lang="hu-HU" sz="1050" dirty="0">
                <a:solidFill>
                  <a:srgbClr val="000000"/>
                </a:solidFill>
              </a:endParaRPr>
            </a:p>
          </p:txBody>
        </p:sp>
        <p:sp>
          <p:nvSpPr>
            <p:cNvPr id="142" name="Szövegdoboz 141"/>
            <p:cNvSpPr txBox="1"/>
            <p:nvPr/>
          </p:nvSpPr>
          <p:spPr>
            <a:xfrm rot="-2700000">
              <a:off x="3076474" y="5732241"/>
              <a:ext cx="896399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1050" dirty="0" smtClean="0">
                  <a:solidFill>
                    <a:srgbClr val="000000"/>
                  </a:solidFill>
                </a:rPr>
                <a:t>NHM </a:t>
              </a:r>
              <a:br>
                <a:rPr lang="hu-HU" sz="1050" dirty="0" smtClean="0">
                  <a:solidFill>
                    <a:srgbClr val="000000"/>
                  </a:solidFill>
                </a:rPr>
              </a:br>
              <a:r>
                <a:rPr lang="hu-HU" sz="1050" dirty="0" smtClean="0">
                  <a:solidFill>
                    <a:srgbClr val="000000"/>
                  </a:solidFill>
                </a:rPr>
                <a:t>(w/o SMT)</a:t>
              </a:r>
              <a:endParaRPr lang="hu-HU" sz="1050" dirty="0">
                <a:solidFill>
                  <a:srgbClr val="000000"/>
                </a:solidFill>
              </a:endParaRPr>
            </a:p>
          </p:txBody>
        </p:sp>
        <p:sp>
          <p:nvSpPr>
            <p:cNvPr id="143" name="Szövegdoboz 142"/>
            <p:cNvSpPr txBox="1"/>
            <p:nvPr/>
          </p:nvSpPr>
          <p:spPr>
            <a:xfrm rot="-2700000">
              <a:off x="3860792" y="5786798"/>
              <a:ext cx="5389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smtClean="0">
                  <a:solidFill>
                    <a:srgbClr val="000000"/>
                  </a:solidFill>
                </a:rPr>
                <a:t>WSM</a:t>
              </a:r>
              <a:endParaRPr lang="hu-HU" sz="1050" dirty="0">
                <a:solidFill>
                  <a:srgbClr val="000000"/>
                </a:solidFill>
              </a:endParaRPr>
            </a:p>
          </p:txBody>
        </p:sp>
        <p:sp>
          <p:nvSpPr>
            <p:cNvPr id="144" name="Szövegdoboz 143"/>
            <p:cNvSpPr txBox="1"/>
            <p:nvPr/>
          </p:nvSpPr>
          <p:spPr>
            <a:xfrm rot="-2700000">
              <a:off x="4407737" y="5768215"/>
              <a:ext cx="48282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smtClean="0">
                  <a:solidFill>
                    <a:srgbClr val="000000"/>
                  </a:solidFill>
                </a:rPr>
                <a:t>SNB</a:t>
              </a:r>
              <a:endParaRPr lang="hu-HU" sz="1050" dirty="0">
                <a:solidFill>
                  <a:srgbClr val="000000"/>
                </a:solidFill>
              </a:endParaRPr>
            </a:p>
          </p:txBody>
        </p:sp>
        <p:sp>
          <p:nvSpPr>
            <p:cNvPr id="145" name="Szövegdoboz 144"/>
            <p:cNvSpPr txBox="1"/>
            <p:nvPr/>
          </p:nvSpPr>
          <p:spPr>
            <a:xfrm rot="-2700000">
              <a:off x="4916902" y="5732726"/>
              <a:ext cx="43633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smtClean="0">
                  <a:solidFill>
                    <a:srgbClr val="000000"/>
                  </a:solidFill>
                </a:rPr>
                <a:t>IVB</a:t>
              </a:r>
              <a:endParaRPr lang="hu-HU" sz="1050" dirty="0">
                <a:solidFill>
                  <a:srgbClr val="000000"/>
                </a:solidFill>
              </a:endParaRPr>
            </a:p>
          </p:txBody>
        </p:sp>
        <p:sp>
          <p:nvSpPr>
            <p:cNvPr id="146" name="Szövegdoboz 145"/>
            <p:cNvSpPr txBox="1"/>
            <p:nvPr/>
          </p:nvSpPr>
          <p:spPr>
            <a:xfrm rot="-2700000">
              <a:off x="5331394" y="5768215"/>
              <a:ext cx="52610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smtClean="0">
                  <a:solidFill>
                    <a:srgbClr val="000000"/>
                  </a:solidFill>
                </a:rPr>
                <a:t>HSW</a:t>
              </a:r>
              <a:endParaRPr lang="hu-HU" sz="1050" dirty="0">
                <a:solidFill>
                  <a:srgbClr val="000000"/>
                </a:solidFill>
              </a:endParaRPr>
            </a:p>
          </p:txBody>
        </p:sp>
        <p:sp>
          <p:nvSpPr>
            <p:cNvPr id="147" name="Szövegdoboz 146"/>
            <p:cNvSpPr txBox="1"/>
            <p:nvPr/>
          </p:nvSpPr>
          <p:spPr>
            <a:xfrm rot="-2700000">
              <a:off x="5843867" y="5781817"/>
              <a:ext cx="51809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smtClean="0">
                  <a:solidFill>
                    <a:srgbClr val="000000"/>
                  </a:solidFill>
                </a:rPr>
                <a:t>BRW</a:t>
              </a:r>
              <a:endParaRPr lang="hu-HU" sz="1050" dirty="0">
                <a:solidFill>
                  <a:srgbClr val="000000"/>
                </a:solidFill>
              </a:endParaRPr>
            </a:p>
          </p:txBody>
        </p:sp>
        <p:grpSp>
          <p:nvGrpSpPr>
            <p:cNvPr id="39" name="Csoportba foglalás 38"/>
            <p:cNvGrpSpPr/>
            <p:nvPr/>
          </p:nvGrpSpPr>
          <p:grpSpPr>
            <a:xfrm>
              <a:off x="7008693" y="672216"/>
              <a:ext cx="442886" cy="4993087"/>
              <a:chOff x="6778334" y="497260"/>
              <a:chExt cx="442886" cy="4993087"/>
            </a:xfrm>
          </p:grpSpPr>
          <p:sp>
            <p:nvSpPr>
              <p:cNvPr id="98" name="Szövegdoboz 97"/>
              <p:cNvSpPr txBox="1"/>
              <p:nvPr/>
            </p:nvSpPr>
            <p:spPr>
              <a:xfrm>
                <a:off x="6778334" y="1444175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>
                    <a:solidFill>
                      <a:srgbClr val="000000"/>
                    </a:solidFill>
                  </a:rPr>
                  <a:t>1.8</a:t>
                </a:r>
                <a:endParaRPr lang="hu-HU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9" name="Szövegdoboz 98"/>
              <p:cNvSpPr txBox="1"/>
              <p:nvPr/>
            </p:nvSpPr>
            <p:spPr>
              <a:xfrm>
                <a:off x="6778334" y="1913596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>
                    <a:solidFill>
                      <a:srgbClr val="000000"/>
                    </a:solidFill>
                  </a:rPr>
                  <a:t>1.7</a:t>
                </a:r>
                <a:endParaRPr lang="hu-HU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0" name="Szövegdoboz 99"/>
              <p:cNvSpPr txBox="1"/>
              <p:nvPr/>
            </p:nvSpPr>
            <p:spPr>
              <a:xfrm>
                <a:off x="6778334" y="2413704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>
                    <a:solidFill>
                      <a:srgbClr val="000000"/>
                    </a:solidFill>
                  </a:rPr>
                  <a:t>1.6</a:t>
                </a:r>
                <a:endParaRPr lang="hu-HU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1" name="Szövegdoboz 100"/>
              <p:cNvSpPr txBox="1"/>
              <p:nvPr/>
            </p:nvSpPr>
            <p:spPr>
              <a:xfrm>
                <a:off x="6784882" y="2886865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>
                    <a:solidFill>
                      <a:srgbClr val="000000"/>
                    </a:solidFill>
                  </a:rPr>
                  <a:t>1.5</a:t>
                </a:r>
                <a:endParaRPr lang="hu-HU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2" name="Szövegdoboz 101"/>
              <p:cNvSpPr txBox="1"/>
              <p:nvPr/>
            </p:nvSpPr>
            <p:spPr>
              <a:xfrm>
                <a:off x="6784882" y="3343117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>
                    <a:solidFill>
                      <a:srgbClr val="000000"/>
                    </a:solidFill>
                  </a:rPr>
                  <a:t>1.4</a:t>
                </a:r>
                <a:endParaRPr lang="hu-HU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3" name="Szövegdoboz 102"/>
              <p:cNvSpPr txBox="1"/>
              <p:nvPr/>
            </p:nvSpPr>
            <p:spPr>
              <a:xfrm>
                <a:off x="6784882" y="3799019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>
                    <a:solidFill>
                      <a:srgbClr val="000000"/>
                    </a:solidFill>
                  </a:rPr>
                  <a:t>1.3</a:t>
                </a:r>
                <a:endParaRPr lang="hu-HU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5" name="Szövegdoboz 104"/>
              <p:cNvSpPr txBox="1"/>
              <p:nvPr/>
            </p:nvSpPr>
            <p:spPr>
              <a:xfrm>
                <a:off x="6784882" y="4729959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>
                    <a:solidFill>
                      <a:srgbClr val="000000"/>
                    </a:solidFill>
                  </a:rPr>
                  <a:t>1.1</a:t>
                </a:r>
                <a:endParaRPr lang="hu-HU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6" name="Szövegdoboz 105"/>
              <p:cNvSpPr txBox="1"/>
              <p:nvPr/>
            </p:nvSpPr>
            <p:spPr>
              <a:xfrm>
                <a:off x="6784882" y="4285017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>
                    <a:solidFill>
                      <a:srgbClr val="000000"/>
                    </a:solidFill>
                  </a:rPr>
                  <a:t>1.2</a:t>
                </a:r>
                <a:endParaRPr lang="hu-HU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7" name="Szövegdoboz 106"/>
              <p:cNvSpPr txBox="1"/>
              <p:nvPr/>
            </p:nvSpPr>
            <p:spPr>
              <a:xfrm>
                <a:off x="6794308" y="5213348"/>
                <a:ext cx="28245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>
                    <a:solidFill>
                      <a:srgbClr val="000000"/>
                    </a:solidFill>
                  </a:rPr>
                  <a:t>1</a:t>
                </a:r>
                <a:endParaRPr lang="hu-HU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6" name="Szövegdoboz 125"/>
              <p:cNvSpPr txBox="1"/>
              <p:nvPr/>
            </p:nvSpPr>
            <p:spPr>
              <a:xfrm>
                <a:off x="6778334" y="497260"/>
                <a:ext cx="28245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>
                    <a:solidFill>
                      <a:srgbClr val="000000"/>
                    </a:solidFill>
                  </a:rPr>
                  <a:t>2</a:t>
                </a:r>
                <a:endParaRPr lang="hu-HU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7" name="Szövegdoboz 126"/>
              <p:cNvSpPr txBox="1"/>
              <p:nvPr/>
            </p:nvSpPr>
            <p:spPr>
              <a:xfrm>
                <a:off x="6778334" y="966681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>
                    <a:solidFill>
                      <a:srgbClr val="000000"/>
                    </a:solidFill>
                  </a:rPr>
                  <a:t>1.9</a:t>
                </a:r>
                <a:endParaRPr lang="hu-HU" sz="1200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29" name="Téglalap 128"/>
            <p:cNvSpPr/>
            <p:nvPr/>
          </p:nvSpPr>
          <p:spPr bwMode="auto">
            <a:xfrm>
              <a:off x="6601997" y="3654868"/>
              <a:ext cx="216024" cy="1900561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hu-HU" b="1" smtClean="0">
                <a:solidFill>
                  <a:srgbClr val="000000"/>
                </a:solidFill>
              </a:endParaRPr>
            </a:p>
          </p:txBody>
        </p:sp>
        <p:cxnSp>
          <p:nvCxnSpPr>
            <p:cNvPr id="130" name="Egyenes összekötő 129"/>
            <p:cNvCxnSpPr/>
            <p:nvPr/>
          </p:nvCxnSpPr>
          <p:spPr bwMode="auto">
            <a:xfrm rot="5400000">
              <a:off x="6389313" y="5549344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38" name="Csoportba foglalás 37"/>
            <p:cNvGrpSpPr/>
            <p:nvPr/>
          </p:nvGrpSpPr>
          <p:grpSpPr>
            <a:xfrm>
              <a:off x="6892235" y="810715"/>
              <a:ext cx="144016" cy="4810187"/>
              <a:chOff x="6661876" y="635759"/>
              <a:chExt cx="144016" cy="4810187"/>
            </a:xfrm>
          </p:grpSpPr>
          <p:cxnSp>
            <p:nvCxnSpPr>
              <p:cNvPr id="9" name="Egyenes összekötő 8"/>
              <p:cNvCxnSpPr/>
              <p:nvPr/>
            </p:nvCxnSpPr>
            <p:spPr bwMode="auto">
              <a:xfrm>
                <a:off x="6733884" y="635759"/>
                <a:ext cx="0" cy="480924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" name="Egyenes összekötő 10"/>
              <p:cNvCxnSpPr/>
              <p:nvPr/>
            </p:nvCxnSpPr>
            <p:spPr bwMode="auto">
              <a:xfrm>
                <a:off x="6661876" y="2068532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" name="Egyenes összekötő 11"/>
              <p:cNvCxnSpPr/>
              <p:nvPr/>
            </p:nvCxnSpPr>
            <p:spPr bwMode="auto">
              <a:xfrm>
                <a:off x="6661876" y="1598064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" name="Egyenes összekötő 12"/>
              <p:cNvCxnSpPr/>
              <p:nvPr/>
            </p:nvCxnSpPr>
            <p:spPr bwMode="auto">
              <a:xfrm>
                <a:off x="6661876" y="3012320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" name="Egyenes összekötő 13"/>
              <p:cNvCxnSpPr/>
              <p:nvPr/>
            </p:nvCxnSpPr>
            <p:spPr bwMode="auto">
              <a:xfrm>
                <a:off x="6661876" y="2541852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" name="Egyenes összekötő 14"/>
              <p:cNvCxnSpPr/>
              <p:nvPr/>
            </p:nvCxnSpPr>
            <p:spPr bwMode="auto">
              <a:xfrm>
                <a:off x="6661876" y="3948424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" name="Egyenes összekötő 15"/>
              <p:cNvCxnSpPr/>
              <p:nvPr/>
            </p:nvCxnSpPr>
            <p:spPr bwMode="auto">
              <a:xfrm>
                <a:off x="6661876" y="3477956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" name="Egyenes összekötő 16"/>
              <p:cNvCxnSpPr/>
              <p:nvPr/>
            </p:nvCxnSpPr>
            <p:spPr bwMode="auto">
              <a:xfrm>
                <a:off x="6661876" y="4892212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" name="Egyenes összekötő 17"/>
              <p:cNvCxnSpPr/>
              <p:nvPr/>
            </p:nvCxnSpPr>
            <p:spPr bwMode="auto">
              <a:xfrm>
                <a:off x="6661876" y="4421744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3" name="Egyenes összekötő 122"/>
              <p:cNvCxnSpPr/>
              <p:nvPr/>
            </p:nvCxnSpPr>
            <p:spPr bwMode="auto">
              <a:xfrm>
                <a:off x="6661876" y="1121617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4" name="Egyenes összekötő 123"/>
              <p:cNvCxnSpPr/>
              <p:nvPr/>
            </p:nvCxnSpPr>
            <p:spPr bwMode="auto">
              <a:xfrm>
                <a:off x="6661876" y="651149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5" name="Egyenes összekötő 124"/>
              <p:cNvCxnSpPr/>
              <p:nvPr/>
            </p:nvCxnSpPr>
            <p:spPr bwMode="auto">
              <a:xfrm>
                <a:off x="6661876" y="1594937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2" name="Egyenes összekötő 131"/>
              <p:cNvCxnSpPr/>
              <p:nvPr/>
            </p:nvCxnSpPr>
            <p:spPr bwMode="auto">
              <a:xfrm rot="5400000">
                <a:off x="6663010" y="5373938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40" name="Csoportba foglalás 39"/>
            <p:cNvGrpSpPr/>
            <p:nvPr/>
          </p:nvGrpSpPr>
          <p:grpSpPr>
            <a:xfrm>
              <a:off x="1821003" y="826105"/>
              <a:ext cx="144016" cy="4794525"/>
              <a:chOff x="1590644" y="651149"/>
              <a:chExt cx="144016" cy="4794525"/>
            </a:xfrm>
          </p:grpSpPr>
          <p:cxnSp>
            <p:nvCxnSpPr>
              <p:cNvPr id="19" name="Egyenes összekötő 18"/>
              <p:cNvCxnSpPr/>
              <p:nvPr/>
            </p:nvCxnSpPr>
            <p:spPr bwMode="auto">
              <a:xfrm>
                <a:off x="1590644" y="2728535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" name="Egyenes összekötő 19"/>
              <p:cNvCxnSpPr/>
              <p:nvPr/>
            </p:nvCxnSpPr>
            <p:spPr bwMode="auto">
              <a:xfrm>
                <a:off x="1590644" y="2334591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1" name="Egyenes összekötő 20"/>
              <p:cNvCxnSpPr/>
              <p:nvPr/>
            </p:nvCxnSpPr>
            <p:spPr bwMode="auto">
              <a:xfrm>
                <a:off x="1590644" y="3472430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" name="Egyenes összekötő 21"/>
              <p:cNvCxnSpPr/>
              <p:nvPr/>
            </p:nvCxnSpPr>
            <p:spPr bwMode="auto">
              <a:xfrm>
                <a:off x="1590644" y="3098101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3" name="Egyenes összekötő 22"/>
              <p:cNvCxnSpPr/>
              <p:nvPr/>
            </p:nvCxnSpPr>
            <p:spPr bwMode="auto">
              <a:xfrm>
                <a:off x="1590644" y="4221088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4" name="Egyenes összekötő 23"/>
              <p:cNvCxnSpPr/>
              <p:nvPr/>
            </p:nvCxnSpPr>
            <p:spPr bwMode="auto">
              <a:xfrm>
                <a:off x="1590644" y="3856285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5" name="Egyenes összekötő 24"/>
              <p:cNvCxnSpPr/>
              <p:nvPr/>
            </p:nvCxnSpPr>
            <p:spPr bwMode="auto">
              <a:xfrm>
                <a:off x="1590644" y="4990193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6" name="Egyenes összekötő 25"/>
              <p:cNvCxnSpPr/>
              <p:nvPr/>
            </p:nvCxnSpPr>
            <p:spPr bwMode="auto">
              <a:xfrm>
                <a:off x="1590644" y="4610269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" name="Egyenes összekötő 26"/>
              <p:cNvCxnSpPr/>
              <p:nvPr/>
            </p:nvCxnSpPr>
            <p:spPr bwMode="auto">
              <a:xfrm>
                <a:off x="1590644" y="1969788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8" name="Egyenes összekötő 27"/>
              <p:cNvCxnSpPr/>
              <p:nvPr/>
            </p:nvCxnSpPr>
            <p:spPr bwMode="auto">
              <a:xfrm>
                <a:off x="1590644" y="1590133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" name="Egyenes összekötő 4"/>
              <p:cNvCxnSpPr/>
              <p:nvPr/>
            </p:nvCxnSpPr>
            <p:spPr bwMode="auto">
              <a:xfrm>
                <a:off x="1662652" y="651149"/>
                <a:ext cx="0" cy="4794525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3" name="Egyenes összekötő 132"/>
              <p:cNvCxnSpPr/>
              <p:nvPr/>
            </p:nvCxnSpPr>
            <p:spPr bwMode="auto">
              <a:xfrm>
                <a:off x="1590644" y="1588029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4" name="Egyenes összekötő 133"/>
              <p:cNvCxnSpPr/>
              <p:nvPr/>
            </p:nvCxnSpPr>
            <p:spPr bwMode="auto">
              <a:xfrm>
                <a:off x="1590644" y="1223226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5" name="Egyenes összekötő 134"/>
              <p:cNvCxnSpPr/>
              <p:nvPr/>
            </p:nvCxnSpPr>
            <p:spPr bwMode="auto">
              <a:xfrm>
                <a:off x="1590644" y="843571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41" name="Csoportba foglalás 40"/>
            <p:cNvGrpSpPr/>
            <p:nvPr/>
          </p:nvGrpSpPr>
          <p:grpSpPr>
            <a:xfrm>
              <a:off x="1331640" y="864638"/>
              <a:ext cx="561371" cy="4744096"/>
              <a:chOff x="1101281" y="689682"/>
              <a:chExt cx="561371" cy="4744096"/>
            </a:xfrm>
          </p:grpSpPr>
          <p:sp>
            <p:nvSpPr>
              <p:cNvPr id="86" name="Szövegdoboz 85"/>
              <p:cNvSpPr txBox="1"/>
              <p:nvPr/>
            </p:nvSpPr>
            <p:spPr>
              <a:xfrm>
                <a:off x="1101281" y="1436244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>
                    <a:solidFill>
                      <a:srgbClr val="000000"/>
                    </a:solidFill>
                  </a:rPr>
                  <a:t>20%</a:t>
                </a:r>
                <a:endParaRPr lang="hu-HU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" name="Szövegdoboz 86"/>
              <p:cNvSpPr txBox="1"/>
              <p:nvPr/>
            </p:nvSpPr>
            <p:spPr>
              <a:xfrm>
                <a:off x="1101281" y="1821075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>
                    <a:solidFill>
                      <a:srgbClr val="000000"/>
                    </a:solidFill>
                  </a:rPr>
                  <a:t>18%</a:t>
                </a:r>
                <a:endParaRPr lang="hu-HU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" name="Szövegdoboz 87"/>
              <p:cNvSpPr txBox="1"/>
              <p:nvPr/>
            </p:nvSpPr>
            <p:spPr>
              <a:xfrm>
                <a:off x="1101281" y="2180702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>
                    <a:solidFill>
                      <a:srgbClr val="000000"/>
                    </a:solidFill>
                  </a:rPr>
                  <a:t>16%</a:t>
                </a:r>
                <a:endParaRPr lang="hu-HU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" name="Szövegdoboz 88"/>
              <p:cNvSpPr txBox="1"/>
              <p:nvPr/>
            </p:nvSpPr>
            <p:spPr>
              <a:xfrm>
                <a:off x="1101281" y="2579609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>
                    <a:solidFill>
                      <a:srgbClr val="000000"/>
                    </a:solidFill>
                  </a:rPr>
                  <a:t>14%</a:t>
                </a:r>
                <a:endParaRPr lang="hu-HU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" name="Szövegdoboz 89"/>
              <p:cNvSpPr txBox="1"/>
              <p:nvPr/>
            </p:nvSpPr>
            <p:spPr>
              <a:xfrm>
                <a:off x="1101281" y="2964440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>
                    <a:solidFill>
                      <a:srgbClr val="000000"/>
                    </a:solidFill>
                  </a:rPr>
                  <a:t>12%</a:t>
                </a:r>
                <a:endParaRPr lang="hu-HU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" name="Szövegdoboz 90"/>
              <p:cNvSpPr txBox="1"/>
              <p:nvPr/>
            </p:nvSpPr>
            <p:spPr>
              <a:xfrm>
                <a:off x="1101281" y="3324067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000000"/>
                    </a:solidFill>
                  </a:rPr>
                  <a:t>1</a:t>
                </a:r>
                <a:r>
                  <a:rPr lang="hu-HU" sz="1200" dirty="0" smtClean="0">
                    <a:solidFill>
                      <a:srgbClr val="000000"/>
                    </a:solidFill>
                  </a:rPr>
                  <a:t>0%</a:t>
                </a:r>
                <a:endParaRPr lang="hu-HU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" name="Szövegdoboz 91"/>
              <p:cNvSpPr txBox="1"/>
              <p:nvPr/>
            </p:nvSpPr>
            <p:spPr>
              <a:xfrm>
                <a:off x="1215094" y="3710107"/>
                <a:ext cx="4475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000000"/>
                    </a:solidFill>
                  </a:rPr>
                  <a:t>8</a:t>
                </a:r>
                <a:r>
                  <a:rPr lang="hu-HU" sz="1200" dirty="0" smtClean="0">
                    <a:solidFill>
                      <a:srgbClr val="000000"/>
                    </a:solidFill>
                  </a:rPr>
                  <a:t>%</a:t>
                </a:r>
                <a:endParaRPr lang="hu-HU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" name="Szövegdoboz 92"/>
              <p:cNvSpPr txBox="1"/>
              <p:nvPr/>
            </p:nvSpPr>
            <p:spPr>
              <a:xfrm>
                <a:off x="1215094" y="4094938"/>
                <a:ext cx="4475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000000"/>
                    </a:solidFill>
                  </a:rPr>
                  <a:t>6</a:t>
                </a:r>
                <a:r>
                  <a:rPr lang="hu-HU" sz="1200" dirty="0" smtClean="0">
                    <a:solidFill>
                      <a:srgbClr val="000000"/>
                    </a:solidFill>
                  </a:rPr>
                  <a:t>%</a:t>
                </a:r>
                <a:endParaRPr lang="hu-HU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" name="Szövegdoboz 93"/>
              <p:cNvSpPr txBox="1"/>
              <p:nvPr/>
            </p:nvSpPr>
            <p:spPr>
              <a:xfrm>
                <a:off x="1215094" y="4454565"/>
                <a:ext cx="4475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000000"/>
                    </a:solidFill>
                  </a:rPr>
                  <a:t>4</a:t>
                </a:r>
                <a:r>
                  <a:rPr lang="hu-HU" sz="1200" dirty="0" smtClean="0">
                    <a:solidFill>
                      <a:srgbClr val="000000"/>
                    </a:solidFill>
                  </a:rPr>
                  <a:t>%</a:t>
                </a:r>
                <a:endParaRPr lang="hu-HU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5" name="Szövegdoboz 94"/>
              <p:cNvSpPr txBox="1"/>
              <p:nvPr/>
            </p:nvSpPr>
            <p:spPr>
              <a:xfrm>
                <a:off x="1215094" y="4797152"/>
                <a:ext cx="4475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>
                    <a:solidFill>
                      <a:srgbClr val="000000"/>
                    </a:solidFill>
                  </a:rPr>
                  <a:t>2%</a:t>
                </a:r>
                <a:endParaRPr lang="hu-HU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6" name="Szövegdoboz 95"/>
              <p:cNvSpPr txBox="1"/>
              <p:nvPr/>
            </p:nvSpPr>
            <p:spPr>
              <a:xfrm>
                <a:off x="1215094" y="5156779"/>
                <a:ext cx="4475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>
                    <a:solidFill>
                      <a:srgbClr val="000000"/>
                    </a:solidFill>
                  </a:rPr>
                  <a:t>0%</a:t>
                </a:r>
                <a:endParaRPr lang="hu-HU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5" name="Szövegdoboz 154"/>
              <p:cNvSpPr txBox="1"/>
              <p:nvPr/>
            </p:nvSpPr>
            <p:spPr>
              <a:xfrm>
                <a:off x="1101281" y="689682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>
                    <a:solidFill>
                      <a:srgbClr val="000000"/>
                    </a:solidFill>
                  </a:rPr>
                  <a:t>24%</a:t>
                </a:r>
                <a:endParaRPr lang="hu-HU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6" name="Szövegdoboz 155"/>
              <p:cNvSpPr txBox="1"/>
              <p:nvPr/>
            </p:nvSpPr>
            <p:spPr>
              <a:xfrm>
                <a:off x="1101281" y="1074513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>
                    <a:solidFill>
                      <a:srgbClr val="000000"/>
                    </a:solidFill>
                  </a:rPr>
                  <a:t>22%</a:t>
                </a:r>
                <a:endParaRPr lang="hu-HU" sz="1200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58" name="Szövegdoboz 157"/>
            <p:cNvSpPr txBox="1"/>
            <p:nvPr/>
          </p:nvSpPr>
          <p:spPr>
            <a:xfrm rot="-2700000">
              <a:off x="6449266" y="5741089"/>
              <a:ext cx="44435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smtClean="0">
                  <a:solidFill>
                    <a:srgbClr val="000000"/>
                  </a:solidFill>
                </a:rPr>
                <a:t>SKL</a:t>
              </a:r>
              <a:endParaRPr lang="hu-HU" sz="1050" dirty="0">
                <a:solidFill>
                  <a:srgbClr val="000000"/>
                </a:solidFill>
              </a:endParaRPr>
            </a:p>
          </p:txBody>
        </p:sp>
        <p:sp>
          <p:nvSpPr>
            <p:cNvPr id="159" name="Folyamatábra: Döntés 110"/>
            <p:cNvSpPr/>
            <p:nvPr/>
          </p:nvSpPr>
          <p:spPr bwMode="auto">
            <a:xfrm>
              <a:off x="6674575" y="1220435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hu-HU" b="1" smtClean="0">
                <a:solidFill>
                  <a:srgbClr val="000000"/>
                </a:solidFill>
              </a:endParaRPr>
            </a:p>
          </p:txBody>
        </p:sp>
        <p:cxnSp>
          <p:nvCxnSpPr>
            <p:cNvPr id="160" name="Egyenes összekötő 159"/>
            <p:cNvCxnSpPr>
              <a:stCxn id="112" idx="3"/>
              <a:endCxn id="159" idx="7"/>
            </p:cNvCxnSpPr>
            <p:nvPr/>
          </p:nvCxnSpPr>
          <p:spPr bwMode="auto">
            <a:xfrm flipV="1">
              <a:off x="6260177" y="1272585"/>
              <a:ext cx="430670" cy="746099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21" name="TextBox 103"/>
          <p:cNvSpPr txBox="1"/>
          <p:nvPr/>
        </p:nvSpPr>
        <p:spPr>
          <a:xfrm>
            <a:off x="174625" y="632895"/>
            <a:ext cx="67056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2D2D8A"/>
                </a:solidFill>
              </a:rPr>
              <a:t>Single thread IPC in Intel’s basic architectures </a:t>
            </a:r>
            <a:r>
              <a:rPr lang="en-US" dirty="0">
                <a:solidFill>
                  <a:srgbClr val="000000"/>
                </a:solidFill>
              </a:rPr>
              <a:t>(Based on </a:t>
            </a:r>
            <a:r>
              <a:rPr lang="en-US" dirty="0" smtClean="0">
                <a:solidFill>
                  <a:srgbClr val="000000"/>
                </a:solidFill>
              </a:rPr>
              <a:t>[195])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169862" y="6399330"/>
            <a:ext cx="87226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Note</a:t>
            </a:r>
            <a:r>
              <a:rPr lang="en-US" dirty="0" smtClean="0">
                <a:solidFill>
                  <a:srgbClr val="000000"/>
                </a:solidFill>
              </a:rPr>
              <a:t> that Intel raised IPC in the Core family </a:t>
            </a:r>
            <a:r>
              <a:rPr lang="en-US" dirty="0" smtClean="0">
                <a:solidFill>
                  <a:srgbClr val="0070C0"/>
                </a:solidFill>
              </a:rPr>
              <a:t>only less then 2-times  in about 10 years. 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29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8636" y="1017431"/>
            <a:ext cx="8796270" cy="5679583"/>
            <a:chOff x="77324" y="386661"/>
            <a:chExt cx="8635136" cy="6118079"/>
          </a:xfrm>
        </p:grpSpPr>
        <p:cxnSp>
          <p:nvCxnSpPr>
            <p:cNvPr id="17" name="Egyenes összekötő nyíllal 4"/>
            <p:cNvCxnSpPr/>
            <p:nvPr/>
          </p:nvCxnSpPr>
          <p:spPr>
            <a:xfrm flipH="1" flipV="1">
              <a:off x="846331" y="975131"/>
              <a:ext cx="76" cy="52200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Egyenes összekötő nyíllal 6"/>
            <p:cNvCxnSpPr/>
            <p:nvPr/>
          </p:nvCxnSpPr>
          <p:spPr>
            <a:xfrm flipV="1">
              <a:off x="1405405" y="6156167"/>
              <a:ext cx="6804000" cy="3353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Egyenes összekötő 11"/>
            <p:cNvCxnSpPr/>
            <p:nvPr/>
          </p:nvCxnSpPr>
          <p:spPr>
            <a:xfrm>
              <a:off x="1398313" y="6087483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Egyenes összekötő 12"/>
            <p:cNvCxnSpPr/>
            <p:nvPr/>
          </p:nvCxnSpPr>
          <p:spPr>
            <a:xfrm>
              <a:off x="1946308" y="6086195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Egyenes összekötő 13"/>
            <p:cNvCxnSpPr/>
            <p:nvPr/>
          </p:nvCxnSpPr>
          <p:spPr>
            <a:xfrm>
              <a:off x="2495514" y="6085584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Egyenes összekötő 14"/>
            <p:cNvCxnSpPr/>
            <p:nvPr/>
          </p:nvCxnSpPr>
          <p:spPr>
            <a:xfrm>
              <a:off x="3043509" y="6084295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Egyenes összekötő 15"/>
            <p:cNvCxnSpPr/>
            <p:nvPr/>
          </p:nvCxnSpPr>
          <p:spPr>
            <a:xfrm>
              <a:off x="3597558" y="6091916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Egyenes összekötő 16"/>
            <p:cNvCxnSpPr/>
            <p:nvPr/>
          </p:nvCxnSpPr>
          <p:spPr>
            <a:xfrm>
              <a:off x="4145553" y="6090628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Egyenes összekötő 17"/>
            <p:cNvCxnSpPr/>
            <p:nvPr/>
          </p:nvCxnSpPr>
          <p:spPr>
            <a:xfrm>
              <a:off x="4694759" y="6090017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Egyenes összekötő 18"/>
            <p:cNvCxnSpPr/>
            <p:nvPr/>
          </p:nvCxnSpPr>
          <p:spPr>
            <a:xfrm>
              <a:off x="5242754" y="6088728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Egyenes összekötő 19"/>
            <p:cNvCxnSpPr/>
            <p:nvPr/>
          </p:nvCxnSpPr>
          <p:spPr>
            <a:xfrm>
              <a:off x="5792928" y="6091916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Egyenes összekötő 20"/>
            <p:cNvCxnSpPr/>
            <p:nvPr/>
          </p:nvCxnSpPr>
          <p:spPr>
            <a:xfrm>
              <a:off x="6340923" y="6090628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Egyenes összekötő 21"/>
            <p:cNvCxnSpPr/>
            <p:nvPr/>
          </p:nvCxnSpPr>
          <p:spPr>
            <a:xfrm>
              <a:off x="6890129" y="6090017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Egyenes összekötő 22"/>
            <p:cNvCxnSpPr/>
            <p:nvPr/>
          </p:nvCxnSpPr>
          <p:spPr>
            <a:xfrm>
              <a:off x="7438124" y="6088728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Szövegdoboz 27"/>
            <p:cNvSpPr txBox="1"/>
            <p:nvPr/>
          </p:nvSpPr>
          <p:spPr>
            <a:xfrm>
              <a:off x="77324" y="469402"/>
              <a:ext cx="2424446" cy="438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00"/>
                </a:lnSpc>
                <a:spcAft>
                  <a:spcPts val="500"/>
                </a:spcAft>
              </a:pPr>
              <a:r>
                <a:rPr lang="hu-HU" sz="1250" dirty="0" smtClean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ILP (rel. to Xeon 7200)</a:t>
              </a:r>
            </a:p>
            <a:p>
              <a:pPr algn="ctr">
                <a:lnSpc>
                  <a:spcPts val="1100"/>
                </a:lnSpc>
              </a:pPr>
              <a:r>
                <a:rPr lang="hu-HU" sz="1250" dirty="0" smtClean="0">
                  <a:solidFill>
                    <a:srgbClr val="BBE0E3">
                      <a:lumMod val="75000"/>
                    </a:srgb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ST perf. (rel. to Xeon 7200)</a:t>
              </a:r>
              <a:endParaRPr lang="hu-HU" sz="1250" dirty="0">
                <a:solidFill>
                  <a:srgbClr val="BBE0E3">
                    <a:lumMod val="7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2" name="Szövegdoboz 28"/>
            <p:cNvSpPr txBox="1"/>
            <p:nvPr/>
          </p:nvSpPr>
          <p:spPr>
            <a:xfrm>
              <a:off x="1374455" y="6212352"/>
              <a:ext cx="60785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2006</a:t>
              </a:r>
              <a:endParaRPr lang="hu-HU" sz="125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3" name="Szövegdoboz 29"/>
            <p:cNvSpPr txBox="1"/>
            <p:nvPr/>
          </p:nvSpPr>
          <p:spPr>
            <a:xfrm>
              <a:off x="2475386" y="6207159"/>
              <a:ext cx="60785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2008</a:t>
              </a:r>
              <a:endParaRPr lang="hu-HU" sz="125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4" name="Szövegdoboz 30"/>
            <p:cNvSpPr txBox="1"/>
            <p:nvPr/>
          </p:nvSpPr>
          <p:spPr>
            <a:xfrm>
              <a:off x="3583473" y="6207159"/>
              <a:ext cx="60785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2010</a:t>
              </a:r>
              <a:endParaRPr lang="hu-HU" sz="125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5" name="Szövegdoboz 31"/>
            <p:cNvSpPr txBox="1"/>
            <p:nvPr/>
          </p:nvSpPr>
          <p:spPr>
            <a:xfrm>
              <a:off x="4671869" y="6207159"/>
              <a:ext cx="60785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2012</a:t>
              </a:r>
              <a:endParaRPr lang="hu-HU" sz="125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6" name="Szövegdoboz 32"/>
            <p:cNvSpPr txBox="1"/>
            <p:nvPr/>
          </p:nvSpPr>
          <p:spPr>
            <a:xfrm>
              <a:off x="5774478" y="6207159"/>
              <a:ext cx="60785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2014</a:t>
              </a:r>
              <a:endParaRPr lang="hu-HU" sz="125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7" name="Szövegdoboz 33"/>
            <p:cNvSpPr txBox="1"/>
            <p:nvPr/>
          </p:nvSpPr>
          <p:spPr>
            <a:xfrm>
              <a:off x="6872562" y="6212352"/>
              <a:ext cx="60785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2016</a:t>
              </a:r>
              <a:endParaRPr lang="hu-HU" sz="125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8" name="Szövegdoboz 34"/>
            <p:cNvSpPr txBox="1"/>
            <p:nvPr/>
          </p:nvSpPr>
          <p:spPr>
            <a:xfrm>
              <a:off x="7649742" y="6188917"/>
              <a:ext cx="612668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b="1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Year</a:t>
              </a:r>
              <a:endParaRPr lang="hu-HU" sz="125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0" name="Szövegdoboz 56"/>
            <p:cNvSpPr txBox="1"/>
            <p:nvPr/>
          </p:nvSpPr>
          <p:spPr>
            <a:xfrm>
              <a:off x="1763385" y="4329100"/>
              <a:ext cx="1032748" cy="480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hu-HU" sz="125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Xeon 7200</a:t>
              </a:r>
            </a:p>
            <a:p>
              <a:pPr algn="ctr"/>
              <a:r>
                <a:rPr lang="hu-HU" sz="105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(65 nm), 2C</a:t>
              </a:r>
            </a:p>
          </p:txBody>
        </p:sp>
        <p:sp>
          <p:nvSpPr>
            <p:cNvPr id="41" name="Szövegdoboz 57"/>
            <p:cNvSpPr txBox="1"/>
            <p:nvPr/>
          </p:nvSpPr>
          <p:spPr>
            <a:xfrm>
              <a:off x="2394856" y="3834045"/>
              <a:ext cx="1052019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hu-HU" sz="125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Xeon 7400</a:t>
              </a:r>
            </a:p>
            <a:p>
              <a:pPr algn="ctr"/>
              <a:r>
                <a:rPr lang="hu-HU" sz="105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(45 nm), 6C</a:t>
              </a:r>
            </a:p>
          </p:txBody>
        </p:sp>
        <p:sp>
          <p:nvSpPr>
            <p:cNvPr id="42" name="Szövegdoboz 58"/>
            <p:cNvSpPr txBox="1"/>
            <p:nvPr/>
          </p:nvSpPr>
          <p:spPr>
            <a:xfrm>
              <a:off x="3104237" y="3362074"/>
              <a:ext cx="1176924" cy="453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hu-HU" sz="125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Nehalem-EX</a:t>
              </a:r>
            </a:p>
            <a:p>
              <a:pPr algn="ctr"/>
              <a:r>
                <a:rPr lang="hu-HU" sz="105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(45 nm), 8C</a:t>
              </a:r>
            </a:p>
          </p:txBody>
        </p:sp>
        <p:sp>
          <p:nvSpPr>
            <p:cNvPr id="43" name="Szövegdoboz 59"/>
            <p:cNvSpPr txBox="1"/>
            <p:nvPr/>
          </p:nvSpPr>
          <p:spPr>
            <a:xfrm>
              <a:off x="3716340" y="2888940"/>
              <a:ext cx="1278107" cy="453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Westmere-EX</a:t>
              </a:r>
            </a:p>
            <a:p>
              <a:pPr algn="ctr"/>
              <a:r>
                <a:rPr lang="hu-HU" sz="105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(32 nm), 10C</a:t>
              </a:r>
            </a:p>
          </p:txBody>
        </p:sp>
        <p:sp>
          <p:nvSpPr>
            <p:cNvPr id="44" name="Szövegdoboz 60"/>
            <p:cNvSpPr txBox="1"/>
            <p:nvPr/>
          </p:nvSpPr>
          <p:spPr>
            <a:xfrm>
              <a:off x="4520499" y="2348880"/>
              <a:ext cx="1311641" cy="453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Ivy-Bridge-EX</a:t>
              </a:r>
            </a:p>
            <a:p>
              <a:pPr algn="ctr"/>
              <a:r>
                <a:rPr lang="hu-HU" sz="105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(22 nm), 15C</a:t>
              </a:r>
            </a:p>
          </p:txBody>
        </p:sp>
        <p:sp>
          <p:nvSpPr>
            <p:cNvPr id="45" name="Szövegdoboz 61"/>
            <p:cNvSpPr txBox="1"/>
            <p:nvPr/>
          </p:nvSpPr>
          <p:spPr>
            <a:xfrm>
              <a:off x="6524617" y="1119336"/>
              <a:ext cx="1249784" cy="480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Broadwell-EX</a:t>
              </a:r>
            </a:p>
            <a:p>
              <a:pPr algn="ctr"/>
              <a:r>
                <a:rPr lang="hu-HU" sz="105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(14 nm), </a:t>
              </a:r>
              <a:r>
                <a:rPr lang="en-US" sz="105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24</a:t>
              </a:r>
              <a:r>
                <a:rPr lang="hu-HU" sz="105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</a:t>
              </a:r>
            </a:p>
          </p:txBody>
        </p:sp>
        <p:sp>
          <p:nvSpPr>
            <p:cNvPr id="46" name="Rectangle 45"/>
            <p:cNvSpPr>
              <a:spLocks noChangeArrowheads="1"/>
            </p:cNvSpPr>
            <p:nvPr/>
          </p:nvSpPr>
          <p:spPr bwMode="auto">
            <a:xfrm>
              <a:off x="5130071" y="1915101"/>
              <a:ext cx="44613" cy="18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25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7" name="Rectangle 46"/>
            <p:cNvSpPr>
              <a:spLocks noChangeArrowheads="1"/>
            </p:cNvSpPr>
            <p:nvPr/>
          </p:nvSpPr>
          <p:spPr bwMode="auto">
            <a:xfrm>
              <a:off x="4302881" y="4127451"/>
              <a:ext cx="44613" cy="18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25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8" name="Rectangle 47"/>
            <p:cNvSpPr>
              <a:spLocks noChangeArrowheads="1"/>
            </p:cNvSpPr>
            <p:nvPr/>
          </p:nvSpPr>
          <p:spPr bwMode="auto">
            <a:xfrm>
              <a:off x="3686874" y="4111623"/>
              <a:ext cx="33518" cy="18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*</a:t>
              </a:r>
              <a:endParaRPr lang="en-US" sz="125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9" name="Rectangle 48"/>
            <p:cNvSpPr>
              <a:spLocks noChangeArrowheads="1"/>
            </p:cNvSpPr>
            <p:nvPr/>
          </p:nvSpPr>
          <p:spPr bwMode="auto">
            <a:xfrm>
              <a:off x="2855311" y="4922949"/>
              <a:ext cx="33518" cy="18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*</a:t>
              </a:r>
              <a:endParaRPr lang="en-US" sz="125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0" name="Rectangle 49"/>
            <p:cNvSpPr>
              <a:spLocks noChangeArrowheads="1"/>
            </p:cNvSpPr>
            <p:nvPr/>
          </p:nvSpPr>
          <p:spPr bwMode="auto">
            <a:xfrm>
              <a:off x="2328987" y="5019397"/>
              <a:ext cx="33518" cy="18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*</a:t>
              </a:r>
              <a:endParaRPr lang="en-US" sz="125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2" name="Szövegdoboz 35"/>
            <p:cNvSpPr txBox="1"/>
            <p:nvPr/>
          </p:nvSpPr>
          <p:spPr>
            <a:xfrm>
              <a:off x="316390" y="4941169"/>
              <a:ext cx="447558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1.0</a:t>
              </a:r>
            </a:p>
          </p:txBody>
        </p:sp>
        <p:cxnSp>
          <p:nvCxnSpPr>
            <p:cNvPr id="57" name="Egyenes összekötő 40"/>
            <p:cNvCxnSpPr/>
            <p:nvPr/>
          </p:nvCxnSpPr>
          <p:spPr>
            <a:xfrm rot="5400000">
              <a:off x="831739" y="3766220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Egyenes összekötő 53"/>
            <p:cNvCxnSpPr/>
            <p:nvPr/>
          </p:nvCxnSpPr>
          <p:spPr>
            <a:xfrm rot="5400000">
              <a:off x="832351" y="2494639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Egyenes összekötő 54"/>
            <p:cNvCxnSpPr/>
            <p:nvPr/>
          </p:nvCxnSpPr>
          <p:spPr>
            <a:xfrm rot="5400000">
              <a:off x="833043" y="1216903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Egyenes összekötő 55"/>
            <p:cNvCxnSpPr/>
            <p:nvPr/>
          </p:nvCxnSpPr>
          <p:spPr>
            <a:xfrm rot="5400000">
              <a:off x="829743" y="4404719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Egyenes összekötő 74"/>
            <p:cNvCxnSpPr/>
            <p:nvPr/>
          </p:nvCxnSpPr>
          <p:spPr>
            <a:xfrm rot="5400000">
              <a:off x="829778" y="3132493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Egyenes összekötő 76"/>
            <p:cNvCxnSpPr/>
            <p:nvPr/>
          </p:nvCxnSpPr>
          <p:spPr>
            <a:xfrm rot="5400000">
              <a:off x="837276" y="1852006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6451208" y="2124904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>
                  <a:solidFill>
                    <a:srgbClr val="FF0000"/>
                  </a:solidFill>
                </a:rPr>
                <a:t>*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>
            <a:xfrm flipH="1">
              <a:off x="2348345" y="1789648"/>
              <a:ext cx="4841988" cy="330453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7019672" y="1656037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*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 rot="20721888">
              <a:off x="5367299" y="2833216"/>
              <a:ext cx="1276163" cy="304488"/>
              <a:chOff x="5269442" y="2739193"/>
              <a:chExt cx="1276163" cy="304488"/>
            </a:xfrm>
          </p:grpSpPr>
          <p:sp>
            <p:nvSpPr>
              <p:cNvPr id="13" name="Rectangle 12"/>
              <p:cNvSpPr>
                <a:spLocks noChangeArrowheads="1"/>
              </p:cNvSpPr>
              <p:nvPr/>
            </p:nvSpPr>
            <p:spPr bwMode="auto">
              <a:xfrm rot="20383141">
                <a:off x="5269442" y="2755681"/>
                <a:ext cx="1260000" cy="288000"/>
              </a:xfrm>
              <a:prstGeom prst="rect">
                <a:avLst/>
              </a:prstGeom>
              <a:solidFill>
                <a:srgbClr val="FFFFCC"/>
              </a:solidFill>
              <a:ln w="0">
                <a:solidFill>
                  <a:srgbClr val="E305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0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Szövegdoboz 69"/>
              <p:cNvSpPr txBox="1"/>
              <p:nvPr/>
            </p:nvSpPr>
            <p:spPr>
              <a:xfrm rot="20348621">
                <a:off x="5310972" y="2739193"/>
                <a:ext cx="1234633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hu-HU" sz="1050" b="1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~2x/12 years</a:t>
                </a:r>
                <a:endParaRPr lang="hu-HU" sz="1050" b="1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sp>
          <p:nvSpPr>
            <p:cNvPr id="74" name="Szövegdoboz 35"/>
            <p:cNvSpPr txBox="1"/>
            <p:nvPr/>
          </p:nvSpPr>
          <p:spPr>
            <a:xfrm>
              <a:off x="296525" y="4344670"/>
              <a:ext cx="447558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1.1</a:t>
              </a:r>
            </a:p>
          </p:txBody>
        </p:sp>
        <p:sp>
          <p:nvSpPr>
            <p:cNvPr id="75" name="Szövegdoboz 35"/>
            <p:cNvSpPr txBox="1"/>
            <p:nvPr/>
          </p:nvSpPr>
          <p:spPr>
            <a:xfrm>
              <a:off x="296525" y="3709736"/>
              <a:ext cx="447558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1.2</a:t>
              </a:r>
            </a:p>
          </p:txBody>
        </p:sp>
        <p:sp>
          <p:nvSpPr>
            <p:cNvPr id="76" name="Szövegdoboz 35"/>
            <p:cNvSpPr txBox="1"/>
            <p:nvPr/>
          </p:nvSpPr>
          <p:spPr>
            <a:xfrm>
              <a:off x="296525" y="3074731"/>
              <a:ext cx="447558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1.3</a:t>
              </a:r>
            </a:p>
          </p:txBody>
        </p:sp>
        <p:sp>
          <p:nvSpPr>
            <p:cNvPr id="77" name="Szövegdoboz 35"/>
            <p:cNvSpPr txBox="1"/>
            <p:nvPr/>
          </p:nvSpPr>
          <p:spPr>
            <a:xfrm>
              <a:off x="296525" y="2434933"/>
              <a:ext cx="447558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1.4</a:t>
              </a:r>
            </a:p>
          </p:txBody>
        </p:sp>
        <p:sp>
          <p:nvSpPr>
            <p:cNvPr id="78" name="Szövegdoboz 35"/>
            <p:cNvSpPr txBox="1"/>
            <p:nvPr/>
          </p:nvSpPr>
          <p:spPr>
            <a:xfrm>
              <a:off x="296525" y="1793240"/>
              <a:ext cx="447558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1.5</a:t>
              </a:r>
            </a:p>
          </p:txBody>
        </p:sp>
        <p:sp>
          <p:nvSpPr>
            <p:cNvPr id="79" name="Szövegdoboz 35"/>
            <p:cNvSpPr txBox="1"/>
            <p:nvPr/>
          </p:nvSpPr>
          <p:spPr>
            <a:xfrm>
              <a:off x="299017" y="1155814"/>
              <a:ext cx="447558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1.6</a:t>
              </a:r>
            </a:p>
          </p:txBody>
        </p:sp>
        <p:sp>
          <p:nvSpPr>
            <p:cNvPr id="83" name="Rectangle 82"/>
            <p:cNvSpPr>
              <a:spLocks noChangeArrowheads="1"/>
            </p:cNvSpPr>
            <p:nvPr/>
          </p:nvSpPr>
          <p:spPr bwMode="auto">
            <a:xfrm>
              <a:off x="5142596" y="2960949"/>
              <a:ext cx="44613" cy="18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*</a:t>
              </a:r>
              <a:endParaRPr lang="en-US" sz="125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6" name="Szövegdoboz 61"/>
            <p:cNvSpPr txBox="1"/>
            <p:nvPr/>
          </p:nvSpPr>
          <p:spPr>
            <a:xfrm>
              <a:off x="5854442" y="1525627"/>
              <a:ext cx="1166382" cy="480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Haswell-EX</a:t>
              </a:r>
            </a:p>
            <a:p>
              <a:pPr algn="ctr"/>
              <a:r>
                <a:rPr lang="hu-HU" sz="105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(22 nm), 1</a:t>
              </a:r>
              <a:r>
                <a:rPr lang="en-US" sz="105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8</a:t>
              </a:r>
              <a:r>
                <a:rPr lang="hu-HU" sz="105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</a:t>
              </a:r>
            </a:p>
          </p:txBody>
        </p:sp>
        <p:sp>
          <p:nvSpPr>
            <p:cNvPr id="87" name="Szövegdoboz 35"/>
            <p:cNvSpPr txBox="1"/>
            <p:nvPr/>
          </p:nvSpPr>
          <p:spPr>
            <a:xfrm>
              <a:off x="8262410" y="4356394"/>
              <a:ext cx="447558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0.5</a:t>
              </a:r>
            </a:p>
          </p:txBody>
        </p:sp>
        <p:sp>
          <p:nvSpPr>
            <p:cNvPr id="88" name="Szövegdoboz 35"/>
            <p:cNvSpPr txBox="1"/>
            <p:nvPr/>
          </p:nvSpPr>
          <p:spPr>
            <a:xfrm>
              <a:off x="8262410" y="3733183"/>
              <a:ext cx="447558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1.0</a:t>
              </a:r>
            </a:p>
          </p:txBody>
        </p:sp>
        <p:sp>
          <p:nvSpPr>
            <p:cNvPr id="89" name="Szövegdoboz 35"/>
            <p:cNvSpPr txBox="1"/>
            <p:nvPr/>
          </p:nvSpPr>
          <p:spPr>
            <a:xfrm>
              <a:off x="8262410" y="3098178"/>
              <a:ext cx="447558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1.5</a:t>
              </a:r>
            </a:p>
          </p:txBody>
        </p:sp>
        <p:sp>
          <p:nvSpPr>
            <p:cNvPr id="90" name="Szövegdoboz 35"/>
            <p:cNvSpPr txBox="1"/>
            <p:nvPr/>
          </p:nvSpPr>
          <p:spPr>
            <a:xfrm>
              <a:off x="8262410" y="2446657"/>
              <a:ext cx="447558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2.0</a:t>
              </a:r>
            </a:p>
          </p:txBody>
        </p:sp>
        <p:sp>
          <p:nvSpPr>
            <p:cNvPr id="91" name="Szövegdoboz 35"/>
            <p:cNvSpPr txBox="1"/>
            <p:nvPr/>
          </p:nvSpPr>
          <p:spPr>
            <a:xfrm>
              <a:off x="8262410" y="1793241"/>
              <a:ext cx="447558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2.5</a:t>
              </a:r>
            </a:p>
          </p:txBody>
        </p:sp>
        <p:sp>
          <p:nvSpPr>
            <p:cNvPr id="92" name="Szövegdoboz 35"/>
            <p:cNvSpPr txBox="1"/>
            <p:nvPr/>
          </p:nvSpPr>
          <p:spPr>
            <a:xfrm>
              <a:off x="8264902" y="1167538"/>
              <a:ext cx="447558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3.0</a:t>
              </a:r>
            </a:p>
          </p:txBody>
        </p:sp>
        <p:sp>
          <p:nvSpPr>
            <p:cNvPr id="94" name="Szövegdoboz 35"/>
            <p:cNvSpPr txBox="1"/>
            <p:nvPr/>
          </p:nvSpPr>
          <p:spPr>
            <a:xfrm>
              <a:off x="8264902" y="4986174"/>
              <a:ext cx="447558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0.0</a:t>
              </a:r>
            </a:p>
          </p:txBody>
        </p:sp>
        <p:cxnSp>
          <p:nvCxnSpPr>
            <p:cNvPr id="95" name="Egyenes összekötő nyíllal 4"/>
            <p:cNvCxnSpPr/>
            <p:nvPr/>
          </p:nvCxnSpPr>
          <p:spPr>
            <a:xfrm flipH="1" flipV="1">
              <a:off x="8099066" y="959909"/>
              <a:ext cx="76" cy="41400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Egyenes összekötő 40"/>
            <p:cNvCxnSpPr/>
            <p:nvPr/>
          </p:nvCxnSpPr>
          <p:spPr>
            <a:xfrm rot="5400000">
              <a:off x="8084474" y="3763450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Egyenes összekötő 53"/>
            <p:cNvCxnSpPr/>
            <p:nvPr/>
          </p:nvCxnSpPr>
          <p:spPr>
            <a:xfrm rot="5400000">
              <a:off x="8085086" y="2491869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Egyenes összekötő 54"/>
            <p:cNvCxnSpPr/>
            <p:nvPr/>
          </p:nvCxnSpPr>
          <p:spPr>
            <a:xfrm rot="5400000">
              <a:off x="8085778" y="1214133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Egyenes összekötő 55"/>
            <p:cNvCxnSpPr/>
            <p:nvPr/>
          </p:nvCxnSpPr>
          <p:spPr>
            <a:xfrm rot="5400000">
              <a:off x="8082478" y="4401949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Egyenes összekötő 74"/>
            <p:cNvCxnSpPr/>
            <p:nvPr/>
          </p:nvCxnSpPr>
          <p:spPr>
            <a:xfrm rot="5400000">
              <a:off x="8082513" y="3129723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Egyenes összekötő 76"/>
            <p:cNvCxnSpPr/>
            <p:nvPr/>
          </p:nvCxnSpPr>
          <p:spPr>
            <a:xfrm rot="5400000">
              <a:off x="8090011" y="1849236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Rectangle 115"/>
            <p:cNvSpPr>
              <a:spLocks noChangeArrowheads="1"/>
            </p:cNvSpPr>
            <p:nvPr/>
          </p:nvSpPr>
          <p:spPr bwMode="auto">
            <a:xfrm>
              <a:off x="2861810" y="5892865"/>
              <a:ext cx="33518" cy="18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>
                  <a:solidFill>
                    <a:srgbClr val="0070C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*</a:t>
              </a:r>
              <a:endParaRPr lang="en-US" sz="125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17" name="Rectangle 116"/>
            <p:cNvSpPr>
              <a:spLocks noChangeArrowheads="1"/>
            </p:cNvSpPr>
            <p:nvPr/>
          </p:nvSpPr>
          <p:spPr bwMode="auto">
            <a:xfrm>
              <a:off x="2331586" y="5015839"/>
              <a:ext cx="33518" cy="18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>
                  <a:solidFill>
                    <a:srgbClr val="0070C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*</a:t>
              </a:r>
              <a:endParaRPr lang="en-US" sz="125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18" name="Rectangle 117"/>
            <p:cNvSpPr>
              <a:spLocks noChangeArrowheads="1"/>
            </p:cNvSpPr>
            <p:nvPr/>
          </p:nvSpPr>
          <p:spPr bwMode="auto">
            <a:xfrm>
              <a:off x="4301734" y="4115728"/>
              <a:ext cx="33518" cy="18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*</a:t>
              </a:r>
              <a:endParaRPr lang="en-US" sz="125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6994520" y="2369372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>
                  <a:solidFill>
                    <a:srgbClr val="000000"/>
                  </a:solidFill>
                </a:rPr>
                <a:t>*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5060449" y="1430779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>
                  <a:solidFill>
                    <a:srgbClr val="000000"/>
                  </a:solidFill>
                </a:rPr>
                <a:t>*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6450487" y="2195245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>
                  <a:solidFill>
                    <a:srgbClr val="000000"/>
                  </a:solidFill>
                </a:rPr>
                <a:t>*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4211960" y="1916542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>
                  <a:solidFill>
                    <a:srgbClr val="000000"/>
                  </a:solidFill>
                </a:rPr>
                <a:t>*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3581890" y="2068942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>
                  <a:solidFill>
                    <a:srgbClr val="000000"/>
                  </a:solidFill>
                </a:rPr>
                <a:t>*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2771800" y="1922724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>
                  <a:solidFill>
                    <a:srgbClr val="000000"/>
                  </a:solidFill>
                </a:rPr>
                <a:t>*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2231740" y="1294364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>
                  <a:solidFill>
                    <a:srgbClr val="000000"/>
                  </a:solidFill>
                </a:rPr>
                <a:t>*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cxnSp>
          <p:nvCxnSpPr>
            <p:cNvPr id="129" name="Straight Connector 128"/>
            <p:cNvCxnSpPr/>
            <p:nvPr/>
          </p:nvCxnSpPr>
          <p:spPr>
            <a:xfrm flipH="1" flipV="1">
              <a:off x="2366963" y="1430779"/>
              <a:ext cx="554878" cy="6300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>
              <a:off x="2921841" y="2060849"/>
              <a:ext cx="805309" cy="13439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 flipV="1">
              <a:off x="3727150" y="2060849"/>
              <a:ext cx="621321" cy="13439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/>
            <p:nvPr/>
          </p:nvCxnSpPr>
          <p:spPr>
            <a:xfrm flipV="1">
              <a:off x="4348471" y="1614573"/>
              <a:ext cx="826213" cy="45436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>
              <a:off x="5242754" y="1614573"/>
              <a:ext cx="1354471" cy="72134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>
              <a:off x="6597225" y="2335919"/>
              <a:ext cx="495055" cy="15831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0" name="TextBox 159"/>
            <p:cNvSpPr txBox="1"/>
            <p:nvPr/>
          </p:nvSpPr>
          <p:spPr>
            <a:xfrm>
              <a:off x="5787135" y="3519010"/>
              <a:ext cx="2215671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1250" b="1" dirty="0" smtClean="0">
                  <a:solidFill>
                    <a:srgbClr val="BBE0E3">
                      <a:lumMod val="75000"/>
                    </a:srgbClr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Single thread (ST)</a:t>
              </a:r>
            </a:p>
            <a:p>
              <a:pPr algn="ctr"/>
              <a:r>
                <a:rPr lang="hu-HU" sz="1250" b="1" dirty="0" smtClean="0">
                  <a:solidFill>
                    <a:srgbClr val="BBE0E3">
                      <a:lumMod val="75000"/>
                    </a:srgbClr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perf. rel. to Xeon 7200</a:t>
              </a:r>
              <a:endParaRPr lang="en-US" sz="1250" b="1" dirty="0">
                <a:solidFill>
                  <a:srgbClr val="BBE0E3">
                    <a:lumMod val="75000"/>
                  </a:srgbClr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7529616" y="386661"/>
              <a:ext cx="1162499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1250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fmax (base)</a:t>
              </a:r>
            </a:p>
            <a:p>
              <a:pPr algn="ctr"/>
              <a:r>
                <a:rPr lang="hu-HU" sz="1250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GHz</a:t>
              </a:r>
              <a:endParaRPr lang="en-US" sz="125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105" name="Egyenes összekötő 55"/>
            <p:cNvCxnSpPr/>
            <p:nvPr/>
          </p:nvCxnSpPr>
          <p:spPr>
            <a:xfrm rot="5400000">
              <a:off x="825387" y="5011796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Egyenes összekötő 55"/>
            <p:cNvCxnSpPr/>
            <p:nvPr/>
          </p:nvCxnSpPr>
          <p:spPr>
            <a:xfrm rot="5400000">
              <a:off x="828964" y="5641334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Szövegdoboz 35"/>
            <p:cNvSpPr txBox="1"/>
            <p:nvPr/>
          </p:nvSpPr>
          <p:spPr>
            <a:xfrm>
              <a:off x="309588" y="5574577"/>
              <a:ext cx="447558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0.9</a:t>
              </a:r>
            </a:p>
          </p:txBody>
        </p:sp>
        <p:sp>
          <p:nvSpPr>
            <p:cNvPr id="113" name="Szövegdoboz 35"/>
            <p:cNvSpPr txBox="1"/>
            <p:nvPr/>
          </p:nvSpPr>
          <p:spPr>
            <a:xfrm>
              <a:off x="309588" y="6037567"/>
              <a:ext cx="447558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0.8</a:t>
              </a:r>
            </a:p>
          </p:txBody>
        </p:sp>
        <p:sp>
          <p:nvSpPr>
            <p:cNvPr id="119" name="Rectangle 118"/>
            <p:cNvSpPr>
              <a:spLocks noChangeArrowheads="1"/>
            </p:cNvSpPr>
            <p:nvPr/>
          </p:nvSpPr>
          <p:spPr bwMode="auto">
            <a:xfrm>
              <a:off x="3693435" y="5740932"/>
              <a:ext cx="33518" cy="18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>
                  <a:solidFill>
                    <a:srgbClr val="0070C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*</a:t>
              </a:r>
              <a:endParaRPr lang="en-US" sz="125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20" name="Rectangle 119"/>
            <p:cNvSpPr>
              <a:spLocks noChangeArrowheads="1"/>
            </p:cNvSpPr>
            <p:nvPr/>
          </p:nvSpPr>
          <p:spPr bwMode="auto">
            <a:xfrm>
              <a:off x="4297529" y="5395544"/>
              <a:ext cx="25183" cy="18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>
                  <a:solidFill>
                    <a:srgbClr val="0070C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*</a:t>
              </a:r>
              <a:endParaRPr lang="en-US" sz="125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28" name="Rectangle 127"/>
            <p:cNvSpPr>
              <a:spLocks noChangeArrowheads="1"/>
            </p:cNvSpPr>
            <p:nvPr/>
          </p:nvSpPr>
          <p:spPr bwMode="auto">
            <a:xfrm>
              <a:off x="5154184" y="3475609"/>
              <a:ext cx="25183" cy="18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>
                  <a:solidFill>
                    <a:srgbClr val="0070C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*</a:t>
              </a:r>
              <a:endParaRPr lang="en-US" sz="125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30" name="Rectangle 129"/>
            <p:cNvSpPr>
              <a:spLocks noChangeArrowheads="1"/>
            </p:cNvSpPr>
            <p:nvPr/>
          </p:nvSpPr>
          <p:spPr bwMode="auto">
            <a:xfrm>
              <a:off x="6572844" y="4483190"/>
              <a:ext cx="25183" cy="18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>
                  <a:solidFill>
                    <a:srgbClr val="0070C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*</a:t>
              </a:r>
              <a:endParaRPr lang="en-US" sz="125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31" name="Rectangle 130"/>
            <p:cNvSpPr>
              <a:spLocks noChangeArrowheads="1"/>
            </p:cNvSpPr>
            <p:nvPr/>
          </p:nvSpPr>
          <p:spPr bwMode="auto">
            <a:xfrm>
              <a:off x="7134805" y="4497969"/>
              <a:ext cx="25183" cy="18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>
                  <a:solidFill>
                    <a:srgbClr val="0070C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*</a:t>
              </a:r>
              <a:endParaRPr lang="en-US" sz="125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11" name="Straight Connector 10"/>
            <p:cNvCxnSpPr>
              <a:stCxn id="117" idx="3"/>
            </p:cNvCxnSpPr>
            <p:nvPr/>
          </p:nvCxnSpPr>
          <p:spPr>
            <a:xfrm>
              <a:off x="2365104" y="5107663"/>
              <a:ext cx="542549" cy="84856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V="1">
              <a:off x="2915350" y="5812734"/>
              <a:ext cx="831625" cy="15193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>
              <a:stCxn id="119" idx="3"/>
              <a:endCxn id="120" idx="3"/>
            </p:cNvCxnSpPr>
            <p:nvPr/>
          </p:nvCxnSpPr>
          <p:spPr>
            <a:xfrm flipV="1">
              <a:off x="3726953" y="5487368"/>
              <a:ext cx="595759" cy="34538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>
              <a:stCxn id="128" idx="3"/>
              <a:endCxn id="120" idx="3"/>
            </p:cNvCxnSpPr>
            <p:nvPr/>
          </p:nvCxnSpPr>
          <p:spPr>
            <a:xfrm flipH="1">
              <a:off x="4322712" y="3567433"/>
              <a:ext cx="856655" cy="191993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5179367" y="3542313"/>
              <a:ext cx="1418660" cy="100758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6613099" y="4554918"/>
              <a:ext cx="561961" cy="147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>
              <a:stCxn id="52" idx="3"/>
            </p:cNvCxnSpPr>
            <p:nvPr/>
          </p:nvCxnSpPr>
          <p:spPr>
            <a:xfrm>
              <a:off x="763948" y="5083516"/>
              <a:ext cx="7335194" cy="832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79"/>
            <p:cNvSpPr txBox="1"/>
            <p:nvPr/>
          </p:nvSpPr>
          <p:spPr>
            <a:xfrm>
              <a:off x="3222337" y="1704147"/>
              <a:ext cx="1284326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50" b="1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fmax (base)</a:t>
              </a:r>
              <a:endParaRPr lang="en-US" sz="1250" b="1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 rot="19574928">
              <a:off x="3139467" y="3930678"/>
              <a:ext cx="2100255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50" b="1" dirty="0" smtClean="0">
                  <a:solidFill>
                    <a:srgbClr val="FF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ILP rel. to Xeon 7200</a:t>
              </a:r>
              <a:endParaRPr lang="en-US" sz="1250" b="1" dirty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39" name="Szövegdoboz 35"/>
            <p:cNvSpPr txBox="1"/>
            <p:nvPr/>
          </p:nvSpPr>
          <p:spPr>
            <a:xfrm>
              <a:off x="980317" y="4931979"/>
              <a:ext cx="447558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0070C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1.0</a:t>
              </a:r>
            </a:p>
          </p:txBody>
        </p:sp>
        <p:sp>
          <p:nvSpPr>
            <p:cNvPr id="141" name="Szövegdoboz 35"/>
            <p:cNvSpPr txBox="1"/>
            <p:nvPr/>
          </p:nvSpPr>
          <p:spPr>
            <a:xfrm>
              <a:off x="960452" y="4335480"/>
              <a:ext cx="447558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0070C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1.1</a:t>
              </a:r>
            </a:p>
          </p:txBody>
        </p:sp>
        <p:sp>
          <p:nvSpPr>
            <p:cNvPr id="143" name="Szövegdoboz 35"/>
            <p:cNvSpPr txBox="1"/>
            <p:nvPr/>
          </p:nvSpPr>
          <p:spPr>
            <a:xfrm>
              <a:off x="960452" y="3700546"/>
              <a:ext cx="447558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0070C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1.2</a:t>
              </a:r>
            </a:p>
          </p:txBody>
        </p:sp>
        <p:sp>
          <p:nvSpPr>
            <p:cNvPr id="144" name="Szövegdoboz 35"/>
            <p:cNvSpPr txBox="1"/>
            <p:nvPr/>
          </p:nvSpPr>
          <p:spPr>
            <a:xfrm>
              <a:off x="960452" y="3065541"/>
              <a:ext cx="447558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0070C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1.3</a:t>
              </a:r>
            </a:p>
          </p:txBody>
        </p:sp>
        <p:sp>
          <p:nvSpPr>
            <p:cNvPr id="146" name="Szövegdoboz 35"/>
            <p:cNvSpPr txBox="1"/>
            <p:nvPr/>
          </p:nvSpPr>
          <p:spPr>
            <a:xfrm>
              <a:off x="960452" y="2425743"/>
              <a:ext cx="447558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0070C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1.4</a:t>
              </a:r>
            </a:p>
          </p:txBody>
        </p:sp>
        <p:sp>
          <p:nvSpPr>
            <p:cNvPr id="148" name="Szövegdoboz 35"/>
            <p:cNvSpPr txBox="1"/>
            <p:nvPr/>
          </p:nvSpPr>
          <p:spPr>
            <a:xfrm>
              <a:off x="960452" y="1784050"/>
              <a:ext cx="447558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0070C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1.5</a:t>
              </a:r>
            </a:p>
          </p:txBody>
        </p:sp>
        <p:sp>
          <p:nvSpPr>
            <p:cNvPr id="150" name="Szövegdoboz 35"/>
            <p:cNvSpPr txBox="1"/>
            <p:nvPr/>
          </p:nvSpPr>
          <p:spPr>
            <a:xfrm>
              <a:off x="962944" y="1146624"/>
              <a:ext cx="447558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0070C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1.6</a:t>
              </a:r>
            </a:p>
          </p:txBody>
        </p:sp>
        <p:sp>
          <p:nvSpPr>
            <p:cNvPr id="152" name="Szövegdoboz 35"/>
            <p:cNvSpPr txBox="1"/>
            <p:nvPr/>
          </p:nvSpPr>
          <p:spPr>
            <a:xfrm>
              <a:off x="973515" y="5565387"/>
              <a:ext cx="447558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0070C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0.9</a:t>
              </a:r>
            </a:p>
          </p:txBody>
        </p:sp>
        <p:sp>
          <p:nvSpPr>
            <p:cNvPr id="154" name="Szövegdoboz 35"/>
            <p:cNvSpPr txBox="1"/>
            <p:nvPr/>
          </p:nvSpPr>
          <p:spPr>
            <a:xfrm>
              <a:off x="973515" y="6028377"/>
              <a:ext cx="447558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0070C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0.8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3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sp>
        <p:nvSpPr>
          <p:cNvPr id="133" name="TextBox 132"/>
          <p:cNvSpPr txBox="1"/>
          <p:nvPr/>
        </p:nvSpPr>
        <p:spPr>
          <a:xfrm>
            <a:off x="209550" y="619125"/>
            <a:ext cx="8890575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2D2D8A"/>
                </a:solidFill>
                <a:latin typeface="Verdana"/>
              </a:rPr>
              <a:t>Intel’s </a:t>
            </a:r>
            <a:r>
              <a:rPr lang="en-US" b="1" dirty="0" smtClean="0">
                <a:solidFill>
                  <a:srgbClr val="2D2D8A"/>
                </a:solidFill>
                <a:latin typeface="Verdana"/>
              </a:rPr>
              <a:t>high-end multicore platforms – </a:t>
            </a:r>
            <a:r>
              <a:rPr lang="hu-HU" b="1" dirty="0" smtClean="0">
                <a:solidFill>
                  <a:srgbClr val="2D2D8A"/>
                </a:solidFill>
                <a:latin typeface="Verdana"/>
              </a:rPr>
              <a:t>Performance features (Source of data: Intel)</a:t>
            </a:r>
            <a:endParaRPr lang="en-US" b="1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97035" y="5887181"/>
            <a:ext cx="171438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rgbClr val="0070C0"/>
                </a:solidFill>
              </a:rPr>
              <a:t>ST. Single Thread </a:t>
            </a:r>
            <a:endParaRPr lang="en-US" sz="13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46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1</a:t>
            </a:r>
            <a:r>
              <a:rPr lang="en-US" dirty="0"/>
              <a:t>Intel’s high-end multicore 4S platforms </a:t>
            </a:r>
            <a:r>
              <a:rPr lang="en-US" dirty="0" smtClean="0"/>
              <a:t>-</a:t>
            </a:r>
            <a:r>
              <a:rPr lang="en-US" dirty="0" err="1" smtClean="0"/>
              <a:t>2b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51160" y="612932"/>
            <a:ext cx="57246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smtClean="0">
                <a:solidFill>
                  <a:schemeClr val="accent6"/>
                </a:solidFill>
                <a:latin typeface="+mj-lt"/>
              </a:rPr>
              <a:t>Intel's apology for cancelling the Power 4 family [220]</a:t>
            </a:r>
            <a:endParaRPr lang="en-US" sz="1400" b="1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6515" y="927221"/>
            <a:ext cx="8877623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latin typeface="+mj-lt"/>
              </a:rPr>
              <a:t>During an interview on stage </a:t>
            </a:r>
            <a:r>
              <a:rPr lang="en-US" sz="1400">
                <a:latin typeface="+mj-lt"/>
              </a:rPr>
              <a:t>at Gartner Group’s Fall Symposium/IT Expo in </a:t>
            </a:r>
            <a:r>
              <a:rPr lang="en-US" sz="1400" smtClean="0">
                <a:latin typeface="+mj-lt"/>
              </a:rPr>
              <a:t>Orlando</a:t>
            </a:r>
            <a:r>
              <a:rPr lang="en-US" sz="1400">
                <a:latin typeface="+mj-lt"/>
              </a:rPr>
              <a:t> Intel’s </a:t>
            </a:r>
            <a:endParaRPr lang="hu-HU" sz="1400" smtClean="0">
              <a:latin typeface="+mj-lt"/>
            </a:endParaRPr>
          </a:p>
          <a:p>
            <a:pPr>
              <a:spcAft>
                <a:spcPts val="600"/>
              </a:spcAft>
            </a:pPr>
            <a:r>
              <a:rPr lang="hu-HU" sz="1400" smtClean="0">
                <a:latin typeface="+mj-lt"/>
              </a:rPr>
              <a:t>  then </a:t>
            </a:r>
            <a:r>
              <a:rPr lang="en-US" sz="1400" smtClean="0">
                <a:latin typeface="+mj-lt"/>
              </a:rPr>
              <a:t>Chief </a:t>
            </a:r>
            <a:r>
              <a:rPr lang="en-US" sz="1400">
                <a:latin typeface="+mj-lt"/>
              </a:rPr>
              <a:t>Executive Officer Craig Barrett </a:t>
            </a:r>
            <a:r>
              <a:rPr lang="en-US" sz="1400" smtClean="0">
                <a:latin typeface="+mj-lt"/>
              </a:rPr>
              <a:t>got down on his knees</a:t>
            </a:r>
            <a:r>
              <a:rPr lang="hu-HU" sz="1400" smtClean="0">
                <a:latin typeface="+mj-lt"/>
              </a:rPr>
              <a:t>.</a:t>
            </a:r>
          </a:p>
          <a:p>
            <a:r>
              <a:rPr lang="en-US" sz="1400" smtClean="0">
                <a:latin typeface="+mj-lt"/>
              </a:rPr>
              <a:t>In front of an </a:t>
            </a:r>
            <a:r>
              <a:rPr lang="en-US" sz="1400" err="1" smtClean="0">
                <a:latin typeface="+mj-lt"/>
              </a:rPr>
              <a:t>audienc</a:t>
            </a:r>
            <a:r>
              <a:rPr lang="hu-HU" sz="1400">
                <a:latin typeface="+mj-lt"/>
              </a:rPr>
              <a:t>e</a:t>
            </a:r>
            <a:r>
              <a:rPr lang="en-US" sz="1400" smtClean="0">
                <a:latin typeface="+mj-lt"/>
              </a:rPr>
              <a:t> of about 7000  information-technology professionals, Barrett asked their</a:t>
            </a:r>
          </a:p>
          <a:p>
            <a:r>
              <a:rPr lang="hu-HU" sz="1400" smtClean="0">
                <a:latin typeface="+mj-lt"/>
              </a:rPr>
              <a:t>  </a:t>
            </a:r>
            <a:r>
              <a:rPr lang="en-US" sz="1400" smtClean="0">
                <a:latin typeface="+mj-lt"/>
              </a:rPr>
              <a:t>forgiveness for the Santa Clara company latest product slip up, the cancellation of its 4 GHz </a:t>
            </a:r>
          </a:p>
          <a:p>
            <a:r>
              <a:rPr lang="hu-HU" sz="1400" smtClean="0">
                <a:latin typeface="+mj-lt"/>
              </a:rPr>
              <a:t>  </a:t>
            </a:r>
            <a:r>
              <a:rPr lang="en-US" sz="1400" smtClean="0">
                <a:latin typeface="+mj-lt"/>
              </a:rPr>
              <a:t>Pentium 4 </a:t>
            </a:r>
            <a:r>
              <a:rPr lang="hu-HU" sz="1400" smtClean="0">
                <a:latin typeface="+mj-lt"/>
              </a:rPr>
              <a:t>family</a:t>
            </a:r>
            <a:r>
              <a:rPr lang="en-US" sz="1400" smtClean="0">
                <a:latin typeface="+mj-lt"/>
              </a:rPr>
              <a:t>.</a:t>
            </a:r>
            <a:endParaRPr lang="en-US" sz="1400">
              <a:latin typeface="+mj-lt"/>
            </a:endParaRPr>
          </a:p>
        </p:txBody>
      </p:sp>
      <p:pic>
        <p:nvPicPr>
          <p:cNvPr id="6" name="Picture 2" descr="Barrett begs for forgiven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624" y="2213865"/>
            <a:ext cx="5430180" cy="407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0916" y="6437366"/>
            <a:ext cx="91015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smtClean="0">
                <a:latin typeface="+mj-lt"/>
              </a:rPr>
              <a:t>Picture: </a:t>
            </a:r>
            <a:r>
              <a:rPr lang="en-US" sz="1400" smtClean="0">
                <a:latin typeface="+mj-lt"/>
              </a:rPr>
              <a:t>Oct. 2004 Intel's CEO </a:t>
            </a:r>
            <a:r>
              <a:rPr lang="en-US" sz="1400">
                <a:latin typeface="+mj-lt"/>
              </a:rPr>
              <a:t>on his knees to apologize for </a:t>
            </a:r>
            <a:r>
              <a:rPr lang="hu-HU" sz="1400" smtClean="0">
                <a:latin typeface="+mj-lt"/>
              </a:rPr>
              <a:t>cancelling the Pentium 4 family [220]</a:t>
            </a:r>
            <a:endParaRPr lang="en-US" sz="14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6596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dirty="0" smtClean="0"/>
          </a:p>
        </p:txBody>
      </p:sp>
      <p:sp>
        <p:nvSpPr>
          <p:cNvPr id="2" name="Rectangle 1"/>
          <p:cNvSpPr/>
          <p:nvPr/>
        </p:nvSpPr>
        <p:spPr>
          <a:xfrm>
            <a:off x="195263" y="614690"/>
            <a:ext cx="83305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The driving force </a:t>
            </a:r>
            <a:r>
              <a:rPr lang="en-US" b="1" dirty="0" smtClean="0">
                <a:solidFill>
                  <a:schemeClr val="accent6"/>
                </a:solidFill>
              </a:rPr>
              <a:t>of </a:t>
            </a:r>
            <a:r>
              <a:rPr lang="en-US" b="1" dirty="0">
                <a:solidFill>
                  <a:schemeClr val="accent6"/>
                </a:solidFill>
              </a:rPr>
              <a:t>the evolution of memory subsystems in </a:t>
            </a:r>
            <a:r>
              <a:rPr lang="en-US" b="1" dirty="0" smtClean="0">
                <a:solidFill>
                  <a:schemeClr val="accent6"/>
                </a:solidFill>
              </a:rPr>
              <a:t>high-end servers -1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82611" y="3025784"/>
            <a:ext cx="17588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BW =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M</a:t>
            </a:r>
            <a:r>
              <a:rPr lang="en-US" dirty="0" smtClean="0"/>
              <a:t> * T * w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631093" y="3451536"/>
            <a:ext cx="4557979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dirty="0" err="1" smtClean="0"/>
              <a:t>n</a:t>
            </a:r>
            <a:r>
              <a:rPr lang="en-US" baseline="-25000" dirty="0" err="1" smtClean="0"/>
              <a:t>M</a:t>
            </a:r>
            <a:r>
              <a:rPr lang="en-US" dirty="0" smtClean="0"/>
              <a:t>:  No. of memory channels</a:t>
            </a:r>
          </a:p>
          <a:p>
            <a:pPr>
              <a:spcAft>
                <a:spcPts val="300"/>
              </a:spcAft>
            </a:pPr>
            <a:r>
              <a:rPr lang="en-US" dirty="0" smtClean="0"/>
              <a:t>T:    Memory transfer rate (e.g. 1 G transfers/s)</a:t>
            </a:r>
          </a:p>
          <a:p>
            <a:pPr>
              <a:spcAft>
                <a:spcPts val="300"/>
              </a:spcAft>
            </a:pPr>
            <a:r>
              <a:rPr lang="en-US" dirty="0" smtClean="0"/>
              <a:t>w:   Width of a memory channel (8 byte)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38667" y="3464041"/>
            <a:ext cx="566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97666" y="4430333"/>
            <a:ext cx="8033161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/>
              <a:t>With time core count rises and the processor requires proportionally more bandwidth.</a:t>
            </a:r>
          </a:p>
          <a:p>
            <a:r>
              <a:rPr lang="en-US" dirty="0" smtClean="0"/>
              <a:t>When memory transfer rate would rise in time in the same rate as the core count does</a:t>
            </a:r>
          </a:p>
          <a:p>
            <a:r>
              <a:rPr lang="en-US" dirty="0"/>
              <a:t> </a:t>
            </a:r>
            <a:r>
              <a:rPr lang="en-US" dirty="0" smtClean="0"/>
              <a:t> the processor would have the same per core memory bandwidth.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229932" y="267816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Aft>
                <a:spcPts val="600"/>
              </a:spcAft>
            </a:pPr>
            <a:r>
              <a:rPr lang="en-US" dirty="0">
                <a:solidFill>
                  <a:srgbClr val="000000"/>
                </a:solidFill>
              </a:rPr>
              <a:t>The memory bandwidth (BW) provided is 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0" y="2021984"/>
            <a:ext cx="9144000" cy="656176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8248" y="2074348"/>
            <a:ext cx="8211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0"/>
              </a:spcAft>
              <a:buAutoNum type="alphaLcParenR"/>
            </a:pPr>
            <a:r>
              <a:rPr lang="en-US" dirty="0"/>
              <a:t>The </a:t>
            </a:r>
            <a:r>
              <a:rPr lang="en-US" dirty="0">
                <a:solidFill>
                  <a:srgbClr val="FF0000"/>
                </a:solidFill>
              </a:rPr>
              <a:t>total memory bandwidth </a:t>
            </a:r>
            <a:r>
              <a:rPr lang="en-US" dirty="0" smtClean="0">
                <a:solidFill>
                  <a:srgbClr val="FF0000"/>
                </a:solidFill>
              </a:rPr>
              <a:t>demand of a multicore multiprocessor platform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solidFill>
                  <a:srgbClr val="FF0000"/>
                </a:solidFill>
              </a:rPr>
              <a:t>         is directly proportional to both the processor count and the core count </a:t>
            </a:r>
            <a:r>
              <a:rPr lang="en-US" dirty="0" smtClean="0"/>
              <a:t>[</a:t>
            </a:r>
            <a:r>
              <a:rPr lang="hu-HU" dirty="0" smtClean="0"/>
              <a:t>99</a:t>
            </a:r>
            <a:r>
              <a:rPr lang="en-US" dirty="0" smtClean="0"/>
              <a:t>].      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 bwMode="auto">
          <a:xfrm>
            <a:off x="10731" y="5265320"/>
            <a:ext cx="9144000" cy="656176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6415" y="5331293"/>
            <a:ext cx="7300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dirty="0" smtClean="0"/>
              <a:t>b) Nevertheless</a:t>
            </a:r>
            <a:r>
              <a:rPr lang="en-US" dirty="0"/>
              <a:t>, with time </a:t>
            </a:r>
            <a:r>
              <a:rPr lang="en-US" dirty="0">
                <a:solidFill>
                  <a:srgbClr val="FF0000"/>
                </a:solidFill>
              </a:rPr>
              <a:t>core count raises faster than memory transfer </a:t>
            </a:r>
            <a:r>
              <a:rPr lang="en-US" dirty="0" smtClean="0">
                <a:solidFill>
                  <a:srgbClr val="FF0000"/>
                </a:solidFill>
              </a:rPr>
              <a:t>rate</a:t>
            </a:r>
            <a:r>
              <a:rPr lang="en-US" dirty="0" smtClean="0"/>
              <a:t>, </a:t>
            </a:r>
          </a:p>
          <a:p>
            <a:pPr>
              <a:spcAft>
                <a:spcPts val="600"/>
              </a:spcAft>
            </a:pPr>
            <a:r>
              <a:rPr lang="en-US" dirty="0"/>
              <a:t> </a:t>
            </a:r>
            <a:r>
              <a:rPr lang="en-US" dirty="0" smtClean="0"/>
              <a:t>     as indicated next.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 bwMode="auto">
          <a:xfrm>
            <a:off x="0" y="922468"/>
            <a:ext cx="9144000" cy="652994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6447" y="965694"/>
            <a:ext cx="8667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Providing </a:t>
            </a:r>
            <a:r>
              <a:rPr lang="en-US" dirty="0">
                <a:solidFill>
                  <a:srgbClr val="FF0000"/>
                </a:solidFill>
              </a:rPr>
              <a:t>enough </a:t>
            </a:r>
            <a:r>
              <a:rPr lang="en-US" dirty="0" smtClean="0">
                <a:solidFill>
                  <a:srgbClr val="FF0000"/>
                </a:solidFill>
              </a:rPr>
              <a:t>memory bandwidth </a:t>
            </a:r>
            <a:r>
              <a:rPr lang="en-US" dirty="0" smtClean="0"/>
              <a:t>is </a:t>
            </a:r>
            <a:r>
              <a:rPr lang="en-US" dirty="0" smtClean="0">
                <a:solidFill>
                  <a:srgbClr val="0070C0"/>
                </a:solidFill>
              </a:rPr>
              <a:t>one of the  </a:t>
            </a:r>
            <a:r>
              <a:rPr lang="en-US" dirty="0">
                <a:solidFill>
                  <a:srgbClr val="0070C0"/>
                </a:solidFill>
              </a:rPr>
              <a:t>key </a:t>
            </a:r>
            <a:r>
              <a:rPr lang="en-US" dirty="0" smtClean="0">
                <a:solidFill>
                  <a:srgbClr val="0070C0"/>
                </a:solidFill>
              </a:rPr>
              <a:t>challenges in designing processor platforms since multicores emerged</a:t>
            </a:r>
            <a:r>
              <a:rPr lang="en-US" dirty="0" smtClean="0"/>
              <a:t>. 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-9982" y="1555023"/>
            <a:ext cx="9153982" cy="348985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3945" y="1545462"/>
            <a:ext cx="23567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It has </a:t>
            </a:r>
            <a:r>
              <a:rPr lang="en-US" dirty="0">
                <a:solidFill>
                  <a:srgbClr val="FF0000"/>
                </a:solidFill>
              </a:rPr>
              <a:t>three main roots</a:t>
            </a:r>
            <a:r>
              <a:rPr lang="en-US" dirty="0" smtClean="0"/>
              <a:t>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890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0" grpId="0"/>
      <p:bldP spid="12" grpId="0"/>
      <p:bldP spid="13" grpId="0" animBg="1"/>
      <p:bldP spid="14" grpId="0"/>
      <p:bldP spid="15" grpId="0" animBg="1"/>
      <p:bldP spid="16" grpId="0"/>
      <p:bldP spid="17" grpId="0" animBg="1"/>
      <p:bldP spid="18" grpId="0"/>
      <p:bldP spid="20" grpId="0" animBg="1"/>
      <p:bldP spid="2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73967" y="1255194"/>
            <a:ext cx="7903478" cy="5189141"/>
            <a:chOff x="116505" y="1144253"/>
            <a:chExt cx="7903478" cy="5189141"/>
          </a:xfrm>
        </p:grpSpPr>
        <p:grpSp>
          <p:nvGrpSpPr>
            <p:cNvPr id="4" name="Group 3"/>
            <p:cNvGrpSpPr/>
            <p:nvPr/>
          </p:nvGrpSpPr>
          <p:grpSpPr>
            <a:xfrm>
              <a:off x="116505" y="1144253"/>
              <a:ext cx="7903478" cy="5189141"/>
              <a:chOff x="116505" y="1144253"/>
              <a:chExt cx="7903478" cy="5189141"/>
            </a:xfrm>
          </p:grpSpPr>
          <p:cxnSp>
            <p:nvCxnSpPr>
              <p:cNvPr id="16" name="Egyenes összekötő nyíllal 4"/>
              <p:cNvCxnSpPr>
                <a:endCxn id="30" idx="2"/>
              </p:cNvCxnSpPr>
              <p:nvPr/>
            </p:nvCxnSpPr>
            <p:spPr>
              <a:xfrm flipH="1" flipV="1">
                <a:off x="603904" y="1518714"/>
                <a:ext cx="76" cy="459994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Egyenes összekötő nyíllal 6"/>
              <p:cNvCxnSpPr/>
              <p:nvPr/>
            </p:nvCxnSpPr>
            <p:spPr>
              <a:xfrm flipV="1">
                <a:off x="544790" y="5978825"/>
                <a:ext cx="7020000" cy="3353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Egyenes összekötő 11"/>
              <p:cNvCxnSpPr/>
              <p:nvPr/>
            </p:nvCxnSpPr>
            <p:spPr>
              <a:xfrm>
                <a:off x="1155886" y="5916137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Egyenes összekötő 12"/>
              <p:cNvCxnSpPr/>
              <p:nvPr/>
            </p:nvCxnSpPr>
            <p:spPr>
              <a:xfrm>
                <a:off x="1703881" y="5914849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Egyenes összekötő 13"/>
              <p:cNvCxnSpPr/>
              <p:nvPr/>
            </p:nvCxnSpPr>
            <p:spPr>
              <a:xfrm>
                <a:off x="2253087" y="5914238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Egyenes összekötő 14"/>
              <p:cNvCxnSpPr/>
              <p:nvPr/>
            </p:nvCxnSpPr>
            <p:spPr>
              <a:xfrm>
                <a:off x="2801082" y="5912949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Egyenes összekötő 15"/>
              <p:cNvCxnSpPr/>
              <p:nvPr/>
            </p:nvCxnSpPr>
            <p:spPr>
              <a:xfrm>
                <a:off x="3355131" y="5920570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Egyenes összekötő 16"/>
              <p:cNvCxnSpPr/>
              <p:nvPr/>
            </p:nvCxnSpPr>
            <p:spPr>
              <a:xfrm>
                <a:off x="3903126" y="5919282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Egyenes összekötő 17"/>
              <p:cNvCxnSpPr/>
              <p:nvPr/>
            </p:nvCxnSpPr>
            <p:spPr>
              <a:xfrm>
                <a:off x="4452332" y="5918671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Egyenes összekötő 18"/>
              <p:cNvCxnSpPr/>
              <p:nvPr/>
            </p:nvCxnSpPr>
            <p:spPr>
              <a:xfrm>
                <a:off x="5000327" y="5917382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Egyenes összekötő 19"/>
              <p:cNvCxnSpPr/>
              <p:nvPr/>
            </p:nvCxnSpPr>
            <p:spPr>
              <a:xfrm>
                <a:off x="5550501" y="5920570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Egyenes összekötő 20"/>
              <p:cNvCxnSpPr/>
              <p:nvPr/>
            </p:nvCxnSpPr>
            <p:spPr>
              <a:xfrm>
                <a:off x="6098496" y="5919282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Egyenes összekötő 21"/>
              <p:cNvCxnSpPr/>
              <p:nvPr/>
            </p:nvCxnSpPr>
            <p:spPr>
              <a:xfrm>
                <a:off x="6647702" y="5918671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Egyenes összekötő 22"/>
              <p:cNvCxnSpPr/>
              <p:nvPr/>
            </p:nvCxnSpPr>
            <p:spPr>
              <a:xfrm>
                <a:off x="7195697" y="5917382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Szövegdoboz 27"/>
              <p:cNvSpPr txBox="1"/>
              <p:nvPr/>
            </p:nvSpPr>
            <p:spPr>
              <a:xfrm>
                <a:off x="258296" y="1144253"/>
                <a:ext cx="691215" cy="3744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lnSpc>
                    <a:spcPts val="11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b="1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Core</a:t>
                </a:r>
                <a:br>
                  <a:rPr lang="hu-HU" sz="1250" b="1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</a:br>
                <a:r>
                  <a:rPr lang="hu-HU" sz="1250" b="1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count</a:t>
                </a:r>
                <a:endParaRPr lang="hu-HU" sz="1250" b="1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31" name="Szövegdoboz 28"/>
              <p:cNvSpPr txBox="1"/>
              <p:nvPr/>
            </p:nvSpPr>
            <p:spPr>
              <a:xfrm>
                <a:off x="1132028" y="6041006"/>
                <a:ext cx="60785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2006</a:t>
                </a:r>
                <a:endParaRPr lang="hu-HU" sz="1250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32" name="Szövegdoboz 29"/>
              <p:cNvSpPr txBox="1"/>
              <p:nvPr/>
            </p:nvSpPr>
            <p:spPr>
              <a:xfrm>
                <a:off x="2232959" y="6035813"/>
                <a:ext cx="60785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2008</a:t>
                </a:r>
                <a:endParaRPr lang="hu-HU" sz="1250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33" name="Szövegdoboz 30"/>
              <p:cNvSpPr txBox="1"/>
              <p:nvPr/>
            </p:nvSpPr>
            <p:spPr>
              <a:xfrm>
                <a:off x="3341046" y="6035813"/>
                <a:ext cx="60785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2010</a:t>
                </a:r>
                <a:endParaRPr lang="hu-HU" sz="1250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34" name="Szövegdoboz 31"/>
              <p:cNvSpPr txBox="1"/>
              <p:nvPr/>
            </p:nvSpPr>
            <p:spPr>
              <a:xfrm>
                <a:off x="4429442" y="6035813"/>
                <a:ext cx="60785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2012</a:t>
                </a:r>
                <a:endParaRPr lang="hu-HU" sz="1250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35" name="Szövegdoboz 32"/>
              <p:cNvSpPr txBox="1"/>
              <p:nvPr/>
            </p:nvSpPr>
            <p:spPr>
              <a:xfrm>
                <a:off x="5532051" y="6035813"/>
                <a:ext cx="60785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2014</a:t>
                </a:r>
                <a:endParaRPr lang="hu-HU" sz="1250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36" name="Szövegdoboz 33"/>
              <p:cNvSpPr txBox="1"/>
              <p:nvPr/>
            </p:nvSpPr>
            <p:spPr>
              <a:xfrm>
                <a:off x="6630135" y="6041006"/>
                <a:ext cx="60785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2016</a:t>
                </a:r>
                <a:endParaRPr lang="hu-HU" sz="1250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37" name="Szövegdoboz 34"/>
              <p:cNvSpPr txBox="1"/>
              <p:nvPr/>
            </p:nvSpPr>
            <p:spPr>
              <a:xfrm>
                <a:off x="7407315" y="6017571"/>
                <a:ext cx="612668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b="1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Year</a:t>
                </a:r>
                <a:endParaRPr lang="hu-HU" sz="1250" b="1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38" name="Szövegdoboz 46"/>
              <p:cNvSpPr txBox="1"/>
              <p:nvPr/>
            </p:nvSpPr>
            <p:spPr>
              <a:xfrm>
                <a:off x="654039" y="4446958"/>
                <a:ext cx="740907" cy="4462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7000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050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(90 nm)</a:t>
                </a:r>
              </a:p>
            </p:txBody>
          </p:sp>
          <p:sp>
            <p:nvSpPr>
              <p:cNvPr id="39" name="Szövegdoboz 56"/>
              <p:cNvSpPr txBox="1"/>
              <p:nvPr/>
            </p:nvSpPr>
            <p:spPr>
              <a:xfrm>
                <a:off x="1691680" y="3789040"/>
                <a:ext cx="769763" cy="453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7300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050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(65 nm)</a:t>
                </a:r>
              </a:p>
            </p:txBody>
          </p:sp>
          <p:sp>
            <p:nvSpPr>
              <p:cNvPr id="40" name="Szövegdoboz 57"/>
              <p:cNvSpPr txBox="1"/>
              <p:nvPr/>
            </p:nvSpPr>
            <p:spPr>
              <a:xfrm>
                <a:off x="2276745" y="3474005"/>
                <a:ext cx="769763" cy="453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7400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050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(45 nm)</a:t>
                </a:r>
              </a:p>
            </p:txBody>
          </p:sp>
          <p:sp>
            <p:nvSpPr>
              <p:cNvPr id="41" name="Szövegdoboz 58"/>
              <p:cNvSpPr txBox="1"/>
              <p:nvPr/>
            </p:nvSpPr>
            <p:spPr>
              <a:xfrm>
                <a:off x="2861810" y="3110045"/>
                <a:ext cx="1176924" cy="453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Nehalem-EX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050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(45 nm)</a:t>
                </a:r>
              </a:p>
            </p:txBody>
          </p:sp>
          <p:sp>
            <p:nvSpPr>
              <p:cNvPr id="42" name="Szövegdoboz 59"/>
              <p:cNvSpPr txBox="1"/>
              <p:nvPr/>
            </p:nvSpPr>
            <p:spPr>
              <a:xfrm>
                <a:off x="3473913" y="2753925"/>
                <a:ext cx="1278107" cy="453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Westmere-EX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050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(32 nm)</a:t>
                </a:r>
              </a:p>
            </p:txBody>
          </p:sp>
          <p:sp>
            <p:nvSpPr>
              <p:cNvPr id="43" name="Szövegdoboz 60"/>
              <p:cNvSpPr txBox="1"/>
              <p:nvPr/>
            </p:nvSpPr>
            <p:spPr>
              <a:xfrm>
                <a:off x="4970549" y="2254950"/>
                <a:ext cx="1311641" cy="453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Ivy-Bridge-EX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050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(22 nm)</a:t>
                </a:r>
              </a:p>
            </p:txBody>
          </p:sp>
          <p:sp>
            <p:nvSpPr>
              <p:cNvPr id="44" name="Szövegdoboz 61"/>
              <p:cNvSpPr txBox="1"/>
              <p:nvPr/>
            </p:nvSpPr>
            <p:spPr>
              <a:xfrm>
                <a:off x="6282190" y="1808820"/>
                <a:ext cx="1255472" cy="453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Broadwell-EX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050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(14 nm)</a:t>
                </a:r>
              </a:p>
            </p:txBody>
          </p:sp>
          <p:sp>
            <p:nvSpPr>
              <p:cNvPr id="45" name="Rectangle 44"/>
              <p:cNvSpPr>
                <a:spLocks noChangeArrowheads="1"/>
              </p:cNvSpPr>
              <p:nvPr/>
            </p:nvSpPr>
            <p:spPr bwMode="auto">
              <a:xfrm>
                <a:off x="4887644" y="2812271"/>
                <a:ext cx="44613" cy="183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250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6" name="Rectangle 45"/>
              <p:cNvSpPr>
                <a:spLocks noChangeArrowheads="1"/>
              </p:cNvSpPr>
              <p:nvPr/>
            </p:nvSpPr>
            <p:spPr bwMode="auto">
              <a:xfrm>
                <a:off x="4060454" y="3330342"/>
                <a:ext cx="44613" cy="183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*</a:t>
                </a:r>
                <a:endParaRPr lang="en-US" sz="1250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7" name="Rectangle 46"/>
              <p:cNvSpPr>
                <a:spLocks noChangeArrowheads="1"/>
              </p:cNvSpPr>
              <p:nvPr/>
            </p:nvSpPr>
            <p:spPr bwMode="auto">
              <a:xfrm>
                <a:off x="3444447" y="3586766"/>
                <a:ext cx="33518" cy="183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*</a:t>
                </a:r>
                <a:endParaRPr lang="en-US" sz="1250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8" name="Rectangle 47"/>
              <p:cNvSpPr>
                <a:spLocks noChangeArrowheads="1"/>
              </p:cNvSpPr>
              <p:nvPr/>
            </p:nvSpPr>
            <p:spPr bwMode="auto">
              <a:xfrm>
                <a:off x="2617218" y="3829104"/>
                <a:ext cx="33518" cy="183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*</a:t>
                </a:r>
                <a:endParaRPr lang="en-US" sz="1250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9" name="Rectangle 48"/>
              <p:cNvSpPr>
                <a:spLocks noChangeArrowheads="1"/>
              </p:cNvSpPr>
              <p:nvPr/>
            </p:nvSpPr>
            <p:spPr bwMode="auto">
              <a:xfrm>
                <a:off x="2075886" y="4339496"/>
                <a:ext cx="33518" cy="183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*</a:t>
                </a:r>
                <a:endParaRPr lang="en-US" sz="1250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50" name="Rectangle 49"/>
              <p:cNvSpPr>
                <a:spLocks noChangeArrowheads="1"/>
              </p:cNvSpPr>
              <p:nvPr/>
            </p:nvSpPr>
            <p:spPr bwMode="auto">
              <a:xfrm>
                <a:off x="1055176" y="5159773"/>
                <a:ext cx="33518" cy="183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*</a:t>
                </a:r>
                <a:endParaRPr lang="en-US" sz="1250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51" name="Szövegdoboz 35"/>
              <p:cNvSpPr txBox="1"/>
              <p:nvPr/>
            </p:nvSpPr>
            <p:spPr>
              <a:xfrm>
                <a:off x="171937" y="5057605"/>
                <a:ext cx="290464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</a:t>
                </a:r>
              </a:p>
            </p:txBody>
          </p:sp>
          <p:sp>
            <p:nvSpPr>
              <p:cNvPr id="52" name="Szövegdoboz 36"/>
              <p:cNvSpPr txBox="1"/>
              <p:nvPr/>
            </p:nvSpPr>
            <p:spPr>
              <a:xfrm>
                <a:off x="169444" y="4271697"/>
                <a:ext cx="290464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4</a:t>
                </a:r>
              </a:p>
            </p:txBody>
          </p:sp>
          <p:sp>
            <p:nvSpPr>
              <p:cNvPr id="53" name="Szövegdoboz 37"/>
              <p:cNvSpPr txBox="1"/>
              <p:nvPr/>
            </p:nvSpPr>
            <p:spPr>
              <a:xfrm>
                <a:off x="174783" y="3463659"/>
                <a:ext cx="290464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8</a:t>
                </a:r>
              </a:p>
            </p:txBody>
          </p:sp>
          <p:sp>
            <p:nvSpPr>
              <p:cNvPr id="54" name="Szövegdoboz 38"/>
              <p:cNvSpPr txBox="1"/>
              <p:nvPr/>
            </p:nvSpPr>
            <p:spPr>
              <a:xfrm>
                <a:off x="117853" y="2596552"/>
                <a:ext cx="396262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16</a:t>
                </a:r>
              </a:p>
            </p:txBody>
          </p:sp>
          <p:sp>
            <p:nvSpPr>
              <p:cNvPr id="55" name="Szövegdoboz 39"/>
              <p:cNvSpPr txBox="1"/>
              <p:nvPr/>
            </p:nvSpPr>
            <p:spPr>
              <a:xfrm>
                <a:off x="119836" y="1847816"/>
                <a:ext cx="396262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32</a:t>
                </a:r>
              </a:p>
            </p:txBody>
          </p:sp>
          <p:cxnSp>
            <p:nvCxnSpPr>
              <p:cNvPr id="56" name="Egyenes összekötő 40"/>
              <p:cNvCxnSpPr/>
              <p:nvPr/>
            </p:nvCxnSpPr>
            <p:spPr>
              <a:xfrm rot="5400000">
                <a:off x="589312" y="4318466"/>
                <a:ext cx="0" cy="1647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Egyenes összekötő 41"/>
              <p:cNvCxnSpPr/>
              <p:nvPr/>
            </p:nvCxnSpPr>
            <p:spPr>
              <a:xfrm rot="5400000">
                <a:off x="596656" y="1910201"/>
                <a:ext cx="0" cy="1647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Egyenes összekötő 43"/>
              <p:cNvCxnSpPr/>
              <p:nvPr/>
            </p:nvCxnSpPr>
            <p:spPr>
              <a:xfrm rot="5400000">
                <a:off x="603211" y="2679772"/>
                <a:ext cx="0" cy="1647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Szövegdoboz 47"/>
              <p:cNvSpPr txBox="1"/>
              <p:nvPr/>
            </p:nvSpPr>
            <p:spPr>
              <a:xfrm>
                <a:off x="117853" y="2163733"/>
                <a:ext cx="396262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24</a:t>
                </a:r>
              </a:p>
            </p:txBody>
          </p:sp>
          <p:sp>
            <p:nvSpPr>
              <p:cNvPr id="60" name="Szövegdoboz 52"/>
              <p:cNvSpPr txBox="1"/>
              <p:nvPr/>
            </p:nvSpPr>
            <p:spPr>
              <a:xfrm>
                <a:off x="121760" y="3221542"/>
                <a:ext cx="396262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10</a:t>
                </a:r>
              </a:p>
            </p:txBody>
          </p:sp>
          <p:cxnSp>
            <p:nvCxnSpPr>
              <p:cNvPr id="61" name="Egyenes összekötő 53"/>
              <p:cNvCxnSpPr/>
              <p:nvPr/>
            </p:nvCxnSpPr>
            <p:spPr>
              <a:xfrm rot="5400000">
                <a:off x="589924" y="3540200"/>
                <a:ext cx="0" cy="1647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Egyenes összekötő 54"/>
              <p:cNvCxnSpPr/>
              <p:nvPr/>
            </p:nvCxnSpPr>
            <p:spPr>
              <a:xfrm rot="5400000">
                <a:off x="590616" y="2225583"/>
                <a:ext cx="0" cy="1647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Egyenes összekötő 55"/>
              <p:cNvCxnSpPr/>
              <p:nvPr/>
            </p:nvCxnSpPr>
            <p:spPr>
              <a:xfrm rot="5400000">
                <a:off x="587316" y="5114754"/>
                <a:ext cx="0" cy="1647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Egyenes összekötő 71"/>
              <p:cNvCxnSpPr/>
              <p:nvPr/>
            </p:nvCxnSpPr>
            <p:spPr>
              <a:xfrm rot="5400000">
                <a:off x="589312" y="3289610"/>
                <a:ext cx="0" cy="1647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Egyenes összekötő 74"/>
              <p:cNvCxnSpPr/>
              <p:nvPr/>
            </p:nvCxnSpPr>
            <p:spPr>
              <a:xfrm rot="5400000">
                <a:off x="587351" y="3837143"/>
                <a:ext cx="0" cy="1647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Szövegdoboz 75"/>
              <p:cNvSpPr txBox="1"/>
              <p:nvPr/>
            </p:nvSpPr>
            <p:spPr>
              <a:xfrm>
                <a:off x="174783" y="3803841"/>
                <a:ext cx="290464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6</a:t>
                </a:r>
                <a:endParaRPr lang="hu-HU" sz="125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cxnSp>
            <p:nvCxnSpPr>
              <p:cNvPr id="67" name="Egyenes összekötő 76"/>
              <p:cNvCxnSpPr/>
              <p:nvPr/>
            </p:nvCxnSpPr>
            <p:spPr>
              <a:xfrm rot="5400000">
                <a:off x="594849" y="2769231"/>
                <a:ext cx="0" cy="1647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Szövegdoboz 77"/>
              <p:cNvSpPr txBox="1"/>
              <p:nvPr/>
            </p:nvSpPr>
            <p:spPr>
              <a:xfrm>
                <a:off x="116505" y="2776572"/>
                <a:ext cx="396262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15</a:t>
                </a: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5487503" y="272535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800" dirty="0" smtClean="0">
                  <a:solidFill>
                    <a:srgbClr val="000000"/>
                  </a:solidFill>
                  <a:latin typeface="Arial"/>
                </a:rPr>
                <a:t>*</a:t>
              </a: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777245" y="216886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srgbClr val="000000"/>
                  </a:solidFill>
                  <a:latin typeface="Arial"/>
                </a:rPr>
                <a:t>*</a:t>
              </a: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cxnSp>
          <p:nvCxnSpPr>
            <p:cNvPr id="9" name="Straight Connector 8"/>
            <p:cNvCxnSpPr>
              <a:stCxn id="50" idx="1"/>
            </p:cNvCxnSpPr>
            <p:nvPr/>
          </p:nvCxnSpPr>
          <p:spPr>
            <a:xfrm flipV="1">
              <a:off x="1055176" y="1251084"/>
              <a:ext cx="4732409" cy="4000513"/>
            </a:xfrm>
            <a:prstGeom prst="line">
              <a:avLst/>
            </a:prstGeom>
            <a:ln>
              <a:solidFill>
                <a:srgbClr val="004AEB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9"/>
            <p:cNvGrpSpPr/>
            <p:nvPr/>
          </p:nvGrpSpPr>
          <p:grpSpPr>
            <a:xfrm>
              <a:off x="5212929" y="2992063"/>
              <a:ext cx="1260000" cy="288000"/>
              <a:chOff x="5212929" y="3172543"/>
              <a:chExt cx="1260000" cy="288000"/>
            </a:xfrm>
          </p:grpSpPr>
          <p:sp>
            <p:nvSpPr>
              <p:cNvPr id="14" name="Rectangle 13"/>
              <p:cNvSpPr>
                <a:spLocks noChangeArrowheads="1"/>
              </p:cNvSpPr>
              <p:nvPr/>
            </p:nvSpPr>
            <p:spPr bwMode="auto">
              <a:xfrm rot="20383141">
                <a:off x="5212929" y="3172543"/>
                <a:ext cx="1260000" cy="288000"/>
              </a:xfrm>
              <a:prstGeom prst="rect">
                <a:avLst/>
              </a:prstGeom>
              <a:solidFill>
                <a:srgbClr val="FFFFCC"/>
              </a:solidFill>
              <a:ln w="0">
                <a:solidFill>
                  <a:srgbClr val="E305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05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5" name="Szövegdoboz 69"/>
              <p:cNvSpPr txBox="1"/>
              <p:nvPr/>
            </p:nvSpPr>
            <p:spPr>
              <a:xfrm rot="20348621">
                <a:off x="5312369" y="3187920"/>
                <a:ext cx="1138453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050" b="1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~2x/4 years</a:t>
                </a:r>
                <a:endParaRPr lang="hu-HU" sz="1050" b="1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 rot="21136769">
              <a:off x="1802725" y="4497237"/>
              <a:ext cx="1264793" cy="328078"/>
              <a:chOff x="4991289" y="3263636"/>
              <a:chExt cx="1264793" cy="328078"/>
            </a:xfrm>
          </p:grpSpPr>
          <p:sp>
            <p:nvSpPr>
              <p:cNvPr id="12" name="Rectangle 11"/>
              <p:cNvSpPr>
                <a:spLocks noChangeArrowheads="1"/>
              </p:cNvSpPr>
              <p:nvPr/>
            </p:nvSpPr>
            <p:spPr bwMode="auto">
              <a:xfrm rot="19832685">
                <a:off x="4991289" y="3303714"/>
                <a:ext cx="1260000" cy="288000"/>
              </a:xfrm>
              <a:prstGeom prst="rect">
                <a:avLst/>
              </a:prstGeom>
              <a:solidFill>
                <a:srgbClr val="FFFFCC"/>
              </a:solidFill>
              <a:ln w="0">
                <a:solidFill>
                  <a:srgbClr val="E305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05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" name="Szövegdoboz 69"/>
              <p:cNvSpPr txBox="1"/>
              <p:nvPr/>
            </p:nvSpPr>
            <p:spPr>
              <a:xfrm rot="19852946">
                <a:off x="5117629" y="3263636"/>
                <a:ext cx="1138453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050" b="1" dirty="0" smtClean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~2x/2 years</a:t>
                </a:r>
                <a:endParaRPr lang="hu-HU" sz="1050" b="1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</p:grpSp>
      <p:sp>
        <p:nvSpPr>
          <p:cNvPr id="69" name="TextBox 68"/>
          <p:cNvSpPr txBox="1"/>
          <p:nvPr/>
        </p:nvSpPr>
        <p:spPr>
          <a:xfrm>
            <a:off x="204135" y="636423"/>
            <a:ext cx="64347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hu-HU" sz="1400" b="1" dirty="0" smtClean="0">
                <a:solidFill>
                  <a:srgbClr val="2D2D8A"/>
                </a:solidFill>
                <a:latin typeface="Verdana"/>
              </a:rPr>
              <a:t> The rate of rising core counts in Intel's 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high-end</a:t>
            </a:r>
            <a:r>
              <a:rPr lang="hu-HU" sz="1400" b="1" dirty="0" smtClean="0">
                <a:solidFill>
                  <a:srgbClr val="2D2D8A"/>
                </a:solidFill>
                <a:latin typeface="Verdana"/>
              </a:rPr>
              <a:t> servers -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1</a:t>
            </a:r>
            <a:endParaRPr lang="en-US" sz="1400" b="1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70" name="Rectangle 10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err="1" smtClean="0">
                <a:solidFill>
                  <a:srgbClr val="FFFFFF"/>
                </a:solidFill>
                <a:latin typeface="Verdana" pitchFamily="34" charset="0"/>
              </a:rPr>
              <a:t>5a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altLang="en-US" dirty="0"/>
          </a:p>
        </p:txBody>
      </p:sp>
      <p:cxnSp>
        <p:nvCxnSpPr>
          <p:cNvPr id="71" name="Straight Connector 70"/>
          <p:cNvCxnSpPr>
            <a:stCxn id="48" idx="3"/>
            <a:endCxn id="50" idx="1"/>
          </p:cNvCxnSpPr>
          <p:nvPr/>
        </p:nvCxnSpPr>
        <p:spPr bwMode="auto">
          <a:xfrm flipH="1">
            <a:off x="1612638" y="4031869"/>
            <a:ext cx="1595560" cy="1330669"/>
          </a:xfrm>
          <a:prstGeom prst="line">
            <a:avLst/>
          </a:prstGeom>
          <a:noFill/>
          <a:ln w="19050" cap="flat" cmpd="sng" algn="ctr">
            <a:solidFill>
              <a:srgbClr val="004AE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4" name="Straight Connector 73"/>
          <p:cNvCxnSpPr/>
          <p:nvPr/>
        </p:nvCxnSpPr>
        <p:spPr bwMode="auto">
          <a:xfrm flipH="1">
            <a:off x="3208199" y="2347710"/>
            <a:ext cx="4426590" cy="1684159"/>
          </a:xfrm>
          <a:prstGeom prst="line">
            <a:avLst/>
          </a:prstGeom>
          <a:noFill/>
          <a:ln w="19050" cap="flat" cmpd="sng" algn="ctr">
            <a:solidFill>
              <a:srgbClr val="004AE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37652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</a:rPr>
              <a:t>olution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 of Intel’s high-end multicore 4S 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err="1" smtClean="0">
                <a:solidFill>
                  <a:srgbClr val="FFFFFF"/>
                </a:solidFill>
                <a:latin typeface="Verdana" pitchFamily="34" charset="0"/>
              </a:rPr>
              <a:t>5b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4065" y="1001869"/>
            <a:ext cx="806214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fact, </a:t>
            </a:r>
            <a:r>
              <a:rPr lang="en-US" dirty="0">
                <a:solidFill>
                  <a:srgbClr val="0070C0"/>
                </a:solidFill>
              </a:rPr>
              <a:t>core counts </a:t>
            </a:r>
            <a:r>
              <a:rPr lang="en-US" dirty="0"/>
              <a:t>in Intel's high-end servers </a:t>
            </a:r>
            <a:r>
              <a:rPr lang="en-US" dirty="0">
                <a:solidFill>
                  <a:srgbClr val="0070C0"/>
                </a:solidFill>
              </a:rPr>
              <a:t>initially doubled about </a:t>
            </a:r>
            <a:r>
              <a:rPr lang="en-US" dirty="0" smtClean="0">
                <a:solidFill>
                  <a:srgbClr val="0070C0"/>
                </a:solidFill>
              </a:rPr>
              <a:t>every two </a:t>
            </a:r>
            <a:r>
              <a:rPr lang="en-US" dirty="0">
                <a:solidFill>
                  <a:srgbClr val="0070C0"/>
                </a:solidFill>
              </a:rPr>
              <a:t>years</a:t>
            </a:r>
            <a:r>
              <a:rPr lang="en-US" dirty="0" smtClean="0"/>
              <a:t>,</a:t>
            </a:r>
          </a:p>
          <a:p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dirty="0"/>
              <a:t>in accordance with Moore’s revised rule but </a:t>
            </a:r>
            <a:r>
              <a:rPr lang="en-US" dirty="0">
                <a:solidFill>
                  <a:srgbClr val="0070C0"/>
                </a:solidFill>
              </a:rPr>
              <a:t>later </a:t>
            </a:r>
            <a:r>
              <a:rPr lang="en-US" dirty="0">
                <a:solidFill>
                  <a:srgbClr val="FF0000"/>
                </a:solidFill>
              </a:rPr>
              <a:t>after emerging </a:t>
            </a:r>
            <a:r>
              <a:rPr lang="en-US" dirty="0" err="1" smtClean="0">
                <a:solidFill>
                  <a:srgbClr val="FF0000"/>
                </a:solidFill>
              </a:rPr>
              <a:t>L3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caches</a:t>
            </a:r>
            <a:r>
              <a:rPr lang="en-US" dirty="0">
                <a:solidFill>
                  <a:srgbClr val="0070C0"/>
                </a:solidFill>
              </a:rPr>
              <a:t> the rate </a:t>
            </a:r>
            <a:r>
              <a:rPr lang="en-US" dirty="0" smtClean="0">
                <a:solidFill>
                  <a:srgbClr val="0070C0"/>
                </a:solidFill>
              </a:rPr>
              <a:t>of</a:t>
            </a:r>
          </a:p>
          <a:p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raising core counts slowed down to doubling in about </a:t>
            </a:r>
            <a:r>
              <a:rPr lang="en-US" dirty="0" smtClean="0">
                <a:solidFill>
                  <a:srgbClr val="0070C0"/>
                </a:solidFill>
              </a:rPr>
              <a:t>four years </a:t>
            </a:r>
            <a:r>
              <a:rPr lang="en-US" dirty="0"/>
              <a:t>due to the reduced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silicon area </a:t>
            </a:r>
            <a:r>
              <a:rPr lang="en-US" dirty="0"/>
              <a:t>remaining for the cores, as seen in the </a:t>
            </a:r>
            <a:r>
              <a:rPr lang="en-US" dirty="0" smtClean="0"/>
              <a:t>next </a:t>
            </a:r>
            <a:r>
              <a:rPr lang="en-US" dirty="0"/>
              <a:t>Figure.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7875" y="636423"/>
            <a:ext cx="64347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hu-HU" sz="1400" b="1" dirty="0" smtClean="0">
                <a:solidFill>
                  <a:srgbClr val="2D2D8A"/>
                </a:solidFill>
                <a:latin typeface="Verdana"/>
              </a:rPr>
              <a:t> The rate of rising core counts in Intel's 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high-end</a:t>
            </a:r>
            <a:r>
              <a:rPr lang="hu-HU" sz="1400" b="1" dirty="0" smtClean="0">
                <a:solidFill>
                  <a:srgbClr val="2D2D8A"/>
                </a:solidFill>
                <a:latin typeface="Verdana"/>
              </a:rPr>
              <a:t> servers -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2</a:t>
            </a:r>
            <a:endParaRPr lang="en-US" sz="1400" b="1" dirty="0">
              <a:solidFill>
                <a:srgbClr val="2D2D8A"/>
              </a:solidFill>
              <a:latin typeface="Verdana"/>
            </a:endParaRPr>
          </a:p>
        </p:txBody>
      </p:sp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024" y="2360976"/>
            <a:ext cx="4922837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197735" y="6078828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 Box 20"/>
          <p:cNvSpPr txBox="1">
            <a:spLocks noChangeArrowheads="1"/>
          </p:cNvSpPr>
          <p:nvPr/>
        </p:nvSpPr>
        <p:spPr bwMode="auto">
          <a:xfrm>
            <a:off x="1876526" y="5717277"/>
            <a:ext cx="470994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35000"/>
              </a:spcAft>
              <a:buFontTx/>
              <a:buNone/>
            </a:pP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ie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photo of the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Nehalem processor [139]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9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5314" y="1046240"/>
            <a:ext cx="8837055" cy="4447265"/>
            <a:chOff x="45314" y="1046240"/>
            <a:chExt cx="8837055" cy="4447265"/>
          </a:xfrm>
        </p:grpSpPr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1962576" y="3567329"/>
              <a:ext cx="58481" cy="2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hu-HU" sz="800" kern="120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*</a:t>
              </a:r>
              <a:endParaRPr lang="en-US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3607175" y="2884280"/>
              <a:ext cx="58481" cy="2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hu-HU" sz="800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*</a:t>
              </a:r>
              <a:endParaRPr lang="en-US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2294394" y="3436240"/>
              <a:ext cx="58481" cy="2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hu-HU" sz="800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*</a:t>
              </a:r>
              <a:endParaRPr lang="en-US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5091685" y="2486709"/>
              <a:ext cx="58481" cy="2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hu-HU" sz="800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*</a:t>
              </a:r>
              <a:endParaRPr lang="en-US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45314" y="1046240"/>
              <a:ext cx="1537075" cy="437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hu-HU" sz="1100" b="1" kern="1200" dirty="0" err="1">
                  <a:solidFill>
                    <a:srgbClr val="000000"/>
                  </a:solidFill>
                  <a:effectLst/>
                  <a:latin typeface="Verdana"/>
                  <a:ea typeface="Times New Roman"/>
                  <a:cs typeface="Times New Roman"/>
                </a:rPr>
                <a:t>Transfer</a:t>
              </a:r>
              <a:r>
                <a:rPr lang="hu-HU" sz="1100" b="1" kern="1200" dirty="0">
                  <a:solidFill>
                    <a:srgbClr val="000000"/>
                  </a:solidFill>
                  <a:effectLst/>
                  <a:latin typeface="Verdana"/>
                  <a:ea typeface="Times New Roman"/>
                  <a:cs typeface="Times New Roman"/>
                </a:rPr>
                <a:t> </a:t>
              </a:r>
              <a:r>
                <a:rPr lang="hu-HU" sz="1100" b="1" kern="1200" dirty="0" err="1">
                  <a:solidFill>
                    <a:srgbClr val="000000"/>
                  </a:solidFill>
                  <a:effectLst/>
                  <a:latin typeface="Verdana"/>
                  <a:ea typeface="Times New Roman"/>
                  <a:cs typeface="Times New Roman"/>
                </a:rPr>
                <a:t>rate</a:t>
              </a:r>
              <a:r>
                <a:rPr lang="hu-HU" sz="1100" b="1" kern="1200" dirty="0">
                  <a:solidFill>
                    <a:srgbClr val="000000"/>
                  </a:solidFill>
                  <a:effectLst/>
                  <a:latin typeface="Verdana"/>
                  <a:ea typeface="Times New Roman"/>
                  <a:cs typeface="Times New Roman"/>
                </a:rPr>
                <a:t/>
              </a:r>
              <a:br>
                <a:rPr lang="hu-HU" sz="1100" b="1" kern="1200" dirty="0">
                  <a:solidFill>
                    <a:srgbClr val="000000"/>
                  </a:solidFill>
                  <a:effectLst/>
                  <a:latin typeface="Verdana"/>
                  <a:ea typeface="Times New Roman"/>
                  <a:cs typeface="Times New Roman"/>
                </a:rPr>
              </a:br>
              <a:r>
                <a:rPr lang="hu-HU" sz="1100" b="1" kern="1200" dirty="0">
                  <a:solidFill>
                    <a:srgbClr val="000000"/>
                  </a:solidFill>
                  <a:effectLst/>
                  <a:latin typeface="Verdana"/>
                  <a:ea typeface="Times New Roman"/>
                  <a:cs typeface="Times New Roman"/>
                </a:rPr>
                <a:t>(MT/s)</a:t>
              </a:r>
              <a:endParaRPr lang="en-US" sz="18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cxnSp>
          <p:nvCxnSpPr>
            <p:cNvPr id="10" name="Line 7"/>
            <p:cNvCxnSpPr/>
            <p:nvPr/>
          </p:nvCxnSpPr>
          <p:spPr bwMode="auto">
            <a:xfrm flipV="1">
              <a:off x="817262" y="1455389"/>
              <a:ext cx="0" cy="378000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447251" y="4470568"/>
              <a:ext cx="359159" cy="230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hu-HU" sz="1200" b="1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100</a:t>
              </a:r>
              <a:endParaRPr lang="en-US" sz="20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473678" y="3182548"/>
              <a:ext cx="330427" cy="311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hu-HU" sz="1200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500</a:t>
              </a:r>
              <a:endParaRPr lang="en-US" sz="20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8532440" y="5046910"/>
              <a:ext cx="349929" cy="183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hu-HU" sz="1100" b="1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Year</a:t>
              </a:r>
              <a:endParaRPr lang="en-US" sz="28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2217832" y="5250218"/>
              <a:ext cx="320956" cy="230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hu-HU" sz="1200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03</a:t>
              </a:r>
              <a:endParaRPr lang="en-US" sz="20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3075681" y="5250218"/>
              <a:ext cx="319135" cy="243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hu-HU" sz="1200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05</a:t>
              </a:r>
              <a:endParaRPr lang="en-US" sz="20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1330740" y="5261349"/>
              <a:ext cx="453773" cy="193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hu-HU" sz="1200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01</a:t>
              </a:r>
              <a:endParaRPr lang="en-US" sz="20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1762064" y="5250218"/>
              <a:ext cx="319058" cy="230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hu-HU" sz="1200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02</a:t>
              </a:r>
              <a:endParaRPr lang="en-US" sz="20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2616566" y="5250218"/>
              <a:ext cx="319101" cy="243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hu-HU" sz="1200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04</a:t>
              </a:r>
              <a:endParaRPr lang="en-US" sz="20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3539639" y="5250218"/>
              <a:ext cx="255108" cy="243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hu-HU" sz="1200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06</a:t>
              </a:r>
              <a:endParaRPr lang="en-US" sz="20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4022013" y="5243692"/>
              <a:ext cx="241024" cy="243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hu-HU" sz="1200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07</a:t>
              </a:r>
              <a:endParaRPr lang="en-US" sz="20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4484761" y="5250218"/>
              <a:ext cx="225008" cy="243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hu-HU" sz="1200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08</a:t>
              </a:r>
              <a:endParaRPr lang="en-US" sz="20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394389" y="2659539"/>
              <a:ext cx="396499" cy="209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hu-HU" sz="1200" b="1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1000</a:t>
              </a:r>
              <a:endParaRPr lang="en-US" sz="20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425271" y="1773150"/>
              <a:ext cx="409714" cy="230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12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3</a:t>
              </a:r>
              <a:r>
                <a:rPr lang="hu-HU" sz="1200" kern="1200" dirty="0" smtClean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000</a:t>
              </a:r>
              <a:endParaRPr lang="en-US" sz="20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460476" y="3901904"/>
              <a:ext cx="359159" cy="230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hu-HU" sz="1200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200</a:t>
              </a:r>
              <a:endParaRPr lang="en-US" sz="20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422486" y="2090483"/>
              <a:ext cx="409715" cy="230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1200" kern="1200" dirty="0" smtClean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2000</a:t>
              </a:r>
              <a:endParaRPr lang="en-US" sz="20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cxnSp>
          <p:nvCxnSpPr>
            <p:cNvPr id="27" name="Line 3"/>
            <p:cNvCxnSpPr/>
            <p:nvPr/>
          </p:nvCxnSpPr>
          <p:spPr bwMode="auto">
            <a:xfrm>
              <a:off x="676551" y="2738267"/>
              <a:ext cx="780212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" name="Line 58"/>
            <p:cNvCxnSpPr/>
            <p:nvPr/>
          </p:nvCxnSpPr>
          <p:spPr bwMode="auto">
            <a:xfrm>
              <a:off x="737974" y="3276795"/>
              <a:ext cx="776324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" name="Line 59"/>
            <p:cNvCxnSpPr/>
            <p:nvPr/>
          </p:nvCxnSpPr>
          <p:spPr bwMode="auto">
            <a:xfrm flipV="1">
              <a:off x="737974" y="1854135"/>
              <a:ext cx="7746140" cy="83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" name="Line 61"/>
            <p:cNvCxnSpPr/>
            <p:nvPr/>
          </p:nvCxnSpPr>
          <p:spPr bwMode="auto">
            <a:xfrm flipV="1">
              <a:off x="737974" y="4560976"/>
              <a:ext cx="7763249" cy="277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" name="Line 63"/>
            <p:cNvCxnSpPr/>
            <p:nvPr/>
          </p:nvCxnSpPr>
          <p:spPr bwMode="auto">
            <a:xfrm>
              <a:off x="737974" y="4001736"/>
              <a:ext cx="776324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" name="Line 64"/>
            <p:cNvCxnSpPr/>
            <p:nvPr/>
          </p:nvCxnSpPr>
          <p:spPr bwMode="auto">
            <a:xfrm>
              <a:off x="724759" y="2179027"/>
              <a:ext cx="7753916" cy="83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34" name="Csoportba foglalás 2"/>
            <p:cNvGrpSpPr/>
            <p:nvPr/>
          </p:nvGrpSpPr>
          <p:grpSpPr>
            <a:xfrm>
              <a:off x="1736685" y="2305194"/>
              <a:ext cx="1076752" cy="366940"/>
              <a:chOff x="3608153" y="489026"/>
              <a:chExt cx="1063968" cy="209550"/>
            </a:xfrm>
          </p:grpSpPr>
          <p:sp>
            <p:nvSpPr>
              <p:cNvPr id="79" name="Rectangle 78"/>
              <p:cNvSpPr>
                <a:spLocks noChangeArrowheads="1"/>
              </p:cNvSpPr>
              <p:nvPr/>
            </p:nvSpPr>
            <p:spPr bwMode="auto">
              <a:xfrm>
                <a:off x="3608153" y="489026"/>
                <a:ext cx="1052975" cy="209550"/>
              </a:xfrm>
              <a:prstGeom prst="rect">
                <a:avLst/>
              </a:prstGeom>
              <a:solidFill>
                <a:srgbClr val="FFFFCC"/>
              </a:solidFill>
              <a:ln w="0">
                <a:solidFill>
                  <a:srgbClr val="E305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80" name="Rectangle 79"/>
              <p:cNvSpPr>
                <a:spLocks noChangeArrowheads="1"/>
              </p:cNvSpPr>
              <p:nvPr/>
            </p:nvSpPr>
            <p:spPr bwMode="auto">
              <a:xfrm>
                <a:off x="3811928" y="541431"/>
                <a:ext cx="860193" cy="1314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hu-HU" sz="1000" b="1" kern="1200" dirty="0">
                    <a:solidFill>
                      <a:srgbClr val="E30500"/>
                    </a:solidFill>
                    <a:effectLst/>
                    <a:latin typeface="Times New Roman"/>
                    <a:ea typeface="Times New Roman"/>
                    <a:cs typeface="Times New Roman"/>
                  </a:rPr>
                  <a:t>~ 2*/4 </a:t>
                </a:r>
                <a:r>
                  <a:rPr lang="en-US" sz="1000" b="1" kern="1200" dirty="0" smtClean="0">
                    <a:solidFill>
                      <a:srgbClr val="E30500"/>
                    </a:solidFill>
                    <a:effectLst/>
                    <a:latin typeface="Times New Roman"/>
                    <a:ea typeface="Times New Roman"/>
                    <a:cs typeface="Times New Roman"/>
                  </a:rPr>
                  <a:t> </a:t>
                </a:r>
                <a:r>
                  <a:rPr lang="hu-HU" sz="1000" b="1" kern="1200" dirty="0" err="1" smtClean="0">
                    <a:solidFill>
                      <a:srgbClr val="E30500"/>
                    </a:solidFill>
                    <a:effectLst/>
                    <a:latin typeface="Times New Roman"/>
                    <a:ea typeface="Times New Roman"/>
                    <a:cs typeface="Times New Roman"/>
                  </a:rPr>
                  <a:t>years</a:t>
                </a:r>
                <a:endParaRPr lang="en-US" sz="18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</a:endParaRPr>
              </a:p>
            </p:txBody>
          </p:sp>
        </p:grpSp>
        <p:sp>
          <p:nvSpPr>
            <p:cNvPr id="35" name="Rectangle 34"/>
            <p:cNvSpPr>
              <a:spLocks noChangeArrowheads="1"/>
            </p:cNvSpPr>
            <p:nvPr/>
          </p:nvSpPr>
          <p:spPr bwMode="auto">
            <a:xfrm>
              <a:off x="2444876" y="2811751"/>
              <a:ext cx="566474" cy="400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hu-HU" sz="1050" b="1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DDR2</a:t>
              </a:r>
              <a:endParaRPr lang="en-US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hu-HU" sz="1050" b="1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533</a:t>
              </a:r>
              <a:endParaRPr lang="en-US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36" name="Rectangle 35"/>
            <p:cNvSpPr>
              <a:spLocks noChangeArrowheads="1"/>
            </p:cNvSpPr>
            <p:nvPr/>
          </p:nvSpPr>
          <p:spPr bwMode="auto">
            <a:xfrm>
              <a:off x="2919091" y="2627130"/>
              <a:ext cx="572789" cy="4603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hu-HU" sz="1050" b="1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DDR2</a:t>
              </a:r>
              <a:endParaRPr lang="en-US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hu-HU" sz="1050" b="1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667</a:t>
              </a:r>
              <a:endParaRPr lang="en-US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3317346" y="2433300"/>
              <a:ext cx="624584" cy="4115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hu-HU" sz="1050" b="1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DDR2</a:t>
              </a:r>
              <a:br>
                <a:rPr lang="hu-HU" sz="1050" b="1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</a:br>
              <a:r>
                <a:rPr lang="hu-HU" sz="1050" b="1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800</a:t>
              </a:r>
              <a:endParaRPr lang="en-US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38" name="Rectangle 37"/>
            <p:cNvSpPr>
              <a:spLocks noChangeArrowheads="1"/>
            </p:cNvSpPr>
            <p:nvPr/>
          </p:nvSpPr>
          <p:spPr bwMode="auto">
            <a:xfrm>
              <a:off x="6057165" y="1902765"/>
              <a:ext cx="777029" cy="46672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hu-HU" sz="1050" b="1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DDR3</a:t>
              </a:r>
              <a:endParaRPr lang="en-US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hu-HU" sz="1050" b="1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1</a:t>
              </a:r>
              <a:r>
                <a:rPr lang="en-US" sz="1050" b="1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600</a:t>
              </a:r>
              <a:endParaRPr lang="en-US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39" name="Rectangle 38"/>
            <p:cNvSpPr>
              <a:spLocks noChangeArrowheads="1"/>
            </p:cNvSpPr>
            <p:nvPr/>
          </p:nvSpPr>
          <p:spPr bwMode="auto">
            <a:xfrm>
              <a:off x="4990815" y="5250218"/>
              <a:ext cx="248921" cy="243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hu-HU" sz="1200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09</a:t>
              </a:r>
              <a:endParaRPr lang="en-US" sz="20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40" name="Rectangle 39"/>
            <p:cNvSpPr>
              <a:spLocks noChangeArrowheads="1"/>
            </p:cNvSpPr>
            <p:nvPr/>
          </p:nvSpPr>
          <p:spPr bwMode="auto">
            <a:xfrm>
              <a:off x="5917514" y="5270931"/>
              <a:ext cx="217939" cy="217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hu-HU" sz="1200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11</a:t>
              </a:r>
              <a:endParaRPr lang="en-US" sz="20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41" name="Rectangle 40"/>
            <p:cNvSpPr>
              <a:spLocks noChangeArrowheads="1"/>
            </p:cNvSpPr>
            <p:nvPr/>
          </p:nvSpPr>
          <p:spPr bwMode="auto">
            <a:xfrm>
              <a:off x="5408689" y="5250333"/>
              <a:ext cx="350496" cy="205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hu-HU" sz="1200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2010</a:t>
              </a:r>
              <a:endParaRPr lang="en-US" sz="20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42" name="Rectangle 41"/>
            <p:cNvSpPr>
              <a:spLocks noChangeArrowheads="1"/>
            </p:cNvSpPr>
            <p:nvPr/>
          </p:nvSpPr>
          <p:spPr bwMode="auto">
            <a:xfrm>
              <a:off x="6440109" y="5250218"/>
              <a:ext cx="229436" cy="242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hu-HU" sz="1200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12</a:t>
              </a:r>
              <a:endParaRPr lang="en-US" sz="20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43" name="Rectangle 42"/>
            <p:cNvSpPr>
              <a:spLocks noChangeArrowheads="1"/>
            </p:cNvSpPr>
            <p:nvPr/>
          </p:nvSpPr>
          <p:spPr bwMode="auto">
            <a:xfrm>
              <a:off x="6930513" y="5250218"/>
              <a:ext cx="254531" cy="242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hu-HU" sz="1200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13</a:t>
              </a:r>
              <a:endParaRPr lang="en-US" sz="20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44" name="Rectangle 43"/>
            <p:cNvSpPr>
              <a:spLocks noChangeArrowheads="1"/>
            </p:cNvSpPr>
            <p:nvPr/>
          </p:nvSpPr>
          <p:spPr bwMode="auto">
            <a:xfrm>
              <a:off x="7891846" y="5250218"/>
              <a:ext cx="235549" cy="242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hu-HU" sz="1200" kern="1200" dirty="0" smtClean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1</a:t>
              </a:r>
              <a:r>
                <a:rPr lang="en-US" sz="1200" kern="1200" dirty="0" smtClean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5</a:t>
              </a:r>
              <a:endParaRPr lang="en-US" sz="20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45" name="Rectangle 44"/>
            <p:cNvSpPr>
              <a:spLocks noChangeArrowheads="1"/>
            </p:cNvSpPr>
            <p:nvPr/>
          </p:nvSpPr>
          <p:spPr bwMode="auto">
            <a:xfrm>
              <a:off x="5030889" y="2852155"/>
              <a:ext cx="711241" cy="5263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hu-HU" sz="1050" b="1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DDR3</a:t>
              </a:r>
              <a:endParaRPr lang="en-US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hu-HU" sz="1050" b="1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1067</a:t>
              </a:r>
              <a:endParaRPr lang="en-US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46" name="Rectangle 45"/>
            <p:cNvSpPr>
              <a:spLocks noChangeArrowheads="1"/>
            </p:cNvSpPr>
            <p:nvPr/>
          </p:nvSpPr>
          <p:spPr bwMode="auto">
            <a:xfrm>
              <a:off x="871765" y="5250218"/>
              <a:ext cx="384862" cy="242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hu-HU" sz="1200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2000</a:t>
              </a:r>
              <a:endParaRPr lang="en-US" sz="20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47" name="Szövegdoboz 79"/>
            <p:cNvSpPr txBox="1"/>
            <p:nvPr/>
          </p:nvSpPr>
          <p:spPr>
            <a:xfrm>
              <a:off x="764403" y="4835966"/>
              <a:ext cx="130357" cy="21557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000" tIns="0" rIns="36000" bIns="0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hu-HU" sz="800" kern="1200">
                  <a:solidFill>
                    <a:srgbClr val="000000"/>
                  </a:solidFill>
                  <a:effectLst/>
                  <a:latin typeface="Verdana"/>
                  <a:ea typeface="Verdana"/>
                  <a:cs typeface="Verdana"/>
                  <a:sym typeface="Symbol"/>
                </a:rPr>
                <a:t></a:t>
              </a:r>
              <a:endParaRPr lang="en-US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cxnSp>
          <p:nvCxnSpPr>
            <p:cNvPr id="48" name="Line 15"/>
            <p:cNvCxnSpPr/>
            <p:nvPr/>
          </p:nvCxnSpPr>
          <p:spPr bwMode="auto">
            <a:xfrm flipV="1">
              <a:off x="2943412" y="5146795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9" name="Line 18"/>
            <p:cNvCxnSpPr/>
            <p:nvPr/>
          </p:nvCxnSpPr>
          <p:spPr bwMode="auto">
            <a:xfrm flipV="1">
              <a:off x="3383571" y="5143306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0" name="Line 19"/>
            <p:cNvCxnSpPr/>
            <p:nvPr/>
          </p:nvCxnSpPr>
          <p:spPr bwMode="auto">
            <a:xfrm flipV="1">
              <a:off x="3867746" y="5144041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" name="Line 20"/>
            <p:cNvCxnSpPr/>
            <p:nvPr/>
          </p:nvCxnSpPr>
          <p:spPr bwMode="auto">
            <a:xfrm flipV="1">
              <a:off x="1608264" y="5143306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2" name="Line 22"/>
            <p:cNvCxnSpPr/>
            <p:nvPr/>
          </p:nvCxnSpPr>
          <p:spPr bwMode="auto">
            <a:xfrm flipV="1">
              <a:off x="2048423" y="5143306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3" name="Line 23"/>
            <p:cNvCxnSpPr/>
            <p:nvPr/>
          </p:nvCxnSpPr>
          <p:spPr bwMode="auto">
            <a:xfrm flipV="1">
              <a:off x="2488582" y="5146795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4" name="Line 66"/>
            <p:cNvCxnSpPr/>
            <p:nvPr/>
          </p:nvCxnSpPr>
          <p:spPr bwMode="auto">
            <a:xfrm flipV="1">
              <a:off x="4351921" y="5143306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5" name="Line 67"/>
            <p:cNvCxnSpPr/>
            <p:nvPr/>
          </p:nvCxnSpPr>
          <p:spPr bwMode="auto">
            <a:xfrm flipV="1">
              <a:off x="4850767" y="5144041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6" name="Line 18"/>
            <p:cNvCxnSpPr/>
            <p:nvPr/>
          </p:nvCxnSpPr>
          <p:spPr bwMode="auto">
            <a:xfrm flipV="1">
              <a:off x="5290926" y="5143306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7" name="Line 19"/>
            <p:cNvCxnSpPr/>
            <p:nvPr/>
          </p:nvCxnSpPr>
          <p:spPr bwMode="auto">
            <a:xfrm flipV="1">
              <a:off x="5789771" y="5141287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8" name="Line 66"/>
            <p:cNvCxnSpPr/>
            <p:nvPr/>
          </p:nvCxnSpPr>
          <p:spPr bwMode="auto">
            <a:xfrm flipV="1">
              <a:off x="6273946" y="5143306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9" name="Line 67"/>
            <p:cNvCxnSpPr/>
            <p:nvPr/>
          </p:nvCxnSpPr>
          <p:spPr bwMode="auto">
            <a:xfrm flipV="1">
              <a:off x="6772792" y="5141287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0" name="Line 18"/>
            <p:cNvCxnSpPr/>
            <p:nvPr/>
          </p:nvCxnSpPr>
          <p:spPr bwMode="auto">
            <a:xfrm flipV="1">
              <a:off x="7256967" y="5143306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1" name="Line 19"/>
            <p:cNvCxnSpPr/>
            <p:nvPr/>
          </p:nvCxnSpPr>
          <p:spPr bwMode="auto">
            <a:xfrm flipV="1">
              <a:off x="7755814" y="5143306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" name="Line 59"/>
            <p:cNvCxnSpPr/>
            <p:nvPr/>
          </p:nvCxnSpPr>
          <p:spPr bwMode="auto">
            <a:xfrm flipV="1">
              <a:off x="817262" y="5125942"/>
              <a:ext cx="7625168" cy="2085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3" name="Line 19"/>
            <p:cNvCxnSpPr/>
            <p:nvPr/>
          </p:nvCxnSpPr>
          <p:spPr bwMode="auto">
            <a:xfrm flipV="1">
              <a:off x="8231617" y="5139969"/>
              <a:ext cx="0" cy="6949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4" name="Line 19"/>
            <p:cNvCxnSpPr/>
            <p:nvPr/>
          </p:nvCxnSpPr>
          <p:spPr bwMode="auto">
            <a:xfrm flipV="1">
              <a:off x="1195396" y="5146477"/>
              <a:ext cx="0" cy="6949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5" name="Rectangle 64"/>
            <p:cNvSpPr>
              <a:spLocks noChangeArrowheads="1"/>
            </p:cNvSpPr>
            <p:nvPr/>
          </p:nvSpPr>
          <p:spPr bwMode="auto">
            <a:xfrm>
              <a:off x="7421085" y="5243454"/>
              <a:ext cx="254531" cy="242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hu-HU" sz="1200" kern="1200" dirty="0" smtClean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1</a:t>
              </a:r>
              <a:r>
                <a:rPr lang="en-US" sz="1200" kern="1200" dirty="0" smtClean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4</a:t>
              </a:r>
              <a:endParaRPr lang="en-US" sz="20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66" name="Rectangle 65"/>
            <p:cNvSpPr>
              <a:spLocks noChangeArrowheads="1"/>
            </p:cNvSpPr>
            <p:nvPr/>
          </p:nvSpPr>
          <p:spPr bwMode="auto">
            <a:xfrm>
              <a:off x="3102030" y="3019778"/>
              <a:ext cx="58481" cy="2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hu-HU" sz="800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*</a:t>
              </a:r>
              <a:endParaRPr lang="en-US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67" name="Rectangle 66"/>
            <p:cNvSpPr>
              <a:spLocks noChangeArrowheads="1"/>
            </p:cNvSpPr>
            <p:nvPr/>
          </p:nvSpPr>
          <p:spPr bwMode="auto">
            <a:xfrm>
              <a:off x="4097900" y="2670124"/>
              <a:ext cx="58481" cy="2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hu-HU" sz="800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*</a:t>
              </a:r>
              <a:endParaRPr lang="en-US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68" name="Rectangle 67"/>
            <p:cNvSpPr>
              <a:spLocks noChangeArrowheads="1"/>
            </p:cNvSpPr>
            <p:nvPr/>
          </p:nvSpPr>
          <p:spPr bwMode="auto">
            <a:xfrm>
              <a:off x="4760859" y="2151125"/>
              <a:ext cx="711241" cy="5263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hu-HU" sz="1050" b="1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DDR3</a:t>
              </a:r>
              <a:endParaRPr lang="en-US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hu-HU" sz="1050" b="1" kern="1200" dirty="0" smtClean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1</a:t>
              </a:r>
              <a:r>
                <a:rPr lang="en-US" sz="1050" b="1" kern="1200" dirty="0" smtClean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333</a:t>
              </a:r>
              <a:endParaRPr lang="en-US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69" name="Rectangle 68"/>
            <p:cNvSpPr>
              <a:spLocks noChangeArrowheads="1"/>
            </p:cNvSpPr>
            <p:nvPr/>
          </p:nvSpPr>
          <p:spPr bwMode="auto">
            <a:xfrm>
              <a:off x="7970236" y="2223240"/>
              <a:ext cx="58481" cy="2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hu-HU" sz="800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*</a:t>
              </a:r>
              <a:endParaRPr lang="en-US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70" name="Rectangle 69"/>
            <p:cNvSpPr>
              <a:spLocks noChangeArrowheads="1"/>
            </p:cNvSpPr>
            <p:nvPr/>
          </p:nvSpPr>
          <p:spPr bwMode="auto">
            <a:xfrm>
              <a:off x="7620396" y="1741795"/>
              <a:ext cx="777029" cy="46672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050" b="1" kern="1200" dirty="0" smtClean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DDR4/</a:t>
              </a:r>
              <a:r>
                <a:rPr lang="en-US" sz="1050" b="1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2133</a:t>
              </a:r>
              <a:endParaRPr lang="en-US" sz="105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hu-HU" sz="1050" b="1" kern="1200" dirty="0" smtClean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DDR3</a:t>
              </a:r>
              <a:r>
                <a:rPr lang="en-US" sz="1050" b="1" kern="1200" dirty="0" smtClean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/</a:t>
              </a:r>
              <a:r>
                <a:rPr lang="hu-HU" sz="1050" b="1" kern="1200" dirty="0" smtClean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1</a:t>
              </a:r>
              <a:r>
                <a:rPr lang="en-US" sz="1050" b="1" kern="1200" dirty="0" smtClean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866</a:t>
              </a:r>
              <a:endParaRPr lang="en-US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71" name="Rectangle 70"/>
            <p:cNvSpPr>
              <a:spLocks noChangeArrowheads="1"/>
            </p:cNvSpPr>
            <p:nvPr/>
          </p:nvSpPr>
          <p:spPr bwMode="auto">
            <a:xfrm>
              <a:off x="6436331" y="2346625"/>
              <a:ext cx="58481" cy="2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hu-HU" sz="800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*</a:t>
              </a:r>
              <a:endParaRPr lang="en-US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72" name="Rectangle 71"/>
            <p:cNvSpPr>
              <a:spLocks noChangeArrowheads="1"/>
            </p:cNvSpPr>
            <p:nvPr/>
          </p:nvSpPr>
          <p:spPr bwMode="auto">
            <a:xfrm>
              <a:off x="2706555" y="3215790"/>
              <a:ext cx="58481" cy="2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hu-HU" sz="800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*</a:t>
              </a:r>
              <a:endParaRPr lang="en-US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73" name="Rectangle 72"/>
            <p:cNvSpPr>
              <a:spLocks noChangeArrowheads="1"/>
            </p:cNvSpPr>
            <p:nvPr/>
          </p:nvSpPr>
          <p:spPr bwMode="auto">
            <a:xfrm>
              <a:off x="8039485" y="2123511"/>
              <a:ext cx="58481" cy="2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hu-HU" sz="800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*</a:t>
              </a:r>
              <a:endParaRPr lang="en-US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cxnSp>
          <p:nvCxnSpPr>
            <p:cNvPr id="74" name="Straight Connector 73"/>
            <p:cNvCxnSpPr/>
            <p:nvPr/>
          </p:nvCxnSpPr>
          <p:spPr>
            <a:xfrm flipV="1">
              <a:off x="4127141" y="2177015"/>
              <a:ext cx="3941585" cy="54661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74"/>
            <p:cNvSpPr>
              <a:spLocks noChangeArrowheads="1"/>
            </p:cNvSpPr>
            <p:nvPr/>
          </p:nvSpPr>
          <p:spPr bwMode="auto">
            <a:xfrm>
              <a:off x="1736685" y="3111891"/>
              <a:ext cx="503154" cy="460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0" tIns="0" rIns="0" bIns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hu-HU" sz="1050" b="1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DDR</a:t>
              </a:r>
              <a:endParaRPr lang="en-US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hu-HU" sz="1050" b="1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333</a:t>
              </a:r>
              <a:endParaRPr lang="en-US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grpSp>
          <p:nvGrpSpPr>
            <p:cNvPr id="76" name="Csoportba foglalás 2"/>
            <p:cNvGrpSpPr/>
            <p:nvPr/>
          </p:nvGrpSpPr>
          <p:grpSpPr>
            <a:xfrm>
              <a:off x="5967157" y="2762140"/>
              <a:ext cx="1065627" cy="366939"/>
              <a:chOff x="4097336" y="1285770"/>
              <a:chExt cx="1052975" cy="209550"/>
            </a:xfrm>
          </p:grpSpPr>
          <p:sp>
            <p:nvSpPr>
              <p:cNvPr id="77" name="Rectangle 76"/>
              <p:cNvSpPr>
                <a:spLocks noChangeArrowheads="1"/>
              </p:cNvSpPr>
              <p:nvPr/>
            </p:nvSpPr>
            <p:spPr bwMode="auto">
              <a:xfrm>
                <a:off x="4097336" y="1285770"/>
                <a:ext cx="1052975" cy="209550"/>
              </a:xfrm>
              <a:prstGeom prst="rect">
                <a:avLst/>
              </a:prstGeom>
              <a:solidFill>
                <a:srgbClr val="FFFFCC"/>
              </a:solidFill>
              <a:ln w="0">
                <a:solidFill>
                  <a:srgbClr val="E305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3200"/>
              </a:p>
            </p:txBody>
          </p:sp>
          <p:sp>
            <p:nvSpPr>
              <p:cNvPr id="78" name="Rectangle 77"/>
              <p:cNvSpPr>
                <a:spLocks noChangeArrowheads="1"/>
              </p:cNvSpPr>
              <p:nvPr/>
            </p:nvSpPr>
            <p:spPr bwMode="auto">
              <a:xfrm>
                <a:off x="4259966" y="1334237"/>
                <a:ext cx="860193" cy="1314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hu-HU" sz="1000" b="1" kern="1200" dirty="0">
                    <a:solidFill>
                      <a:srgbClr val="E30500"/>
                    </a:solidFill>
                    <a:effectLst/>
                    <a:latin typeface="Times New Roman"/>
                    <a:ea typeface="Times New Roman"/>
                    <a:cs typeface="Times New Roman"/>
                  </a:rPr>
                  <a:t>~ 2</a:t>
                </a:r>
                <a:r>
                  <a:rPr lang="hu-HU" sz="1000" b="1" kern="1200" dirty="0" smtClean="0">
                    <a:solidFill>
                      <a:srgbClr val="E30500"/>
                    </a:solidFill>
                    <a:effectLst/>
                    <a:latin typeface="Times New Roman"/>
                    <a:ea typeface="Times New Roman"/>
                    <a:cs typeface="Times New Roman"/>
                  </a:rPr>
                  <a:t>*/</a:t>
                </a:r>
                <a:r>
                  <a:rPr lang="en-US" sz="1000" b="1" dirty="0" smtClean="0">
                    <a:solidFill>
                      <a:srgbClr val="E30500"/>
                    </a:solidFill>
                    <a:latin typeface="Times New Roman"/>
                    <a:ea typeface="Times New Roman"/>
                    <a:cs typeface="Times New Roman"/>
                  </a:rPr>
                  <a:t>8 </a:t>
                </a:r>
                <a:r>
                  <a:rPr lang="en-US" sz="1000" b="1" kern="1200" dirty="0" smtClean="0">
                    <a:solidFill>
                      <a:srgbClr val="E30500"/>
                    </a:solidFill>
                    <a:effectLst/>
                    <a:latin typeface="Times New Roman"/>
                    <a:ea typeface="Times New Roman"/>
                    <a:cs typeface="Times New Roman"/>
                  </a:rPr>
                  <a:t> </a:t>
                </a:r>
                <a:r>
                  <a:rPr lang="hu-HU" sz="1000" b="1" kern="1200" dirty="0" err="1" smtClean="0">
                    <a:solidFill>
                      <a:srgbClr val="E30500"/>
                    </a:solidFill>
                    <a:effectLst/>
                    <a:latin typeface="Times New Roman"/>
                    <a:ea typeface="Times New Roman"/>
                    <a:cs typeface="Times New Roman"/>
                  </a:rPr>
                  <a:t>years</a:t>
                </a:r>
                <a:endParaRPr lang="en-US" sz="18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</a:endParaRPr>
              </a:p>
            </p:txBody>
          </p:sp>
        </p:grpSp>
        <p:sp>
          <p:nvSpPr>
            <p:cNvPr id="81" name="Rectangle 80"/>
            <p:cNvSpPr>
              <a:spLocks noChangeArrowheads="1"/>
            </p:cNvSpPr>
            <p:nvPr/>
          </p:nvSpPr>
          <p:spPr bwMode="auto">
            <a:xfrm>
              <a:off x="1329909" y="3257200"/>
              <a:ext cx="548696" cy="4923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0" tIns="0" rIns="0" bIns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hu-HU" sz="1050" b="1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DDR</a:t>
              </a:r>
              <a:endParaRPr lang="en-US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hu-HU" sz="1050" b="1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266</a:t>
              </a:r>
              <a:endParaRPr lang="en-US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cxnSp>
          <p:nvCxnSpPr>
            <p:cNvPr id="82" name="Straight Connector 81"/>
            <p:cNvCxnSpPr/>
            <p:nvPr/>
          </p:nvCxnSpPr>
          <p:spPr>
            <a:xfrm flipV="1">
              <a:off x="4157446" y="1569235"/>
              <a:ext cx="2484784" cy="1124667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2935598" y="3383760"/>
              <a:ext cx="237566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 smtClean="0"/>
                <a:t>x</a:t>
              </a:r>
              <a:endParaRPr lang="en-US" sz="700" dirty="0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4100070" y="2987170"/>
              <a:ext cx="237566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 smtClean="0"/>
                <a:t>x</a:t>
              </a:r>
              <a:endParaRPr lang="en-US" sz="700" dirty="0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298775" y="2617605"/>
              <a:ext cx="237566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 smtClean="0"/>
                <a:t>x</a:t>
              </a:r>
              <a:endParaRPr lang="en-US" sz="700" dirty="0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7267645" y="2268786"/>
              <a:ext cx="237566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 smtClean="0"/>
                <a:t>x</a:t>
              </a:r>
              <a:endParaRPr lang="en-US" sz="700" dirty="0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7821155" y="2176637"/>
              <a:ext cx="237566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 smtClean="0"/>
                <a:t>x</a:t>
              </a:r>
              <a:endParaRPr lang="en-US" sz="700" dirty="0"/>
            </a:p>
          </p:txBody>
        </p:sp>
        <p:cxnSp>
          <p:nvCxnSpPr>
            <p:cNvPr id="88" name="Straight Connector 87"/>
            <p:cNvCxnSpPr/>
            <p:nvPr/>
          </p:nvCxnSpPr>
          <p:spPr>
            <a:xfrm rot="60000" flipV="1">
              <a:off x="3038460" y="2709938"/>
              <a:ext cx="2260315" cy="77375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flipV="1">
              <a:off x="5292080" y="2279027"/>
              <a:ext cx="2628000" cy="44297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flipV="1">
              <a:off x="5330749" y="1870382"/>
              <a:ext cx="2490406" cy="84958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Rectangle 90"/>
            <p:cNvSpPr>
              <a:spLocks noChangeArrowheads="1"/>
            </p:cNvSpPr>
            <p:nvPr/>
          </p:nvSpPr>
          <p:spPr bwMode="auto">
            <a:xfrm>
              <a:off x="1616769" y="3755907"/>
              <a:ext cx="58481" cy="2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hu-HU" sz="800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*</a:t>
              </a:r>
              <a:endParaRPr lang="en-US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92" name="Rectangle 91"/>
            <p:cNvSpPr>
              <a:spLocks noChangeArrowheads="1"/>
            </p:cNvSpPr>
            <p:nvPr/>
          </p:nvSpPr>
          <p:spPr bwMode="auto">
            <a:xfrm>
              <a:off x="2645984" y="3531515"/>
              <a:ext cx="755886" cy="46120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hu-HU" sz="1050" b="1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DDR</a:t>
              </a:r>
              <a:endParaRPr lang="en-US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hu-HU" sz="1050" b="1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400</a:t>
              </a:r>
              <a:endParaRPr lang="en-US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93" name="Rectangle 92"/>
            <p:cNvSpPr>
              <a:spLocks noChangeArrowheads="1"/>
            </p:cNvSpPr>
            <p:nvPr/>
          </p:nvSpPr>
          <p:spPr bwMode="auto">
            <a:xfrm>
              <a:off x="3954206" y="3201901"/>
              <a:ext cx="572789" cy="4603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hu-HU" sz="1050" b="1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DDR2</a:t>
              </a:r>
              <a:endParaRPr lang="en-US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hu-HU" sz="1050" b="1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667</a:t>
              </a:r>
              <a:endParaRPr lang="en-US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94" name="Rectangle 93"/>
            <p:cNvSpPr>
              <a:spLocks noChangeArrowheads="1"/>
            </p:cNvSpPr>
            <p:nvPr/>
          </p:nvSpPr>
          <p:spPr bwMode="auto">
            <a:xfrm>
              <a:off x="6990326" y="2484011"/>
              <a:ext cx="777029" cy="46672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hu-HU" sz="1050" b="1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DDR3</a:t>
              </a:r>
              <a:endParaRPr lang="en-US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hu-HU" sz="1050" b="1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1</a:t>
              </a:r>
              <a:r>
                <a:rPr lang="en-US" sz="1050" b="1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600</a:t>
              </a:r>
              <a:endParaRPr lang="en-US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95" name="Rectangle 94"/>
            <p:cNvSpPr>
              <a:spLocks noChangeArrowheads="1"/>
            </p:cNvSpPr>
            <p:nvPr/>
          </p:nvSpPr>
          <p:spPr bwMode="auto">
            <a:xfrm>
              <a:off x="7677345" y="2351860"/>
              <a:ext cx="777029" cy="46672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hu-HU" sz="1050" b="1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DDR3</a:t>
              </a:r>
              <a:endParaRPr lang="en-US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hu-HU" sz="1050" b="1" kern="1200" dirty="0" smtClean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1</a:t>
              </a:r>
              <a:r>
                <a:rPr lang="en-US" sz="1050" b="1" kern="1200" dirty="0" smtClean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866</a:t>
              </a:r>
              <a:endParaRPr lang="en-US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96" name="Rectangle 95"/>
            <p:cNvSpPr>
              <a:spLocks noChangeArrowheads="1"/>
            </p:cNvSpPr>
            <p:nvPr/>
          </p:nvSpPr>
          <p:spPr bwMode="auto">
            <a:xfrm>
              <a:off x="1947461" y="2976019"/>
              <a:ext cx="755886" cy="46120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hu-HU" sz="1050" b="1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DDR</a:t>
              </a:r>
              <a:endParaRPr lang="en-US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hu-HU" sz="1050" b="1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400</a:t>
              </a:r>
              <a:endParaRPr lang="en-US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97" name="Rectangle 96"/>
            <p:cNvSpPr>
              <a:spLocks noChangeArrowheads="1"/>
            </p:cNvSpPr>
            <p:nvPr/>
          </p:nvSpPr>
          <p:spPr bwMode="auto">
            <a:xfrm>
              <a:off x="3761910" y="2235758"/>
              <a:ext cx="711241" cy="5263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hu-HU" sz="1050" b="1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DDR3</a:t>
              </a:r>
              <a:endParaRPr lang="en-US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hu-HU" sz="1050" b="1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  <a:cs typeface="Times New Roman"/>
                </a:rPr>
                <a:t>1067</a:t>
              </a:r>
              <a:endParaRPr lang="en-US" sz="1600" dirty="0">
                <a:solidFill>
                  <a:srgbClr val="000000"/>
                </a:solidFill>
                <a:effectLst/>
                <a:latin typeface="Times New Roman"/>
                <a:ea typeface="Times New Roman"/>
              </a:endParaRPr>
            </a:p>
          </p:txBody>
        </p:sp>
        <p:cxnSp>
          <p:nvCxnSpPr>
            <p:cNvPr id="98" name="Straight Connector 97"/>
            <p:cNvCxnSpPr/>
            <p:nvPr/>
          </p:nvCxnSpPr>
          <p:spPr>
            <a:xfrm rot="120000" flipV="1">
              <a:off x="1642357" y="2670124"/>
              <a:ext cx="2484784" cy="112466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/>
            <p:cNvSpPr txBox="1"/>
            <p:nvPr/>
          </p:nvSpPr>
          <p:spPr>
            <a:xfrm>
              <a:off x="1330740" y="3797260"/>
              <a:ext cx="43473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 smtClean="0">
                  <a:solidFill>
                    <a:schemeClr val="accent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DT </a:t>
              </a:r>
              <a:endParaRPr lang="en-US" sz="105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2575350" y="3392215"/>
              <a:ext cx="42351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 smtClean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4S </a:t>
              </a:r>
              <a:endParaRPr lang="en-US" sz="105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02" name="TextBox 101"/>
          <p:cNvSpPr txBox="1"/>
          <p:nvPr/>
        </p:nvSpPr>
        <p:spPr>
          <a:xfrm>
            <a:off x="192421" y="619418"/>
            <a:ext cx="77588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The rate of rising memory transfer rates in Intel’s DT and 4S platforms -1 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10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6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04172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7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14826" y="991671"/>
            <a:ext cx="917321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By contrast, </a:t>
            </a:r>
            <a:r>
              <a:rPr lang="en-US" dirty="0" smtClean="0">
                <a:solidFill>
                  <a:srgbClr val="0070C0"/>
                </a:solidFill>
              </a:rPr>
              <a:t>memory speeds </a:t>
            </a:r>
            <a:r>
              <a:rPr lang="en-US" dirty="0" smtClean="0"/>
              <a:t>in Intel's multicore high-end servers and also DT platforms </a:t>
            </a:r>
            <a:r>
              <a:rPr lang="en-US" dirty="0" smtClean="0">
                <a:solidFill>
                  <a:srgbClr val="0070C0"/>
                </a:solidFill>
              </a:rPr>
              <a:t>doubled</a:t>
            </a:r>
          </a:p>
          <a:p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 in case of </a:t>
            </a:r>
            <a:r>
              <a:rPr lang="en-US" dirty="0" err="1" smtClean="0">
                <a:solidFill>
                  <a:srgbClr val="0070C0"/>
                </a:solidFill>
              </a:rPr>
              <a:t>DDR2</a:t>
            </a:r>
            <a:r>
              <a:rPr lang="en-US" dirty="0" smtClean="0">
                <a:solidFill>
                  <a:srgbClr val="0070C0"/>
                </a:solidFill>
              </a:rPr>
              <a:t> memories in about 4 years but later for </a:t>
            </a:r>
            <a:r>
              <a:rPr lang="en-US" dirty="0" err="1" smtClean="0">
                <a:solidFill>
                  <a:srgbClr val="0070C0"/>
                </a:solidFill>
              </a:rPr>
              <a:t>DDR3</a:t>
            </a:r>
            <a:r>
              <a:rPr lang="en-US" dirty="0" smtClean="0">
                <a:solidFill>
                  <a:srgbClr val="0070C0"/>
                </a:solidFill>
              </a:rPr>
              <a:t> memories in about four years</a:t>
            </a:r>
            <a:r>
              <a:rPr lang="en-US" dirty="0" smtClean="0"/>
              <a:t>,</a:t>
            </a:r>
          </a:p>
          <a:p>
            <a:r>
              <a:rPr lang="en-US" dirty="0"/>
              <a:t> </a:t>
            </a:r>
            <a:r>
              <a:rPr lang="en-US" dirty="0" smtClean="0"/>
              <a:t> as the next Figure indicates.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92421" y="619418"/>
            <a:ext cx="76722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The rate of rising memory transfer rates in Intel’s DT and 4S platforms -2 </a:t>
            </a:r>
            <a:endParaRPr lang="en-US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64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8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dirty="0" smtClean="0"/>
          </a:p>
        </p:txBody>
      </p:sp>
      <p:sp>
        <p:nvSpPr>
          <p:cNvPr id="8" name="Rectangle 7"/>
          <p:cNvSpPr/>
          <p:nvPr/>
        </p:nvSpPr>
        <p:spPr>
          <a:xfrm>
            <a:off x="182563" y="614690"/>
            <a:ext cx="85364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The driving force for the evolution of memory subsystems in </a:t>
            </a:r>
            <a:r>
              <a:rPr lang="en-US" b="1" dirty="0" smtClean="0">
                <a:solidFill>
                  <a:schemeClr val="accent6"/>
                </a:solidFill>
              </a:rPr>
              <a:t>high-end servers -2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6060" y="3284113"/>
            <a:ext cx="77957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      Here </a:t>
            </a:r>
            <a:r>
              <a:rPr lang="en-US" dirty="0"/>
              <a:t>we assume that the width of the memory channels remains unchanged.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66700" y="2871240"/>
            <a:ext cx="17588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BW =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M</a:t>
            </a:r>
            <a:r>
              <a:rPr lang="en-US" dirty="0" smtClean="0"/>
              <a:t> * T * w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66700" y="1056063"/>
            <a:ext cx="827662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Since memory speed raises slower than core count,  the available bandwidth</a:t>
            </a:r>
            <a:r>
              <a:rPr lang="en-US" dirty="0"/>
              <a:t>,</a:t>
            </a:r>
          </a:p>
          <a:p>
            <a:r>
              <a:rPr lang="en-US" dirty="0"/>
              <a:t>        i.e. the product of the number of memory channels, memory speed and data width,</a:t>
            </a:r>
            <a:endParaRPr lang="en-US" dirty="0">
              <a:solidFill>
                <a:srgbClr val="0070C0"/>
              </a:solidFill>
            </a:endParaRP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0070C0"/>
                </a:solidFill>
              </a:rPr>
              <a:t>        </a:t>
            </a:r>
            <a:r>
              <a:rPr lang="en-US" dirty="0">
                <a:solidFill>
                  <a:srgbClr val="FF0000"/>
                </a:solidFill>
              </a:rPr>
              <a:t>raises </a:t>
            </a:r>
            <a:r>
              <a:rPr lang="en-US" dirty="0" smtClean="0">
                <a:solidFill>
                  <a:srgbClr val="FF0000"/>
                </a:solidFill>
              </a:rPr>
              <a:t>also slower </a:t>
            </a:r>
            <a:r>
              <a:rPr lang="en-US" dirty="0">
                <a:solidFill>
                  <a:srgbClr val="FF0000"/>
                </a:solidFill>
              </a:rPr>
              <a:t>than required</a:t>
            </a:r>
            <a:r>
              <a:rPr lang="en-US" dirty="0" smtClean="0">
                <a:solidFill>
                  <a:srgbClr val="0070C0"/>
                </a:solidFill>
              </a:rPr>
              <a:t>.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0" y="1841681"/>
            <a:ext cx="9144000" cy="914400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0455" y="1944711"/>
            <a:ext cx="886768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 As a consequence, </a:t>
            </a:r>
            <a:r>
              <a:rPr lang="en-US" dirty="0">
                <a:solidFill>
                  <a:srgbClr val="FF0000"/>
                </a:solidFill>
              </a:rPr>
              <a:t>the arising bandwidth deficit needs to be compensated by implementing </a:t>
            </a:r>
          </a:p>
          <a:p>
            <a:r>
              <a:rPr lang="en-US" dirty="0">
                <a:solidFill>
                  <a:srgbClr val="FF0000"/>
                </a:solidFill>
              </a:rPr>
              <a:t>        appropriately more memory channels,</a:t>
            </a:r>
            <a:r>
              <a:rPr lang="en-US" dirty="0"/>
              <a:t> if the same per core memory bandwidth should be </a:t>
            </a:r>
          </a:p>
          <a:p>
            <a:pPr>
              <a:spcAft>
                <a:spcPts val="600"/>
              </a:spcAft>
            </a:pPr>
            <a:r>
              <a:rPr lang="en-US" dirty="0"/>
              <a:t>        provided while core counts raise: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-2148" y="3810005"/>
            <a:ext cx="9144000" cy="1097280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8019" y="3860492"/>
            <a:ext cx="91536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c) It is however </a:t>
            </a:r>
            <a:r>
              <a:rPr lang="en-US" dirty="0" smtClean="0">
                <a:solidFill>
                  <a:srgbClr val="FF0000"/>
                </a:solidFill>
              </a:rPr>
              <a:t>not a straightforward task to increase the number of 64-bit memory channels  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      beyond two high speed 64-bit memory channels </a:t>
            </a:r>
            <a:r>
              <a:rPr lang="en-US" dirty="0" smtClean="0"/>
              <a:t>(e.g</a:t>
            </a:r>
            <a:r>
              <a:rPr lang="en-US" dirty="0"/>
              <a:t>. </a:t>
            </a:r>
            <a:r>
              <a:rPr lang="en-US" dirty="0" err="1" smtClean="0"/>
              <a:t>DDR2</a:t>
            </a:r>
            <a:r>
              <a:rPr lang="en-US" dirty="0" smtClean="0"/>
              <a:t>/3/4 channels) </a:t>
            </a:r>
            <a:r>
              <a:rPr lang="en-US" dirty="0" smtClean="0">
                <a:solidFill>
                  <a:srgbClr val="0070C0"/>
                </a:solidFill>
              </a:rPr>
              <a:t>if memory is</a:t>
            </a:r>
          </a:p>
          <a:p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     attached</a:t>
            </a:r>
            <a:r>
              <a:rPr lang="en-US" dirty="0" smtClean="0"/>
              <a:t> in </a:t>
            </a:r>
            <a:r>
              <a:rPr lang="en-US" dirty="0"/>
              <a:t>the traditional way, that is </a:t>
            </a:r>
            <a:r>
              <a:rPr lang="en-US" dirty="0" smtClean="0">
                <a:solidFill>
                  <a:srgbClr val="0070C0"/>
                </a:solidFill>
              </a:rPr>
              <a:t>via </a:t>
            </a:r>
            <a:r>
              <a:rPr lang="en-US" dirty="0">
                <a:solidFill>
                  <a:srgbClr val="0070C0"/>
                </a:solidFill>
              </a:rPr>
              <a:t>standard </a:t>
            </a:r>
            <a:r>
              <a:rPr lang="en-US" dirty="0" smtClean="0">
                <a:solidFill>
                  <a:srgbClr val="0070C0"/>
                </a:solidFill>
              </a:rPr>
              <a:t>parallel DRAM </a:t>
            </a:r>
            <a:r>
              <a:rPr lang="en-US" dirty="0">
                <a:solidFill>
                  <a:srgbClr val="0070C0"/>
                </a:solidFill>
              </a:rPr>
              <a:t>channels </a:t>
            </a:r>
            <a:r>
              <a:rPr lang="en-US" dirty="0" smtClean="0">
                <a:solidFill>
                  <a:srgbClr val="0070C0"/>
                </a:solidFill>
              </a:rPr>
              <a:t>to the </a:t>
            </a:r>
            <a:r>
              <a:rPr lang="en-US" dirty="0" err="1" smtClean="0">
                <a:solidFill>
                  <a:srgbClr val="0070C0"/>
                </a:solidFill>
              </a:rPr>
              <a:t>MCH</a:t>
            </a:r>
            <a:r>
              <a:rPr lang="en-US" dirty="0" smtClean="0">
                <a:solidFill>
                  <a:srgbClr val="FF0000"/>
                </a:solidFill>
              </a:rPr>
              <a:t>,</a:t>
            </a:r>
            <a:r>
              <a:rPr lang="en-US" dirty="0" smtClean="0"/>
              <a:t> </a:t>
            </a:r>
          </a:p>
          <a:p>
            <a:r>
              <a:rPr lang="en-US" dirty="0"/>
              <a:t> </a:t>
            </a:r>
            <a:r>
              <a:rPr lang="en-US" dirty="0" smtClean="0"/>
              <a:t>     as discussed subsequently.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349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1" grpId="0" animBg="1"/>
      <p:bldP spid="12" grpId="0"/>
      <p:bldP spid="13" grpId="0" animBg="1"/>
      <p:bldP spid="1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1" name="Text Box 5"/>
          <p:cNvSpPr txBox="1">
            <a:spLocks noChangeArrowheads="1"/>
          </p:cNvSpPr>
          <p:nvPr/>
        </p:nvSpPr>
        <p:spPr bwMode="auto">
          <a:xfrm>
            <a:off x="205480" y="997484"/>
            <a:ext cx="811049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I</a:t>
            </a:r>
            <a:r>
              <a:rPr lang="en-US" altLang="en-US" sz="1400" dirty="0" smtClean="0">
                <a:solidFill>
                  <a:srgbClr val="0070C0"/>
                </a:solidFill>
                <a:latin typeface="Verdana" pitchFamily="34" charset="0"/>
              </a:rPr>
              <a:t>ntel’s early 32-bit Pentium 4 Xeon MP based 4S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servers </a:t>
            </a:r>
            <a:r>
              <a:rPr lang="en-US" altLang="en-US" sz="1400" dirty="0" smtClean="0">
                <a:latin typeface="Verdana" pitchFamily="34" charset="0"/>
              </a:rPr>
              <a:t>were implemented as </a:t>
            </a:r>
            <a:r>
              <a:rPr lang="en-US" altLang="en-US" sz="1400" dirty="0" err="1" smtClean="0">
                <a:solidFill>
                  <a:srgbClr val="FF0000"/>
                </a:solidFill>
                <a:latin typeface="Verdana" pitchFamily="34" charset="0"/>
              </a:rPr>
              <a:t>SMP</a:t>
            </a:r>
            <a:endParaRPr lang="en-US" altLang="en-US" sz="1400" dirty="0" smtClean="0">
              <a:solidFill>
                <a:srgbClr val="FF0000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</a:rPr>
              <a:t> (Symmetric Multiprocessor) platforms </a:t>
            </a:r>
            <a:r>
              <a:rPr lang="en-US" altLang="en-US" sz="1400" dirty="0" smtClean="0">
                <a:latin typeface="Verdana" pitchFamily="34" charset="0"/>
              </a:rPr>
              <a:t>with 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</a:rPr>
              <a:t>a single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FSB</a:t>
            </a:r>
            <a:r>
              <a:rPr lang="en-US" altLang="en-US" sz="1400" dirty="0">
                <a:latin typeface="Verdana" pitchFamily="34" charset="0"/>
              </a:rPr>
              <a:t> that connects all 4 single </a:t>
            </a:r>
            <a:r>
              <a:rPr lang="en-US" altLang="en-US" sz="1400" dirty="0" smtClean="0">
                <a:latin typeface="Verdana" pitchFamily="34" charset="0"/>
              </a:rPr>
              <a:t>core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>
                <a:latin typeface="Verdana" pitchFamily="34" charset="0"/>
              </a:rPr>
              <a:t>processors to the </a:t>
            </a:r>
            <a:r>
              <a:rPr lang="en-US" altLang="en-US" sz="1400" dirty="0" smtClean="0">
                <a:latin typeface="Verdana" pitchFamily="34" charset="0"/>
              </a:rPr>
              <a:t>north bridge (NB) and used typically 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</a:rPr>
              <a:t>four 32-bit memory channels</a:t>
            </a:r>
            <a:r>
              <a:rPr lang="en-US" altLang="en-US" sz="1400" dirty="0" smtClean="0">
                <a:latin typeface="Verdana" pitchFamily="34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>
                <a:latin typeface="Verdana" pitchFamily="34" charset="0"/>
              </a:rPr>
              <a:t>as </a:t>
            </a:r>
            <a:r>
              <a:rPr lang="en-US" altLang="en-US" sz="1400" dirty="0" smtClean="0">
                <a:latin typeface="Verdana" pitchFamily="34" charset="0"/>
              </a:rPr>
              <a:t>shown </a:t>
            </a:r>
            <a:r>
              <a:rPr lang="en-US" altLang="en-US" sz="1400" dirty="0">
                <a:latin typeface="Verdana" pitchFamily="34" charset="0"/>
              </a:rPr>
              <a:t>below.  </a:t>
            </a:r>
          </a:p>
        </p:txBody>
      </p:sp>
      <p:sp>
        <p:nvSpPr>
          <p:cNvPr id="150572" name="Text Box 46"/>
          <p:cNvSpPr txBox="1">
            <a:spLocks noChangeArrowheads="1"/>
          </p:cNvSpPr>
          <p:nvPr/>
        </p:nvSpPr>
        <p:spPr bwMode="auto">
          <a:xfrm>
            <a:off x="1025525" y="5470032"/>
            <a:ext cx="70897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tabLst>
                <a:tab pos="3594100" algn="l"/>
                <a:tab pos="3771900" algn="l"/>
              </a:tabLst>
            </a:pPr>
            <a:r>
              <a:rPr lang="en-US" altLang="en-US" sz="1400" dirty="0" smtClean="0">
                <a:latin typeface="Verdana" pitchFamily="34" charset="0"/>
              </a:rPr>
              <a:t>Figure: Pentium </a:t>
            </a:r>
            <a:r>
              <a:rPr lang="en-US" altLang="en-US" sz="1400" dirty="0">
                <a:latin typeface="Verdana" pitchFamily="34" charset="0"/>
              </a:rPr>
              <a:t>4 MP aimed </a:t>
            </a:r>
            <a:r>
              <a:rPr lang="en-US" altLang="en-US" sz="1400" dirty="0" smtClean="0">
                <a:latin typeface="Verdana" pitchFamily="34" charset="0"/>
              </a:rPr>
              <a:t>4S </a:t>
            </a:r>
            <a:r>
              <a:rPr lang="en-US" altLang="en-US" sz="1400" dirty="0">
                <a:latin typeface="Verdana" pitchFamily="34" charset="0"/>
              </a:rPr>
              <a:t>server platform </a:t>
            </a:r>
            <a:r>
              <a:rPr lang="en-US" altLang="en-US" sz="1400" dirty="0" smtClean="0">
                <a:latin typeface="Verdana" pitchFamily="34" charset="0"/>
              </a:rPr>
              <a:t>for </a:t>
            </a:r>
            <a:r>
              <a:rPr lang="en-US" altLang="en-US" sz="1400" dirty="0">
                <a:latin typeface="Verdana" pitchFamily="34" charset="0"/>
              </a:rPr>
              <a:t>single core </a:t>
            </a:r>
            <a:r>
              <a:rPr lang="en-US" altLang="en-US" sz="1400" dirty="0" smtClean="0">
                <a:latin typeface="Verdana" pitchFamily="34" charset="0"/>
              </a:rPr>
              <a:t>processors</a:t>
            </a:r>
            <a:endParaRPr lang="en-US" altLang="en-US" sz="1400" dirty="0">
              <a:latin typeface="Verdana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459038" y="2248995"/>
            <a:ext cx="4329112" cy="2860675"/>
            <a:chOff x="2484438" y="2055813"/>
            <a:chExt cx="4329112" cy="2860675"/>
          </a:xfrm>
        </p:grpSpPr>
        <p:cxnSp>
          <p:nvCxnSpPr>
            <p:cNvPr id="11" name="Egyenes összekötő 10"/>
            <p:cNvCxnSpPr/>
            <p:nvPr/>
          </p:nvCxnSpPr>
          <p:spPr>
            <a:xfrm rot="5400000" flipH="1" flipV="1">
              <a:off x="2736056" y="2812257"/>
              <a:ext cx="36036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églalap 3"/>
            <p:cNvSpPr>
              <a:spLocks noChangeArrowheads="1"/>
            </p:cNvSpPr>
            <p:nvPr/>
          </p:nvSpPr>
          <p:spPr bwMode="auto">
            <a:xfrm>
              <a:off x="2484438" y="2055813"/>
              <a:ext cx="863600" cy="647700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1100" dirty="0" err="1">
                  <a:solidFill>
                    <a:schemeClr val="bg1"/>
                  </a:solidFill>
                  <a:cs typeface="+mn-cs"/>
                </a:rPr>
                <a:t>Xeon</a:t>
              </a:r>
              <a:r>
                <a:rPr lang="hu-HU" sz="1100" dirty="0">
                  <a:solidFill>
                    <a:schemeClr val="bg1"/>
                  </a:solidFill>
                  <a:cs typeface="+mn-cs"/>
                </a:rPr>
                <a:t> MP</a:t>
              </a:r>
              <a:r>
                <a:rPr lang="hu-HU" sz="1100" baseline="30000" dirty="0">
                  <a:solidFill>
                    <a:schemeClr val="bg1"/>
                  </a:solidFill>
                  <a:cs typeface="+mn-cs"/>
                </a:rPr>
                <a:t>1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1100" dirty="0">
                  <a:solidFill>
                    <a:schemeClr val="bg1"/>
                  </a:solidFill>
                  <a:cs typeface="+mn-cs"/>
                </a:rPr>
                <a:t>SC</a:t>
              </a:r>
            </a:p>
          </p:txBody>
        </p:sp>
        <p:sp>
          <p:nvSpPr>
            <p:cNvPr id="7" name="Téglalap 6"/>
            <p:cNvSpPr>
              <a:spLocks noChangeArrowheads="1"/>
            </p:cNvSpPr>
            <p:nvPr/>
          </p:nvSpPr>
          <p:spPr bwMode="auto">
            <a:xfrm>
              <a:off x="3563938" y="2055813"/>
              <a:ext cx="863600" cy="647700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1100" dirty="0" err="1">
                  <a:solidFill>
                    <a:schemeClr val="bg1"/>
                  </a:solidFill>
                  <a:cs typeface="+mn-cs"/>
                </a:rPr>
                <a:t>Xeon</a:t>
              </a:r>
              <a:r>
                <a:rPr lang="hu-HU" sz="1100" dirty="0">
                  <a:solidFill>
                    <a:schemeClr val="bg1"/>
                  </a:solidFill>
                  <a:cs typeface="+mn-cs"/>
                </a:rPr>
                <a:t> MP</a:t>
              </a:r>
              <a:r>
                <a:rPr lang="hu-HU" sz="1100" baseline="30000" dirty="0">
                  <a:solidFill>
                    <a:schemeClr val="bg1"/>
                  </a:solidFill>
                  <a:cs typeface="+mn-cs"/>
                </a:rPr>
                <a:t>1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1100" dirty="0">
                  <a:solidFill>
                    <a:schemeClr val="bg1"/>
                  </a:solidFill>
                  <a:cs typeface="+mn-cs"/>
                </a:rPr>
                <a:t>SC</a:t>
              </a:r>
            </a:p>
          </p:txBody>
        </p:sp>
        <p:cxnSp>
          <p:nvCxnSpPr>
            <p:cNvPr id="9" name="Egyenes összekötő 8"/>
            <p:cNvCxnSpPr/>
            <p:nvPr/>
          </p:nvCxnSpPr>
          <p:spPr>
            <a:xfrm>
              <a:off x="2916238" y="2992438"/>
              <a:ext cx="331152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Egyenes összekötő 12"/>
            <p:cNvCxnSpPr/>
            <p:nvPr/>
          </p:nvCxnSpPr>
          <p:spPr>
            <a:xfrm rot="16200000" flipV="1">
              <a:off x="3851275" y="2847976"/>
              <a:ext cx="28892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Egyenes összekötő 15"/>
            <p:cNvCxnSpPr/>
            <p:nvPr/>
          </p:nvCxnSpPr>
          <p:spPr>
            <a:xfrm rot="16200000" flipV="1">
              <a:off x="5003800" y="2847976"/>
              <a:ext cx="28892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Egyenes összekötő 16"/>
            <p:cNvCxnSpPr/>
            <p:nvPr/>
          </p:nvCxnSpPr>
          <p:spPr>
            <a:xfrm rot="16200000" flipV="1">
              <a:off x="6083300" y="2847976"/>
              <a:ext cx="28892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Egyenes összekötő 19"/>
            <p:cNvCxnSpPr/>
            <p:nvPr/>
          </p:nvCxnSpPr>
          <p:spPr>
            <a:xfrm rot="16200000" flipV="1">
              <a:off x="4401344" y="3163094"/>
              <a:ext cx="34131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Egyenes összekötő 22"/>
            <p:cNvCxnSpPr/>
            <p:nvPr/>
          </p:nvCxnSpPr>
          <p:spPr>
            <a:xfrm rot="16200000" flipV="1">
              <a:off x="4356100" y="4124325"/>
              <a:ext cx="4318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Egyenes összekötő 25"/>
            <p:cNvCxnSpPr/>
            <p:nvPr/>
          </p:nvCxnSpPr>
          <p:spPr>
            <a:xfrm rot="10800000">
              <a:off x="5260975" y="3470275"/>
              <a:ext cx="64770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églalap 27"/>
            <p:cNvSpPr/>
            <p:nvPr/>
          </p:nvSpPr>
          <p:spPr>
            <a:xfrm>
              <a:off x="5607050" y="3359150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9" name="Téglalap 28"/>
            <p:cNvSpPr/>
            <p:nvPr/>
          </p:nvSpPr>
          <p:spPr>
            <a:xfrm>
              <a:off x="5692775" y="3359150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0" name="Téglalap 29"/>
            <p:cNvSpPr/>
            <p:nvPr/>
          </p:nvSpPr>
          <p:spPr>
            <a:xfrm>
              <a:off x="5778500" y="3359150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1" name="Téglalap 30"/>
            <p:cNvSpPr/>
            <p:nvPr/>
          </p:nvSpPr>
          <p:spPr>
            <a:xfrm>
              <a:off x="5862638" y="3359150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33" name="Egyenes összekötő 32"/>
            <p:cNvCxnSpPr/>
            <p:nvPr/>
          </p:nvCxnSpPr>
          <p:spPr>
            <a:xfrm rot="10800000">
              <a:off x="5260975" y="3770313"/>
              <a:ext cx="64770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églalap 33"/>
            <p:cNvSpPr/>
            <p:nvPr/>
          </p:nvSpPr>
          <p:spPr>
            <a:xfrm>
              <a:off x="5607050" y="3665538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5" name="Téglalap 34"/>
            <p:cNvSpPr/>
            <p:nvPr/>
          </p:nvSpPr>
          <p:spPr>
            <a:xfrm>
              <a:off x="5692775" y="3665538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6" name="Téglalap 35"/>
            <p:cNvSpPr/>
            <p:nvPr/>
          </p:nvSpPr>
          <p:spPr>
            <a:xfrm>
              <a:off x="5778500" y="3665538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7" name="Téglalap 36"/>
            <p:cNvSpPr/>
            <p:nvPr/>
          </p:nvSpPr>
          <p:spPr>
            <a:xfrm>
              <a:off x="5862638" y="3665538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54" name="Téglalap 53"/>
            <p:cNvSpPr/>
            <p:nvPr/>
          </p:nvSpPr>
          <p:spPr>
            <a:xfrm>
              <a:off x="3851275" y="4340225"/>
              <a:ext cx="1439863" cy="576263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1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50552" name="Szövegdoboz 70"/>
            <p:cNvSpPr txBox="1">
              <a:spLocks noChangeArrowheads="1"/>
            </p:cNvSpPr>
            <p:nvPr/>
          </p:nvSpPr>
          <p:spPr bwMode="auto">
            <a:xfrm>
              <a:off x="4572000" y="3044825"/>
              <a:ext cx="433388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 dirty="0">
                  <a:latin typeface="Verdana" pitchFamily="34" charset="0"/>
                </a:rPr>
                <a:t>FSB</a:t>
              </a:r>
            </a:p>
          </p:txBody>
        </p:sp>
        <p:sp>
          <p:nvSpPr>
            <p:cNvPr id="59" name="Téglalap 58"/>
            <p:cNvSpPr>
              <a:spLocks noChangeArrowheads="1"/>
            </p:cNvSpPr>
            <p:nvPr/>
          </p:nvSpPr>
          <p:spPr bwMode="auto">
            <a:xfrm>
              <a:off x="4716463" y="2055813"/>
              <a:ext cx="863600" cy="647700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1100" dirty="0" err="1">
                  <a:solidFill>
                    <a:schemeClr val="bg1"/>
                  </a:solidFill>
                  <a:cs typeface="+mn-cs"/>
                </a:rPr>
                <a:t>Xeon</a:t>
              </a:r>
              <a:r>
                <a:rPr lang="hu-HU" sz="1100" dirty="0">
                  <a:solidFill>
                    <a:schemeClr val="bg1"/>
                  </a:solidFill>
                  <a:cs typeface="+mn-cs"/>
                </a:rPr>
                <a:t> MP</a:t>
              </a:r>
              <a:r>
                <a:rPr lang="hu-HU" sz="1100" baseline="30000" dirty="0">
                  <a:solidFill>
                    <a:schemeClr val="bg1"/>
                  </a:solidFill>
                  <a:cs typeface="+mn-cs"/>
                </a:rPr>
                <a:t>1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1100" dirty="0">
                  <a:solidFill>
                    <a:schemeClr val="bg1"/>
                  </a:solidFill>
                  <a:cs typeface="+mn-cs"/>
                </a:rPr>
                <a:t>SC</a:t>
              </a:r>
            </a:p>
          </p:txBody>
        </p:sp>
        <p:sp>
          <p:nvSpPr>
            <p:cNvPr id="60" name="Téglalap 59"/>
            <p:cNvSpPr>
              <a:spLocks noChangeArrowheads="1"/>
            </p:cNvSpPr>
            <p:nvPr/>
          </p:nvSpPr>
          <p:spPr bwMode="auto">
            <a:xfrm>
              <a:off x="5795963" y="2055813"/>
              <a:ext cx="863600" cy="647700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1100" dirty="0" err="1">
                  <a:solidFill>
                    <a:schemeClr val="bg1"/>
                  </a:solidFill>
                  <a:cs typeface="+mn-cs"/>
                </a:rPr>
                <a:t>Xeon</a:t>
              </a:r>
              <a:r>
                <a:rPr lang="hu-HU" sz="1100" dirty="0">
                  <a:solidFill>
                    <a:schemeClr val="bg1"/>
                  </a:solidFill>
                  <a:cs typeface="+mn-cs"/>
                </a:rPr>
                <a:t> MP</a:t>
              </a:r>
              <a:r>
                <a:rPr lang="hu-HU" sz="1100" baseline="30000" dirty="0">
                  <a:solidFill>
                    <a:schemeClr val="bg1"/>
                  </a:solidFill>
                  <a:cs typeface="+mn-cs"/>
                </a:rPr>
                <a:t>1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1100" dirty="0">
                  <a:solidFill>
                    <a:schemeClr val="bg1"/>
                  </a:solidFill>
                  <a:cs typeface="+mn-cs"/>
                </a:rPr>
                <a:t>SC</a:t>
              </a:r>
            </a:p>
          </p:txBody>
        </p:sp>
        <p:sp>
          <p:nvSpPr>
            <p:cNvPr id="150555" name="Text Box 29"/>
            <p:cNvSpPr txBox="1">
              <a:spLocks noChangeArrowheads="1"/>
            </p:cNvSpPr>
            <p:nvPr/>
          </p:nvSpPr>
          <p:spPr bwMode="auto">
            <a:xfrm>
              <a:off x="4327525" y="4502150"/>
              <a:ext cx="497252" cy="261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dirty="0" smtClean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en-US" altLang="en-US" sz="1100" dirty="0">
                  <a:solidFill>
                    <a:schemeClr val="bg1"/>
                  </a:solidFill>
                  <a:latin typeface="Verdana" pitchFamily="34" charset="0"/>
                </a:rPr>
                <a:t>ICH</a:t>
              </a:r>
            </a:p>
          </p:txBody>
        </p:sp>
        <p:sp>
          <p:nvSpPr>
            <p:cNvPr id="150567" name="Text Box 41"/>
            <p:cNvSpPr txBox="1">
              <a:spLocks noChangeArrowheads="1"/>
            </p:cNvSpPr>
            <p:nvPr/>
          </p:nvSpPr>
          <p:spPr bwMode="auto">
            <a:xfrm>
              <a:off x="4537075" y="4006850"/>
              <a:ext cx="882650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latin typeface="Verdana" pitchFamily="34" charset="0"/>
                </a:rPr>
                <a:t>E.g. HI 1.5</a:t>
              </a:r>
            </a:p>
          </p:txBody>
        </p:sp>
        <p:sp>
          <p:nvSpPr>
            <p:cNvPr id="150568" name="Text Box 42"/>
            <p:cNvSpPr txBox="1">
              <a:spLocks noChangeArrowheads="1"/>
            </p:cNvSpPr>
            <p:nvPr/>
          </p:nvSpPr>
          <p:spPr bwMode="auto">
            <a:xfrm>
              <a:off x="5559425" y="4540250"/>
              <a:ext cx="1235075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latin typeface="Verdana" pitchFamily="34" charset="0"/>
                </a:rPr>
                <a:t>HI 1.5 266 MB/s</a:t>
              </a:r>
            </a:p>
          </p:txBody>
        </p:sp>
        <p:sp>
          <p:nvSpPr>
            <p:cNvPr id="150570" name="Text Box 44"/>
            <p:cNvSpPr txBox="1">
              <a:spLocks noChangeArrowheads="1"/>
            </p:cNvSpPr>
            <p:nvPr/>
          </p:nvSpPr>
          <p:spPr bwMode="auto">
            <a:xfrm>
              <a:off x="5446713" y="3995738"/>
              <a:ext cx="1366837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latin typeface="Verdana" pitchFamily="34" charset="0"/>
                </a:rPr>
                <a:t>E.g. DDR-200/266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960372" y="3042596"/>
              <a:ext cx="10855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E.g. 400 MT/s</a:t>
              </a:r>
              <a:endParaRPr lang="en-US" sz="1000" dirty="0"/>
            </a:p>
          </p:txBody>
        </p:sp>
      </p:grpSp>
      <p:sp>
        <p:nvSpPr>
          <p:cNvPr id="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74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9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93480" y="619418"/>
            <a:ext cx="8725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Only limited number of 64-bit memory channels are attachable to the north bridge -1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52" name="Téglalap 18"/>
          <p:cNvSpPr/>
          <p:nvPr/>
        </p:nvSpPr>
        <p:spPr>
          <a:xfrm>
            <a:off x="3827463" y="3526932"/>
            <a:ext cx="1439862" cy="57626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 smtClean="0">
                <a:solidFill>
                  <a:schemeClr val="bg1"/>
                </a:solidFill>
                <a:latin typeface="Verdana" pitchFamily="34" charset="0"/>
              </a:rPr>
              <a:t>NB</a:t>
            </a:r>
            <a:endParaRPr lang="hu-HU" sz="11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683054" y="4426666"/>
            <a:ext cx="8066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2 x 64 bit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04092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80" y="1171977"/>
            <a:ext cx="8950519" cy="5585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3480" y="620517"/>
            <a:ext cx="69942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Example for Intel’s early Pentium 4 based 4S server platform </a:t>
            </a:r>
            <a:r>
              <a:rPr lang="en-US" dirty="0" smtClean="0"/>
              <a:t>[</a:t>
            </a:r>
            <a:r>
              <a:rPr lang="hu-HU" dirty="0" smtClean="0"/>
              <a:t>101</a:t>
            </a:r>
            <a:r>
              <a:rPr lang="en-US" dirty="0" smtClean="0"/>
              <a:t>] </a:t>
            </a:r>
          </a:p>
          <a:p>
            <a:r>
              <a:rPr lang="en-US" dirty="0" smtClean="0"/>
              <a:t>(Willamette based 32-bit Xeon (called Foster) (2002)</a:t>
            </a:r>
            <a:endParaRPr lang="en-US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10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dirty="0" smtClean="0"/>
          </a:p>
        </p:txBody>
      </p:sp>
      <p:sp>
        <p:nvSpPr>
          <p:cNvPr id="2" name="Rounded Rectangle 1"/>
          <p:cNvSpPr/>
          <p:nvPr/>
        </p:nvSpPr>
        <p:spPr bwMode="auto">
          <a:xfrm>
            <a:off x="360608" y="4368800"/>
            <a:ext cx="2280275" cy="5588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09822" y="4494726"/>
            <a:ext cx="16017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~ 2 x 64 bit </a:t>
            </a:r>
            <a:r>
              <a:rPr lang="en-US" sz="1100" b="1" dirty="0" err="1" smtClean="0"/>
              <a:t>DDR2</a:t>
            </a:r>
            <a:endParaRPr lang="en-US" sz="11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46482" y="3322748"/>
            <a:ext cx="1904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/>
              <a:t>ServerWorks</a:t>
            </a:r>
            <a:endParaRPr lang="en-US" sz="1200" dirty="0" smtClean="0"/>
          </a:p>
          <a:p>
            <a:pPr algn="ctr"/>
            <a:r>
              <a:rPr lang="en-US" sz="1200" dirty="0" smtClean="0"/>
              <a:t> </a:t>
            </a:r>
            <a:r>
              <a:rPr lang="en-US" sz="1200" dirty="0"/>
              <a:t>Grand </a:t>
            </a:r>
            <a:r>
              <a:rPr lang="en-US" sz="1200" dirty="0" smtClean="0"/>
              <a:t>Champion HE chipset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5100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8338" y="1009009"/>
            <a:ext cx="90143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fact, i</a:t>
            </a:r>
            <a:r>
              <a:rPr lang="en-US" dirty="0" smtClean="0">
                <a:solidFill>
                  <a:srgbClr val="0070C0"/>
                </a:solidFill>
              </a:rPr>
              <a:t>f </a:t>
            </a:r>
            <a:r>
              <a:rPr lang="en-US" dirty="0">
                <a:solidFill>
                  <a:srgbClr val="0070C0"/>
                </a:solidFill>
              </a:rPr>
              <a:t>high speed </a:t>
            </a:r>
            <a:r>
              <a:rPr lang="en-US" dirty="0"/>
              <a:t>(e.g. DDR2/3/4) </a:t>
            </a:r>
            <a:r>
              <a:rPr lang="en-US" dirty="0">
                <a:solidFill>
                  <a:srgbClr val="0070C0"/>
                </a:solidFill>
              </a:rPr>
              <a:t>DIMMs</a:t>
            </a:r>
            <a:r>
              <a:rPr lang="en-US" dirty="0"/>
              <a:t> are connected </a:t>
            </a:r>
            <a:r>
              <a:rPr lang="en-US" dirty="0">
                <a:solidFill>
                  <a:srgbClr val="0070C0"/>
                </a:solidFill>
              </a:rPr>
              <a:t>via the MCH </a:t>
            </a:r>
            <a:r>
              <a:rPr lang="en-US" dirty="0"/>
              <a:t>to a platform </a:t>
            </a:r>
            <a:r>
              <a:rPr lang="en-US" dirty="0" smtClean="0">
                <a:solidFill>
                  <a:srgbClr val="0070C0"/>
                </a:solidFill>
              </a:rPr>
              <a:t>by </a:t>
            </a:r>
          </a:p>
          <a:p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  </a:t>
            </a:r>
            <a:r>
              <a:rPr lang="en-US" dirty="0" smtClean="0">
                <a:solidFill>
                  <a:srgbClr val="FF0000"/>
                </a:solidFill>
              </a:rPr>
              <a:t>standard parallel memory buses </a:t>
            </a:r>
            <a:r>
              <a:rPr lang="en-US" dirty="0" smtClean="0">
                <a:solidFill>
                  <a:srgbClr val="0070C0"/>
                </a:solidFill>
              </a:rPr>
              <a:t>240 copper traces </a:t>
            </a:r>
            <a:r>
              <a:rPr lang="en-US" dirty="0" smtClean="0"/>
              <a:t>are needed </a:t>
            </a:r>
            <a:r>
              <a:rPr lang="en-US" dirty="0" smtClean="0">
                <a:solidFill>
                  <a:srgbClr val="0070C0"/>
                </a:solidFill>
              </a:rPr>
              <a:t>for </a:t>
            </a:r>
            <a:r>
              <a:rPr lang="en-US" dirty="0">
                <a:solidFill>
                  <a:srgbClr val="0070C0"/>
                </a:solidFill>
              </a:rPr>
              <a:t>DDR2/DDR3 </a:t>
            </a:r>
            <a:r>
              <a:rPr lang="en-US" dirty="0" err="1">
                <a:solidFill>
                  <a:srgbClr val="0070C0"/>
                </a:solidFill>
              </a:rPr>
              <a:t>DIMMs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smtClean="0"/>
              <a:t>or</a:t>
            </a:r>
          </a:p>
          <a:p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dirty="0" smtClean="0">
                <a:solidFill>
                  <a:srgbClr val="0070C0"/>
                </a:solidFill>
              </a:rPr>
              <a:t>284 traces </a:t>
            </a:r>
            <a:r>
              <a:rPr lang="en-US" dirty="0">
                <a:solidFill>
                  <a:srgbClr val="0070C0"/>
                </a:solidFill>
              </a:rPr>
              <a:t>for </a:t>
            </a:r>
            <a:r>
              <a:rPr lang="en-US" dirty="0" err="1">
                <a:solidFill>
                  <a:srgbClr val="0070C0"/>
                </a:solidFill>
              </a:rPr>
              <a:t>DDR4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DIMMs</a:t>
            </a:r>
            <a:r>
              <a:rPr lang="en-US" dirty="0" smtClean="0"/>
              <a:t> on the mainboard to connect the MCH to the </a:t>
            </a:r>
            <a:r>
              <a:rPr lang="en-US" dirty="0" err="1" smtClean="0"/>
              <a:t>DIMM</a:t>
            </a:r>
            <a:r>
              <a:rPr lang="en-US" dirty="0" smtClean="0"/>
              <a:t> sockets, </a:t>
            </a:r>
          </a:p>
          <a:p>
            <a:r>
              <a:rPr lang="en-US" dirty="0"/>
              <a:t> </a:t>
            </a:r>
            <a:r>
              <a:rPr lang="en-US" dirty="0" smtClean="0"/>
              <a:t>  as shown in the next Figure.</a:t>
            </a:r>
            <a:endParaRPr lang="en-US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11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193480" y="619418"/>
            <a:ext cx="8725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Only limited number of 64-bit memory channels are attachable to the north bridge -2</a:t>
            </a:r>
            <a:endParaRPr lang="en-US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62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394" name="Picture 2" descr="dram_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275" y="658813"/>
            <a:ext cx="4537075" cy="492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5403" name="Text Box 11"/>
          <p:cNvSpPr txBox="1">
            <a:spLocks noChangeArrowheads="1"/>
          </p:cNvSpPr>
          <p:nvPr/>
        </p:nvSpPr>
        <p:spPr bwMode="auto">
          <a:xfrm>
            <a:off x="207963" y="1110228"/>
            <a:ext cx="180004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FF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FF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FF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FF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chemeClr val="tx1"/>
                </a:solidFill>
              </a:rPr>
              <a:t>All </a:t>
            </a:r>
            <a:r>
              <a:rPr lang="en-US" altLang="en-US" dirty="0" smtClean="0">
                <a:solidFill>
                  <a:schemeClr val="tx1"/>
                </a:solidFill>
              </a:rPr>
              <a:t>these </a:t>
            </a:r>
            <a:r>
              <a:rPr lang="hu-HU" altLang="en-US" dirty="0" smtClean="0">
                <a:solidFill>
                  <a:schemeClr val="tx1"/>
                </a:solidFill>
              </a:rPr>
              <a:t>DIMM</a:t>
            </a:r>
            <a:r>
              <a:rPr lang="en-US" altLang="en-US" dirty="0" smtClean="0">
                <a:solidFill>
                  <a:schemeClr val="tx1"/>
                </a:solidFill>
              </a:rPr>
              <a:t>s</a:t>
            </a:r>
          </a:p>
          <a:p>
            <a:pPr eaLnBrk="1" hangingPunct="1"/>
            <a:r>
              <a:rPr lang="en-US" altLang="en-US" dirty="0" smtClean="0">
                <a:solidFill>
                  <a:schemeClr val="tx1"/>
                </a:solidFill>
              </a:rPr>
              <a:t>  are</a:t>
            </a:r>
            <a:r>
              <a:rPr lang="en-US" altLang="en-US" dirty="0" smtClean="0"/>
              <a:t> </a:t>
            </a:r>
            <a:r>
              <a:rPr lang="hu-HU" altLang="en-US" dirty="0">
                <a:solidFill>
                  <a:srgbClr val="0070C0"/>
                </a:solidFill>
              </a:rPr>
              <a:t>8-</a:t>
            </a:r>
            <a:r>
              <a:rPr lang="en-US" altLang="en-US" dirty="0">
                <a:solidFill>
                  <a:srgbClr val="0070C0"/>
                </a:solidFill>
              </a:rPr>
              <a:t>b</a:t>
            </a:r>
            <a:r>
              <a:rPr lang="hu-HU" altLang="en-US" dirty="0" err="1">
                <a:solidFill>
                  <a:srgbClr val="0070C0"/>
                </a:solidFill>
              </a:rPr>
              <a:t>yte</a:t>
            </a:r>
            <a:r>
              <a:rPr lang="hu-HU" altLang="en-US" dirty="0">
                <a:solidFill>
                  <a:srgbClr val="0070C0"/>
                </a:solidFill>
              </a:rPr>
              <a:t> </a:t>
            </a:r>
            <a:r>
              <a:rPr lang="hu-HU" altLang="en-US" dirty="0" err="1">
                <a:solidFill>
                  <a:srgbClr val="0070C0"/>
                </a:solidFill>
              </a:rPr>
              <a:t>wide</a:t>
            </a:r>
            <a:r>
              <a:rPr lang="en-US" altLang="en-US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315404" name="Text Box 12"/>
          <p:cNvSpPr txBox="1">
            <a:spLocks noChangeArrowheads="1"/>
          </p:cNvSpPr>
          <p:nvPr/>
        </p:nvSpPr>
        <p:spPr bwMode="auto">
          <a:xfrm>
            <a:off x="195263" y="623888"/>
            <a:ext cx="25539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FF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FF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FF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FF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en-US" b="1" dirty="0" smtClean="0">
                <a:solidFill>
                  <a:schemeClr val="accent2"/>
                </a:solidFill>
                <a:cs typeface="Times New Roman" pitchFamily="18" charset="0"/>
              </a:rPr>
              <a:t>Pin counts of SDRAM to</a:t>
            </a:r>
          </a:p>
          <a:p>
            <a:pPr eaLnBrk="1" hangingPunct="1"/>
            <a:r>
              <a:rPr lang="en-US" altLang="en-US" b="1" dirty="0" smtClean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en-US" altLang="en-US" b="1" dirty="0">
                <a:solidFill>
                  <a:schemeClr val="accent2"/>
                </a:solidFill>
                <a:cs typeface="Times New Roman" pitchFamily="18" charset="0"/>
              </a:rPr>
              <a:t>DDR</a:t>
            </a:r>
            <a:r>
              <a:rPr lang="hu-HU" altLang="en-US" b="1" dirty="0">
                <a:solidFill>
                  <a:schemeClr val="accent2"/>
                </a:solidFill>
                <a:latin typeface="Arial" charset="0"/>
                <a:cs typeface="Times New Roman" pitchFamily="18" charset="0"/>
              </a:rPr>
              <a:t>4</a:t>
            </a:r>
            <a:r>
              <a:rPr lang="en-US" altLang="en-US" b="1" dirty="0">
                <a:solidFill>
                  <a:schemeClr val="accent2"/>
                </a:solidFill>
                <a:cs typeface="Times New Roman" pitchFamily="18" charset="0"/>
              </a:rPr>
              <a:t> DIMMs</a:t>
            </a:r>
          </a:p>
        </p:txBody>
      </p:sp>
      <p:pic>
        <p:nvPicPr>
          <p:cNvPr id="315407" name="Picture 15" descr="ddr4-2400-modul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5405438"/>
            <a:ext cx="4906963" cy="163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5413" name="Group 21"/>
          <p:cNvGrpSpPr>
            <a:grpSpLocks/>
          </p:cNvGrpSpPr>
          <p:nvPr/>
        </p:nvGrpSpPr>
        <p:grpSpPr bwMode="auto">
          <a:xfrm>
            <a:off x="2378075" y="1065213"/>
            <a:ext cx="6677025" cy="5230812"/>
            <a:chOff x="1498" y="503"/>
            <a:chExt cx="4206" cy="3295"/>
          </a:xfrm>
        </p:grpSpPr>
        <p:sp>
          <p:nvSpPr>
            <p:cNvPr id="315395" name="Text Box 3"/>
            <p:cNvSpPr txBox="1">
              <a:spLocks noChangeArrowheads="1"/>
            </p:cNvSpPr>
            <p:nvPr/>
          </p:nvSpPr>
          <p:spPr bwMode="auto">
            <a:xfrm>
              <a:off x="1498" y="503"/>
              <a:ext cx="528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9pPr>
            </a:lstStyle>
            <a:p>
              <a:pPr algn="ctr" eaLnBrk="1" hangingPunct="1"/>
              <a:r>
                <a:rPr lang="hu-HU" altLang="en-US" dirty="0">
                  <a:solidFill>
                    <a:schemeClr val="tx1"/>
                  </a:solidFill>
                </a:rPr>
                <a:t>SDRAM</a:t>
              </a:r>
              <a:endParaRPr lang="hu-HU" altLang="en-US" dirty="0">
                <a:solidFill>
                  <a:schemeClr val="tx1"/>
                </a:solidFill>
                <a:latin typeface="Arial" charset="0"/>
              </a:endParaRPr>
            </a:p>
            <a:p>
              <a:pPr algn="ctr" eaLnBrk="1" hangingPunct="1"/>
              <a:r>
                <a:rPr lang="hu-HU" altLang="en-US" dirty="0">
                  <a:solidFill>
                    <a:schemeClr val="tx1"/>
                  </a:solidFill>
                  <a:latin typeface="Arial" charset="0"/>
                </a:rPr>
                <a:t>(SDR)</a:t>
              </a:r>
              <a:endParaRPr lang="en-US" altLang="en-US" dirty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315396" name="Text Box 4"/>
            <p:cNvSpPr txBox="1">
              <a:spLocks noChangeArrowheads="1"/>
            </p:cNvSpPr>
            <p:nvPr/>
          </p:nvSpPr>
          <p:spPr bwMode="auto">
            <a:xfrm>
              <a:off x="1511" y="1235"/>
              <a:ext cx="36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hu-HU" altLang="en-US" dirty="0">
                  <a:solidFill>
                    <a:schemeClr val="tx1"/>
                  </a:solidFill>
                </a:rPr>
                <a:t>DDR</a:t>
              </a:r>
              <a:endParaRPr lang="en-US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15397" name="Text Box 5"/>
            <p:cNvSpPr txBox="1">
              <a:spLocks noChangeArrowheads="1"/>
            </p:cNvSpPr>
            <p:nvPr/>
          </p:nvSpPr>
          <p:spPr bwMode="auto">
            <a:xfrm>
              <a:off x="1503" y="2052"/>
              <a:ext cx="43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hu-HU" altLang="en-US" dirty="0">
                  <a:solidFill>
                    <a:schemeClr val="tx1"/>
                  </a:solidFill>
                </a:rPr>
                <a:t>DDR2</a:t>
              </a:r>
              <a:endParaRPr lang="en-US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15398" name="Text Box 6"/>
            <p:cNvSpPr txBox="1">
              <a:spLocks noChangeArrowheads="1"/>
            </p:cNvSpPr>
            <p:nvPr/>
          </p:nvSpPr>
          <p:spPr bwMode="auto">
            <a:xfrm>
              <a:off x="1503" y="2812"/>
              <a:ext cx="43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hu-HU" altLang="en-US" dirty="0">
                  <a:solidFill>
                    <a:schemeClr val="tx1"/>
                  </a:solidFill>
                </a:rPr>
                <a:t>DDR3</a:t>
              </a:r>
              <a:endParaRPr lang="en-US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15399" name="Text Box 7"/>
            <p:cNvSpPr txBox="1">
              <a:spLocks noChangeArrowheads="1"/>
            </p:cNvSpPr>
            <p:nvPr/>
          </p:nvSpPr>
          <p:spPr bwMode="auto">
            <a:xfrm>
              <a:off x="5152" y="575"/>
              <a:ext cx="55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hu-HU" altLang="en-US">
                  <a:solidFill>
                    <a:schemeClr val="tx1"/>
                  </a:solidFill>
                </a:rPr>
                <a:t>168-pin</a:t>
              </a:r>
              <a:endParaRPr lang="en-US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15400" name="Text Box 8"/>
            <p:cNvSpPr txBox="1">
              <a:spLocks noChangeArrowheads="1"/>
            </p:cNvSpPr>
            <p:nvPr/>
          </p:nvSpPr>
          <p:spPr bwMode="auto">
            <a:xfrm>
              <a:off x="5152" y="1235"/>
              <a:ext cx="55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hu-HU" altLang="en-US">
                  <a:solidFill>
                    <a:schemeClr val="tx1"/>
                  </a:solidFill>
                </a:rPr>
                <a:t>184-pin</a:t>
              </a:r>
              <a:endParaRPr lang="en-US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15401" name="Text Box 9"/>
            <p:cNvSpPr txBox="1">
              <a:spLocks noChangeArrowheads="1"/>
            </p:cNvSpPr>
            <p:nvPr/>
          </p:nvSpPr>
          <p:spPr bwMode="auto">
            <a:xfrm>
              <a:off x="5112" y="2067"/>
              <a:ext cx="59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hu-HU" altLang="en-US" dirty="0">
                  <a:solidFill>
                    <a:schemeClr val="tx1"/>
                  </a:solidFill>
                </a:rPr>
                <a:t>240- pin</a:t>
              </a:r>
              <a:endParaRPr lang="en-US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15402" name="Text Box 10"/>
            <p:cNvSpPr txBox="1">
              <a:spLocks noChangeArrowheads="1"/>
            </p:cNvSpPr>
            <p:nvPr/>
          </p:nvSpPr>
          <p:spPr bwMode="auto">
            <a:xfrm>
              <a:off x="5152" y="2828"/>
              <a:ext cx="55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hu-HU" altLang="en-US">
                  <a:solidFill>
                    <a:schemeClr val="tx1"/>
                  </a:solidFill>
                </a:rPr>
                <a:t>240-pin</a:t>
              </a:r>
              <a:endParaRPr lang="en-US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15408" name="Text Box 6"/>
            <p:cNvSpPr txBox="1">
              <a:spLocks noChangeArrowheads="1"/>
            </p:cNvSpPr>
            <p:nvPr/>
          </p:nvSpPr>
          <p:spPr bwMode="auto">
            <a:xfrm>
              <a:off x="1511" y="3606"/>
              <a:ext cx="42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hu-HU" altLang="en-US" dirty="0">
                  <a:solidFill>
                    <a:schemeClr val="tx1"/>
                  </a:solidFill>
                </a:rPr>
                <a:t>DDR</a:t>
              </a:r>
              <a:r>
                <a:rPr lang="hu-HU" altLang="en-US" dirty="0">
                  <a:solidFill>
                    <a:schemeClr val="tx1"/>
                  </a:solidFill>
                  <a:latin typeface="Arial" charset="0"/>
                </a:rPr>
                <a:t>4</a:t>
              </a:r>
              <a:endParaRPr lang="en-US" altLang="en-US" dirty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315409" name="Text Box 10"/>
            <p:cNvSpPr txBox="1">
              <a:spLocks noChangeArrowheads="1"/>
            </p:cNvSpPr>
            <p:nvPr/>
          </p:nvSpPr>
          <p:spPr bwMode="auto">
            <a:xfrm>
              <a:off x="5152" y="3606"/>
              <a:ext cx="53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hu-HU" altLang="en-US">
                  <a:solidFill>
                    <a:schemeClr val="tx1"/>
                  </a:solidFill>
                </a:rPr>
                <a:t>2</a:t>
              </a:r>
              <a:r>
                <a:rPr lang="hu-HU" altLang="en-US">
                  <a:solidFill>
                    <a:schemeClr val="tx1"/>
                  </a:solidFill>
                  <a:latin typeface="Arial" charset="0"/>
                </a:rPr>
                <a:t>84</a:t>
              </a:r>
              <a:r>
                <a:rPr lang="hu-HU" altLang="en-US">
                  <a:solidFill>
                    <a:schemeClr val="tx1"/>
                  </a:solidFill>
                </a:rPr>
                <a:t>-pin</a:t>
              </a:r>
              <a:endParaRPr lang="en-US" alt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315410" name="Picture 2" descr="dram_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275" y="658813"/>
            <a:ext cx="4537075" cy="492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5411" name="Picture 19" descr="ddr4-2400-modul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5380038"/>
            <a:ext cx="4906963" cy="163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0" y="0"/>
            <a:ext cx="9144000" cy="393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hu-HU" altLang="en-US" sz="1800" kern="0" dirty="0" smtClean="0"/>
              <a:t>2.1 </a:t>
            </a:r>
            <a:r>
              <a:rPr lang="en-US" altLang="en-US" sz="1800" kern="0" dirty="0" smtClean="0"/>
              <a:t>Overview of the </a:t>
            </a:r>
            <a:r>
              <a:rPr lang="en-US" altLang="en-US" sz="1800" kern="0" dirty="0" err="1" smtClean="0"/>
              <a:t>Truland</a:t>
            </a:r>
            <a:r>
              <a:rPr lang="en-US" altLang="en-US" sz="1800" kern="0" dirty="0" smtClean="0"/>
              <a:t> MP platform </a:t>
            </a:r>
            <a:r>
              <a:rPr lang="hu-HU" altLang="en-US" sz="1800" kern="0" dirty="0" smtClean="0"/>
              <a:t>(1)</a:t>
            </a:r>
          </a:p>
        </p:txBody>
      </p:sp>
      <p:sp>
        <p:nvSpPr>
          <p:cNvPr id="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12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89825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Intel’s high-end multicore 4S platforms -3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0656" y="624355"/>
            <a:ext cx="11356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Remark -2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6414" y="946327"/>
            <a:ext cx="861190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dirty="0" smtClean="0"/>
              <a:t>First we give an </a:t>
            </a:r>
            <a:r>
              <a:rPr lang="en-US" dirty="0" smtClean="0">
                <a:solidFill>
                  <a:srgbClr val="FF0000"/>
                </a:solidFill>
              </a:rPr>
              <a:t>overview o</a:t>
            </a:r>
            <a:r>
              <a:rPr lang="en-US" dirty="0" smtClean="0">
                <a:solidFill>
                  <a:srgbClr val="0070C0"/>
                </a:solidFill>
              </a:rPr>
              <a:t>f Intel's </a:t>
            </a:r>
            <a:r>
              <a:rPr lang="en-US" dirty="0" smtClean="0">
                <a:solidFill>
                  <a:srgbClr val="FF0000"/>
                </a:solidFill>
              </a:rPr>
              <a:t>high-end multicore server processors and platforms </a:t>
            </a:r>
            <a:r>
              <a:rPr lang="en-US" dirty="0" smtClean="0"/>
              <a:t>then </a:t>
            </a:r>
          </a:p>
          <a:p>
            <a:pPr>
              <a:spcAft>
                <a:spcPts val="0"/>
              </a:spcAft>
            </a:pPr>
            <a:r>
              <a:rPr lang="en-US" dirty="0"/>
              <a:t> </a:t>
            </a:r>
            <a:r>
              <a:rPr lang="en-US" dirty="0" smtClean="0"/>
              <a:t> we will </a:t>
            </a:r>
            <a:r>
              <a:rPr lang="en-US" dirty="0" smtClean="0">
                <a:solidFill>
                  <a:srgbClr val="FF0000"/>
                </a:solidFill>
              </a:rPr>
              <a:t>focus on four socket (4S) </a:t>
            </a:r>
            <a:r>
              <a:rPr lang="en-US" dirty="0" smtClean="0">
                <a:solidFill>
                  <a:srgbClr val="0070C0"/>
                </a:solidFill>
              </a:rPr>
              <a:t>called also four processor (MP) high-end multicore </a:t>
            </a: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 server processors and platforms.</a:t>
            </a:r>
          </a:p>
        </p:txBody>
      </p:sp>
    </p:spTree>
    <p:extLst>
      <p:ext uri="{BB962C8B-B14F-4D97-AF65-F5344CB8AC3E}">
        <p14:creationId xmlns:p14="http://schemas.microsoft.com/office/powerpoint/2010/main" val="249072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13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dirty="0" smtClean="0"/>
          </a:p>
        </p:txBody>
      </p:sp>
      <p:sp>
        <p:nvSpPr>
          <p:cNvPr id="2" name="Rectangle 1"/>
          <p:cNvSpPr/>
          <p:nvPr/>
        </p:nvSpPr>
        <p:spPr bwMode="auto">
          <a:xfrm>
            <a:off x="0" y="1094706"/>
            <a:ext cx="9144000" cy="731520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7615" y="1193880"/>
            <a:ext cx="8897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The reason </a:t>
            </a:r>
            <a:r>
              <a:rPr lang="en-US" dirty="0" smtClean="0"/>
              <a:t>why typically </a:t>
            </a:r>
            <a:r>
              <a:rPr lang="en-US" dirty="0" smtClean="0">
                <a:solidFill>
                  <a:srgbClr val="0070C0"/>
                </a:solidFill>
              </a:rPr>
              <a:t>not more than two 64-bit high speed memory  channels </a:t>
            </a:r>
            <a:r>
              <a:rPr lang="en-US" dirty="0" smtClean="0"/>
              <a:t>(e.g. </a:t>
            </a:r>
            <a:r>
              <a:rPr lang="en-US" dirty="0" err="1" smtClean="0"/>
              <a:t>DDR2</a:t>
            </a:r>
            <a:r>
              <a:rPr lang="en-US" dirty="0" smtClean="0"/>
              <a:t>/</a:t>
            </a:r>
            <a:r>
              <a:rPr lang="en-US" dirty="0" err="1" smtClean="0"/>
              <a:t>DDR3</a:t>
            </a:r>
            <a:r>
              <a:rPr lang="en-US" dirty="0" smtClean="0"/>
              <a:t> channels) </a:t>
            </a:r>
            <a:r>
              <a:rPr lang="en-US" dirty="0" smtClean="0">
                <a:solidFill>
                  <a:srgbClr val="0070C0"/>
                </a:solidFill>
              </a:rPr>
              <a:t>may be connected to the north bridge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is as follows: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3480" y="619418"/>
            <a:ext cx="89146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Only limited number of 64-bit memory channels are attachable to the north bridge -3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0731" y="1826660"/>
            <a:ext cx="9144000" cy="731520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7726" y="1931834"/>
            <a:ext cx="82482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For implementing more than two memory channels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smaller and denser cupper traces </a:t>
            </a:r>
          </a:p>
          <a:p>
            <a:pPr>
              <a:spcAft>
                <a:spcPts val="400"/>
              </a:spcAft>
              <a:buClr>
                <a:schemeClr val="tx1"/>
              </a:buClr>
            </a:pPr>
            <a:r>
              <a:rPr lang="en-US" dirty="0">
                <a:solidFill>
                  <a:srgbClr val="0070C0"/>
                </a:solidFill>
              </a:rPr>
              <a:t>       would be required </a:t>
            </a:r>
            <a:r>
              <a:rPr lang="en-US" dirty="0"/>
              <a:t>on the mainboard due to space limitations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 bwMode="auto">
          <a:xfrm>
            <a:off x="-2148" y="2547869"/>
            <a:ext cx="9144000" cy="822960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3484" y="2575774"/>
            <a:ext cx="813261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however, </a:t>
            </a:r>
            <a:r>
              <a:rPr lang="en-US" dirty="0">
                <a:solidFill>
                  <a:srgbClr val="0070C0"/>
                </a:solidFill>
              </a:rPr>
              <a:t>would cause </a:t>
            </a:r>
            <a:r>
              <a:rPr lang="en-US" dirty="0">
                <a:solidFill>
                  <a:srgbClr val="FF0000"/>
                </a:solidFill>
              </a:rPr>
              <a:t>higher </a:t>
            </a:r>
            <a:r>
              <a:rPr lang="en-US" dirty="0" err="1">
                <a:solidFill>
                  <a:srgbClr val="FF0000"/>
                </a:solidFill>
              </a:rPr>
              <a:t>ohmic</a:t>
            </a:r>
            <a:r>
              <a:rPr lang="en-US" dirty="0">
                <a:solidFill>
                  <a:srgbClr val="FF0000"/>
                </a:solidFill>
              </a:rPr>
              <a:t> resistance and coupling capacitance</a:t>
            </a:r>
            <a:r>
              <a:rPr lang="en-US" dirty="0">
                <a:solidFill>
                  <a:srgbClr val="0070C0"/>
                </a:solidFill>
              </a:rPr>
              <a:t>, which </a:t>
            </a:r>
          </a:p>
          <a:p>
            <a:r>
              <a:rPr lang="en-US" dirty="0">
                <a:solidFill>
                  <a:srgbClr val="0070C0"/>
                </a:solidFill>
              </a:rPr>
              <a:t>       </a:t>
            </a:r>
            <a:r>
              <a:rPr lang="en-US" dirty="0">
                <a:solidFill>
                  <a:srgbClr val="FF0000"/>
                </a:solidFill>
              </a:rPr>
              <a:t>would end up in longer rise and fall times</a:t>
            </a:r>
            <a:r>
              <a:rPr lang="en-US" dirty="0">
                <a:solidFill>
                  <a:srgbClr val="0070C0"/>
                </a:solidFill>
              </a:rPr>
              <a:t>, i.e. it would prevent the platform from </a:t>
            </a:r>
          </a:p>
          <a:p>
            <a:pPr>
              <a:spcAft>
                <a:spcPts val="400"/>
              </a:spcAft>
            </a:pPr>
            <a:r>
              <a:rPr lang="en-US" dirty="0">
                <a:solidFill>
                  <a:srgbClr val="0070C0"/>
                </a:solidFill>
              </a:rPr>
              <a:t>       achieving the desired high DRAM rate</a:t>
            </a:r>
            <a:r>
              <a:rPr lang="hu-HU" dirty="0">
                <a:solidFill>
                  <a:srgbClr val="0070C0"/>
                </a:solidFill>
              </a:rPr>
              <a:t>, </a:t>
            </a:r>
            <a:r>
              <a:rPr lang="hu-HU" dirty="0"/>
              <a:t>as indicated next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504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3" grpId="0" animBg="1"/>
      <p:bldP spid="1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14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989286" y="1545329"/>
                <a:ext cx="1995483" cy="3364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hu-H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𝑉𝑐</m:t>
                          </m:r>
                          <m:r>
                            <a:rPr lang="hu-H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hu-HU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𝑉𝑖𝑛</m:t>
                          </m:r>
                          <m:r>
                            <a:rPr lang="hu-HU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hu-HU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hu-HU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(1− 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hu-H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hu-H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sup>
                      </m:sSup>
                      <m:r>
                        <a:rPr lang="hu-HU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9286" y="1545329"/>
                <a:ext cx="1995483" cy="336439"/>
              </a:xfrm>
              <a:prstGeom prst="rect">
                <a:avLst/>
              </a:prstGeom>
              <a:blipFill rotWithShape="0">
                <a:blip r:embed="rId2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430093" y="1848242"/>
                <a:ext cx="138557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𝑤𝑖𝑡h</m:t>
                      </m:r>
                      <m:r>
                        <a:rPr lang="hu-HU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hu-HU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hu-HU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  <m:r>
                        <a:rPr lang="hu-HU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hu-HU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hu-HU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hu-HU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0093" y="1848242"/>
                <a:ext cx="1385571" cy="30777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/>
          <p:cNvGrpSpPr/>
          <p:nvPr/>
        </p:nvGrpSpPr>
        <p:grpSpPr>
          <a:xfrm>
            <a:off x="1969578" y="1293029"/>
            <a:ext cx="2381250" cy="1333500"/>
            <a:chOff x="1969578" y="1679399"/>
            <a:chExt cx="2381250" cy="1333500"/>
          </a:xfrm>
        </p:grpSpPr>
        <p:pic>
          <p:nvPicPr>
            <p:cNvPr id="2050" name="Picture 2" descr="https://upload.wikimedia.org/wikipedia/commons/thumb/e/e0/RC_Series_Filter_%28with_V%26I_Labels%29.svg/250px-RC_Series_Filter_%28with_V%26I_Labels%29.svg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9578" y="1679399"/>
              <a:ext cx="2381250" cy="133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 bwMode="auto">
            <a:xfrm>
              <a:off x="2202288" y="1679399"/>
              <a:ext cx="914400" cy="265310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022769" y="2175764"/>
            <a:ext cx="1410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i="1" dirty="0" smtClean="0">
                <a:solidFill>
                  <a:srgbClr val="000000"/>
                </a:solidFill>
                <a:latin typeface="+mj-lt"/>
              </a:rPr>
              <a:t>For Vin = 1V:</a:t>
            </a:r>
            <a:endParaRPr lang="en-US" i="1" dirty="0">
              <a:solidFill>
                <a:srgbClr val="00000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4974260" y="2496224"/>
                <a:ext cx="1400768" cy="3307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hu-H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𝑉𝑐</m:t>
                          </m:r>
                          <m:r>
                            <a:rPr lang="hu-H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=1− 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hu-H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hu-H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00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4260" y="2496224"/>
                <a:ext cx="1400768" cy="330796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189068" y="914396"/>
            <a:ext cx="86003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Modeling the temporal behavior of raising the voltage on DIMM traces by a serial RC network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6189" y="618184"/>
            <a:ext cx="8776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Remark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62125" y="3127287"/>
            <a:ext cx="6080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000000"/>
                </a:solidFill>
              </a:rPr>
              <a:t>Figure: The circuit model and the related expression for Vc [135]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657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15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052327" y="1349863"/>
            <a:ext cx="6210867" cy="4222870"/>
            <a:chOff x="1052327" y="1349863"/>
            <a:chExt cx="6210867" cy="422287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71" r="3487"/>
            <a:stretch/>
          </p:blipFill>
          <p:spPr>
            <a:xfrm>
              <a:off x="2190750" y="1506832"/>
              <a:ext cx="4596416" cy="3968571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052327" y="1349863"/>
              <a:ext cx="98777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1100" dirty="0" smtClean="0">
                  <a:solidFill>
                    <a:srgbClr val="000000"/>
                  </a:solidFill>
                </a:rPr>
                <a:t>Vc</a:t>
              </a:r>
            </a:p>
            <a:p>
              <a:pPr algn="ctr"/>
              <a:r>
                <a:rPr lang="hu-HU" sz="1100" dirty="0" smtClean="0">
                  <a:solidFill>
                    <a:srgbClr val="000000"/>
                  </a:solidFill>
                </a:rPr>
                <a:t>(Vin = 1 V)</a:t>
              </a:r>
              <a:endParaRPr lang="en-US" sz="1000" dirty="0">
                <a:solidFill>
                  <a:srgbClr val="00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2723882" y="2292444"/>
                  <a:ext cx="1247457" cy="22345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hu-HU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𝑉𝑐</m:t>
                            </m:r>
                            <m:r>
                              <a:rPr lang="hu-HU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=1− </m:t>
                            </m:r>
                            <m: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hu-HU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hu-HU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sup>
                        </m:sSup>
                      </m:oMath>
                    </m:oMathPara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23882" y="2292444"/>
                  <a:ext cx="1247457" cy="223459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1961" t="-2703" b="-81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/>
                <p:cNvSpPr txBox="1"/>
                <p:nvPr/>
              </p:nvSpPr>
              <p:spPr>
                <a:xfrm>
                  <a:off x="6787166" y="5280345"/>
                  <a:ext cx="476028" cy="2923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hu-HU" sz="1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hu-HU" sz="1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oMath>
                    </m:oMathPara>
                  </a14:m>
                  <a:endParaRPr lang="en-US" sz="13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3" name="TextBox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87166" y="5280345"/>
                  <a:ext cx="476028" cy="292388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b="-1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" name="TextBox 8"/>
          <p:cNvSpPr txBox="1"/>
          <p:nvPr/>
        </p:nvSpPr>
        <p:spPr>
          <a:xfrm>
            <a:off x="189068" y="643942"/>
            <a:ext cx="8550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2D2D8A"/>
                </a:solidFill>
              </a:rPr>
              <a:t>Raising the voltage on a capacitor of a serial RC network that model</a:t>
            </a:r>
            <a:r>
              <a:rPr lang="en-US" b="1" dirty="0" smtClean="0">
                <a:solidFill>
                  <a:srgbClr val="2D2D8A"/>
                </a:solidFill>
              </a:rPr>
              <a:t>s</a:t>
            </a:r>
            <a:r>
              <a:rPr lang="hu-HU" b="1" dirty="0" smtClean="0">
                <a:solidFill>
                  <a:srgbClr val="2D2D8A"/>
                </a:solidFill>
              </a:rPr>
              <a:t> DIMM traces </a:t>
            </a:r>
            <a:endParaRPr lang="en-US" b="1" dirty="0">
              <a:solidFill>
                <a:srgbClr val="2D2D8A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105425" y="5741838"/>
                <a:ext cx="848309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hu-HU" sz="1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hu-HU" sz="1100" dirty="0" smtClean="0">
                    <a:solidFill>
                      <a:srgbClr val="000000"/>
                    </a:solidFill>
                    <a:latin typeface="Verdana"/>
                  </a:rPr>
                  <a:t> = R * C</a:t>
                </a:r>
                <a:endParaRPr lang="en-US" sz="1100" dirty="0">
                  <a:solidFill>
                    <a:srgbClr val="000000"/>
                  </a:solidFill>
                  <a:latin typeface="Verdana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5425" y="5741838"/>
                <a:ext cx="848309" cy="261610"/>
              </a:xfrm>
              <a:prstGeom prst="rect">
                <a:avLst/>
              </a:prstGeom>
              <a:blipFill rotWithShape="0">
                <a:blip r:embed="rId5"/>
                <a:stretch>
                  <a:fillRect t="-2326" b="-139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893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16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46" y="777291"/>
            <a:ext cx="4762500" cy="4762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99"/>
          <a:stretch/>
        </p:blipFill>
        <p:spPr>
          <a:xfrm>
            <a:off x="3440004" y="777291"/>
            <a:ext cx="4557777" cy="47625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1068947" y="661380"/>
            <a:ext cx="7521262" cy="922719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9068" y="643941"/>
            <a:ext cx="84898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2D2D8A"/>
                </a:solidFill>
              </a:rPr>
              <a:t>Raising the voltage on a capacitor of a serial RC network that models DIMM traces</a:t>
            </a:r>
          </a:p>
          <a:p>
            <a:r>
              <a:rPr lang="hu-HU" b="1" dirty="0">
                <a:solidFill>
                  <a:srgbClr val="2D2D8A"/>
                </a:solidFill>
              </a:rPr>
              <a:t> </a:t>
            </a:r>
            <a:r>
              <a:rPr lang="hu-HU" b="1" dirty="0" smtClean="0">
                <a:solidFill>
                  <a:srgbClr val="2D2D8A"/>
                </a:solidFill>
              </a:rPr>
              <a:t> while </a:t>
            </a:r>
            <a:r>
              <a:rPr lang="el-GR" b="1" dirty="0" smtClean="0">
                <a:solidFill>
                  <a:srgbClr val="2D2D8A"/>
                </a:solidFill>
              </a:rPr>
              <a:t>τ</a:t>
            </a:r>
            <a:r>
              <a:rPr lang="hu-HU" b="1" dirty="0" smtClean="0">
                <a:solidFill>
                  <a:srgbClr val="2D2D8A"/>
                </a:solidFill>
              </a:rPr>
              <a:t> is doubled</a:t>
            </a:r>
            <a:endParaRPr lang="en-US" b="1" dirty="0">
              <a:solidFill>
                <a:srgbClr val="2D2D8A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16617" y="1272581"/>
            <a:ext cx="8516182" cy="4821020"/>
            <a:chOff x="-16617" y="1710467"/>
            <a:chExt cx="8516182" cy="48210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1526146" y="2318195"/>
                  <a:ext cx="1247457" cy="22345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hu-HU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𝑉𝑐</m:t>
                            </m:r>
                            <m:r>
                              <a:rPr lang="hu-HU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=1− </m:t>
                            </m:r>
                            <m: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hu-HU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hu-HU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sup>
                        </m:sSup>
                      </m:oMath>
                    </m:oMathPara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6146" y="2318195"/>
                  <a:ext cx="1247457" cy="223459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1951" t="-2703" b="-81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1961883" y="4131967"/>
                  <a:ext cx="1322798" cy="22345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hu-HU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𝑉𝑐</m:t>
                            </m:r>
                            <m:r>
                              <a:rPr lang="hu-HU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=1− </m:t>
                            </m:r>
                            <m:r>
                              <a:rPr lang="en-US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hu-HU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/2</m:t>
                            </m:r>
                            <m:r>
                              <a:rPr lang="hu-HU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sup>
                        </m:sSup>
                      </m:oMath>
                    </m:oMathPara>
                  </a14:m>
                  <a:endParaRPr lang="en-US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61883" y="4131967"/>
                  <a:ext cx="1322798" cy="223459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1843" t="-2703" b="-81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TextBox 10"/>
            <p:cNvSpPr txBox="1"/>
            <p:nvPr/>
          </p:nvSpPr>
          <p:spPr>
            <a:xfrm>
              <a:off x="-16617" y="1710467"/>
              <a:ext cx="98777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1100" dirty="0" smtClean="0">
                  <a:solidFill>
                    <a:srgbClr val="000000"/>
                  </a:solidFill>
                </a:rPr>
                <a:t>Vc</a:t>
              </a:r>
            </a:p>
            <a:p>
              <a:pPr algn="ctr"/>
              <a:r>
                <a:rPr lang="hu-HU" sz="1100" dirty="0" smtClean="0">
                  <a:solidFill>
                    <a:srgbClr val="000000"/>
                  </a:solidFill>
                </a:rPr>
                <a:t>(Vin = 1 V)</a:t>
              </a:r>
              <a:endParaRPr lang="en-US" sz="1000" dirty="0">
                <a:solidFill>
                  <a:srgbClr val="00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8023537" y="5615191"/>
                  <a:ext cx="476028" cy="2923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hu-HU" sz="1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hu-HU" sz="1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oMath>
                    </m:oMathPara>
                  </a14:m>
                  <a:endParaRPr lang="en-US" sz="13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23537" y="5615191"/>
                  <a:ext cx="476028" cy="292388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b="-104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422841" y="6269877"/>
                  <a:ext cx="848309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hu-HU" sz="1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</m:oMath>
                  </a14:m>
                  <a:r>
                    <a:rPr lang="hu-HU" sz="1100" dirty="0" smtClean="0">
                      <a:solidFill>
                        <a:srgbClr val="000000"/>
                      </a:solidFill>
                      <a:latin typeface="Verdana"/>
                    </a:rPr>
                    <a:t> = R * C</a:t>
                  </a:r>
                  <a:endParaRPr lang="en-US" sz="1100" dirty="0">
                    <a:solidFill>
                      <a:srgbClr val="000000"/>
                    </a:solidFill>
                    <a:latin typeface="Verdana"/>
                  </a:endParaRPr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2841" y="6269877"/>
                  <a:ext cx="848309" cy="261610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t="-2326" b="-1395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TextBox 3"/>
          <p:cNvSpPr txBox="1"/>
          <p:nvPr/>
        </p:nvSpPr>
        <p:spPr>
          <a:xfrm>
            <a:off x="202305" y="6336404"/>
            <a:ext cx="84289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 seen, </a:t>
            </a:r>
            <a:r>
              <a:rPr lang="en-US" dirty="0" smtClean="0">
                <a:solidFill>
                  <a:srgbClr val="0070C0"/>
                </a:solidFill>
              </a:rPr>
              <a:t>for seriously larger T values the required max. transfer rate could not be provided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01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17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182563" y="645731"/>
            <a:ext cx="61173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Addressing the memory bandwidth bottleneck in servers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628383" y="5762003"/>
            <a:ext cx="2740815" cy="482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58522" tIns="29261" rIns="58522" bIns="29261" anchor="t" anchorCtr="0">
            <a:noAutofit/>
          </a:bodyPr>
          <a:lstStyle/>
          <a:p>
            <a:pPr marL="342265" indent="-342265" algn="ctr">
              <a:lnSpc>
                <a:spcPts val="1200"/>
              </a:lnSpc>
              <a:spcAft>
                <a:spcPts val="0"/>
              </a:spcAft>
            </a:pPr>
            <a:r>
              <a:rPr lang="en-US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Connect</a:t>
            </a:r>
            <a:r>
              <a:rPr lang="hu-HU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ing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memory immediately</a:t>
            </a:r>
            <a:endParaRPr lang="en-US" sz="1200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ctr">
              <a:spcAft>
                <a:spcPts val="300"/>
              </a:spcAft>
            </a:pPr>
            <a:r>
              <a:rPr lang="en-US" sz="1200" b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 the 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processor(s)</a:t>
            </a:r>
            <a:endParaRPr lang="en-US" sz="1200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9" name="Line 13"/>
          <p:cNvCxnSpPr/>
          <p:nvPr/>
        </p:nvCxnSpPr>
        <p:spPr bwMode="auto">
          <a:xfrm flipH="1">
            <a:off x="2167178" y="5414990"/>
            <a:ext cx="2141858" cy="27404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4964893" y="5809828"/>
            <a:ext cx="3317655" cy="510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58522" tIns="29261" rIns="58522" bIns="29261" anchor="t" anchorCtr="0">
            <a:noAutofit/>
          </a:bodyPr>
          <a:lstStyle/>
          <a:p>
            <a:pPr algn="ctr"/>
            <a:r>
              <a:rPr lang="en-US" sz="12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Us</a:t>
            </a:r>
            <a:r>
              <a:rPr lang="hu-HU" sz="12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ing</a:t>
            </a:r>
            <a:r>
              <a:rPr lang="en-US" sz="12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b="1" dirty="0">
                <a:ea typeface="Verdana" panose="020B0604030504040204" pitchFamily="34" charset="0"/>
                <a:cs typeface="Verdana" panose="020B0604030504040204" pitchFamily="34" charset="0"/>
              </a:rPr>
              <a:t>low </a:t>
            </a:r>
            <a:r>
              <a:rPr lang="en-US" sz="12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line </a:t>
            </a:r>
            <a:r>
              <a:rPr lang="en-US" sz="1200" b="1" dirty="0">
                <a:ea typeface="Verdana" panose="020B0604030504040204" pitchFamily="34" charset="0"/>
                <a:cs typeface="Verdana" panose="020B0604030504040204" pitchFamily="34" charset="0"/>
              </a:rPr>
              <a:t>count interfaces</a:t>
            </a:r>
          </a:p>
          <a:p>
            <a:pPr algn="ctr"/>
            <a:r>
              <a:rPr lang="en-US" sz="12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between the MC and the DIMMs</a:t>
            </a:r>
            <a:endParaRPr lang="en-US" sz="1200" b="1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1" name="Line 13"/>
          <p:cNvCxnSpPr/>
          <p:nvPr/>
        </p:nvCxnSpPr>
        <p:spPr bwMode="auto">
          <a:xfrm>
            <a:off x="4309036" y="5414990"/>
            <a:ext cx="2267483" cy="29219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405318" y="5101012"/>
            <a:ext cx="5950130" cy="44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58522" tIns="29261" rIns="58522" bIns="29261" anchor="t" anchorCtr="0">
            <a:noAutofit/>
          </a:bodyPr>
          <a:lstStyle/>
          <a:p>
            <a:pPr algn="ctr">
              <a:spcAft>
                <a:spcPts val="300"/>
              </a:spcAft>
            </a:pPr>
            <a:r>
              <a:rPr lang="en-US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Possible solutions for raising the number of memory channels</a:t>
            </a:r>
            <a:endParaRPr lang="en-US" sz="1200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622309" y="3521291"/>
            <a:ext cx="2205364" cy="1103401"/>
            <a:chOff x="4589425" y="3865751"/>
            <a:chExt cx="2205364" cy="1103401"/>
          </a:xfrm>
        </p:grpSpPr>
        <p:sp>
          <p:nvSpPr>
            <p:cNvPr id="14" name="TextBox 13"/>
            <p:cNvSpPr txBox="1"/>
            <p:nvPr/>
          </p:nvSpPr>
          <p:spPr>
            <a:xfrm>
              <a:off x="6130825" y="3894034"/>
              <a:ext cx="66396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DIMMs</a:t>
              </a:r>
              <a:endParaRPr lang="en-US" sz="1100" dirty="0"/>
            </a:p>
          </p:txBody>
        </p:sp>
        <p:cxnSp>
          <p:nvCxnSpPr>
            <p:cNvPr id="15" name="Egyenes összekötő 172"/>
            <p:cNvCxnSpPr/>
            <p:nvPr/>
          </p:nvCxnSpPr>
          <p:spPr bwMode="auto">
            <a:xfrm rot="10800000">
              <a:off x="5682641" y="4555203"/>
              <a:ext cx="938308" cy="0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16" name="Téglalap 173"/>
            <p:cNvSpPr/>
            <p:nvPr/>
          </p:nvSpPr>
          <p:spPr bwMode="auto">
            <a:xfrm>
              <a:off x="6325661" y="4328702"/>
              <a:ext cx="64394" cy="265552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Téglalap 174"/>
            <p:cNvSpPr/>
            <p:nvPr/>
          </p:nvSpPr>
          <p:spPr bwMode="auto">
            <a:xfrm>
              <a:off x="6449850" y="4328702"/>
              <a:ext cx="66693" cy="265552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Téglalap 175"/>
            <p:cNvSpPr/>
            <p:nvPr/>
          </p:nvSpPr>
          <p:spPr bwMode="auto">
            <a:xfrm>
              <a:off x="6574038" y="4328702"/>
              <a:ext cx="66693" cy="265552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9" name="Egyenes összekötő 177"/>
            <p:cNvCxnSpPr/>
            <p:nvPr/>
          </p:nvCxnSpPr>
          <p:spPr bwMode="auto">
            <a:xfrm rot="10800000">
              <a:off x="5669762" y="4764131"/>
              <a:ext cx="938308" cy="0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20" name="Téglalap 178"/>
            <p:cNvSpPr/>
            <p:nvPr/>
          </p:nvSpPr>
          <p:spPr bwMode="auto">
            <a:xfrm>
              <a:off x="6325661" y="4703600"/>
              <a:ext cx="64394" cy="265552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Téglalap 179"/>
            <p:cNvSpPr/>
            <p:nvPr/>
          </p:nvSpPr>
          <p:spPr bwMode="auto">
            <a:xfrm>
              <a:off x="6449850" y="4703600"/>
              <a:ext cx="66693" cy="265552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églalap 180"/>
            <p:cNvSpPr/>
            <p:nvPr/>
          </p:nvSpPr>
          <p:spPr bwMode="auto">
            <a:xfrm>
              <a:off x="6574038" y="4703600"/>
              <a:ext cx="66693" cy="265552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9425" y="3865751"/>
              <a:ext cx="1328737" cy="987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4" name="Down Arrow 23"/>
          <p:cNvSpPr/>
          <p:nvPr/>
        </p:nvSpPr>
        <p:spPr bwMode="auto">
          <a:xfrm>
            <a:off x="4272522" y="4713592"/>
            <a:ext cx="72000" cy="324000"/>
          </a:xfrm>
          <a:prstGeom prst="downArrow">
            <a:avLst/>
          </a:prstGeom>
          <a:solidFill>
            <a:srgbClr val="FF0000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266700" y="1069010"/>
            <a:ext cx="8877300" cy="2013163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14889" y="1077966"/>
            <a:ext cx="88979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</a:t>
            </a:r>
            <a:r>
              <a:rPr lang="en-US" dirty="0"/>
              <a:t>fact that </a:t>
            </a:r>
            <a:r>
              <a:rPr lang="en-US" dirty="0" smtClean="0"/>
              <a:t>typically </a:t>
            </a:r>
            <a:r>
              <a:rPr lang="en-US" dirty="0" smtClean="0">
                <a:solidFill>
                  <a:srgbClr val="FF0000"/>
                </a:solidFill>
              </a:rPr>
              <a:t>not more than two high speed memory channels </a:t>
            </a:r>
            <a:r>
              <a:rPr lang="en-US" dirty="0" smtClean="0">
                <a:solidFill>
                  <a:srgbClr val="0070C0"/>
                </a:solidFill>
              </a:rPr>
              <a:t>may be connected  </a:t>
            </a:r>
            <a:r>
              <a:rPr lang="en-US" dirty="0">
                <a:solidFill>
                  <a:srgbClr val="0070C0"/>
                </a:solidFill>
              </a:rPr>
              <a:t>centrally via the </a:t>
            </a:r>
            <a:r>
              <a:rPr lang="en-US" dirty="0" err="1" smtClean="0">
                <a:solidFill>
                  <a:srgbClr val="0070C0"/>
                </a:solidFill>
              </a:rPr>
              <a:t>MCH</a:t>
            </a:r>
            <a:r>
              <a:rPr lang="en-US" dirty="0" smtClean="0">
                <a:solidFill>
                  <a:srgbClr val="0070C0"/>
                </a:solidFill>
              </a:rPr>
              <a:t>, </a:t>
            </a:r>
            <a:r>
              <a:rPr lang="en-US" dirty="0">
                <a:solidFill>
                  <a:srgbClr val="0070C0"/>
                </a:solidFill>
              </a:rPr>
              <a:t>constrains the </a:t>
            </a:r>
            <a:r>
              <a:rPr lang="en-US" dirty="0" smtClean="0">
                <a:solidFill>
                  <a:srgbClr val="0070C0"/>
                </a:solidFill>
              </a:rPr>
              <a:t>usability of connecting memory by standard memory channels to the </a:t>
            </a:r>
            <a:r>
              <a:rPr lang="en-US" dirty="0" err="1" smtClean="0">
                <a:solidFill>
                  <a:srgbClr val="0070C0"/>
                </a:solidFill>
              </a:rPr>
              <a:t>MCH</a:t>
            </a:r>
            <a:r>
              <a:rPr lang="en-US" dirty="0" smtClean="0">
                <a:solidFill>
                  <a:srgbClr val="0070C0"/>
                </a:solidFill>
              </a:rPr>
              <a:t> more or less to </a:t>
            </a:r>
            <a:r>
              <a:rPr lang="en-US" dirty="0" smtClean="0">
                <a:solidFill>
                  <a:srgbClr val="FF0000"/>
                </a:solidFill>
              </a:rPr>
              <a:t>single core 4S servers</a:t>
            </a:r>
            <a:r>
              <a:rPr lang="en-US" dirty="0" smtClean="0"/>
              <a:t>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63600" y="2421740"/>
            <a:ext cx="8280400" cy="574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or 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using low line count interfaces between the memory controller and the </a:t>
            </a:r>
            <a:r>
              <a:rPr lang="en-US" dirty="0" err="1">
                <a:solidFill>
                  <a:srgbClr val="FF0000"/>
                </a:solidFill>
              </a:rPr>
              <a:t>DIMMs</a:t>
            </a:r>
            <a:r>
              <a:rPr lang="en-US" dirty="0">
                <a:solidFill>
                  <a:srgbClr val="FF0000"/>
                </a:solidFill>
              </a:rPr>
              <a:t>,</a:t>
            </a:r>
          </a:p>
          <a:p>
            <a:pPr>
              <a:spcAft>
                <a:spcPts val="300"/>
              </a:spcAft>
            </a:pPr>
            <a:r>
              <a:rPr lang="en-US" dirty="0" smtClean="0"/>
              <a:t>    as </a:t>
            </a:r>
            <a:r>
              <a:rPr lang="en-US" dirty="0"/>
              <a:t>indicated in the next Figure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452438" y="1832175"/>
            <a:ext cx="85796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</a:t>
            </a:r>
            <a:r>
              <a:rPr lang="en-US" dirty="0">
                <a:solidFill>
                  <a:srgbClr val="0070C0"/>
                </a:solidFill>
              </a:rPr>
              <a:t>bottleneck can be </a:t>
            </a:r>
            <a:r>
              <a:rPr lang="en-US" dirty="0">
                <a:solidFill>
                  <a:srgbClr val="FF0000"/>
                </a:solidFill>
              </a:rPr>
              <a:t>remedied </a:t>
            </a:r>
            <a:r>
              <a:rPr lang="en-US" dirty="0" smtClean="0">
                <a:solidFill>
                  <a:srgbClr val="FF0000"/>
                </a:solidFill>
              </a:rPr>
              <a:t>for 4S multicore multiprocessors </a:t>
            </a:r>
            <a:r>
              <a:rPr lang="en-US" dirty="0" smtClean="0">
                <a:solidFill>
                  <a:srgbClr val="0070C0"/>
                </a:solidFill>
              </a:rPr>
              <a:t>in </a:t>
            </a:r>
            <a:r>
              <a:rPr lang="en-US" dirty="0">
                <a:solidFill>
                  <a:srgbClr val="0070C0"/>
                </a:solidFill>
              </a:rPr>
              <a:t>two </a:t>
            </a:r>
            <a:r>
              <a:rPr lang="en-US" dirty="0" smtClean="0">
                <a:solidFill>
                  <a:srgbClr val="0070C0"/>
                </a:solidFill>
              </a:rPr>
              <a:t>orthogonal ways,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875763" y="2169929"/>
            <a:ext cx="83018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either </a:t>
            </a:r>
            <a:r>
              <a:rPr lang="en-US" dirty="0">
                <a:solidFill>
                  <a:srgbClr val="FF0000"/>
                </a:solidFill>
              </a:rPr>
              <a:t>by connecting memory immediately to the processor</a:t>
            </a:r>
            <a:r>
              <a:rPr lang="hu-HU" dirty="0">
                <a:solidFill>
                  <a:srgbClr val="FF0000"/>
                </a:solidFill>
              </a:rPr>
              <a:t>(</a:t>
            </a:r>
            <a:r>
              <a:rPr lang="en-US" dirty="0">
                <a:solidFill>
                  <a:srgbClr val="FF0000"/>
                </a:solidFill>
              </a:rPr>
              <a:t>s</a:t>
            </a:r>
            <a:r>
              <a:rPr lang="hu-HU" dirty="0">
                <a:solidFill>
                  <a:srgbClr val="FF0000"/>
                </a:solidFill>
              </a:rPr>
              <a:t>)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rather than to the </a:t>
            </a:r>
            <a:r>
              <a:rPr lang="en-US" dirty="0" err="1"/>
              <a:t>MCH</a:t>
            </a:r>
            <a:r>
              <a:rPr lang="en-US" dirty="0"/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197982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24" grpId="0" animBg="1"/>
      <p:bldP spid="25" grpId="0" animBg="1"/>
      <p:bldP spid="27" grpId="0"/>
      <p:bldP spid="28" grpId="0"/>
      <p:bldP spid="29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1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8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12480" y="2352448"/>
            <a:ext cx="3454207" cy="482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58522" tIns="29261" rIns="58522" bIns="29261" anchor="t" anchorCtr="0">
            <a:noAutofit/>
          </a:bodyPr>
          <a:lstStyle/>
          <a:p>
            <a:pPr marL="342265" indent="-342265" algn="ctr">
              <a:lnSpc>
                <a:spcPts val="1200"/>
              </a:lnSpc>
              <a:spcAft>
                <a:spcPts val="0"/>
              </a:spcAft>
            </a:pPr>
            <a:r>
              <a:rPr lang="en-US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Connect</a:t>
            </a:r>
            <a:r>
              <a:rPr lang="hu-HU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ing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b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memory</a:t>
            </a:r>
            <a:endParaRPr lang="en-US" sz="1200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ctr">
              <a:spcAft>
                <a:spcPts val="300"/>
              </a:spcAft>
            </a:pPr>
            <a:r>
              <a:rPr lang="en-US" sz="1200" b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via the </a:t>
            </a:r>
            <a:r>
              <a:rPr lang="en-US" sz="1200" b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MCH (Memory Control Hub)</a:t>
            </a:r>
            <a:endParaRPr lang="en-US" sz="1200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7" name="Line 8"/>
          <p:cNvCxnSpPr/>
          <p:nvPr/>
        </p:nvCxnSpPr>
        <p:spPr bwMode="auto">
          <a:xfrm>
            <a:off x="4423677" y="1937619"/>
            <a:ext cx="0" cy="8258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Line 13"/>
          <p:cNvCxnSpPr>
            <a:endCxn id="30" idx="6"/>
          </p:cNvCxnSpPr>
          <p:nvPr/>
        </p:nvCxnSpPr>
        <p:spPr bwMode="auto">
          <a:xfrm flipH="1">
            <a:off x="2246129" y="2035598"/>
            <a:ext cx="2178586" cy="22226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983432" y="1649921"/>
            <a:ext cx="4921430" cy="2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58522" tIns="29261" rIns="58522" bIns="29261" anchor="t" anchorCtr="0">
            <a:noAutofit/>
          </a:bodyPr>
          <a:lstStyle/>
          <a:p>
            <a:pPr algn="ctr">
              <a:spcAft>
                <a:spcPts val="300"/>
              </a:spcAft>
            </a:pPr>
            <a:r>
              <a:rPr lang="en-US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Choice of the connection point of the memory</a:t>
            </a:r>
            <a:endParaRPr lang="en-US" sz="1200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5648545" y="2349473"/>
            <a:ext cx="2160240" cy="510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58522" tIns="29261" rIns="58522" bIns="29261" anchor="t" anchorCtr="0">
            <a:noAutofit/>
          </a:bodyPr>
          <a:lstStyle/>
          <a:p>
            <a:pPr marL="342265" indent="-342265" algn="ctr">
              <a:lnSpc>
                <a:spcPts val="1200"/>
              </a:lnSpc>
              <a:spcAft>
                <a:spcPts val="0"/>
              </a:spcAft>
            </a:pPr>
            <a:r>
              <a:rPr lang="en-US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Connect</a:t>
            </a:r>
            <a:r>
              <a:rPr lang="hu-HU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ing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b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memory</a:t>
            </a:r>
            <a:endParaRPr lang="en-US" sz="1200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ctr">
              <a:spcAft>
                <a:spcPts val="300"/>
              </a:spcAft>
            </a:pPr>
            <a:r>
              <a:rPr lang="en-US" sz="1200" b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via the </a:t>
            </a:r>
            <a:r>
              <a:rPr lang="en-US" sz="1200" b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processor(s)</a:t>
            </a:r>
            <a:endParaRPr lang="en-US" sz="1200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164645" y="2976696"/>
            <a:ext cx="2872740" cy="1035685"/>
            <a:chOff x="0" y="-104775"/>
            <a:chExt cx="2872740" cy="1035685"/>
          </a:xfrm>
        </p:grpSpPr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1704975" y="95250"/>
              <a:ext cx="1167765" cy="548005"/>
            </a:xfrm>
            <a:custGeom>
              <a:avLst/>
              <a:gdLst>
                <a:gd name="T0" fmla="*/ 214 w 1298"/>
                <a:gd name="T1" fmla="*/ 176 h 797"/>
                <a:gd name="T2" fmla="*/ 206 w 1298"/>
                <a:gd name="T3" fmla="*/ 152 h 797"/>
                <a:gd name="T4" fmla="*/ 230 w 1298"/>
                <a:gd name="T5" fmla="*/ 136 h 797"/>
                <a:gd name="T6" fmla="*/ 254 w 1298"/>
                <a:gd name="T7" fmla="*/ 112 h 797"/>
                <a:gd name="T8" fmla="*/ 398 w 1298"/>
                <a:gd name="T9" fmla="*/ 56 h 797"/>
                <a:gd name="T10" fmla="*/ 518 w 1298"/>
                <a:gd name="T11" fmla="*/ 0 h 797"/>
                <a:gd name="T12" fmla="*/ 902 w 1298"/>
                <a:gd name="T13" fmla="*/ 24 h 797"/>
                <a:gd name="T14" fmla="*/ 926 w 1298"/>
                <a:gd name="T15" fmla="*/ 72 h 797"/>
                <a:gd name="T16" fmla="*/ 998 w 1298"/>
                <a:gd name="T17" fmla="*/ 112 h 797"/>
                <a:gd name="T18" fmla="*/ 1110 w 1298"/>
                <a:gd name="T19" fmla="*/ 200 h 797"/>
                <a:gd name="T20" fmla="*/ 1230 w 1298"/>
                <a:gd name="T21" fmla="*/ 280 h 797"/>
                <a:gd name="T22" fmla="*/ 1190 w 1298"/>
                <a:gd name="T23" fmla="*/ 528 h 797"/>
                <a:gd name="T24" fmla="*/ 1158 w 1298"/>
                <a:gd name="T25" fmla="*/ 592 h 797"/>
                <a:gd name="T26" fmla="*/ 1126 w 1298"/>
                <a:gd name="T27" fmla="*/ 640 h 797"/>
                <a:gd name="T28" fmla="*/ 982 w 1298"/>
                <a:gd name="T29" fmla="*/ 736 h 797"/>
                <a:gd name="T30" fmla="*/ 934 w 1298"/>
                <a:gd name="T31" fmla="*/ 760 h 797"/>
                <a:gd name="T32" fmla="*/ 814 w 1298"/>
                <a:gd name="T33" fmla="*/ 776 h 797"/>
                <a:gd name="T34" fmla="*/ 638 w 1298"/>
                <a:gd name="T35" fmla="*/ 768 h 797"/>
                <a:gd name="T36" fmla="*/ 590 w 1298"/>
                <a:gd name="T37" fmla="*/ 752 h 797"/>
                <a:gd name="T38" fmla="*/ 542 w 1298"/>
                <a:gd name="T39" fmla="*/ 720 h 797"/>
                <a:gd name="T40" fmla="*/ 198 w 1298"/>
                <a:gd name="T41" fmla="*/ 648 h 797"/>
                <a:gd name="T42" fmla="*/ 142 w 1298"/>
                <a:gd name="T43" fmla="*/ 552 h 797"/>
                <a:gd name="T44" fmla="*/ 70 w 1298"/>
                <a:gd name="T45" fmla="*/ 520 h 797"/>
                <a:gd name="T46" fmla="*/ 38 w 1298"/>
                <a:gd name="T47" fmla="*/ 304 h 797"/>
                <a:gd name="T48" fmla="*/ 70 w 1298"/>
                <a:gd name="T49" fmla="*/ 216 h 797"/>
                <a:gd name="T50" fmla="*/ 126 w 1298"/>
                <a:gd name="T51" fmla="*/ 208 h 797"/>
                <a:gd name="T52" fmla="*/ 214 w 1298"/>
                <a:gd name="T53" fmla="*/ 176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98" h="797">
                  <a:moveTo>
                    <a:pt x="214" y="176"/>
                  </a:moveTo>
                  <a:cubicBezTo>
                    <a:pt x="211" y="168"/>
                    <a:pt x="203" y="160"/>
                    <a:pt x="206" y="152"/>
                  </a:cubicBezTo>
                  <a:cubicBezTo>
                    <a:pt x="210" y="143"/>
                    <a:pt x="223" y="142"/>
                    <a:pt x="230" y="136"/>
                  </a:cubicBezTo>
                  <a:cubicBezTo>
                    <a:pt x="239" y="129"/>
                    <a:pt x="244" y="117"/>
                    <a:pt x="254" y="112"/>
                  </a:cubicBezTo>
                  <a:cubicBezTo>
                    <a:pt x="300" y="87"/>
                    <a:pt x="354" y="86"/>
                    <a:pt x="398" y="56"/>
                  </a:cubicBezTo>
                  <a:cubicBezTo>
                    <a:pt x="426" y="14"/>
                    <a:pt x="473" y="15"/>
                    <a:pt x="518" y="0"/>
                  </a:cubicBezTo>
                  <a:cubicBezTo>
                    <a:pt x="658" y="4"/>
                    <a:pt x="770" y="5"/>
                    <a:pt x="902" y="24"/>
                  </a:cubicBezTo>
                  <a:cubicBezTo>
                    <a:pt x="912" y="39"/>
                    <a:pt x="915" y="58"/>
                    <a:pt x="926" y="72"/>
                  </a:cubicBezTo>
                  <a:cubicBezTo>
                    <a:pt x="941" y="91"/>
                    <a:pt x="978" y="99"/>
                    <a:pt x="998" y="112"/>
                  </a:cubicBezTo>
                  <a:cubicBezTo>
                    <a:pt x="1031" y="178"/>
                    <a:pt x="1065" y="163"/>
                    <a:pt x="1110" y="200"/>
                  </a:cubicBezTo>
                  <a:cubicBezTo>
                    <a:pt x="1148" y="231"/>
                    <a:pt x="1183" y="264"/>
                    <a:pt x="1230" y="280"/>
                  </a:cubicBezTo>
                  <a:cubicBezTo>
                    <a:pt x="1298" y="348"/>
                    <a:pt x="1266" y="478"/>
                    <a:pt x="1190" y="528"/>
                  </a:cubicBezTo>
                  <a:cubicBezTo>
                    <a:pt x="1179" y="549"/>
                    <a:pt x="1169" y="571"/>
                    <a:pt x="1158" y="592"/>
                  </a:cubicBezTo>
                  <a:cubicBezTo>
                    <a:pt x="1149" y="609"/>
                    <a:pt x="1126" y="640"/>
                    <a:pt x="1126" y="640"/>
                  </a:cubicBezTo>
                  <a:cubicBezTo>
                    <a:pt x="1105" y="724"/>
                    <a:pt x="1055" y="718"/>
                    <a:pt x="982" y="736"/>
                  </a:cubicBezTo>
                  <a:cubicBezTo>
                    <a:pt x="965" y="740"/>
                    <a:pt x="951" y="756"/>
                    <a:pt x="934" y="760"/>
                  </a:cubicBezTo>
                  <a:cubicBezTo>
                    <a:pt x="895" y="769"/>
                    <a:pt x="854" y="768"/>
                    <a:pt x="814" y="776"/>
                  </a:cubicBezTo>
                  <a:cubicBezTo>
                    <a:pt x="755" y="773"/>
                    <a:pt x="696" y="774"/>
                    <a:pt x="638" y="768"/>
                  </a:cubicBezTo>
                  <a:cubicBezTo>
                    <a:pt x="621" y="766"/>
                    <a:pt x="604" y="761"/>
                    <a:pt x="590" y="752"/>
                  </a:cubicBezTo>
                  <a:cubicBezTo>
                    <a:pt x="574" y="741"/>
                    <a:pt x="542" y="720"/>
                    <a:pt x="542" y="720"/>
                  </a:cubicBezTo>
                  <a:cubicBezTo>
                    <a:pt x="416" y="730"/>
                    <a:pt x="248" y="797"/>
                    <a:pt x="198" y="648"/>
                  </a:cubicBezTo>
                  <a:cubicBezTo>
                    <a:pt x="188" y="565"/>
                    <a:pt x="208" y="596"/>
                    <a:pt x="142" y="552"/>
                  </a:cubicBezTo>
                  <a:cubicBezTo>
                    <a:pt x="120" y="537"/>
                    <a:pt x="70" y="520"/>
                    <a:pt x="70" y="520"/>
                  </a:cubicBezTo>
                  <a:cubicBezTo>
                    <a:pt x="0" y="450"/>
                    <a:pt x="27" y="446"/>
                    <a:pt x="38" y="304"/>
                  </a:cubicBezTo>
                  <a:cubicBezTo>
                    <a:pt x="39" y="297"/>
                    <a:pt x="63" y="220"/>
                    <a:pt x="70" y="216"/>
                  </a:cubicBezTo>
                  <a:cubicBezTo>
                    <a:pt x="87" y="208"/>
                    <a:pt x="107" y="211"/>
                    <a:pt x="126" y="208"/>
                  </a:cubicBezTo>
                  <a:cubicBezTo>
                    <a:pt x="159" y="197"/>
                    <a:pt x="178" y="183"/>
                    <a:pt x="214" y="176"/>
                  </a:cubicBezTo>
                  <a:close/>
                </a:path>
              </a:pathLst>
            </a:cu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3" name="Text Box 1260"/>
            <p:cNvSpPr txBox="1">
              <a:spLocks noChangeArrowheads="1"/>
            </p:cNvSpPr>
            <p:nvPr/>
          </p:nvSpPr>
          <p:spPr bwMode="auto">
            <a:xfrm>
              <a:off x="1776449" y="209550"/>
              <a:ext cx="87876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91440" tIns="45720" rIns="91440" bIns="45720" upright="1">
              <a:spAutoFit/>
            </a:bodyPr>
            <a:lstStyle/>
            <a:p>
              <a:pPr algn="ctr">
                <a:spcAft>
                  <a:spcPts val="300"/>
                </a:spcAft>
              </a:pPr>
              <a:r>
                <a:rPr lang="en-US" sz="1200" b="1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Memory</a:t>
              </a:r>
              <a:endParaRPr lang="en-US" sz="120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4" name="Téglalap 49"/>
            <p:cNvSpPr>
              <a:spLocks noChangeArrowheads="1"/>
            </p:cNvSpPr>
            <p:nvPr/>
          </p:nvSpPr>
          <p:spPr bwMode="auto">
            <a:xfrm>
              <a:off x="0" y="161925"/>
              <a:ext cx="1323975" cy="370840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>
              <a:noAutofit/>
            </a:bodyPr>
            <a:lstStyle/>
            <a:p>
              <a:pPr algn="ctr">
                <a:spcAft>
                  <a:spcPts val="300"/>
                </a:spcAft>
              </a:pPr>
              <a:r>
                <a:rPr lang="en-US" sz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Processor</a:t>
              </a:r>
              <a:endParaRPr lang="en-US" sz="12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5" name="AutoShape 1262"/>
            <p:cNvSpPr>
              <a:spLocks noChangeArrowheads="1"/>
            </p:cNvSpPr>
            <p:nvPr/>
          </p:nvSpPr>
          <p:spPr bwMode="auto">
            <a:xfrm>
              <a:off x="1323975" y="342900"/>
              <a:ext cx="421640" cy="58420"/>
            </a:xfrm>
            <a:prstGeom prst="leftRightArrow">
              <a:avLst>
                <a:gd name="adj1" fmla="val 50000"/>
                <a:gd name="adj2" fmla="val 144348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0" vert="horz" wrap="none" lIns="91440" tIns="45720" rIns="91440" bIns="45720" anchor="ctr" anchorCtr="0" upright="1">
              <a:noAutofit/>
            </a:bodyPr>
            <a:lstStyle/>
            <a:p>
              <a:endParaRPr lang="en-US"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26" name="Line 1269"/>
            <p:cNvCxnSpPr>
              <a:cxnSpLocks noChangeShapeType="1"/>
            </p:cNvCxnSpPr>
            <p:nvPr/>
          </p:nvCxnSpPr>
          <p:spPr bwMode="auto">
            <a:xfrm flipH="1">
              <a:off x="1552575" y="-104775"/>
              <a:ext cx="10160" cy="1035685"/>
            </a:xfrm>
            <a:prstGeom prst="line">
              <a:avLst/>
            </a:prstGeom>
            <a:noFill/>
            <a:ln w="22225">
              <a:solidFill>
                <a:srgbClr val="FF3300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2" name="Group 11"/>
          <p:cNvGrpSpPr/>
          <p:nvPr/>
        </p:nvGrpSpPr>
        <p:grpSpPr>
          <a:xfrm>
            <a:off x="981553" y="3457391"/>
            <a:ext cx="2895335" cy="1034415"/>
            <a:chOff x="0" y="-47625"/>
            <a:chExt cx="2895335" cy="1034415"/>
          </a:xfrm>
        </p:grpSpPr>
        <p:sp>
          <p:nvSpPr>
            <p:cNvPr id="17" name="Téglalap 46"/>
            <p:cNvSpPr>
              <a:spLocks noChangeArrowheads="1"/>
            </p:cNvSpPr>
            <p:nvPr/>
          </p:nvSpPr>
          <p:spPr bwMode="auto">
            <a:xfrm>
              <a:off x="0" y="218440"/>
              <a:ext cx="1314450" cy="369570"/>
            </a:xfrm>
            <a:prstGeom prst="rect">
              <a:avLst/>
            </a:prstGeom>
            <a:solidFill>
              <a:srgbClr val="558ED5"/>
            </a:solidFill>
            <a:ln w="635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300"/>
                </a:spcAft>
              </a:pPr>
              <a:r>
                <a:rPr lang="hu-HU" sz="1200" kern="120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MCH</a:t>
              </a:r>
              <a:endParaRPr lang="en-US" sz="120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1727570" y="155575"/>
              <a:ext cx="1167765" cy="546100"/>
            </a:xfrm>
            <a:custGeom>
              <a:avLst/>
              <a:gdLst>
                <a:gd name="T0" fmla="*/ 214 w 1298"/>
                <a:gd name="T1" fmla="*/ 176 h 797"/>
                <a:gd name="T2" fmla="*/ 206 w 1298"/>
                <a:gd name="T3" fmla="*/ 152 h 797"/>
                <a:gd name="T4" fmla="*/ 230 w 1298"/>
                <a:gd name="T5" fmla="*/ 136 h 797"/>
                <a:gd name="T6" fmla="*/ 254 w 1298"/>
                <a:gd name="T7" fmla="*/ 112 h 797"/>
                <a:gd name="T8" fmla="*/ 398 w 1298"/>
                <a:gd name="T9" fmla="*/ 56 h 797"/>
                <a:gd name="T10" fmla="*/ 518 w 1298"/>
                <a:gd name="T11" fmla="*/ 0 h 797"/>
                <a:gd name="T12" fmla="*/ 902 w 1298"/>
                <a:gd name="T13" fmla="*/ 24 h 797"/>
                <a:gd name="T14" fmla="*/ 926 w 1298"/>
                <a:gd name="T15" fmla="*/ 72 h 797"/>
                <a:gd name="T16" fmla="*/ 998 w 1298"/>
                <a:gd name="T17" fmla="*/ 112 h 797"/>
                <a:gd name="T18" fmla="*/ 1110 w 1298"/>
                <a:gd name="T19" fmla="*/ 200 h 797"/>
                <a:gd name="T20" fmla="*/ 1230 w 1298"/>
                <a:gd name="T21" fmla="*/ 280 h 797"/>
                <a:gd name="T22" fmla="*/ 1190 w 1298"/>
                <a:gd name="T23" fmla="*/ 528 h 797"/>
                <a:gd name="T24" fmla="*/ 1158 w 1298"/>
                <a:gd name="T25" fmla="*/ 592 h 797"/>
                <a:gd name="T26" fmla="*/ 1126 w 1298"/>
                <a:gd name="T27" fmla="*/ 640 h 797"/>
                <a:gd name="T28" fmla="*/ 982 w 1298"/>
                <a:gd name="T29" fmla="*/ 736 h 797"/>
                <a:gd name="T30" fmla="*/ 934 w 1298"/>
                <a:gd name="T31" fmla="*/ 760 h 797"/>
                <a:gd name="T32" fmla="*/ 814 w 1298"/>
                <a:gd name="T33" fmla="*/ 776 h 797"/>
                <a:gd name="T34" fmla="*/ 638 w 1298"/>
                <a:gd name="T35" fmla="*/ 768 h 797"/>
                <a:gd name="T36" fmla="*/ 590 w 1298"/>
                <a:gd name="T37" fmla="*/ 752 h 797"/>
                <a:gd name="T38" fmla="*/ 542 w 1298"/>
                <a:gd name="T39" fmla="*/ 720 h 797"/>
                <a:gd name="T40" fmla="*/ 198 w 1298"/>
                <a:gd name="T41" fmla="*/ 648 h 797"/>
                <a:gd name="T42" fmla="*/ 142 w 1298"/>
                <a:gd name="T43" fmla="*/ 552 h 797"/>
                <a:gd name="T44" fmla="*/ 70 w 1298"/>
                <a:gd name="T45" fmla="*/ 520 h 797"/>
                <a:gd name="T46" fmla="*/ 38 w 1298"/>
                <a:gd name="T47" fmla="*/ 304 h 797"/>
                <a:gd name="T48" fmla="*/ 70 w 1298"/>
                <a:gd name="T49" fmla="*/ 216 h 797"/>
                <a:gd name="T50" fmla="*/ 126 w 1298"/>
                <a:gd name="T51" fmla="*/ 208 h 797"/>
                <a:gd name="T52" fmla="*/ 214 w 1298"/>
                <a:gd name="T53" fmla="*/ 176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98" h="797">
                  <a:moveTo>
                    <a:pt x="214" y="176"/>
                  </a:moveTo>
                  <a:cubicBezTo>
                    <a:pt x="211" y="168"/>
                    <a:pt x="203" y="160"/>
                    <a:pt x="206" y="152"/>
                  </a:cubicBezTo>
                  <a:cubicBezTo>
                    <a:pt x="210" y="143"/>
                    <a:pt x="223" y="142"/>
                    <a:pt x="230" y="136"/>
                  </a:cubicBezTo>
                  <a:cubicBezTo>
                    <a:pt x="239" y="129"/>
                    <a:pt x="244" y="117"/>
                    <a:pt x="254" y="112"/>
                  </a:cubicBezTo>
                  <a:cubicBezTo>
                    <a:pt x="300" y="87"/>
                    <a:pt x="354" y="86"/>
                    <a:pt x="398" y="56"/>
                  </a:cubicBezTo>
                  <a:cubicBezTo>
                    <a:pt x="426" y="14"/>
                    <a:pt x="473" y="15"/>
                    <a:pt x="518" y="0"/>
                  </a:cubicBezTo>
                  <a:cubicBezTo>
                    <a:pt x="658" y="4"/>
                    <a:pt x="770" y="5"/>
                    <a:pt x="902" y="24"/>
                  </a:cubicBezTo>
                  <a:cubicBezTo>
                    <a:pt x="912" y="39"/>
                    <a:pt x="915" y="58"/>
                    <a:pt x="926" y="72"/>
                  </a:cubicBezTo>
                  <a:cubicBezTo>
                    <a:pt x="941" y="91"/>
                    <a:pt x="978" y="99"/>
                    <a:pt x="998" y="112"/>
                  </a:cubicBezTo>
                  <a:cubicBezTo>
                    <a:pt x="1031" y="178"/>
                    <a:pt x="1065" y="163"/>
                    <a:pt x="1110" y="200"/>
                  </a:cubicBezTo>
                  <a:cubicBezTo>
                    <a:pt x="1148" y="231"/>
                    <a:pt x="1183" y="264"/>
                    <a:pt x="1230" y="280"/>
                  </a:cubicBezTo>
                  <a:cubicBezTo>
                    <a:pt x="1298" y="348"/>
                    <a:pt x="1266" y="478"/>
                    <a:pt x="1190" y="528"/>
                  </a:cubicBezTo>
                  <a:cubicBezTo>
                    <a:pt x="1179" y="549"/>
                    <a:pt x="1169" y="571"/>
                    <a:pt x="1158" y="592"/>
                  </a:cubicBezTo>
                  <a:cubicBezTo>
                    <a:pt x="1149" y="609"/>
                    <a:pt x="1126" y="640"/>
                    <a:pt x="1126" y="640"/>
                  </a:cubicBezTo>
                  <a:cubicBezTo>
                    <a:pt x="1105" y="724"/>
                    <a:pt x="1055" y="718"/>
                    <a:pt x="982" y="736"/>
                  </a:cubicBezTo>
                  <a:cubicBezTo>
                    <a:pt x="965" y="740"/>
                    <a:pt x="951" y="756"/>
                    <a:pt x="934" y="760"/>
                  </a:cubicBezTo>
                  <a:cubicBezTo>
                    <a:pt x="895" y="769"/>
                    <a:pt x="854" y="768"/>
                    <a:pt x="814" y="776"/>
                  </a:cubicBezTo>
                  <a:cubicBezTo>
                    <a:pt x="755" y="773"/>
                    <a:pt x="696" y="774"/>
                    <a:pt x="638" y="768"/>
                  </a:cubicBezTo>
                  <a:cubicBezTo>
                    <a:pt x="621" y="766"/>
                    <a:pt x="604" y="761"/>
                    <a:pt x="590" y="752"/>
                  </a:cubicBezTo>
                  <a:cubicBezTo>
                    <a:pt x="574" y="741"/>
                    <a:pt x="542" y="720"/>
                    <a:pt x="542" y="720"/>
                  </a:cubicBezTo>
                  <a:cubicBezTo>
                    <a:pt x="416" y="730"/>
                    <a:pt x="248" y="797"/>
                    <a:pt x="198" y="648"/>
                  </a:cubicBezTo>
                  <a:cubicBezTo>
                    <a:pt x="188" y="565"/>
                    <a:pt x="208" y="596"/>
                    <a:pt x="142" y="552"/>
                  </a:cubicBezTo>
                  <a:cubicBezTo>
                    <a:pt x="120" y="537"/>
                    <a:pt x="70" y="520"/>
                    <a:pt x="70" y="520"/>
                  </a:cubicBezTo>
                  <a:cubicBezTo>
                    <a:pt x="0" y="450"/>
                    <a:pt x="27" y="446"/>
                    <a:pt x="38" y="304"/>
                  </a:cubicBezTo>
                  <a:cubicBezTo>
                    <a:pt x="39" y="297"/>
                    <a:pt x="63" y="220"/>
                    <a:pt x="70" y="216"/>
                  </a:cubicBezTo>
                  <a:cubicBezTo>
                    <a:pt x="87" y="208"/>
                    <a:pt x="107" y="211"/>
                    <a:pt x="126" y="208"/>
                  </a:cubicBezTo>
                  <a:cubicBezTo>
                    <a:pt x="159" y="197"/>
                    <a:pt x="178" y="183"/>
                    <a:pt x="214" y="176"/>
                  </a:cubicBezTo>
                  <a:close/>
                </a:path>
              </a:pathLst>
            </a:cu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9" name="Text Box 1257"/>
            <p:cNvSpPr txBox="1">
              <a:spLocks noChangeArrowheads="1"/>
            </p:cNvSpPr>
            <p:nvPr/>
          </p:nvSpPr>
          <p:spPr bwMode="auto">
            <a:xfrm>
              <a:off x="1830424" y="296545"/>
              <a:ext cx="878767" cy="283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91440" tIns="45720" rIns="91440" bIns="45720" upright="1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US" sz="12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Memory</a:t>
              </a:r>
              <a:endParaRPr lang="en-US" sz="12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0" name="AutoShape 1258"/>
            <p:cNvSpPr>
              <a:spLocks noChangeArrowheads="1"/>
            </p:cNvSpPr>
            <p:nvPr/>
          </p:nvSpPr>
          <p:spPr bwMode="auto">
            <a:xfrm>
              <a:off x="1320937" y="397510"/>
              <a:ext cx="421640" cy="59690"/>
            </a:xfrm>
            <a:prstGeom prst="leftRightArrow">
              <a:avLst>
                <a:gd name="adj1" fmla="val 50000"/>
                <a:gd name="adj2" fmla="val 141277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0" vert="horz" wrap="none" lIns="91440" tIns="45720" rIns="91440" bIns="45720" anchor="ctr" anchorCtr="0" upright="1">
              <a:noAutofit/>
            </a:bodyPr>
            <a:lstStyle/>
            <a:p>
              <a:endParaRPr lang="en-US"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21" name="Line 1264"/>
            <p:cNvCxnSpPr>
              <a:cxnSpLocks noChangeShapeType="1"/>
            </p:cNvCxnSpPr>
            <p:nvPr/>
          </p:nvCxnSpPr>
          <p:spPr bwMode="auto">
            <a:xfrm flipH="1">
              <a:off x="1513840" y="-47625"/>
              <a:ext cx="10160" cy="1034415"/>
            </a:xfrm>
            <a:prstGeom prst="line">
              <a:avLst/>
            </a:prstGeom>
            <a:noFill/>
            <a:ln w="22225">
              <a:solidFill>
                <a:srgbClr val="FF3300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3" name="Right Arrow 12"/>
          <p:cNvSpPr/>
          <p:nvPr/>
        </p:nvSpPr>
        <p:spPr>
          <a:xfrm>
            <a:off x="4111206" y="3430210"/>
            <a:ext cx="396000" cy="7795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5" name="Line 13"/>
          <p:cNvCxnSpPr/>
          <p:nvPr/>
        </p:nvCxnSpPr>
        <p:spPr bwMode="auto">
          <a:xfrm>
            <a:off x="4423600" y="2035598"/>
            <a:ext cx="2019833" cy="22646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" name="Téglalap 49"/>
          <p:cNvSpPr>
            <a:spLocks noChangeArrowheads="1"/>
          </p:cNvSpPr>
          <p:nvPr/>
        </p:nvSpPr>
        <p:spPr bwMode="auto">
          <a:xfrm>
            <a:off x="978877" y="3116396"/>
            <a:ext cx="1323975" cy="370840"/>
          </a:xfrm>
          <a:prstGeom prst="rect">
            <a:avLst/>
          </a:prstGeom>
          <a:solidFill>
            <a:srgbClr val="33CC33"/>
          </a:solidFill>
          <a:ln w="6350" algn="ctr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ctr" anchorCtr="0">
            <a:noAutofit/>
          </a:bodyPr>
          <a:lstStyle/>
          <a:p>
            <a:pPr algn="ctr">
              <a:spcAft>
                <a:spcPts val="300"/>
              </a:spcAft>
            </a:pPr>
            <a:r>
              <a:rPr lang="en-US" sz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Processor</a:t>
            </a:r>
            <a:endParaRPr lang="en-US" sz="1200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29" name="Straight Connector 28"/>
          <p:cNvCxnSpPr>
            <a:stCxn id="27" idx="2"/>
            <a:endCxn id="17" idx="0"/>
          </p:cNvCxnSpPr>
          <p:nvPr/>
        </p:nvCxnSpPr>
        <p:spPr bwMode="auto">
          <a:xfrm flipH="1">
            <a:off x="1638778" y="3487236"/>
            <a:ext cx="2087" cy="23622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Rounded Rectangle 2"/>
          <p:cNvSpPr/>
          <p:nvPr/>
        </p:nvSpPr>
        <p:spPr bwMode="auto">
          <a:xfrm>
            <a:off x="4861635" y="2263548"/>
            <a:ext cx="3355773" cy="1854243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2188890" y="2231917"/>
            <a:ext cx="57239" cy="51892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sz="12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1" name="Oval 30"/>
          <p:cNvSpPr>
            <a:spLocks noChangeArrowheads="1"/>
          </p:cNvSpPr>
          <p:nvPr/>
        </p:nvSpPr>
        <p:spPr bwMode="auto">
          <a:xfrm>
            <a:off x="6403233" y="2222392"/>
            <a:ext cx="57239" cy="51892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sz="12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88586" y="4564485"/>
            <a:ext cx="4060855" cy="6976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400"/>
              </a:spcAft>
            </a:pPr>
            <a:r>
              <a:rPr lang="en-US" sz="1200" dirty="0" smtClean="0"/>
              <a:t>This</a:t>
            </a:r>
            <a:r>
              <a:rPr lang="hu-HU" sz="1200" dirty="0" smtClean="0"/>
              <a:t> is </a:t>
            </a:r>
            <a:r>
              <a:rPr lang="en-US" sz="1200" dirty="0" smtClean="0"/>
              <a:t>a per processor connection of </a:t>
            </a:r>
            <a:r>
              <a:rPr lang="hu-HU" sz="1200" dirty="0" smtClean="0"/>
              <a:t>the </a:t>
            </a:r>
            <a:r>
              <a:rPr lang="en-US" sz="1200" dirty="0" smtClean="0"/>
              <a:t>memory</a:t>
            </a:r>
            <a:r>
              <a:rPr lang="hu-HU" sz="1200" dirty="0" smtClean="0"/>
              <a:t>.</a:t>
            </a:r>
            <a:endParaRPr lang="en-US" sz="1200" dirty="0" smtClean="0"/>
          </a:p>
          <a:p>
            <a:pPr algn="ctr"/>
            <a:r>
              <a:rPr lang="hu-HU" sz="1200" dirty="0" smtClean="0"/>
              <a:t>It </a:t>
            </a:r>
            <a:r>
              <a:rPr lang="en-US" sz="1200" dirty="0" smtClean="0"/>
              <a:t>scales memory bandwidth inherently </a:t>
            </a:r>
          </a:p>
          <a:p>
            <a:pPr algn="ctr"/>
            <a:r>
              <a:rPr lang="en-US" sz="1200" dirty="0" smtClean="0"/>
              <a:t>with the processor count.</a:t>
            </a:r>
            <a:endParaRPr lang="en-US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496029" y="4551785"/>
            <a:ext cx="3558025" cy="6976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400"/>
              </a:spcAft>
            </a:pPr>
            <a:r>
              <a:rPr lang="en-US" sz="1200" dirty="0" smtClean="0"/>
              <a:t>This is a central connection of </a:t>
            </a:r>
            <a:r>
              <a:rPr lang="hu-HU" sz="1200" dirty="0" smtClean="0"/>
              <a:t>the </a:t>
            </a:r>
            <a:r>
              <a:rPr lang="en-US" sz="1200" dirty="0" smtClean="0"/>
              <a:t>memory</a:t>
            </a:r>
            <a:r>
              <a:rPr lang="hu-HU" sz="1200" dirty="0" smtClean="0"/>
              <a:t>.</a:t>
            </a:r>
            <a:endParaRPr lang="en-US" sz="1200" dirty="0" smtClean="0"/>
          </a:p>
          <a:p>
            <a:pPr algn="ctr"/>
            <a:r>
              <a:rPr lang="hu-HU" sz="1200" dirty="0" smtClean="0"/>
              <a:t>It </a:t>
            </a:r>
            <a:r>
              <a:rPr lang="en-US" sz="1200" dirty="0" smtClean="0"/>
              <a:t>cause</a:t>
            </a:r>
            <a:r>
              <a:rPr lang="hu-HU" sz="1200" dirty="0" smtClean="0"/>
              <a:t>s</a:t>
            </a:r>
            <a:r>
              <a:rPr lang="en-US" sz="1200" dirty="0" smtClean="0"/>
              <a:t> severe bandwidth imitations</a:t>
            </a:r>
          </a:p>
          <a:p>
            <a:pPr algn="ctr"/>
            <a:r>
              <a:rPr lang="hu-HU" sz="1200" dirty="0" smtClean="0"/>
              <a:t>for multiprocessor</a:t>
            </a:r>
            <a:r>
              <a:rPr lang="en-US" sz="1200" dirty="0" smtClean="0"/>
              <a:t>s</a:t>
            </a:r>
            <a:r>
              <a:rPr lang="hu-HU" sz="1200" dirty="0" smtClean="0"/>
              <a:t>, like </a:t>
            </a:r>
            <a:r>
              <a:rPr lang="en-US" sz="1200" dirty="0" smtClean="0"/>
              <a:t>4S configurations.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177800" y="636588"/>
            <a:ext cx="45833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a) C</a:t>
            </a:r>
            <a:r>
              <a:rPr lang="hu-HU" b="1" dirty="0" smtClean="0">
                <a:solidFill>
                  <a:schemeClr val="accent6"/>
                </a:solidFill>
              </a:rPr>
              <a:t>onnecting memory via the processor(s)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7705" y="939410"/>
            <a:ext cx="81676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It is one option of the design aspect of "</a:t>
            </a:r>
            <a:r>
              <a:rPr lang="hu-HU" dirty="0" smtClean="0">
                <a:solidFill>
                  <a:srgbClr val="0070C0"/>
                </a:solidFill>
              </a:rPr>
              <a:t>Choice of the connection point of the memory</a:t>
            </a:r>
            <a:r>
              <a:rPr lang="hu-HU" dirty="0" smtClean="0"/>
              <a:t>", </a:t>
            </a:r>
          </a:p>
          <a:p>
            <a:r>
              <a:rPr lang="hu-HU" dirty="0"/>
              <a:t> </a:t>
            </a:r>
            <a:r>
              <a:rPr lang="hu-HU" dirty="0" smtClean="0"/>
              <a:t> as seen below.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02365" y="5443467"/>
            <a:ext cx="80970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Figure: Options </a:t>
            </a:r>
            <a:r>
              <a:rPr lang="en-US" dirty="0" smtClean="0"/>
              <a:t>for</a:t>
            </a:r>
            <a:r>
              <a:rPr lang="hu-HU" dirty="0" smtClean="0"/>
              <a:t> </a:t>
            </a:r>
            <a:r>
              <a:rPr lang="hu-HU" dirty="0"/>
              <a:t>the design aspect of </a:t>
            </a:r>
            <a:r>
              <a:rPr lang="hu-HU" dirty="0" smtClean="0"/>
              <a:t>Cho</a:t>
            </a:r>
            <a:r>
              <a:rPr lang="en-US" dirty="0" err="1" smtClean="0"/>
              <a:t>osing</a:t>
            </a:r>
            <a:r>
              <a:rPr lang="hu-HU" dirty="0" smtClean="0"/>
              <a:t> </a:t>
            </a:r>
            <a:r>
              <a:rPr lang="hu-HU" dirty="0"/>
              <a:t>the connection point of the </a:t>
            </a:r>
            <a:r>
              <a:rPr lang="hu-HU" dirty="0" smtClean="0"/>
              <a:t>memory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75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/>
          <p:cNvGrpSpPr/>
          <p:nvPr/>
        </p:nvGrpSpPr>
        <p:grpSpPr>
          <a:xfrm>
            <a:off x="1623899" y="1593088"/>
            <a:ext cx="5118100" cy="2936875"/>
            <a:chOff x="4032250" y="3705225"/>
            <a:chExt cx="5118100" cy="2936875"/>
          </a:xfrm>
        </p:grpSpPr>
        <p:sp>
          <p:nvSpPr>
            <p:cNvPr id="4" name="Text Box 55"/>
            <p:cNvSpPr txBox="1">
              <a:spLocks noChangeArrowheads="1"/>
            </p:cNvSpPr>
            <p:nvPr/>
          </p:nvSpPr>
          <p:spPr bwMode="auto">
            <a:xfrm>
              <a:off x="4032250" y="5083175"/>
              <a:ext cx="1228725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Verdana" pitchFamily="34" charset="0"/>
                </a:rPr>
                <a:t>E.g. DDR3-1333</a:t>
              </a:r>
            </a:p>
          </p:txBody>
        </p:sp>
        <p:sp>
          <p:nvSpPr>
            <p:cNvPr id="5" name="Téglalap 40"/>
            <p:cNvSpPr>
              <a:spLocks noChangeArrowheads="1"/>
            </p:cNvSpPr>
            <p:nvPr/>
          </p:nvSpPr>
          <p:spPr bwMode="auto">
            <a:xfrm>
              <a:off x="5137150" y="4076700"/>
              <a:ext cx="1349375" cy="522288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rgbClr val="FFFFFF"/>
                  </a:solidFill>
                  <a:latin typeface="Verdana" pitchFamily="34" charset="0"/>
                </a:rPr>
                <a:t>Processor</a:t>
              </a:r>
              <a:endParaRPr lang="hu-HU" altLang="en-US" sz="100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6" name="Téglalap 46"/>
            <p:cNvSpPr/>
            <p:nvPr/>
          </p:nvSpPr>
          <p:spPr>
            <a:xfrm>
              <a:off x="6064250" y="4989513"/>
              <a:ext cx="1184275" cy="52228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Aft>
                  <a:spcPts val="300"/>
                </a:spcAft>
                <a:defRPr/>
              </a:pPr>
              <a:r>
                <a:rPr lang="en-US" altLang="en-US" sz="1000" smtClean="0">
                  <a:solidFill>
                    <a:srgbClr val="FFFFFF"/>
                  </a:solidFill>
                  <a:latin typeface="Verdana" pitchFamily="34" charset="0"/>
                </a:rPr>
                <a:t>IOH</a:t>
              </a:r>
              <a:r>
                <a:rPr lang="en-US" altLang="en-US" sz="1000" baseline="30000" smtClean="0">
                  <a:solidFill>
                    <a:srgbClr val="FFFFFF"/>
                  </a:solidFill>
                  <a:latin typeface="Verdana" pitchFamily="34" charset="0"/>
                </a:rPr>
                <a:t>1</a:t>
              </a:r>
              <a:endParaRPr lang="hu-HU" altLang="en-US" sz="1000" baseline="30000" smtClean="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7" name="Szövegdoboz 70"/>
            <p:cNvSpPr txBox="1">
              <a:spLocks noChangeArrowheads="1"/>
            </p:cNvSpPr>
            <p:nvPr/>
          </p:nvSpPr>
          <p:spPr bwMode="auto">
            <a:xfrm>
              <a:off x="5873750" y="4684713"/>
              <a:ext cx="414338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Verdana" pitchFamily="34" charset="0"/>
                </a:rPr>
                <a:t>QPI</a:t>
              </a:r>
              <a:endParaRPr lang="hu-HU" altLang="en-US" sz="10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cxnSp>
          <p:nvCxnSpPr>
            <p:cNvPr id="8" name="Egyenes összekötő 57"/>
            <p:cNvCxnSpPr/>
            <p:nvPr/>
          </p:nvCxnSpPr>
          <p:spPr>
            <a:xfrm>
              <a:off x="6486525" y="4357688"/>
              <a:ext cx="3619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Szövegdoboz 70"/>
            <p:cNvSpPr txBox="1">
              <a:spLocks noChangeArrowheads="1"/>
            </p:cNvSpPr>
            <p:nvPr/>
          </p:nvSpPr>
          <p:spPr bwMode="auto">
            <a:xfrm>
              <a:off x="6461125" y="4122738"/>
              <a:ext cx="414338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itchFamily="34" charset="0"/>
                </a:rPr>
                <a:t>QPI</a:t>
              </a:r>
            </a:p>
          </p:txBody>
        </p:sp>
        <p:cxnSp>
          <p:nvCxnSpPr>
            <p:cNvPr id="10" name="Egyenes összekötő 59"/>
            <p:cNvCxnSpPr>
              <a:stCxn id="24" idx="1"/>
            </p:cNvCxnSpPr>
            <p:nvPr/>
          </p:nvCxnSpPr>
          <p:spPr>
            <a:xfrm flipV="1">
              <a:off x="4638675" y="3898900"/>
              <a:ext cx="33020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Egyenes összekötő 61"/>
            <p:cNvCxnSpPr/>
            <p:nvPr/>
          </p:nvCxnSpPr>
          <p:spPr>
            <a:xfrm rot="10800000" flipH="1" flipV="1">
              <a:off x="4962525" y="4206875"/>
              <a:ext cx="1682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Egyenes összekötő 62"/>
            <p:cNvCxnSpPr>
              <a:stCxn id="23" idx="1"/>
            </p:cNvCxnSpPr>
            <p:nvPr/>
          </p:nvCxnSpPr>
          <p:spPr>
            <a:xfrm flipV="1">
              <a:off x="4641850" y="4346575"/>
              <a:ext cx="496888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églalap 73"/>
            <p:cNvSpPr>
              <a:spLocks noChangeArrowheads="1"/>
            </p:cNvSpPr>
            <p:nvPr/>
          </p:nvSpPr>
          <p:spPr bwMode="auto">
            <a:xfrm flipH="1" flipV="1">
              <a:off x="4695825" y="4164013"/>
              <a:ext cx="66675" cy="35877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4" name="Téglalap 74"/>
            <p:cNvSpPr>
              <a:spLocks noChangeArrowheads="1"/>
            </p:cNvSpPr>
            <p:nvPr/>
          </p:nvSpPr>
          <p:spPr bwMode="auto">
            <a:xfrm flipH="1" flipV="1">
              <a:off x="4814888" y="4164013"/>
              <a:ext cx="68262" cy="35877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5" name="Téglalap 75"/>
            <p:cNvSpPr>
              <a:spLocks noChangeArrowheads="1"/>
            </p:cNvSpPr>
            <p:nvPr/>
          </p:nvSpPr>
          <p:spPr bwMode="auto">
            <a:xfrm flipH="1" flipV="1">
              <a:off x="4691063" y="3717925"/>
              <a:ext cx="68262" cy="357188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6" name="Téglalap 77"/>
            <p:cNvSpPr>
              <a:spLocks noChangeArrowheads="1"/>
            </p:cNvSpPr>
            <p:nvPr/>
          </p:nvSpPr>
          <p:spPr bwMode="auto">
            <a:xfrm flipH="1" flipV="1">
              <a:off x="4811713" y="3717925"/>
              <a:ext cx="68262" cy="357188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latin typeface="Arial"/>
              </a:endParaRPr>
            </a:p>
          </p:txBody>
        </p:sp>
        <p:cxnSp>
          <p:nvCxnSpPr>
            <p:cNvPr id="17" name="Egyenes összekötő 78"/>
            <p:cNvCxnSpPr>
              <a:stCxn id="25" idx="1"/>
            </p:cNvCxnSpPr>
            <p:nvPr/>
          </p:nvCxnSpPr>
          <p:spPr>
            <a:xfrm flipV="1">
              <a:off x="4635500" y="4805363"/>
              <a:ext cx="32702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églalap 79"/>
            <p:cNvSpPr>
              <a:spLocks noChangeArrowheads="1"/>
            </p:cNvSpPr>
            <p:nvPr/>
          </p:nvSpPr>
          <p:spPr bwMode="auto">
            <a:xfrm flipH="1" flipV="1">
              <a:off x="4695825" y="4630738"/>
              <a:ext cx="66675" cy="357187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9" name="Téglalap 80"/>
            <p:cNvSpPr>
              <a:spLocks noChangeArrowheads="1"/>
            </p:cNvSpPr>
            <p:nvPr/>
          </p:nvSpPr>
          <p:spPr bwMode="auto">
            <a:xfrm flipH="1" flipV="1">
              <a:off x="4814888" y="4630738"/>
              <a:ext cx="68262" cy="357187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latin typeface="Arial"/>
              </a:endParaRPr>
            </a:p>
          </p:txBody>
        </p:sp>
        <p:cxnSp>
          <p:nvCxnSpPr>
            <p:cNvPr id="20" name="Egyenes összekötő 81"/>
            <p:cNvCxnSpPr/>
            <p:nvPr/>
          </p:nvCxnSpPr>
          <p:spPr>
            <a:xfrm rot="5400000" flipH="1" flipV="1">
              <a:off x="4802187" y="4637088"/>
              <a:ext cx="32702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Egyenes összekötő 89"/>
            <p:cNvCxnSpPr/>
            <p:nvPr/>
          </p:nvCxnSpPr>
          <p:spPr>
            <a:xfrm rot="10800000" flipH="1" flipV="1">
              <a:off x="4962525" y="4467225"/>
              <a:ext cx="1682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Egyenes összekötő 91"/>
            <p:cNvCxnSpPr/>
            <p:nvPr/>
          </p:nvCxnSpPr>
          <p:spPr>
            <a:xfrm rot="5400000" flipH="1" flipV="1">
              <a:off x="4801394" y="4052094"/>
              <a:ext cx="325438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églalap 100"/>
            <p:cNvSpPr>
              <a:spLocks noChangeArrowheads="1"/>
            </p:cNvSpPr>
            <p:nvPr/>
          </p:nvSpPr>
          <p:spPr bwMode="auto">
            <a:xfrm flipH="1" flipV="1">
              <a:off x="4575175" y="4167188"/>
              <a:ext cx="66675" cy="357187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4" name="Téglalap 101"/>
            <p:cNvSpPr>
              <a:spLocks noChangeArrowheads="1"/>
            </p:cNvSpPr>
            <p:nvPr/>
          </p:nvSpPr>
          <p:spPr bwMode="auto">
            <a:xfrm flipH="1" flipV="1">
              <a:off x="4572000" y="3719513"/>
              <a:ext cx="66675" cy="357187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5" name="Téglalap 102"/>
            <p:cNvSpPr>
              <a:spLocks noChangeArrowheads="1"/>
            </p:cNvSpPr>
            <p:nvPr/>
          </p:nvSpPr>
          <p:spPr bwMode="auto">
            <a:xfrm flipH="1" flipV="1">
              <a:off x="4575175" y="4632325"/>
              <a:ext cx="66675" cy="357188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latin typeface="Arial"/>
              </a:endParaRPr>
            </a:p>
          </p:txBody>
        </p:sp>
        <p:cxnSp>
          <p:nvCxnSpPr>
            <p:cNvPr id="26" name="Egyenes összekötő 108"/>
            <p:cNvCxnSpPr>
              <a:stCxn id="40" idx="1"/>
            </p:cNvCxnSpPr>
            <p:nvPr/>
          </p:nvCxnSpPr>
          <p:spPr>
            <a:xfrm flipH="1" flipV="1">
              <a:off x="8382000" y="3886200"/>
              <a:ext cx="328613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Egyenes összekötő 109"/>
            <p:cNvCxnSpPr/>
            <p:nvPr/>
          </p:nvCxnSpPr>
          <p:spPr>
            <a:xfrm rot="10800000" flipV="1">
              <a:off x="8220075" y="4194175"/>
              <a:ext cx="1682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Egyenes összekötő 112"/>
            <p:cNvCxnSpPr>
              <a:stCxn id="39" idx="1"/>
            </p:cNvCxnSpPr>
            <p:nvPr/>
          </p:nvCxnSpPr>
          <p:spPr>
            <a:xfrm flipH="1" flipV="1">
              <a:off x="8212138" y="4333875"/>
              <a:ext cx="49530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églalap 113"/>
            <p:cNvSpPr>
              <a:spLocks noChangeArrowheads="1"/>
            </p:cNvSpPr>
            <p:nvPr/>
          </p:nvSpPr>
          <p:spPr bwMode="auto">
            <a:xfrm flipV="1">
              <a:off x="8588375" y="4151313"/>
              <a:ext cx="66675" cy="35877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0" name="Téglalap 116"/>
            <p:cNvSpPr>
              <a:spLocks noChangeArrowheads="1"/>
            </p:cNvSpPr>
            <p:nvPr/>
          </p:nvSpPr>
          <p:spPr bwMode="auto">
            <a:xfrm flipV="1">
              <a:off x="8467725" y="4151313"/>
              <a:ext cx="68263" cy="358775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1" name="Téglalap 117"/>
            <p:cNvSpPr>
              <a:spLocks noChangeArrowheads="1"/>
            </p:cNvSpPr>
            <p:nvPr/>
          </p:nvSpPr>
          <p:spPr bwMode="auto">
            <a:xfrm flipV="1">
              <a:off x="8591550" y="3705225"/>
              <a:ext cx="68263" cy="357188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2" name="Téglalap 118"/>
            <p:cNvSpPr>
              <a:spLocks noChangeArrowheads="1"/>
            </p:cNvSpPr>
            <p:nvPr/>
          </p:nvSpPr>
          <p:spPr bwMode="auto">
            <a:xfrm flipV="1">
              <a:off x="8470900" y="3705225"/>
              <a:ext cx="69850" cy="357188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latin typeface="Arial"/>
              </a:endParaRPr>
            </a:p>
          </p:txBody>
        </p:sp>
        <p:cxnSp>
          <p:nvCxnSpPr>
            <p:cNvPr id="33" name="Egyenes összekötő 119"/>
            <p:cNvCxnSpPr>
              <a:stCxn id="41" idx="1"/>
            </p:cNvCxnSpPr>
            <p:nvPr/>
          </p:nvCxnSpPr>
          <p:spPr>
            <a:xfrm flipH="1" flipV="1">
              <a:off x="8382000" y="4799013"/>
              <a:ext cx="325438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églalap 120"/>
            <p:cNvSpPr>
              <a:spLocks noChangeArrowheads="1"/>
            </p:cNvSpPr>
            <p:nvPr/>
          </p:nvSpPr>
          <p:spPr bwMode="auto">
            <a:xfrm flipV="1">
              <a:off x="8588375" y="4618038"/>
              <a:ext cx="66675" cy="357187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5" name="Téglalap 121"/>
            <p:cNvSpPr>
              <a:spLocks noChangeArrowheads="1"/>
            </p:cNvSpPr>
            <p:nvPr/>
          </p:nvSpPr>
          <p:spPr bwMode="auto">
            <a:xfrm flipV="1">
              <a:off x="8467725" y="4618038"/>
              <a:ext cx="68263" cy="357187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latin typeface="Arial"/>
              </a:endParaRPr>
            </a:p>
          </p:txBody>
        </p:sp>
        <p:cxnSp>
          <p:nvCxnSpPr>
            <p:cNvPr id="36" name="Egyenes összekötő 122"/>
            <p:cNvCxnSpPr/>
            <p:nvPr/>
          </p:nvCxnSpPr>
          <p:spPr>
            <a:xfrm rot="16200000" flipV="1">
              <a:off x="8221662" y="4618038"/>
              <a:ext cx="32702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Egyenes összekötő 123"/>
            <p:cNvCxnSpPr/>
            <p:nvPr/>
          </p:nvCxnSpPr>
          <p:spPr>
            <a:xfrm rot="10800000" flipV="1">
              <a:off x="8220075" y="4454525"/>
              <a:ext cx="1682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Egyenes összekötő 124"/>
            <p:cNvCxnSpPr/>
            <p:nvPr/>
          </p:nvCxnSpPr>
          <p:spPr>
            <a:xfrm rot="16200000" flipV="1">
              <a:off x="8224044" y="4039394"/>
              <a:ext cx="325438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églalap 125"/>
            <p:cNvSpPr>
              <a:spLocks noChangeArrowheads="1"/>
            </p:cNvSpPr>
            <p:nvPr/>
          </p:nvSpPr>
          <p:spPr bwMode="auto">
            <a:xfrm flipV="1">
              <a:off x="8707438" y="4154488"/>
              <a:ext cx="66675" cy="357187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0" name="Téglalap 126"/>
            <p:cNvSpPr>
              <a:spLocks noChangeArrowheads="1"/>
            </p:cNvSpPr>
            <p:nvPr/>
          </p:nvSpPr>
          <p:spPr bwMode="auto">
            <a:xfrm flipV="1">
              <a:off x="8710613" y="3706813"/>
              <a:ext cx="68262" cy="357187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1" name="Téglalap 127"/>
            <p:cNvSpPr>
              <a:spLocks noChangeArrowheads="1"/>
            </p:cNvSpPr>
            <p:nvPr/>
          </p:nvSpPr>
          <p:spPr bwMode="auto">
            <a:xfrm flipV="1">
              <a:off x="8707438" y="4619625"/>
              <a:ext cx="66675" cy="357188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latin typeface="Arial"/>
              </a:endParaRPr>
            </a:p>
          </p:txBody>
        </p:sp>
        <p:cxnSp>
          <p:nvCxnSpPr>
            <p:cNvPr id="42" name="Egyenes összekötő 48"/>
            <p:cNvCxnSpPr/>
            <p:nvPr/>
          </p:nvCxnSpPr>
          <p:spPr>
            <a:xfrm rot="5400000" flipH="1" flipV="1">
              <a:off x="6440487" y="5700713"/>
              <a:ext cx="39052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églalap 69"/>
            <p:cNvSpPr/>
            <p:nvPr/>
          </p:nvSpPr>
          <p:spPr>
            <a:xfrm>
              <a:off x="6065838" y="5895975"/>
              <a:ext cx="1157287" cy="52228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altLang="en-US" sz="1000" smtClean="0">
                  <a:solidFill>
                    <a:srgbClr val="FFFFFF"/>
                  </a:solidFill>
                  <a:latin typeface="Verdana" pitchFamily="34" charset="0"/>
                </a:rPr>
                <a:t>ICH</a:t>
              </a:r>
              <a:endParaRPr lang="hu-HU" altLang="en-US" sz="1000" smtClean="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44" name="Text Box 95"/>
            <p:cNvSpPr txBox="1">
              <a:spLocks noChangeArrowheads="1"/>
            </p:cNvSpPr>
            <p:nvPr/>
          </p:nvSpPr>
          <p:spPr bwMode="auto">
            <a:xfrm>
              <a:off x="6619875" y="5580063"/>
              <a:ext cx="406400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Verdana" pitchFamily="34" charset="0"/>
                </a:rPr>
                <a:t>ESI</a:t>
              </a:r>
            </a:p>
          </p:txBody>
        </p:sp>
        <p:sp>
          <p:nvSpPr>
            <p:cNvPr id="45" name="Line 96"/>
            <p:cNvSpPr>
              <a:spLocks noChangeShapeType="1"/>
            </p:cNvSpPr>
            <p:nvPr/>
          </p:nvSpPr>
          <p:spPr bwMode="auto">
            <a:xfrm>
              <a:off x="6280150" y="4595813"/>
              <a:ext cx="0" cy="40322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6" name="Line 97"/>
            <p:cNvSpPr>
              <a:spLocks noChangeShapeType="1"/>
            </p:cNvSpPr>
            <p:nvPr/>
          </p:nvSpPr>
          <p:spPr bwMode="auto">
            <a:xfrm>
              <a:off x="7023100" y="4595813"/>
              <a:ext cx="0" cy="37941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7" name="Szövegdoboz 70"/>
            <p:cNvSpPr txBox="1">
              <a:spLocks noChangeArrowheads="1"/>
            </p:cNvSpPr>
            <p:nvPr/>
          </p:nvSpPr>
          <p:spPr bwMode="auto">
            <a:xfrm>
              <a:off x="6981825" y="4664075"/>
              <a:ext cx="414338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Verdana" pitchFamily="34" charset="0"/>
                </a:rPr>
                <a:t>QPI</a:t>
              </a:r>
              <a:endParaRPr lang="hu-HU" altLang="en-US" sz="10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48" name="Text Box 101"/>
            <p:cNvSpPr txBox="1">
              <a:spLocks noChangeArrowheads="1"/>
            </p:cNvSpPr>
            <p:nvPr/>
          </p:nvSpPr>
          <p:spPr bwMode="auto">
            <a:xfrm>
              <a:off x="7921625" y="5113338"/>
              <a:ext cx="1228725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Verdana" pitchFamily="34" charset="0"/>
                </a:rPr>
                <a:t>E.g. DDR3-1333</a:t>
              </a:r>
            </a:p>
          </p:txBody>
        </p:sp>
        <p:sp>
          <p:nvSpPr>
            <p:cNvPr id="49" name="Téglalap 40"/>
            <p:cNvSpPr>
              <a:spLocks noChangeArrowheads="1"/>
            </p:cNvSpPr>
            <p:nvPr/>
          </p:nvSpPr>
          <p:spPr bwMode="auto">
            <a:xfrm>
              <a:off x="6865938" y="4065588"/>
              <a:ext cx="1349375" cy="522287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rgbClr val="FFFFFF"/>
                  </a:solidFill>
                  <a:latin typeface="Verdana" pitchFamily="34" charset="0"/>
                </a:rPr>
                <a:t>Processor</a:t>
              </a:r>
              <a:endParaRPr lang="hu-HU" altLang="en-US" sz="100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50" name="Text Box 108"/>
            <p:cNvSpPr txBox="1">
              <a:spLocks noChangeArrowheads="1"/>
            </p:cNvSpPr>
            <p:nvPr/>
          </p:nvSpPr>
          <p:spPr bwMode="auto">
            <a:xfrm>
              <a:off x="7658100" y="6313488"/>
              <a:ext cx="893763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>
                      <a:alpha val="36078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baseline="30000">
                  <a:solidFill>
                    <a:srgbClr val="000000"/>
                  </a:solidFill>
                  <a:latin typeface="Verdana" pitchFamily="34" charset="0"/>
                </a:rPr>
                <a:t>1</a:t>
              </a:r>
              <a:r>
                <a:rPr lang="en-US" altLang="en-US" sz="1000">
                  <a:solidFill>
                    <a:srgbClr val="000000"/>
                  </a:solidFill>
                  <a:latin typeface="Verdana" pitchFamily="34" charset="0"/>
                </a:rPr>
                <a:t>ICH: I/O hub</a:t>
              </a:r>
            </a:p>
          </p:txBody>
        </p:sp>
        <p:sp>
          <p:nvSpPr>
            <p:cNvPr id="51" name="Text Box 109"/>
            <p:cNvSpPr txBox="1">
              <a:spLocks noChangeArrowheads="1"/>
            </p:cNvSpPr>
            <p:nvPr/>
          </p:nvSpPr>
          <p:spPr bwMode="auto">
            <a:xfrm>
              <a:off x="6858000" y="6489700"/>
              <a:ext cx="2125663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>
                      <a:alpha val="36078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Verdana" pitchFamily="34" charset="0"/>
                </a:rPr>
                <a:t>ESI: Enterprise System Interface</a:t>
              </a: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189426" y="631063"/>
            <a:ext cx="6971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Example</a:t>
            </a:r>
            <a:r>
              <a:rPr lang="en-US" b="1" dirty="0" smtClean="0"/>
              <a:t> for a platform with connecting memory via the processors</a:t>
            </a:r>
            <a:endParaRPr lang="en-US" b="1" dirty="0"/>
          </a:p>
        </p:txBody>
      </p:sp>
      <p:sp>
        <p:nvSpPr>
          <p:cNvPr id="54" name="TextBox 53"/>
          <p:cNvSpPr txBox="1"/>
          <p:nvPr/>
        </p:nvSpPr>
        <p:spPr>
          <a:xfrm>
            <a:off x="176547" y="965914"/>
            <a:ext cx="63398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(Actually, Intel's Nehalem-based 5500 2S server, called </a:t>
            </a:r>
            <a:r>
              <a:rPr lang="en-US" dirty="0" err="1" smtClean="0"/>
              <a:t>Gainstown</a:t>
            </a:r>
            <a:r>
              <a:rPr lang="en-US" dirty="0" smtClean="0"/>
              <a:t>) </a:t>
            </a:r>
            <a:endParaRPr lang="en-US" dirty="0"/>
          </a:p>
        </p:txBody>
      </p:sp>
      <p:sp>
        <p:nvSpPr>
          <p:cNvPr id="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19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62427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20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grpSp>
        <p:nvGrpSpPr>
          <p:cNvPr id="66" name="Group 65"/>
          <p:cNvGrpSpPr/>
          <p:nvPr/>
        </p:nvGrpSpPr>
        <p:grpSpPr>
          <a:xfrm>
            <a:off x="157712" y="1588398"/>
            <a:ext cx="8912142" cy="1921532"/>
            <a:chOff x="281282" y="1031734"/>
            <a:chExt cx="8912142" cy="1921532"/>
          </a:xfrm>
        </p:grpSpPr>
        <p:sp>
          <p:nvSpPr>
            <p:cNvPr id="67" name="Text Box 1784"/>
            <p:cNvSpPr txBox="1">
              <a:spLocks noChangeArrowheads="1"/>
            </p:cNvSpPr>
            <p:nvPr/>
          </p:nvSpPr>
          <p:spPr bwMode="auto">
            <a:xfrm>
              <a:off x="2139655" y="1031734"/>
              <a:ext cx="4866532" cy="314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8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rot="0" vert="horz" wrap="square" lIns="63094" tIns="31547" rIns="63094" bIns="31547" upright="1">
              <a:noAutofit/>
            </a:bodyPr>
            <a:lstStyle/>
            <a:p>
              <a:pPr algn="ctr">
                <a:spcAft>
                  <a:spcPts val="300"/>
                </a:spcAft>
              </a:pPr>
              <a:r>
                <a:rPr lang="en-US" sz="1200" b="1" dirty="0" smtClean="0"/>
                <a:t>Choice of the interface between the MC and the DIMMs</a:t>
              </a:r>
              <a:endParaRPr lang="en-US" sz="1200" b="1" dirty="0"/>
            </a:p>
          </p:txBody>
        </p:sp>
        <p:sp>
          <p:nvSpPr>
            <p:cNvPr id="68" name="Text Box 1785"/>
            <p:cNvSpPr txBox="1">
              <a:spLocks noChangeArrowheads="1"/>
            </p:cNvSpPr>
            <p:nvPr/>
          </p:nvSpPr>
          <p:spPr bwMode="auto">
            <a:xfrm>
              <a:off x="383060" y="1664566"/>
              <a:ext cx="3351326" cy="637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8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rot="0" vert="horz" wrap="square" lIns="63094" tIns="31547" rIns="63094" bIns="31547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200" b="1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Use standard DRAM </a:t>
              </a:r>
              <a:r>
                <a:rPr lang="en-US" sz="1200" b="1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interfaces</a:t>
              </a:r>
            </a:p>
            <a:p>
              <a:pPr algn="ctr">
                <a:spcAft>
                  <a:spcPts val="0"/>
                </a:spcAft>
              </a:pPr>
              <a:r>
                <a:rPr lang="en-US" sz="1200" b="1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between the MCs and the DIMMs </a:t>
              </a:r>
              <a:endParaRPr lang="en-US" sz="1200" b="1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9" name="Text Box 1786"/>
            <p:cNvSpPr txBox="1">
              <a:spLocks noChangeArrowheads="1"/>
            </p:cNvSpPr>
            <p:nvPr/>
          </p:nvSpPr>
          <p:spPr bwMode="auto">
            <a:xfrm>
              <a:off x="3876496" y="1684751"/>
              <a:ext cx="5316928" cy="7305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8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rot="0" vert="horz" wrap="square" lIns="63094" tIns="31547" rIns="63094" bIns="31547" upright="1">
              <a:noAutofit/>
            </a:bodyPr>
            <a:lstStyle/>
            <a:p>
              <a:pPr algn="ctr">
                <a:spcAft>
                  <a:spcPts val="100"/>
                </a:spcAft>
              </a:pPr>
              <a:r>
                <a:rPr lang="en-US" sz="1200" b="1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Use low line </a:t>
              </a:r>
              <a:r>
                <a:rPr lang="en-US" sz="1200" b="1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count </a:t>
              </a:r>
              <a:r>
                <a:rPr lang="en-US" sz="1200" b="1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interfaces</a:t>
              </a:r>
            </a:p>
            <a:p>
              <a:pPr algn="ctr">
                <a:spcAft>
                  <a:spcPts val="100"/>
                </a:spcAft>
              </a:pPr>
              <a:r>
                <a:rPr lang="en-US" sz="1200" b="1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between the MCs and the DIMMs</a:t>
              </a:r>
              <a:endParaRPr lang="en-US" sz="120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70" name="Line 1788"/>
            <p:cNvCxnSpPr/>
            <p:nvPr/>
          </p:nvCxnSpPr>
          <p:spPr bwMode="auto">
            <a:xfrm flipH="1">
              <a:off x="2201669" y="1346057"/>
              <a:ext cx="2314425" cy="2962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1" name="Line 1790"/>
            <p:cNvCxnSpPr/>
            <p:nvPr/>
          </p:nvCxnSpPr>
          <p:spPr bwMode="auto">
            <a:xfrm>
              <a:off x="4522681" y="1346057"/>
              <a:ext cx="1999184" cy="2639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2" name="Text Box 1791"/>
            <p:cNvSpPr txBox="1">
              <a:spLocks noChangeArrowheads="1"/>
            </p:cNvSpPr>
            <p:nvPr/>
          </p:nvSpPr>
          <p:spPr bwMode="auto">
            <a:xfrm>
              <a:off x="281282" y="2141331"/>
              <a:ext cx="4198236" cy="8119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63094" tIns="31547" rIns="63094" bIns="31547" upright="1">
              <a:noAutofit/>
            </a:bodyPr>
            <a:lstStyle/>
            <a:p>
              <a:pPr algn="ctr">
                <a:spcAft>
                  <a:spcPts val="300"/>
                </a:spcAft>
              </a:pPr>
              <a:r>
                <a:rPr lang="en-US" sz="1200" dirty="0" smtClean="0">
                  <a:solidFill>
                    <a:srgbClr val="000000"/>
                  </a:solidFill>
                  <a:effectLst/>
                  <a:ea typeface="Verdana" panose="020B0604030504040204" pitchFamily="34" charset="0"/>
                  <a:cs typeface="Verdana" panose="020B0604030504040204" pitchFamily="34" charset="0"/>
                </a:rPr>
                <a:t>DIMMs are connected to  one or more memory controllers directly by standard DRAM interfaces.</a:t>
              </a:r>
            </a:p>
            <a:p>
              <a:pPr algn="ctr">
                <a:spcAft>
                  <a:spcPts val="300"/>
                </a:spcAft>
              </a:pPr>
              <a:r>
                <a:rPr lang="en-US" sz="1200" dirty="0" smtClean="0">
                  <a:solidFill>
                    <a:srgbClr val="FF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The number of memory channels is limited typically </a:t>
              </a:r>
            </a:p>
            <a:p>
              <a:pPr algn="ctr">
                <a:spcAft>
                  <a:spcPts val="300"/>
                </a:spcAft>
              </a:pPr>
              <a:r>
                <a:rPr lang="en-US" sz="1200" dirty="0" smtClean="0">
                  <a:solidFill>
                    <a:srgbClr val="FF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to two </a:t>
              </a:r>
              <a:r>
                <a:rPr lang="en-US" sz="1200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due to spatial and electrical constraints.</a:t>
              </a:r>
              <a:r>
                <a:rPr lang="en-US" sz="1200" dirty="0" smtClean="0">
                  <a:solidFill>
                    <a:srgbClr val="000000"/>
                  </a:solidFill>
                  <a:effectLst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endParaRPr lang="en-US" sz="1200" dirty="0">
                <a:solidFill>
                  <a:srgbClr val="000000"/>
                </a:solidFill>
                <a:effectLst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3" name="Text Box 1791"/>
            <p:cNvSpPr txBox="1">
              <a:spLocks noChangeArrowheads="1"/>
            </p:cNvSpPr>
            <p:nvPr/>
          </p:nvSpPr>
          <p:spPr bwMode="auto">
            <a:xfrm>
              <a:off x="4526995" y="2145022"/>
              <a:ext cx="4050450" cy="808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63094" tIns="31547" rIns="63094" bIns="31547" upright="1">
              <a:noAutofit/>
            </a:bodyPr>
            <a:lstStyle/>
            <a:p>
              <a:pPr algn="ctr">
                <a:spcAft>
                  <a:spcPts val="100"/>
                </a:spcAft>
              </a:pPr>
              <a:r>
                <a:rPr lang="en-US" sz="1200" dirty="0" smtClean="0">
                  <a:solidFill>
                    <a:srgbClr val="000000"/>
                  </a:solidFill>
                  <a:effectLst/>
                  <a:ea typeface="Verdana" panose="020B0604030504040204" pitchFamily="34" charset="0"/>
                  <a:cs typeface="Verdana" panose="020B0604030504040204" pitchFamily="34" charset="0"/>
                </a:rPr>
                <a:t>DIMMs are connected to one or more memory controllers via </a:t>
              </a:r>
              <a:r>
                <a:rPr lang="en-US" sz="1200" dirty="0" smtClean="0">
                  <a:solidFill>
                    <a:srgbClr val="FF0000"/>
                  </a:solidFill>
                  <a:effectLst/>
                  <a:ea typeface="Verdana" panose="020B0604030504040204" pitchFamily="34" charset="0"/>
                  <a:cs typeface="Verdana" panose="020B0604030504040204" pitchFamily="34" charset="0"/>
                </a:rPr>
                <a:t>low line count interfaces </a:t>
              </a:r>
              <a:r>
                <a:rPr lang="en-US" sz="1200" dirty="0" smtClean="0">
                  <a:solidFill>
                    <a:srgbClr val="000000"/>
                  </a:solidFill>
                  <a:effectLst/>
                  <a:ea typeface="Verdana" panose="020B0604030504040204" pitchFamily="34" charset="0"/>
                  <a:cs typeface="Verdana" panose="020B0604030504040204" pitchFamily="34" charset="0"/>
                </a:rPr>
                <a:t>and interface converters, called memory extension buffers (</a:t>
              </a:r>
              <a:r>
                <a:rPr lang="en-US" sz="1200" dirty="0" err="1" smtClean="0">
                  <a:solidFill>
                    <a:srgbClr val="FF0000"/>
                  </a:solidFill>
                  <a:effectLst/>
                  <a:ea typeface="Verdana" panose="020B0604030504040204" pitchFamily="34" charset="0"/>
                  <a:cs typeface="Verdana" panose="020B0604030504040204" pitchFamily="34" charset="0"/>
                </a:rPr>
                <a:t>MBs</a:t>
              </a:r>
              <a:r>
                <a:rPr lang="en-US" sz="1200" dirty="0" smtClean="0">
                  <a:solidFill>
                    <a:srgbClr val="000000"/>
                  </a:solidFill>
                  <a:effectLst/>
                  <a:ea typeface="Verdana" panose="020B0604030504040204" pitchFamily="34" charset="0"/>
                  <a:cs typeface="Verdana" panose="020B0604030504040204" pitchFamily="34" charset="0"/>
                </a:rPr>
                <a:t>) </a:t>
              </a:r>
              <a:r>
                <a:rPr lang="en-US" sz="1200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in order to connect more than two memory channels</a:t>
              </a:r>
              <a:endParaRPr lang="en-US" sz="1200" dirty="0">
                <a:solidFill>
                  <a:srgbClr val="000000"/>
                </a:solidFill>
                <a:effectLst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4" name="Oval 73"/>
            <p:cNvSpPr>
              <a:spLocks noChangeArrowheads="1"/>
            </p:cNvSpPr>
            <p:nvPr/>
          </p:nvSpPr>
          <p:spPr bwMode="auto">
            <a:xfrm>
              <a:off x="2192151" y="1616372"/>
              <a:ext cx="49773" cy="51892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5" name="Oval 74"/>
            <p:cNvSpPr>
              <a:spLocks noChangeArrowheads="1"/>
            </p:cNvSpPr>
            <p:nvPr/>
          </p:nvSpPr>
          <p:spPr bwMode="auto">
            <a:xfrm>
              <a:off x="6514866" y="1584098"/>
              <a:ext cx="57239" cy="51892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360139" y="4085419"/>
            <a:ext cx="1517483" cy="976313"/>
            <a:chOff x="5793464" y="3453792"/>
            <a:chExt cx="1517483" cy="976313"/>
          </a:xfrm>
        </p:grpSpPr>
        <p:cxnSp>
          <p:nvCxnSpPr>
            <p:cNvPr id="31" name="Egyenes összekötő 170"/>
            <p:cNvCxnSpPr/>
            <p:nvPr/>
          </p:nvCxnSpPr>
          <p:spPr bwMode="auto">
            <a:xfrm rot="10800000" flipV="1">
              <a:off x="5793464" y="4142767"/>
              <a:ext cx="350838" cy="0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2" name="Egyenes összekötő 171"/>
            <p:cNvCxnSpPr/>
            <p:nvPr/>
          </p:nvCxnSpPr>
          <p:spPr bwMode="auto">
            <a:xfrm rot="10800000" flipV="1">
              <a:off x="5793464" y="3718905"/>
              <a:ext cx="350838" cy="0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3" name="Egyenes összekötő 172"/>
            <p:cNvCxnSpPr/>
            <p:nvPr/>
          </p:nvCxnSpPr>
          <p:spPr bwMode="auto">
            <a:xfrm rot="10800000">
              <a:off x="6646438" y="3637942"/>
              <a:ext cx="647700" cy="0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34" name="Téglalap 173"/>
            <p:cNvSpPr/>
            <p:nvPr/>
          </p:nvSpPr>
          <p:spPr bwMode="auto">
            <a:xfrm>
              <a:off x="7093459" y="3453792"/>
              <a:ext cx="44450" cy="215900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200" b="0" i="0" u="none" strike="noStrike" kern="0" cap="none" spc="0" normalizeH="0" baseline="0" noProof="0" dirty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Téglalap 174"/>
            <p:cNvSpPr/>
            <p:nvPr/>
          </p:nvSpPr>
          <p:spPr bwMode="auto">
            <a:xfrm>
              <a:off x="7179185" y="3453792"/>
              <a:ext cx="46037" cy="215900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200" b="0" i="0" u="none" strike="noStrike" kern="0" cap="none" spc="0" normalizeH="0" baseline="0" noProof="0" dirty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Téglalap 175"/>
            <p:cNvSpPr/>
            <p:nvPr/>
          </p:nvSpPr>
          <p:spPr bwMode="auto">
            <a:xfrm>
              <a:off x="7264910" y="3453792"/>
              <a:ext cx="46037" cy="215900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200" b="0" i="0" u="none" strike="noStrike" kern="0" cap="none" spc="0" normalizeH="0" baseline="0" noProof="0" dirty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8" name="Egyenes összekötő 177"/>
            <p:cNvCxnSpPr/>
            <p:nvPr/>
          </p:nvCxnSpPr>
          <p:spPr bwMode="auto">
            <a:xfrm rot="10800000">
              <a:off x="6640500" y="3807805"/>
              <a:ext cx="647700" cy="0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39" name="Téglalap 178"/>
            <p:cNvSpPr/>
            <p:nvPr/>
          </p:nvSpPr>
          <p:spPr bwMode="auto">
            <a:xfrm>
              <a:off x="7093459" y="3701442"/>
              <a:ext cx="44450" cy="215900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200" b="0" i="0" u="none" strike="noStrike" kern="0" cap="none" spc="0" normalizeH="0" baseline="0" noProof="0" dirty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Téglalap 179"/>
            <p:cNvSpPr/>
            <p:nvPr/>
          </p:nvSpPr>
          <p:spPr bwMode="auto">
            <a:xfrm>
              <a:off x="7179185" y="3701442"/>
              <a:ext cx="46037" cy="215900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200" b="0" i="0" u="none" strike="noStrike" kern="0" cap="none" spc="0" normalizeH="0" baseline="0" noProof="0" dirty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Téglalap 180"/>
            <p:cNvSpPr/>
            <p:nvPr/>
          </p:nvSpPr>
          <p:spPr bwMode="auto">
            <a:xfrm>
              <a:off x="7264910" y="3701442"/>
              <a:ext cx="46037" cy="215900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200" b="0" i="0" u="none" strike="noStrike" kern="0" cap="none" spc="0" normalizeH="0" baseline="0" noProof="0" dirty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Téglalap 182"/>
            <p:cNvSpPr/>
            <p:nvPr/>
          </p:nvSpPr>
          <p:spPr bwMode="auto">
            <a:xfrm>
              <a:off x="6170005" y="3576030"/>
              <a:ext cx="647700" cy="287337"/>
            </a:xfrm>
            <a:prstGeom prst="rect">
              <a:avLst/>
            </a:prstGeom>
            <a:solidFill>
              <a:srgbClr val="1F497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MB</a:t>
              </a:r>
              <a:endParaRPr kumimoji="0" lang="hu-HU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cxnSp>
          <p:nvCxnSpPr>
            <p:cNvPr id="44" name="Egyenes összekötő 183"/>
            <p:cNvCxnSpPr/>
            <p:nvPr/>
          </p:nvCxnSpPr>
          <p:spPr bwMode="auto">
            <a:xfrm rot="10800000">
              <a:off x="6644500" y="4069742"/>
              <a:ext cx="647700" cy="0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45" name="Téglalap 184"/>
            <p:cNvSpPr/>
            <p:nvPr/>
          </p:nvSpPr>
          <p:spPr bwMode="auto">
            <a:xfrm>
              <a:off x="7093459" y="3963380"/>
              <a:ext cx="44450" cy="215900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200" b="0" i="0" u="none" strike="noStrike" kern="0" cap="none" spc="0" normalizeH="0" baseline="0" noProof="0" dirty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Téglalap 185"/>
            <p:cNvSpPr/>
            <p:nvPr/>
          </p:nvSpPr>
          <p:spPr bwMode="auto">
            <a:xfrm>
              <a:off x="7179185" y="3963380"/>
              <a:ext cx="46037" cy="215900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200" b="0" i="0" u="none" strike="noStrike" kern="0" cap="none" spc="0" normalizeH="0" baseline="0" noProof="0" dirty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Téglalap 186"/>
            <p:cNvSpPr/>
            <p:nvPr/>
          </p:nvSpPr>
          <p:spPr bwMode="auto">
            <a:xfrm>
              <a:off x="7264910" y="3963380"/>
              <a:ext cx="46037" cy="215900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200" b="0" i="0" u="none" strike="noStrike" kern="0" cap="none" spc="0" normalizeH="0" baseline="0" noProof="0" dirty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9" name="Egyenes összekötő 188"/>
            <p:cNvCxnSpPr/>
            <p:nvPr/>
          </p:nvCxnSpPr>
          <p:spPr bwMode="auto">
            <a:xfrm rot="10800000">
              <a:off x="6640500" y="4242780"/>
              <a:ext cx="647700" cy="0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50" name="Téglalap 189"/>
            <p:cNvSpPr/>
            <p:nvPr/>
          </p:nvSpPr>
          <p:spPr bwMode="auto">
            <a:xfrm>
              <a:off x="7093459" y="4214205"/>
              <a:ext cx="44450" cy="215900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200" b="0" i="0" u="none" strike="noStrike" kern="0" cap="none" spc="0" normalizeH="0" baseline="0" noProof="0" dirty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Téglalap 190"/>
            <p:cNvSpPr/>
            <p:nvPr/>
          </p:nvSpPr>
          <p:spPr bwMode="auto">
            <a:xfrm>
              <a:off x="7179185" y="4214205"/>
              <a:ext cx="46037" cy="215900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200" b="0" i="0" u="none" strike="noStrike" kern="0" cap="none" spc="0" normalizeH="0" baseline="0" noProof="0" dirty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Téglalap 191"/>
            <p:cNvSpPr/>
            <p:nvPr/>
          </p:nvSpPr>
          <p:spPr bwMode="auto">
            <a:xfrm>
              <a:off x="7264910" y="4214205"/>
              <a:ext cx="46037" cy="215900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200" b="0" i="0" u="none" strike="noStrike" kern="0" cap="none" spc="0" normalizeH="0" baseline="0" noProof="0" dirty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Téglalap 193"/>
            <p:cNvSpPr/>
            <p:nvPr/>
          </p:nvSpPr>
          <p:spPr bwMode="auto">
            <a:xfrm>
              <a:off x="6170005" y="3998305"/>
              <a:ext cx="647700" cy="287337"/>
            </a:xfrm>
            <a:prstGeom prst="rect">
              <a:avLst/>
            </a:prstGeom>
            <a:solidFill>
              <a:srgbClr val="1F497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MB</a:t>
              </a:r>
              <a:endParaRPr kumimoji="0" lang="hu-HU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81" name="TextBox 80"/>
          <p:cNvSpPr txBox="1"/>
          <p:nvPr/>
        </p:nvSpPr>
        <p:spPr>
          <a:xfrm>
            <a:off x="6826083" y="5201775"/>
            <a:ext cx="1409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Standard DRAM</a:t>
            </a:r>
          </a:p>
          <a:p>
            <a:pPr algn="ctr"/>
            <a:r>
              <a:rPr lang="en-US" sz="1200" dirty="0" smtClean="0"/>
              <a:t>interface</a:t>
            </a:r>
            <a:endParaRPr lang="en-US" sz="1200" dirty="0"/>
          </a:p>
        </p:txBody>
      </p:sp>
      <p:sp>
        <p:nvSpPr>
          <p:cNvPr id="82" name="TextBox 81"/>
          <p:cNvSpPr txBox="1"/>
          <p:nvPr/>
        </p:nvSpPr>
        <p:spPr>
          <a:xfrm>
            <a:off x="5533674" y="5189418"/>
            <a:ext cx="13003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Low line count</a:t>
            </a:r>
          </a:p>
          <a:p>
            <a:pPr algn="ctr"/>
            <a:r>
              <a:rPr lang="en-US" sz="1200" dirty="0" smtClean="0"/>
              <a:t>interface</a:t>
            </a:r>
            <a:endParaRPr lang="en-US" sz="1200" dirty="0"/>
          </a:p>
        </p:txBody>
      </p:sp>
      <p:cxnSp>
        <p:nvCxnSpPr>
          <p:cNvPr id="84" name="Straight Arrow Connector 83"/>
          <p:cNvCxnSpPr/>
          <p:nvPr/>
        </p:nvCxnSpPr>
        <p:spPr bwMode="auto">
          <a:xfrm flipV="1">
            <a:off x="6313163" y="4870546"/>
            <a:ext cx="188961" cy="288000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6" name="Straight Arrow Connector 85"/>
          <p:cNvCxnSpPr/>
          <p:nvPr/>
        </p:nvCxnSpPr>
        <p:spPr bwMode="auto">
          <a:xfrm flipV="1">
            <a:off x="7523239" y="4916712"/>
            <a:ext cx="0" cy="323392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0" name="TextBox 79"/>
          <p:cNvSpPr txBox="1"/>
          <p:nvPr/>
        </p:nvSpPr>
        <p:spPr>
          <a:xfrm>
            <a:off x="1710303" y="5037018"/>
            <a:ext cx="1409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Standard DRAM</a:t>
            </a:r>
          </a:p>
          <a:p>
            <a:pPr algn="ctr"/>
            <a:r>
              <a:rPr lang="en-US" sz="1200" dirty="0" smtClean="0"/>
              <a:t>interface</a:t>
            </a:r>
            <a:endParaRPr lang="en-US" sz="1200" dirty="0"/>
          </a:p>
        </p:txBody>
      </p:sp>
      <p:cxnSp>
        <p:nvCxnSpPr>
          <p:cNvPr id="90" name="Straight Arrow Connector 89"/>
          <p:cNvCxnSpPr/>
          <p:nvPr/>
        </p:nvCxnSpPr>
        <p:spPr bwMode="auto">
          <a:xfrm flipV="1">
            <a:off x="2404900" y="4723116"/>
            <a:ext cx="0" cy="323392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5" name="Group 4"/>
          <p:cNvGrpSpPr/>
          <p:nvPr/>
        </p:nvGrpSpPr>
        <p:grpSpPr>
          <a:xfrm>
            <a:off x="2256755" y="3961849"/>
            <a:ext cx="889374" cy="801305"/>
            <a:chOff x="2303796" y="3012722"/>
            <a:chExt cx="889374" cy="801305"/>
          </a:xfrm>
        </p:grpSpPr>
        <p:cxnSp>
          <p:nvCxnSpPr>
            <p:cNvPr id="56" name="Egyenes összekötő 172"/>
            <p:cNvCxnSpPr/>
            <p:nvPr/>
          </p:nvCxnSpPr>
          <p:spPr bwMode="auto">
            <a:xfrm rot="10800000">
              <a:off x="2303796" y="3534627"/>
              <a:ext cx="540000" cy="0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57" name="Téglalap 173"/>
            <p:cNvSpPr/>
            <p:nvPr/>
          </p:nvSpPr>
          <p:spPr bwMode="auto">
            <a:xfrm>
              <a:off x="2649055" y="3350477"/>
              <a:ext cx="44450" cy="215900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200" b="0" i="0" u="none" strike="noStrike" kern="0" cap="none" spc="0" normalizeH="0" baseline="0" noProof="0" dirty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Téglalap 174"/>
            <p:cNvSpPr/>
            <p:nvPr/>
          </p:nvSpPr>
          <p:spPr bwMode="auto">
            <a:xfrm>
              <a:off x="2734781" y="3350477"/>
              <a:ext cx="46037" cy="215900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200" b="0" i="0" u="none" strike="noStrike" kern="0" cap="none" spc="0" normalizeH="0" baseline="0" noProof="0" dirty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Téglalap 175"/>
            <p:cNvSpPr/>
            <p:nvPr/>
          </p:nvSpPr>
          <p:spPr bwMode="auto">
            <a:xfrm>
              <a:off x="2820506" y="3350477"/>
              <a:ext cx="46037" cy="215900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200" b="0" i="0" u="none" strike="noStrike" kern="0" cap="none" spc="0" normalizeH="0" baseline="0" noProof="0" dirty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61" name="Egyenes összekötő 177"/>
            <p:cNvCxnSpPr/>
            <p:nvPr/>
          </p:nvCxnSpPr>
          <p:spPr bwMode="auto">
            <a:xfrm rot="10800000">
              <a:off x="2303796" y="3704490"/>
              <a:ext cx="540000" cy="0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62" name="Téglalap 178"/>
            <p:cNvSpPr/>
            <p:nvPr/>
          </p:nvSpPr>
          <p:spPr bwMode="auto">
            <a:xfrm>
              <a:off x="2649055" y="3598127"/>
              <a:ext cx="44450" cy="215900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200" b="0" i="0" u="none" strike="noStrike" kern="0" cap="none" spc="0" normalizeH="0" baseline="0" noProof="0" dirty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Téglalap 179"/>
            <p:cNvSpPr/>
            <p:nvPr/>
          </p:nvSpPr>
          <p:spPr bwMode="auto">
            <a:xfrm>
              <a:off x="2734781" y="3598127"/>
              <a:ext cx="46037" cy="215900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200" b="0" i="0" u="none" strike="noStrike" kern="0" cap="none" spc="0" normalizeH="0" baseline="0" noProof="0" dirty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Téglalap 180"/>
            <p:cNvSpPr/>
            <p:nvPr/>
          </p:nvSpPr>
          <p:spPr bwMode="auto">
            <a:xfrm>
              <a:off x="2820506" y="3598127"/>
              <a:ext cx="46037" cy="215900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200" b="0" i="0" u="none" strike="noStrike" kern="0" cap="none" spc="0" normalizeH="0" baseline="0" noProof="0" dirty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485925" y="3012722"/>
              <a:ext cx="7072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DIMMs</a:t>
              </a:r>
              <a:endParaRPr lang="en-US" sz="1200" dirty="0"/>
            </a:p>
          </p:txBody>
        </p:sp>
      </p:grpSp>
      <p:sp>
        <p:nvSpPr>
          <p:cNvPr id="77" name="TextBox 76"/>
          <p:cNvSpPr txBox="1"/>
          <p:nvPr/>
        </p:nvSpPr>
        <p:spPr>
          <a:xfrm>
            <a:off x="7440745" y="3770893"/>
            <a:ext cx="7072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DIMMs</a:t>
            </a:r>
            <a:endParaRPr lang="en-US" sz="1200" dirty="0"/>
          </a:p>
        </p:txBody>
      </p:sp>
      <p:sp>
        <p:nvSpPr>
          <p:cNvPr id="83" name="Right Arrow 82"/>
          <p:cNvSpPr/>
          <p:nvPr/>
        </p:nvSpPr>
        <p:spPr>
          <a:xfrm>
            <a:off x="3852202" y="4536204"/>
            <a:ext cx="396000" cy="7795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4650104" y="2194099"/>
            <a:ext cx="4097927" cy="3575636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7759" y="629793"/>
            <a:ext cx="66848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b) </a:t>
            </a:r>
            <a:r>
              <a:rPr lang="hu-HU" b="1" dirty="0" smtClean="0">
                <a:solidFill>
                  <a:schemeClr val="accent6"/>
                </a:solidFill>
              </a:rPr>
              <a:t>Use low line count interfaces between the MCs and the DIMMs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27705" y="887894"/>
            <a:ext cx="93923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It is one option of the design aspect of "</a:t>
            </a:r>
            <a:r>
              <a:rPr lang="hu-HU" dirty="0" smtClean="0">
                <a:solidFill>
                  <a:srgbClr val="0070C0"/>
                </a:solidFill>
              </a:rPr>
              <a:t>Choice of the interface between the MCs and the DIMMs</a:t>
            </a:r>
            <a:r>
              <a:rPr lang="hu-HU" dirty="0" smtClean="0"/>
              <a:t>", </a:t>
            </a:r>
          </a:p>
          <a:p>
            <a:r>
              <a:rPr lang="hu-HU" dirty="0"/>
              <a:t> </a:t>
            </a:r>
            <a:r>
              <a:rPr lang="hu-HU" dirty="0" smtClean="0"/>
              <a:t> as seen below.</a:t>
            </a:r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202142" y="5945748"/>
            <a:ext cx="87414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Figure: Options </a:t>
            </a:r>
            <a:r>
              <a:rPr lang="hu-HU" dirty="0"/>
              <a:t>of the design aspect of </a:t>
            </a:r>
            <a:r>
              <a:rPr lang="hu-HU" dirty="0" smtClean="0"/>
              <a:t>Choice </a:t>
            </a:r>
            <a:r>
              <a:rPr lang="hu-HU" dirty="0"/>
              <a:t>of the </a:t>
            </a:r>
            <a:r>
              <a:rPr lang="hu-HU" dirty="0" smtClean="0"/>
              <a:t>interface between the MC and the DIMMs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 bwMode="auto">
          <a:xfrm>
            <a:off x="904991" y="4243811"/>
            <a:ext cx="1353256" cy="576263"/>
          </a:xfrm>
          <a:prstGeom prst="rect">
            <a:avLst/>
          </a:prstGeom>
          <a:solidFill>
            <a:schemeClr val="accent5">
              <a:lumMod val="90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879234" y="4332368"/>
            <a:ext cx="1353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MC in</a:t>
            </a:r>
          </a:p>
          <a:p>
            <a:pPr algn="ctr"/>
            <a:r>
              <a:rPr lang="en-US" sz="1200" dirty="0" smtClean="0"/>
              <a:t>MCH/processor</a:t>
            </a:r>
            <a:endParaRPr lang="en-US" sz="1200" dirty="0"/>
          </a:p>
        </p:txBody>
      </p:sp>
      <p:sp>
        <p:nvSpPr>
          <p:cNvPr id="85" name="Rectangle 84"/>
          <p:cNvSpPr/>
          <p:nvPr/>
        </p:nvSpPr>
        <p:spPr bwMode="auto">
          <a:xfrm>
            <a:off x="4985455" y="4293179"/>
            <a:ext cx="1353256" cy="576263"/>
          </a:xfrm>
          <a:prstGeom prst="rect">
            <a:avLst/>
          </a:prstGeom>
          <a:solidFill>
            <a:schemeClr val="accent5">
              <a:lumMod val="90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959698" y="4368857"/>
            <a:ext cx="1353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MC in</a:t>
            </a:r>
          </a:p>
          <a:p>
            <a:pPr algn="ctr"/>
            <a:r>
              <a:rPr lang="en-US" sz="1200" dirty="0" smtClean="0"/>
              <a:t>MCH/processor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1996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21)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200808" y="1255098"/>
            <a:ext cx="4364114" cy="513405"/>
            <a:chOff x="2443330" y="1728449"/>
            <a:chExt cx="4364114" cy="513405"/>
          </a:xfrm>
        </p:grpSpPr>
        <p:sp>
          <p:nvSpPr>
            <p:cNvPr id="5" name="Text Box 4"/>
            <p:cNvSpPr txBox="1">
              <a:spLocks noChangeArrowheads="1"/>
            </p:cNvSpPr>
            <p:nvPr/>
          </p:nvSpPr>
          <p:spPr bwMode="auto">
            <a:xfrm>
              <a:off x="2443330" y="1728449"/>
              <a:ext cx="4364114" cy="350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342265" indent="-342265" algn="ctr">
                <a:spcAft>
                  <a:spcPts val="100"/>
                </a:spcAft>
              </a:pPr>
              <a:r>
                <a:rPr lang="en-US" sz="1200" b="1" dirty="0" smtClean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Choice of the connection point of the memory</a:t>
              </a:r>
              <a:endParaRPr lang="en-US" sz="12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6" name="Line 8"/>
            <p:cNvCxnSpPr/>
            <p:nvPr/>
          </p:nvCxnSpPr>
          <p:spPr bwMode="auto">
            <a:xfrm>
              <a:off x="4623703" y="1974434"/>
              <a:ext cx="0" cy="8258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" name="Line 13"/>
            <p:cNvCxnSpPr/>
            <p:nvPr/>
          </p:nvCxnSpPr>
          <p:spPr bwMode="auto">
            <a:xfrm flipH="1">
              <a:off x="3333510" y="2057019"/>
              <a:ext cx="1289296" cy="15889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" name="Line 13"/>
            <p:cNvCxnSpPr/>
            <p:nvPr/>
          </p:nvCxnSpPr>
          <p:spPr bwMode="auto">
            <a:xfrm>
              <a:off x="4622805" y="2057020"/>
              <a:ext cx="1276191" cy="1329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5881691" y="2177263"/>
              <a:ext cx="57239" cy="51892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1" name="Oval 10"/>
            <p:cNvSpPr>
              <a:spLocks noChangeArrowheads="1"/>
            </p:cNvSpPr>
            <p:nvPr/>
          </p:nvSpPr>
          <p:spPr bwMode="auto">
            <a:xfrm>
              <a:off x="3303501" y="2189962"/>
              <a:ext cx="57239" cy="51892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3039359" y="1827798"/>
            <a:ext cx="2074220" cy="482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58522" tIns="29261" rIns="58522" bIns="29261" anchor="t" anchorCtr="0">
            <a:noAutofit/>
          </a:bodyPr>
          <a:lstStyle/>
          <a:p>
            <a:pPr marL="342265" indent="-342265" algn="ctr">
              <a:lnSpc>
                <a:spcPts val="1200"/>
              </a:lnSpc>
              <a:spcAft>
                <a:spcPts val="0"/>
              </a:spcAft>
            </a:pPr>
            <a:r>
              <a:rPr lang="en-US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Connect</a:t>
            </a:r>
            <a:r>
              <a:rPr lang="hu-HU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ing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b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memory</a:t>
            </a:r>
            <a:endParaRPr lang="en-US" sz="1200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ctr">
              <a:spcAft>
                <a:spcPts val="300"/>
              </a:spcAft>
            </a:pPr>
            <a:r>
              <a:rPr lang="en-US" sz="1200" b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via the MCH 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5621312" y="1809526"/>
            <a:ext cx="2070320" cy="510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58522" tIns="29261" rIns="58522" bIns="29261" anchor="t" anchorCtr="0">
            <a:noAutofit/>
          </a:bodyPr>
          <a:lstStyle/>
          <a:p>
            <a:pPr marL="342265" indent="-342265" algn="ctr">
              <a:lnSpc>
                <a:spcPts val="1200"/>
              </a:lnSpc>
              <a:spcAft>
                <a:spcPts val="0"/>
              </a:spcAft>
            </a:pPr>
            <a:r>
              <a:rPr lang="en-US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Connect</a:t>
            </a:r>
            <a:r>
              <a:rPr lang="hu-HU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ing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memory</a:t>
            </a:r>
            <a:endParaRPr lang="en-US" sz="1200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ctr">
              <a:spcAft>
                <a:spcPts val="300"/>
              </a:spcAft>
            </a:pPr>
            <a:r>
              <a:rPr lang="en-US" sz="1200" b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via </a:t>
            </a:r>
            <a:r>
              <a:rPr lang="en-US" sz="1200" b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processor(s)</a:t>
            </a:r>
            <a:endParaRPr lang="en-US" sz="1200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 rot="16200000">
            <a:off x="-5963" y="3268730"/>
            <a:ext cx="3740764" cy="1842372"/>
            <a:chOff x="3355676" y="3288558"/>
            <a:chExt cx="3740764" cy="1842372"/>
          </a:xfrm>
        </p:grpSpPr>
        <p:sp>
          <p:nvSpPr>
            <p:cNvPr id="16" name="Text Box 1785"/>
            <p:cNvSpPr txBox="1">
              <a:spLocks noChangeArrowheads="1"/>
            </p:cNvSpPr>
            <p:nvPr/>
          </p:nvSpPr>
          <p:spPr bwMode="auto">
            <a:xfrm>
              <a:off x="4821805" y="4134260"/>
              <a:ext cx="2274635" cy="9966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8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rot="0" vert="vert270" wrap="square" lIns="63094" tIns="31547" rIns="63094" bIns="31547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200" b="1" dirty="0" smtClean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Use standard DRAM interfaces between the</a:t>
              </a:r>
            </a:p>
            <a:p>
              <a:pPr algn="ctr">
                <a:spcAft>
                  <a:spcPts val="0"/>
                </a:spcAft>
              </a:pPr>
              <a:r>
                <a:rPr lang="en-US" sz="1200" b="1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MCs and the DIMMs</a:t>
              </a:r>
              <a:endParaRPr lang="en-US" sz="12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18" name="Line 1788"/>
            <p:cNvCxnSpPr/>
            <p:nvPr/>
          </p:nvCxnSpPr>
          <p:spPr bwMode="auto">
            <a:xfrm flipH="1">
              <a:off x="3787180" y="3799557"/>
              <a:ext cx="1067395" cy="2475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" name="Line 1790"/>
            <p:cNvCxnSpPr/>
            <p:nvPr/>
          </p:nvCxnSpPr>
          <p:spPr bwMode="auto">
            <a:xfrm>
              <a:off x="4854575" y="3799955"/>
              <a:ext cx="1092200" cy="24712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5919792" y="4031462"/>
              <a:ext cx="57239" cy="51892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3752828" y="4038996"/>
              <a:ext cx="57239" cy="51892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355676" y="3288558"/>
              <a:ext cx="30732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/>
                <a:t>Choice of the interface </a:t>
              </a:r>
            </a:p>
            <a:p>
              <a:pPr algn="ctr"/>
              <a:r>
                <a:rPr lang="en-US" sz="1200" b="1" dirty="0" smtClean="0"/>
                <a:t>between the MCs and the DIMMs </a:t>
              </a:r>
              <a:endParaRPr lang="en-US" sz="1200" b="1" dirty="0"/>
            </a:p>
          </p:txBody>
        </p:sp>
      </p:grpSp>
      <p:sp>
        <p:nvSpPr>
          <p:cNvPr id="25" name="Text Box 1786"/>
          <p:cNvSpPr txBox="1">
            <a:spLocks noChangeArrowheads="1"/>
          </p:cNvSpPr>
          <p:nvPr/>
        </p:nvSpPr>
        <p:spPr bwMode="auto">
          <a:xfrm rot="16200000">
            <a:off x="1059831" y="5167444"/>
            <a:ext cx="2239639" cy="805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rot="0" vert="vert270" wrap="square" lIns="63094" tIns="31547" rIns="63094" bIns="31547" upright="1">
            <a:noAutofit/>
          </a:bodyPr>
          <a:lstStyle/>
          <a:p>
            <a:pPr algn="ctr">
              <a:spcAft>
                <a:spcPts val="100"/>
              </a:spcAft>
            </a:pPr>
            <a:r>
              <a:rPr lang="en-US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Use low line count interfaces between the MCs and the DIMMs</a:t>
            </a:r>
            <a:endParaRPr lang="en-US" sz="1200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31266" y="4799632"/>
            <a:ext cx="17572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 err="1" smtClean="0"/>
              <a:t>Truland</a:t>
            </a:r>
            <a:r>
              <a:rPr lang="en-US" sz="1200" i="1" dirty="0" smtClean="0"/>
              <a:t> MP platform</a:t>
            </a:r>
          </a:p>
          <a:p>
            <a:pPr algn="ctr"/>
            <a:r>
              <a:rPr lang="en-US" sz="1200" i="1" dirty="0" smtClean="0"/>
              <a:t>(2005/2006)</a:t>
            </a:r>
            <a:endParaRPr lang="en-US" sz="1200" i="1" dirty="0"/>
          </a:p>
        </p:txBody>
      </p:sp>
      <p:sp>
        <p:nvSpPr>
          <p:cNvPr id="27" name="TextBox 26"/>
          <p:cNvSpPr txBox="1"/>
          <p:nvPr/>
        </p:nvSpPr>
        <p:spPr>
          <a:xfrm>
            <a:off x="3273125" y="5380325"/>
            <a:ext cx="1665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 smtClean="0"/>
              <a:t>Caneland</a:t>
            </a:r>
            <a:r>
              <a:rPr lang="en-US" sz="1200" dirty="0" smtClean="0"/>
              <a:t>  platform</a:t>
            </a:r>
          </a:p>
          <a:p>
            <a:pPr algn="ctr"/>
            <a:r>
              <a:rPr lang="en-US" sz="1200" dirty="0" smtClean="0"/>
              <a:t>(2007/2008)</a:t>
            </a:r>
            <a:endParaRPr lang="en-US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3543300" y="3188774"/>
            <a:ext cx="1141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/>
              <a:t>Traditional</a:t>
            </a:r>
          </a:p>
          <a:p>
            <a:pPr algn="ctr"/>
            <a:r>
              <a:rPr lang="en-US" i="1" dirty="0" smtClean="0"/>
              <a:t> </a:t>
            </a:r>
            <a:r>
              <a:rPr lang="en-US" sz="1200" i="1" dirty="0" smtClean="0"/>
              <a:t>solution</a:t>
            </a:r>
            <a:endParaRPr lang="en-US" i="1" dirty="0"/>
          </a:p>
        </p:txBody>
      </p:sp>
      <p:sp>
        <p:nvSpPr>
          <p:cNvPr id="29" name="TextBox 28"/>
          <p:cNvSpPr txBox="1"/>
          <p:nvPr/>
        </p:nvSpPr>
        <p:spPr>
          <a:xfrm>
            <a:off x="5772083" y="5392245"/>
            <a:ext cx="18053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 smtClean="0"/>
              <a:t>Boxboro-EX platform</a:t>
            </a:r>
          </a:p>
          <a:p>
            <a:pPr algn="ctr"/>
            <a:r>
              <a:rPr lang="en-US" sz="1200" i="1" dirty="0" smtClean="0"/>
              <a:t>(2010/2011)</a:t>
            </a:r>
            <a:endParaRPr lang="en-US" sz="1200" i="1" dirty="0"/>
          </a:p>
        </p:txBody>
      </p:sp>
      <p:sp>
        <p:nvSpPr>
          <p:cNvPr id="30" name="TextBox 29"/>
          <p:cNvSpPr txBox="1"/>
          <p:nvPr/>
        </p:nvSpPr>
        <p:spPr>
          <a:xfrm>
            <a:off x="5829902" y="5921243"/>
            <a:ext cx="1606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 smtClean="0"/>
              <a:t>Brickland</a:t>
            </a:r>
            <a:r>
              <a:rPr lang="en-US" sz="1200" dirty="0" smtClean="0"/>
              <a:t> platform</a:t>
            </a:r>
          </a:p>
          <a:p>
            <a:pPr algn="ctr"/>
            <a:r>
              <a:rPr lang="en-US" sz="1200" dirty="0" smtClean="0"/>
              <a:t>(2014/2015)</a:t>
            </a:r>
            <a:endParaRPr lang="en-US" sz="1200" dirty="0"/>
          </a:p>
        </p:txBody>
      </p:sp>
      <p:cxnSp>
        <p:nvCxnSpPr>
          <p:cNvPr id="32" name="Straight Connector 31"/>
          <p:cNvCxnSpPr/>
          <p:nvPr/>
        </p:nvCxnSpPr>
        <p:spPr bwMode="auto">
          <a:xfrm>
            <a:off x="2743200" y="2450305"/>
            <a:ext cx="5113532" cy="9754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Straight Connector 32"/>
          <p:cNvCxnSpPr/>
          <p:nvPr/>
        </p:nvCxnSpPr>
        <p:spPr bwMode="auto">
          <a:xfrm>
            <a:off x="2768600" y="4469605"/>
            <a:ext cx="5113532" cy="9754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Straight Connector 33"/>
          <p:cNvCxnSpPr/>
          <p:nvPr/>
        </p:nvCxnSpPr>
        <p:spPr bwMode="auto">
          <a:xfrm>
            <a:off x="2781300" y="6539705"/>
            <a:ext cx="5113532" cy="9754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Straight Connector 35"/>
          <p:cNvCxnSpPr/>
          <p:nvPr/>
        </p:nvCxnSpPr>
        <p:spPr bwMode="auto">
          <a:xfrm>
            <a:off x="2743200" y="2461699"/>
            <a:ext cx="0" cy="4078006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Straight Connector 36"/>
          <p:cNvCxnSpPr/>
          <p:nvPr/>
        </p:nvCxnSpPr>
        <p:spPr bwMode="auto">
          <a:xfrm>
            <a:off x="5382866" y="2461699"/>
            <a:ext cx="8284" cy="4090988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Straight Connector 37"/>
          <p:cNvCxnSpPr/>
          <p:nvPr/>
        </p:nvCxnSpPr>
        <p:spPr bwMode="auto">
          <a:xfrm>
            <a:off x="7886700" y="2461699"/>
            <a:ext cx="0" cy="4078006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7" name="Down Arrow 46"/>
          <p:cNvSpPr/>
          <p:nvPr/>
        </p:nvSpPr>
        <p:spPr bwMode="auto">
          <a:xfrm>
            <a:off x="4080117" y="4244607"/>
            <a:ext cx="72000" cy="457200"/>
          </a:xfrm>
          <a:prstGeom prst="downArrow">
            <a:avLst/>
          </a:prstGeom>
          <a:solidFill>
            <a:srgbClr val="FF0000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8" name="Right Arrow 47"/>
          <p:cNvSpPr/>
          <p:nvPr/>
        </p:nvSpPr>
        <p:spPr bwMode="auto">
          <a:xfrm>
            <a:off x="5165095" y="5519413"/>
            <a:ext cx="457200" cy="90000"/>
          </a:xfrm>
          <a:prstGeom prst="rightArrow">
            <a:avLst/>
          </a:prstGeom>
          <a:solidFill>
            <a:srgbClr val="FF0000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5100" y="623888"/>
            <a:ext cx="81275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Evolution of connecting memory in Intel’s multicore high-end platforms</a:t>
            </a:r>
            <a:r>
              <a:rPr lang="hu-HU" b="1" dirty="0" smtClean="0">
                <a:solidFill>
                  <a:schemeClr val="accent6"/>
                </a:solidFill>
              </a:rPr>
              <a:t> </a:t>
            </a:r>
            <a:r>
              <a:rPr lang="en-US" b="1" dirty="0" smtClean="0">
                <a:solidFill>
                  <a:schemeClr val="accent6"/>
                </a:solidFill>
              </a:rPr>
              <a:t>within</a:t>
            </a:r>
          </a:p>
          <a:p>
            <a:r>
              <a:rPr lang="en-US" b="1" dirty="0">
                <a:solidFill>
                  <a:schemeClr val="accent6"/>
                </a:solidFill>
              </a:rPr>
              <a:t> </a:t>
            </a:r>
            <a:r>
              <a:rPr lang="en-US" b="1" dirty="0" smtClean="0">
                <a:solidFill>
                  <a:schemeClr val="accent6"/>
                </a:solidFill>
              </a:rPr>
              <a:t> </a:t>
            </a:r>
            <a:r>
              <a:rPr lang="hu-HU" b="1" dirty="0" smtClean="0">
                <a:solidFill>
                  <a:schemeClr val="accent6"/>
                </a:solidFill>
              </a:rPr>
              <a:t>the related</a:t>
            </a:r>
            <a:r>
              <a:rPr lang="en-US" b="1" dirty="0" smtClean="0">
                <a:solidFill>
                  <a:schemeClr val="accent6"/>
                </a:solidFill>
              </a:rPr>
              <a:t> </a:t>
            </a:r>
            <a:r>
              <a:rPr lang="hu-HU" b="1" dirty="0" smtClean="0">
                <a:solidFill>
                  <a:schemeClr val="accent6"/>
                </a:solidFill>
              </a:rPr>
              <a:t>design space</a:t>
            </a:r>
            <a:endParaRPr lang="en-US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876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22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2558" y="630190"/>
            <a:ext cx="54970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Assessing the number of memory channels required 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8485" y="963822"/>
            <a:ext cx="8898783" cy="1031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As stated before, </a:t>
            </a:r>
            <a:r>
              <a:rPr lang="en-US" dirty="0" smtClean="0">
                <a:solidFill>
                  <a:srgbClr val="0070C0"/>
                </a:solidFill>
              </a:rPr>
              <a:t>in high-end servers the core count raises faster than memory transfer rate</a:t>
            </a:r>
            <a:r>
              <a:rPr lang="en-US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If </a:t>
            </a:r>
            <a:r>
              <a:rPr lang="en-US" dirty="0">
                <a:solidFill>
                  <a:srgbClr val="FF0000"/>
                </a:solidFill>
              </a:rPr>
              <a:t>the arising bandwidth deficit should be compensated by raising the number of memory</a:t>
            </a:r>
          </a:p>
          <a:p>
            <a:r>
              <a:rPr lang="en-US" dirty="0">
                <a:solidFill>
                  <a:srgbClr val="FF0000"/>
                </a:solidFill>
              </a:rPr>
              <a:t>      channels</a:t>
            </a:r>
            <a:r>
              <a:rPr lang="en-US" dirty="0"/>
              <a:t>, assuming otherwise unchanged platform conditions, like clock speed, width of </a:t>
            </a:r>
          </a:p>
          <a:p>
            <a:pPr>
              <a:spcAft>
                <a:spcPts val="600"/>
              </a:spcAft>
            </a:pPr>
            <a:r>
              <a:rPr lang="en-US" dirty="0"/>
              <a:t>      the memory channels etc</a:t>
            </a:r>
            <a:r>
              <a:rPr lang="en-US" dirty="0" smtClean="0"/>
              <a:t>., </a:t>
            </a:r>
            <a:r>
              <a:rPr lang="en-US" dirty="0">
                <a:solidFill>
                  <a:srgbClr val="FF0000"/>
                </a:solidFill>
              </a:rPr>
              <a:t>a scaling rule can be formulated </a:t>
            </a:r>
            <a:r>
              <a:rPr lang="en-US" dirty="0"/>
              <a:t>as follows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 bwMode="auto">
          <a:xfrm>
            <a:off x="3771900" y="2978596"/>
            <a:ext cx="1914170" cy="7747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44888" y="3157070"/>
            <a:ext cx="17411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dirty="0" err="1"/>
              <a:t>n</a:t>
            </a:r>
            <a:r>
              <a:rPr lang="en-US" baseline="-25000" dirty="0" err="1"/>
              <a:t>M</a:t>
            </a:r>
            <a:r>
              <a:rPr lang="en-US" dirty="0"/>
              <a:t> ~  </a:t>
            </a:r>
            <a:r>
              <a:rPr lang="en-US" dirty="0" smtClean="0"/>
              <a:t>√</a:t>
            </a:r>
            <a:r>
              <a:rPr lang="hu-HU" dirty="0" smtClean="0"/>
              <a:t>2 x </a:t>
            </a:r>
            <a:r>
              <a:rPr lang="en-US" dirty="0" smtClean="0"/>
              <a:t>√</a:t>
            </a:r>
            <a:r>
              <a:rPr lang="en-US" dirty="0" err="1" smtClean="0"/>
              <a:t>n</a:t>
            </a:r>
            <a:r>
              <a:rPr lang="en-US" baseline="-25000" dirty="0" err="1" smtClean="0"/>
              <a:t>C</a:t>
            </a:r>
            <a:r>
              <a:rPr lang="en-US" dirty="0" smtClean="0"/>
              <a:t>.</a:t>
            </a:r>
            <a:r>
              <a:rPr lang="en-US" baseline="-25000" dirty="0" smtClean="0"/>
              <a:t>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32503" y="2020559"/>
            <a:ext cx="895168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 can be shown </a:t>
            </a:r>
            <a:r>
              <a:rPr lang="en-US" dirty="0" smtClean="0"/>
              <a:t>(in a </a:t>
            </a:r>
            <a:r>
              <a:rPr lang="en-US" dirty="0"/>
              <a:t>publication in preparation) that an up to date </a:t>
            </a:r>
            <a:r>
              <a:rPr lang="en-US" dirty="0" smtClean="0"/>
              <a:t>high-end server platform</a:t>
            </a:r>
            <a:endParaRPr lang="en-US" dirty="0"/>
          </a:p>
          <a:p>
            <a:r>
              <a:rPr lang="en-US" dirty="0"/>
              <a:t>      </a:t>
            </a:r>
            <a:r>
              <a:rPr lang="en-US" dirty="0" smtClean="0"/>
              <a:t>with the highest available core count (</a:t>
            </a:r>
            <a:r>
              <a:rPr lang="en-US" dirty="0" err="1" smtClean="0"/>
              <a:t>n</a:t>
            </a:r>
            <a:r>
              <a:rPr lang="en-US" baseline="-25000" dirty="0" err="1" smtClean="0"/>
              <a:t>c</a:t>
            </a:r>
            <a:r>
              <a:rPr lang="en-US" dirty="0" smtClean="0"/>
              <a:t>) and highest available memory transfer rate, </a:t>
            </a:r>
            <a:r>
              <a:rPr lang="en-US" dirty="0"/>
              <a:t>will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have  </a:t>
            </a:r>
            <a:r>
              <a:rPr lang="en-US" dirty="0"/>
              <a:t>linear </a:t>
            </a:r>
            <a:r>
              <a:rPr lang="en-US" dirty="0" smtClean="0"/>
              <a:t>memory bandwidth </a:t>
            </a:r>
            <a:r>
              <a:rPr lang="en-US" dirty="0"/>
              <a:t>scaling in respect to the core count (</a:t>
            </a:r>
            <a:r>
              <a:rPr lang="en-US" dirty="0" err="1"/>
              <a:t>n</a:t>
            </a:r>
            <a:r>
              <a:rPr lang="en-US" baseline="-25000" dirty="0" err="1"/>
              <a:t>C</a:t>
            </a:r>
            <a:r>
              <a:rPr lang="en-US" dirty="0"/>
              <a:t>) if the number of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memory channels per </a:t>
            </a:r>
            <a:r>
              <a:rPr lang="en-US" dirty="0"/>
              <a:t>socket (</a:t>
            </a:r>
            <a:r>
              <a:rPr lang="en-US" dirty="0" err="1"/>
              <a:t>n</a:t>
            </a:r>
            <a:r>
              <a:rPr lang="en-US" baseline="-25000" dirty="0" err="1"/>
              <a:t>M</a:t>
            </a:r>
            <a:r>
              <a:rPr lang="en-US" dirty="0"/>
              <a:t>) </a:t>
            </a:r>
            <a:r>
              <a:rPr lang="en-US" dirty="0" smtClean="0"/>
              <a:t>amount</a:t>
            </a:r>
            <a:r>
              <a:rPr lang="hu-HU" dirty="0" smtClean="0"/>
              <a:t>s</a:t>
            </a:r>
            <a:r>
              <a:rPr lang="en-US" dirty="0" smtClean="0"/>
              <a:t> </a:t>
            </a:r>
            <a:r>
              <a:rPr lang="en-US" dirty="0"/>
              <a:t>to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558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AutoShape 3"/>
          <p:cNvSpPr>
            <a:spLocks noChangeArrowheads="1"/>
          </p:cNvSpPr>
          <p:nvPr/>
        </p:nvSpPr>
        <p:spPr bwMode="auto">
          <a:xfrm>
            <a:off x="615950" y="774522"/>
            <a:ext cx="7851775" cy="744118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457200" indent="-457200" algn="ctr"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Introduction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to Intel’s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high-end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server processors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and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platforms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</a:endParaRPr>
          </a:p>
        </p:txBody>
      </p:sp>
      <p:grpSp>
        <p:nvGrpSpPr>
          <p:cNvPr id="43011" name="Group 4"/>
          <p:cNvGrpSpPr>
            <a:grpSpLocks/>
          </p:cNvGrpSpPr>
          <p:nvPr/>
        </p:nvGrpSpPr>
        <p:grpSpPr bwMode="auto">
          <a:xfrm>
            <a:off x="500063" y="1833525"/>
            <a:ext cx="7967662" cy="463550"/>
            <a:chOff x="705" y="1638"/>
            <a:chExt cx="4442" cy="292"/>
          </a:xfrm>
        </p:grpSpPr>
        <p:sp>
          <p:nvSpPr>
            <p:cNvPr id="43028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</a:rPr>
                <a:t> 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</a:rPr>
                <a:t>1</a:t>
              </a: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</a:rPr>
                <a:t>.1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</a:rPr>
                <a:t>The worldwide 4S (4 Socket) server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market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43029" name="Text Box 6"/>
            <p:cNvSpPr txBox="1">
              <a:spLocks noChangeArrowheads="1"/>
            </p:cNvSpPr>
            <p:nvPr/>
          </p:nvSpPr>
          <p:spPr bwMode="auto">
            <a:xfrm>
              <a:off x="705" y="1648"/>
              <a:ext cx="22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hu-HU" altLang="en-US" sz="190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endParaRPr lang="en-US" altLang="en-US" sz="1900">
                <a:solidFill>
                  <a:srgbClr val="FFFFFF"/>
                </a:solidFill>
                <a:latin typeface="Verdana" pitchFamily="34" charset="0"/>
              </a:endParaRPr>
            </a:p>
          </p:txBody>
        </p:sp>
      </p:grpSp>
      <p:sp>
        <p:nvSpPr>
          <p:cNvPr id="43012" name="AutoShape 8"/>
          <p:cNvSpPr>
            <a:spLocks noChangeArrowheads="1"/>
          </p:cNvSpPr>
          <p:nvPr/>
        </p:nvSpPr>
        <p:spPr bwMode="auto">
          <a:xfrm>
            <a:off x="938213" y="2349462"/>
            <a:ext cx="7529512" cy="463550"/>
          </a:xfrm>
          <a:prstGeom prst="roundRect">
            <a:avLst>
              <a:gd name="adj" fmla="val 0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</a:rPr>
              <a:t> 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1</a:t>
            </a: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</a:rPr>
              <a:t>.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The platform concept</a:t>
            </a:r>
          </a:p>
        </p:txBody>
      </p:sp>
      <p:sp>
        <p:nvSpPr>
          <p:cNvPr id="43013" name="Text Box 9"/>
          <p:cNvSpPr txBox="1">
            <a:spLocks noChangeArrowheads="1"/>
          </p:cNvSpPr>
          <p:nvPr/>
        </p:nvSpPr>
        <p:spPr bwMode="auto">
          <a:xfrm>
            <a:off x="496888" y="2365337"/>
            <a:ext cx="411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hu-HU" altLang="en-US" sz="1900">
                <a:solidFill>
                  <a:srgbClr val="FFFFFF"/>
                </a:solidFill>
                <a:latin typeface="Verdana" pitchFamily="34" charset="0"/>
              </a:rPr>
              <a:t> </a:t>
            </a:r>
            <a:endParaRPr lang="en-US" altLang="en-US" sz="190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43014" name="AutoShape 11"/>
          <p:cNvSpPr>
            <a:spLocks noChangeArrowheads="1"/>
          </p:cNvSpPr>
          <p:nvPr/>
        </p:nvSpPr>
        <p:spPr bwMode="auto">
          <a:xfrm>
            <a:off x="941388" y="2863812"/>
            <a:ext cx="7526337" cy="704850"/>
          </a:xfrm>
          <a:prstGeom prst="roundRect">
            <a:avLst>
              <a:gd name="adj" fmla="val 0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</a:rPr>
              <a:t> 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1</a:t>
            </a: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</a:rPr>
              <a:t>.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3</a:t>
            </a: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Server platforms classified according to the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      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  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number of processors supported</a:t>
            </a:r>
          </a:p>
        </p:txBody>
      </p:sp>
      <p:sp>
        <p:nvSpPr>
          <p:cNvPr id="43015" name="Text Box 12"/>
          <p:cNvSpPr txBox="1">
            <a:spLocks noChangeArrowheads="1"/>
          </p:cNvSpPr>
          <p:nvPr/>
        </p:nvSpPr>
        <p:spPr bwMode="auto">
          <a:xfrm>
            <a:off x="500063" y="3001925"/>
            <a:ext cx="411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hu-HU" altLang="en-US" sz="1900">
                <a:solidFill>
                  <a:srgbClr val="FFFFFF"/>
                </a:solidFill>
                <a:latin typeface="Verdana" pitchFamily="34" charset="0"/>
              </a:rPr>
              <a:t> </a:t>
            </a:r>
            <a:endParaRPr lang="en-US" altLang="en-US" sz="190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43016" name="AutoShape 14"/>
          <p:cNvSpPr>
            <a:spLocks noChangeArrowheads="1"/>
          </p:cNvSpPr>
          <p:nvPr/>
        </p:nvSpPr>
        <p:spPr bwMode="auto">
          <a:xfrm>
            <a:off x="938213" y="3621050"/>
            <a:ext cx="7529512" cy="666750"/>
          </a:xfrm>
          <a:prstGeom prst="roundRect">
            <a:avLst>
              <a:gd name="adj" fmla="val 0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</a:rPr>
              <a:t> 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1</a:t>
            </a: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</a:rPr>
              <a:t>.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4</a:t>
            </a: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Server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platforms classified according to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their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         performance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43017" name="Text Box 15"/>
          <p:cNvSpPr txBox="1">
            <a:spLocks noChangeArrowheads="1"/>
          </p:cNvSpPr>
          <p:nvPr/>
        </p:nvSpPr>
        <p:spPr bwMode="auto">
          <a:xfrm>
            <a:off x="496888" y="3719475"/>
            <a:ext cx="411162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hu-HU" altLang="en-US" sz="1900">
                <a:solidFill>
                  <a:srgbClr val="FFFFFF"/>
                </a:solidFill>
                <a:latin typeface="Verdana" pitchFamily="34" charset="0"/>
              </a:rPr>
              <a:t> </a:t>
            </a:r>
            <a:endParaRPr lang="en-US" altLang="en-US" sz="190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8" name="AutoShape 14"/>
          <p:cNvSpPr>
            <a:spLocks noChangeArrowheads="1"/>
          </p:cNvSpPr>
          <p:nvPr/>
        </p:nvSpPr>
        <p:spPr bwMode="auto">
          <a:xfrm>
            <a:off x="936065" y="4352999"/>
            <a:ext cx="7529512" cy="666750"/>
          </a:xfrm>
          <a:prstGeom prst="roundRect">
            <a:avLst>
              <a:gd name="adj" fmla="val 0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</a:rPr>
              <a:t> 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1</a:t>
            </a:r>
            <a:r>
              <a:rPr lang="hu-HU" altLang="en-US" sz="1900" dirty="0" smtClean="0">
                <a:solidFill>
                  <a:srgbClr val="FFFFFF"/>
                </a:solidFill>
                <a:latin typeface="Verdana" pitchFamily="34" charset="0"/>
              </a:rPr>
              <a:t>.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5</a:t>
            </a:r>
            <a:r>
              <a:rPr lang="hu-HU" altLang="en-US" sz="1900" dirty="0" smtClean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Server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platforms classified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according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to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their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        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memory architecture</a:t>
            </a:r>
          </a:p>
        </p:txBody>
      </p:sp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494740" y="4451424"/>
            <a:ext cx="411162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hu-HU" altLang="en-US" sz="1900">
                <a:solidFill>
                  <a:srgbClr val="FFFFFF"/>
                </a:solidFill>
                <a:latin typeface="Verdana" pitchFamily="34" charset="0"/>
              </a:rPr>
              <a:t> </a:t>
            </a:r>
            <a:endParaRPr lang="en-US" altLang="en-US" sz="190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0" name="AutoShape 17"/>
          <p:cNvSpPr>
            <a:spLocks noChangeArrowheads="1"/>
          </p:cNvSpPr>
          <p:nvPr/>
        </p:nvSpPr>
        <p:spPr bwMode="auto">
          <a:xfrm>
            <a:off x="931302" y="5831184"/>
            <a:ext cx="7534275" cy="679450"/>
          </a:xfrm>
          <a:prstGeom prst="roundRect">
            <a:avLst>
              <a:gd name="adj" fmla="val 0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</a:rPr>
              <a:t> 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1</a:t>
            </a:r>
            <a:r>
              <a:rPr lang="hu-HU" altLang="en-US" sz="1900" dirty="0" smtClean="0">
                <a:solidFill>
                  <a:srgbClr val="FFFFFF"/>
                </a:solidFill>
                <a:latin typeface="Verdana" pitchFamily="34" charset="0"/>
              </a:rPr>
              <a:t>.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7</a:t>
            </a:r>
            <a:r>
              <a:rPr lang="hu-HU" altLang="en-US" sz="1900" dirty="0" smtClean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classified according to the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       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  number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of chips constituting the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platform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1" name="Text Box 18"/>
          <p:cNvSpPr txBox="1">
            <a:spLocks noChangeArrowheads="1"/>
          </p:cNvSpPr>
          <p:nvPr/>
        </p:nvSpPr>
        <p:spPr bwMode="auto">
          <a:xfrm>
            <a:off x="491565" y="5943897"/>
            <a:ext cx="411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hu-HU" altLang="en-US" sz="1900">
                <a:solidFill>
                  <a:srgbClr val="FFFFFF"/>
                </a:solidFill>
                <a:latin typeface="Verdana" pitchFamily="34" charset="0"/>
              </a:rPr>
              <a:t> </a:t>
            </a:r>
            <a:endParaRPr lang="en-US" altLang="en-US" sz="190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4" name="AutoShape 17"/>
          <p:cNvSpPr>
            <a:spLocks noChangeArrowheads="1"/>
          </p:cNvSpPr>
          <p:nvPr/>
        </p:nvSpPr>
        <p:spPr bwMode="auto">
          <a:xfrm>
            <a:off x="933450" y="5099231"/>
            <a:ext cx="7534275" cy="679450"/>
          </a:xfrm>
          <a:prstGeom prst="roundRect">
            <a:avLst>
              <a:gd name="adj" fmla="val 0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900" dirty="0" smtClean="0">
                <a:solidFill>
                  <a:srgbClr val="FFFFFF"/>
                </a:solidFill>
                <a:latin typeface="Verdana" pitchFamily="34" charset="0"/>
              </a:rPr>
              <a:t> 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1</a:t>
            </a:r>
            <a:r>
              <a:rPr lang="hu-HU" altLang="en-US" sz="1900" dirty="0" smtClean="0">
                <a:solidFill>
                  <a:srgbClr val="FFFFFF"/>
                </a:solidFill>
                <a:latin typeface="Verdana" pitchFamily="34" charset="0"/>
              </a:rPr>
              <a:t>.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6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Number and use of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QPI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buses in </a:t>
            </a:r>
            <a:endParaRPr lang="en-US" altLang="en-US" sz="1900" dirty="0" smtClean="0">
              <a:solidFill>
                <a:srgbClr val="FFFFFF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         </a:t>
            </a:r>
            <a:r>
              <a:rPr lang="en-US" altLang="en-US" sz="1900" dirty="0" err="1" smtClean="0">
                <a:solidFill>
                  <a:srgbClr val="FFFFFF"/>
                </a:solidFill>
                <a:latin typeface="Verdana" pitchFamily="34" charset="0"/>
              </a:rPr>
              <a:t>NUMA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 type server processors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5" name="Text Box 18"/>
          <p:cNvSpPr txBox="1">
            <a:spLocks noChangeArrowheads="1"/>
          </p:cNvSpPr>
          <p:nvPr/>
        </p:nvSpPr>
        <p:spPr bwMode="auto">
          <a:xfrm>
            <a:off x="493713" y="5211944"/>
            <a:ext cx="411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hu-HU" altLang="en-US" sz="1900">
                <a:solidFill>
                  <a:srgbClr val="FFFFFF"/>
                </a:solidFill>
                <a:latin typeface="Verdana" pitchFamily="34" charset="0"/>
              </a:rPr>
              <a:t> </a:t>
            </a:r>
            <a:endParaRPr lang="en-US" altLang="en-US" sz="190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94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23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75768" y="622300"/>
            <a:ext cx="83792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Expected number of memory channels (</a:t>
            </a:r>
            <a:r>
              <a:rPr lang="en-US" b="1" dirty="0" err="1">
                <a:solidFill>
                  <a:schemeClr val="accent6"/>
                </a:solidFill>
              </a:rPr>
              <a:t>n</a:t>
            </a:r>
            <a:r>
              <a:rPr lang="en-US" b="1" baseline="-25000" dirty="0" err="1">
                <a:solidFill>
                  <a:schemeClr val="accent6"/>
                </a:solidFill>
              </a:rPr>
              <a:t>M</a:t>
            </a:r>
            <a:r>
              <a:rPr lang="en-US" b="1" dirty="0">
                <a:solidFill>
                  <a:schemeClr val="accent6"/>
                </a:solidFill>
              </a:rPr>
              <a:t>/socket) for </a:t>
            </a:r>
            <a:r>
              <a:rPr lang="en-US" b="1" dirty="0" smtClean="0">
                <a:solidFill>
                  <a:schemeClr val="accent6"/>
                </a:solidFill>
              </a:rPr>
              <a:t>different core counts </a:t>
            </a:r>
            <a:r>
              <a:rPr lang="en-US" b="1" dirty="0">
                <a:solidFill>
                  <a:schemeClr val="accent6"/>
                </a:solidFill>
              </a:rPr>
              <a:t>(</a:t>
            </a:r>
            <a:r>
              <a:rPr lang="en-US" b="1" dirty="0" err="1">
                <a:solidFill>
                  <a:schemeClr val="accent6"/>
                </a:solidFill>
              </a:rPr>
              <a:t>n</a:t>
            </a:r>
            <a:r>
              <a:rPr lang="en-US" b="1" baseline="-25000" dirty="0" err="1">
                <a:solidFill>
                  <a:schemeClr val="accent6"/>
                </a:solidFill>
              </a:rPr>
              <a:t>C</a:t>
            </a:r>
            <a:r>
              <a:rPr lang="en-US" b="1" dirty="0">
                <a:solidFill>
                  <a:schemeClr val="accent6"/>
                </a:solidFill>
              </a:rPr>
              <a:t>) </a:t>
            </a:r>
            <a:endParaRPr lang="en-US" b="1" dirty="0" smtClean="0">
              <a:solidFill>
                <a:schemeClr val="accent6"/>
              </a:solidFill>
            </a:endParaRPr>
          </a:p>
          <a:p>
            <a:r>
              <a:rPr lang="en-US" b="1" dirty="0" smtClean="0">
                <a:solidFill>
                  <a:schemeClr val="accent6"/>
                </a:solidFill>
              </a:rPr>
              <a:t>  arising from the </a:t>
            </a:r>
            <a:r>
              <a:rPr lang="en-US" b="1" dirty="0">
                <a:solidFill>
                  <a:schemeClr val="accent6"/>
                </a:solidFill>
              </a:rPr>
              <a:t>scaling rule of memory </a:t>
            </a:r>
            <a:r>
              <a:rPr lang="en-US" b="1" dirty="0" smtClean="0">
                <a:solidFill>
                  <a:schemeClr val="accent6"/>
                </a:solidFill>
              </a:rPr>
              <a:t>channels</a:t>
            </a:r>
            <a:endParaRPr lang="en-US" b="1" dirty="0">
              <a:solidFill>
                <a:schemeClr val="accent6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9356819"/>
              </p:ext>
            </p:extLst>
          </p:nvPr>
        </p:nvGraphicFramePr>
        <p:xfrm>
          <a:off x="3164111" y="1442983"/>
          <a:ext cx="2501301" cy="52205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2039"/>
                <a:gridCol w="1539262"/>
              </a:tblGrid>
              <a:tr h="433575">
                <a:tc>
                  <a:txBody>
                    <a:bodyPr/>
                    <a:lstStyle/>
                    <a:p>
                      <a:pPr algn="ctr"/>
                      <a:r>
                        <a:rPr lang="en-US" sz="1250" baseline="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</a:t>
                      </a:r>
                      <a:r>
                        <a:rPr lang="en-US" sz="1250" baseline="-250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</a:t>
                      </a:r>
                      <a:r>
                        <a:rPr lang="hu-HU" sz="1250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(t)</a:t>
                      </a:r>
                      <a:endParaRPr lang="en-US" sz="1250" baseline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5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</a:t>
                      </a:r>
                      <a:r>
                        <a:rPr lang="en-US" sz="1250" baseline="-250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  <a:r>
                        <a:rPr lang="hu-HU" sz="1250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(t)</a:t>
                      </a:r>
                      <a:endParaRPr lang="hu-HU" sz="1250" dirty="0" smtClean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</a:tr>
              <a:tr h="341929">
                <a:tc>
                  <a:txBody>
                    <a:bodyPr/>
                    <a:lstStyle/>
                    <a:p>
                      <a:pPr algn="ctr"/>
                      <a:r>
                        <a:rPr lang="hu-HU" sz="125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</a:t>
                      </a:r>
                      <a:endParaRPr lang="en-US" sz="125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50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2.0</a:t>
                      </a:r>
                      <a:endParaRPr lang="en-US" sz="1250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</a:tr>
              <a:tr h="341929">
                <a:tc>
                  <a:txBody>
                    <a:bodyPr/>
                    <a:lstStyle/>
                    <a:p>
                      <a:pPr algn="ctr"/>
                      <a:r>
                        <a:rPr lang="en-US" sz="125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</a:t>
                      </a:r>
                      <a:endParaRPr lang="en-US" sz="125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50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2.8</a:t>
                      </a:r>
                      <a:endParaRPr lang="en-US" sz="1250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</a:tr>
              <a:tr h="341929">
                <a:tc>
                  <a:txBody>
                    <a:bodyPr/>
                    <a:lstStyle/>
                    <a:p>
                      <a:pPr algn="ctr"/>
                      <a:r>
                        <a:rPr lang="hu-HU" sz="125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</a:t>
                      </a:r>
                      <a:endParaRPr lang="en-US" sz="125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50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3.5</a:t>
                      </a:r>
                      <a:endParaRPr lang="en-US" sz="1250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</a:tr>
              <a:tr h="341929">
                <a:tc>
                  <a:txBody>
                    <a:bodyPr/>
                    <a:lstStyle/>
                    <a:p>
                      <a:pPr algn="ctr"/>
                      <a:r>
                        <a:rPr lang="en-US" sz="125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</a:t>
                      </a:r>
                      <a:endParaRPr lang="en-US" sz="125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50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4.0</a:t>
                      </a:r>
                      <a:endParaRPr lang="en-US" sz="1250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</a:tr>
              <a:tr h="341929">
                <a:tc>
                  <a:txBody>
                    <a:bodyPr/>
                    <a:lstStyle/>
                    <a:p>
                      <a:pPr algn="ctr"/>
                      <a:r>
                        <a:rPr lang="hu-HU" sz="125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</a:t>
                      </a:r>
                      <a:endParaRPr lang="en-US" sz="125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50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4.5</a:t>
                      </a:r>
                      <a:endParaRPr lang="en-US" sz="1250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</a:tr>
              <a:tr h="341929">
                <a:tc>
                  <a:txBody>
                    <a:bodyPr/>
                    <a:lstStyle/>
                    <a:p>
                      <a:pPr algn="ctr"/>
                      <a:r>
                        <a:rPr lang="en-US" sz="125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12</a:t>
                      </a:r>
                      <a:endParaRPr lang="en-US" sz="125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50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4.9</a:t>
                      </a:r>
                      <a:endParaRPr lang="en-US" sz="1250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</a:tr>
              <a:tr h="341929">
                <a:tc>
                  <a:txBody>
                    <a:bodyPr/>
                    <a:lstStyle/>
                    <a:p>
                      <a:pPr algn="ctr"/>
                      <a:r>
                        <a:rPr lang="hu-HU" sz="125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14</a:t>
                      </a:r>
                      <a:endParaRPr lang="en-US" sz="125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50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5.3</a:t>
                      </a:r>
                      <a:endParaRPr lang="en-US" sz="1250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</a:tr>
              <a:tr h="341929">
                <a:tc>
                  <a:txBody>
                    <a:bodyPr/>
                    <a:lstStyle/>
                    <a:p>
                      <a:pPr algn="ctr"/>
                      <a:r>
                        <a:rPr lang="en-US" sz="125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16</a:t>
                      </a:r>
                      <a:endParaRPr lang="en-US" sz="125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50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5.6</a:t>
                      </a:r>
                      <a:endParaRPr lang="en-US" sz="1250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</a:tr>
              <a:tr h="341929">
                <a:tc>
                  <a:txBody>
                    <a:bodyPr/>
                    <a:lstStyle/>
                    <a:p>
                      <a:pPr algn="ctr"/>
                      <a:r>
                        <a:rPr lang="en-US" sz="125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</a:t>
                      </a:r>
                      <a:endParaRPr lang="en-US" sz="125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50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6.3</a:t>
                      </a:r>
                      <a:endParaRPr lang="en-US" sz="1250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</a:tr>
              <a:tr h="341929">
                <a:tc>
                  <a:txBody>
                    <a:bodyPr/>
                    <a:lstStyle/>
                    <a:p>
                      <a:pPr algn="ctr"/>
                      <a:r>
                        <a:rPr lang="hu-HU" sz="125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24</a:t>
                      </a:r>
                      <a:endParaRPr lang="en-US" sz="125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50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6.9</a:t>
                      </a:r>
                      <a:endParaRPr lang="en-US" sz="1250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</a:tr>
              <a:tr h="341929">
                <a:tc>
                  <a:txBody>
                    <a:bodyPr/>
                    <a:lstStyle/>
                    <a:p>
                      <a:pPr algn="ctr"/>
                      <a:r>
                        <a:rPr lang="hu-HU" sz="125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32</a:t>
                      </a:r>
                      <a:endParaRPr lang="en-US" sz="125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50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8.0</a:t>
                      </a:r>
                      <a:endParaRPr lang="en-US" sz="1250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</a:tr>
              <a:tr h="341929">
                <a:tc>
                  <a:txBody>
                    <a:bodyPr/>
                    <a:lstStyle/>
                    <a:p>
                      <a:pPr algn="ctr"/>
                      <a:r>
                        <a:rPr lang="hu-HU" sz="125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48</a:t>
                      </a:r>
                      <a:endParaRPr lang="en-US" sz="125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50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9.8</a:t>
                      </a:r>
                      <a:endParaRPr lang="en-US" sz="1250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</a:tr>
              <a:tr h="341929">
                <a:tc>
                  <a:txBody>
                    <a:bodyPr/>
                    <a:lstStyle/>
                    <a:p>
                      <a:pPr algn="ctr"/>
                      <a:r>
                        <a:rPr lang="hu-HU" sz="125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64</a:t>
                      </a:r>
                      <a:endParaRPr lang="en-US" sz="125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50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11.3</a:t>
                      </a:r>
                      <a:endParaRPr lang="en-US" sz="1250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</a:tr>
              <a:tr h="341929">
                <a:tc>
                  <a:txBody>
                    <a:bodyPr/>
                    <a:lstStyle/>
                    <a:p>
                      <a:pPr algn="ctr"/>
                      <a:r>
                        <a:rPr lang="hu-HU" sz="125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72</a:t>
                      </a:r>
                      <a:endParaRPr lang="en-US" sz="125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50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12.0</a:t>
                      </a:r>
                      <a:endParaRPr lang="en-US" sz="1250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031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24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1613" y="609600"/>
            <a:ext cx="44005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The FSB bottleneck in SMP configurations 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3213" y="1003300"/>
            <a:ext cx="904613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In early SMP configurations </a:t>
            </a:r>
            <a:r>
              <a:rPr lang="en-US" dirty="0" smtClean="0"/>
              <a:t>(e.g. in first 32-bit Pentium 4 based single core (SC) Xeon based</a:t>
            </a:r>
          </a:p>
          <a:p>
            <a:r>
              <a:rPr lang="en-US" dirty="0"/>
              <a:t> </a:t>
            </a:r>
            <a:r>
              <a:rPr lang="en-US" dirty="0" smtClean="0"/>
              <a:t> systems) there is a </a:t>
            </a:r>
            <a:r>
              <a:rPr lang="en-US" dirty="0" smtClean="0">
                <a:solidFill>
                  <a:srgbClr val="0070C0"/>
                </a:solidFill>
              </a:rPr>
              <a:t>single FSB </a:t>
            </a:r>
            <a:r>
              <a:rPr lang="en-US" dirty="0" smtClean="0"/>
              <a:t>that interconnects the four processors with the NB (Northbridge),</a:t>
            </a:r>
          </a:p>
          <a:p>
            <a:r>
              <a:rPr lang="en-US" dirty="0"/>
              <a:t> </a:t>
            </a:r>
            <a:r>
              <a:rPr lang="en-US" dirty="0" smtClean="0"/>
              <a:t>  as seen below.</a:t>
            </a:r>
            <a:endParaRPr lang="en-US" dirty="0"/>
          </a:p>
        </p:txBody>
      </p:sp>
      <p:cxnSp>
        <p:nvCxnSpPr>
          <p:cNvPr id="6" name="Egyenes összekötő 10"/>
          <p:cNvCxnSpPr/>
          <p:nvPr/>
        </p:nvCxnSpPr>
        <p:spPr>
          <a:xfrm rot="5400000" flipH="1" flipV="1">
            <a:off x="2736056" y="2661647"/>
            <a:ext cx="3603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églalap 3"/>
          <p:cNvSpPr>
            <a:spLocks noChangeArrowheads="1"/>
          </p:cNvSpPr>
          <p:nvPr/>
        </p:nvSpPr>
        <p:spPr bwMode="auto">
          <a:xfrm>
            <a:off x="2484438" y="1905203"/>
            <a:ext cx="863600" cy="64770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 err="1">
                <a:solidFill>
                  <a:schemeClr val="bg1"/>
                </a:solidFill>
                <a:cs typeface="+mn-cs"/>
              </a:rPr>
              <a:t>Xeon</a:t>
            </a:r>
            <a:r>
              <a:rPr lang="hu-HU" sz="1100" dirty="0">
                <a:solidFill>
                  <a:schemeClr val="bg1"/>
                </a:solidFill>
                <a:cs typeface="+mn-cs"/>
              </a:rPr>
              <a:t> MP</a:t>
            </a:r>
            <a:r>
              <a:rPr lang="hu-HU" sz="1100" baseline="30000" dirty="0">
                <a:solidFill>
                  <a:schemeClr val="bg1"/>
                </a:solidFill>
                <a:cs typeface="+mn-cs"/>
              </a:rPr>
              <a:t>1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>
                <a:solidFill>
                  <a:schemeClr val="bg1"/>
                </a:solidFill>
                <a:cs typeface="+mn-cs"/>
              </a:rPr>
              <a:t>SC</a:t>
            </a:r>
          </a:p>
        </p:txBody>
      </p:sp>
      <p:sp>
        <p:nvSpPr>
          <p:cNvPr id="8" name="Téglalap 6"/>
          <p:cNvSpPr>
            <a:spLocks noChangeArrowheads="1"/>
          </p:cNvSpPr>
          <p:nvPr/>
        </p:nvSpPr>
        <p:spPr bwMode="auto">
          <a:xfrm>
            <a:off x="3563938" y="1905203"/>
            <a:ext cx="863600" cy="64770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 err="1">
                <a:solidFill>
                  <a:schemeClr val="bg1"/>
                </a:solidFill>
                <a:cs typeface="+mn-cs"/>
              </a:rPr>
              <a:t>Xeon</a:t>
            </a:r>
            <a:r>
              <a:rPr lang="hu-HU" sz="1100" dirty="0">
                <a:solidFill>
                  <a:schemeClr val="bg1"/>
                </a:solidFill>
                <a:cs typeface="+mn-cs"/>
              </a:rPr>
              <a:t> MP</a:t>
            </a:r>
            <a:r>
              <a:rPr lang="hu-HU" sz="1100" baseline="30000" dirty="0">
                <a:solidFill>
                  <a:schemeClr val="bg1"/>
                </a:solidFill>
                <a:cs typeface="+mn-cs"/>
              </a:rPr>
              <a:t>1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>
                <a:solidFill>
                  <a:schemeClr val="bg1"/>
                </a:solidFill>
                <a:cs typeface="+mn-cs"/>
              </a:rPr>
              <a:t>SC</a:t>
            </a:r>
          </a:p>
        </p:txBody>
      </p:sp>
      <p:cxnSp>
        <p:nvCxnSpPr>
          <p:cNvPr id="9" name="Egyenes összekötő 8"/>
          <p:cNvCxnSpPr/>
          <p:nvPr/>
        </p:nvCxnSpPr>
        <p:spPr>
          <a:xfrm>
            <a:off x="2916238" y="2841828"/>
            <a:ext cx="33115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12"/>
          <p:cNvCxnSpPr/>
          <p:nvPr/>
        </p:nvCxnSpPr>
        <p:spPr>
          <a:xfrm rot="16200000" flipV="1">
            <a:off x="3851275" y="2697366"/>
            <a:ext cx="2889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15"/>
          <p:cNvCxnSpPr/>
          <p:nvPr/>
        </p:nvCxnSpPr>
        <p:spPr>
          <a:xfrm rot="16200000" flipV="1">
            <a:off x="5003800" y="2697366"/>
            <a:ext cx="2889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16"/>
          <p:cNvCxnSpPr/>
          <p:nvPr/>
        </p:nvCxnSpPr>
        <p:spPr>
          <a:xfrm rot="16200000" flipV="1">
            <a:off x="6083300" y="2697366"/>
            <a:ext cx="2889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19"/>
          <p:cNvCxnSpPr/>
          <p:nvPr/>
        </p:nvCxnSpPr>
        <p:spPr>
          <a:xfrm rot="16200000" flipV="1">
            <a:off x="4401344" y="3012484"/>
            <a:ext cx="3413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22"/>
          <p:cNvCxnSpPr/>
          <p:nvPr/>
        </p:nvCxnSpPr>
        <p:spPr>
          <a:xfrm rot="16200000" flipV="1">
            <a:off x="4356100" y="3973715"/>
            <a:ext cx="431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25"/>
          <p:cNvCxnSpPr/>
          <p:nvPr/>
        </p:nvCxnSpPr>
        <p:spPr>
          <a:xfrm rot="10800000">
            <a:off x="5260975" y="3319665"/>
            <a:ext cx="6477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églalap 27"/>
          <p:cNvSpPr/>
          <p:nvPr/>
        </p:nvSpPr>
        <p:spPr>
          <a:xfrm>
            <a:off x="5607050" y="3208540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24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7" name="Téglalap 28"/>
          <p:cNvSpPr/>
          <p:nvPr/>
        </p:nvSpPr>
        <p:spPr>
          <a:xfrm>
            <a:off x="5692775" y="3208540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24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8" name="Téglalap 29"/>
          <p:cNvSpPr/>
          <p:nvPr/>
        </p:nvSpPr>
        <p:spPr>
          <a:xfrm>
            <a:off x="5778500" y="3208540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24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9" name="Téglalap 30"/>
          <p:cNvSpPr/>
          <p:nvPr/>
        </p:nvSpPr>
        <p:spPr>
          <a:xfrm>
            <a:off x="5862638" y="3208540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24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20" name="Egyenes összekötő 32"/>
          <p:cNvCxnSpPr/>
          <p:nvPr/>
        </p:nvCxnSpPr>
        <p:spPr>
          <a:xfrm rot="10800000">
            <a:off x="5260975" y="3619703"/>
            <a:ext cx="6477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églalap 33"/>
          <p:cNvSpPr/>
          <p:nvPr/>
        </p:nvSpPr>
        <p:spPr>
          <a:xfrm>
            <a:off x="5607050" y="3514928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24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22" name="Téglalap 34"/>
          <p:cNvSpPr/>
          <p:nvPr/>
        </p:nvSpPr>
        <p:spPr>
          <a:xfrm>
            <a:off x="5692775" y="351492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24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23" name="Téglalap 35"/>
          <p:cNvSpPr/>
          <p:nvPr/>
        </p:nvSpPr>
        <p:spPr>
          <a:xfrm>
            <a:off x="5778500" y="351492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24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24" name="Téglalap 36"/>
          <p:cNvSpPr/>
          <p:nvPr/>
        </p:nvSpPr>
        <p:spPr>
          <a:xfrm>
            <a:off x="5862638" y="3514928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24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25" name="Téglalap 53"/>
          <p:cNvSpPr/>
          <p:nvPr/>
        </p:nvSpPr>
        <p:spPr>
          <a:xfrm>
            <a:off x="3851275" y="4189615"/>
            <a:ext cx="1439863" cy="576263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1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26" name="Szövegdoboz 70"/>
          <p:cNvSpPr txBox="1">
            <a:spLocks noChangeArrowheads="1"/>
          </p:cNvSpPr>
          <p:nvPr/>
        </p:nvSpPr>
        <p:spPr bwMode="auto">
          <a:xfrm>
            <a:off x="4559304" y="2894215"/>
            <a:ext cx="45878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 dirty="0">
                <a:latin typeface="Verdana" pitchFamily="34" charset="0"/>
              </a:rPr>
              <a:t>FSB</a:t>
            </a:r>
          </a:p>
        </p:txBody>
      </p:sp>
      <p:sp>
        <p:nvSpPr>
          <p:cNvPr id="27" name="Téglalap 58"/>
          <p:cNvSpPr>
            <a:spLocks noChangeArrowheads="1"/>
          </p:cNvSpPr>
          <p:nvPr/>
        </p:nvSpPr>
        <p:spPr bwMode="auto">
          <a:xfrm>
            <a:off x="4716463" y="1905203"/>
            <a:ext cx="863600" cy="64770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 err="1">
                <a:solidFill>
                  <a:schemeClr val="bg1"/>
                </a:solidFill>
                <a:cs typeface="+mn-cs"/>
              </a:rPr>
              <a:t>Xeon</a:t>
            </a:r>
            <a:r>
              <a:rPr lang="hu-HU" sz="1100" dirty="0">
                <a:solidFill>
                  <a:schemeClr val="bg1"/>
                </a:solidFill>
                <a:cs typeface="+mn-cs"/>
              </a:rPr>
              <a:t> MP</a:t>
            </a:r>
            <a:r>
              <a:rPr lang="hu-HU" sz="1100" baseline="30000" dirty="0">
                <a:solidFill>
                  <a:schemeClr val="bg1"/>
                </a:solidFill>
                <a:cs typeface="+mn-cs"/>
              </a:rPr>
              <a:t>1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>
                <a:solidFill>
                  <a:schemeClr val="bg1"/>
                </a:solidFill>
                <a:cs typeface="+mn-cs"/>
              </a:rPr>
              <a:t>SC</a:t>
            </a:r>
          </a:p>
        </p:txBody>
      </p:sp>
      <p:sp>
        <p:nvSpPr>
          <p:cNvPr id="28" name="Téglalap 59"/>
          <p:cNvSpPr>
            <a:spLocks noChangeArrowheads="1"/>
          </p:cNvSpPr>
          <p:nvPr/>
        </p:nvSpPr>
        <p:spPr bwMode="auto">
          <a:xfrm>
            <a:off x="5795963" y="1905203"/>
            <a:ext cx="863600" cy="64770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 err="1">
                <a:solidFill>
                  <a:schemeClr val="bg1"/>
                </a:solidFill>
                <a:cs typeface="+mn-cs"/>
              </a:rPr>
              <a:t>Xeon</a:t>
            </a:r>
            <a:r>
              <a:rPr lang="hu-HU" sz="1100" dirty="0">
                <a:solidFill>
                  <a:schemeClr val="bg1"/>
                </a:solidFill>
                <a:cs typeface="+mn-cs"/>
              </a:rPr>
              <a:t> MP</a:t>
            </a:r>
            <a:r>
              <a:rPr lang="hu-HU" sz="1100" baseline="30000" dirty="0">
                <a:solidFill>
                  <a:schemeClr val="bg1"/>
                </a:solidFill>
                <a:cs typeface="+mn-cs"/>
              </a:rPr>
              <a:t>1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>
                <a:solidFill>
                  <a:schemeClr val="bg1"/>
                </a:solidFill>
                <a:cs typeface="+mn-cs"/>
              </a:rPr>
              <a:t>SC</a:t>
            </a:r>
          </a:p>
        </p:txBody>
      </p:sp>
      <p:sp>
        <p:nvSpPr>
          <p:cNvPr id="29" name="Text Box 29"/>
          <p:cNvSpPr txBox="1">
            <a:spLocks noChangeArrowheads="1"/>
          </p:cNvSpPr>
          <p:nvPr/>
        </p:nvSpPr>
        <p:spPr bwMode="auto">
          <a:xfrm>
            <a:off x="4327525" y="4351540"/>
            <a:ext cx="49725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n-US" altLang="en-US" sz="1100" dirty="0">
                <a:solidFill>
                  <a:schemeClr val="bg1"/>
                </a:solidFill>
                <a:latin typeface="Verdana" pitchFamily="34" charset="0"/>
              </a:rPr>
              <a:t>ICH</a:t>
            </a:r>
          </a:p>
        </p:txBody>
      </p:sp>
      <p:sp>
        <p:nvSpPr>
          <p:cNvPr id="31" name="Text Box 41"/>
          <p:cNvSpPr txBox="1">
            <a:spLocks noChangeArrowheads="1"/>
          </p:cNvSpPr>
          <p:nvPr/>
        </p:nvSpPr>
        <p:spPr bwMode="auto">
          <a:xfrm>
            <a:off x="4537075" y="3856240"/>
            <a:ext cx="960519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latin typeface="Verdana" pitchFamily="34" charset="0"/>
              </a:rPr>
              <a:t>E.g. HI 1.5</a:t>
            </a:r>
          </a:p>
        </p:txBody>
      </p:sp>
      <p:sp>
        <p:nvSpPr>
          <p:cNvPr id="32" name="Text Box 42"/>
          <p:cNvSpPr txBox="1">
            <a:spLocks noChangeArrowheads="1"/>
          </p:cNvSpPr>
          <p:nvPr/>
        </p:nvSpPr>
        <p:spPr bwMode="auto">
          <a:xfrm>
            <a:off x="5559425" y="4441156"/>
            <a:ext cx="135165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latin typeface="Verdana" pitchFamily="34" charset="0"/>
              </a:rPr>
              <a:t>HI 1.5 266 MB/s</a:t>
            </a:r>
          </a:p>
        </p:txBody>
      </p:sp>
      <p:sp>
        <p:nvSpPr>
          <p:cNvPr id="33" name="Text Box 44"/>
          <p:cNvSpPr txBox="1">
            <a:spLocks noChangeArrowheads="1"/>
          </p:cNvSpPr>
          <p:nvPr/>
        </p:nvSpPr>
        <p:spPr bwMode="auto">
          <a:xfrm>
            <a:off x="5446713" y="3845128"/>
            <a:ext cx="149752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latin typeface="Verdana" pitchFamily="34" charset="0"/>
              </a:rPr>
              <a:t>E.g. DDR-200/266</a:t>
            </a:r>
          </a:p>
        </p:txBody>
      </p:sp>
      <p:sp>
        <p:nvSpPr>
          <p:cNvPr id="34" name="Text Box 46"/>
          <p:cNvSpPr txBox="1">
            <a:spLocks noChangeArrowheads="1"/>
          </p:cNvSpPr>
          <p:nvPr/>
        </p:nvSpPr>
        <p:spPr bwMode="auto">
          <a:xfrm>
            <a:off x="581025" y="5126240"/>
            <a:ext cx="83597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latin typeface="Verdana" pitchFamily="34" charset="0"/>
              </a:rPr>
              <a:t>Figure: 32-bit Pentium </a:t>
            </a:r>
            <a:r>
              <a:rPr lang="en-US" altLang="en-US" sz="1400" dirty="0">
                <a:latin typeface="Verdana" pitchFamily="34" charset="0"/>
              </a:rPr>
              <a:t>4 MP aimed </a:t>
            </a:r>
            <a:r>
              <a:rPr lang="en-US" altLang="en-US" sz="1400" dirty="0" smtClean="0">
                <a:latin typeface="Verdana" pitchFamily="34" charset="0"/>
              </a:rPr>
              <a:t>4S </a:t>
            </a:r>
            <a:r>
              <a:rPr lang="en-US" altLang="en-US" sz="1400" dirty="0">
                <a:latin typeface="Verdana" pitchFamily="34" charset="0"/>
              </a:rPr>
              <a:t>server platform (for single core processors)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960372" y="2891986"/>
            <a:ext cx="11769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E.g. 400 MT/s</a:t>
            </a:r>
            <a:endParaRPr lang="en-US" sz="1100" dirty="0"/>
          </a:p>
        </p:txBody>
      </p:sp>
      <p:sp>
        <p:nvSpPr>
          <p:cNvPr id="3" name="TextBox 2"/>
          <p:cNvSpPr txBox="1"/>
          <p:nvPr/>
        </p:nvSpPr>
        <p:spPr>
          <a:xfrm>
            <a:off x="190500" y="5602490"/>
            <a:ext cx="84898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 the bandwidth data on the Figure demonstrate, in the example </a:t>
            </a:r>
            <a:r>
              <a:rPr lang="en-US" dirty="0" smtClean="0">
                <a:solidFill>
                  <a:srgbClr val="0070C0"/>
                </a:solidFill>
              </a:rPr>
              <a:t>there is already the FSB</a:t>
            </a:r>
          </a:p>
          <a:p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 that limits the overall memory bandwidth.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8" name="Rounded Rectangle 37"/>
          <p:cNvSpPr/>
          <p:nvPr/>
        </p:nvSpPr>
        <p:spPr bwMode="auto">
          <a:xfrm>
            <a:off x="6248221" y="2710066"/>
            <a:ext cx="2743200" cy="103346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261100" y="2906915"/>
            <a:ext cx="13580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</a:rPr>
              <a:t>Up to 3.2 GB/s</a:t>
            </a:r>
            <a:endParaRPr lang="en-US" sz="1100" b="1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261100" y="3351415"/>
            <a:ext cx="28167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</a:rPr>
              <a:t>Up to 2 x 8 x 0.266 = 4.26 GB/s</a:t>
            </a:r>
            <a:endParaRPr lang="en-US" sz="1100" b="1" dirty="0">
              <a:solidFill>
                <a:srgbClr val="FF0000"/>
              </a:solidFill>
            </a:endParaRPr>
          </a:p>
        </p:txBody>
      </p:sp>
      <p:sp>
        <p:nvSpPr>
          <p:cNvPr id="52" name="Téglalap 18"/>
          <p:cNvSpPr/>
          <p:nvPr/>
        </p:nvSpPr>
        <p:spPr>
          <a:xfrm>
            <a:off x="3852863" y="3183140"/>
            <a:ext cx="1439862" cy="57626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 smtClean="0">
                <a:solidFill>
                  <a:schemeClr val="bg1"/>
                </a:solidFill>
                <a:latin typeface="Verdana" pitchFamily="34" charset="0"/>
              </a:rPr>
              <a:t>NB</a:t>
            </a:r>
            <a:endParaRPr lang="hu-HU" sz="11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760319" y="4078933"/>
            <a:ext cx="83708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2 x 64 bit</a:t>
            </a:r>
            <a:endParaRPr lang="en-US" sz="1050" dirty="0"/>
          </a:p>
        </p:txBody>
      </p:sp>
      <p:sp>
        <p:nvSpPr>
          <p:cNvPr id="30" name="TextBox 29"/>
          <p:cNvSpPr txBox="1"/>
          <p:nvPr/>
        </p:nvSpPr>
        <p:spPr>
          <a:xfrm>
            <a:off x="3879964" y="2884866"/>
            <a:ext cx="6431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8 Byte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24076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/>
      <p:bldP spid="40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25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4313" y="977900"/>
            <a:ext cx="8856655" cy="10054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Obviously</a:t>
            </a:r>
            <a:r>
              <a:rPr lang="en-US" dirty="0" smtClean="0">
                <a:solidFill>
                  <a:srgbClr val="0070C0"/>
                </a:solidFill>
              </a:rPr>
              <a:t>, in SMP configurations with higher core count and memory speeds, a single FSB </a:t>
            </a:r>
          </a:p>
          <a:p>
            <a:pPr>
              <a:spcAft>
                <a:spcPts val="400"/>
              </a:spcAft>
            </a:pP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  may severely limit memory bandwidth and thus performance. </a:t>
            </a:r>
          </a:p>
          <a:p>
            <a:r>
              <a:rPr lang="en-US" dirty="0" smtClean="0"/>
              <a:t>This FSB caused bandwidth bottleneck may </a:t>
            </a:r>
            <a:r>
              <a:rPr lang="en-US" dirty="0" smtClean="0">
                <a:solidFill>
                  <a:srgbClr val="0070C0"/>
                </a:solidFill>
              </a:rPr>
              <a:t>resolved </a:t>
            </a:r>
            <a:r>
              <a:rPr lang="en-US" dirty="0" smtClean="0">
                <a:solidFill>
                  <a:srgbClr val="FF0000"/>
                </a:solidFill>
              </a:rPr>
              <a:t>by using more than one FSB</a:t>
            </a:r>
            <a:r>
              <a:rPr lang="en-US" dirty="0" smtClean="0"/>
              <a:t>, as indicated</a:t>
            </a:r>
          </a:p>
          <a:p>
            <a:r>
              <a:rPr lang="en-US" dirty="0"/>
              <a:t> </a:t>
            </a:r>
            <a:r>
              <a:rPr lang="en-US" dirty="0" smtClean="0"/>
              <a:t> in the subsequent Figures.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8913" y="609600"/>
            <a:ext cx="58464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Resolving the FSB bottleneck in SMP configurations -1 </a:t>
            </a:r>
            <a:endParaRPr lang="en-US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83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0818" name="Egyenes összekötő 10"/>
          <p:cNvCxnSpPr>
            <a:cxnSpLocks noChangeShapeType="1"/>
          </p:cNvCxnSpPr>
          <p:nvPr/>
        </p:nvCxnSpPr>
        <p:spPr bwMode="auto">
          <a:xfrm flipV="1">
            <a:off x="554038" y="2251075"/>
            <a:ext cx="0" cy="36036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Téglalap 3"/>
          <p:cNvSpPr>
            <a:spLocks noChangeArrowheads="1"/>
          </p:cNvSpPr>
          <p:nvPr/>
        </p:nvSpPr>
        <p:spPr bwMode="auto">
          <a:xfrm>
            <a:off x="147638" y="1758950"/>
            <a:ext cx="863600" cy="57150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 err="1">
                <a:solidFill>
                  <a:srgbClr val="FFFFFF"/>
                </a:solidFill>
              </a:rPr>
              <a:t>Xeon</a:t>
            </a:r>
            <a:r>
              <a:rPr lang="hu-HU" sz="1100" dirty="0">
                <a:solidFill>
                  <a:srgbClr val="FFFFFF"/>
                </a:solidFill>
              </a:rPr>
              <a:t> MP</a:t>
            </a:r>
            <a:r>
              <a:rPr lang="hu-HU" sz="1100" baseline="30000" dirty="0">
                <a:solidFill>
                  <a:srgbClr val="FFFFFF"/>
                </a:solidFill>
              </a:rPr>
              <a:t>1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>
                <a:solidFill>
                  <a:srgbClr val="FFFFFF"/>
                </a:solidFill>
              </a:rPr>
              <a:t>SC</a:t>
            </a:r>
          </a:p>
        </p:txBody>
      </p:sp>
      <p:sp>
        <p:nvSpPr>
          <p:cNvPr id="7" name="Téglalap 6"/>
          <p:cNvSpPr>
            <a:spLocks noChangeArrowheads="1"/>
          </p:cNvSpPr>
          <p:nvPr/>
        </p:nvSpPr>
        <p:spPr bwMode="auto">
          <a:xfrm>
            <a:off x="1125538" y="1758950"/>
            <a:ext cx="863600" cy="57150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 err="1">
                <a:solidFill>
                  <a:srgbClr val="FFFFFF"/>
                </a:solidFill>
              </a:rPr>
              <a:t>Xeon</a:t>
            </a:r>
            <a:r>
              <a:rPr lang="hu-HU" sz="1100" dirty="0">
                <a:solidFill>
                  <a:srgbClr val="FFFFFF"/>
                </a:solidFill>
              </a:rPr>
              <a:t> MP</a:t>
            </a:r>
            <a:r>
              <a:rPr lang="hu-HU" sz="1100" baseline="30000" dirty="0">
                <a:solidFill>
                  <a:srgbClr val="FFFFFF"/>
                </a:solidFill>
              </a:rPr>
              <a:t>1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>
                <a:solidFill>
                  <a:srgbClr val="FFFFFF"/>
                </a:solidFill>
              </a:rPr>
              <a:t>SC</a:t>
            </a:r>
          </a:p>
        </p:txBody>
      </p:sp>
      <p:cxnSp>
        <p:nvCxnSpPr>
          <p:cNvPr id="9" name="Egyenes összekötő 8"/>
          <p:cNvCxnSpPr/>
          <p:nvPr/>
        </p:nvCxnSpPr>
        <p:spPr>
          <a:xfrm>
            <a:off x="547688" y="2597150"/>
            <a:ext cx="3013075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0822" name="Egyenes összekötő 12"/>
          <p:cNvCxnSpPr>
            <a:cxnSpLocks noChangeShapeType="1"/>
          </p:cNvCxnSpPr>
          <p:nvPr/>
        </p:nvCxnSpPr>
        <p:spPr bwMode="auto">
          <a:xfrm flipV="1">
            <a:off x="1506538" y="2322513"/>
            <a:ext cx="0" cy="28892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0823" name="Egyenes összekötő 15"/>
          <p:cNvCxnSpPr>
            <a:cxnSpLocks noChangeShapeType="1"/>
          </p:cNvCxnSpPr>
          <p:nvPr/>
        </p:nvCxnSpPr>
        <p:spPr bwMode="auto">
          <a:xfrm flipV="1">
            <a:off x="2570163" y="2322513"/>
            <a:ext cx="0" cy="28892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0824" name="Egyenes összekötő 16"/>
          <p:cNvCxnSpPr>
            <a:cxnSpLocks noChangeShapeType="1"/>
          </p:cNvCxnSpPr>
          <p:nvPr/>
        </p:nvCxnSpPr>
        <p:spPr bwMode="auto">
          <a:xfrm flipV="1">
            <a:off x="3548063" y="2322513"/>
            <a:ext cx="0" cy="28892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0825" name="Egyenes összekötő 19"/>
          <p:cNvCxnSpPr>
            <a:cxnSpLocks noChangeShapeType="1"/>
          </p:cNvCxnSpPr>
          <p:nvPr/>
        </p:nvCxnSpPr>
        <p:spPr bwMode="auto">
          <a:xfrm flipV="1">
            <a:off x="2082800" y="2611438"/>
            <a:ext cx="0" cy="341312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0826" name="Egyenes összekötő 22"/>
          <p:cNvCxnSpPr>
            <a:cxnSpLocks noChangeShapeType="1"/>
          </p:cNvCxnSpPr>
          <p:nvPr/>
        </p:nvCxnSpPr>
        <p:spPr bwMode="auto">
          <a:xfrm flipV="1">
            <a:off x="2082800" y="3502025"/>
            <a:ext cx="0" cy="4318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0827" name="Egyenes összekötő 25"/>
          <p:cNvCxnSpPr>
            <a:cxnSpLocks noChangeShapeType="1"/>
          </p:cNvCxnSpPr>
          <p:nvPr/>
        </p:nvCxnSpPr>
        <p:spPr bwMode="auto">
          <a:xfrm flipH="1">
            <a:off x="2771775" y="3063875"/>
            <a:ext cx="647700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Téglalap 27"/>
          <p:cNvSpPr/>
          <p:nvPr/>
        </p:nvSpPr>
        <p:spPr>
          <a:xfrm>
            <a:off x="3117850" y="2952750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29" name="Téglalap 28"/>
          <p:cNvSpPr/>
          <p:nvPr/>
        </p:nvSpPr>
        <p:spPr>
          <a:xfrm>
            <a:off x="3203575" y="2952750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30" name="Téglalap 29"/>
          <p:cNvSpPr/>
          <p:nvPr/>
        </p:nvSpPr>
        <p:spPr>
          <a:xfrm>
            <a:off x="3289300" y="2952750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31" name="Téglalap 30"/>
          <p:cNvSpPr/>
          <p:nvPr/>
        </p:nvSpPr>
        <p:spPr>
          <a:xfrm>
            <a:off x="3373438" y="2952750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cxnSp>
        <p:nvCxnSpPr>
          <p:cNvPr id="290832" name="Egyenes összekötő 32"/>
          <p:cNvCxnSpPr>
            <a:cxnSpLocks noChangeShapeType="1"/>
          </p:cNvCxnSpPr>
          <p:nvPr/>
        </p:nvCxnSpPr>
        <p:spPr bwMode="auto">
          <a:xfrm flipH="1">
            <a:off x="2771775" y="3363913"/>
            <a:ext cx="647700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" name="Téglalap 33"/>
          <p:cNvSpPr/>
          <p:nvPr/>
        </p:nvSpPr>
        <p:spPr>
          <a:xfrm>
            <a:off x="3117850" y="3259138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35" name="Téglalap 34"/>
          <p:cNvSpPr/>
          <p:nvPr/>
        </p:nvSpPr>
        <p:spPr>
          <a:xfrm>
            <a:off x="3203575" y="325913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36" name="Téglalap 35"/>
          <p:cNvSpPr/>
          <p:nvPr/>
        </p:nvSpPr>
        <p:spPr>
          <a:xfrm>
            <a:off x="3289300" y="325913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37" name="Téglalap 36"/>
          <p:cNvSpPr/>
          <p:nvPr/>
        </p:nvSpPr>
        <p:spPr>
          <a:xfrm>
            <a:off x="3373438" y="3259138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54" name="Téglalap 53"/>
          <p:cNvSpPr/>
          <p:nvPr/>
        </p:nvSpPr>
        <p:spPr>
          <a:xfrm>
            <a:off x="1362075" y="3883025"/>
            <a:ext cx="1439863" cy="576263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1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90838" name="Szövegdoboz 70"/>
          <p:cNvSpPr txBox="1">
            <a:spLocks noChangeArrowheads="1"/>
          </p:cNvSpPr>
          <p:nvPr/>
        </p:nvSpPr>
        <p:spPr bwMode="auto">
          <a:xfrm>
            <a:off x="2110311" y="2650946"/>
            <a:ext cx="173316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 smtClean="0">
                <a:solidFill>
                  <a:srgbClr val="000000"/>
                </a:solidFill>
                <a:latin typeface="Verdana" pitchFamily="34" charset="0"/>
              </a:rPr>
              <a:t>FSB</a:t>
            </a:r>
            <a:r>
              <a:rPr lang="en-US" altLang="en-US" sz="1000" dirty="0" smtClean="0">
                <a:solidFill>
                  <a:srgbClr val="000000"/>
                </a:solidFill>
                <a:latin typeface="Verdana" pitchFamily="34" charset="0"/>
              </a:rPr>
              <a:t> (400 MT/s), 64-bit)</a:t>
            </a:r>
            <a:endParaRPr lang="hu-HU" altLang="en-US" sz="10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59" name="Téglalap 58"/>
          <p:cNvSpPr>
            <a:spLocks noChangeArrowheads="1"/>
          </p:cNvSpPr>
          <p:nvPr/>
        </p:nvSpPr>
        <p:spPr bwMode="auto">
          <a:xfrm>
            <a:off x="2112963" y="1758950"/>
            <a:ext cx="863600" cy="57150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 err="1">
                <a:solidFill>
                  <a:srgbClr val="FFFFFF"/>
                </a:solidFill>
              </a:rPr>
              <a:t>Xeon</a:t>
            </a:r>
            <a:r>
              <a:rPr lang="hu-HU" sz="1100" dirty="0">
                <a:solidFill>
                  <a:srgbClr val="FFFFFF"/>
                </a:solidFill>
              </a:rPr>
              <a:t> MP</a:t>
            </a:r>
            <a:r>
              <a:rPr lang="hu-HU" sz="1100" baseline="30000" dirty="0">
                <a:solidFill>
                  <a:srgbClr val="FFFFFF"/>
                </a:solidFill>
              </a:rPr>
              <a:t>1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>
                <a:solidFill>
                  <a:srgbClr val="FFFFFF"/>
                </a:solidFill>
              </a:rPr>
              <a:t>SC</a:t>
            </a:r>
          </a:p>
        </p:txBody>
      </p:sp>
      <p:sp>
        <p:nvSpPr>
          <p:cNvPr id="60" name="Téglalap 59"/>
          <p:cNvSpPr>
            <a:spLocks noChangeArrowheads="1"/>
          </p:cNvSpPr>
          <p:nvPr/>
        </p:nvSpPr>
        <p:spPr bwMode="auto">
          <a:xfrm>
            <a:off x="3090863" y="1758950"/>
            <a:ext cx="863600" cy="57150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 err="1">
                <a:solidFill>
                  <a:srgbClr val="FFFFFF"/>
                </a:solidFill>
              </a:rPr>
              <a:t>Xeon</a:t>
            </a:r>
            <a:r>
              <a:rPr lang="hu-HU" sz="1100" dirty="0">
                <a:solidFill>
                  <a:srgbClr val="FFFFFF"/>
                </a:solidFill>
              </a:rPr>
              <a:t> MP</a:t>
            </a:r>
            <a:r>
              <a:rPr lang="hu-HU" sz="1100" baseline="30000" dirty="0">
                <a:solidFill>
                  <a:srgbClr val="FFFFFF"/>
                </a:solidFill>
              </a:rPr>
              <a:t>1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>
                <a:solidFill>
                  <a:srgbClr val="FFFFFF"/>
                </a:solidFill>
              </a:rPr>
              <a:t>SC</a:t>
            </a:r>
          </a:p>
        </p:txBody>
      </p:sp>
      <p:sp>
        <p:nvSpPr>
          <p:cNvPr id="290841" name="Text Box 27"/>
          <p:cNvSpPr txBox="1">
            <a:spLocks noChangeArrowheads="1"/>
          </p:cNvSpPr>
          <p:nvPr/>
        </p:nvSpPr>
        <p:spPr bwMode="auto">
          <a:xfrm>
            <a:off x="1495425" y="4044950"/>
            <a:ext cx="117792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Preceding ICH</a:t>
            </a:r>
          </a:p>
        </p:txBody>
      </p:sp>
      <p:sp>
        <p:nvSpPr>
          <p:cNvPr id="19" name="Téglalap 18"/>
          <p:cNvSpPr/>
          <p:nvPr/>
        </p:nvSpPr>
        <p:spPr>
          <a:xfrm>
            <a:off x="1363663" y="2927350"/>
            <a:ext cx="1439862" cy="57626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 err="1">
                <a:solidFill>
                  <a:srgbClr val="FFFFFF"/>
                </a:solidFill>
                <a:latin typeface="Verdana" pitchFamily="34" charset="0"/>
              </a:rPr>
              <a:t>Preceding</a:t>
            </a:r>
            <a:r>
              <a:rPr lang="hu-HU" sz="11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hu-HU" sz="1100" dirty="0" err="1">
                <a:solidFill>
                  <a:srgbClr val="FFFFFF"/>
                </a:solidFill>
                <a:latin typeface="Verdana" pitchFamily="34" charset="0"/>
              </a:rPr>
              <a:t>NBs</a:t>
            </a:r>
            <a:endParaRPr lang="hu-HU" sz="11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90853" name="Text Box 39"/>
          <p:cNvSpPr txBox="1">
            <a:spLocks noChangeArrowheads="1"/>
          </p:cNvSpPr>
          <p:nvPr/>
        </p:nvSpPr>
        <p:spPr bwMode="auto">
          <a:xfrm>
            <a:off x="2047875" y="3600450"/>
            <a:ext cx="882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E.g. HI 1.5</a:t>
            </a:r>
          </a:p>
        </p:txBody>
      </p:sp>
      <p:sp>
        <p:nvSpPr>
          <p:cNvPr id="290854" name="Text Box 40"/>
          <p:cNvSpPr txBox="1">
            <a:spLocks noChangeArrowheads="1"/>
          </p:cNvSpPr>
          <p:nvPr/>
        </p:nvSpPr>
        <p:spPr bwMode="auto">
          <a:xfrm>
            <a:off x="3298825" y="4286250"/>
            <a:ext cx="1235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HI 1.5 266 MB/s</a:t>
            </a:r>
          </a:p>
        </p:txBody>
      </p:sp>
      <p:sp>
        <p:nvSpPr>
          <p:cNvPr id="290856" name="Text Box 42"/>
          <p:cNvSpPr txBox="1">
            <a:spLocks noChangeArrowheads="1"/>
          </p:cNvSpPr>
          <p:nvPr/>
        </p:nvSpPr>
        <p:spPr bwMode="auto">
          <a:xfrm>
            <a:off x="2957513" y="3589338"/>
            <a:ext cx="13668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E.g. DDR-200/266</a:t>
            </a:r>
          </a:p>
        </p:txBody>
      </p:sp>
      <p:sp>
        <p:nvSpPr>
          <p:cNvPr id="290900" name="Text Box 110"/>
          <p:cNvSpPr txBox="1">
            <a:spLocks noChangeArrowheads="1"/>
          </p:cNvSpPr>
          <p:nvPr/>
        </p:nvSpPr>
        <p:spPr bwMode="auto">
          <a:xfrm>
            <a:off x="5052791" y="4819650"/>
            <a:ext cx="3296095" cy="638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90 nm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64-bit Pentium 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4 Prescott MP aimed </a:t>
            </a:r>
          </a:p>
          <a:p>
            <a:pPr algn="ct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err="1">
                <a:solidFill>
                  <a:srgbClr val="000000"/>
                </a:solidFill>
                <a:latin typeface="Verdana" pitchFamily="34" charset="0"/>
              </a:rPr>
              <a:t>Truland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 MP server platform (for up to 2 C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(200</a:t>
            </a:r>
            <a:r>
              <a:rPr lang="hu-HU" altLang="en-US" sz="1100" dirty="0" smtClean="0">
                <a:solidFill>
                  <a:srgbClr val="000000"/>
                </a:solidFill>
                <a:latin typeface="Verdana" pitchFamily="34" charset="0"/>
              </a:rPr>
              <a:t>5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0905" name="Text Box 115"/>
          <p:cNvSpPr txBox="1">
            <a:spLocks noChangeArrowheads="1"/>
          </p:cNvSpPr>
          <p:nvPr/>
        </p:nvSpPr>
        <p:spPr bwMode="auto">
          <a:xfrm>
            <a:off x="348690" y="4819650"/>
            <a:ext cx="3530134" cy="62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Previous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32-bit Pentium 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4 MP aimed</a:t>
            </a:r>
          </a:p>
          <a:p>
            <a:pPr algn="ctr" eaLnBrk="1" hangingPunct="1"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4S 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server platform (for single core processors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(2004 and before)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589908" y="2705100"/>
            <a:ext cx="4536163" cy="1752600"/>
            <a:chOff x="4589908" y="2705100"/>
            <a:chExt cx="4536163" cy="1752600"/>
          </a:xfrm>
        </p:grpSpPr>
        <p:cxnSp>
          <p:nvCxnSpPr>
            <p:cNvPr id="131" name="Egyenes összekötő 130"/>
            <p:cNvCxnSpPr/>
            <p:nvPr/>
          </p:nvCxnSpPr>
          <p:spPr>
            <a:xfrm rot="10800000" flipH="1" flipV="1">
              <a:off x="5826125" y="3444875"/>
              <a:ext cx="350838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Egyenes összekötő 131"/>
            <p:cNvCxnSpPr/>
            <p:nvPr/>
          </p:nvCxnSpPr>
          <p:spPr>
            <a:xfrm rot="10800000" flipH="1" flipV="1">
              <a:off x="5826125" y="3022600"/>
              <a:ext cx="350838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Téglalap 141"/>
            <p:cNvSpPr/>
            <p:nvPr/>
          </p:nvSpPr>
          <p:spPr>
            <a:xfrm>
              <a:off x="6161088" y="2941638"/>
              <a:ext cx="1439862" cy="576262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hu-HU" altLang="en-US" sz="1100" smtClean="0">
                  <a:solidFill>
                    <a:srgbClr val="FFFFFF"/>
                  </a:solidFill>
                  <a:latin typeface="Verdana" pitchFamily="34" charset="0"/>
                </a:rPr>
                <a:t>8500</a:t>
              </a:r>
              <a:r>
                <a:rPr lang="en-US" altLang="en-US" sz="1100" baseline="30000" smtClean="0">
                  <a:solidFill>
                    <a:srgbClr val="FFFFFF"/>
                  </a:solidFill>
                  <a:latin typeface="Verdana" pitchFamily="34" charset="0"/>
                </a:rPr>
                <a:t>1</a:t>
              </a:r>
              <a:r>
                <a:rPr lang="hu-HU" altLang="en-US" sz="1100" smtClean="0">
                  <a:solidFill>
                    <a:srgbClr val="FFFFFF"/>
                  </a:solidFill>
                  <a:latin typeface="Verdana" pitchFamily="34" charset="0"/>
                </a:rPr>
                <a:t>/8501</a:t>
              </a:r>
            </a:p>
          </p:txBody>
        </p:sp>
        <p:cxnSp>
          <p:nvCxnSpPr>
            <p:cNvPr id="143" name="Egyenes összekötő 142"/>
            <p:cNvCxnSpPr/>
            <p:nvPr/>
          </p:nvCxnSpPr>
          <p:spPr>
            <a:xfrm rot="5400000" flipH="1" flipV="1">
              <a:off x="6699250" y="3698875"/>
              <a:ext cx="363538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Téglalap 143"/>
            <p:cNvSpPr/>
            <p:nvPr/>
          </p:nvSpPr>
          <p:spPr>
            <a:xfrm>
              <a:off x="6161088" y="3881438"/>
              <a:ext cx="1439862" cy="57626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1100" dirty="0">
                  <a:solidFill>
                    <a:srgbClr val="FFFFFF"/>
                  </a:solidFill>
                  <a:latin typeface="Verdana" pitchFamily="34" charset="0"/>
                </a:rPr>
                <a:t>ICH5</a:t>
              </a:r>
            </a:p>
          </p:txBody>
        </p:sp>
        <p:cxnSp>
          <p:nvCxnSpPr>
            <p:cNvPr id="146" name="Egyenes összekötő 145"/>
            <p:cNvCxnSpPr/>
            <p:nvPr/>
          </p:nvCxnSpPr>
          <p:spPr>
            <a:xfrm rot="10800000" flipH="1">
              <a:off x="4808538" y="2941638"/>
              <a:ext cx="64770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7" name="Téglalap 146"/>
            <p:cNvSpPr/>
            <p:nvPr/>
          </p:nvSpPr>
          <p:spPr>
            <a:xfrm flipH="1">
              <a:off x="5065713" y="2757488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48" name="Téglalap 147"/>
            <p:cNvSpPr/>
            <p:nvPr/>
          </p:nvSpPr>
          <p:spPr>
            <a:xfrm flipH="1">
              <a:off x="4978400" y="2757488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49" name="Téglalap 148"/>
            <p:cNvSpPr/>
            <p:nvPr/>
          </p:nvSpPr>
          <p:spPr>
            <a:xfrm flipH="1">
              <a:off x="4892675" y="2757488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50" name="Téglalap 149"/>
            <p:cNvSpPr/>
            <p:nvPr/>
          </p:nvSpPr>
          <p:spPr>
            <a:xfrm flipH="1">
              <a:off x="4795838" y="2757488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cxnSp>
          <p:nvCxnSpPr>
            <p:cNvPr id="151" name="Egyenes összekötő 150"/>
            <p:cNvCxnSpPr/>
            <p:nvPr/>
          </p:nvCxnSpPr>
          <p:spPr>
            <a:xfrm rot="10800000" flipH="1">
              <a:off x="4808538" y="3111500"/>
              <a:ext cx="64770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2" name="Téglalap 151"/>
            <p:cNvSpPr/>
            <p:nvPr/>
          </p:nvSpPr>
          <p:spPr>
            <a:xfrm flipH="1">
              <a:off x="5065713" y="3005138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53" name="Téglalap 152"/>
            <p:cNvSpPr/>
            <p:nvPr/>
          </p:nvSpPr>
          <p:spPr>
            <a:xfrm flipH="1">
              <a:off x="4978400" y="3005138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54" name="Téglalap 153"/>
            <p:cNvSpPr/>
            <p:nvPr/>
          </p:nvSpPr>
          <p:spPr>
            <a:xfrm flipH="1">
              <a:off x="4892675" y="3005138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55" name="Téglalap 154"/>
            <p:cNvSpPr/>
            <p:nvPr/>
          </p:nvSpPr>
          <p:spPr>
            <a:xfrm flipH="1">
              <a:off x="4795838" y="2979738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56" name="Téglalap 155"/>
            <p:cNvSpPr/>
            <p:nvPr/>
          </p:nvSpPr>
          <p:spPr>
            <a:xfrm flipH="1">
              <a:off x="5313363" y="2878138"/>
              <a:ext cx="647700" cy="28892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hu-HU" altLang="en-US" sz="1100" smtClean="0">
                  <a:solidFill>
                    <a:srgbClr val="FFFFFF"/>
                  </a:solidFill>
                  <a:latin typeface="Verdana" pitchFamily="34" charset="0"/>
                </a:rPr>
                <a:t>XM</a:t>
              </a:r>
              <a:r>
                <a:rPr lang="en-US" altLang="en-US" sz="1100" smtClean="0">
                  <a:solidFill>
                    <a:srgbClr val="FFFFFF"/>
                  </a:solidFill>
                  <a:latin typeface="Verdana" pitchFamily="34" charset="0"/>
                </a:rPr>
                <a:t>B</a:t>
              </a:r>
              <a:endParaRPr lang="hu-HU" altLang="en-US" sz="1100" smtClean="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cxnSp>
          <p:nvCxnSpPr>
            <p:cNvPr id="157" name="Egyenes összekötő 156"/>
            <p:cNvCxnSpPr/>
            <p:nvPr/>
          </p:nvCxnSpPr>
          <p:spPr>
            <a:xfrm rot="10800000" flipH="1">
              <a:off x="4794250" y="3373438"/>
              <a:ext cx="64770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Téglalap 157"/>
            <p:cNvSpPr/>
            <p:nvPr/>
          </p:nvSpPr>
          <p:spPr>
            <a:xfrm flipH="1">
              <a:off x="5065713" y="3267075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59" name="Téglalap 158"/>
            <p:cNvSpPr/>
            <p:nvPr/>
          </p:nvSpPr>
          <p:spPr>
            <a:xfrm flipH="1">
              <a:off x="4978400" y="3267075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60" name="Téglalap 159"/>
            <p:cNvSpPr/>
            <p:nvPr/>
          </p:nvSpPr>
          <p:spPr>
            <a:xfrm flipH="1">
              <a:off x="4892675" y="3267075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61" name="Téglalap 160"/>
            <p:cNvSpPr/>
            <p:nvPr/>
          </p:nvSpPr>
          <p:spPr>
            <a:xfrm flipH="1">
              <a:off x="4795838" y="3241675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cxnSp>
          <p:nvCxnSpPr>
            <p:cNvPr id="162" name="Egyenes összekötő 161"/>
            <p:cNvCxnSpPr/>
            <p:nvPr/>
          </p:nvCxnSpPr>
          <p:spPr>
            <a:xfrm rot="10800000" flipH="1">
              <a:off x="4808538" y="3546475"/>
              <a:ext cx="64770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3" name="Téglalap 162"/>
            <p:cNvSpPr/>
            <p:nvPr/>
          </p:nvSpPr>
          <p:spPr>
            <a:xfrm flipH="1">
              <a:off x="5065713" y="3517900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64" name="Téglalap 163"/>
            <p:cNvSpPr/>
            <p:nvPr/>
          </p:nvSpPr>
          <p:spPr>
            <a:xfrm flipH="1">
              <a:off x="4978400" y="3517900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65" name="Téglalap 164"/>
            <p:cNvSpPr/>
            <p:nvPr/>
          </p:nvSpPr>
          <p:spPr>
            <a:xfrm flipH="1">
              <a:off x="4892675" y="3517900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66" name="Téglalap 165"/>
            <p:cNvSpPr/>
            <p:nvPr/>
          </p:nvSpPr>
          <p:spPr>
            <a:xfrm flipH="1">
              <a:off x="4795838" y="3492500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67" name="Téglalap 166"/>
            <p:cNvSpPr/>
            <p:nvPr/>
          </p:nvSpPr>
          <p:spPr>
            <a:xfrm flipH="1">
              <a:off x="5313363" y="3302000"/>
              <a:ext cx="647700" cy="287338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hu-HU" altLang="en-US" sz="1100" smtClean="0">
                  <a:solidFill>
                    <a:srgbClr val="FFFFFF"/>
                  </a:solidFill>
                  <a:latin typeface="Verdana" pitchFamily="34" charset="0"/>
                </a:rPr>
                <a:t>XM</a:t>
              </a:r>
              <a:r>
                <a:rPr lang="en-US" altLang="en-US" sz="1100" smtClean="0">
                  <a:solidFill>
                    <a:srgbClr val="FFFFFF"/>
                  </a:solidFill>
                  <a:latin typeface="Verdana" pitchFamily="34" charset="0"/>
                </a:rPr>
                <a:t>B</a:t>
              </a:r>
              <a:endParaRPr lang="hu-HU" altLang="en-US" sz="1100" smtClean="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290890" name="Szövegdoboz 31"/>
            <p:cNvSpPr txBox="1">
              <a:spLocks noChangeArrowheads="1"/>
            </p:cNvSpPr>
            <p:nvPr/>
          </p:nvSpPr>
          <p:spPr bwMode="auto">
            <a:xfrm>
              <a:off x="4589908" y="3832225"/>
              <a:ext cx="1069975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 dirty="0">
                  <a:solidFill>
                    <a:srgbClr val="000000"/>
                  </a:solidFill>
                  <a:latin typeface="Verdana" pitchFamily="34" charset="0"/>
                </a:rPr>
                <a:t>DDR</a:t>
              </a:r>
              <a:r>
                <a:rPr lang="en-US" altLang="en-US" sz="1000" dirty="0">
                  <a:solidFill>
                    <a:srgbClr val="000000"/>
                  </a:solidFill>
                  <a:latin typeface="Verdana" pitchFamily="34" charset="0"/>
                </a:rPr>
                <a:t>-266/333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 dirty="0">
                  <a:solidFill>
                    <a:srgbClr val="000000"/>
                  </a:solidFill>
                  <a:latin typeface="Verdana" pitchFamily="34" charset="0"/>
                </a:rPr>
                <a:t>DDR2</a:t>
              </a:r>
              <a:r>
                <a:rPr lang="en-US" altLang="en-US" sz="1000" dirty="0">
                  <a:solidFill>
                    <a:srgbClr val="000000"/>
                  </a:solidFill>
                  <a:latin typeface="Verdana" pitchFamily="34" charset="0"/>
                </a:rPr>
                <a:t>-400</a:t>
              </a:r>
              <a:endParaRPr lang="hu-HU" altLang="en-US" sz="1000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grpSp>
          <p:nvGrpSpPr>
            <p:cNvPr id="290892" name="Csoportba foglalás 135"/>
            <p:cNvGrpSpPr>
              <a:grpSpLocks/>
            </p:cNvGrpSpPr>
            <p:nvPr/>
          </p:nvGrpSpPr>
          <p:grpSpPr bwMode="auto">
            <a:xfrm flipH="1">
              <a:off x="7602538" y="2774950"/>
              <a:ext cx="1382712" cy="976313"/>
              <a:chOff x="4845164" y="3676774"/>
              <a:chExt cx="1383020" cy="976238"/>
            </a:xfrm>
          </p:grpSpPr>
          <p:cxnSp>
            <p:nvCxnSpPr>
              <p:cNvPr id="171" name="Egyenes összekötő 170"/>
              <p:cNvCxnSpPr/>
              <p:nvPr/>
            </p:nvCxnSpPr>
            <p:spPr>
              <a:xfrm rot="10800000" flipH="1" flipV="1">
                <a:off x="5877269" y="4365696"/>
                <a:ext cx="350915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Egyenes összekötő 171"/>
              <p:cNvCxnSpPr/>
              <p:nvPr/>
            </p:nvCxnSpPr>
            <p:spPr>
              <a:xfrm rot="10800000" flipH="1" flipV="1">
                <a:off x="5877269" y="3941867"/>
                <a:ext cx="350915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Egyenes összekötő 172"/>
              <p:cNvCxnSpPr/>
              <p:nvPr/>
            </p:nvCxnSpPr>
            <p:spPr>
              <a:xfrm rot="10800000" flipH="1">
                <a:off x="4861043" y="3860910"/>
                <a:ext cx="647844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4" name="Téglalap 173"/>
              <p:cNvSpPr/>
              <p:nvPr/>
            </p:nvSpPr>
            <p:spPr>
              <a:xfrm flipH="1">
                <a:off x="5118275" y="3676774"/>
                <a:ext cx="44460" cy="215883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 sz="1800">
                  <a:ln w="6350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</a:endParaRPr>
              </a:p>
            </p:txBody>
          </p:sp>
          <p:sp>
            <p:nvSpPr>
              <p:cNvPr id="175" name="Téglalap 174"/>
              <p:cNvSpPr/>
              <p:nvPr/>
            </p:nvSpPr>
            <p:spPr>
              <a:xfrm flipH="1">
                <a:off x="5030942" y="3676774"/>
                <a:ext cx="46048" cy="215883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 sz="1800">
                  <a:ln w="6350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</a:endParaRPr>
              </a:p>
            </p:txBody>
          </p:sp>
          <p:sp>
            <p:nvSpPr>
              <p:cNvPr id="176" name="Téglalap 175"/>
              <p:cNvSpPr/>
              <p:nvPr/>
            </p:nvSpPr>
            <p:spPr>
              <a:xfrm flipH="1">
                <a:off x="4945198" y="3676774"/>
                <a:ext cx="46048" cy="215883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 sz="1800">
                  <a:ln w="6350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</a:endParaRPr>
              </a:p>
            </p:txBody>
          </p:sp>
          <p:sp>
            <p:nvSpPr>
              <p:cNvPr id="177" name="Téglalap 176"/>
              <p:cNvSpPr/>
              <p:nvPr/>
            </p:nvSpPr>
            <p:spPr>
              <a:xfrm flipH="1">
                <a:off x="4861043" y="3676774"/>
                <a:ext cx="46047" cy="215883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 sz="1800">
                  <a:ln w="6350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78" name="Egyenes összekötő 177"/>
              <p:cNvCxnSpPr/>
              <p:nvPr/>
            </p:nvCxnSpPr>
            <p:spPr>
              <a:xfrm rot="10800000" flipH="1">
                <a:off x="4861043" y="4030760"/>
                <a:ext cx="647844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9" name="Téglalap 178"/>
              <p:cNvSpPr/>
              <p:nvPr/>
            </p:nvSpPr>
            <p:spPr>
              <a:xfrm flipH="1">
                <a:off x="5118275" y="3924405"/>
                <a:ext cx="44460" cy="215883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 sz="1800">
                  <a:ln w="6350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</a:endParaRPr>
              </a:p>
            </p:txBody>
          </p:sp>
          <p:sp>
            <p:nvSpPr>
              <p:cNvPr id="180" name="Téglalap 179"/>
              <p:cNvSpPr/>
              <p:nvPr/>
            </p:nvSpPr>
            <p:spPr>
              <a:xfrm flipH="1">
                <a:off x="5030942" y="3924405"/>
                <a:ext cx="46048" cy="215883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 sz="1800">
                  <a:ln w="6350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</a:endParaRPr>
              </a:p>
            </p:txBody>
          </p:sp>
          <p:sp>
            <p:nvSpPr>
              <p:cNvPr id="181" name="Téglalap 180"/>
              <p:cNvSpPr/>
              <p:nvPr/>
            </p:nvSpPr>
            <p:spPr>
              <a:xfrm flipH="1">
                <a:off x="4945198" y="3924405"/>
                <a:ext cx="46048" cy="215883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 sz="1800">
                  <a:ln w="6350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</a:endParaRPr>
              </a:p>
            </p:txBody>
          </p:sp>
          <p:sp>
            <p:nvSpPr>
              <p:cNvPr id="182" name="Téglalap 181"/>
              <p:cNvSpPr/>
              <p:nvPr/>
            </p:nvSpPr>
            <p:spPr>
              <a:xfrm flipH="1">
                <a:off x="4861043" y="3924405"/>
                <a:ext cx="46047" cy="215883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 sz="1800">
                  <a:ln w="6350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</a:endParaRPr>
              </a:p>
            </p:txBody>
          </p:sp>
          <p:sp>
            <p:nvSpPr>
              <p:cNvPr id="183" name="Téglalap 182"/>
              <p:cNvSpPr/>
              <p:nvPr/>
            </p:nvSpPr>
            <p:spPr>
              <a:xfrm flipH="1">
                <a:off x="5364392" y="3799003"/>
                <a:ext cx="647844" cy="287315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>
                  <a:defRPr/>
                </a:pPr>
                <a:r>
                  <a:rPr lang="hu-HU" altLang="en-US" sz="1100" smtClean="0">
                    <a:solidFill>
                      <a:srgbClr val="FFFFFF"/>
                    </a:solidFill>
                    <a:latin typeface="Verdana" pitchFamily="34" charset="0"/>
                  </a:rPr>
                  <a:t>XM</a:t>
                </a:r>
                <a:r>
                  <a:rPr lang="en-US" altLang="en-US" sz="1100" smtClean="0">
                    <a:solidFill>
                      <a:srgbClr val="FFFFFF"/>
                    </a:solidFill>
                    <a:latin typeface="Verdana" pitchFamily="34" charset="0"/>
                  </a:rPr>
                  <a:t>B</a:t>
                </a:r>
                <a:endParaRPr lang="hu-HU" altLang="en-US" sz="1100" smtClean="0">
                  <a:solidFill>
                    <a:srgbClr val="FFFFFF"/>
                  </a:solidFill>
                  <a:latin typeface="Verdana" pitchFamily="34" charset="0"/>
                </a:endParaRPr>
              </a:p>
            </p:txBody>
          </p:sp>
          <p:cxnSp>
            <p:nvCxnSpPr>
              <p:cNvPr id="184" name="Egyenes összekötő 183"/>
              <p:cNvCxnSpPr/>
              <p:nvPr/>
            </p:nvCxnSpPr>
            <p:spPr>
              <a:xfrm rot="10800000" flipH="1">
                <a:off x="4845164" y="4292677"/>
                <a:ext cx="647844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5" name="Téglalap 184"/>
              <p:cNvSpPr/>
              <p:nvPr/>
            </p:nvSpPr>
            <p:spPr>
              <a:xfrm flipH="1">
                <a:off x="5118275" y="4186323"/>
                <a:ext cx="44460" cy="215883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 sz="1800">
                  <a:ln w="6350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</a:endParaRPr>
              </a:p>
            </p:txBody>
          </p:sp>
          <p:sp>
            <p:nvSpPr>
              <p:cNvPr id="186" name="Téglalap 185"/>
              <p:cNvSpPr/>
              <p:nvPr/>
            </p:nvSpPr>
            <p:spPr>
              <a:xfrm flipH="1">
                <a:off x="5030942" y="4186323"/>
                <a:ext cx="46048" cy="215883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 sz="1800">
                  <a:ln w="6350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</a:endParaRPr>
              </a:p>
            </p:txBody>
          </p:sp>
          <p:sp>
            <p:nvSpPr>
              <p:cNvPr id="187" name="Téglalap 186"/>
              <p:cNvSpPr/>
              <p:nvPr/>
            </p:nvSpPr>
            <p:spPr>
              <a:xfrm flipH="1">
                <a:off x="4945198" y="4186323"/>
                <a:ext cx="46048" cy="215883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 sz="1800">
                  <a:ln w="6350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</a:endParaRPr>
              </a:p>
            </p:txBody>
          </p:sp>
          <p:sp>
            <p:nvSpPr>
              <p:cNvPr id="188" name="Téglalap 187"/>
              <p:cNvSpPr/>
              <p:nvPr/>
            </p:nvSpPr>
            <p:spPr>
              <a:xfrm flipH="1">
                <a:off x="4861043" y="4186323"/>
                <a:ext cx="46047" cy="215883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 sz="1800">
                  <a:ln w="6350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89" name="Egyenes összekötő 188"/>
              <p:cNvCxnSpPr/>
              <p:nvPr/>
            </p:nvCxnSpPr>
            <p:spPr>
              <a:xfrm rot="10800000" flipH="1">
                <a:off x="4861043" y="4465701"/>
                <a:ext cx="647844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0" name="Téglalap 189"/>
              <p:cNvSpPr/>
              <p:nvPr/>
            </p:nvSpPr>
            <p:spPr>
              <a:xfrm flipH="1">
                <a:off x="5118275" y="4437129"/>
                <a:ext cx="44460" cy="215883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 sz="1800">
                  <a:ln w="6350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</a:endParaRPr>
              </a:p>
            </p:txBody>
          </p:sp>
          <p:sp>
            <p:nvSpPr>
              <p:cNvPr id="191" name="Téglalap 190"/>
              <p:cNvSpPr/>
              <p:nvPr/>
            </p:nvSpPr>
            <p:spPr>
              <a:xfrm flipH="1">
                <a:off x="5030942" y="4437129"/>
                <a:ext cx="46048" cy="215883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 sz="1800">
                  <a:ln w="6350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</a:endParaRPr>
              </a:p>
            </p:txBody>
          </p:sp>
          <p:sp>
            <p:nvSpPr>
              <p:cNvPr id="192" name="Téglalap 191"/>
              <p:cNvSpPr/>
              <p:nvPr/>
            </p:nvSpPr>
            <p:spPr>
              <a:xfrm flipH="1">
                <a:off x="4945198" y="4437129"/>
                <a:ext cx="46048" cy="215883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 sz="1800">
                  <a:ln w="6350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</a:endParaRPr>
              </a:p>
            </p:txBody>
          </p:sp>
          <p:sp>
            <p:nvSpPr>
              <p:cNvPr id="193" name="Téglalap 192"/>
              <p:cNvSpPr/>
              <p:nvPr/>
            </p:nvSpPr>
            <p:spPr>
              <a:xfrm flipH="1">
                <a:off x="4861043" y="4437129"/>
                <a:ext cx="46047" cy="215883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 sz="1800">
                  <a:ln w="6350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</a:endParaRPr>
              </a:p>
            </p:txBody>
          </p:sp>
          <p:sp>
            <p:nvSpPr>
              <p:cNvPr id="194" name="Téglalap 193"/>
              <p:cNvSpPr/>
              <p:nvPr/>
            </p:nvSpPr>
            <p:spPr>
              <a:xfrm flipH="1">
                <a:off x="5364392" y="4221245"/>
                <a:ext cx="647844" cy="287315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>
                  <a:defRPr/>
                </a:pPr>
                <a:r>
                  <a:rPr lang="hu-HU" altLang="en-US" sz="1100" smtClean="0">
                    <a:solidFill>
                      <a:srgbClr val="FFFFFF"/>
                    </a:solidFill>
                    <a:latin typeface="Verdana" pitchFamily="34" charset="0"/>
                  </a:rPr>
                  <a:t>XM</a:t>
                </a:r>
                <a:r>
                  <a:rPr lang="en-US" altLang="en-US" sz="1100" smtClean="0">
                    <a:solidFill>
                      <a:srgbClr val="FFFFFF"/>
                    </a:solidFill>
                    <a:latin typeface="Verdana" pitchFamily="34" charset="0"/>
                  </a:rPr>
                  <a:t>B</a:t>
                </a:r>
                <a:endParaRPr lang="hu-HU" altLang="en-US" sz="1100" smtClean="0">
                  <a:solidFill>
                    <a:srgbClr val="FFFFFF"/>
                  </a:solidFill>
                  <a:latin typeface="Verdana" pitchFamily="34" charset="0"/>
                </a:endParaRPr>
              </a:p>
            </p:txBody>
          </p:sp>
        </p:grpSp>
        <p:sp>
          <p:nvSpPr>
            <p:cNvPr id="290893" name="Text Box 103"/>
            <p:cNvSpPr txBox="1">
              <a:spLocks noChangeArrowheads="1"/>
            </p:cNvSpPr>
            <p:nvPr/>
          </p:nvSpPr>
          <p:spPr bwMode="auto">
            <a:xfrm>
              <a:off x="6897688" y="3600450"/>
              <a:ext cx="585787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Verdana" pitchFamily="34" charset="0"/>
                </a:rPr>
                <a:t>HI 1.5</a:t>
              </a:r>
            </a:p>
          </p:txBody>
        </p:sp>
        <p:sp>
          <p:nvSpPr>
            <p:cNvPr id="290894" name="Szövegdoboz 31"/>
            <p:cNvSpPr txBox="1">
              <a:spLocks noChangeArrowheads="1"/>
            </p:cNvSpPr>
            <p:nvPr/>
          </p:nvSpPr>
          <p:spPr bwMode="auto">
            <a:xfrm>
              <a:off x="8056096" y="3846513"/>
              <a:ext cx="1069975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 dirty="0">
                  <a:solidFill>
                    <a:srgbClr val="000000"/>
                  </a:solidFill>
                  <a:latin typeface="Verdana" pitchFamily="34" charset="0"/>
                </a:rPr>
                <a:t>DDR</a:t>
              </a:r>
              <a:r>
                <a:rPr lang="en-US" altLang="en-US" sz="1000" dirty="0">
                  <a:solidFill>
                    <a:srgbClr val="000000"/>
                  </a:solidFill>
                  <a:latin typeface="Verdana" pitchFamily="34" charset="0"/>
                </a:rPr>
                <a:t>-266/333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 dirty="0">
                  <a:solidFill>
                    <a:srgbClr val="000000"/>
                  </a:solidFill>
                  <a:latin typeface="Verdana" pitchFamily="34" charset="0"/>
                </a:rPr>
                <a:t>DDR2</a:t>
              </a:r>
              <a:r>
                <a:rPr lang="en-US" altLang="en-US" sz="1000" dirty="0">
                  <a:solidFill>
                    <a:srgbClr val="000000"/>
                  </a:solidFill>
                  <a:latin typeface="Verdana" pitchFamily="34" charset="0"/>
                </a:rPr>
                <a:t>-400</a:t>
              </a:r>
              <a:endParaRPr lang="hu-HU" altLang="en-US" sz="1000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290907" name="Text Box 117"/>
            <p:cNvSpPr txBox="1">
              <a:spLocks noChangeArrowheads="1"/>
            </p:cNvSpPr>
            <p:nvPr/>
          </p:nvSpPr>
          <p:spPr bwMode="auto">
            <a:xfrm>
              <a:off x="8559800" y="2705100"/>
              <a:ext cx="4953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hu-HU" alt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</p:grpSp>
      <p:sp>
        <p:nvSpPr>
          <p:cNvPr id="290910" name="AutoShape 120"/>
          <p:cNvSpPr>
            <a:spLocks noChangeArrowheads="1"/>
          </p:cNvSpPr>
          <p:nvPr/>
        </p:nvSpPr>
        <p:spPr bwMode="auto">
          <a:xfrm>
            <a:off x="3898900" y="3200400"/>
            <a:ext cx="431800" cy="88900"/>
          </a:xfrm>
          <a:prstGeom prst="rightArrow">
            <a:avLst>
              <a:gd name="adj1" fmla="val 50000"/>
              <a:gd name="adj2" fmla="val 121429"/>
            </a:avLst>
          </a:prstGeom>
          <a:solidFill>
            <a:srgbClr val="FF0000"/>
          </a:solidFill>
          <a:ln w="1905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0911" name="Text Box 121"/>
          <p:cNvSpPr txBox="1">
            <a:spLocks noChangeArrowheads="1"/>
          </p:cNvSpPr>
          <p:nvPr/>
        </p:nvSpPr>
        <p:spPr bwMode="auto">
          <a:xfrm>
            <a:off x="185738" y="611188"/>
            <a:ext cx="889476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</a:rPr>
              <a:t>Resolving the FSB bottleneck by using dual FSBs in dual core 4S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</a:rPr>
              <a:t>server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</a:rPr>
              <a:t>platforms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</a:endParaRPr>
          </a:p>
        </p:txBody>
      </p:sp>
      <p:sp>
        <p:nvSpPr>
          <p:cNvPr id="122" name="Rectangle 7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Evolution of Intel’s high-end multicore 4S server platforms 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26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4794250" y="1117600"/>
            <a:ext cx="4271963" cy="1692000"/>
          </a:xfrm>
          <a:prstGeom prst="roundRect">
            <a:avLst/>
          </a:prstGeom>
          <a:solidFill>
            <a:srgbClr val="EAEAEA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grpSp>
        <p:nvGrpSpPr>
          <p:cNvPr id="124" name="Group 123"/>
          <p:cNvGrpSpPr/>
          <p:nvPr/>
        </p:nvGrpSpPr>
        <p:grpSpPr>
          <a:xfrm>
            <a:off x="4872038" y="1308100"/>
            <a:ext cx="3938587" cy="1747838"/>
            <a:chOff x="4872038" y="1308100"/>
            <a:chExt cx="3938587" cy="1747838"/>
          </a:xfrm>
        </p:grpSpPr>
        <p:cxnSp>
          <p:nvCxnSpPr>
            <p:cNvPr id="125" name="Egyenes összekötő 137"/>
            <p:cNvCxnSpPr/>
            <p:nvPr/>
          </p:nvCxnSpPr>
          <p:spPr>
            <a:xfrm rot="5400000" flipH="1" flipV="1">
              <a:off x="5188743" y="2443957"/>
              <a:ext cx="36036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Egyenes összekötő 136"/>
            <p:cNvCxnSpPr/>
            <p:nvPr/>
          </p:nvCxnSpPr>
          <p:spPr>
            <a:xfrm flipV="1">
              <a:off x="5368925" y="2624138"/>
              <a:ext cx="10096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Egyenes összekötő 138"/>
            <p:cNvCxnSpPr/>
            <p:nvPr/>
          </p:nvCxnSpPr>
          <p:spPr>
            <a:xfrm rot="16200000" flipV="1">
              <a:off x="6016625" y="2695576"/>
              <a:ext cx="72072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Egyenes összekötő 139"/>
            <p:cNvCxnSpPr/>
            <p:nvPr/>
          </p:nvCxnSpPr>
          <p:spPr>
            <a:xfrm rot="16200000" flipV="1">
              <a:off x="7024687" y="2695576"/>
              <a:ext cx="72072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Egyenes összekötő 140"/>
            <p:cNvCxnSpPr/>
            <p:nvPr/>
          </p:nvCxnSpPr>
          <p:spPr>
            <a:xfrm rot="16200000" flipV="1">
              <a:off x="8248650" y="2479676"/>
              <a:ext cx="28892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Egyenes összekötő 144"/>
            <p:cNvCxnSpPr/>
            <p:nvPr/>
          </p:nvCxnSpPr>
          <p:spPr>
            <a:xfrm>
              <a:off x="7386638" y="2624138"/>
              <a:ext cx="100806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" name="Szövegdoboz 70"/>
            <p:cNvSpPr txBox="1">
              <a:spLocks noChangeArrowheads="1"/>
            </p:cNvSpPr>
            <p:nvPr/>
          </p:nvSpPr>
          <p:spPr bwMode="auto">
            <a:xfrm>
              <a:off x="6430416" y="2386013"/>
              <a:ext cx="90120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 dirty="0" smtClean="0">
                  <a:solidFill>
                    <a:srgbClr val="000000"/>
                  </a:solidFill>
                  <a:latin typeface="Verdana" pitchFamily="34" charset="0"/>
                </a:rPr>
                <a:t>FSB up to</a:t>
              </a:r>
              <a:endParaRPr lang="en-US" altLang="en-US" sz="1000" dirty="0" smtClean="0">
                <a:solidFill>
                  <a:srgbClr val="000000"/>
                </a:solidFill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dirty="0" smtClean="0">
                  <a:solidFill>
                    <a:srgbClr val="000000"/>
                  </a:solidFill>
                  <a:latin typeface="Verdana" pitchFamily="34" charset="0"/>
                </a:rPr>
                <a:t>(800 MT/s)</a:t>
              </a:r>
              <a:endParaRPr lang="hu-HU" altLang="en-US" sz="1000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134" name="Rectangle 105"/>
            <p:cNvSpPr>
              <a:spLocks noChangeArrowheads="1"/>
            </p:cNvSpPr>
            <p:nvPr/>
          </p:nvSpPr>
          <p:spPr bwMode="auto">
            <a:xfrm>
              <a:off x="6357938" y="1308100"/>
              <a:ext cx="123825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i="1" dirty="0">
                  <a:solidFill>
                    <a:srgbClr val="000000"/>
                  </a:solidFill>
                  <a:latin typeface="Verdana" pitchFamily="34" charset="0"/>
                </a:rPr>
                <a:t>Xeon 7000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i="1" dirty="0">
                  <a:solidFill>
                    <a:srgbClr val="000000"/>
                  </a:solidFill>
                  <a:latin typeface="Verdana" pitchFamily="34" charset="0"/>
                </a:rPr>
                <a:t>(</a:t>
              </a:r>
              <a:r>
                <a:rPr lang="hu-HU" altLang="en-US" sz="1000" i="1" dirty="0" err="1">
                  <a:solidFill>
                    <a:srgbClr val="000000"/>
                  </a:solidFill>
                  <a:latin typeface="Verdana" pitchFamily="34" charset="0"/>
                </a:rPr>
                <a:t>Paxville</a:t>
              </a:r>
              <a:r>
                <a:rPr lang="hu-HU" altLang="en-US" sz="1000" i="1" dirty="0">
                  <a:solidFill>
                    <a:srgbClr val="000000"/>
                  </a:solidFill>
                  <a:latin typeface="Verdana" pitchFamily="34" charset="0"/>
                </a:rPr>
                <a:t> MP</a:t>
              </a:r>
              <a:r>
                <a:rPr lang="en-US" altLang="en-US" sz="1000" i="1" dirty="0">
                  <a:solidFill>
                    <a:srgbClr val="000000"/>
                  </a:solidFill>
                  <a:latin typeface="Verdana" pitchFamily="34" charset="0"/>
                </a:rPr>
                <a:t>) 2x1C </a:t>
              </a:r>
            </a:p>
          </p:txBody>
        </p:sp>
        <p:sp>
          <p:nvSpPr>
            <p:cNvPr id="135" name="Rectangle 106"/>
            <p:cNvSpPr>
              <a:spLocks noChangeArrowheads="1"/>
            </p:cNvSpPr>
            <p:nvPr/>
          </p:nvSpPr>
          <p:spPr bwMode="auto">
            <a:xfrm>
              <a:off x="7880350" y="1308100"/>
              <a:ext cx="690563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i="1">
                  <a:solidFill>
                    <a:srgbClr val="000000"/>
                  </a:solidFill>
                  <a:latin typeface="Verdana" pitchFamily="34" charset="0"/>
                </a:rPr>
                <a:t>Xeon 7100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 i="1">
                  <a:solidFill>
                    <a:srgbClr val="000000"/>
                  </a:solidFill>
                  <a:latin typeface="Verdana" pitchFamily="34" charset="0"/>
                </a:rPr>
                <a:t>(Tulsa</a:t>
              </a:r>
              <a:r>
                <a:rPr lang="en-US" altLang="en-US" sz="1000" i="1">
                  <a:solidFill>
                    <a:srgbClr val="000000"/>
                  </a:solidFill>
                  <a:latin typeface="Verdana" pitchFamily="34" charset="0"/>
                </a:rPr>
                <a:t>) 2C</a:t>
              </a:r>
            </a:p>
          </p:txBody>
        </p:sp>
        <p:sp>
          <p:nvSpPr>
            <p:cNvPr id="136" name="Rectangle 107"/>
            <p:cNvSpPr>
              <a:spLocks noChangeArrowheads="1"/>
            </p:cNvSpPr>
            <p:nvPr/>
          </p:nvSpPr>
          <p:spPr bwMode="auto">
            <a:xfrm>
              <a:off x="5348288" y="1308100"/>
              <a:ext cx="877887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i="1" dirty="0">
                  <a:solidFill>
                    <a:srgbClr val="000000"/>
                  </a:solidFill>
                  <a:latin typeface="Verdana" pitchFamily="34" charset="0"/>
                </a:rPr>
                <a:t>Xeon MP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 i="1" dirty="0">
                  <a:solidFill>
                    <a:srgbClr val="000000"/>
                  </a:solidFill>
                  <a:latin typeface="Verdana" pitchFamily="34" charset="0"/>
                </a:rPr>
                <a:t>(P</a:t>
              </a:r>
              <a:r>
                <a:rPr lang="en-US" altLang="en-US" sz="1000" i="1" dirty="0" err="1">
                  <a:solidFill>
                    <a:srgbClr val="000000"/>
                  </a:solidFill>
                  <a:latin typeface="Verdana" pitchFamily="34" charset="0"/>
                </a:rPr>
                <a:t>otomac</a:t>
              </a:r>
              <a:r>
                <a:rPr lang="en-US" altLang="en-US" sz="1000" i="1" dirty="0">
                  <a:solidFill>
                    <a:srgbClr val="000000"/>
                  </a:solidFill>
                  <a:latin typeface="Verdana" pitchFamily="34" charset="0"/>
                </a:rPr>
                <a:t>)</a:t>
              </a:r>
              <a:r>
                <a:rPr lang="hu-HU" altLang="en-US" sz="1000" i="1" dirty="0">
                  <a:solidFill>
                    <a:srgbClr val="000000"/>
                  </a:solidFill>
                  <a:latin typeface="Verdana" pitchFamily="34" charset="0"/>
                </a:rPr>
                <a:t> </a:t>
              </a:r>
              <a:r>
                <a:rPr lang="en-US" altLang="en-US" sz="1000" i="1" dirty="0">
                  <a:solidFill>
                    <a:srgbClr val="000000"/>
                  </a:solidFill>
                  <a:latin typeface="Verdana" pitchFamily="34" charset="0"/>
                </a:rPr>
                <a:t>1</a:t>
              </a:r>
              <a:r>
                <a:rPr lang="hu-HU" altLang="en-US" sz="1000" i="1" dirty="0">
                  <a:solidFill>
                    <a:srgbClr val="000000"/>
                  </a:solidFill>
                  <a:latin typeface="Verdana" pitchFamily="34" charset="0"/>
                </a:rPr>
                <a:t>C</a:t>
              </a:r>
              <a:endParaRPr lang="en-US" altLang="en-US" sz="1000" i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168" name="Text Box 108"/>
            <p:cNvSpPr txBox="1">
              <a:spLocks noChangeArrowheads="1"/>
            </p:cNvSpPr>
            <p:nvPr/>
          </p:nvSpPr>
          <p:spPr bwMode="auto">
            <a:xfrm>
              <a:off x="6218238" y="1327150"/>
              <a:ext cx="241300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solidFill>
                    <a:srgbClr val="000000"/>
                  </a:solidFill>
                  <a:latin typeface="Verdana" pitchFamily="34" charset="0"/>
                </a:rPr>
                <a:t>/</a:t>
              </a:r>
            </a:p>
          </p:txBody>
        </p:sp>
        <p:sp>
          <p:nvSpPr>
            <p:cNvPr id="169" name="Text Box 109"/>
            <p:cNvSpPr txBox="1">
              <a:spLocks noChangeArrowheads="1"/>
            </p:cNvSpPr>
            <p:nvPr/>
          </p:nvSpPr>
          <p:spPr bwMode="auto">
            <a:xfrm>
              <a:off x="7642225" y="1328738"/>
              <a:ext cx="241300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Verdana" pitchFamily="34" charset="0"/>
                </a:rPr>
                <a:t>/</a:t>
              </a:r>
            </a:p>
          </p:txBody>
        </p:sp>
        <p:sp>
          <p:nvSpPr>
            <p:cNvPr id="170" name="Téglalap 132"/>
            <p:cNvSpPr>
              <a:spLocks noChangeArrowheads="1"/>
            </p:cNvSpPr>
            <p:nvPr/>
          </p:nvSpPr>
          <p:spPr bwMode="auto">
            <a:xfrm>
              <a:off x="4872038" y="1758950"/>
              <a:ext cx="927100" cy="576263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100" dirty="0">
                  <a:solidFill>
                    <a:srgbClr val="FFFFFF"/>
                  </a:solidFill>
                  <a:latin typeface="Verdana" pitchFamily="34" charset="0"/>
                </a:rPr>
                <a:t>Pentium</a:t>
              </a:r>
              <a:r>
                <a:rPr lang="en-US" altLang="en-US" sz="1100" dirty="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r>
                <a:rPr lang="hu-HU" altLang="en-US" sz="1100" dirty="0">
                  <a:solidFill>
                    <a:srgbClr val="FFFFFF"/>
                  </a:solidFill>
                  <a:latin typeface="Verdana" pitchFamily="34" charset="0"/>
                </a:rPr>
                <a:t>4</a:t>
              </a:r>
              <a:br>
                <a:rPr lang="hu-HU" altLang="en-US" sz="1100" dirty="0">
                  <a:solidFill>
                    <a:srgbClr val="FFFFFF"/>
                  </a:solidFill>
                  <a:latin typeface="Verdana" pitchFamily="34" charset="0"/>
                </a:rPr>
              </a:br>
              <a:r>
                <a:rPr lang="en-US" altLang="en-US" sz="1100" dirty="0">
                  <a:solidFill>
                    <a:srgbClr val="FFFFFF"/>
                  </a:solidFill>
                  <a:latin typeface="Verdana" pitchFamily="34" charset="0"/>
                </a:rPr>
                <a:t>Xeon MP </a:t>
              </a:r>
              <a:r>
                <a:rPr lang="en-US" altLang="en-US" sz="1100" dirty="0" err="1">
                  <a:solidFill>
                    <a:srgbClr val="FFFFFF"/>
                  </a:solidFill>
                  <a:latin typeface="Verdana" pitchFamily="34" charset="0"/>
                </a:rPr>
                <a:t>1C</a:t>
              </a:r>
              <a:r>
                <a:rPr lang="en-US" altLang="en-US" sz="1100" dirty="0">
                  <a:solidFill>
                    <a:srgbClr val="FFFFFF"/>
                  </a:solidFill>
                  <a:latin typeface="Verdana" pitchFamily="34" charset="0"/>
                </a:rPr>
                <a:t>/</a:t>
              </a:r>
              <a:r>
                <a:rPr lang="hu-HU" altLang="en-US" sz="1100" dirty="0">
                  <a:solidFill>
                    <a:srgbClr val="FFFFFF"/>
                  </a:solidFill>
                  <a:latin typeface="Verdana" pitchFamily="34" charset="0"/>
                </a:rPr>
                <a:t>2</a:t>
              </a:r>
              <a:r>
                <a:rPr lang="en-US" altLang="en-US" sz="1100" dirty="0" err="1">
                  <a:solidFill>
                    <a:srgbClr val="FFFFFF"/>
                  </a:solidFill>
                  <a:latin typeface="Verdana" pitchFamily="34" charset="0"/>
                </a:rPr>
                <a:t>x1</a:t>
              </a:r>
              <a:r>
                <a:rPr lang="hu-HU" altLang="en-US" sz="1100" dirty="0">
                  <a:solidFill>
                    <a:srgbClr val="FFFFFF"/>
                  </a:solidFill>
                  <a:latin typeface="Verdana" pitchFamily="34" charset="0"/>
                </a:rPr>
                <a:t>C</a:t>
              </a:r>
            </a:p>
          </p:txBody>
        </p:sp>
        <p:sp>
          <p:nvSpPr>
            <p:cNvPr id="195" name="Téglalap 132"/>
            <p:cNvSpPr>
              <a:spLocks noChangeArrowheads="1"/>
            </p:cNvSpPr>
            <p:nvPr/>
          </p:nvSpPr>
          <p:spPr bwMode="auto">
            <a:xfrm>
              <a:off x="5876925" y="1760538"/>
              <a:ext cx="927100" cy="576262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100" dirty="0">
                  <a:solidFill>
                    <a:srgbClr val="FFFFFF"/>
                  </a:solidFill>
                  <a:latin typeface="Verdana" pitchFamily="34" charset="0"/>
                </a:rPr>
                <a:t>Pentium</a:t>
              </a:r>
              <a:r>
                <a:rPr lang="en-US" altLang="en-US" sz="1100" dirty="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r>
                <a:rPr lang="hu-HU" altLang="en-US" sz="1100" dirty="0">
                  <a:solidFill>
                    <a:srgbClr val="FFFFFF"/>
                  </a:solidFill>
                  <a:latin typeface="Verdana" pitchFamily="34" charset="0"/>
                </a:rPr>
                <a:t>4</a:t>
              </a:r>
              <a:br>
                <a:rPr lang="hu-HU" altLang="en-US" sz="1100" dirty="0">
                  <a:solidFill>
                    <a:srgbClr val="FFFFFF"/>
                  </a:solidFill>
                  <a:latin typeface="Verdana" pitchFamily="34" charset="0"/>
                </a:rPr>
              </a:br>
              <a:r>
                <a:rPr lang="en-US" altLang="en-US" sz="1100" dirty="0">
                  <a:solidFill>
                    <a:srgbClr val="FFFFFF"/>
                  </a:solidFill>
                  <a:latin typeface="Verdana" pitchFamily="34" charset="0"/>
                </a:rPr>
                <a:t>Xeon MP </a:t>
              </a:r>
              <a:r>
                <a:rPr lang="en-US" altLang="en-US" sz="1100" dirty="0" err="1">
                  <a:solidFill>
                    <a:srgbClr val="FFFFFF"/>
                  </a:solidFill>
                  <a:latin typeface="Verdana" pitchFamily="34" charset="0"/>
                </a:rPr>
                <a:t>1C</a:t>
              </a:r>
              <a:r>
                <a:rPr lang="en-US" altLang="en-US" sz="1100" dirty="0">
                  <a:solidFill>
                    <a:srgbClr val="FFFFFF"/>
                  </a:solidFill>
                  <a:latin typeface="Verdana" pitchFamily="34" charset="0"/>
                </a:rPr>
                <a:t>/</a:t>
              </a:r>
              <a:r>
                <a:rPr lang="hu-HU" altLang="en-US" sz="1100" dirty="0">
                  <a:solidFill>
                    <a:srgbClr val="FFFFFF"/>
                  </a:solidFill>
                  <a:latin typeface="Verdana" pitchFamily="34" charset="0"/>
                </a:rPr>
                <a:t>2</a:t>
              </a:r>
              <a:r>
                <a:rPr lang="en-US" altLang="en-US" sz="1100" dirty="0" err="1">
                  <a:solidFill>
                    <a:srgbClr val="FFFFFF"/>
                  </a:solidFill>
                  <a:latin typeface="Verdana" pitchFamily="34" charset="0"/>
                </a:rPr>
                <a:t>x1</a:t>
              </a:r>
              <a:r>
                <a:rPr lang="hu-HU" altLang="en-US" sz="1100" dirty="0">
                  <a:solidFill>
                    <a:srgbClr val="FFFFFF"/>
                  </a:solidFill>
                  <a:latin typeface="Verdana" pitchFamily="34" charset="0"/>
                </a:rPr>
                <a:t>C</a:t>
              </a:r>
            </a:p>
          </p:txBody>
        </p:sp>
        <p:sp>
          <p:nvSpPr>
            <p:cNvPr id="196" name="Téglalap 132"/>
            <p:cNvSpPr>
              <a:spLocks noChangeArrowheads="1"/>
            </p:cNvSpPr>
            <p:nvPr/>
          </p:nvSpPr>
          <p:spPr bwMode="auto">
            <a:xfrm>
              <a:off x="6880225" y="1760538"/>
              <a:ext cx="927100" cy="576262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100" dirty="0">
                  <a:solidFill>
                    <a:srgbClr val="FFFFFF"/>
                  </a:solidFill>
                  <a:latin typeface="Verdana" pitchFamily="34" charset="0"/>
                </a:rPr>
                <a:t>Pentium</a:t>
              </a:r>
              <a:r>
                <a:rPr lang="en-US" altLang="en-US" sz="1100" dirty="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r>
                <a:rPr lang="hu-HU" altLang="en-US" sz="1100" dirty="0">
                  <a:solidFill>
                    <a:srgbClr val="FFFFFF"/>
                  </a:solidFill>
                  <a:latin typeface="Verdana" pitchFamily="34" charset="0"/>
                </a:rPr>
                <a:t>4</a:t>
              </a:r>
              <a:br>
                <a:rPr lang="hu-HU" altLang="en-US" sz="1100" dirty="0">
                  <a:solidFill>
                    <a:srgbClr val="FFFFFF"/>
                  </a:solidFill>
                  <a:latin typeface="Verdana" pitchFamily="34" charset="0"/>
                </a:rPr>
              </a:br>
              <a:r>
                <a:rPr lang="en-US" altLang="en-US" sz="1100" dirty="0">
                  <a:solidFill>
                    <a:srgbClr val="FFFFFF"/>
                  </a:solidFill>
                  <a:latin typeface="Verdana" pitchFamily="34" charset="0"/>
                </a:rPr>
                <a:t>Xeon MP </a:t>
              </a:r>
              <a:r>
                <a:rPr lang="en-US" altLang="en-US" sz="1100" dirty="0" err="1">
                  <a:solidFill>
                    <a:srgbClr val="FFFFFF"/>
                  </a:solidFill>
                  <a:latin typeface="Verdana" pitchFamily="34" charset="0"/>
                </a:rPr>
                <a:t>1C</a:t>
              </a:r>
              <a:r>
                <a:rPr lang="en-US" altLang="en-US" sz="1100" dirty="0">
                  <a:solidFill>
                    <a:srgbClr val="FFFFFF"/>
                  </a:solidFill>
                  <a:latin typeface="Verdana" pitchFamily="34" charset="0"/>
                </a:rPr>
                <a:t>/</a:t>
              </a:r>
              <a:r>
                <a:rPr lang="hu-HU" altLang="en-US" sz="1100" dirty="0">
                  <a:solidFill>
                    <a:srgbClr val="FFFFFF"/>
                  </a:solidFill>
                  <a:latin typeface="Verdana" pitchFamily="34" charset="0"/>
                </a:rPr>
                <a:t>2</a:t>
              </a:r>
              <a:r>
                <a:rPr lang="en-US" altLang="en-US" sz="1100" dirty="0" err="1">
                  <a:solidFill>
                    <a:srgbClr val="FFFFFF"/>
                  </a:solidFill>
                  <a:latin typeface="Verdana" pitchFamily="34" charset="0"/>
                </a:rPr>
                <a:t>x1</a:t>
              </a:r>
              <a:r>
                <a:rPr lang="hu-HU" altLang="en-US" sz="1100" dirty="0">
                  <a:solidFill>
                    <a:srgbClr val="FFFFFF"/>
                  </a:solidFill>
                  <a:latin typeface="Verdana" pitchFamily="34" charset="0"/>
                </a:rPr>
                <a:t>C</a:t>
              </a:r>
            </a:p>
          </p:txBody>
        </p:sp>
        <p:sp>
          <p:nvSpPr>
            <p:cNvPr id="197" name="Téglalap 132"/>
            <p:cNvSpPr>
              <a:spLocks noChangeArrowheads="1"/>
            </p:cNvSpPr>
            <p:nvPr/>
          </p:nvSpPr>
          <p:spPr bwMode="auto">
            <a:xfrm>
              <a:off x="7883525" y="1760538"/>
              <a:ext cx="927100" cy="576262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100" dirty="0">
                  <a:solidFill>
                    <a:srgbClr val="FFFFFF"/>
                  </a:solidFill>
                  <a:latin typeface="Verdana" pitchFamily="34" charset="0"/>
                </a:rPr>
                <a:t>Pentium</a:t>
              </a:r>
              <a:r>
                <a:rPr lang="en-US" altLang="en-US" sz="1100" dirty="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r>
                <a:rPr lang="hu-HU" altLang="en-US" sz="1100" dirty="0">
                  <a:solidFill>
                    <a:srgbClr val="FFFFFF"/>
                  </a:solidFill>
                  <a:latin typeface="Verdana" pitchFamily="34" charset="0"/>
                </a:rPr>
                <a:t>4</a:t>
              </a:r>
              <a:br>
                <a:rPr lang="hu-HU" altLang="en-US" sz="1100" dirty="0">
                  <a:solidFill>
                    <a:srgbClr val="FFFFFF"/>
                  </a:solidFill>
                  <a:latin typeface="Verdana" pitchFamily="34" charset="0"/>
                </a:rPr>
              </a:br>
              <a:r>
                <a:rPr lang="en-US" altLang="en-US" sz="1100" dirty="0">
                  <a:solidFill>
                    <a:srgbClr val="FFFFFF"/>
                  </a:solidFill>
                  <a:latin typeface="Verdana" pitchFamily="34" charset="0"/>
                </a:rPr>
                <a:t>Xeon MP </a:t>
              </a:r>
              <a:r>
                <a:rPr lang="en-US" altLang="en-US" sz="1100" dirty="0" err="1">
                  <a:solidFill>
                    <a:srgbClr val="FFFFFF"/>
                  </a:solidFill>
                  <a:latin typeface="Verdana" pitchFamily="34" charset="0"/>
                </a:rPr>
                <a:t>1C</a:t>
              </a:r>
              <a:r>
                <a:rPr lang="en-US" altLang="en-US" sz="1100" dirty="0">
                  <a:solidFill>
                    <a:srgbClr val="FFFFFF"/>
                  </a:solidFill>
                  <a:latin typeface="Verdana" pitchFamily="34" charset="0"/>
                </a:rPr>
                <a:t>/</a:t>
              </a:r>
              <a:r>
                <a:rPr lang="hu-HU" altLang="en-US" sz="1100" dirty="0">
                  <a:solidFill>
                    <a:srgbClr val="FFFFFF"/>
                  </a:solidFill>
                  <a:latin typeface="Verdana" pitchFamily="34" charset="0"/>
                </a:rPr>
                <a:t>2</a:t>
              </a:r>
              <a:r>
                <a:rPr lang="en-US" altLang="en-US" sz="1100" dirty="0" err="1">
                  <a:solidFill>
                    <a:srgbClr val="FFFFFF"/>
                  </a:solidFill>
                  <a:latin typeface="Verdana" pitchFamily="34" charset="0"/>
                </a:rPr>
                <a:t>x1</a:t>
              </a:r>
              <a:r>
                <a:rPr lang="hu-HU" altLang="en-US" sz="1100" dirty="0">
                  <a:solidFill>
                    <a:srgbClr val="FFFFFF"/>
                  </a:solidFill>
                  <a:latin typeface="Verdana" pitchFamily="34" charset="0"/>
                </a:rPr>
                <a:t>C</a:t>
              </a:r>
            </a:p>
          </p:txBody>
        </p:sp>
        <p:sp>
          <p:nvSpPr>
            <p:cNvPr id="198" name="Oval 116"/>
            <p:cNvSpPr>
              <a:spLocks noChangeArrowheads="1"/>
            </p:cNvSpPr>
            <p:nvPr/>
          </p:nvSpPr>
          <p:spPr bwMode="auto">
            <a:xfrm>
              <a:off x="5041900" y="2413000"/>
              <a:ext cx="3619500" cy="406400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507247" y="5609999"/>
            <a:ext cx="4557658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50" baseline="30000" dirty="0" smtClean="0"/>
              <a:t>1</a:t>
            </a:r>
            <a:r>
              <a:rPr lang="hu-HU" sz="1050" dirty="0" smtClean="0"/>
              <a:t>The 8500 MCH support only</a:t>
            </a:r>
            <a:r>
              <a:rPr lang="en-US" sz="1050" dirty="0" smtClean="0"/>
              <a:t> </a:t>
            </a:r>
            <a:r>
              <a:rPr lang="hu-HU" sz="1050" dirty="0" smtClean="0"/>
              <a:t>667 MT/sFSB speeds and is used in</a:t>
            </a:r>
          </a:p>
          <a:p>
            <a:r>
              <a:rPr lang="hu-HU" sz="1050" dirty="0"/>
              <a:t> </a:t>
            </a:r>
            <a:r>
              <a:rPr lang="hu-HU" sz="1050" dirty="0" smtClean="0"/>
              <a:t>  single core configurations whereas the  8501 supports already</a:t>
            </a:r>
          </a:p>
          <a:p>
            <a:r>
              <a:rPr lang="hu-HU" sz="1050" dirty="0"/>
              <a:t> </a:t>
            </a:r>
            <a:r>
              <a:rPr lang="hu-HU" sz="1050" dirty="0" smtClean="0"/>
              <a:t>  800 MT/s and is used for dual core configurations</a:t>
            </a:r>
            <a:endParaRPr lang="en-US" sz="1050" dirty="0"/>
          </a:p>
        </p:txBody>
      </p:sp>
      <p:sp>
        <p:nvSpPr>
          <p:cNvPr id="123" name="TextBox 122"/>
          <p:cNvSpPr txBox="1"/>
          <p:nvPr/>
        </p:nvSpPr>
        <p:spPr>
          <a:xfrm>
            <a:off x="3328365" y="3784864"/>
            <a:ext cx="8066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2 x 64 bit</a:t>
            </a:r>
            <a:endParaRPr lang="en-US" sz="1000" dirty="0"/>
          </a:p>
        </p:txBody>
      </p:sp>
      <p:sp>
        <p:nvSpPr>
          <p:cNvPr id="13" name="TextBox 12"/>
          <p:cNvSpPr txBox="1"/>
          <p:nvPr/>
        </p:nvSpPr>
        <p:spPr>
          <a:xfrm>
            <a:off x="5780757" y="3605368"/>
            <a:ext cx="6030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2x</a:t>
            </a:r>
            <a:r>
              <a:rPr lang="en-US" sz="1000" dirty="0" smtClean="0"/>
              <a:t> IMI</a:t>
            </a:r>
            <a:endParaRPr lang="en-US" sz="1000" dirty="0"/>
          </a:p>
        </p:txBody>
      </p:sp>
      <p:sp>
        <p:nvSpPr>
          <p:cNvPr id="138" name="TextBox 137"/>
          <p:cNvSpPr txBox="1"/>
          <p:nvPr/>
        </p:nvSpPr>
        <p:spPr>
          <a:xfrm>
            <a:off x="7388469" y="3603220"/>
            <a:ext cx="6030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2x</a:t>
            </a:r>
            <a:r>
              <a:rPr lang="en-US" sz="1000" dirty="0" smtClean="0"/>
              <a:t> IMI</a:t>
            </a:r>
            <a:endParaRPr lang="en-US" sz="1000" dirty="0"/>
          </a:p>
        </p:txBody>
      </p:sp>
      <p:sp>
        <p:nvSpPr>
          <p:cNvPr id="139" name="TextBox 138"/>
          <p:cNvSpPr txBox="1"/>
          <p:nvPr/>
        </p:nvSpPr>
        <p:spPr>
          <a:xfrm>
            <a:off x="4702114" y="4179812"/>
            <a:ext cx="8066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4 x 64 bit</a:t>
            </a:r>
            <a:endParaRPr lang="en-US" sz="1000" dirty="0"/>
          </a:p>
        </p:txBody>
      </p:sp>
      <p:sp>
        <p:nvSpPr>
          <p:cNvPr id="140" name="TextBox 139"/>
          <p:cNvSpPr txBox="1"/>
          <p:nvPr/>
        </p:nvSpPr>
        <p:spPr>
          <a:xfrm>
            <a:off x="8190150" y="4151906"/>
            <a:ext cx="8066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4 x 64 bit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40345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8" name="Egyenes összekötő 137"/>
          <p:cNvCxnSpPr/>
          <p:nvPr/>
        </p:nvCxnSpPr>
        <p:spPr>
          <a:xfrm rot="5400000" flipH="1" flipV="1">
            <a:off x="578643" y="2609057"/>
            <a:ext cx="3603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Egyenes összekötő 130"/>
          <p:cNvCxnSpPr/>
          <p:nvPr/>
        </p:nvCxnSpPr>
        <p:spPr>
          <a:xfrm rot="10800000" flipH="1" flipV="1">
            <a:off x="1216025" y="3609975"/>
            <a:ext cx="35083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Egyenes összekötő 131"/>
          <p:cNvCxnSpPr/>
          <p:nvPr/>
        </p:nvCxnSpPr>
        <p:spPr>
          <a:xfrm rot="10800000" flipH="1" flipV="1">
            <a:off x="1216025" y="3187700"/>
            <a:ext cx="35083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Egyenes összekötő 136"/>
          <p:cNvCxnSpPr/>
          <p:nvPr/>
        </p:nvCxnSpPr>
        <p:spPr>
          <a:xfrm flipV="1">
            <a:off x="758825" y="2789238"/>
            <a:ext cx="10096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Egyenes összekötő 138"/>
          <p:cNvCxnSpPr/>
          <p:nvPr/>
        </p:nvCxnSpPr>
        <p:spPr>
          <a:xfrm rot="16200000" flipV="1">
            <a:off x="1406525" y="2860676"/>
            <a:ext cx="7207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Egyenes összekötő 139"/>
          <p:cNvCxnSpPr/>
          <p:nvPr/>
        </p:nvCxnSpPr>
        <p:spPr>
          <a:xfrm rot="16200000" flipV="1">
            <a:off x="2414587" y="2860676"/>
            <a:ext cx="7207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Egyenes összekötő 140"/>
          <p:cNvCxnSpPr/>
          <p:nvPr/>
        </p:nvCxnSpPr>
        <p:spPr>
          <a:xfrm rot="16200000" flipV="1">
            <a:off x="3638550" y="2644776"/>
            <a:ext cx="2889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Téglalap 141"/>
          <p:cNvSpPr/>
          <p:nvPr/>
        </p:nvSpPr>
        <p:spPr>
          <a:xfrm>
            <a:off x="1550988" y="3106738"/>
            <a:ext cx="1439862" cy="57626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hu-HU" altLang="en-US" sz="1100" smtClean="0">
                <a:solidFill>
                  <a:srgbClr val="FFFFFF"/>
                </a:solidFill>
                <a:latin typeface="Verdana" pitchFamily="34" charset="0"/>
              </a:rPr>
              <a:t>8500</a:t>
            </a:r>
            <a:r>
              <a:rPr lang="en-US" altLang="en-US" sz="1100" baseline="30000" smtClean="0">
                <a:solidFill>
                  <a:srgbClr val="FFFFFF"/>
                </a:solidFill>
                <a:latin typeface="Verdana" pitchFamily="34" charset="0"/>
              </a:rPr>
              <a:t>1</a:t>
            </a:r>
            <a:r>
              <a:rPr lang="hu-HU" altLang="en-US" sz="1100" smtClean="0">
                <a:solidFill>
                  <a:srgbClr val="FFFFFF"/>
                </a:solidFill>
                <a:latin typeface="Verdana" pitchFamily="34" charset="0"/>
              </a:rPr>
              <a:t>/8501</a:t>
            </a:r>
          </a:p>
        </p:txBody>
      </p:sp>
      <p:cxnSp>
        <p:nvCxnSpPr>
          <p:cNvPr id="143" name="Egyenes összekötő 142"/>
          <p:cNvCxnSpPr/>
          <p:nvPr/>
        </p:nvCxnSpPr>
        <p:spPr>
          <a:xfrm rot="5400000" flipH="1" flipV="1">
            <a:off x="2089150" y="3863975"/>
            <a:ext cx="363538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Téglalap 143"/>
          <p:cNvSpPr/>
          <p:nvPr/>
        </p:nvSpPr>
        <p:spPr>
          <a:xfrm>
            <a:off x="1550988" y="4046538"/>
            <a:ext cx="1439862" cy="576262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>
                <a:solidFill>
                  <a:srgbClr val="FFFFFF"/>
                </a:solidFill>
                <a:latin typeface="Verdana" pitchFamily="34" charset="0"/>
              </a:rPr>
              <a:t>ICH5</a:t>
            </a:r>
          </a:p>
        </p:txBody>
      </p:sp>
      <p:cxnSp>
        <p:nvCxnSpPr>
          <p:cNvPr id="145" name="Egyenes összekötő 144"/>
          <p:cNvCxnSpPr/>
          <p:nvPr/>
        </p:nvCxnSpPr>
        <p:spPr>
          <a:xfrm>
            <a:off x="2776538" y="2789238"/>
            <a:ext cx="10080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Egyenes összekötő 145"/>
          <p:cNvCxnSpPr/>
          <p:nvPr/>
        </p:nvCxnSpPr>
        <p:spPr>
          <a:xfrm rot="10800000" flipH="1">
            <a:off x="198438" y="3106738"/>
            <a:ext cx="6477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Téglalap 146"/>
          <p:cNvSpPr/>
          <p:nvPr/>
        </p:nvSpPr>
        <p:spPr>
          <a:xfrm flipH="1">
            <a:off x="455613" y="2922588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48" name="Téglalap 147"/>
          <p:cNvSpPr/>
          <p:nvPr/>
        </p:nvSpPr>
        <p:spPr>
          <a:xfrm flipH="1">
            <a:off x="368300" y="292258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49" name="Téglalap 148"/>
          <p:cNvSpPr/>
          <p:nvPr/>
        </p:nvSpPr>
        <p:spPr>
          <a:xfrm flipH="1">
            <a:off x="282575" y="292258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50" name="Téglalap 149"/>
          <p:cNvSpPr/>
          <p:nvPr/>
        </p:nvSpPr>
        <p:spPr>
          <a:xfrm flipH="1">
            <a:off x="198438" y="2922588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cxnSp>
        <p:nvCxnSpPr>
          <p:cNvPr id="151" name="Egyenes összekötő 150"/>
          <p:cNvCxnSpPr/>
          <p:nvPr/>
        </p:nvCxnSpPr>
        <p:spPr>
          <a:xfrm rot="10800000" flipH="1">
            <a:off x="198438" y="3276600"/>
            <a:ext cx="6477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églalap 151"/>
          <p:cNvSpPr/>
          <p:nvPr/>
        </p:nvSpPr>
        <p:spPr>
          <a:xfrm flipH="1">
            <a:off x="455613" y="3170238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53" name="Téglalap 152"/>
          <p:cNvSpPr/>
          <p:nvPr/>
        </p:nvSpPr>
        <p:spPr>
          <a:xfrm flipH="1">
            <a:off x="368300" y="317023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54" name="Téglalap 153"/>
          <p:cNvSpPr/>
          <p:nvPr/>
        </p:nvSpPr>
        <p:spPr>
          <a:xfrm flipH="1">
            <a:off x="282575" y="317023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55" name="Téglalap 154"/>
          <p:cNvSpPr/>
          <p:nvPr/>
        </p:nvSpPr>
        <p:spPr>
          <a:xfrm flipH="1">
            <a:off x="198438" y="3170238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56" name="Téglalap 155"/>
          <p:cNvSpPr/>
          <p:nvPr/>
        </p:nvSpPr>
        <p:spPr>
          <a:xfrm flipH="1">
            <a:off x="703263" y="3043238"/>
            <a:ext cx="647700" cy="2889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hu-HU" altLang="en-US" sz="1100" smtClean="0">
                <a:solidFill>
                  <a:srgbClr val="FFFFFF"/>
                </a:solidFill>
                <a:latin typeface="Verdana" pitchFamily="34" charset="0"/>
              </a:rPr>
              <a:t>XM</a:t>
            </a:r>
            <a:r>
              <a:rPr lang="en-US" altLang="en-US" sz="1100" smtClean="0">
                <a:solidFill>
                  <a:srgbClr val="FFFFFF"/>
                </a:solidFill>
                <a:latin typeface="Verdana" pitchFamily="34" charset="0"/>
              </a:rPr>
              <a:t>B</a:t>
            </a:r>
            <a:endParaRPr lang="hu-HU" altLang="en-US" sz="1100" smtClean="0">
              <a:solidFill>
                <a:srgbClr val="FFFFFF"/>
              </a:solidFill>
              <a:latin typeface="Verdana" pitchFamily="34" charset="0"/>
            </a:endParaRPr>
          </a:p>
        </p:txBody>
      </p:sp>
      <p:cxnSp>
        <p:nvCxnSpPr>
          <p:cNvPr id="157" name="Egyenes összekötő 156"/>
          <p:cNvCxnSpPr/>
          <p:nvPr/>
        </p:nvCxnSpPr>
        <p:spPr>
          <a:xfrm rot="10800000" flipH="1">
            <a:off x="184150" y="3538538"/>
            <a:ext cx="6477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églalap 157"/>
          <p:cNvSpPr/>
          <p:nvPr/>
        </p:nvSpPr>
        <p:spPr>
          <a:xfrm flipH="1">
            <a:off x="455613" y="3432175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59" name="Téglalap 158"/>
          <p:cNvSpPr/>
          <p:nvPr/>
        </p:nvSpPr>
        <p:spPr>
          <a:xfrm flipH="1">
            <a:off x="368300" y="3432175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60" name="Téglalap 159"/>
          <p:cNvSpPr/>
          <p:nvPr/>
        </p:nvSpPr>
        <p:spPr>
          <a:xfrm flipH="1">
            <a:off x="282575" y="3432175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61" name="Téglalap 160"/>
          <p:cNvSpPr/>
          <p:nvPr/>
        </p:nvSpPr>
        <p:spPr>
          <a:xfrm flipH="1">
            <a:off x="198438" y="3432175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cxnSp>
        <p:nvCxnSpPr>
          <p:cNvPr id="162" name="Egyenes összekötő 161"/>
          <p:cNvCxnSpPr/>
          <p:nvPr/>
        </p:nvCxnSpPr>
        <p:spPr>
          <a:xfrm rot="10800000" flipH="1">
            <a:off x="198438" y="3711575"/>
            <a:ext cx="6477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Téglalap 162"/>
          <p:cNvSpPr/>
          <p:nvPr/>
        </p:nvSpPr>
        <p:spPr>
          <a:xfrm flipH="1">
            <a:off x="455613" y="3683000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64" name="Téglalap 163"/>
          <p:cNvSpPr/>
          <p:nvPr/>
        </p:nvSpPr>
        <p:spPr>
          <a:xfrm flipH="1">
            <a:off x="368300" y="3683000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65" name="Téglalap 164"/>
          <p:cNvSpPr/>
          <p:nvPr/>
        </p:nvSpPr>
        <p:spPr>
          <a:xfrm flipH="1">
            <a:off x="282575" y="3683000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66" name="Téglalap 165"/>
          <p:cNvSpPr/>
          <p:nvPr/>
        </p:nvSpPr>
        <p:spPr>
          <a:xfrm flipH="1">
            <a:off x="198438" y="3683000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67" name="Téglalap 166"/>
          <p:cNvSpPr/>
          <p:nvPr/>
        </p:nvSpPr>
        <p:spPr>
          <a:xfrm flipH="1">
            <a:off x="703263" y="3467100"/>
            <a:ext cx="647700" cy="28733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hu-HU" altLang="en-US" sz="1100" smtClean="0">
                <a:solidFill>
                  <a:srgbClr val="FFFFFF"/>
                </a:solidFill>
                <a:latin typeface="Verdana" pitchFamily="34" charset="0"/>
              </a:rPr>
              <a:t>XM</a:t>
            </a:r>
            <a:r>
              <a:rPr lang="en-US" altLang="en-US" sz="1100" smtClean="0">
                <a:solidFill>
                  <a:srgbClr val="FFFFFF"/>
                </a:solidFill>
                <a:latin typeface="Verdana" pitchFamily="34" charset="0"/>
              </a:rPr>
              <a:t>B</a:t>
            </a:r>
            <a:endParaRPr lang="hu-HU" altLang="en-US" sz="1100" smtClean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91914" name="Szövegdoboz 31"/>
          <p:cNvSpPr txBox="1">
            <a:spLocks noChangeArrowheads="1"/>
          </p:cNvSpPr>
          <p:nvPr/>
        </p:nvSpPr>
        <p:spPr bwMode="auto">
          <a:xfrm>
            <a:off x="104370" y="3997325"/>
            <a:ext cx="1157288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 dirty="0">
                <a:solidFill>
                  <a:srgbClr val="000000"/>
                </a:solidFill>
                <a:latin typeface="Verdana" pitchFamily="34" charset="0"/>
              </a:rPr>
              <a:t>DDR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-266/333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 dirty="0">
                <a:solidFill>
                  <a:srgbClr val="000000"/>
                </a:solidFill>
                <a:latin typeface="Verdana" pitchFamily="34" charset="0"/>
              </a:rPr>
              <a:t>DDR2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-400</a:t>
            </a:r>
            <a:endParaRPr lang="hu-HU" altLang="en-US" sz="11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1915" name="Szövegdoboz 70"/>
          <p:cNvSpPr txBox="1">
            <a:spLocks noChangeArrowheads="1"/>
          </p:cNvSpPr>
          <p:nvPr/>
        </p:nvSpPr>
        <p:spPr bwMode="auto">
          <a:xfrm>
            <a:off x="1820316" y="2640013"/>
            <a:ext cx="90120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 smtClean="0">
                <a:solidFill>
                  <a:srgbClr val="000000"/>
                </a:solidFill>
                <a:latin typeface="Verdana" pitchFamily="34" charset="0"/>
              </a:rPr>
              <a:t>FSB</a:t>
            </a:r>
            <a:endParaRPr lang="en-US" altLang="en-US" sz="1000" dirty="0" smtClean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solidFill>
                  <a:srgbClr val="000000"/>
                </a:solidFill>
                <a:latin typeface="Verdana" pitchFamily="34" charset="0"/>
              </a:rPr>
              <a:t>(800 MT/s)</a:t>
            </a:r>
            <a:endParaRPr lang="hu-HU" altLang="en-US" sz="1000" dirty="0">
              <a:solidFill>
                <a:srgbClr val="000000"/>
              </a:solidFill>
              <a:latin typeface="Verdana" pitchFamily="34" charset="0"/>
            </a:endParaRPr>
          </a:p>
        </p:txBody>
      </p:sp>
      <p:grpSp>
        <p:nvGrpSpPr>
          <p:cNvPr id="291916" name="Csoportba foglalás 135"/>
          <p:cNvGrpSpPr>
            <a:grpSpLocks/>
          </p:cNvGrpSpPr>
          <p:nvPr/>
        </p:nvGrpSpPr>
        <p:grpSpPr bwMode="auto">
          <a:xfrm flipH="1">
            <a:off x="2992438" y="2940050"/>
            <a:ext cx="1382712" cy="976313"/>
            <a:chOff x="4845164" y="3676774"/>
            <a:chExt cx="1383020" cy="976238"/>
          </a:xfrm>
        </p:grpSpPr>
        <p:cxnSp>
          <p:nvCxnSpPr>
            <p:cNvPr id="171" name="Egyenes összekötő 170"/>
            <p:cNvCxnSpPr/>
            <p:nvPr/>
          </p:nvCxnSpPr>
          <p:spPr>
            <a:xfrm rot="10800000" flipH="1" flipV="1">
              <a:off x="5877269" y="4365696"/>
              <a:ext cx="35091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Egyenes összekötő 171"/>
            <p:cNvCxnSpPr/>
            <p:nvPr/>
          </p:nvCxnSpPr>
          <p:spPr>
            <a:xfrm rot="10800000" flipH="1" flipV="1">
              <a:off x="5877269" y="3941867"/>
              <a:ext cx="35091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Egyenes összekötő 172"/>
            <p:cNvCxnSpPr/>
            <p:nvPr/>
          </p:nvCxnSpPr>
          <p:spPr>
            <a:xfrm rot="10800000" flipH="1">
              <a:off x="4861043" y="3860910"/>
              <a:ext cx="647844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4" name="Téglalap 173"/>
            <p:cNvSpPr/>
            <p:nvPr/>
          </p:nvSpPr>
          <p:spPr>
            <a:xfrm flipH="1">
              <a:off x="5118275" y="3676774"/>
              <a:ext cx="44460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75" name="Téglalap 174"/>
            <p:cNvSpPr/>
            <p:nvPr/>
          </p:nvSpPr>
          <p:spPr>
            <a:xfrm flipH="1">
              <a:off x="5030942" y="3676774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76" name="Téglalap 175"/>
            <p:cNvSpPr/>
            <p:nvPr/>
          </p:nvSpPr>
          <p:spPr>
            <a:xfrm flipH="1">
              <a:off x="4945198" y="3676774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77" name="Téglalap 176"/>
            <p:cNvSpPr/>
            <p:nvPr/>
          </p:nvSpPr>
          <p:spPr>
            <a:xfrm flipH="1">
              <a:off x="4861043" y="3676774"/>
              <a:ext cx="46047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cxnSp>
          <p:nvCxnSpPr>
            <p:cNvPr id="178" name="Egyenes összekötő 177"/>
            <p:cNvCxnSpPr/>
            <p:nvPr/>
          </p:nvCxnSpPr>
          <p:spPr>
            <a:xfrm rot="10800000" flipH="1">
              <a:off x="4861043" y="4030760"/>
              <a:ext cx="647844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9" name="Téglalap 178"/>
            <p:cNvSpPr/>
            <p:nvPr/>
          </p:nvSpPr>
          <p:spPr>
            <a:xfrm flipH="1">
              <a:off x="5118275" y="3924405"/>
              <a:ext cx="44460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80" name="Téglalap 179"/>
            <p:cNvSpPr/>
            <p:nvPr/>
          </p:nvSpPr>
          <p:spPr>
            <a:xfrm flipH="1">
              <a:off x="5030942" y="3924405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81" name="Téglalap 180"/>
            <p:cNvSpPr/>
            <p:nvPr/>
          </p:nvSpPr>
          <p:spPr>
            <a:xfrm flipH="1">
              <a:off x="4945198" y="3924405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82" name="Téglalap 181"/>
            <p:cNvSpPr/>
            <p:nvPr/>
          </p:nvSpPr>
          <p:spPr>
            <a:xfrm flipH="1">
              <a:off x="4861043" y="3924405"/>
              <a:ext cx="46047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83" name="Téglalap 182"/>
            <p:cNvSpPr/>
            <p:nvPr/>
          </p:nvSpPr>
          <p:spPr>
            <a:xfrm flipH="1">
              <a:off x="5364392" y="3799003"/>
              <a:ext cx="647844" cy="28731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hu-HU" altLang="en-US" sz="1100" smtClean="0">
                  <a:solidFill>
                    <a:srgbClr val="FFFFFF"/>
                  </a:solidFill>
                  <a:latin typeface="Verdana" pitchFamily="34" charset="0"/>
                </a:rPr>
                <a:t>XM</a:t>
              </a:r>
              <a:r>
                <a:rPr lang="en-US" altLang="en-US" sz="1100" smtClean="0">
                  <a:solidFill>
                    <a:srgbClr val="FFFFFF"/>
                  </a:solidFill>
                  <a:latin typeface="Verdana" pitchFamily="34" charset="0"/>
                </a:rPr>
                <a:t>B</a:t>
              </a:r>
              <a:endParaRPr lang="hu-HU" altLang="en-US" sz="1100" smtClean="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cxnSp>
          <p:nvCxnSpPr>
            <p:cNvPr id="184" name="Egyenes összekötő 183"/>
            <p:cNvCxnSpPr/>
            <p:nvPr/>
          </p:nvCxnSpPr>
          <p:spPr>
            <a:xfrm rot="10800000" flipH="1">
              <a:off x="4845164" y="4292677"/>
              <a:ext cx="647844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5" name="Téglalap 184"/>
            <p:cNvSpPr/>
            <p:nvPr/>
          </p:nvSpPr>
          <p:spPr>
            <a:xfrm flipH="1">
              <a:off x="5118275" y="4186323"/>
              <a:ext cx="44460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86" name="Téglalap 185"/>
            <p:cNvSpPr/>
            <p:nvPr/>
          </p:nvSpPr>
          <p:spPr>
            <a:xfrm flipH="1">
              <a:off x="5030942" y="4186323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87" name="Téglalap 186"/>
            <p:cNvSpPr/>
            <p:nvPr/>
          </p:nvSpPr>
          <p:spPr>
            <a:xfrm flipH="1">
              <a:off x="4945198" y="4186323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88" name="Téglalap 187"/>
            <p:cNvSpPr/>
            <p:nvPr/>
          </p:nvSpPr>
          <p:spPr>
            <a:xfrm flipH="1">
              <a:off x="4861043" y="4186323"/>
              <a:ext cx="46047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cxnSp>
          <p:nvCxnSpPr>
            <p:cNvPr id="189" name="Egyenes összekötő 188"/>
            <p:cNvCxnSpPr/>
            <p:nvPr/>
          </p:nvCxnSpPr>
          <p:spPr>
            <a:xfrm rot="10800000" flipH="1">
              <a:off x="4861043" y="4465701"/>
              <a:ext cx="647844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0" name="Téglalap 189"/>
            <p:cNvSpPr/>
            <p:nvPr/>
          </p:nvSpPr>
          <p:spPr>
            <a:xfrm flipH="1">
              <a:off x="5118275" y="4437129"/>
              <a:ext cx="44460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91" name="Téglalap 190"/>
            <p:cNvSpPr/>
            <p:nvPr/>
          </p:nvSpPr>
          <p:spPr>
            <a:xfrm flipH="1">
              <a:off x="5030942" y="4437129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92" name="Téglalap 191"/>
            <p:cNvSpPr/>
            <p:nvPr/>
          </p:nvSpPr>
          <p:spPr>
            <a:xfrm flipH="1">
              <a:off x="4945198" y="4437129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93" name="Téglalap 192"/>
            <p:cNvSpPr/>
            <p:nvPr/>
          </p:nvSpPr>
          <p:spPr>
            <a:xfrm flipH="1">
              <a:off x="4861043" y="4437129"/>
              <a:ext cx="46047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94" name="Téglalap 193"/>
            <p:cNvSpPr/>
            <p:nvPr/>
          </p:nvSpPr>
          <p:spPr>
            <a:xfrm flipH="1">
              <a:off x="5364392" y="4221245"/>
              <a:ext cx="647844" cy="28731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hu-HU" altLang="en-US" sz="1100" smtClean="0">
                  <a:solidFill>
                    <a:srgbClr val="FFFFFF"/>
                  </a:solidFill>
                  <a:latin typeface="Verdana" pitchFamily="34" charset="0"/>
                </a:rPr>
                <a:t>XM</a:t>
              </a:r>
              <a:r>
                <a:rPr lang="en-US" altLang="en-US" sz="1100" smtClean="0">
                  <a:solidFill>
                    <a:srgbClr val="FFFFFF"/>
                  </a:solidFill>
                  <a:latin typeface="Verdana" pitchFamily="34" charset="0"/>
                </a:rPr>
                <a:t>B</a:t>
              </a:r>
              <a:endParaRPr lang="hu-HU" altLang="en-US" sz="1100" smtClean="0">
                <a:solidFill>
                  <a:srgbClr val="FFFFFF"/>
                </a:solidFill>
                <a:latin typeface="Verdana" pitchFamily="34" charset="0"/>
              </a:endParaRPr>
            </a:p>
          </p:txBody>
        </p:sp>
      </p:grpSp>
      <p:sp>
        <p:nvSpPr>
          <p:cNvPr id="291920" name="AutoShape 106"/>
          <p:cNvSpPr>
            <a:spLocks noChangeArrowheads="1"/>
          </p:cNvSpPr>
          <p:nvPr/>
        </p:nvSpPr>
        <p:spPr bwMode="auto">
          <a:xfrm>
            <a:off x="4724400" y="3492500"/>
            <a:ext cx="431800" cy="88900"/>
          </a:xfrm>
          <a:prstGeom prst="rightArrow">
            <a:avLst>
              <a:gd name="adj1" fmla="val 50000"/>
              <a:gd name="adj2" fmla="val 121429"/>
            </a:avLst>
          </a:prstGeom>
          <a:solidFill>
            <a:srgbClr val="FF0000"/>
          </a:solidFill>
          <a:ln w="1905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1921" name="Text Box 107"/>
          <p:cNvSpPr txBox="1">
            <a:spLocks noChangeArrowheads="1"/>
          </p:cNvSpPr>
          <p:nvPr/>
        </p:nvSpPr>
        <p:spPr bwMode="auto">
          <a:xfrm>
            <a:off x="2287588" y="3765550"/>
            <a:ext cx="5857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HI 1.5</a:t>
            </a:r>
          </a:p>
        </p:txBody>
      </p:sp>
      <p:sp>
        <p:nvSpPr>
          <p:cNvPr id="291922" name="Szövegdoboz 31"/>
          <p:cNvSpPr txBox="1">
            <a:spLocks noChangeArrowheads="1"/>
          </p:cNvSpPr>
          <p:nvPr/>
        </p:nvSpPr>
        <p:spPr bwMode="auto">
          <a:xfrm>
            <a:off x="3094038" y="4011613"/>
            <a:ext cx="1157287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>
                <a:solidFill>
                  <a:srgbClr val="000000"/>
                </a:solidFill>
                <a:latin typeface="Verdana" pitchFamily="34" charset="0"/>
              </a:rPr>
              <a:t>DDR</a:t>
            </a:r>
            <a:r>
              <a:rPr lang="en-US" altLang="en-US" sz="1100">
                <a:solidFill>
                  <a:srgbClr val="000000"/>
                </a:solidFill>
                <a:latin typeface="Verdana" pitchFamily="34" charset="0"/>
              </a:rPr>
              <a:t>-266/333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>
                <a:solidFill>
                  <a:srgbClr val="000000"/>
                </a:solidFill>
                <a:latin typeface="Verdana" pitchFamily="34" charset="0"/>
              </a:rPr>
              <a:t>DDR2</a:t>
            </a:r>
            <a:r>
              <a:rPr lang="en-US" altLang="en-US" sz="1100">
                <a:solidFill>
                  <a:srgbClr val="000000"/>
                </a:solidFill>
                <a:latin typeface="Verdana" pitchFamily="34" charset="0"/>
              </a:rPr>
              <a:t>-400</a:t>
            </a:r>
            <a:endParaRPr lang="hu-HU" altLang="en-US" sz="11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1924" name="Rectangle 110"/>
          <p:cNvSpPr>
            <a:spLocks noChangeArrowheads="1"/>
          </p:cNvSpPr>
          <p:nvPr/>
        </p:nvSpPr>
        <p:spPr bwMode="auto">
          <a:xfrm>
            <a:off x="1824038" y="1409700"/>
            <a:ext cx="12382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i="1" dirty="0">
                <a:solidFill>
                  <a:srgbClr val="000000"/>
                </a:solidFill>
                <a:latin typeface="Verdana" pitchFamily="34" charset="0"/>
              </a:rPr>
              <a:t>Xeon 7000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i="1" dirty="0">
                <a:solidFill>
                  <a:srgbClr val="000000"/>
                </a:solidFill>
                <a:latin typeface="Verdana" pitchFamily="34" charset="0"/>
              </a:rPr>
              <a:t>(</a:t>
            </a:r>
            <a:r>
              <a:rPr lang="hu-HU" altLang="en-US" sz="1000" i="1" dirty="0">
                <a:solidFill>
                  <a:srgbClr val="000000"/>
                </a:solidFill>
                <a:latin typeface="Verdana" pitchFamily="34" charset="0"/>
              </a:rPr>
              <a:t>Paxville MP</a:t>
            </a:r>
            <a:r>
              <a:rPr lang="en-US" altLang="en-US" sz="1000" i="1" dirty="0">
                <a:solidFill>
                  <a:srgbClr val="000000"/>
                </a:solidFill>
                <a:latin typeface="Verdana" pitchFamily="34" charset="0"/>
              </a:rPr>
              <a:t>) </a:t>
            </a:r>
            <a:r>
              <a:rPr lang="en-US" altLang="en-US" sz="1000" i="1" dirty="0" err="1">
                <a:solidFill>
                  <a:srgbClr val="000000"/>
                </a:solidFill>
                <a:latin typeface="Verdana" pitchFamily="34" charset="0"/>
              </a:rPr>
              <a:t>2x1C</a:t>
            </a:r>
            <a:r>
              <a:rPr lang="en-US" altLang="en-US" sz="1000" i="1" dirty="0">
                <a:solidFill>
                  <a:srgbClr val="000000"/>
                </a:solidFill>
                <a:latin typeface="Verdana" pitchFamily="34" charset="0"/>
              </a:rPr>
              <a:t> </a:t>
            </a:r>
          </a:p>
        </p:txBody>
      </p:sp>
      <p:sp>
        <p:nvSpPr>
          <p:cNvPr id="291925" name="Rectangle 111"/>
          <p:cNvSpPr>
            <a:spLocks noChangeArrowheads="1"/>
          </p:cNvSpPr>
          <p:nvPr/>
        </p:nvSpPr>
        <p:spPr bwMode="auto">
          <a:xfrm>
            <a:off x="3270250" y="1409700"/>
            <a:ext cx="6905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i="1">
                <a:solidFill>
                  <a:srgbClr val="000000"/>
                </a:solidFill>
                <a:latin typeface="Verdana" pitchFamily="34" charset="0"/>
              </a:rPr>
              <a:t>Xeon 7100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i="1">
                <a:solidFill>
                  <a:srgbClr val="000000"/>
                </a:solidFill>
                <a:latin typeface="Verdana" pitchFamily="34" charset="0"/>
              </a:rPr>
              <a:t>(Tulsa</a:t>
            </a:r>
            <a:r>
              <a:rPr lang="en-US" altLang="en-US" sz="1000" i="1">
                <a:solidFill>
                  <a:srgbClr val="000000"/>
                </a:solidFill>
                <a:latin typeface="Verdana" pitchFamily="34" charset="0"/>
              </a:rPr>
              <a:t>) 2C</a:t>
            </a:r>
          </a:p>
        </p:txBody>
      </p:sp>
      <p:sp>
        <p:nvSpPr>
          <p:cNvPr id="291926" name="Rectangle 112"/>
          <p:cNvSpPr>
            <a:spLocks noChangeArrowheads="1"/>
          </p:cNvSpPr>
          <p:nvPr/>
        </p:nvSpPr>
        <p:spPr bwMode="auto">
          <a:xfrm>
            <a:off x="788988" y="1409700"/>
            <a:ext cx="8778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i="1" dirty="0">
                <a:solidFill>
                  <a:srgbClr val="000000"/>
                </a:solidFill>
                <a:latin typeface="Verdana" pitchFamily="34" charset="0"/>
              </a:rPr>
              <a:t>Xeon MP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i="1" dirty="0">
                <a:solidFill>
                  <a:srgbClr val="000000"/>
                </a:solidFill>
                <a:latin typeface="Verdana" pitchFamily="34" charset="0"/>
              </a:rPr>
              <a:t>(P</a:t>
            </a:r>
            <a:r>
              <a:rPr lang="en-US" altLang="en-US" sz="1000" i="1" dirty="0" err="1">
                <a:solidFill>
                  <a:srgbClr val="000000"/>
                </a:solidFill>
                <a:latin typeface="Verdana" pitchFamily="34" charset="0"/>
              </a:rPr>
              <a:t>otomac</a:t>
            </a:r>
            <a:r>
              <a:rPr lang="en-US" altLang="en-US" sz="1000" i="1" dirty="0">
                <a:solidFill>
                  <a:srgbClr val="000000"/>
                </a:solidFill>
                <a:latin typeface="Verdana" pitchFamily="34" charset="0"/>
              </a:rPr>
              <a:t>)</a:t>
            </a:r>
            <a:r>
              <a:rPr lang="hu-HU" altLang="en-US" sz="1000" i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000" i="1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hu-HU" altLang="en-US" sz="1000" i="1" dirty="0">
                <a:solidFill>
                  <a:srgbClr val="000000"/>
                </a:solidFill>
                <a:latin typeface="Verdana" pitchFamily="34" charset="0"/>
              </a:rPr>
              <a:t>C</a:t>
            </a:r>
            <a:endParaRPr lang="en-US" altLang="en-US" sz="1000" i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1927" name="Text Box 113"/>
          <p:cNvSpPr txBox="1">
            <a:spLocks noChangeArrowheads="1"/>
          </p:cNvSpPr>
          <p:nvPr/>
        </p:nvSpPr>
        <p:spPr bwMode="auto">
          <a:xfrm>
            <a:off x="1646238" y="1428750"/>
            <a:ext cx="2413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/</a:t>
            </a:r>
          </a:p>
        </p:txBody>
      </p:sp>
      <p:sp>
        <p:nvSpPr>
          <p:cNvPr id="291928" name="Text Box 114"/>
          <p:cNvSpPr txBox="1">
            <a:spLocks noChangeArrowheads="1"/>
          </p:cNvSpPr>
          <p:nvPr/>
        </p:nvSpPr>
        <p:spPr bwMode="auto">
          <a:xfrm>
            <a:off x="3032125" y="1430338"/>
            <a:ext cx="2413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/</a:t>
            </a:r>
          </a:p>
        </p:txBody>
      </p:sp>
      <p:sp>
        <p:nvSpPr>
          <p:cNvPr id="291929" name="Text Box 115"/>
          <p:cNvSpPr txBox="1">
            <a:spLocks noChangeArrowheads="1"/>
          </p:cNvSpPr>
          <p:nvPr/>
        </p:nvSpPr>
        <p:spPr bwMode="auto">
          <a:xfrm>
            <a:off x="1393825" y="6432550"/>
            <a:ext cx="712152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baseline="3000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 The E8500 MCH supports an FSB of 667 MT/s and consequently only the SC Xeon MP (Potomac) </a:t>
            </a:r>
          </a:p>
        </p:txBody>
      </p:sp>
      <p:sp>
        <p:nvSpPr>
          <p:cNvPr id="291935" name="Text Box 121"/>
          <p:cNvSpPr txBox="1">
            <a:spLocks noChangeArrowheads="1"/>
          </p:cNvSpPr>
          <p:nvPr/>
        </p:nvSpPr>
        <p:spPr bwMode="auto">
          <a:xfrm>
            <a:off x="667779" y="4921250"/>
            <a:ext cx="3201517" cy="62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90 nm Pentium 4 Prescott MP aimed </a:t>
            </a:r>
          </a:p>
          <a:p>
            <a:pPr algn="ctr" eaLnBrk="1" hangingPunct="1"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100" dirty="0" err="1">
                <a:solidFill>
                  <a:srgbClr val="000000"/>
                </a:solidFill>
                <a:latin typeface="Verdana" pitchFamily="34" charset="0"/>
              </a:rPr>
              <a:t>Truland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 MP server platform (for up to 2 C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(2006)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1936" name="Text Box 122"/>
          <p:cNvSpPr txBox="1">
            <a:spLocks noChangeArrowheads="1"/>
          </p:cNvSpPr>
          <p:nvPr/>
        </p:nvSpPr>
        <p:spPr bwMode="auto">
          <a:xfrm>
            <a:off x="4996318" y="4922838"/>
            <a:ext cx="3320140" cy="62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Core 2 aimed </a:t>
            </a:r>
          </a:p>
          <a:p>
            <a:pPr algn="ctr" eaLnBrk="1" hangingPunct="1"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100" dirty="0" err="1">
                <a:solidFill>
                  <a:srgbClr val="000000"/>
                </a:solidFill>
                <a:latin typeface="Verdana" pitchFamily="34" charset="0"/>
              </a:rPr>
              <a:t>Caneland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 MP server platform (for up to 6 C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(2007)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1937" name="Text Box 123"/>
          <p:cNvSpPr txBox="1">
            <a:spLocks noChangeArrowheads="1"/>
          </p:cNvSpPr>
          <p:nvPr/>
        </p:nvSpPr>
        <p:spPr bwMode="auto">
          <a:xfrm>
            <a:off x="4662488" y="5619750"/>
            <a:ext cx="4167187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ESI: Enterprise System Interface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4 </a:t>
            </a:r>
            <a:r>
              <a:rPr lang="en-US" altLang="en-US" sz="1100" dirty="0" err="1">
                <a:solidFill>
                  <a:srgbClr val="000000"/>
                </a:solidFill>
                <a:latin typeface="Verdana" pitchFamily="34" charset="0"/>
              </a:rPr>
              <a:t>PCIe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 lanes, 0.25 GB/s per lane (like the DMI interface,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providing 1 GB/s transfer rate in each direction)</a:t>
            </a:r>
          </a:p>
        </p:txBody>
      </p:sp>
      <p:sp>
        <p:nvSpPr>
          <p:cNvPr id="291938" name="Text Box 124"/>
          <p:cNvSpPr txBox="1">
            <a:spLocks noChangeArrowheads="1"/>
          </p:cNvSpPr>
          <p:nvPr/>
        </p:nvSpPr>
        <p:spPr bwMode="auto">
          <a:xfrm>
            <a:off x="860425" y="5659438"/>
            <a:ext cx="2411413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HI 1.5 (Hub Interface 1.5)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8 bit wide, 66 MHz clock, QDR, 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266 MB/s peak transfer rate</a:t>
            </a:r>
          </a:p>
        </p:txBody>
      </p:sp>
      <p:sp>
        <p:nvSpPr>
          <p:cNvPr id="291939" name="Téglalap 132"/>
          <p:cNvSpPr>
            <a:spLocks noChangeArrowheads="1"/>
          </p:cNvSpPr>
          <p:nvPr/>
        </p:nvSpPr>
        <p:spPr bwMode="auto">
          <a:xfrm>
            <a:off x="261938" y="1924050"/>
            <a:ext cx="927100" cy="576263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Pentium</a:t>
            </a: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4</a:t>
            </a:r>
            <a:b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Xeon MP </a:t>
            </a:r>
            <a:r>
              <a:rPr lang="en-US" altLang="en-US" sz="1100" dirty="0" err="1">
                <a:solidFill>
                  <a:srgbClr val="FFFFFF"/>
                </a:solidFill>
                <a:latin typeface="Verdana" pitchFamily="34" charset="0"/>
              </a:rPr>
              <a:t>1C</a:t>
            </a: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/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en-US" altLang="en-US" sz="1100" dirty="0" err="1">
                <a:solidFill>
                  <a:srgbClr val="FFFFFF"/>
                </a:solidFill>
                <a:latin typeface="Verdana" pitchFamily="34" charset="0"/>
              </a:rPr>
              <a:t>x1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C</a:t>
            </a:r>
          </a:p>
        </p:txBody>
      </p:sp>
      <p:sp>
        <p:nvSpPr>
          <p:cNvPr id="291940" name="Téglalap 132"/>
          <p:cNvSpPr>
            <a:spLocks noChangeArrowheads="1"/>
          </p:cNvSpPr>
          <p:nvPr/>
        </p:nvSpPr>
        <p:spPr bwMode="auto">
          <a:xfrm>
            <a:off x="1266825" y="1925638"/>
            <a:ext cx="927100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Pentium</a:t>
            </a: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4</a:t>
            </a:r>
            <a:b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Xeon MP </a:t>
            </a:r>
            <a:r>
              <a:rPr lang="en-US" altLang="en-US" sz="1100" dirty="0" err="1">
                <a:solidFill>
                  <a:srgbClr val="FFFFFF"/>
                </a:solidFill>
                <a:latin typeface="Verdana" pitchFamily="34" charset="0"/>
              </a:rPr>
              <a:t>1C</a:t>
            </a: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/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en-US" altLang="en-US" sz="1100" dirty="0" err="1">
                <a:solidFill>
                  <a:srgbClr val="FFFFFF"/>
                </a:solidFill>
                <a:latin typeface="Verdana" pitchFamily="34" charset="0"/>
              </a:rPr>
              <a:t>x1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C</a:t>
            </a:r>
          </a:p>
        </p:txBody>
      </p:sp>
      <p:sp>
        <p:nvSpPr>
          <p:cNvPr id="291941" name="Téglalap 132"/>
          <p:cNvSpPr>
            <a:spLocks noChangeArrowheads="1"/>
          </p:cNvSpPr>
          <p:nvPr/>
        </p:nvSpPr>
        <p:spPr bwMode="auto">
          <a:xfrm>
            <a:off x="2270125" y="1925638"/>
            <a:ext cx="927100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Pentium</a:t>
            </a: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4</a:t>
            </a:r>
            <a:b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Xeon MP </a:t>
            </a:r>
            <a:r>
              <a:rPr lang="en-US" altLang="en-US" sz="1100" dirty="0" err="1">
                <a:solidFill>
                  <a:srgbClr val="FFFFFF"/>
                </a:solidFill>
                <a:latin typeface="Verdana" pitchFamily="34" charset="0"/>
              </a:rPr>
              <a:t>1C</a:t>
            </a: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/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en-US" altLang="en-US" sz="1100" dirty="0" err="1">
                <a:solidFill>
                  <a:srgbClr val="FFFFFF"/>
                </a:solidFill>
                <a:latin typeface="Verdana" pitchFamily="34" charset="0"/>
              </a:rPr>
              <a:t>x1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C</a:t>
            </a:r>
          </a:p>
        </p:txBody>
      </p:sp>
      <p:sp>
        <p:nvSpPr>
          <p:cNvPr id="291942" name="Téglalap 132"/>
          <p:cNvSpPr>
            <a:spLocks noChangeArrowheads="1"/>
          </p:cNvSpPr>
          <p:nvPr/>
        </p:nvSpPr>
        <p:spPr bwMode="auto">
          <a:xfrm>
            <a:off x="3273425" y="1925638"/>
            <a:ext cx="927100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Pentium</a:t>
            </a: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4</a:t>
            </a:r>
            <a:b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Xeon MP </a:t>
            </a:r>
            <a:r>
              <a:rPr lang="en-US" altLang="en-US" sz="1100" dirty="0" err="1">
                <a:solidFill>
                  <a:srgbClr val="FFFFFF"/>
                </a:solidFill>
                <a:latin typeface="Verdana" pitchFamily="34" charset="0"/>
              </a:rPr>
              <a:t>1C</a:t>
            </a: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/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en-US" altLang="en-US" sz="1100" dirty="0" err="1">
                <a:solidFill>
                  <a:srgbClr val="FFFFFF"/>
                </a:solidFill>
                <a:latin typeface="Verdana" pitchFamily="34" charset="0"/>
              </a:rPr>
              <a:t>x1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C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922963" y="2927350"/>
            <a:ext cx="3190875" cy="1695450"/>
            <a:chOff x="5922963" y="3028950"/>
            <a:chExt cx="3190875" cy="1695450"/>
          </a:xfrm>
        </p:grpSpPr>
        <p:cxnSp>
          <p:nvCxnSpPr>
            <p:cNvPr id="201" name="Egyenes összekötő 200"/>
            <p:cNvCxnSpPr/>
            <p:nvPr/>
          </p:nvCxnSpPr>
          <p:spPr>
            <a:xfrm rot="10800000" flipH="1">
              <a:off x="7624763" y="3859213"/>
              <a:ext cx="21590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Egyenes összekötő 201"/>
            <p:cNvCxnSpPr/>
            <p:nvPr/>
          </p:nvCxnSpPr>
          <p:spPr>
            <a:xfrm flipV="1">
              <a:off x="7335838" y="3714750"/>
              <a:ext cx="28892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Egyenes összekötő 202"/>
            <p:cNvCxnSpPr/>
            <p:nvPr/>
          </p:nvCxnSpPr>
          <p:spPr>
            <a:xfrm rot="16200000" flipH="1">
              <a:off x="7552531" y="3786982"/>
              <a:ext cx="144463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Egyenes összekötő 125"/>
            <p:cNvCxnSpPr/>
            <p:nvPr/>
          </p:nvCxnSpPr>
          <p:spPr>
            <a:xfrm rot="10800000">
              <a:off x="7335838" y="3279775"/>
              <a:ext cx="21590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Egyenes összekötő 46"/>
            <p:cNvCxnSpPr/>
            <p:nvPr/>
          </p:nvCxnSpPr>
          <p:spPr>
            <a:xfrm rot="16200000" flipV="1">
              <a:off x="6427788" y="3927475"/>
              <a:ext cx="4318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Egyenes összekötő 112"/>
            <p:cNvCxnSpPr/>
            <p:nvPr/>
          </p:nvCxnSpPr>
          <p:spPr>
            <a:xfrm rot="10800000">
              <a:off x="7820025" y="3136900"/>
              <a:ext cx="334963" cy="0"/>
            </a:xfrm>
            <a:prstGeom prst="line">
              <a:avLst/>
            </a:prstGeom>
            <a:ln w="31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églalap 44"/>
            <p:cNvSpPr/>
            <p:nvPr/>
          </p:nvSpPr>
          <p:spPr>
            <a:xfrm>
              <a:off x="5924550" y="3208338"/>
              <a:ext cx="1439863" cy="576262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1100" dirty="0">
                  <a:solidFill>
                    <a:srgbClr val="FFFFFF"/>
                  </a:solidFill>
                  <a:latin typeface="Verdana" pitchFamily="34" charset="0"/>
                </a:rPr>
                <a:t>7300</a:t>
              </a:r>
            </a:p>
          </p:txBody>
        </p:sp>
        <p:sp>
          <p:nvSpPr>
            <p:cNvPr id="61" name="Téglalap 60"/>
            <p:cNvSpPr/>
            <p:nvPr/>
          </p:nvSpPr>
          <p:spPr>
            <a:xfrm>
              <a:off x="5922963" y="4148138"/>
              <a:ext cx="1439862" cy="57626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1100" dirty="0">
                  <a:solidFill>
                    <a:srgbClr val="FFFFFF"/>
                  </a:solidFill>
                  <a:latin typeface="Verdana" pitchFamily="34" charset="0"/>
                </a:rPr>
                <a:t>631xESB/</a:t>
              </a:r>
              <a:br>
                <a:rPr lang="hu-HU" sz="1100" dirty="0">
                  <a:solidFill>
                    <a:srgbClr val="FFFFFF"/>
                  </a:solidFill>
                  <a:latin typeface="Verdana" pitchFamily="34" charset="0"/>
                </a:rPr>
              </a:br>
              <a:r>
                <a:rPr lang="hu-HU" sz="1100" dirty="0">
                  <a:solidFill>
                    <a:srgbClr val="FFFFFF"/>
                  </a:solidFill>
                  <a:latin typeface="Verdana" pitchFamily="34" charset="0"/>
                </a:rPr>
                <a:t>632xESB</a:t>
              </a:r>
            </a:p>
          </p:txBody>
        </p:sp>
        <p:cxnSp>
          <p:nvCxnSpPr>
            <p:cNvPr id="56" name="Egyenes összekötő 55"/>
            <p:cNvCxnSpPr>
              <a:stCxn id="58" idx="3"/>
            </p:cNvCxnSpPr>
            <p:nvPr/>
          </p:nvCxnSpPr>
          <p:spPr>
            <a:xfrm flipH="1" flipV="1">
              <a:off x="7551738" y="3136900"/>
              <a:ext cx="28892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églalap 56"/>
            <p:cNvSpPr/>
            <p:nvPr/>
          </p:nvSpPr>
          <p:spPr>
            <a:xfrm>
              <a:off x="7708900" y="3028950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58" name="Téglalap 57"/>
            <p:cNvSpPr/>
            <p:nvPr/>
          </p:nvSpPr>
          <p:spPr>
            <a:xfrm>
              <a:off x="7794625" y="3028950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60" name="Téglalap 59"/>
            <p:cNvSpPr/>
            <p:nvPr/>
          </p:nvSpPr>
          <p:spPr>
            <a:xfrm>
              <a:off x="8108950" y="3028950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291867" name="Szövegdoboz 31"/>
            <p:cNvSpPr txBox="1">
              <a:spLocks noChangeArrowheads="1"/>
            </p:cNvSpPr>
            <p:nvPr/>
          </p:nvSpPr>
          <p:spPr bwMode="auto">
            <a:xfrm>
              <a:off x="8267700" y="3213100"/>
              <a:ext cx="846138" cy="42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100">
                  <a:solidFill>
                    <a:srgbClr val="000000"/>
                  </a:solidFill>
                  <a:latin typeface="Verdana" pitchFamily="34" charset="0"/>
                </a:rPr>
                <a:t>up to</a:t>
              </a:r>
              <a:endParaRPr lang="en-US" altLang="en-US" sz="1100">
                <a:solidFill>
                  <a:srgbClr val="000000"/>
                </a:solidFill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100">
                  <a:solidFill>
                    <a:srgbClr val="000000"/>
                  </a:solidFill>
                  <a:latin typeface="Verdana" pitchFamily="34" charset="0"/>
                </a:rPr>
                <a:t> 8 DIMMs</a:t>
              </a:r>
            </a:p>
          </p:txBody>
        </p:sp>
        <p:cxnSp>
          <p:nvCxnSpPr>
            <p:cNvPr id="115" name="Egyenes összekötő 114"/>
            <p:cNvCxnSpPr/>
            <p:nvPr/>
          </p:nvCxnSpPr>
          <p:spPr>
            <a:xfrm rot="10800000">
              <a:off x="7820025" y="3371850"/>
              <a:ext cx="334963" cy="0"/>
            </a:xfrm>
            <a:prstGeom prst="line">
              <a:avLst/>
            </a:prstGeom>
            <a:ln w="31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Egyenes összekötő 115"/>
            <p:cNvCxnSpPr>
              <a:stCxn id="118" idx="3"/>
            </p:cNvCxnSpPr>
            <p:nvPr/>
          </p:nvCxnSpPr>
          <p:spPr>
            <a:xfrm flipH="1">
              <a:off x="7362825" y="3371850"/>
              <a:ext cx="477838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Téglalap 116"/>
            <p:cNvSpPr/>
            <p:nvPr/>
          </p:nvSpPr>
          <p:spPr>
            <a:xfrm>
              <a:off x="7708900" y="3263900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18" name="Téglalap 117"/>
            <p:cNvSpPr/>
            <p:nvPr/>
          </p:nvSpPr>
          <p:spPr>
            <a:xfrm>
              <a:off x="7794625" y="3263900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19" name="Téglalap 118"/>
            <p:cNvSpPr/>
            <p:nvPr/>
          </p:nvSpPr>
          <p:spPr>
            <a:xfrm>
              <a:off x="8108950" y="3263900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cxnSp>
          <p:nvCxnSpPr>
            <p:cNvPr id="120" name="Egyenes összekötő 119"/>
            <p:cNvCxnSpPr/>
            <p:nvPr/>
          </p:nvCxnSpPr>
          <p:spPr>
            <a:xfrm rot="10800000">
              <a:off x="7820025" y="3614738"/>
              <a:ext cx="334963" cy="0"/>
            </a:xfrm>
            <a:prstGeom prst="line">
              <a:avLst/>
            </a:prstGeom>
            <a:ln w="31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Egyenes összekötő 120"/>
            <p:cNvCxnSpPr>
              <a:stCxn id="123" idx="3"/>
            </p:cNvCxnSpPr>
            <p:nvPr/>
          </p:nvCxnSpPr>
          <p:spPr>
            <a:xfrm flipH="1">
              <a:off x="7362825" y="3614738"/>
              <a:ext cx="477838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Téglalap 121"/>
            <p:cNvSpPr/>
            <p:nvPr/>
          </p:nvSpPr>
          <p:spPr>
            <a:xfrm>
              <a:off x="7708900" y="3506788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23" name="Téglalap 122"/>
            <p:cNvSpPr/>
            <p:nvPr/>
          </p:nvSpPr>
          <p:spPr>
            <a:xfrm>
              <a:off x="7794625" y="3506788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24" name="Téglalap 123"/>
            <p:cNvSpPr/>
            <p:nvPr/>
          </p:nvSpPr>
          <p:spPr>
            <a:xfrm>
              <a:off x="8108950" y="3506788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cxnSp>
          <p:nvCxnSpPr>
            <p:cNvPr id="125" name="Egyenes összekötő 124"/>
            <p:cNvCxnSpPr/>
            <p:nvPr/>
          </p:nvCxnSpPr>
          <p:spPr>
            <a:xfrm rot="10800000">
              <a:off x="7820025" y="3857625"/>
              <a:ext cx="334963" cy="0"/>
            </a:xfrm>
            <a:prstGeom prst="line">
              <a:avLst/>
            </a:prstGeom>
            <a:ln w="31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Téglalap 126"/>
            <p:cNvSpPr/>
            <p:nvPr/>
          </p:nvSpPr>
          <p:spPr>
            <a:xfrm>
              <a:off x="7708900" y="3748088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28" name="Téglalap 127"/>
            <p:cNvSpPr/>
            <p:nvPr/>
          </p:nvSpPr>
          <p:spPr>
            <a:xfrm>
              <a:off x="7794625" y="3748088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29" name="Téglalap 128"/>
            <p:cNvSpPr/>
            <p:nvPr/>
          </p:nvSpPr>
          <p:spPr>
            <a:xfrm>
              <a:off x="8108950" y="3748088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cxnSp>
          <p:nvCxnSpPr>
            <p:cNvPr id="198" name="Egyenes összekötő 197"/>
            <p:cNvCxnSpPr/>
            <p:nvPr/>
          </p:nvCxnSpPr>
          <p:spPr>
            <a:xfrm rot="5400000">
              <a:off x="7480300" y="3208338"/>
              <a:ext cx="1428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1918" name="Szövegdoboz 31"/>
            <p:cNvSpPr txBox="1">
              <a:spLocks noChangeArrowheads="1"/>
            </p:cNvSpPr>
            <p:nvPr/>
          </p:nvSpPr>
          <p:spPr bwMode="auto">
            <a:xfrm>
              <a:off x="6664325" y="3836988"/>
              <a:ext cx="4064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itchFamily="34" charset="0"/>
                </a:rPr>
                <a:t>ESI</a:t>
              </a:r>
            </a:p>
          </p:txBody>
        </p:sp>
        <p:sp>
          <p:nvSpPr>
            <p:cNvPr id="291923" name="Szövegdoboz 31"/>
            <p:cNvSpPr txBox="1">
              <a:spLocks noChangeArrowheads="1"/>
            </p:cNvSpPr>
            <p:nvPr/>
          </p:nvSpPr>
          <p:spPr bwMode="auto">
            <a:xfrm>
              <a:off x="7520680" y="4009286"/>
              <a:ext cx="1246188" cy="42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dirty="0" err="1">
                  <a:solidFill>
                    <a:srgbClr val="000000"/>
                  </a:solidFill>
                  <a:latin typeface="Verdana" pitchFamily="34" charset="0"/>
                </a:rPr>
                <a:t>FBDIMM</a:t>
              </a:r>
              <a:endParaRPr lang="en-US" altLang="en-US" sz="1100" dirty="0">
                <a:solidFill>
                  <a:srgbClr val="000000"/>
                </a:solidFill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100" dirty="0">
                  <a:solidFill>
                    <a:srgbClr val="000000"/>
                  </a:solidFill>
                  <a:latin typeface="Verdana" pitchFamily="34" charset="0"/>
                </a:rPr>
                <a:t>DDR</a:t>
              </a:r>
              <a:r>
                <a:rPr lang="en-US" altLang="en-US" sz="1100" dirty="0">
                  <a:solidFill>
                    <a:srgbClr val="000000"/>
                  </a:solidFill>
                  <a:latin typeface="Verdana" pitchFamily="34" charset="0"/>
                </a:rPr>
                <a:t>2-533/667</a:t>
              </a:r>
              <a:endParaRPr lang="hu-HU" altLang="en-US" sz="1100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291946" name="Oval 132"/>
            <p:cNvSpPr>
              <a:spLocks noChangeArrowheads="1"/>
            </p:cNvSpPr>
            <p:nvPr/>
          </p:nvSpPr>
          <p:spPr bwMode="auto">
            <a:xfrm>
              <a:off x="6438900" y="3797300"/>
              <a:ext cx="825500" cy="304800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</p:grpSp>
      <p:sp>
        <p:nvSpPr>
          <p:cNvPr id="133" name="Rectangle 7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Evolution of Intel’s high-end multicore 4S server platforms 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27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34" name="Text Box 121"/>
          <p:cNvSpPr txBox="1">
            <a:spLocks noChangeArrowheads="1"/>
          </p:cNvSpPr>
          <p:nvPr/>
        </p:nvSpPr>
        <p:spPr bwMode="auto">
          <a:xfrm>
            <a:off x="173038" y="611188"/>
            <a:ext cx="889476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</a:rPr>
              <a:t>Resolving the FSB bottleneck by using quad FSBs in up to 6 core 4S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</a:rPr>
              <a:t>server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</a:rPr>
              <a:t>platforms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4313238" y="1220788"/>
            <a:ext cx="4668837" cy="1908000"/>
          </a:xfrm>
          <a:prstGeom prst="roundRect">
            <a:avLst/>
          </a:prstGeom>
          <a:solidFill>
            <a:srgbClr val="EAEAEA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grpSp>
        <p:nvGrpSpPr>
          <p:cNvPr id="168" name="Group 167"/>
          <p:cNvGrpSpPr/>
          <p:nvPr/>
        </p:nvGrpSpPr>
        <p:grpSpPr>
          <a:xfrm>
            <a:off x="4365625" y="1408113"/>
            <a:ext cx="4557713" cy="1812925"/>
            <a:chOff x="4365625" y="1509713"/>
            <a:chExt cx="4557713" cy="1812925"/>
          </a:xfrm>
        </p:grpSpPr>
        <p:cxnSp>
          <p:nvCxnSpPr>
            <p:cNvPr id="169" name="Egyenes összekötő 107"/>
            <p:cNvCxnSpPr/>
            <p:nvPr/>
          </p:nvCxnSpPr>
          <p:spPr>
            <a:xfrm rot="16200000" flipV="1">
              <a:off x="5844474" y="2961482"/>
              <a:ext cx="720725" cy="15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Egyenes összekötő 40"/>
            <p:cNvCxnSpPr/>
            <p:nvPr/>
          </p:nvCxnSpPr>
          <p:spPr>
            <a:xfrm rot="5400000" flipH="1" flipV="1">
              <a:off x="4952206" y="2710657"/>
              <a:ext cx="36036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Egyenes összekötő 108"/>
            <p:cNvCxnSpPr/>
            <p:nvPr/>
          </p:nvCxnSpPr>
          <p:spPr>
            <a:xfrm rot="16200000" flipV="1">
              <a:off x="6761873" y="2898775"/>
              <a:ext cx="611188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6" name="Téglalap 26"/>
            <p:cNvSpPr>
              <a:spLocks noChangeArrowheads="1"/>
            </p:cNvSpPr>
            <p:nvPr/>
          </p:nvSpPr>
          <p:spPr bwMode="auto">
            <a:xfrm>
              <a:off x="4365625" y="2025650"/>
              <a:ext cx="1079500" cy="576263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1100" dirty="0">
                  <a:solidFill>
                    <a:srgbClr val="FFFFFF"/>
                  </a:solidFill>
                </a:rPr>
                <a:t>Core2 (2C/4C)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1100" dirty="0" err="1">
                  <a:solidFill>
                    <a:srgbClr val="FFFFFF"/>
                  </a:solidFill>
                </a:rPr>
                <a:t>Penryn</a:t>
              </a:r>
              <a:r>
                <a:rPr lang="hu-HU" sz="1100" dirty="0">
                  <a:solidFill>
                    <a:srgbClr val="FFFFFF"/>
                  </a:solidFill>
                </a:rPr>
                <a:t> (6C)</a:t>
              </a:r>
            </a:p>
          </p:txBody>
        </p:sp>
        <p:sp>
          <p:nvSpPr>
            <p:cNvPr id="197" name="Téglalap 31"/>
            <p:cNvSpPr>
              <a:spLocks noChangeArrowheads="1"/>
            </p:cNvSpPr>
            <p:nvPr/>
          </p:nvSpPr>
          <p:spPr bwMode="auto">
            <a:xfrm>
              <a:off x="6684963" y="2025650"/>
              <a:ext cx="1079500" cy="576263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1100" dirty="0">
                  <a:solidFill>
                    <a:srgbClr val="FFFFFF"/>
                  </a:solidFill>
                </a:rPr>
                <a:t>Core2 (2C/4C)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1100" dirty="0" err="1">
                  <a:solidFill>
                    <a:srgbClr val="FFFFFF"/>
                  </a:solidFill>
                </a:rPr>
                <a:t>Penryn</a:t>
              </a:r>
              <a:r>
                <a:rPr lang="hu-HU" sz="1100" dirty="0">
                  <a:solidFill>
                    <a:srgbClr val="FFFFFF"/>
                  </a:solidFill>
                </a:rPr>
                <a:t> (6C)</a:t>
              </a:r>
            </a:p>
          </p:txBody>
        </p:sp>
        <p:sp>
          <p:nvSpPr>
            <p:cNvPr id="199" name="Téglalap 37"/>
            <p:cNvSpPr>
              <a:spLocks noChangeArrowheads="1"/>
            </p:cNvSpPr>
            <p:nvPr/>
          </p:nvSpPr>
          <p:spPr bwMode="auto">
            <a:xfrm>
              <a:off x="7843838" y="2025650"/>
              <a:ext cx="1079500" cy="576263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1100" dirty="0">
                  <a:solidFill>
                    <a:srgbClr val="FFFFFF"/>
                  </a:solidFill>
                </a:rPr>
                <a:t>Core2 (2C/4C)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1100" dirty="0" err="1">
                  <a:solidFill>
                    <a:srgbClr val="FFFFFF"/>
                  </a:solidFill>
                </a:rPr>
                <a:t>Penryn</a:t>
              </a:r>
              <a:r>
                <a:rPr lang="hu-HU" sz="1100" dirty="0">
                  <a:solidFill>
                    <a:srgbClr val="FFFFFF"/>
                  </a:solidFill>
                </a:rPr>
                <a:t> (6C)</a:t>
              </a:r>
            </a:p>
          </p:txBody>
        </p:sp>
        <p:sp>
          <p:nvSpPr>
            <p:cNvPr id="200" name="Téglalap 38"/>
            <p:cNvSpPr>
              <a:spLocks noChangeArrowheads="1"/>
            </p:cNvSpPr>
            <p:nvPr/>
          </p:nvSpPr>
          <p:spPr bwMode="auto">
            <a:xfrm>
              <a:off x="5524500" y="2025650"/>
              <a:ext cx="1079500" cy="576263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1100" dirty="0">
                  <a:solidFill>
                    <a:srgbClr val="FFFFFF"/>
                  </a:solidFill>
                </a:rPr>
                <a:t>Core2 (2C/4C)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1100" dirty="0" err="1">
                  <a:solidFill>
                    <a:srgbClr val="FFFFFF"/>
                  </a:solidFill>
                </a:rPr>
                <a:t>Penryn</a:t>
              </a:r>
              <a:r>
                <a:rPr lang="hu-HU" sz="1100" dirty="0">
                  <a:solidFill>
                    <a:srgbClr val="FFFFFF"/>
                  </a:solidFill>
                </a:rPr>
                <a:t> (6C)</a:t>
              </a:r>
            </a:p>
          </p:txBody>
        </p:sp>
        <p:cxnSp>
          <p:nvCxnSpPr>
            <p:cNvPr id="204" name="Egyenes összekötő 39"/>
            <p:cNvCxnSpPr/>
            <p:nvPr/>
          </p:nvCxnSpPr>
          <p:spPr>
            <a:xfrm flipV="1">
              <a:off x="5132388" y="2890838"/>
              <a:ext cx="900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Egyenes összekötő 41"/>
            <p:cNvCxnSpPr/>
            <p:nvPr/>
          </p:nvCxnSpPr>
          <p:spPr>
            <a:xfrm rot="5400000" flipH="1" flipV="1">
              <a:off x="5870630" y="3070226"/>
              <a:ext cx="35877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Egyenes összekötő 42"/>
            <p:cNvCxnSpPr/>
            <p:nvPr/>
          </p:nvCxnSpPr>
          <p:spPr>
            <a:xfrm rot="5400000" flipH="1" flipV="1">
              <a:off x="7012997" y="3106738"/>
              <a:ext cx="4318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Egyenes összekötő 43"/>
            <p:cNvCxnSpPr/>
            <p:nvPr/>
          </p:nvCxnSpPr>
          <p:spPr>
            <a:xfrm rot="16200000" flipV="1">
              <a:off x="8017136" y="2746376"/>
              <a:ext cx="28892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Egyenes összekötő 61"/>
            <p:cNvCxnSpPr/>
            <p:nvPr/>
          </p:nvCxnSpPr>
          <p:spPr>
            <a:xfrm>
              <a:off x="7223873" y="2890838"/>
              <a:ext cx="93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9" name="Szövegdoboz 70"/>
            <p:cNvSpPr txBox="1">
              <a:spLocks noChangeArrowheads="1"/>
            </p:cNvSpPr>
            <p:nvPr/>
          </p:nvSpPr>
          <p:spPr bwMode="auto">
            <a:xfrm>
              <a:off x="6139500" y="2746375"/>
              <a:ext cx="98296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 dirty="0" smtClean="0">
                  <a:solidFill>
                    <a:srgbClr val="000000"/>
                  </a:solidFill>
                  <a:latin typeface="Verdana" pitchFamily="34" charset="0"/>
                </a:rPr>
                <a:t>FSB</a:t>
              </a:r>
              <a:endParaRPr lang="en-US" altLang="en-US" sz="1000" dirty="0" smtClean="0">
                <a:solidFill>
                  <a:srgbClr val="000000"/>
                </a:solidFill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dirty="0" smtClean="0">
                  <a:solidFill>
                    <a:srgbClr val="000000"/>
                  </a:solidFill>
                  <a:latin typeface="Verdana" pitchFamily="34" charset="0"/>
                </a:rPr>
                <a:t>(1066 MT/s)</a:t>
              </a:r>
              <a:endParaRPr lang="hu-HU" altLang="en-US" sz="1000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210" name="Rectangle 116"/>
            <p:cNvSpPr>
              <a:spLocks noChangeArrowheads="1"/>
            </p:cNvSpPr>
            <p:nvPr/>
          </p:nvSpPr>
          <p:spPr bwMode="auto">
            <a:xfrm>
              <a:off x="4641850" y="1509713"/>
              <a:ext cx="1246188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i="1">
                  <a:solidFill>
                    <a:srgbClr val="000000"/>
                  </a:solidFill>
                  <a:latin typeface="Verdana" pitchFamily="34" charset="0"/>
                </a:rPr>
                <a:t>Xeon 7200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 i="1">
                  <a:solidFill>
                    <a:srgbClr val="000000"/>
                  </a:solidFill>
                  <a:latin typeface="Verdana" pitchFamily="34" charset="0"/>
                </a:rPr>
                <a:t>(Tigerton DC)</a:t>
              </a:r>
              <a:r>
                <a:rPr lang="en-US" altLang="en-US" sz="1000" i="1">
                  <a:solidFill>
                    <a:srgbClr val="000000"/>
                  </a:solidFill>
                  <a:latin typeface="Verdana" pitchFamily="34" charset="0"/>
                </a:rPr>
                <a:t> 1x2C</a:t>
              </a:r>
            </a:p>
          </p:txBody>
        </p:sp>
        <p:sp>
          <p:nvSpPr>
            <p:cNvPr id="211" name="Rectangle 117"/>
            <p:cNvSpPr>
              <a:spLocks noChangeArrowheads="1"/>
            </p:cNvSpPr>
            <p:nvPr/>
          </p:nvSpPr>
          <p:spPr bwMode="auto">
            <a:xfrm>
              <a:off x="6097588" y="1519238"/>
              <a:ext cx="1249362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i="1">
                  <a:solidFill>
                    <a:srgbClr val="000000"/>
                  </a:solidFill>
                  <a:latin typeface="Verdana" pitchFamily="34" charset="0"/>
                </a:rPr>
                <a:t>Xeon 7300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 i="1">
                  <a:solidFill>
                    <a:srgbClr val="000000"/>
                  </a:solidFill>
                  <a:latin typeface="Verdana" pitchFamily="34" charset="0"/>
                </a:rPr>
                <a:t>(Tigerton</a:t>
              </a:r>
              <a:r>
                <a:rPr lang="en-US" altLang="en-US" sz="1000" i="1">
                  <a:solidFill>
                    <a:srgbClr val="000000"/>
                  </a:solidFill>
                  <a:latin typeface="Verdana" pitchFamily="34" charset="0"/>
                </a:rPr>
                <a:t> QC) 2x2C</a:t>
              </a:r>
            </a:p>
          </p:txBody>
        </p:sp>
        <p:sp>
          <p:nvSpPr>
            <p:cNvPr id="212" name="Rectangle 118"/>
            <p:cNvSpPr>
              <a:spLocks noChangeArrowheads="1"/>
            </p:cNvSpPr>
            <p:nvPr/>
          </p:nvSpPr>
          <p:spPr bwMode="auto">
            <a:xfrm>
              <a:off x="7531100" y="1519238"/>
              <a:ext cx="107315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i="1">
                  <a:solidFill>
                    <a:srgbClr val="000000"/>
                  </a:solidFill>
                  <a:latin typeface="Verdana" pitchFamily="34" charset="0"/>
                </a:rPr>
                <a:t>Xeon 7400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 i="1">
                  <a:solidFill>
                    <a:srgbClr val="000000"/>
                  </a:solidFill>
                  <a:latin typeface="Verdana" pitchFamily="34" charset="0"/>
                </a:rPr>
                <a:t>(</a:t>
              </a:r>
              <a:r>
                <a:rPr lang="en-US" altLang="en-US" sz="1000" i="1">
                  <a:solidFill>
                    <a:srgbClr val="000000"/>
                  </a:solidFill>
                  <a:latin typeface="Verdana" pitchFamily="34" charset="0"/>
                </a:rPr>
                <a:t>Dunnington 6C</a:t>
              </a:r>
              <a:r>
                <a:rPr lang="hu-HU" altLang="en-US" sz="1000" i="1">
                  <a:solidFill>
                    <a:srgbClr val="000000"/>
                  </a:solidFill>
                  <a:latin typeface="Verdana" pitchFamily="34" charset="0"/>
                </a:rPr>
                <a:t>)</a:t>
              </a:r>
              <a:endParaRPr lang="en-US" altLang="en-US" sz="1000" i="1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213" name="Text Box 119"/>
            <p:cNvSpPr txBox="1">
              <a:spLocks noChangeArrowheads="1"/>
            </p:cNvSpPr>
            <p:nvPr/>
          </p:nvSpPr>
          <p:spPr bwMode="auto">
            <a:xfrm>
              <a:off x="5916613" y="1533525"/>
              <a:ext cx="241300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Verdana" pitchFamily="34" charset="0"/>
                </a:rPr>
                <a:t>/</a:t>
              </a:r>
            </a:p>
          </p:txBody>
        </p:sp>
        <p:sp>
          <p:nvSpPr>
            <p:cNvPr id="214" name="Text Box 120"/>
            <p:cNvSpPr txBox="1">
              <a:spLocks noChangeArrowheads="1"/>
            </p:cNvSpPr>
            <p:nvPr/>
          </p:nvSpPr>
          <p:spPr bwMode="auto">
            <a:xfrm>
              <a:off x="7364413" y="1533525"/>
              <a:ext cx="241300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Verdana" pitchFamily="34" charset="0"/>
                </a:rPr>
                <a:t>/</a:t>
              </a:r>
            </a:p>
          </p:txBody>
        </p:sp>
        <p:sp>
          <p:nvSpPr>
            <p:cNvPr id="215" name="Oval 130"/>
            <p:cNvSpPr>
              <a:spLocks noChangeArrowheads="1"/>
            </p:cNvSpPr>
            <p:nvPr/>
          </p:nvSpPr>
          <p:spPr bwMode="auto">
            <a:xfrm>
              <a:off x="4864100" y="2654299"/>
              <a:ext cx="3657600" cy="538163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7377024" y="4275070"/>
            <a:ext cx="15856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4 memory channels</a:t>
            </a:r>
            <a:endParaRPr lang="en-US" sz="1100" dirty="0"/>
          </a:p>
        </p:txBody>
      </p:sp>
      <p:sp>
        <p:nvSpPr>
          <p:cNvPr id="135" name="TextBox 134"/>
          <p:cNvSpPr txBox="1"/>
          <p:nvPr/>
        </p:nvSpPr>
        <p:spPr>
          <a:xfrm>
            <a:off x="246020" y="4347239"/>
            <a:ext cx="8066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4 x 64 bit</a:t>
            </a:r>
            <a:endParaRPr lang="en-US" sz="1000" dirty="0"/>
          </a:p>
        </p:txBody>
      </p:sp>
      <p:sp>
        <p:nvSpPr>
          <p:cNvPr id="136" name="TextBox 135"/>
          <p:cNvSpPr txBox="1"/>
          <p:nvPr/>
        </p:nvSpPr>
        <p:spPr>
          <a:xfrm>
            <a:off x="3246803" y="4398755"/>
            <a:ext cx="8066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4 x 64 bit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86938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3041235"/>
              </p:ext>
            </p:extLst>
          </p:nvPr>
        </p:nvGraphicFramePr>
        <p:xfrm>
          <a:off x="101603" y="1055687"/>
          <a:ext cx="8937622" cy="5771992"/>
        </p:xfrm>
        <a:graphic>
          <a:graphicData uri="http://schemas.openxmlformats.org/drawingml/2006/table">
            <a:tbl>
              <a:tblPr/>
              <a:tblGrid>
                <a:gridCol w="916721"/>
                <a:gridCol w="1104268"/>
                <a:gridCol w="750191"/>
                <a:gridCol w="1215827"/>
                <a:gridCol w="788994"/>
                <a:gridCol w="788994"/>
                <a:gridCol w="1270650"/>
                <a:gridCol w="1076452"/>
                <a:gridCol w="1025525"/>
              </a:tblGrid>
              <a:tr h="64531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Platform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Platform topology</a:t>
                      </a:r>
                      <a:endParaRPr kumimoji="0" lang="en-US" altLang="en-US" sz="105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Date</a:t>
                      </a:r>
                      <a:endParaRPr kumimoji="0" lang="en-US" altLang="en-US" sz="105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of intro.</a:t>
                      </a:r>
                      <a:endParaRPr kumimoji="0" lang="en-US" altLang="en-US" sz="105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Processor</a:t>
                      </a:r>
                      <a:endParaRPr kumimoji="0" lang="en-US" altLang="en-US" sz="105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Techno-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logy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Core</a:t>
                      </a:r>
                      <a:endParaRPr kumimoji="0" lang="en-US" altLang="en-US" sz="105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count</a:t>
                      </a:r>
                      <a:endParaRPr kumimoji="0" lang="en-US" altLang="en-US" sz="105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(up to)</a:t>
                      </a:r>
                      <a:endParaRPr kumimoji="0" lang="en-US" altLang="en-US" sz="105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No./kind of the links to mem. buffers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No. of mem. channels/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mem. buffer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No. /speed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of mem. channels (up to)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AD5"/>
                    </a:solidFill>
                  </a:tcPr>
                </a:tc>
              </a:tr>
              <a:tr h="484241"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Truland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MP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CD8"/>
                    </a:solidFill>
                  </a:tcPr>
                </a:tc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SMP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w/dual FSBs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CD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3/2005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CD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90 nm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Pentium 4  MP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(Potomac)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CD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90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CD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1C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CD8"/>
                    </a:solidFill>
                  </a:tcPr>
                </a:tc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en-US" sz="1050" dirty="0" smtClean="0">
                          <a:latin typeface="+mj-lt"/>
                        </a:rPr>
                        <a:t>4 serial </a:t>
                      </a:r>
                    </a:p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en-US" sz="1050" dirty="0" smtClean="0">
                          <a:latin typeface="+mj-lt"/>
                        </a:rPr>
                        <a:t>IMI channels</a:t>
                      </a:r>
                    </a:p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en-US" sz="1050" dirty="0" smtClean="0">
                          <a:latin typeface="+mj-lt"/>
                        </a:rPr>
                        <a:t>from  MCH</a:t>
                      </a:r>
                    </a:p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en-US" sz="1050" dirty="0" smtClean="0">
                          <a:latin typeface="+mj-lt"/>
                        </a:rPr>
                        <a:t>to XMBs 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CD8"/>
                    </a:solidFill>
                  </a:tcPr>
                </a:tc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2 memory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channels/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XMB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CD8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DDR2-800/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socket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CD8"/>
                    </a:solidFill>
                  </a:tcPr>
                </a:tc>
              </a:tr>
              <a:tr h="3340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11/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2005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CD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Xeon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7000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hu-HU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Paxville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MP)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CD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90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CD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2x1C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CD8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AD5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AD5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AD5"/>
                    </a:solidFill>
                  </a:tcPr>
                </a:tc>
              </a:tr>
              <a:tr h="369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8/</a:t>
                      </a:r>
                      <a:r>
                        <a:rPr kumimoji="0" lang="hu-HU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2006</a:t>
                      </a:r>
                      <a:endParaRPr kumimoji="0" lang="en-US" altLang="en-US" sz="105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CD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Xeon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7100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hu-HU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Tulsa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)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CD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65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CD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2C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CD8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AD5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AD5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AD5"/>
                    </a:solidFill>
                  </a:tcPr>
                </a:tc>
              </a:tr>
              <a:tr h="498001"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Caneland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SMP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w/Quad FSBs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9/2007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Xeon 7200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Tigerton DC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(Core 2)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65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2C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4 serial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FB-DIMM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channels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from MCH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to AMBs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1 memory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channel/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AMB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1x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DDR2-667/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socket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</a:tr>
              <a:tr h="50387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9/2007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Xeon 7300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Tigerton QC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(Core 2)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65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2x2C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980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9/2008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Xeon 7400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Dunnington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(Penryn)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45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6C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anchor="ctr"/>
                </a:tc>
              </a:tr>
              <a:tr h="484241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Boxboro-EX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F6"/>
                    </a:solidFill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NUMA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fully connect.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by QPI buses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F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3/2010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F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Nehalem-EX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(Xeon 7500/ (</a:t>
                      </a: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Beckton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) 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F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45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F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8C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F6"/>
                    </a:solidFill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4 serial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SMI channels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per proc.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to 4 SMBs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F6"/>
                    </a:solidFill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2 memory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channels/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SMB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F6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8x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DDR3-1067/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socket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F6"/>
                    </a:solidFill>
                  </a:tcPr>
                </a:tc>
              </a:tr>
              <a:tr h="32360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4/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2011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F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Westmere-EX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E7-4800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F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32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F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10C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F6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latin typeface="+mj-lt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00322"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Brickland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F1CB"/>
                    </a:solidFill>
                  </a:tcPr>
                </a:tc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NUMA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fully connect.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by QPI buses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F1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2/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2014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F1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Ivy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hu-HU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Bridge-EX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(E7-4800 v2)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F1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22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F1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15C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F1CB"/>
                    </a:solidFill>
                  </a:tcPr>
                </a:tc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4 parallel SMI2 channels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per proc.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to 4 SMBs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F1CB"/>
                    </a:solidFill>
                  </a:tcPr>
                </a:tc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2 memory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channels/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SMB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F1CB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8x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DDR3-1600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(IWB) 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DDR4-1866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(HSW)/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socket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F1CB"/>
                    </a:solidFill>
                  </a:tcPr>
                </a:tc>
              </a:tr>
              <a:tr h="369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5/2015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F1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Haswell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-EX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(E7-4800 v3)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F1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22 nm 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F1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14C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F1CB"/>
                    </a:solidFill>
                  </a:tcPr>
                </a:tc>
                <a:tc v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312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??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F1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Broadwell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-EX??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F1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14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F1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16C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F1CB"/>
                    </a:solidFill>
                  </a:tcPr>
                </a:tc>
                <a:tc v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687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Purley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9F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NUMA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fully connect.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by UPI buses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9F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2017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9F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Skylake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-EX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9F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14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9F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n.a.C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9F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6 channels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per proc.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9F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n.a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9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DDR4-2666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mem. speed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9F3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00025" y="619125"/>
            <a:ext cx="7728398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rgbClr val="2D2D8A"/>
                </a:solidFill>
                <a:latin typeface="Verdana"/>
              </a:rPr>
              <a:t>Evolution of Intel’s high-end 4S multicore platforms – Memory architecture</a:t>
            </a:r>
            <a:endParaRPr lang="en-US" b="1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5" name="Rectangle 7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Evolution of Intel’s high-end multicore 4S server platforms 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28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5651500" y="1041221"/>
            <a:ext cx="3389313" cy="58039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56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0818" name="Egyenes összekötő 10"/>
          <p:cNvCxnSpPr>
            <a:cxnSpLocks noChangeShapeType="1"/>
          </p:cNvCxnSpPr>
          <p:nvPr/>
        </p:nvCxnSpPr>
        <p:spPr bwMode="auto">
          <a:xfrm flipV="1">
            <a:off x="554038" y="2470018"/>
            <a:ext cx="0" cy="36036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Téglalap 3"/>
          <p:cNvSpPr>
            <a:spLocks noChangeArrowheads="1"/>
          </p:cNvSpPr>
          <p:nvPr/>
        </p:nvSpPr>
        <p:spPr bwMode="auto">
          <a:xfrm>
            <a:off x="147638" y="1977893"/>
            <a:ext cx="863600" cy="57150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 err="1">
                <a:solidFill>
                  <a:srgbClr val="FFFFFF"/>
                </a:solidFill>
              </a:rPr>
              <a:t>Xeon</a:t>
            </a:r>
            <a:r>
              <a:rPr lang="hu-HU" sz="1100" dirty="0">
                <a:solidFill>
                  <a:srgbClr val="FFFFFF"/>
                </a:solidFill>
              </a:rPr>
              <a:t> MP</a:t>
            </a:r>
            <a:r>
              <a:rPr lang="hu-HU" sz="1100" baseline="30000" dirty="0">
                <a:solidFill>
                  <a:srgbClr val="FFFFFF"/>
                </a:solidFill>
              </a:rPr>
              <a:t>1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>
                <a:solidFill>
                  <a:srgbClr val="FFFFFF"/>
                </a:solidFill>
              </a:rPr>
              <a:t>SC</a:t>
            </a:r>
          </a:p>
        </p:txBody>
      </p:sp>
      <p:sp>
        <p:nvSpPr>
          <p:cNvPr id="7" name="Téglalap 6"/>
          <p:cNvSpPr>
            <a:spLocks noChangeArrowheads="1"/>
          </p:cNvSpPr>
          <p:nvPr/>
        </p:nvSpPr>
        <p:spPr bwMode="auto">
          <a:xfrm>
            <a:off x="1125538" y="1977893"/>
            <a:ext cx="863600" cy="57150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 err="1">
                <a:solidFill>
                  <a:srgbClr val="FFFFFF"/>
                </a:solidFill>
              </a:rPr>
              <a:t>Xeon</a:t>
            </a:r>
            <a:r>
              <a:rPr lang="hu-HU" sz="1100" dirty="0">
                <a:solidFill>
                  <a:srgbClr val="FFFFFF"/>
                </a:solidFill>
              </a:rPr>
              <a:t> MP</a:t>
            </a:r>
            <a:r>
              <a:rPr lang="hu-HU" sz="1100" baseline="30000" dirty="0">
                <a:solidFill>
                  <a:srgbClr val="FFFFFF"/>
                </a:solidFill>
              </a:rPr>
              <a:t>1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>
                <a:solidFill>
                  <a:srgbClr val="FFFFFF"/>
                </a:solidFill>
              </a:rPr>
              <a:t>SC</a:t>
            </a:r>
          </a:p>
        </p:txBody>
      </p:sp>
      <p:cxnSp>
        <p:nvCxnSpPr>
          <p:cNvPr id="9" name="Egyenes összekötő 8"/>
          <p:cNvCxnSpPr/>
          <p:nvPr/>
        </p:nvCxnSpPr>
        <p:spPr>
          <a:xfrm>
            <a:off x="547688" y="2816093"/>
            <a:ext cx="3013075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0822" name="Egyenes összekötő 12"/>
          <p:cNvCxnSpPr>
            <a:cxnSpLocks noChangeShapeType="1"/>
          </p:cNvCxnSpPr>
          <p:nvPr/>
        </p:nvCxnSpPr>
        <p:spPr bwMode="auto">
          <a:xfrm flipV="1">
            <a:off x="1506538" y="2541456"/>
            <a:ext cx="0" cy="28892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0823" name="Egyenes összekötő 15"/>
          <p:cNvCxnSpPr>
            <a:cxnSpLocks noChangeShapeType="1"/>
          </p:cNvCxnSpPr>
          <p:nvPr/>
        </p:nvCxnSpPr>
        <p:spPr bwMode="auto">
          <a:xfrm flipV="1">
            <a:off x="2570163" y="2541456"/>
            <a:ext cx="0" cy="28892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0824" name="Egyenes összekötő 16"/>
          <p:cNvCxnSpPr>
            <a:cxnSpLocks noChangeShapeType="1"/>
          </p:cNvCxnSpPr>
          <p:nvPr/>
        </p:nvCxnSpPr>
        <p:spPr bwMode="auto">
          <a:xfrm flipV="1">
            <a:off x="3548063" y="2541456"/>
            <a:ext cx="0" cy="28892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0825" name="Egyenes összekötő 19"/>
          <p:cNvCxnSpPr>
            <a:cxnSpLocks noChangeShapeType="1"/>
          </p:cNvCxnSpPr>
          <p:nvPr/>
        </p:nvCxnSpPr>
        <p:spPr bwMode="auto">
          <a:xfrm flipV="1">
            <a:off x="2082800" y="2830381"/>
            <a:ext cx="0" cy="341312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0826" name="Egyenes összekötő 22"/>
          <p:cNvCxnSpPr>
            <a:cxnSpLocks noChangeShapeType="1"/>
          </p:cNvCxnSpPr>
          <p:nvPr/>
        </p:nvCxnSpPr>
        <p:spPr bwMode="auto">
          <a:xfrm flipV="1">
            <a:off x="2082800" y="3720968"/>
            <a:ext cx="0" cy="4318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0827" name="Egyenes összekötő 25"/>
          <p:cNvCxnSpPr>
            <a:cxnSpLocks noChangeShapeType="1"/>
          </p:cNvCxnSpPr>
          <p:nvPr/>
        </p:nvCxnSpPr>
        <p:spPr bwMode="auto">
          <a:xfrm flipH="1">
            <a:off x="2771775" y="3282818"/>
            <a:ext cx="647700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Téglalap 27"/>
          <p:cNvSpPr/>
          <p:nvPr/>
        </p:nvSpPr>
        <p:spPr>
          <a:xfrm>
            <a:off x="3117850" y="3171693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29" name="Téglalap 28"/>
          <p:cNvSpPr/>
          <p:nvPr/>
        </p:nvSpPr>
        <p:spPr>
          <a:xfrm>
            <a:off x="3203575" y="3171693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30" name="Téglalap 29"/>
          <p:cNvSpPr/>
          <p:nvPr/>
        </p:nvSpPr>
        <p:spPr>
          <a:xfrm>
            <a:off x="3289300" y="3171693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31" name="Téglalap 30"/>
          <p:cNvSpPr/>
          <p:nvPr/>
        </p:nvSpPr>
        <p:spPr>
          <a:xfrm>
            <a:off x="3373438" y="3171693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cxnSp>
        <p:nvCxnSpPr>
          <p:cNvPr id="290832" name="Egyenes összekötő 32"/>
          <p:cNvCxnSpPr>
            <a:cxnSpLocks noChangeShapeType="1"/>
          </p:cNvCxnSpPr>
          <p:nvPr/>
        </p:nvCxnSpPr>
        <p:spPr bwMode="auto">
          <a:xfrm flipH="1">
            <a:off x="2771775" y="3582856"/>
            <a:ext cx="647700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" name="Téglalap 33"/>
          <p:cNvSpPr/>
          <p:nvPr/>
        </p:nvSpPr>
        <p:spPr>
          <a:xfrm>
            <a:off x="3117850" y="3478081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35" name="Téglalap 34"/>
          <p:cNvSpPr/>
          <p:nvPr/>
        </p:nvSpPr>
        <p:spPr>
          <a:xfrm>
            <a:off x="3203575" y="3478081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36" name="Téglalap 35"/>
          <p:cNvSpPr/>
          <p:nvPr/>
        </p:nvSpPr>
        <p:spPr>
          <a:xfrm>
            <a:off x="3289300" y="3478081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37" name="Téglalap 36"/>
          <p:cNvSpPr/>
          <p:nvPr/>
        </p:nvSpPr>
        <p:spPr>
          <a:xfrm>
            <a:off x="3373438" y="3478081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54" name="Téglalap 53"/>
          <p:cNvSpPr/>
          <p:nvPr/>
        </p:nvSpPr>
        <p:spPr>
          <a:xfrm>
            <a:off x="1362075" y="4101968"/>
            <a:ext cx="1439863" cy="576263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1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90838" name="Szövegdoboz 70"/>
          <p:cNvSpPr txBox="1">
            <a:spLocks noChangeArrowheads="1"/>
          </p:cNvSpPr>
          <p:nvPr/>
        </p:nvSpPr>
        <p:spPr bwMode="auto">
          <a:xfrm>
            <a:off x="2082800" y="2882768"/>
            <a:ext cx="43338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</a:rPr>
              <a:t>FSB</a:t>
            </a:r>
          </a:p>
        </p:txBody>
      </p:sp>
      <p:sp>
        <p:nvSpPr>
          <p:cNvPr id="59" name="Téglalap 58"/>
          <p:cNvSpPr>
            <a:spLocks noChangeArrowheads="1"/>
          </p:cNvSpPr>
          <p:nvPr/>
        </p:nvSpPr>
        <p:spPr bwMode="auto">
          <a:xfrm>
            <a:off x="2112963" y="1977893"/>
            <a:ext cx="863600" cy="57150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 err="1">
                <a:solidFill>
                  <a:srgbClr val="FFFFFF"/>
                </a:solidFill>
              </a:rPr>
              <a:t>Xeon</a:t>
            </a:r>
            <a:r>
              <a:rPr lang="hu-HU" sz="1100" dirty="0">
                <a:solidFill>
                  <a:srgbClr val="FFFFFF"/>
                </a:solidFill>
              </a:rPr>
              <a:t> MP</a:t>
            </a:r>
            <a:r>
              <a:rPr lang="hu-HU" sz="1100" baseline="30000" dirty="0">
                <a:solidFill>
                  <a:srgbClr val="FFFFFF"/>
                </a:solidFill>
              </a:rPr>
              <a:t>1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>
                <a:solidFill>
                  <a:srgbClr val="FFFFFF"/>
                </a:solidFill>
              </a:rPr>
              <a:t>SC</a:t>
            </a:r>
          </a:p>
        </p:txBody>
      </p:sp>
      <p:sp>
        <p:nvSpPr>
          <p:cNvPr id="60" name="Téglalap 59"/>
          <p:cNvSpPr>
            <a:spLocks noChangeArrowheads="1"/>
          </p:cNvSpPr>
          <p:nvPr/>
        </p:nvSpPr>
        <p:spPr bwMode="auto">
          <a:xfrm>
            <a:off x="3090863" y="1977893"/>
            <a:ext cx="863600" cy="57150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 err="1">
                <a:solidFill>
                  <a:srgbClr val="FFFFFF"/>
                </a:solidFill>
              </a:rPr>
              <a:t>Xeon</a:t>
            </a:r>
            <a:r>
              <a:rPr lang="hu-HU" sz="1100" dirty="0">
                <a:solidFill>
                  <a:srgbClr val="FFFFFF"/>
                </a:solidFill>
              </a:rPr>
              <a:t> MP</a:t>
            </a:r>
            <a:r>
              <a:rPr lang="hu-HU" sz="1100" baseline="30000" dirty="0">
                <a:solidFill>
                  <a:srgbClr val="FFFFFF"/>
                </a:solidFill>
              </a:rPr>
              <a:t>1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>
                <a:solidFill>
                  <a:srgbClr val="FFFFFF"/>
                </a:solidFill>
              </a:rPr>
              <a:t>SC</a:t>
            </a:r>
          </a:p>
        </p:txBody>
      </p:sp>
      <p:sp>
        <p:nvSpPr>
          <p:cNvPr id="290841" name="Text Box 27"/>
          <p:cNvSpPr txBox="1">
            <a:spLocks noChangeArrowheads="1"/>
          </p:cNvSpPr>
          <p:nvPr/>
        </p:nvSpPr>
        <p:spPr bwMode="auto">
          <a:xfrm>
            <a:off x="1495425" y="4263893"/>
            <a:ext cx="117792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Preceding ICH</a:t>
            </a:r>
          </a:p>
        </p:txBody>
      </p:sp>
      <p:sp>
        <p:nvSpPr>
          <p:cNvPr id="19" name="Téglalap 18"/>
          <p:cNvSpPr/>
          <p:nvPr/>
        </p:nvSpPr>
        <p:spPr>
          <a:xfrm>
            <a:off x="1363663" y="3146293"/>
            <a:ext cx="1439862" cy="57626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 err="1">
                <a:solidFill>
                  <a:srgbClr val="FFFFFF"/>
                </a:solidFill>
                <a:latin typeface="Verdana" pitchFamily="34" charset="0"/>
              </a:rPr>
              <a:t>Preceding</a:t>
            </a:r>
            <a:r>
              <a:rPr lang="hu-HU" sz="11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hu-HU" sz="1100" dirty="0" err="1">
                <a:solidFill>
                  <a:srgbClr val="FFFFFF"/>
                </a:solidFill>
                <a:latin typeface="Verdana" pitchFamily="34" charset="0"/>
              </a:rPr>
              <a:t>NBs</a:t>
            </a:r>
            <a:endParaRPr lang="hu-HU" sz="11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90853" name="Text Box 39"/>
          <p:cNvSpPr txBox="1">
            <a:spLocks noChangeArrowheads="1"/>
          </p:cNvSpPr>
          <p:nvPr/>
        </p:nvSpPr>
        <p:spPr bwMode="auto">
          <a:xfrm>
            <a:off x="2047875" y="3819393"/>
            <a:ext cx="882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E.g. HI 1.5</a:t>
            </a:r>
          </a:p>
        </p:txBody>
      </p:sp>
      <p:sp>
        <p:nvSpPr>
          <p:cNvPr id="290854" name="Text Box 40"/>
          <p:cNvSpPr txBox="1">
            <a:spLocks noChangeArrowheads="1"/>
          </p:cNvSpPr>
          <p:nvPr/>
        </p:nvSpPr>
        <p:spPr bwMode="auto">
          <a:xfrm>
            <a:off x="3298825" y="4505193"/>
            <a:ext cx="1235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HI 1.5 266 MB/s</a:t>
            </a:r>
          </a:p>
        </p:txBody>
      </p:sp>
      <p:sp>
        <p:nvSpPr>
          <p:cNvPr id="290856" name="Text Box 42"/>
          <p:cNvSpPr txBox="1">
            <a:spLocks noChangeArrowheads="1"/>
          </p:cNvSpPr>
          <p:nvPr/>
        </p:nvSpPr>
        <p:spPr bwMode="auto">
          <a:xfrm>
            <a:off x="2867360" y="3808281"/>
            <a:ext cx="13668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Verdana" pitchFamily="34" charset="0"/>
              </a:rPr>
              <a:t>E.g. DDR-200/266</a:t>
            </a:r>
          </a:p>
        </p:txBody>
      </p:sp>
      <p:cxnSp>
        <p:nvCxnSpPr>
          <p:cNvPr id="138" name="Egyenes összekötő 137"/>
          <p:cNvCxnSpPr/>
          <p:nvPr/>
        </p:nvCxnSpPr>
        <p:spPr>
          <a:xfrm rot="5400000" flipH="1" flipV="1">
            <a:off x="5188743" y="2662900"/>
            <a:ext cx="3603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Egyenes összekötő 130"/>
          <p:cNvCxnSpPr/>
          <p:nvPr/>
        </p:nvCxnSpPr>
        <p:spPr>
          <a:xfrm rot="10800000" flipH="1" flipV="1">
            <a:off x="5826125" y="3663818"/>
            <a:ext cx="35083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Egyenes összekötő 131"/>
          <p:cNvCxnSpPr/>
          <p:nvPr/>
        </p:nvCxnSpPr>
        <p:spPr>
          <a:xfrm rot="10800000" flipH="1" flipV="1">
            <a:off x="5826125" y="3241543"/>
            <a:ext cx="35083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Egyenes összekötő 136"/>
          <p:cNvCxnSpPr/>
          <p:nvPr/>
        </p:nvCxnSpPr>
        <p:spPr>
          <a:xfrm flipV="1">
            <a:off x="5368925" y="2843081"/>
            <a:ext cx="10096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Egyenes összekötő 138"/>
          <p:cNvCxnSpPr/>
          <p:nvPr/>
        </p:nvCxnSpPr>
        <p:spPr>
          <a:xfrm rot="16200000" flipV="1">
            <a:off x="6016625" y="2914519"/>
            <a:ext cx="7207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Egyenes összekötő 139"/>
          <p:cNvCxnSpPr/>
          <p:nvPr/>
        </p:nvCxnSpPr>
        <p:spPr>
          <a:xfrm rot="16200000" flipV="1">
            <a:off x="7024687" y="2914519"/>
            <a:ext cx="7207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Egyenes összekötő 140"/>
          <p:cNvCxnSpPr/>
          <p:nvPr/>
        </p:nvCxnSpPr>
        <p:spPr>
          <a:xfrm rot="16200000" flipV="1">
            <a:off x="8248650" y="2698619"/>
            <a:ext cx="2889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Téglalap 141"/>
          <p:cNvSpPr/>
          <p:nvPr/>
        </p:nvSpPr>
        <p:spPr>
          <a:xfrm>
            <a:off x="6161088" y="3160581"/>
            <a:ext cx="1439862" cy="57626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hu-HU" altLang="en-US" sz="1100" smtClean="0">
                <a:solidFill>
                  <a:srgbClr val="FFFFFF"/>
                </a:solidFill>
                <a:latin typeface="Verdana" pitchFamily="34" charset="0"/>
              </a:rPr>
              <a:t>8500</a:t>
            </a:r>
            <a:r>
              <a:rPr lang="en-US" altLang="en-US" sz="1100" baseline="30000" smtClean="0">
                <a:solidFill>
                  <a:srgbClr val="FFFFFF"/>
                </a:solidFill>
                <a:latin typeface="Verdana" pitchFamily="34" charset="0"/>
              </a:rPr>
              <a:t>1</a:t>
            </a:r>
            <a:r>
              <a:rPr lang="hu-HU" altLang="en-US" sz="1100" smtClean="0">
                <a:solidFill>
                  <a:srgbClr val="FFFFFF"/>
                </a:solidFill>
                <a:latin typeface="Verdana" pitchFamily="34" charset="0"/>
              </a:rPr>
              <a:t>/8501</a:t>
            </a:r>
          </a:p>
        </p:txBody>
      </p:sp>
      <p:cxnSp>
        <p:nvCxnSpPr>
          <p:cNvPr id="143" name="Egyenes összekötő 142"/>
          <p:cNvCxnSpPr/>
          <p:nvPr/>
        </p:nvCxnSpPr>
        <p:spPr>
          <a:xfrm rot="5400000" flipH="1" flipV="1">
            <a:off x="6699250" y="3917818"/>
            <a:ext cx="363538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Téglalap 143"/>
          <p:cNvSpPr/>
          <p:nvPr/>
        </p:nvSpPr>
        <p:spPr>
          <a:xfrm>
            <a:off x="6161088" y="4100381"/>
            <a:ext cx="1439862" cy="576262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>
                <a:solidFill>
                  <a:srgbClr val="FFFFFF"/>
                </a:solidFill>
                <a:latin typeface="Verdana" pitchFamily="34" charset="0"/>
              </a:rPr>
              <a:t>ICH5</a:t>
            </a:r>
          </a:p>
        </p:txBody>
      </p:sp>
      <p:cxnSp>
        <p:nvCxnSpPr>
          <p:cNvPr id="145" name="Egyenes összekötő 144"/>
          <p:cNvCxnSpPr/>
          <p:nvPr/>
        </p:nvCxnSpPr>
        <p:spPr>
          <a:xfrm>
            <a:off x="7386638" y="2843081"/>
            <a:ext cx="10080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Egyenes összekötő 145"/>
          <p:cNvCxnSpPr/>
          <p:nvPr/>
        </p:nvCxnSpPr>
        <p:spPr>
          <a:xfrm rot="10800000" flipH="1">
            <a:off x="4808538" y="3160581"/>
            <a:ext cx="6477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Téglalap 146"/>
          <p:cNvSpPr/>
          <p:nvPr/>
        </p:nvSpPr>
        <p:spPr>
          <a:xfrm flipH="1">
            <a:off x="5065713" y="2976431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48" name="Téglalap 147"/>
          <p:cNvSpPr/>
          <p:nvPr/>
        </p:nvSpPr>
        <p:spPr>
          <a:xfrm flipH="1">
            <a:off x="4978400" y="2976431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49" name="Téglalap 148"/>
          <p:cNvSpPr/>
          <p:nvPr/>
        </p:nvSpPr>
        <p:spPr>
          <a:xfrm flipH="1">
            <a:off x="4892675" y="2976431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50" name="Téglalap 149"/>
          <p:cNvSpPr/>
          <p:nvPr/>
        </p:nvSpPr>
        <p:spPr>
          <a:xfrm flipH="1">
            <a:off x="4795838" y="2976431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cxnSp>
        <p:nvCxnSpPr>
          <p:cNvPr id="151" name="Egyenes összekötő 150"/>
          <p:cNvCxnSpPr/>
          <p:nvPr/>
        </p:nvCxnSpPr>
        <p:spPr>
          <a:xfrm rot="10800000" flipH="1">
            <a:off x="4808538" y="3330443"/>
            <a:ext cx="6477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églalap 151"/>
          <p:cNvSpPr/>
          <p:nvPr/>
        </p:nvSpPr>
        <p:spPr>
          <a:xfrm flipH="1">
            <a:off x="5065713" y="3224081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53" name="Téglalap 152"/>
          <p:cNvSpPr/>
          <p:nvPr/>
        </p:nvSpPr>
        <p:spPr>
          <a:xfrm flipH="1">
            <a:off x="4978400" y="3224081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54" name="Téglalap 153"/>
          <p:cNvSpPr/>
          <p:nvPr/>
        </p:nvSpPr>
        <p:spPr>
          <a:xfrm flipH="1">
            <a:off x="4892675" y="3224081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55" name="Téglalap 154"/>
          <p:cNvSpPr/>
          <p:nvPr/>
        </p:nvSpPr>
        <p:spPr>
          <a:xfrm flipH="1">
            <a:off x="4795838" y="3198681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56" name="Téglalap 155"/>
          <p:cNvSpPr/>
          <p:nvPr/>
        </p:nvSpPr>
        <p:spPr>
          <a:xfrm flipH="1">
            <a:off x="5313363" y="3097081"/>
            <a:ext cx="647700" cy="2889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hu-HU" altLang="en-US" sz="1100" smtClean="0">
                <a:solidFill>
                  <a:srgbClr val="FFFFFF"/>
                </a:solidFill>
                <a:latin typeface="Verdana" pitchFamily="34" charset="0"/>
              </a:rPr>
              <a:t>XM</a:t>
            </a:r>
            <a:r>
              <a:rPr lang="en-US" altLang="en-US" sz="1100" smtClean="0">
                <a:solidFill>
                  <a:srgbClr val="FFFFFF"/>
                </a:solidFill>
                <a:latin typeface="Verdana" pitchFamily="34" charset="0"/>
              </a:rPr>
              <a:t>B</a:t>
            </a:r>
            <a:endParaRPr lang="hu-HU" altLang="en-US" sz="1100" smtClean="0">
              <a:solidFill>
                <a:srgbClr val="FFFFFF"/>
              </a:solidFill>
              <a:latin typeface="Verdana" pitchFamily="34" charset="0"/>
            </a:endParaRPr>
          </a:p>
        </p:txBody>
      </p:sp>
      <p:cxnSp>
        <p:nvCxnSpPr>
          <p:cNvPr id="157" name="Egyenes összekötő 156"/>
          <p:cNvCxnSpPr/>
          <p:nvPr/>
        </p:nvCxnSpPr>
        <p:spPr>
          <a:xfrm rot="10800000" flipH="1">
            <a:off x="4794250" y="3592381"/>
            <a:ext cx="6477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églalap 157"/>
          <p:cNvSpPr/>
          <p:nvPr/>
        </p:nvSpPr>
        <p:spPr>
          <a:xfrm flipH="1">
            <a:off x="5065713" y="3486018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59" name="Téglalap 158"/>
          <p:cNvSpPr/>
          <p:nvPr/>
        </p:nvSpPr>
        <p:spPr>
          <a:xfrm flipH="1">
            <a:off x="4978400" y="348601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60" name="Téglalap 159"/>
          <p:cNvSpPr/>
          <p:nvPr/>
        </p:nvSpPr>
        <p:spPr>
          <a:xfrm flipH="1">
            <a:off x="4892675" y="348601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61" name="Téglalap 160"/>
          <p:cNvSpPr/>
          <p:nvPr/>
        </p:nvSpPr>
        <p:spPr>
          <a:xfrm flipH="1">
            <a:off x="4795838" y="3460618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cxnSp>
        <p:nvCxnSpPr>
          <p:cNvPr id="162" name="Egyenes összekötő 161"/>
          <p:cNvCxnSpPr/>
          <p:nvPr/>
        </p:nvCxnSpPr>
        <p:spPr>
          <a:xfrm rot="10800000" flipH="1">
            <a:off x="4808538" y="3765418"/>
            <a:ext cx="6477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Téglalap 162"/>
          <p:cNvSpPr/>
          <p:nvPr/>
        </p:nvSpPr>
        <p:spPr>
          <a:xfrm flipH="1">
            <a:off x="5065713" y="3736843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64" name="Téglalap 163"/>
          <p:cNvSpPr/>
          <p:nvPr/>
        </p:nvSpPr>
        <p:spPr>
          <a:xfrm flipH="1">
            <a:off x="4978400" y="3736843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65" name="Téglalap 164"/>
          <p:cNvSpPr/>
          <p:nvPr/>
        </p:nvSpPr>
        <p:spPr>
          <a:xfrm flipH="1">
            <a:off x="4892675" y="3736843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66" name="Téglalap 165"/>
          <p:cNvSpPr/>
          <p:nvPr/>
        </p:nvSpPr>
        <p:spPr>
          <a:xfrm flipH="1">
            <a:off x="4795838" y="3711443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67" name="Téglalap 166"/>
          <p:cNvSpPr/>
          <p:nvPr/>
        </p:nvSpPr>
        <p:spPr>
          <a:xfrm flipH="1">
            <a:off x="5313363" y="3520943"/>
            <a:ext cx="647700" cy="28733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hu-HU" altLang="en-US" sz="1100" smtClean="0">
                <a:solidFill>
                  <a:srgbClr val="FFFFFF"/>
                </a:solidFill>
                <a:latin typeface="Verdana" pitchFamily="34" charset="0"/>
              </a:rPr>
              <a:t>XM</a:t>
            </a:r>
            <a:r>
              <a:rPr lang="en-US" altLang="en-US" sz="1100" smtClean="0">
                <a:solidFill>
                  <a:srgbClr val="FFFFFF"/>
                </a:solidFill>
                <a:latin typeface="Verdana" pitchFamily="34" charset="0"/>
              </a:rPr>
              <a:t>B</a:t>
            </a:r>
            <a:endParaRPr lang="hu-HU" altLang="en-US" sz="1100" smtClean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90890" name="Szövegdoboz 31"/>
          <p:cNvSpPr txBox="1">
            <a:spLocks noChangeArrowheads="1"/>
          </p:cNvSpPr>
          <p:nvPr/>
        </p:nvSpPr>
        <p:spPr bwMode="auto">
          <a:xfrm>
            <a:off x="4680061" y="4051168"/>
            <a:ext cx="10699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>
                <a:solidFill>
                  <a:srgbClr val="000000"/>
                </a:solidFill>
                <a:latin typeface="Verdana" pitchFamily="34" charset="0"/>
              </a:rPr>
              <a:t>DDR</a:t>
            </a:r>
            <a:r>
              <a:rPr lang="en-US" altLang="en-US" sz="1000" dirty="0">
                <a:solidFill>
                  <a:srgbClr val="000000"/>
                </a:solidFill>
                <a:latin typeface="Verdana" pitchFamily="34" charset="0"/>
              </a:rPr>
              <a:t>-266/333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>
                <a:solidFill>
                  <a:srgbClr val="000000"/>
                </a:solidFill>
                <a:latin typeface="Verdana" pitchFamily="34" charset="0"/>
              </a:rPr>
              <a:t>DDR2</a:t>
            </a:r>
            <a:r>
              <a:rPr lang="en-US" altLang="en-US" sz="1000" dirty="0">
                <a:solidFill>
                  <a:srgbClr val="000000"/>
                </a:solidFill>
                <a:latin typeface="Verdana" pitchFamily="34" charset="0"/>
              </a:rPr>
              <a:t>-400</a:t>
            </a:r>
            <a:endParaRPr lang="hu-HU" altLang="en-US" sz="10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0891" name="Szövegdoboz 70"/>
          <p:cNvSpPr txBox="1">
            <a:spLocks noChangeArrowheads="1"/>
          </p:cNvSpPr>
          <p:nvPr/>
        </p:nvSpPr>
        <p:spPr bwMode="auto">
          <a:xfrm>
            <a:off x="6664325" y="2744656"/>
            <a:ext cx="43338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</a:rPr>
              <a:t>FSB</a:t>
            </a:r>
          </a:p>
        </p:txBody>
      </p:sp>
      <p:grpSp>
        <p:nvGrpSpPr>
          <p:cNvPr id="290892" name="Csoportba foglalás 135"/>
          <p:cNvGrpSpPr>
            <a:grpSpLocks/>
          </p:cNvGrpSpPr>
          <p:nvPr/>
        </p:nvGrpSpPr>
        <p:grpSpPr bwMode="auto">
          <a:xfrm flipH="1">
            <a:off x="7602538" y="2993893"/>
            <a:ext cx="1382712" cy="976313"/>
            <a:chOff x="4845164" y="3676774"/>
            <a:chExt cx="1383020" cy="976238"/>
          </a:xfrm>
        </p:grpSpPr>
        <p:cxnSp>
          <p:nvCxnSpPr>
            <p:cNvPr id="171" name="Egyenes összekötő 170"/>
            <p:cNvCxnSpPr/>
            <p:nvPr/>
          </p:nvCxnSpPr>
          <p:spPr>
            <a:xfrm rot="10800000" flipH="1" flipV="1">
              <a:off x="5877269" y="4365696"/>
              <a:ext cx="35091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Egyenes összekötő 171"/>
            <p:cNvCxnSpPr/>
            <p:nvPr/>
          </p:nvCxnSpPr>
          <p:spPr>
            <a:xfrm rot="10800000" flipH="1" flipV="1">
              <a:off x="5877269" y="3941867"/>
              <a:ext cx="35091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Egyenes összekötő 172"/>
            <p:cNvCxnSpPr/>
            <p:nvPr/>
          </p:nvCxnSpPr>
          <p:spPr>
            <a:xfrm rot="10800000" flipH="1">
              <a:off x="4861043" y="3860910"/>
              <a:ext cx="647844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4" name="Téglalap 173"/>
            <p:cNvSpPr/>
            <p:nvPr/>
          </p:nvSpPr>
          <p:spPr>
            <a:xfrm flipH="1">
              <a:off x="5118275" y="3676774"/>
              <a:ext cx="44460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75" name="Téglalap 174"/>
            <p:cNvSpPr/>
            <p:nvPr/>
          </p:nvSpPr>
          <p:spPr>
            <a:xfrm flipH="1">
              <a:off x="5030942" y="3676774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76" name="Téglalap 175"/>
            <p:cNvSpPr/>
            <p:nvPr/>
          </p:nvSpPr>
          <p:spPr>
            <a:xfrm flipH="1">
              <a:off x="4945198" y="3676774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77" name="Téglalap 176"/>
            <p:cNvSpPr/>
            <p:nvPr/>
          </p:nvSpPr>
          <p:spPr>
            <a:xfrm flipH="1">
              <a:off x="4861043" y="3676774"/>
              <a:ext cx="46047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cxnSp>
          <p:nvCxnSpPr>
            <p:cNvPr id="178" name="Egyenes összekötő 177"/>
            <p:cNvCxnSpPr/>
            <p:nvPr/>
          </p:nvCxnSpPr>
          <p:spPr>
            <a:xfrm rot="10800000" flipH="1">
              <a:off x="4861043" y="4030760"/>
              <a:ext cx="647844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9" name="Téglalap 178"/>
            <p:cNvSpPr/>
            <p:nvPr/>
          </p:nvSpPr>
          <p:spPr>
            <a:xfrm flipH="1">
              <a:off x="5118275" y="3924405"/>
              <a:ext cx="44460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80" name="Téglalap 179"/>
            <p:cNvSpPr/>
            <p:nvPr/>
          </p:nvSpPr>
          <p:spPr>
            <a:xfrm flipH="1">
              <a:off x="5030942" y="3924405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81" name="Téglalap 180"/>
            <p:cNvSpPr/>
            <p:nvPr/>
          </p:nvSpPr>
          <p:spPr>
            <a:xfrm flipH="1">
              <a:off x="4945198" y="3924405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82" name="Téglalap 181"/>
            <p:cNvSpPr/>
            <p:nvPr/>
          </p:nvSpPr>
          <p:spPr>
            <a:xfrm flipH="1">
              <a:off x="4861043" y="3924405"/>
              <a:ext cx="46047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83" name="Téglalap 182"/>
            <p:cNvSpPr/>
            <p:nvPr/>
          </p:nvSpPr>
          <p:spPr>
            <a:xfrm flipH="1">
              <a:off x="5364392" y="3799003"/>
              <a:ext cx="647844" cy="28731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hu-HU" altLang="en-US" sz="1100" smtClean="0">
                  <a:solidFill>
                    <a:srgbClr val="FFFFFF"/>
                  </a:solidFill>
                  <a:latin typeface="Verdana" pitchFamily="34" charset="0"/>
                </a:rPr>
                <a:t>XM</a:t>
              </a:r>
              <a:r>
                <a:rPr lang="en-US" altLang="en-US" sz="1100" smtClean="0">
                  <a:solidFill>
                    <a:srgbClr val="FFFFFF"/>
                  </a:solidFill>
                  <a:latin typeface="Verdana" pitchFamily="34" charset="0"/>
                </a:rPr>
                <a:t>B</a:t>
              </a:r>
              <a:endParaRPr lang="hu-HU" altLang="en-US" sz="1100" smtClean="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cxnSp>
          <p:nvCxnSpPr>
            <p:cNvPr id="184" name="Egyenes összekötő 183"/>
            <p:cNvCxnSpPr/>
            <p:nvPr/>
          </p:nvCxnSpPr>
          <p:spPr>
            <a:xfrm rot="10800000" flipH="1">
              <a:off x="4845164" y="4292677"/>
              <a:ext cx="647844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5" name="Téglalap 184"/>
            <p:cNvSpPr/>
            <p:nvPr/>
          </p:nvSpPr>
          <p:spPr>
            <a:xfrm flipH="1">
              <a:off x="5118275" y="4186323"/>
              <a:ext cx="44460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86" name="Téglalap 185"/>
            <p:cNvSpPr/>
            <p:nvPr/>
          </p:nvSpPr>
          <p:spPr>
            <a:xfrm flipH="1">
              <a:off x="5030942" y="4186323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87" name="Téglalap 186"/>
            <p:cNvSpPr/>
            <p:nvPr/>
          </p:nvSpPr>
          <p:spPr>
            <a:xfrm flipH="1">
              <a:off x="4945198" y="4186323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88" name="Téglalap 187"/>
            <p:cNvSpPr/>
            <p:nvPr/>
          </p:nvSpPr>
          <p:spPr>
            <a:xfrm flipH="1">
              <a:off x="4861043" y="4186323"/>
              <a:ext cx="46047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cxnSp>
          <p:nvCxnSpPr>
            <p:cNvPr id="189" name="Egyenes összekötő 188"/>
            <p:cNvCxnSpPr/>
            <p:nvPr/>
          </p:nvCxnSpPr>
          <p:spPr>
            <a:xfrm rot="10800000" flipH="1">
              <a:off x="4861043" y="4465701"/>
              <a:ext cx="647844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0" name="Téglalap 189"/>
            <p:cNvSpPr/>
            <p:nvPr/>
          </p:nvSpPr>
          <p:spPr>
            <a:xfrm flipH="1">
              <a:off x="5118275" y="4437129"/>
              <a:ext cx="44460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91" name="Téglalap 190"/>
            <p:cNvSpPr/>
            <p:nvPr/>
          </p:nvSpPr>
          <p:spPr>
            <a:xfrm flipH="1">
              <a:off x="5030942" y="4437129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92" name="Téglalap 191"/>
            <p:cNvSpPr/>
            <p:nvPr/>
          </p:nvSpPr>
          <p:spPr>
            <a:xfrm flipH="1">
              <a:off x="4945198" y="4437129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93" name="Téglalap 192"/>
            <p:cNvSpPr/>
            <p:nvPr/>
          </p:nvSpPr>
          <p:spPr>
            <a:xfrm flipH="1">
              <a:off x="4861043" y="4437129"/>
              <a:ext cx="46047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94" name="Téglalap 193"/>
            <p:cNvSpPr/>
            <p:nvPr/>
          </p:nvSpPr>
          <p:spPr>
            <a:xfrm flipH="1">
              <a:off x="5364392" y="4221245"/>
              <a:ext cx="647844" cy="28731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hu-HU" altLang="en-US" sz="1100" smtClean="0">
                  <a:solidFill>
                    <a:srgbClr val="FFFFFF"/>
                  </a:solidFill>
                  <a:latin typeface="Verdana" pitchFamily="34" charset="0"/>
                </a:rPr>
                <a:t>XM</a:t>
              </a:r>
              <a:r>
                <a:rPr lang="en-US" altLang="en-US" sz="1100" smtClean="0">
                  <a:solidFill>
                    <a:srgbClr val="FFFFFF"/>
                  </a:solidFill>
                  <a:latin typeface="Verdana" pitchFamily="34" charset="0"/>
                </a:rPr>
                <a:t>B</a:t>
              </a:r>
              <a:endParaRPr lang="hu-HU" altLang="en-US" sz="1100" smtClean="0">
                <a:solidFill>
                  <a:srgbClr val="FFFFFF"/>
                </a:solidFill>
                <a:latin typeface="Verdana" pitchFamily="34" charset="0"/>
              </a:endParaRPr>
            </a:p>
          </p:txBody>
        </p:sp>
      </p:grpSp>
      <p:sp>
        <p:nvSpPr>
          <p:cNvPr id="290893" name="Text Box 103"/>
          <p:cNvSpPr txBox="1">
            <a:spLocks noChangeArrowheads="1"/>
          </p:cNvSpPr>
          <p:nvPr/>
        </p:nvSpPr>
        <p:spPr bwMode="auto">
          <a:xfrm>
            <a:off x="6897688" y="3819393"/>
            <a:ext cx="5857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Verdana" pitchFamily="34" charset="0"/>
              </a:rPr>
              <a:t>HI 1.5</a:t>
            </a:r>
          </a:p>
        </p:txBody>
      </p:sp>
      <p:sp>
        <p:nvSpPr>
          <p:cNvPr id="290894" name="Szövegdoboz 31"/>
          <p:cNvSpPr txBox="1">
            <a:spLocks noChangeArrowheads="1"/>
          </p:cNvSpPr>
          <p:nvPr/>
        </p:nvSpPr>
        <p:spPr bwMode="auto">
          <a:xfrm>
            <a:off x="8043217" y="4065456"/>
            <a:ext cx="10699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>
                <a:solidFill>
                  <a:srgbClr val="000000"/>
                </a:solidFill>
                <a:latin typeface="Verdana" pitchFamily="34" charset="0"/>
              </a:rPr>
              <a:t>DDR</a:t>
            </a:r>
            <a:r>
              <a:rPr lang="en-US" altLang="en-US" sz="1000" dirty="0">
                <a:solidFill>
                  <a:srgbClr val="000000"/>
                </a:solidFill>
                <a:latin typeface="Verdana" pitchFamily="34" charset="0"/>
              </a:rPr>
              <a:t>-266/333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>
                <a:solidFill>
                  <a:srgbClr val="000000"/>
                </a:solidFill>
                <a:latin typeface="Verdana" pitchFamily="34" charset="0"/>
              </a:rPr>
              <a:t>DDR2</a:t>
            </a:r>
            <a:r>
              <a:rPr lang="en-US" altLang="en-US" sz="1000" dirty="0">
                <a:solidFill>
                  <a:srgbClr val="000000"/>
                </a:solidFill>
                <a:latin typeface="Verdana" pitchFamily="34" charset="0"/>
              </a:rPr>
              <a:t>-400</a:t>
            </a:r>
            <a:endParaRPr lang="hu-HU" altLang="en-US" sz="10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0895" name="Rectangle 105"/>
          <p:cNvSpPr>
            <a:spLocks noChangeArrowheads="1"/>
          </p:cNvSpPr>
          <p:nvPr/>
        </p:nvSpPr>
        <p:spPr bwMode="auto">
          <a:xfrm>
            <a:off x="6434138" y="1463543"/>
            <a:ext cx="12382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i="1" dirty="0">
                <a:solidFill>
                  <a:srgbClr val="000000"/>
                </a:solidFill>
                <a:latin typeface="Verdana" pitchFamily="34" charset="0"/>
              </a:rPr>
              <a:t>Xeon 7000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i="1" dirty="0">
                <a:solidFill>
                  <a:srgbClr val="000000"/>
                </a:solidFill>
                <a:latin typeface="Verdana" pitchFamily="34" charset="0"/>
              </a:rPr>
              <a:t>(</a:t>
            </a:r>
            <a:r>
              <a:rPr lang="hu-HU" altLang="en-US" sz="1000" i="1" dirty="0">
                <a:solidFill>
                  <a:srgbClr val="000000"/>
                </a:solidFill>
                <a:latin typeface="Verdana" pitchFamily="34" charset="0"/>
              </a:rPr>
              <a:t>Paxville MP</a:t>
            </a:r>
            <a:r>
              <a:rPr lang="en-US" altLang="en-US" sz="1000" i="1" dirty="0">
                <a:solidFill>
                  <a:srgbClr val="000000"/>
                </a:solidFill>
                <a:latin typeface="Verdana" pitchFamily="34" charset="0"/>
              </a:rPr>
              <a:t>) </a:t>
            </a:r>
            <a:r>
              <a:rPr lang="en-US" altLang="en-US" sz="1000" i="1" dirty="0" err="1">
                <a:solidFill>
                  <a:srgbClr val="000000"/>
                </a:solidFill>
                <a:latin typeface="Verdana" pitchFamily="34" charset="0"/>
              </a:rPr>
              <a:t>2x1C</a:t>
            </a:r>
            <a:r>
              <a:rPr lang="en-US" altLang="en-US" sz="1000" i="1" dirty="0">
                <a:solidFill>
                  <a:srgbClr val="000000"/>
                </a:solidFill>
                <a:latin typeface="Verdana" pitchFamily="34" charset="0"/>
              </a:rPr>
              <a:t> </a:t>
            </a:r>
          </a:p>
        </p:txBody>
      </p:sp>
      <p:sp>
        <p:nvSpPr>
          <p:cNvPr id="290896" name="Rectangle 106"/>
          <p:cNvSpPr>
            <a:spLocks noChangeArrowheads="1"/>
          </p:cNvSpPr>
          <p:nvPr/>
        </p:nvSpPr>
        <p:spPr bwMode="auto">
          <a:xfrm>
            <a:off x="7880350" y="1463543"/>
            <a:ext cx="6905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i="1">
                <a:solidFill>
                  <a:srgbClr val="000000"/>
                </a:solidFill>
                <a:latin typeface="Verdana" pitchFamily="34" charset="0"/>
              </a:rPr>
              <a:t>Xeon 7100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i="1">
                <a:solidFill>
                  <a:srgbClr val="000000"/>
                </a:solidFill>
                <a:latin typeface="Verdana" pitchFamily="34" charset="0"/>
              </a:rPr>
              <a:t>(Tulsa</a:t>
            </a:r>
            <a:r>
              <a:rPr lang="en-US" altLang="en-US" sz="1000" i="1">
                <a:solidFill>
                  <a:srgbClr val="000000"/>
                </a:solidFill>
                <a:latin typeface="Verdana" pitchFamily="34" charset="0"/>
              </a:rPr>
              <a:t>) 2C</a:t>
            </a:r>
          </a:p>
        </p:txBody>
      </p:sp>
      <p:sp>
        <p:nvSpPr>
          <p:cNvPr id="290897" name="Rectangle 107"/>
          <p:cNvSpPr>
            <a:spLocks noChangeArrowheads="1"/>
          </p:cNvSpPr>
          <p:nvPr/>
        </p:nvSpPr>
        <p:spPr bwMode="auto">
          <a:xfrm>
            <a:off x="5399088" y="1463543"/>
            <a:ext cx="8778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i="1" dirty="0">
                <a:solidFill>
                  <a:srgbClr val="000000"/>
                </a:solidFill>
                <a:latin typeface="Verdana" pitchFamily="34" charset="0"/>
              </a:rPr>
              <a:t>Xeon MP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i="1" dirty="0">
                <a:solidFill>
                  <a:srgbClr val="000000"/>
                </a:solidFill>
                <a:latin typeface="Verdana" pitchFamily="34" charset="0"/>
              </a:rPr>
              <a:t>(P</a:t>
            </a:r>
            <a:r>
              <a:rPr lang="en-US" altLang="en-US" sz="1000" i="1" dirty="0" err="1">
                <a:solidFill>
                  <a:srgbClr val="000000"/>
                </a:solidFill>
                <a:latin typeface="Verdana" pitchFamily="34" charset="0"/>
              </a:rPr>
              <a:t>otomac</a:t>
            </a:r>
            <a:r>
              <a:rPr lang="en-US" altLang="en-US" sz="1000" i="1" dirty="0">
                <a:solidFill>
                  <a:srgbClr val="000000"/>
                </a:solidFill>
                <a:latin typeface="Verdana" pitchFamily="34" charset="0"/>
              </a:rPr>
              <a:t>)</a:t>
            </a:r>
            <a:r>
              <a:rPr lang="hu-HU" altLang="en-US" sz="1000" i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000" i="1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hu-HU" altLang="en-US" sz="1000" i="1" dirty="0">
                <a:solidFill>
                  <a:srgbClr val="000000"/>
                </a:solidFill>
                <a:latin typeface="Verdana" pitchFamily="34" charset="0"/>
              </a:rPr>
              <a:t>C</a:t>
            </a:r>
            <a:endParaRPr lang="en-US" altLang="en-US" sz="1000" i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0898" name="Text Box 108"/>
          <p:cNvSpPr txBox="1">
            <a:spLocks noChangeArrowheads="1"/>
          </p:cNvSpPr>
          <p:nvPr/>
        </p:nvSpPr>
        <p:spPr bwMode="auto">
          <a:xfrm>
            <a:off x="6256338" y="1482593"/>
            <a:ext cx="2413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/</a:t>
            </a:r>
          </a:p>
        </p:txBody>
      </p:sp>
      <p:sp>
        <p:nvSpPr>
          <p:cNvPr id="290899" name="Text Box 109"/>
          <p:cNvSpPr txBox="1">
            <a:spLocks noChangeArrowheads="1"/>
          </p:cNvSpPr>
          <p:nvPr/>
        </p:nvSpPr>
        <p:spPr bwMode="auto">
          <a:xfrm>
            <a:off x="7642225" y="1484181"/>
            <a:ext cx="2413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/</a:t>
            </a:r>
          </a:p>
        </p:txBody>
      </p:sp>
      <p:sp>
        <p:nvSpPr>
          <p:cNvPr id="290900" name="Text Box 110"/>
          <p:cNvSpPr txBox="1">
            <a:spLocks noChangeArrowheads="1"/>
          </p:cNvSpPr>
          <p:nvPr/>
        </p:nvSpPr>
        <p:spPr bwMode="auto">
          <a:xfrm>
            <a:off x="5052791" y="4975093"/>
            <a:ext cx="3296095" cy="62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64-bit Pentium 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4 Prescott MP aimed </a:t>
            </a:r>
          </a:p>
          <a:p>
            <a:pPr algn="ctr" eaLnBrk="1" hangingPunct="1"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100" dirty="0" err="1">
                <a:solidFill>
                  <a:srgbClr val="000000"/>
                </a:solidFill>
                <a:latin typeface="Verdana" pitchFamily="34" charset="0"/>
              </a:rPr>
              <a:t>Truland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 MP server platform (for up to 2 C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(2006)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0901" name="Téglalap 132"/>
          <p:cNvSpPr>
            <a:spLocks noChangeArrowheads="1"/>
          </p:cNvSpPr>
          <p:nvPr/>
        </p:nvSpPr>
        <p:spPr bwMode="auto">
          <a:xfrm>
            <a:off x="4872038" y="1977893"/>
            <a:ext cx="927100" cy="576263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Pentium</a:t>
            </a: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4</a:t>
            </a:r>
            <a:b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Xeon MP </a:t>
            </a:r>
            <a:r>
              <a:rPr lang="en-US" altLang="en-US" sz="1100" dirty="0" err="1">
                <a:solidFill>
                  <a:srgbClr val="FFFFFF"/>
                </a:solidFill>
                <a:latin typeface="Verdana" pitchFamily="34" charset="0"/>
              </a:rPr>
              <a:t>1C</a:t>
            </a: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/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en-US" altLang="en-US" sz="1100" dirty="0" err="1">
                <a:solidFill>
                  <a:srgbClr val="FFFFFF"/>
                </a:solidFill>
                <a:latin typeface="Verdana" pitchFamily="34" charset="0"/>
              </a:rPr>
              <a:t>x1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C</a:t>
            </a:r>
          </a:p>
        </p:txBody>
      </p:sp>
      <p:sp>
        <p:nvSpPr>
          <p:cNvPr id="290902" name="Téglalap 132"/>
          <p:cNvSpPr>
            <a:spLocks noChangeArrowheads="1"/>
          </p:cNvSpPr>
          <p:nvPr/>
        </p:nvSpPr>
        <p:spPr bwMode="auto">
          <a:xfrm>
            <a:off x="5876925" y="1979481"/>
            <a:ext cx="927100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Pentium</a:t>
            </a: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4</a:t>
            </a:r>
            <a:b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Xeon MP </a:t>
            </a:r>
            <a:r>
              <a:rPr lang="en-US" altLang="en-US" sz="1100" dirty="0" err="1">
                <a:solidFill>
                  <a:srgbClr val="FFFFFF"/>
                </a:solidFill>
                <a:latin typeface="Verdana" pitchFamily="34" charset="0"/>
              </a:rPr>
              <a:t>1C</a:t>
            </a: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/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en-US" altLang="en-US" sz="1100" dirty="0" err="1">
                <a:solidFill>
                  <a:srgbClr val="FFFFFF"/>
                </a:solidFill>
                <a:latin typeface="Verdana" pitchFamily="34" charset="0"/>
              </a:rPr>
              <a:t>x1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C</a:t>
            </a:r>
          </a:p>
        </p:txBody>
      </p:sp>
      <p:sp>
        <p:nvSpPr>
          <p:cNvPr id="290903" name="Téglalap 132"/>
          <p:cNvSpPr>
            <a:spLocks noChangeArrowheads="1"/>
          </p:cNvSpPr>
          <p:nvPr/>
        </p:nvSpPr>
        <p:spPr bwMode="auto">
          <a:xfrm>
            <a:off x="6880225" y="1979481"/>
            <a:ext cx="927100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Pentium</a:t>
            </a: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4</a:t>
            </a:r>
            <a:b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Xeon MP </a:t>
            </a:r>
            <a:r>
              <a:rPr lang="en-US" altLang="en-US" sz="1100" dirty="0" err="1">
                <a:solidFill>
                  <a:srgbClr val="FFFFFF"/>
                </a:solidFill>
                <a:latin typeface="Verdana" pitchFamily="34" charset="0"/>
              </a:rPr>
              <a:t>1C</a:t>
            </a: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/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en-US" altLang="en-US" sz="1100" dirty="0" err="1">
                <a:solidFill>
                  <a:srgbClr val="FFFFFF"/>
                </a:solidFill>
                <a:latin typeface="Verdana" pitchFamily="34" charset="0"/>
              </a:rPr>
              <a:t>x1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C</a:t>
            </a:r>
          </a:p>
        </p:txBody>
      </p:sp>
      <p:sp>
        <p:nvSpPr>
          <p:cNvPr id="290904" name="Téglalap 132"/>
          <p:cNvSpPr>
            <a:spLocks noChangeArrowheads="1"/>
          </p:cNvSpPr>
          <p:nvPr/>
        </p:nvSpPr>
        <p:spPr bwMode="auto">
          <a:xfrm>
            <a:off x="7883525" y="1979481"/>
            <a:ext cx="927100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Pentium</a:t>
            </a: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4</a:t>
            </a:r>
            <a:b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Xeon MP </a:t>
            </a:r>
            <a:r>
              <a:rPr lang="en-US" altLang="en-US" sz="1100" dirty="0" err="1">
                <a:solidFill>
                  <a:srgbClr val="FFFFFF"/>
                </a:solidFill>
                <a:latin typeface="Verdana" pitchFamily="34" charset="0"/>
              </a:rPr>
              <a:t>1C</a:t>
            </a: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/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en-US" altLang="en-US" sz="1100" dirty="0" err="1">
                <a:solidFill>
                  <a:srgbClr val="FFFFFF"/>
                </a:solidFill>
                <a:latin typeface="Verdana" pitchFamily="34" charset="0"/>
              </a:rPr>
              <a:t>x1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C</a:t>
            </a:r>
          </a:p>
        </p:txBody>
      </p:sp>
      <p:sp>
        <p:nvSpPr>
          <p:cNvPr id="290905" name="Text Box 115"/>
          <p:cNvSpPr txBox="1">
            <a:spLocks noChangeArrowheads="1"/>
          </p:cNvSpPr>
          <p:nvPr/>
        </p:nvSpPr>
        <p:spPr bwMode="auto">
          <a:xfrm>
            <a:off x="323844" y="4975093"/>
            <a:ext cx="3579827" cy="62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Previous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32-bit Pentium 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4 MP aimed</a:t>
            </a:r>
          </a:p>
          <a:p>
            <a:pPr algn="ctr" eaLnBrk="1" hangingPunct="1"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4S 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server platform (for single core processors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(2004 and before)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0906" name="Oval 116"/>
          <p:cNvSpPr>
            <a:spLocks noChangeArrowheads="1"/>
          </p:cNvSpPr>
          <p:nvPr/>
        </p:nvSpPr>
        <p:spPr bwMode="auto">
          <a:xfrm>
            <a:off x="5041900" y="2631943"/>
            <a:ext cx="3619500" cy="406400"/>
          </a:xfrm>
          <a:prstGeom prst="ellipse">
            <a:avLst/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0907" name="Text Box 117"/>
          <p:cNvSpPr txBox="1">
            <a:spLocks noChangeArrowheads="1"/>
          </p:cNvSpPr>
          <p:nvPr/>
        </p:nvSpPr>
        <p:spPr bwMode="auto">
          <a:xfrm>
            <a:off x="8559800" y="2924043"/>
            <a:ext cx="4953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0908" name="Oval 118"/>
          <p:cNvSpPr>
            <a:spLocks noChangeArrowheads="1"/>
          </p:cNvSpPr>
          <p:nvPr/>
        </p:nvSpPr>
        <p:spPr bwMode="auto">
          <a:xfrm>
            <a:off x="4572000" y="2784343"/>
            <a:ext cx="1589088" cy="1333500"/>
          </a:xfrm>
          <a:prstGeom prst="ellipse">
            <a:avLst/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0909" name="Oval 119"/>
          <p:cNvSpPr>
            <a:spLocks noChangeArrowheads="1"/>
          </p:cNvSpPr>
          <p:nvPr/>
        </p:nvSpPr>
        <p:spPr bwMode="auto">
          <a:xfrm>
            <a:off x="7602538" y="2785931"/>
            <a:ext cx="1495425" cy="1333500"/>
          </a:xfrm>
          <a:prstGeom prst="ellipse">
            <a:avLst/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0910" name="AutoShape 120"/>
          <p:cNvSpPr>
            <a:spLocks noChangeArrowheads="1"/>
          </p:cNvSpPr>
          <p:nvPr/>
        </p:nvSpPr>
        <p:spPr bwMode="auto">
          <a:xfrm>
            <a:off x="3898900" y="3419343"/>
            <a:ext cx="431800" cy="88900"/>
          </a:xfrm>
          <a:prstGeom prst="rightArrow">
            <a:avLst>
              <a:gd name="adj1" fmla="val 50000"/>
              <a:gd name="adj2" fmla="val 121429"/>
            </a:avLst>
          </a:prstGeom>
          <a:solidFill>
            <a:srgbClr val="FF0000"/>
          </a:solidFill>
          <a:ln w="1905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0911" name="Text Box 121"/>
          <p:cNvSpPr txBox="1">
            <a:spLocks noChangeArrowheads="1"/>
          </p:cNvSpPr>
          <p:nvPr/>
        </p:nvSpPr>
        <p:spPr bwMode="auto">
          <a:xfrm>
            <a:off x="134401" y="611188"/>
            <a:ext cx="912550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</a:rPr>
              <a:t>Evolution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</a:rPr>
              <a:t>of 32-bit single core 4S server platforms to 64-bit dual core 4S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</a:rPr>
              <a:t>server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</a:rPr>
              <a:t>platform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</a:endParaRPr>
          </a:p>
        </p:txBody>
      </p:sp>
      <p:sp>
        <p:nvSpPr>
          <p:cNvPr id="122" name="Rectangle 7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Evolution of Intel’s high-end multicore 4S server platforms 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29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99944" y="3843206"/>
            <a:ext cx="4010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</a:rPr>
              <a:t>IMI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7462044" y="3855906"/>
            <a:ext cx="4010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</a:rPr>
              <a:t>IMI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6700" y="5641843"/>
            <a:ext cx="8012130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US" sz="1100" dirty="0" smtClean="0">
                <a:solidFill>
                  <a:srgbClr val="FF0000"/>
                </a:solidFill>
              </a:rPr>
              <a:t>IMI (Independent Memory Interface): </a:t>
            </a:r>
            <a:r>
              <a:rPr lang="en-US" sz="1100" dirty="0" smtClean="0">
                <a:solidFill>
                  <a:srgbClr val="0070C0"/>
                </a:solidFill>
              </a:rPr>
              <a:t>Low line count (70 signal lines) serial interface </a:t>
            </a:r>
            <a:r>
              <a:rPr lang="en-US" sz="1100" dirty="0" smtClean="0"/>
              <a:t>vs. DDR2 with 240 pins.</a:t>
            </a:r>
          </a:p>
          <a:p>
            <a:r>
              <a:rPr lang="en-US" sz="1100" dirty="0" smtClean="0">
                <a:solidFill>
                  <a:srgbClr val="FF0000"/>
                </a:solidFill>
              </a:rPr>
              <a:t>XMB: </a:t>
            </a:r>
            <a:r>
              <a:rPr lang="en-US" sz="1100" dirty="0" err="1" smtClean="0">
                <a:solidFill>
                  <a:srgbClr val="FF0000"/>
                </a:solidFill>
              </a:rPr>
              <a:t>eXternal</a:t>
            </a:r>
            <a:r>
              <a:rPr lang="en-US" sz="1100" dirty="0" smtClean="0">
                <a:solidFill>
                  <a:srgbClr val="FF0000"/>
                </a:solidFill>
              </a:rPr>
              <a:t> Memory Bridge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4843781" y="4437392"/>
            <a:ext cx="8066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4 x 64 bit</a:t>
            </a:r>
            <a:endParaRPr lang="en-US" sz="1000" dirty="0"/>
          </a:p>
        </p:txBody>
      </p:sp>
      <p:sp>
        <p:nvSpPr>
          <p:cNvPr id="125" name="TextBox 124"/>
          <p:cNvSpPr txBox="1"/>
          <p:nvPr/>
        </p:nvSpPr>
        <p:spPr>
          <a:xfrm>
            <a:off x="8190145" y="4435244"/>
            <a:ext cx="8066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4 x 64 bit</a:t>
            </a:r>
            <a:endParaRPr lang="en-US" sz="1000" dirty="0"/>
          </a:p>
        </p:txBody>
      </p:sp>
      <p:sp>
        <p:nvSpPr>
          <p:cNvPr id="127" name="TextBox 126"/>
          <p:cNvSpPr txBox="1"/>
          <p:nvPr/>
        </p:nvSpPr>
        <p:spPr>
          <a:xfrm>
            <a:off x="3287583" y="3988780"/>
            <a:ext cx="8066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2 x 64 bit</a:t>
            </a:r>
            <a:endParaRPr lang="en-US" sz="1000" dirty="0"/>
          </a:p>
        </p:txBody>
      </p:sp>
      <p:sp>
        <p:nvSpPr>
          <p:cNvPr id="11" name="TextBox 10"/>
          <p:cNvSpPr txBox="1"/>
          <p:nvPr/>
        </p:nvSpPr>
        <p:spPr>
          <a:xfrm>
            <a:off x="2112963" y="991671"/>
            <a:ext cx="4386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Introducing low line count memory connection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809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0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0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0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0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0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0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0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0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08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08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0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0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08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0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908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908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908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908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908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908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908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908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908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90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908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90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9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7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1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5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6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9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0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3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4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1" dur="500" fill="hold"/>
                                        <p:tgtEl>
                                          <p:spTgt spid="290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2" dur="500" fill="hold"/>
                                        <p:tgtEl>
                                          <p:spTgt spid="290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5" dur="500" fill="hold"/>
                                        <p:tgtEl>
                                          <p:spTgt spid="290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6" dur="500" fill="hold"/>
                                        <p:tgtEl>
                                          <p:spTgt spid="290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9" dur="500" fill="hold"/>
                                        <p:tgtEl>
                                          <p:spTgt spid="290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0" dur="500" fill="hold"/>
                                        <p:tgtEl>
                                          <p:spTgt spid="290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3" dur="500" fill="hold"/>
                                        <p:tgtEl>
                                          <p:spTgt spid="2908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4" dur="500" fill="hold"/>
                                        <p:tgtEl>
                                          <p:spTgt spid="290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7" dur="500" fill="hold"/>
                                        <p:tgtEl>
                                          <p:spTgt spid="290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8" dur="500" fill="hold"/>
                                        <p:tgtEl>
                                          <p:spTgt spid="290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1" dur="500" fill="hold"/>
                                        <p:tgtEl>
                                          <p:spTgt spid="2908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2" dur="500" fill="hold"/>
                                        <p:tgtEl>
                                          <p:spTgt spid="2908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5" dur="500" fill="hold"/>
                                        <p:tgtEl>
                                          <p:spTgt spid="290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6" dur="500" fill="hold"/>
                                        <p:tgtEl>
                                          <p:spTgt spid="290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9" dur="500" fill="hold"/>
                                        <p:tgtEl>
                                          <p:spTgt spid="2908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0" dur="500" fill="hold"/>
                                        <p:tgtEl>
                                          <p:spTgt spid="2908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3" dur="500" fill="hold"/>
                                        <p:tgtEl>
                                          <p:spTgt spid="290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" dur="500" fill="hold"/>
                                        <p:tgtEl>
                                          <p:spTgt spid="290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7" dur="500" fill="hold"/>
                                        <p:tgtEl>
                                          <p:spTgt spid="2908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8" dur="500" fill="hold"/>
                                        <p:tgtEl>
                                          <p:spTgt spid="2908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1" dur="500" fill="hold"/>
                                        <p:tgtEl>
                                          <p:spTgt spid="2909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2" dur="500" fill="hold"/>
                                        <p:tgtEl>
                                          <p:spTgt spid="2909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5" dur="500" fill="hold"/>
                                        <p:tgtEl>
                                          <p:spTgt spid="2909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6" dur="500" fill="hold"/>
                                        <p:tgtEl>
                                          <p:spTgt spid="2909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9" dur="500" fill="hold"/>
                                        <p:tgtEl>
                                          <p:spTgt spid="2909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0" dur="500" fill="hold"/>
                                        <p:tgtEl>
                                          <p:spTgt spid="2909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3" dur="500" fill="hold"/>
                                        <p:tgtEl>
                                          <p:spTgt spid="2909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4" dur="500" fill="hold"/>
                                        <p:tgtEl>
                                          <p:spTgt spid="2909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7" dur="500" fill="hold"/>
                                        <p:tgtEl>
                                          <p:spTgt spid="2909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8" dur="500" fill="hold"/>
                                        <p:tgtEl>
                                          <p:spTgt spid="2909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1" dur="500" fill="hold"/>
                                        <p:tgtEl>
                                          <p:spTgt spid="2909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2" dur="500" fill="hold"/>
                                        <p:tgtEl>
                                          <p:spTgt spid="2909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5" dur="500" fill="hold"/>
                                        <p:tgtEl>
                                          <p:spTgt spid="2909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6" dur="500" fill="hold"/>
                                        <p:tgtEl>
                                          <p:spTgt spid="2909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7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9" dur="500" fill="hold"/>
                                        <p:tgtEl>
                                          <p:spTgt spid="2909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0" dur="500" fill="hold"/>
                                        <p:tgtEl>
                                          <p:spTgt spid="2909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3" dur="500" fill="hold"/>
                                        <p:tgtEl>
                                          <p:spTgt spid="2909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4" dur="500" fill="hold"/>
                                        <p:tgtEl>
                                          <p:spTgt spid="2909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7" dur="500" fill="hold"/>
                                        <p:tgtEl>
                                          <p:spTgt spid="2909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8" dur="500" fill="hold"/>
                                        <p:tgtEl>
                                          <p:spTgt spid="2909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1" dur="500" fill="hold"/>
                                        <p:tgtEl>
                                          <p:spTgt spid="2909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2" dur="500" fill="hold"/>
                                        <p:tgtEl>
                                          <p:spTgt spid="2909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28" grpId="0" animBg="1"/>
      <p:bldP spid="29" grpId="0" animBg="1"/>
      <p:bldP spid="30" grpId="0" animBg="1"/>
      <p:bldP spid="31" grpId="0" animBg="1"/>
      <p:bldP spid="34" grpId="0" animBg="1"/>
      <p:bldP spid="35" grpId="0" animBg="1"/>
      <p:bldP spid="36" grpId="0" animBg="1"/>
      <p:bldP spid="37" grpId="0" animBg="1"/>
      <p:bldP spid="54" grpId="0" animBg="1"/>
      <p:bldP spid="290838" grpId="0"/>
      <p:bldP spid="59" grpId="0" animBg="1"/>
      <p:bldP spid="60" grpId="0" animBg="1"/>
      <p:bldP spid="290841" grpId="0"/>
      <p:bldP spid="19" grpId="0" animBg="1"/>
      <p:bldP spid="290853" grpId="0"/>
      <p:bldP spid="290854" grpId="0"/>
      <p:bldP spid="290856" grpId="0"/>
      <p:bldP spid="142" grpId="0" animBg="1"/>
      <p:bldP spid="144" grpId="0" animBg="1"/>
      <p:bldP spid="147" grpId="0" animBg="1"/>
      <p:bldP spid="148" grpId="0" animBg="1"/>
      <p:bldP spid="149" grpId="0" animBg="1"/>
      <p:bldP spid="150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8" grpId="0" animBg="1"/>
      <p:bldP spid="159" grpId="0" animBg="1"/>
      <p:bldP spid="160" grpId="0" animBg="1"/>
      <p:bldP spid="161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290890" grpId="0"/>
      <p:bldP spid="290891" grpId="0"/>
      <p:bldP spid="290893" grpId="0"/>
      <p:bldP spid="290894" grpId="0"/>
      <p:bldP spid="290895" grpId="0"/>
      <p:bldP spid="290896" grpId="0"/>
      <p:bldP spid="290897" grpId="0"/>
      <p:bldP spid="290898" grpId="0"/>
      <p:bldP spid="290899" grpId="0"/>
      <p:bldP spid="290900" grpId="0"/>
      <p:bldP spid="290901" grpId="0" animBg="1"/>
      <p:bldP spid="290902" grpId="0" animBg="1"/>
      <p:bldP spid="290903" grpId="0" animBg="1"/>
      <p:bldP spid="290904" grpId="0" animBg="1"/>
      <p:bldP spid="290905" grpId="0"/>
      <p:bldP spid="290906" grpId="0" animBg="1"/>
      <p:bldP spid="290907" grpId="0"/>
      <p:bldP spid="290908" grpId="0" animBg="1"/>
      <p:bldP spid="290909" grpId="0" animBg="1"/>
      <p:bldP spid="290910" grpId="0" animBg="1"/>
      <p:bldP spid="2" grpId="0"/>
      <p:bldP spid="123" grpId="0"/>
      <p:bldP spid="10" grpId="0"/>
      <p:bldP spid="124" grpId="0"/>
      <p:bldP spid="125" grpId="0"/>
      <p:bldP spid="127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8" name="Egyenes összekötő 107"/>
          <p:cNvCxnSpPr/>
          <p:nvPr/>
        </p:nvCxnSpPr>
        <p:spPr>
          <a:xfrm rot="16200000" flipV="1">
            <a:off x="5995194" y="2952183"/>
            <a:ext cx="720725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Egyenes összekötő 200"/>
          <p:cNvCxnSpPr/>
          <p:nvPr/>
        </p:nvCxnSpPr>
        <p:spPr>
          <a:xfrm rot="10800000" flipH="1">
            <a:off x="7624763" y="3849914"/>
            <a:ext cx="2159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Egyenes összekötő 201"/>
          <p:cNvCxnSpPr/>
          <p:nvPr/>
        </p:nvCxnSpPr>
        <p:spPr>
          <a:xfrm flipV="1">
            <a:off x="7335838" y="3705451"/>
            <a:ext cx="28892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Egyenes összekötő 202"/>
          <p:cNvCxnSpPr/>
          <p:nvPr/>
        </p:nvCxnSpPr>
        <p:spPr>
          <a:xfrm rot="16200000" flipH="1">
            <a:off x="7552531" y="3777683"/>
            <a:ext cx="144463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Egyenes összekötő 125"/>
          <p:cNvCxnSpPr/>
          <p:nvPr/>
        </p:nvCxnSpPr>
        <p:spPr>
          <a:xfrm rot="10800000">
            <a:off x="7335838" y="3270476"/>
            <a:ext cx="2159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Egyenes összekötő 46"/>
          <p:cNvCxnSpPr/>
          <p:nvPr/>
        </p:nvCxnSpPr>
        <p:spPr>
          <a:xfrm rot="16200000" flipV="1">
            <a:off x="6427788" y="3918176"/>
            <a:ext cx="431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gyenes összekötő 40"/>
          <p:cNvCxnSpPr/>
          <p:nvPr/>
        </p:nvCxnSpPr>
        <p:spPr>
          <a:xfrm rot="5400000" flipH="1" flipV="1">
            <a:off x="4952206" y="2701358"/>
            <a:ext cx="3603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Egyenes összekötő 137"/>
          <p:cNvCxnSpPr/>
          <p:nvPr/>
        </p:nvCxnSpPr>
        <p:spPr>
          <a:xfrm rot="5400000" flipH="1" flipV="1">
            <a:off x="578643" y="2701358"/>
            <a:ext cx="3603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Egyenes összekötő 112"/>
          <p:cNvCxnSpPr/>
          <p:nvPr/>
        </p:nvCxnSpPr>
        <p:spPr>
          <a:xfrm rot="10800000">
            <a:off x="7820025" y="3127601"/>
            <a:ext cx="334963" cy="0"/>
          </a:xfrm>
          <a:prstGeom prst="line">
            <a:avLst/>
          </a:prstGeom>
          <a:ln w="317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Egyenes összekötő 108"/>
          <p:cNvCxnSpPr/>
          <p:nvPr/>
        </p:nvCxnSpPr>
        <p:spPr>
          <a:xfrm rot="16200000" flipV="1">
            <a:off x="6626225" y="2889476"/>
            <a:ext cx="611188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églalap 26"/>
          <p:cNvSpPr>
            <a:spLocks noChangeArrowheads="1"/>
          </p:cNvSpPr>
          <p:nvPr/>
        </p:nvSpPr>
        <p:spPr bwMode="auto">
          <a:xfrm>
            <a:off x="4365625" y="2016351"/>
            <a:ext cx="1079500" cy="576263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>
                <a:solidFill>
                  <a:srgbClr val="FFFFFF"/>
                </a:solidFill>
              </a:rPr>
              <a:t>Core2 (2C/4C)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 err="1">
                <a:solidFill>
                  <a:srgbClr val="FFFFFF"/>
                </a:solidFill>
              </a:rPr>
              <a:t>Penryn</a:t>
            </a:r>
            <a:r>
              <a:rPr lang="hu-HU" sz="1100" dirty="0">
                <a:solidFill>
                  <a:srgbClr val="FFFFFF"/>
                </a:solidFill>
              </a:rPr>
              <a:t> (6C)</a:t>
            </a:r>
          </a:p>
        </p:txBody>
      </p:sp>
      <p:sp>
        <p:nvSpPr>
          <p:cNvPr id="32" name="Téglalap 31"/>
          <p:cNvSpPr>
            <a:spLocks noChangeArrowheads="1"/>
          </p:cNvSpPr>
          <p:nvPr/>
        </p:nvSpPr>
        <p:spPr bwMode="auto">
          <a:xfrm>
            <a:off x="6684963" y="2016351"/>
            <a:ext cx="1079500" cy="576263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>
                <a:solidFill>
                  <a:srgbClr val="FFFFFF"/>
                </a:solidFill>
              </a:rPr>
              <a:t>Core2 (2C/4C)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 err="1">
                <a:solidFill>
                  <a:srgbClr val="FFFFFF"/>
                </a:solidFill>
              </a:rPr>
              <a:t>Penryn</a:t>
            </a:r>
            <a:r>
              <a:rPr lang="hu-HU" sz="1100" dirty="0">
                <a:solidFill>
                  <a:srgbClr val="FFFFFF"/>
                </a:solidFill>
              </a:rPr>
              <a:t> (6C)</a:t>
            </a:r>
          </a:p>
        </p:txBody>
      </p:sp>
      <p:sp>
        <p:nvSpPr>
          <p:cNvPr id="38" name="Téglalap 37"/>
          <p:cNvSpPr>
            <a:spLocks noChangeArrowheads="1"/>
          </p:cNvSpPr>
          <p:nvPr/>
        </p:nvSpPr>
        <p:spPr bwMode="auto">
          <a:xfrm>
            <a:off x="7843838" y="2016351"/>
            <a:ext cx="1079500" cy="576263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>
                <a:solidFill>
                  <a:srgbClr val="FFFFFF"/>
                </a:solidFill>
              </a:rPr>
              <a:t>Core2 (2C/4C)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 err="1">
                <a:solidFill>
                  <a:srgbClr val="FFFFFF"/>
                </a:solidFill>
              </a:rPr>
              <a:t>Penryn</a:t>
            </a:r>
            <a:r>
              <a:rPr lang="hu-HU" sz="1100" dirty="0">
                <a:solidFill>
                  <a:srgbClr val="FFFFFF"/>
                </a:solidFill>
              </a:rPr>
              <a:t> (6C)</a:t>
            </a:r>
          </a:p>
        </p:txBody>
      </p:sp>
      <p:sp>
        <p:nvSpPr>
          <p:cNvPr id="39" name="Téglalap 38"/>
          <p:cNvSpPr>
            <a:spLocks noChangeArrowheads="1"/>
          </p:cNvSpPr>
          <p:nvPr/>
        </p:nvSpPr>
        <p:spPr bwMode="auto">
          <a:xfrm>
            <a:off x="5524500" y="2016351"/>
            <a:ext cx="1079500" cy="576263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>
                <a:solidFill>
                  <a:srgbClr val="FFFFFF"/>
                </a:solidFill>
              </a:rPr>
              <a:t>Core2 (2C/4C)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 err="1">
                <a:solidFill>
                  <a:srgbClr val="FFFFFF"/>
                </a:solidFill>
              </a:rPr>
              <a:t>Penryn</a:t>
            </a:r>
            <a:r>
              <a:rPr lang="hu-HU" sz="1100" dirty="0">
                <a:solidFill>
                  <a:srgbClr val="FFFFFF"/>
                </a:solidFill>
              </a:rPr>
              <a:t> (6C)</a:t>
            </a:r>
          </a:p>
        </p:txBody>
      </p:sp>
      <p:cxnSp>
        <p:nvCxnSpPr>
          <p:cNvPr id="40" name="Egyenes összekötő 39"/>
          <p:cNvCxnSpPr/>
          <p:nvPr/>
        </p:nvCxnSpPr>
        <p:spPr>
          <a:xfrm flipV="1">
            <a:off x="5132388" y="2881539"/>
            <a:ext cx="10080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gyenes összekötő 41"/>
          <p:cNvCxnSpPr/>
          <p:nvPr/>
        </p:nvCxnSpPr>
        <p:spPr>
          <a:xfrm rot="5400000" flipH="1" flipV="1">
            <a:off x="5961062" y="3060927"/>
            <a:ext cx="3587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Egyenes összekötő 42"/>
          <p:cNvCxnSpPr/>
          <p:nvPr/>
        </p:nvCxnSpPr>
        <p:spPr>
          <a:xfrm rot="5400000" flipH="1" flipV="1">
            <a:off x="6932613" y="3097439"/>
            <a:ext cx="431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Egyenes összekötő 43"/>
          <p:cNvCxnSpPr/>
          <p:nvPr/>
        </p:nvCxnSpPr>
        <p:spPr>
          <a:xfrm rot="16200000" flipV="1">
            <a:off x="8012112" y="2737077"/>
            <a:ext cx="2889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églalap 44"/>
          <p:cNvSpPr/>
          <p:nvPr/>
        </p:nvSpPr>
        <p:spPr>
          <a:xfrm>
            <a:off x="5924550" y="3199039"/>
            <a:ext cx="1439863" cy="57626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>
                <a:solidFill>
                  <a:srgbClr val="FFFFFF"/>
                </a:solidFill>
                <a:latin typeface="Verdana" pitchFamily="34" charset="0"/>
              </a:rPr>
              <a:t>7300</a:t>
            </a:r>
          </a:p>
        </p:txBody>
      </p:sp>
      <p:sp>
        <p:nvSpPr>
          <p:cNvPr id="61" name="Téglalap 60"/>
          <p:cNvSpPr/>
          <p:nvPr/>
        </p:nvSpPr>
        <p:spPr>
          <a:xfrm>
            <a:off x="5922963" y="4138839"/>
            <a:ext cx="1439862" cy="576262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>
                <a:solidFill>
                  <a:srgbClr val="FFFFFF"/>
                </a:solidFill>
                <a:latin typeface="Verdana" pitchFamily="34" charset="0"/>
              </a:rPr>
              <a:t>631xESB/</a:t>
            </a:r>
            <a:br>
              <a:rPr lang="hu-HU" sz="1100" dirty="0">
                <a:solidFill>
                  <a:srgbClr val="FFFFFF"/>
                </a:solidFill>
                <a:latin typeface="Verdana" pitchFamily="34" charset="0"/>
              </a:rPr>
            </a:br>
            <a:r>
              <a:rPr lang="hu-HU" sz="1100" dirty="0">
                <a:solidFill>
                  <a:srgbClr val="FFFFFF"/>
                </a:solidFill>
                <a:latin typeface="Verdana" pitchFamily="34" charset="0"/>
              </a:rPr>
              <a:t>632xESB</a:t>
            </a:r>
          </a:p>
        </p:txBody>
      </p:sp>
      <p:cxnSp>
        <p:nvCxnSpPr>
          <p:cNvPr id="62" name="Egyenes összekötő 61"/>
          <p:cNvCxnSpPr/>
          <p:nvPr/>
        </p:nvCxnSpPr>
        <p:spPr>
          <a:xfrm>
            <a:off x="7148513" y="2881539"/>
            <a:ext cx="10080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Egyenes összekötő 55"/>
          <p:cNvCxnSpPr>
            <a:stCxn id="58" idx="3"/>
          </p:cNvCxnSpPr>
          <p:nvPr/>
        </p:nvCxnSpPr>
        <p:spPr>
          <a:xfrm flipH="1" flipV="1">
            <a:off x="7551738" y="3127601"/>
            <a:ext cx="28892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églalap 56"/>
          <p:cNvSpPr/>
          <p:nvPr/>
        </p:nvSpPr>
        <p:spPr>
          <a:xfrm>
            <a:off x="7708900" y="3019651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58" name="Téglalap 57"/>
          <p:cNvSpPr/>
          <p:nvPr/>
        </p:nvSpPr>
        <p:spPr>
          <a:xfrm>
            <a:off x="7794625" y="3019651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60" name="Téglalap 59"/>
          <p:cNvSpPr/>
          <p:nvPr/>
        </p:nvSpPr>
        <p:spPr>
          <a:xfrm>
            <a:off x="8108950" y="3019651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291867" name="Szövegdoboz 31"/>
          <p:cNvSpPr txBox="1">
            <a:spLocks noChangeArrowheads="1"/>
          </p:cNvSpPr>
          <p:nvPr/>
        </p:nvSpPr>
        <p:spPr bwMode="auto">
          <a:xfrm>
            <a:off x="8267700" y="3203801"/>
            <a:ext cx="846138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>
                <a:solidFill>
                  <a:srgbClr val="000000"/>
                </a:solidFill>
                <a:latin typeface="Verdana" pitchFamily="34" charset="0"/>
              </a:rPr>
              <a:t>up to</a:t>
            </a:r>
            <a:endParaRPr lang="en-US" altLang="en-US" sz="110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>
                <a:solidFill>
                  <a:srgbClr val="000000"/>
                </a:solidFill>
                <a:latin typeface="Verdana" pitchFamily="34" charset="0"/>
              </a:rPr>
              <a:t> 8 DIMMs</a:t>
            </a:r>
          </a:p>
        </p:txBody>
      </p:sp>
      <p:cxnSp>
        <p:nvCxnSpPr>
          <p:cNvPr id="115" name="Egyenes összekötő 114"/>
          <p:cNvCxnSpPr/>
          <p:nvPr/>
        </p:nvCxnSpPr>
        <p:spPr>
          <a:xfrm rot="10800000">
            <a:off x="7820025" y="3362551"/>
            <a:ext cx="334963" cy="0"/>
          </a:xfrm>
          <a:prstGeom prst="line">
            <a:avLst/>
          </a:prstGeom>
          <a:ln w="317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Egyenes összekötő 115"/>
          <p:cNvCxnSpPr>
            <a:stCxn id="118" idx="3"/>
          </p:cNvCxnSpPr>
          <p:nvPr/>
        </p:nvCxnSpPr>
        <p:spPr>
          <a:xfrm flipH="1">
            <a:off x="7362825" y="3362551"/>
            <a:ext cx="47783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églalap 116"/>
          <p:cNvSpPr/>
          <p:nvPr/>
        </p:nvSpPr>
        <p:spPr>
          <a:xfrm>
            <a:off x="7708900" y="3254601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18" name="Téglalap 117"/>
          <p:cNvSpPr/>
          <p:nvPr/>
        </p:nvSpPr>
        <p:spPr>
          <a:xfrm>
            <a:off x="7794625" y="3254601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19" name="Téglalap 118"/>
          <p:cNvSpPr/>
          <p:nvPr/>
        </p:nvSpPr>
        <p:spPr>
          <a:xfrm>
            <a:off x="8108950" y="3254601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cxnSp>
        <p:nvCxnSpPr>
          <p:cNvPr id="120" name="Egyenes összekötő 119"/>
          <p:cNvCxnSpPr/>
          <p:nvPr/>
        </p:nvCxnSpPr>
        <p:spPr>
          <a:xfrm rot="10800000">
            <a:off x="7820025" y="3605439"/>
            <a:ext cx="334963" cy="0"/>
          </a:xfrm>
          <a:prstGeom prst="line">
            <a:avLst/>
          </a:prstGeom>
          <a:ln w="317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Egyenes összekötő 120"/>
          <p:cNvCxnSpPr>
            <a:stCxn id="123" idx="3"/>
          </p:cNvCxnSpPr>
          <p:nvPr/>
        </p:nvCxnSpPr>
        <p:spPr>
          <a:xfrm flipH="1">
            <a:off x="7362825" y="3605439"/>
            <a:ext cx="47783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Téglalap 121"/>
          <p:cNvSpPr/>
          <p:nvPr/>
        </p:nvSpPr>
        <p:spPr>
          <a:xfrm>
            <a:off x="7708900" y="3497489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23" name="Téglalap 122"/>
          <p:cNvSpPr/>
          <p:nvPr/>
        </p:nvSpPr>
        <p:spPr>
          <a:xfrm>
            <a:off x="7794625" y="3497489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24" name="Téglalap 123"/>
          <p:cNvSpPr/>
          <p:nvPr/>
        </p:nvSpPr>
        <p:spPr>
          <a:xfrm>
            <a:off x="8108950" y="3497489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cxnSp>
        <p:nvCxnSpPr>
          <p:cNvPr id="125" name="Egyenes összekötő 124"/>
          <p:cNvCxnSpPr/>
          <p:nvPr/>
        </p:nvCxnSpPr>
        <p:spPr>
          <a:xfrm rot="10800000">
            <a:off x="7820025" y="3848326"/>
            <a:ext cx="334963" cy="0"/>
          </a:xfrm>
          <a:prstGeom prst="line">
            <a:avLst/>
          </a:prstGeom>
          <a:ln w="317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Téglalap 126"/>
          <p:cNvSpPr/>
          <p:nvPr/>
        </p:nvSpPr>
        <p:spPr>
          <a:xfrm>
            <a:off x="7708900" y="3738789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28" name="Téglalap 127"/>
          <p:cNvSpPr/>
          <p:nvPr/>
        </p:nvSpPr>
        <p:spPr>
          <a:xfrm>
            <a:off x="7794625" y="3738789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29" name="Téglalap 128"/>
          <p:cNvSpPr/>
          <p:nvPr/>
        </p:nvSpPr>
        <p:spPr>
          <a:xfrm>
            <a:off x="8108950" y="3738789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cxnSp>
        <p:nvCxnSpPr>
          <p:cNvPr id="131" name="Egyenes összekötő 130"/>
          <p:cNvCxnSpPr/>
          <p:nvPr/>
        </p:nvCxnSpPr>
        <p:spPr>
          <a:xfrm rot="10800000" flipH="1" flipV="1">
            <a:off x="1216025" y="3702276"/>
            <a:ext cx="35083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Egyenes összekötő 131"/>
          <p:cNvCxnSpPr/>
          <p:nvPr/>
        </p:nvCxnSpPr>
        <p:spPr>
          <a:xfrm rot="10800000" flipH="1" flipV="1">
            <a:off x="1216025" y="3280001"/>
            <a:ext cx="35083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Egyenes összekötő 136"/>
          <p:cNvCxnSpPr/>
          <p:nvPr/>
        </p:nvCxnSpPr>
        <p:spPr>
          <a:xfrm flipV="1">
            <a:off x="758825" y="2881539"/>
            <a:ext cx="10096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Egyenes összekötő 138"/>
          <p:cNvCxnSpPr/>
          <p:nvPr/>
        </p:nvCxnSpPr>
        <p:spPr>
          <a:xfrm rot="16200000" flipV="1">
            <a:off x="1406525" y="2952977"/>
            <a:ext cx="7207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Egyenes összekötő 139"/>
          <p:cNvCxnSpPr/>
          <p:nvPr/>
        </p:nvCxnSpPr>
        <p:spPr>
          <a:xfrm rot="16200000" flipV="1">
            <a:off x="2414587" y="2952977"/>
            <a:ext cx="7207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Egyenes összekötő 140"/>
          <p:cNvCxnSpPr/>
          <p:nvPr/>
        </p:nvCxnSpPr>
        <p:spPr>
          <a:xfrm rot="16200000" flipV="1">
            <a:off x="3638550" y="2737077"/>
            <a:ext cx="2889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Téglalap 141"/>
          <p:cNvSpPr/>
          <p:nvPr/>
        </p:nvSpPr>
        <p:spPr>
          <a:xfrm>
            <a:off x="1550988" y="3199039"/>
            <a:ext cx="1439862" cy="57626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hu-HU" altLang="en-US" sz="1100" smtClean="0">
                <a:solidFill>
                  <a:srgbClr val="FFFFFF"/>
                </a:solidFill>
                <a:latin typeface="Verdana" pitchFamily="34" charset="0"/>
              </a:rPr>
              <a:t>8500</a:t>
            </a:r>
            <a:r>
              <a:rPr lang="en-US" altLang="en-US" sz="1100" baseline="30000" smtClean="0">
                <a:solidFill>
                  <a:srgbClr val="FFFFFF"/>
                </a:solidFill>
                <a:latin typeface="Verdana" pitchFamily="34" charset="0"/>
              </a:rPr>
              <a:t>1</a:t>
            </a:r>
            <a:r>
              <a:rPr lang="hu-HU" altLang="en-US" sz="1100" smtClean="0">
                <a:solidFill>
                  <a:srgbClr val="FFFFFF"/>
                </a:solidFill>
                <a:latin typeface="Verdana" pitchFamily="34" charset="0"/>
              </a:rPr>
              <a:t>/8501</a:t>
            </a:r>
          </a:p>
        </p:txBody>
      </p:sp>
      <p:cxnSp>
        <p:nvCxnSpPr>
          <p:cNvPr id="143" name="Egyenes összekötő 142"/>
          <p:cNvCxnSpPr/>
          <p:nvPr/>
        </p:nvCxnSpPr>
        <p:spPr>
          <a:xfrm rot="5400000" flipH="1" flipV="1">
            <a:off x="2089150" y="3956276"/>
            <a:ext cx="363538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Téglalap 143"/>
          <p:cNvSpPr/>
          <p:nvPr/>
        </p:nvSpPr>
        <p:spPr>
          <a:xfrm>
            <a:off x="1550988" y="4138839"/>
            <a:ext cx="1439862" cy="576262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>
                <a:solidFill>
                  <a:srgbClr val="FFFFFF"/>
                </a:solidFill>
                <a:latin typeface="Verdana" pitchFamily="34" charset="0"/>
              </a:rPr>
              <a:t>ICH5</a:t>
            </a:r>
          </a:p>
        </p:txBody>
      </p:sp>
      <p:cxnSp>
        <p:nvCxnSpPr>
          <p:cNvPr id="145" name="Egyenes összekötő 144"/>
          <p:cNvCxnSpPr/>
          <p:nvPr/>
        </p:nvCxnSpPr>
        <p:spPr>
          <a:xfrm>
            <a:off x="2776538" y="2881539"/>
            <a:ext cx="10080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Egyenes összekötő 145"/>
          <p:cNvCxnSpPr/>
          <p:nvPr/>
        </p:nvCxnSpPr>
        <p:spPr>
          <a:xfrm rot="10800000" flipH="1">
            <a:off x="198438" y="3199039"/>
            <a:ext cx="6477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Téglalap 146"/>
          <p:cNvSpPr/>
          <p:nvPr/>
        </p:nvSpPr>
        <p:spPr>
          <a:xfrm flipH="1">
            <a:off x="455613" y="3014889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48" name="Téglalap 147"/>
          <p:cNvSpPr/>
          <p:nvPr/>
        </p:nvSpPr>
        <p:spPr>
          <a:xfrm flipH="1">
            <a:off x="368300" y="3014889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49" name="Téglalap 148"/>
          <p:cNvSpPr/>
          <p:nvPr/>
        </p:nvSpPr>
        <p:spPr>
          <a:xfrm flipH="1">
            <a:off x="282575" y="3014889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50" name="Téglalap 149"/>
          <p:cNvSpPr/>
          <p:nvPr/>
        </p:nvSpPr>
        <p:spPr>
          <a:xfrm flipH="1">
            <a:off x="198438" y="3014889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cxnSp>
        <p:nvCxnSpPr>
          <p:cNvPr id="151" name="Egyenes összekötő 150"/>
          <p:cNvCxnSpPr/>
          <p:nvPr/>
        </p:nvCxnSpPr>
        <p:spPr>
          <a:xfrm rot="10800000" flipH="1">
            <a:off x="198438" y="3368901"/>
            <a:ext cx="6477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églalap 151"/>
          <p:cNvSpPr/>
          <p:nvPr/>
        </p:nvSpPr>
        <p:spPr>
          <a:xfrm flipH="1">
            <a:off x="455613" y="3262539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53" name="Téglalap 152"/>
          <p:cNvSpPr/>
          <p:nvPr/>
        </p:nvSpPr>
        <p:spPr>
          <a:xfrm flipH="1">
            <a:off x="368300" y="3262539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54" name="Téglalap 153"/>
          <p:cNvSpPr/>
          <p:nvPr/>
        </p:nvSpPr>
        <p:spPr>
          <a:xfrm flipH="1">
            <a:off x="282575" y="3262539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55" name="Téglalap 154"/>
          <p:cNvSpPr/>
          <p:nvPr/>
        </p:nvSpPr>
        <p:spPr>
          <a:xfrm flipH="1">
            <a:off x="198438" y="3262539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56" name="Téglalap 155"/>
          <p:cNvSpPr/>
          <p:nvPr/>
        </p:nvSpPr>
        <p:spPr>
          <a:xfrm flipH="1">
            <a:off x="703263" y="3135539"/>
            <a:ext cx="647700" cy="2889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hu-HU" altLang="en-US" sz="1100" smtClean="0">
                <a:solidFill>
                  <a:srgbClr val="FFFFFF"/>
                </a:solidFill>
                <a:latin typeface="Verdana" pitchFamily="34" charset="0"/>
              </a:rPr>
              <a:t>XM</a:t>
            </a:r>
            <a:r>
              <a:rPr lang="en-US" altLang="en-US" sz="1100" smtClean="0">
                <a:solidFill>
                  <a:srgbClr val="FFFFFF"/>
                </a:solidFill>
                <a:latin typeface="Verdana" pitchFamily="34" charset="0"/>
              </a:rPr>
              <a:t>B</a:t>
            </a:r>
            <a:endParaRPr lang="hu-HU" altLang="en-US" sz="1100" smtClean="0">
              <a:solidFill>
                <a:srgbClr val="FFFFFF"/>
              </a:solidFill>
              <a:latin typeface="Verdana" pitchFamily="34" charset="0"/>
            </a:endParaRPr>
          </a:p>
        </p:txBody>
      </p:sp>
      <p:cxnSp>
        <p:nvCxnSpPr>
          <p:cNvPr id="157" name="Egyenes összekötő 156"/>
          <p:cNvCxnSpPr/>
          <p:nvPr/>
        </p:nvCxnSpPr>
        <p:spPr>
          <a:xfrm rot="10800000" flipH="1">
            <a:off x="184150" y="3630839"/>
            <a:ext cx="6477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églalap 157"/>
          <p:cNvSpPr/>
          <p:nvPr/>
        </p:nvSpPr>
        <p:spPr>
          <a:xfrm flipH="1">
            <a:off x="455613" y="3524476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59" name="Téglalap 158"/>
          <p:cNvSpPr/>
          <p:nvPr/>
        </p:nvSpPr>
        <p:spPr>
          <a:xfrm flipH="1">
            <a:off x="368300" y="3524476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60" name="Téglalap 159"/>
          <p:cNvSpPr/>
          <p:nvPr/>
        </p:nvSpPr>
        <p:spPr>
          <a:xfrm flipH="1">
            <a:off x="282575" y="3524476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61" name="Téglalap 160"/>
          <p:cNvSpPr/>
          <p:nvPr/>
        </p:nvSpPr>
        <p:spPr>
          <a:xfrm flipH="1">
            <a:off x="198438" y="3524476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cxnSp>
        <p:nvCxnSpPr>
          <p:cNvPr id="162" name="Egyenes összekötő 161"/>
          <p:cNvCxnSpPr/>
          <p:nvPr/>
        </p:nvCxnSpPr>
        <p:spPr>
          <a:xfrm rot="10800000" flipH="1">
            <a:off x="198438" y="3803876"/>
            <a:ext cx="6477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Téglalap 162"/>
          <p:cNvSpPr/>
          <p:nvPr/>
        </p:nvSpPr>
        <p:spPr>
          <a:xfrm flipH="1">
            <a:off x="455613" y="3775301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64" name="Téglalap 163"/>
          <p:cNvSpPr/>
          <p:nvPr/>
        </p:nvSpPr>
        <p:spPr>
          <a:xfrm flipH="1">
            <a:off x="368300" y="3775301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65" name="Téglalap 164"/>
          <p:cNvSpPr/>
          <p:nvPr/>
        </p:nvSpPr>
        <p:spPr>
          <a:xfrm flipH="1">
            <a:off x="282575" y="3775301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66" name="Téglalap 165"/>
          <p:cNvSpPr/>
          <p:nvPr/>
        </p:nvSpPr>
        <p:spPr>
          <a:xfrm flipH="1">
            <a:off x="198438" y="3775301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67" name="Téglalap 166"/>
          <p:cNvSpPr/>
          <p:nvPr/>
        </p:nvSpPr>
        <p:spPr>
          <a:xfrm flipH="1">
            <a:off x="703263" y="3559401"/>
            <a:ext cx="647700" cy="28733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hu-HU" altLang="en-US" sz="1100" smtClean="0">
                <a:solidFill>
                  <a:srgbClr val="FFFFFF"/>
                </a:solidFill>
                <a:latin typeface="Verdana" pitchFamily="34" charset="0"/>
              </a:rPr>
              <a:t>XM</a:t>
            </a:r>
            <a:r>
              <a:rPr lang="en-US" altLang="en-US" sz="1100" smtClean="0">
                <a:solidFill>
                  <a:srgbClr val="FFFFFF"/>
                </a:solidFill>
                <a:latin typeface="Verdana" pitchFamily="34" charset="0"/>
              </a:rPr>
              <a:t>B</a:t>
            </a:r>
            <a:endParaRPr lang="hu-HU" altLang="en-US" sz="1100" smtClean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91914" name="Szövegdoboz 31"/>
          <p:cNvSpPr txBox="1">
            <a:spLocks noChangeArrowheads="1"/>
          </p:cNvSpPr>
          <p:nvPr/>
        </p:nvSpPr>
        <p:spPr bwMode="auto">
          <a:xfrm>
            <a:off x="361950" y="4089626"/>
            <a:ext cx="1157288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>
                <a:solidFill>
                  <a:srgbClr val="000000"/>
                </a:solidFill>
                <a:latin typeface="Verdana" pitchFamily="34" charset="0"/>
              </a:rPr>
              <a:t>DDR</a:t>
            </a:r>
            <a:r>
              <a:rPr lang="en-US" altLang="en-US" sz="1100">
                <a:solidFill>
                  <a:srgbClr val="000000"/>
                </a:solidFill>
                <a:latin typeface="Verdana" pitchFamily="34" charset="0"/>
              </a:rPr>
              <a:t>-266/333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>
                <a:solidFill>
                  <a:srgbClr val="000000"/>
                </a:solidFill>
                <a:latin typeface="Verdana" pitchFamily="34" charset="0"/>
              </a:rPr>
              <a:t>DDR2</a:t>
            </a:r>
            <a:r>
              <a:rPr lang="en-US" altLang="en-US" sz="1100">
                <a:solidFill>
                  <a:srgbClr val="000000"/>
                </a:solidFill>
                <a:latin typeface="Verdana" pitchFamily="34" charset="0"/>
              </a:rPr>
              <a:t>-400</a:t>
            </a:r>
            <a:endParaRPr lang="hu-HU" altLang="en-US" sz="11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1915" name="Szövegdoboz 70"/>
          <p:cNvSpPr txBox="1">
            <a:spLocks noChangeArrowheads="1"/>
          </p:cNvSpPr>
          <p:nvPr/>
        </p:nvSpPr>
        <p:spPr bwMode="auto">
          <a:xfrm>
            <a:off x="2054225" y="2783114"/>
            <a:ext cx="43338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</a:rPr>
              <a:t>FSB</a:t>
            </a:r>
          </a:p>
        </p:txBody>
      </p:sp>
      <p:grpSp>
        <p:nvGrpSpPr>
          <p:cNvPr id="291916" name="Csoportba foglalás 135"/>
          <p:cNvGrpSpPr>
            <a:grpSpLocks/>
          </p:cNvGrpSpPr>
          <p:nvPr/>
        </p:nvGrpSpPr>
        <p:grpSpPr bwMode="auto">
          <a:xfrm flipH="1">
            <a:off x="2992438" y="3032351"/>
            <a:ext cx="1382712" cy="976313"/>
            <a:chOff x="4845164" y="3676774"/>
            <a:chExt cx="1383020" cy="976238"/>
          </a:xfrm>
        </p:grpSpPr>
        <p:cxnSp>
          <p:nvCxnSpPr>
            <p:cNvPr id="171" name="Egyenes összekötő 170"/>
            <p:cNvCxnSpPr/>
            <p:nvPr/>
          </p:nvCxnSpPr>
          <p:spPr>
            <a:xfrm rot="10800000" flipH="1" flipV="1">
              <a:off x="5877269" y="4365696"/>
              <a:ext cx="35091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Egyenes összekötő 171"/>
            <p:cNvCxnSpPr/>
            <p:nvPr/>
          </p:nvCxnSpPr>
          <p:spPr>
            <a:xfrm rot="10800000" flipH="1" flipV="1">
              <a:off x="5877269" y="3941867"/>
              <a:ext cx="35091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Egyenes összekötő 172"/>
            <p:cNvCxnSpPr/>
            <p:nvPr/>
          </p:nvCxnSpPr>
          <p:spPr>
            <a:xfrm rot="10800000" flipH="1">
              <a:off x="4861043" y="3860910"/>
              <a:ext cx="647844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4" name="Téglalap 173"/>
            <p:cNvSpPr/>
            <p:nvPr/>
          </p:nvSpPr>
          <p:spPr>
            <a:xfrm flipH="1">
              <a:off x="5118275" y="3676774"/>
              <a:ext cx="44460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75" name="Téglalap 174"/>
            <p:cNvSpPr/>
            <p:nvPr/>
          </p:nvSpPr>
          <p:spPr>
            <a:xfrm flipH="1">
              <a:off x="5030942" y="3676774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76" name="Téglalap 175"/>
            <p:cNvSpPr/>
            <p:nvPr/>
          </p:nvSpPr>
          <p:spPr>
            <a:xfrm flipH="1">
              <a:off x="4945198" y="3676774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77" name="Téglalap 176"/>
            <p:cNvSpPr/>
            <p:nvPr/>
          </p:nvSpPr>
          <p:spPr>
            <a:xfrm flipH="1">
              <a:off x="4861043" y="3676774"/>
              <a:ext cx="46047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cxnSp>
          <p:nvCxnSpPr>
            <p:cNvPr id="178" name="Egyenes összekötő 177"/>
            <p:cNvCxnSpPr/>
            <p:nvPr/>
          </p:nvCxnSpPr>
          <p:spPr>
            <a:xfrm rot="10800000" flipH="1">
              <a:off x="4861043" y="4030760"/>
              <a:ext cx="647844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9" name="Téglalap 178"/>
            <p:cNvSpPr/>
            <p:nvPr/>
          </p:nvSpPr>
          <p:spPr>
            <a:xfrm flipH="1">
              <a:off x="5118275" y="3924405"/>
              <a:ext cx="44460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80" name="Téglalap 179"/>
            <p:cNvSpPr/>
            <p:nvPr/>
          </p:nvSpPr>
          <p:spPr>
            <a:xfrm flipH="1">
              <a:off x="5030942" y="3924405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81" name="Téglalap 180"/>
            <p:cNvSpPr/>
            <p:nvPr/>
          </p:nvSpPr>
          <p:spPr>
            <a:xfrm flipH="1">
              <a:off x="4945198" y="3924405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82" name="Téglalap 181"/>
            <p:cNvSpPr/>
            <p:nvPr/>
          </p:nvSpPr>
          <p:spPr>
            <a:xfrm flipH="1">
              <a:off x="4861043" y="3924405"/>
              <a:ext cx="46047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83" name="Téglalap 182"/>
            <p:cNvSpPr/>
            <p:nvPr/>
          </p:nvSpPr>
          <p:spPr>
            <a:xfrm flipH="1">
              <a:off x="5364392" y="3799003"/>
              <a:ext cx="647844" cy="28731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hu-HU" altLang="en-US" sz="1100" smtClean="0">
                  <a:solidFill>
                    <a:srgbClr val="FFFFFF"/>
                  </a:solidFill>
                  <a:latin typeface="Verdana" pitchFamily="34" charset="0"/>
                </a:rPr>
                <a:t>XM</a:t>
              </a:r>
              <a:r>
                <a:rPr lang="en-US" altLang="en-US" sz="1100" smtClean="0">
                  <a:solidFill>
                    <a:srgbClr val="FFFFFF"/>
                  </a:solidFill>
                  <a:latin typeface="Verdana" pitchFamily="34" charset="0"/>
                </a:rPr>
                <a:t>B</a:t>
              </a:r>
              <a:endParaRPr lang="hu-HU" altLang="en-US" sz="1100" smtClean="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cxnSp>
          <p:nvCxnSpPr>
            <p:cNvPr id="184" name="Egyenes összekötő 183"/>
            <p:cNvCxnSpPr/>
            <p:nvPr/>
          </p:nvCxnSpPr>
          <p:spPr>
            <a:xfrm rot="10800000" flipH="1">
              <a:off x="4845164" y="4292677"/>
              <a:ext cx="647844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5" name="Téglalap 184"/>
            <p:cNvSpPr/>
            <p:nvPr/>
          </p:nvSpPr>
          <p:spPr>
            <a:xfrm flipH="1">
              <a:off x="5118275" y="4186323"/>
              <a:ext cx="44460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86" name="Téglalap 185"/>
            <p:cNvSpPr/>
            <p:nvPr/>
          </p:nvSpPr>
          <p:spPr>
            <a:xfrm flipH="1">
              <a:off x="5030942" y="4186323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87" name="Téglalap 186"/>
            <p:cNvSpPr/>
            <p:nvPr/>
          </p:nvSpPr>
          <p:spPr>
            <a:xfrm flipH="1">
              <a:off x="4945198" y="4186323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88" name="Téglalap 187"/>
            <p:cNvSpPr/>
            <p:nvPr/>
          </p:nvSpPr>
          <p:spPr>
            <a:xfrm flipH="1">
              <a:off x="4861043" y="4186323"/>
              <a:ext cx="46047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cxnSp>
          <p:nvCxnSpPr>
            <p:cNvPr id="189" name="Egyenes összekötő 188"/>
            <p:cNvCxnSpPr/>
            <p:nvPr/>
          </p:nvCxnSpPr>
          <p:spPr>
            <a:xfrm rot="10800000" flipH="1">
              <a:off x="4861043" y="4465701"/>
              <a:ext cx="647844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0" name="Téglalap 189"/>
            <p:cNvSpPr/>
            <p:nvPr/>
          </p:nvSpPr>
          <p:spPr>
            <a:xfrm flipH="1">
              <a:off x="5118275" y="4437129"/>
              <a:ext cx="44460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91" name="Téglalap 190"/>
            <p:cNvSpPr/>
            <p:nvPr/>
          </p:nvSpPr>
          <p:spPr>
            <a:xfrm flipH="1">
              <a:off x="5030942" y="4437129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92" name="Téglalap 191"/>
            <p:cNvSpPr/>
            <p:nvPr/>
          </p:nvSpPr>
          <p:spPr>
            <a:xfrm flipH="1">
              <a:off x="4945198" y="4437129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93" name="Téglalap 192"/>
            <p:cNvSpPr/>
            <p:nvPr/>
          </p:nvSpPr>
          <p:spPr>
            <a:xfrm flipH="1">
              <a:off x="4861043" y="4437129"/>
              <a:ext cx="46047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94" name="Téglalap 193"/>
            <p:cNvSpPr/>
            <p:nvPr/>
          </p:nvSpPr>
          <p:spPr>
            <a:xfrm flipH="1">
              <a:off x="5364392" y="4221245"/>
              <a:ext cx="647844" cy="28731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hu-HU" altLang="en-US" sz="1100" smtClean="0">
                  <a:solidFill>
                    <a:srgbClr val="FFFFFF"/>
                  </a:solidFill>
                  <a:latin typeface="Verdana" pitchFamily="34" charset="0"/>
                </a:rPr>
                <a:t>XM</a:t>
              </a:r>
              <a:r>
                <a:rPr lang="en-US" altLang="en-US" sz="1100" smtClean="0">
                  <a:solidFill>
                    <a:srgbClr val="FFFFFF"/>
                  </a:solidFill>
                  <a:latin typeface="Verdana" pitchFamily="34" charset="0"/>
                </a:rPr>
                <a:t>B</a:t>
              </a:r>
              <a:endParaRPr lang="hu-HU" altLang="en-US" sz="1100" smtClean="0">
                <a:solidFill>
                  <a:srgbClr val="FFFFFF"/>
                </a:solidFill>
                <a:latin typeface="Verdana" pitchFamily="34" charset="0"/>
              </a:endParaRPr>
            </a:p>
          </p:txBody>
        </p:sp>
      </p:grpSp>
      <p:cxnSp>
        <p:nvCxnSpPr>
          <p:cNvPr id="198" name="Egyenes összekötő 197"/>
          <p:cNvCxnSpPr/>
          <p:nvPr/>
        </p:nvCxnSpPr>
        <p:spPr>
          <a:xfrm rot="5400000">
            <a:off x="7480300" y="3199039"/>
            <a:ext cx="14287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1918" name="Szövegdoboz 31"/>
          <p:cNvSpPr txBox="1">
            <a:spLocks noChangeArrowheads="1"/>
          </p:cNvSpPr>
          <p:nvPr/>
        </p:nvSpPr>
        <p:spPr bwMode="auto">
          <a:xfrm>
            <a:off x="6664325" y="3827689"/>
            <a:ext cx="406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</a:rPr>
              <a:t>ESI</a:t>
            </a:r>
          </a:p>
        </p:txBody>
      </p:sp>
      <p:sp>
        <p:nvSpPr>
          <p:cNvPr id="291919" name="Szövegdoboz 70"/>
          <p:cNvSpPr txBox="1">
            <a:spLocks noChangeArrowheads="1"/>
          </p:cNvSpPr>
          <p:nvPr/>
        </p:nvSpPr>
        <p:spPr bwMode="auto">
          <a:xfrm>
            <a:off x="6399213" y="2800576"/>
            <a:ext cx="4333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</a:rPr>
              <a:t>FSB</a:t>
            </a:r>
          </a:p>
        </p:txBody>
      </p:sp>
      <p:sp>
        <p:nvSpPr>
          <p:cNvPr id="291920" name="AutoShape 106"/>
          <p:cNvSpPr>
            <a:spLocks noChangeArrowheads="1"/>
          </p:cNvSpPr>
          <p:nvPr/>
        </p:nvSpPr>
        <p:spPr bwMode="auto">
          <a:xfrm>
            <a:off x="4724400" y="3584801"/>
            <a:ext cx="431800" cy="88900"/>
          </a:xfrm>
          <a:prstGeom prst="rightArrow">
            <a:avLst>
              <a:gd name="adj1" fmla="val 50000"/>
              <a:gd name="adj2" fmla="val 121429"/>
            </a:avLst>
          </a:prstGeom>
          <a:solidFill>
            <a:srgbClr val="FF0000"/>
          </a:solidFill>
          <a:ln w="1905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1921" name="Text Box 107"/>
          <p:cNvSpPr txBox="1">
            <a:spLocks noChangeArrowheads="1"/>
          </p:cNvSpPr>
          <p:nvPr/>
        </p:nvSpPr>
        <p:spPr bwMode="auto">
          <a:xfrm>
            <a:off x="2287588" y="3857851"/>
            <a:ext cx="5857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HI 1.5</a:t>
            </a:r>
          </a:p>
        </p:txBody>
      </p:sp>
      <p:sp>
        <p:nvSpPr>
          <p:cNvPr id="291922" name="Szövegdoboz 31"/>
          <p:cNvSpPr txBox="1">
            <a:spLocks noChangeArrowheads="1"/>
          </p:cNvSpPr>
          <p:nvPr/>
        </p:nvSpPr>
        <p:spPr bwMode="auto">
          <a:xfrm>
            <a:off x="3094038" y="4103914"/>
            <a:ext cx="1157287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>
                <a:solidFill>
                  <a:srgbClr val="000000"/>
                </a:solidFill>
                <a:latin typeface="Verdana" pitchFamily="34" charset="0"/>
              </a:rPr>
              <a:t>DDR</a:t>
            </a:r>
            <a:r>
              <a:rPr lang="en-US" altLang="en-US" sz="1100">
                <a:solidFill>
                  <a:srgbClr val="000000"/>
                </a:solidFill>
                <a:latin typeface="Verdana" pitchFamily="34" charset="0"/>
              </a:rPr>
              <a:t>-266/333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>
                <a:solidFill>
                  <a:srgbClr val="000000"/>
                </a:solidFill>
                <a:latin typeface="Verdana" pitchFamily="34" charset="0"/>
              </a:rPr>
              <a:t>DDR2</a:t>
            </a:r>
            <a:r>
              <a:rPr lang="en-US" altLang="en-US" sz="1100">
                <a:solidFill>
                  <a:srgbClr val="000000"/>
                </a:solidFill>
                <a:latin typeface="Verdana" pitchFamily="34" charset="0"/>
              </a:rPr>
              <a:t>-400</a:t>
            </a:r>
            <a:endParaRPr lang="hu-HU" altLang="en-US" sz="11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1923" name="Szövegdoboz 31"/>
          <p:cNvSpPr txBox="1">
            <a:spLocks noChangeArrowheads="1"/>
          </p:cNvSpPr>
          <p:nvPr/>
        </p:nvSpPr>
        <p:spPr bwMode="auto">
          <a:xfrm>
            <a:off x="7585075" y="4167414"/>
            <a:ext cx="1246188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FB-</a:t>
            </a:r>
            <a:r>
              <a:rPr lang="en-US" altLang="en-US" sz="1100" dirty="0" err="1" smtClean="0">
                <a:solidFill>
                  <a:srgbClr val="000000"/>
                </a:solidFill>
                <a:latin typeface="Verdana" pitchFamily="34" charset="0"/>
              </a:rPr>
              <a:t>DIMM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 dirty="0">
                <a:solidFill>
                  <a:srgbClr val="000000"/>
                </a:solidFill>
                <a:latin typeface="Verdana" pitchFamily="34" charset="0"/>
              </a:rPr>
              <a:t>DDR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2-533/667</a:t>
            </a:r>
            <a:endParaRPr lang="hu-HU" altLang="en-US" sz="11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1924" name="Rectangle 110"/>
          <p:cNvSpPr>
            <a:spLocks noChangeArrowheads="1"/>
          </p:cNvSpPr>
          <p:nvPr/>
        </p:nvSpPr>
        <p:spPr bwMode="auto">
          <a:xfrm>
            <a:off x="1824038" y="1502001"/>
            <a:ext cx="12382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i="1" dirty="0">
                <a:solidFill>
                  <a:srgbClr val="000000"/>
                </a:solidFill>
                <a:latin typeface="Verdana" pitchFamily="34" charset="0"/>
              </a:rPr>
              <a:t>Xeon 7000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i="1" dirty="0">
                <a:solidFill>
                  <a:srgbClr val="000000"/>
                </a:solidFill>
                <a:latin typeface="Verdana" pitchFamily="34" charset="0"/>
              </a:rPr>
              <a:t>(</a:t>
            </a:r>
            <a:r>
              <a:rPr lang="hu-HU" altLang="en-US" sz="1000" i="1" dirty="0">
                <a:solidFill>
                  <a:srgbClr val="000000"/>
                </a:solidFill>
                <a:latin typeface="Verdana" pitchFamily="34" charset="0"/>
              </a:rPr>
              <a:t>Paxville MP</a:t>
            </a:r>
            <a:r>
              <a:rPr lang="en-US" altLang="en-US" sz="1000" i="1" dirty="0">
                <a:solidFill>
                  <a:srgbClr val="000000"/>
                </a:solidFill>
                <a:latin typeface="Verdana" pitchFamily="34" charset="0"/>
              </a:rPr>
              <a:t>) </a:t>
            </a:r>
            <a:r>
              <a:rPr lang="en-US" altLang="en-US" sz="1000" i="1" dirty="0" err="1">
                <a:solidFill>
                  <a:srgbClr val="000000"/>
                </a:solidFill>
                <a:latin typeface="Verdana" pitchFamily="34" charset="0"/>
              </a:rPr>
              <a:t>2x1C</a:t>
            </a:r>
            <a:r>
              <a:rPr lang="en-US" altLang="en-US" sz="1000" i="1" dirty="0">
                <a:solidFill>
                  <a:srgbClr val="000000"/>
                </a:solidFill>
                <a:latin typeface="Verdana" pitchFamily="34" charset="0"/>
              </a:rPr>
              <a:t> </a:t>
            </a:r>
          </a:p>
        </p:txBody>
      </p:sp>
      <p:sp>
        <p:nvSpPr>
          <p:cNvPr id="291925" name="Rectangle 111"/>
          <p:cNvSpPr>
            <a:spLocks noChangeArrowheads="1"/>
          </p:cNvSpPr>
          <p:nvPr/>
        </p:nvSpPr>
        <p:spPr bwMode="auto">
          <a:xfrm>
            <a:off x="3270250" y="1502001"/>
            <a:ext cx="6905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i="1">
                <a:solidFill>
                  <a:srgbClr val="000000"/>
                </a:solidFill>
                <a:latin typeface="Verdana" pitchFamily="34" charset="0"/>
              </a:rPr>
              <a:t>Xeon 7100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i="1">
                <a:solidFill>
                  <a:srgbClr val="000000"/>
                </a:solidFill>
                <a:latin typeface="Verdana" pitchFamily="34" charset="0"/>
              </a:rPr>
              <a:t>(Tulsa</a:t>
            </a:r>
            <a:r>
              <a:rPr lang="en-US" altLang="en-US" sz="1000" i="1">
                <a:solidFill>
                  <a:srgbClr val="000000"/>
                </a:solidFill>
                <a:latin typeface="Verdana" pitchFamily="34" charset="0"/>
              </a:rPr>
              <a:t>) 2C</a:t>
            </a:r>
          </a:p>
        </p:txBody>
      </p:sp>
      <p:sp>
        <p:nvSpPr>
          <p:cNvPr id="291926" name="Rectangle 112"/>
          <p:cNvSpPr>
            <a:spLocks noChangeArrowheads="1"/>
          </p:cNvSpPr>
          <p:nvPr/>
        </p:nvSpPr>
        <p:spPr bwMode="auto">
          <a:xfrm>
            <a:off x="788988" y="1502001"/>
            <a:ext cx="8778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i="1" dirty="0">
                <a:solidFill>
                  <a:srgbClr val="000000"/>
                </a:solidFill>
                <a:latin typeface="Verdana" pitchFamily="34" charset="0"/>
              </a:rPr>
              <a:t>Xeon MP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i="1" dirty="0">
                <a:solidFill>
                  <a:srgbClr val="000000"/>
                </a:solidFill>
                <a:latin typeface="Verdana" pitchFamily="34" charset="0"/>
              </a:rPr>
              <a:t>(P</a:t>
            </a:r>
            <a:r>
              <a:rPr lang="en-US" altLang="en-US" sz="1000" i="1" dirty="0" err="1">
                <a:solidFill>
                  <a:srgbClr val="000000"/>
                </a:solidFill>
                <a:latin typeface="Verdana" pitchFamily="34" charset="0"/>
              </a:rPr>
              <a:t>otomac</a:t>
            </a:r>
            <a:r>
              <a:rPr lang="en-US" altLang="en-US" sz="1000" i="1" dirty="0">
                <a:solidFill>
                  <a:srgbClr val="000000"/>
                </a:solidFill>
                <a:latin typeface="Verdana" pitchFamily="34" charset="0"/>
              </a:rPr>
              <a:t>)</a:t>
            </a:r>
            <a:r>
              <a:rPr lang="hu-HU" altLang="en-US" sz="1000" i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000" i="1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hu-HU" altLang="en-US" sz="1000" i="1" dirty="0">
                <a:solidFill>
                  <a:srgbClr val="000000"/>
                </a:solidFill>
                <a:latin typeface="Verdana" pitchFamily="34" charset="0"/>
              </a:rPr>
              <a:t>C</a:t>
            </a:r>
            <a:endParaRPr lang="en-US" altLang="en-US" sz="1000" i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1927" name="Text Box 113"/>
          <p:cNvSpPr txBox="1">
            <a:spLocks noChangeArrowheads="1"/>
          </p:cNvSpPr>
          <p:nvPr/>
        </p:nvSpPr>
        <p:spPr bwMode="auto">
          <a:xfrm>
            <a:off x="1646238" y="1521051"/>
            <a:ext cx="2413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/</a:t>
            </a:r>
          </a:p>
        </p:txBody>
      </p:sp>
      <p:sp>
        <p:nvSpPr>
          <p:cNvPr id="291928" name="Text Box 114"/>
          <p:cNvSpPr txBox="1">
            <a:spLocks noChangeArrowheads="1"/>
          </p:cNvSpPr>
          <p:nvPr/>
        </p:nvSpPr>
        <p:spPr bwMode="auto">
          <a:xfrm>
            <a:off x="3032125" y="1522639"/>
            <a:ext cx="2413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/</a:t>
            </a:r>
          </a:p>
        </p:txBody>
      </p:sp>
      <p:sp>
        <p:nvSpPr>
          <p:cNvPr id="291929" name="Text Box 115"/>
          <p:cNvSpPr txBox="1">
            <a:spLocks noChangeArrowheads="1"/>
          </p:cNvSpPr>
          <p:nvPr/>
        </p:nvSpPr>
        <p:spPr bwMode="auto">
          <a:xfrm>
            <a:off x="987425" y="6512151"/>
            <a:ext cx="712152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baseline="3000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 The E8500 MCH supports an FSB of 667 MT/s and consequently only the SC Xeon MP (Potomac) </a:t>
            </a:r>
          </a:p>
        </p:txBody>
      </p:sp>
      <p:sp>
        <p:nvSpPr>
          <p:cNvPr id="291930" name="Rectangle 116"/>
          <p:cNvSpPr>
            <a:spLocks noChangeArrowheads="1"/>
          </p:cNvSpPr>
          <p:nvPr/>
        </p:nvSpPr>
        <p:spPr bwMode="auto">
          <a:xfrm>
            <a:off x="4641850" y="1500414"/>
            <a:ext cx="12461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i="1">
                <a:solidFill>
                  <a:srgbClr val="000000"/>
                </a:solidFill>
                <a:latin typeface="Verdana" pitchFamily="34" charset="0"/>
              </a:rPr>
              <a:t>Xeon 7200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i="1">
                <a:solidFill>
                  <a:srgbClr val="000000"/>
                </a:solidFill>
                <a:latin typeface="Verdana" pitchFamily="34" charset="0"/>
              </a:rPr>
              <a:t>(Tigerton DC)</a:t>
            </a:r>
            <a:r>
              <a:rPr lang="en-US" altLang="en-US" sz="1000" i="1">
                <a:solidFill>
                  <a:srgbClr val="000000"/>
                </a:solidFill>
                <a:latin typeface="Verdana" pitchFamily="34" charset="0"/>
              </a:rPr>
              <a:t> 1x2C</a:t>
            </a:r>
          </a:p>
        </p:txBody>
      </p:sp>
      <p:sp>
        <p:nvSpPr>
          <p:cNvPr id="291931" name="Rectangle 117"/>
          <p:cNvSpPr>
            <a:spLocks noChangeArrowheads="1"/>
          </p:cNvSpPr>
          <p:nvPr/>
        </p:nvSpPr>
        <p:spPr bwMode="auto">
          <a:xfrm>
            <a:off x="6097588" y="1509939"/>
            <a:ext cx="1249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i="1">
                <a:solidFill>
                  <a:srgbClr val="000000"/>
                </a:solidFill>
                <a:latin typeface="Verdana" pitchFamily="34" charset="0"/>
              </a:rPr>
              <a:t>Xeon 7300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i="1">
                <a:solidFill>
                  <a:srgbClr val="000000"/>
                </a:solidFill>
                <a:latin typeface="Verdana" pitchFamily="34" charset="0"/>
              </a:rPr>
              <a:t>(Tigerton</a:t>
            </a:r>
            <a:r>
              <a:rPr lang="en-US" altLang="en-US" sz="1000" i="1">
                <a:solidFill>
                  <a:srgbClr val="000000"/>
                </a:solidFill>
                <a:latin typeface="Verdana" pitchFamily="34" charset="0"/>
              </a:rPr>
              <a:t> QC) 2x2C</a:t>
            </a:r>
          </a:p>
        </p:txBody>
      </p:sp>
      <p:sp>
        <p:nvSpPr>
          <p:cNvPr id="291932" name="Rectangle 118"/>
          <p:cNvSpPr>
            <a:spLocks noChangeArrowheads="1"/>
          </p:cNvSpPr>
          <p:nvPr/>
        </p:nvSpPr>
        <p:spPr bwMode="auto">
          <a:xfrm>
            <a:off x="7531100" y="1509939"/>
            <a:ext cx="1073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i="1">
                <a:solidFill>
                  <a:srgbClr val="000000"/>
                </a:solidFill>
                <a:latin typeface="Verdana" pitchFamily="34" charset="0"/>
              </a:rPr>
              <a:t>Xeon 7400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i="1">
                <a:solidFill>
                  <a:srgbClr val="000000"/>
                </a:solidFill>
                <a:latin typeface="Verdana" pitchFamily="34" charset="0"/>
              </a:rPr>
              <a:t>(</a:t>
            </a:r>
            <a:r>
              <a:rPr lang="en-US" altLang="en-US" sz="1000" i="1">
                <a:solidFill>
                  <a:srgbClr val="000000"/>
                </a:solidFill>
                <a:latin typeface="Verdana" pitchFamily="34" charset="0"/>
              </a:rPr>
              <a:t>Dunnington 6C</a:t>
            </a:r>
            <a:r>
              <a:rPr lang="hu-HU" altLang="en-US" sz="1000" i="1">
                <a:solidFill>
                  <a:srgbClr val="000000"/>
                </a:solidFill>
                <a:latin typeface="Verdana" pitchFamily="34" charset="0"/>
              </a:rPr>
              <a:t>)</a:t>
            </a:r>
            <a:endParaRPr lang="en-US" altLang="en-US" sz="1000" i="1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1933" name="Text Box 119"/>
          <p:cNvSpPr txBox="1">
            <a:spLocks noChangeArrowheads="1"/>
          </p:cNvSpPr>
          <p:nvPr/>
        </p:nvSpPr>
        <p:spPr bwMode="auto">
          <a:xfrm>
            <a:off x="5916613" y="1524226"/>
            <a:ext cx="2413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/</a:t>
            </a:r>
          </a:p>
        </p:txBody>
      </p:sp>
      <p:sp>
        <p:nvSpPr>
          <p:cNvPr id="291934" name="Text Box 120"/>
          <p:cNvSpPr txBox="1">
            <a:spLocks noChangeArrowheads="1"/>
          </p:cNvSpPr>
          <p:nvPr/>
        </p:nvSpPr>
        <p:spPr bwMode="auto">
          <a:xfrm>
            <a:off x="7364413" y="1524226"/>
            <a:ext cx="2413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/</a:t>
            </a:r>
          </a:p>
        </p:txBody>
      </p:sp>
      <p:sp>
        <p:nvSpPr>
          <p:cNvPr id="291935" name="Text Box 121"/>
          <p:cNvSpPr txBox="1">
            <a:spLocks noChangeArrowheads="1"/>
          </p:cNvSpPr>
          <p:nvPr/>
        </p:nvSpPr>
        <p:spPr bwMode="auto">
          <a:xfrm>
            <a:off x="489979" y="5064351"/>
            <a:ext cx="3201517" cy="62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90 nm Pentium 4 Prescott MP aimed </a:t>
            </a:r>
          </a:p>
          <a:p>
            <a:pPr algn="ctr" eaLnBrk="1" hangingPunct="1"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100" dirty="0" err="1">
                <a:solidFill>
                  <a:srgbClr val="000000"/>
                </a:solidFill>
                <a:latin typeface="Verdana" pitchFamily="34" charset="0"/>
              </a:rPr>
              <a:t>Truland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 MP server platform (for up to 2 C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(2006)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1936" name="Text Box 122"/>
          <p:cNvSpPr txBox="1">
            <a:spLocks noChangeArrowheads="1"/>
          </p:cNvSpPr>
          <p:nvPr/>
        </p:nvSpPr>
        <p:spPr bwMode="auto">
          <a:xfrm>
            <a:off x="4729618" y="5065939"/>
            <a:ext cx="3320140" cy="62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Core 2 aimed </a:t>
            </a:r>
          </a:p>
          <a:p>
            <a:pPr algn="ctr" eaLnBrk="1" hangingPunct="1"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100" dirty="0" err="1">
                <a:solidFill>
                  <a:srgbClr val="000000"/>
                </a:solidFill>
                <a:latin typeface="Verdana" pitchFamily="34" charset="0"/>
              </a:rPr>
              <a:t>Caneland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 MP server platform (for up to 6 C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(2007)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1937" name="Text Box 123"/>
          <p:cNvSpPr txBox="1">
            <a:spLocks noChangeArrowheads="1"/>
          </p:cNvSpPr>
          <p:nvPr/>
        </p:nvSpPr>
        <p:spPr bwMode="auto">
          <a:xfrm>
            <a:off x="4814888" y="5712051"/>
            <a:ext cx="4167187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</a:rPr>
              <a:t>ESI: Enterprise System Interface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</a:rPr>
              <a:t>4 PCIe lanes, 0.25 GB/s per lane (like the DMI interface,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</a:rPr>
              <a:t>providing 1 GB/s transfer rate in each direction)</a:t>
            </a:r>
          </a:p>
        </p:txBody>
      </p:sp>
      <p:sp>
        <p:nvSpPr>
          <p:cNvPr id="291938" name="Text Box 124"/>
          <p:cNvSpPr txBox="1">
            <a:spLocks noChangeArrowheads="1"/>
          </p:cNvSpPr>
          <p:nvPr/>
        </p:nvSpPr>
        <p:spPr bwMode="auto">
          <a:xfrm>
            <a:off x="1190625" y="5751739"/>
            <a:ext cx="2411413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</a:rPr>
              <a:t>HI 1.5 (Hub Interface 1.5)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</a:rPr>
              <a:t>8 bit wide, 66 MHz clock, QDR, 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</a:rPr>
              <a:t>266 MB/s peak transfer rate</a:t>
            </a:r>
          </a:p>
        </p:txBody>
      </p:sp>
      <p:sp>
        <p:nvSpPr>
          <p:cNvPr id="291939" name="Téglalap 132"/>
          <p:cNvSpPr>
            <a:spLocks noChangeArrowheads="1"/>
          </p:cNvSpPr>
          <p:nvPr/>
        </p:nvSpPr>
        <p:spPr bwMode="auto">
          <a:xfrm>
            <a:off x="261938" y="2016351"/>
            <a:ext cx="927100" cy="576263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Pentium</a:t>
            </a: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4</a:t>
            </a:r>
            <a:b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Xeon MP </a:t>
            </a:r>
            <a:r>
              <a:rPr lang="en-US" altLang="en-US" sz="1100" dirty="0" err="1">
                <a:solidFill>
                  <a:srgbClr val="FFFFFF"/>
                </a:solidFill>
                <a:latin typeface="Verdana" pitchFamily="34" charset="0"/>
              </a:rPr>
              <a:t>1C</a:t>
            </a: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/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en-US" altLang="en-US" sz="1100" dirty="0" err="1">
                <a:solidFill>
                  <a:srgbClr val="FFFFFF"/>
                </a:solidFill>
                <a:latin typeface="Verdana" pitchFamily="34" charset="0"/>
              </a:rPr>
              <a:t>x1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C</a:t>
            </a:r>
          </a:p>
        </p:txBody>
      </p:sp>
      <p:sp>
        <p:nvSpPr>
          <p:cNvPr id="291940" name="Téglalap 132"/>
          <p:cNvSpPr>
            <a:spLocks noChangeArrowheads="1"/>
          </p:cNvSpPr>
          <p:nvPr/>
        </p:nvSpPr>
        <p:spPr bwMode="auto">
          <a:xfrm>
            <a:off x="1266825" y="2017939"/>
            <a:ext cx="927100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Pentium</a:t>
            </a: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4</a:t>
            </a:r>
            <a:b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Xeon MP </a:t>
            </a:r>
            <a:r>
              <a:rPr lang="en-US" altLang="en-US" sz="1100" dirty="0" err="1">
                <a:solidFill>
                  <a:srgbClr val="FFFFFF"/>
                </a:solidFill>
                <a:latin typeface="Verdana" pitchFamily="34" charset="0"/>
              </a:rPr>
              <a:t>1C</a:t>
            </a: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/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en-US" altLang="en-US" sz="1100" dirty="0" err="1">
                <a:solidFill>
                  <a:srgbClr val="FFFFFF"/>
                </a:solidFill>
                <a:latin typeface="Verdana" pitchFamily="34" charset="0"/>
              </a:rPr>
              <a:t>x1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C</a:t>
            </a:r>
          </a:p>
        </p:txBody>
      </p:sp>
      <p:sp>
        <p:nvSpPr>
          <p:cNvPr id="291941" name="Téglalap 132"/>
          <p:cNvSpPr>
            <a:spLocks noChangeArrowheads="1"/>
          </p:cNvSpPr>
          <p:nvPr/>
        </p:nvSpPr>
        <p:spPr bwMode="auto">
          <a:xfrm>
            <a:off x="2270125" y="2017939"/>
            <a:ext cx="927100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Pentium</a:t>
            </a: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4</a:t>
            </a:r>
            <a:b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Xeon MP </a:t>
            </a:r>
            <a:r>
              <a:rPr lang="en-US" altLang="en-US" sz="1100" dirty="0" err="1">
                <a:solidFill>
                  <a:srgbClr val="FFFFFF"/>
                </a:solidFill>
                <a:latin typeface="Verdana" pitchFamily="34" charset="0"/>
              </a:rPr>
              <a:t>1C</a:t>
            </a: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/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en-US" altLang="en-US" sz="1100" dirty="0" err="1">
                <a:solidFill>
                  <a:srgbClr val="FFFFFF"/>
                </a:solidFill>
                <a:latin typeface="Verdana" pitchFamily="34" charset="0"/>
              </a:rPr>
              <a:t>x1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C</a:t>
            </a:r>
          </a:p>
        </p:txBody>
      </p:sp>
      <p:sp>
        <p:nvSpPr>
          <p:cNvPr id="291942" name="Téglalap 132"/>
          <p:cNvSpPr>
            <a:spLocks noChangeArrowheads="1"/>
          </p:cNvSpPr>
          <p:nvPr/>
        </p:nvSpPr>
        <p:spPr bwMode="auto">
          <a:xfrm>
            <a:off x="3273425" y="2017939"/>
            <a:ext cx="927100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Pentium</a:t>
            </a: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4</a:t>
            </a:r>
            <a:b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Xeon MP </a:t>
            </a:r>
            <a:r>
              <a:rPr lang="en-US" altLang="en-US" sz="1100" dirty="0" err="1">
                <a:solidFill>
                  <a:srgbClr val="FFFFFF"/>
                </a:solidFill>
                <a:latin typeface="Verdana" pitchFamily="34" charset="0"/>
              </a:rPr>
              <a:t>1C</a:t>
            </a:r>
            <a:r>
              <a:rPr lang="en-US" altLang="en-US" sz="1100" dirty="0">
                <a:solidFill>
                  <a:srgbClr val="FFFFFF"/>
                </a:solidFill>
                <a:latin typeface="Verdana" pitchFamily="34" charset="0"/>
              </a:rPr>
              <a:t>/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en-US" altLang="en-US" sz="1100" dirty="0" err="1">
                <a:solidFill>
                  <a:srgbClr val="FFFFFF"/>
                </a:solidFill>
                <a:latin typeface="Verdana" pitchFamily="34" charset="0"/>
              </a:rPr>
              <a:t>x1</a:t>
            </a:r>
            <a:r>
              <a:rPr lang="hu-HU" altLang="en-US" sz="1100" dirty="0">
                <a:solidFill>
                  <a:srgbClr val="FFFFFF"/>
                </a:solidFill>
                <a:latin typeface="Verdana" pitchFamily="34" charset="0"/>
              </a:rPr>
              <a:t>C</a:t>
            </a:r>
          </a:p>
        </p:txBody>
      </p:sp>
      <p:sp>
        <p:nvSpPr>
          <p:cNvPr id="291943" name="Text Box 129"/>
          <p:cNvSpPr txBox="1">
            <a:spLocks noChangeArrowheads="1"/>
          </p:cNvSpPr>
          <p:nvPr/>
        </p:nvSpPr>
        <p:spPr bwMode="auto">
          <a:xfrm>
            <a:off x="173038" y="611188"/>
            <a:ext cx="889476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</a:rPr>
              <a:t>Evolution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</a:rPr>
              <a:t>of dual core 4S server platform to up to 6 core 4S platform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</a:endParaRPr>
          </a:p>
        </p:txBody>
      </p:sp>
      <p:sp>
        <p:nvSpPr>
          <p:cNvPr id="291944" name="Oval 130"/>
          <p:cNvSpPr>
            <a:spLocks noChangeArrowheads="1"/>
          </p:cNvSpPr>
          <p:nvPr/>
        </p:nvSpPr>
        <p:spPr bwMode="auto">
          <a:xfrm>
            <a:off x="4864100" y="2657701"/>
            <a:ext cx="3657600" cy="444500"/>
          </a:xfrm>
          <a:prstGeom prst="ellipse">
            <a:avLst/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1945" name="Oval 131"/>
          <p:cNvSpPr>
            <a:spLocks noChangeArrowheads="1"/>
          </p:cNvSpPr>
          <p:nvPr/>
        </p:nvSpPr>
        <p:spPr bwMode="auto">
          <a:xfrm>
            <a:off x="7010400" y="2924401"/>
            <a:ext cx="2133600" cy="2032000"/>
          </a:xfrm>
          <a:prstGeom prst="ellipse">
            <a:avLst/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1946" name="Oval 132"/>
          <p:cNvSpPr>
            <a:spLocks noChangeArrowheads="1"/>
          </p:cNvSpPr>
          <p:nvPr/>
        </p:nvSpPr>
        <p:spPr bwMode="auto">
          <a:xfrm>
            <a:off x="6438900" y="3788001"/>
            <a:ext cx="825500" cy="304800"/>
          </a:xfrm>
          <a:prstGeom prst="ellipse">
            <a:avLst/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33" name="Rectangle 7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Evolution of Intel’s high-end multicore 4S server platforms 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30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2112963" y="965913"/>
            <a:ext cx="43806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Introducing low line count FB-</a:t>
            </a:r>
            <a:r>
              <a:rPr lang="en-US" dirty="0" err="1" smtClean="0">
                <a:solidFill>
                  <a:srgbClr val="FF0000"/>
                </a:solidFill>
              </a:rPr>
              <a:t>DIMM</a:t>
            </a:r>
            <a:r>
              <a:rPr lang="en-US" dirty="0" smtClean="0">
                <a:solidFill>
                  <a:srgbClr val="FF0000"/>
                </a:solidFill>
              </a:rPr>
              <a:t> memories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969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91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91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9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7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1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5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6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9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0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3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1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2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5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6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9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0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3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4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7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8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1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2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5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6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9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0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3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7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8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1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2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5" dur="500" fill="hold"/>
                                        <p:tgtEl>
                                          <p:spTgt spid="291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6" dur="500" fill="hold"/>
                                        <p:tgtEl>
                                          <p:spTgt spid="291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9" dur="500" fill="hold"/>
                                        <p:tgtEl>
                                          <p:spTgt spid="291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0" dur="500" fill="hold"/>
                                        <p:tgtEl>
                                          <p:spTgt spid="291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3" dur="500" fill="hold"/>
                                        <p:tgtEl>
                                          <p:spTgt spid="291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4" dur="500" fill="hold"/>
                                        <p:tgtEl>
                                          <p:spTgt spid="291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7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8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1" dur="500" fill="hold"/>
                                        <p:tgtEl>
                                          <p:spTgt spid="291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2" dur="500" fill="hold"/>
                                        <p:tgtEl>
                                          <p:spTgt spid="291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5" dur="500" fill="hold"/>
                                        <p:tgtEl>
                                          <p:spTgt spid="291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6" dur="500" fill="hold"/>
                                        <p:tgtEl>
                                          <p:spTgt spid="291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9" dur="500" fill="hold"/>
                                        <p:tgtEl>
                                          <p:spTgt spid="2919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0" dur="500" fill="hold"/>
                                        <p:tgtEl>
                                          <p:spTgt spid="2919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3" dur="500" fill="hold"/>
                                        <p:tgtEl>
                                          <p:spTgt spid="291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4" dur="500" fill="hold"/>
                                        <p:tgtEl>
                                          <p:spTgt spid="291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7" dur="500" fill="hold"/>
                                        <p:tgtEl>
                                          <p:spTgt spid="291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8" dur="500" fill="hold"/>
                                        <p:tgtEl>
                                          <p:spTgt spid="291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1" dur="500" fill="hold"/>
                                        <p:tgtEl>
                                          <p:spTgt spid="2919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2" dur="500" fill="hold"/>
                                        <p:tgtEl>
                                          <p:spTgt spid="291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5" dur="500" fill="hold"/>
                                        <p:tgtEl>
                                          <p:spTgt spid="2919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6" dur="500" fill="hold"/>
                                        <p:tgtEl>
                                          <p:spTgt spid="291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9" dur="500" fill="hold"/>
                                        <p:tgtEl>
                                          <p:spTgt spid="2919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0" dur="500" fill="hold"/>
                                        <p:tgtEl>
                                          <p:spTgt spid="2919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3" dur="500" fill="hold"/>
                                        <p:tgtEl>
                                          <p:spTgt spid="2919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4" dur="500" fill="hold"/>
                                        <p:tgtEl>
                                          <p:spTgt spid="291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7" dur="500" fill="hold"/>
                                        <p:tgtEl>
                                          <p:spTgt spid="2919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8" dur="500" fill="hold"/>
                                        <p:tgtEl>
                                          <p:spTgt spid="2919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1" dur="500" fill="hold"/>
                                        <p:tgtEl>
                                          <p:spTgt spid="2919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2" dur="500" fill="hold"/>
                                        <p:tgtEl>
                                          <p:spTgt spid="2919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5" dur="500" fill="hold"/>
                                        <p:tgtEl>
                                          <p:spTgt spid="2919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6" dur="500" fill="hold"/>
                                        <p:tgtEl>
                                          <p:spTgt spid="2919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9" dur="500" fill="hold"/>
                                        <p:tgtEl>
                                          <p:spTgt spid="2919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0" dur="500" fill="hold"/>
                                        <p:tgtEl>
                                          <p:spTgt spid="2919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3" dur="500" fill="hold"/>
                                        <p:tgtEl>
                                          <p:spTgt spid="2919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4" dur="500" fill="hold"/>
                                        <p:tgtEl>
                                          <p:spTgt spid="2919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7" dur="500" fill="hold"/>
                                        <p:tgtEl>
                                          <p:spTgt spid="2919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8" dur="500" fill="hold"/>
                                        <p:tgtEl>
                                          <p:spTgt spid="2919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1" dur="500" fill="hold"/>
                                        <p:tgtEl>
                                          <p:spTgt spid="2919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2" dur="500" fill="hold"/>
                                        <p:tgtEl>
                                          <p:spTgt spid="2919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5" dur="500" fill="hold"/>
                                        <p:tgtEl>
                                          <p:spTgt spid="2919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6" dur="500" fill="hold"/>
                                        <p:tgtEl>
                                          <p:spTgt spid="2919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9" dur="500" fill="hold"/>
                                        <p:tgtEl>
                                          <p:spTgt spid="2919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0" dur="500" fill="hold"/>
                                        <p:tgtEl>
                                          <p:spTgt spid="2919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3" dur="500" fill="hold"/>
                                        <p:tgtEl>
                                          <p:spTgt spid="2919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4" dur="500" fill="hold"/>
                                        <p:tgtEl>
                                          <p:spTgt spid="2919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7" dur="500" fill="hold"/>
                                        <p:tgtEl>
                                          <p:spTgt spid="2919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8" dur="500" fill="hold"/>
                                        <p:tgtEl>
                                          <p:spTgt spid="2919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1" dur="500" fill="hold"/>
                                        <p:tgtEl>
                                          <p:spTgt spid="291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2" dur="500" fill="hold"/>
                                        <p:tgtEl>
                                          <p:spTgt spid="291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5" dur="500" fill="hold"/>
                                        <p:tgtEl>
                                          <p:spTgt spid="291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6" dur="500" fill="hold"/>
                                        <p:tgtEl>
                                          <p:spTgt spid="291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9" dur="500" fill="hold"/>
                                        <p:tgtEl>
                                          <p:spTgt spid="291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0" dur="500" fill="hold"/>
                                        <p:tgtEl>
                                          <p:spTgt spid="291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3" dur="500" fill="hold"/>
                                        <p:tgtEl>
                                          <p:spTgt spid="291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4" dur="500" fill="hold"/>
                                        <p:tgtEl>
                                          <p:spTgt spid="291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7" dur="500" fill="hold"/>
                                        <p:tgtEl>
                                          <p:spTgt spid="291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8" dur="500" fill="hold"/>
                                        <p:tgtEl>
                                          <p:spTgt spid="291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1" dur="500" fill="hold"/>
                                        <p:tgtEl>
                                          <p:spTgt spid="291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2" dur="500" fill="hold"/>
                                        <p:tgtEl>
                                          <p:spTgt spid="291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5" dur="500" fill="hold"/>
                                        <p:tgtEl>
                                          <p:spTgt spid="291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6" dur="500" fill="hold"/>
                                        <p:tgtEl>
                                          <p:spTgt spid="291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9" dur="500" fill="hold"/>
                                        <p:tgtEl>
                                          <p:spTgt spid="2919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0" dur="500" fill="hold"/>
                                        <p:tgtEl>
                                          <p:spTgt spid="2919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2" grpId="0" animBg="1"/>
      <p:bldP spid="38" grpId="0" animBg="1"/>
      <p:bldP spid="39" grpId="0" animBg="1"/>
      <p:bldP spid="45" grpId="0" animBg="1"/>
      <p:bldP spid="61" grpId="0" animBg="1"/>
      <p:bldP spid="57" grpId="0" animBg="1"/>
      <p:bldP spid="58" grpId="0" animBg="1"/>
      <p:bldP spid="60" grpId="0" animBg="1"/>
      <p:bldP spid="291867" grpId="0"/>
      <p:bldP spid="117" grpId="0" animBg="1"/>
      <p:bldP spid="118" grpId="0" animBg="1"/>
      <p:bldP spid="119" grpId="0" animBg="1"/>
      <p:bldP spid="122" grpId="0" animBg="1"/>
      <p:bldP spid="123" grpId="0" animBg="1"/>
      <p:bldP spid="124" grpId="0" animBg="1"/>
      <p:bldP spid="127" grpId="0" animBg="1"/>
      <p:bldP spid="128" grpId="0" animBg="1"/>
      <p:bldP spid="129" grpId="0" animBg="1"/>
      <p:bldP spid="142" grpId="0" animBg="1"/>
      <p:bldP spid="144" grpId="0" animBg="1"/>
      <p:bldP spid="147" grpId="0" animBg="1"/>
      <p:bldP spid="148" grpId="0" animBg="1"/>
      <p:bldP spid="149" grpId="0" animBg="1"/>
      <p:bldP spid="150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8" grpId="0" animBg="1"/>
      <p:bldP spid="159" grpId="0" animBg="1"/>
      <p:bldP spid="160" grpId="0" animBg="1"/>
      <p:bldP spid="161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291914" grpId="0"/>
      <p:bldP spid="291915" grpId="0"/>
      <p:bldP spid="291918" grpId="0"/>
      <p:bldP spid="291919" grpId="0"/>
      <p:bldP spid="291920" grpId="0" animBg="1"/>
      <p:bldP spid="291921" grpId="0"/>
      <p:bldP spid="291922" grpId="0"/>
      <p:bldP spid="291923" grpId="0"/>
      <p:bldP spid="291924" grpId="0"/>
      <p:bldP spid="291925" grpId="0"/>
      <p:bldP spid="291926" grpId="0"/>
      <p:bldP spid="291927" grpId="0"/>
      <p:bldP spid="291928" grpId="0"/>
      <p:bldP spid="291929" grpId="0"/>
      <p:bldP spid="291930" grpId="0"/>
      <p:bldP spid="291931" grpId="0"/>
      <p:bldP spid="291932" grpId="0"/>
      <p:bldP spid="291933" grpId="0"/>
      <p:bldP spid="291934" grpId="0"/>
      <p:bldP spid="291935" grpId="0"/>
      <p:bldP spid="291936" grpId="0"/>
      <p:bldP spid="291937" grpId="0"/>
      <p:bldP spid="291938" grpId="0"/>
      <p:bldP spid="291939" grpId="0" animBg="1"/>
      <p:bldP spid="291940" grpId="0" animBg="1"/>
      <p:bldP spid="291941" grpId="0" animBg="1"/>
      <p:bldP spid="291942" grpId="0" animBg="1"/>
      <p:bldP spid="291944" grpId="0" animBg="1"/>
      <p:bldP spid="291945" grpId="0" animBg="1"/>
      <p:bldP spid="291946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31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96481" y="617728"/>
            <a:ext cx="91108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A brief introduction to FB-DIMM memories 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37950" y="950031"/>
            <a:ext cx="8364982" cy="1272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FB-DIMM memories </a:t>
            </a:r>
            <a:r>
              <a:rPr lang="en-US" dirty="0"/>
              <a:t>were </a:t>
            </a:r>
            <a:r>
              <a:rPr lang="en-US" dirty="0" smtClean="0">
                <a:solidFill>
                  <a:srgbClr val="0070C0"/>
                </a:solidFill>
              </a:rPr>
              <a:t>standardized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0070C0"/>
                </a:solidFill>
              </a:rPr>
              <a:t>introduced</a:t>
            </a:r>
            <a:r>
              <a:rPr lang="en-US" dirty="0" smtClean="0"/>
              <a:t> </a:t>
            </a:r>
            <a:r>
              <a:rPr lang="en-US" dirty="0"/>
              <a:t>in the </a:t>
            </a:r>
            <a:r>
              <a:rPr lang="en-US" dirty="0">
                <a:solidFill>
                  <a:srgbClr val="0070C0"/>
                </a:solidFill>
              </a:rPr>
              <a:t>2006/2007</a:t>
            </a:r>
            <a:r>
              <a:rPr lang="en-US" dirty="0"/>
              <a:t> </a:t>
            </a:r>
            <a:r>
              <a:rPr lang="en-US" dirty="0" smtClean="0"/>
              <a:t>timeframe.</a:t>
            </a:r>
          </a:p>
          <a:p>
            <a:pPr marL="285750" indent="-285750"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They supported </a:t>
            </a:r>
            <a:r>
              <a:rPr lang="en-US" dirty="0"/>
              <a:t>DDR2 </a:t>
            </a:r>
            <a:r>
              <a:rPr lang="en-US" dirty="0" smtClean="0"/>
              <a:t>memories </a:t>
            </a:r>
            <a:r>
              <a:rPr lang="en-US" dirty="0">
                <a:solidFill>
                  <a:srgbClr val="0070C0"/>
                </a:solidFill>
              </a:rPr>
              <a:t>up to DDR2-667</a:t>
            </a:r>
            <a:r>
              <a:rPr lang="en-US" dirty="0"/>
              <a:t>. </a:t>
            </a:r>
            <a:endParaRPr lang="en-US" dirty="0" smtClean="0"/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FB-DIMMs connect the MC and the DIMMs via </a:t>
            </a:r>
            <a:r>
              <a:rPr lang="en-US" dirty="0" smtClean="0">
                <a:solidFill>
                  <a:srgbClr val="0070C0"/>
                </a:solidFill>
              </a:rPr>
              <a:t>low line count serial buses </a:t>
            </a:r>
            <a:r>
              <a:rPr lang="en-US" dirty="0" smtClean="0"/>
              <a:t>whereby the 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memory buffers </a:t>
            </a:r>
            <a:r>
              <a:rPr lang="en-US" dirty="0" smtClean="0"/>
              <a:t>providing serial/parallel conversion to the DIMMs are </a:t>
            </a:r>
            <a:r>
              <a:rPr lang="en-US" dirty="0" smtClean="0">
                <a:solidFill>
                  <a:srgbClr val="FF0000"/>
                </a:solidFill>
              </a:rPr>
              <a:t>placed onto the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DIMMs</a:t>
            </a:r>
            <a:r>
              <a:rPr lang="en-US" dirty="0" smtClean="0"/>
              <a:t>, as shown in the next Figure.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47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100898"/>
            <a:ext cx="7239000" cy="509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2759075" y="6132186"/>
            <a:ext cx="423635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en-US" dirty="0" err="1">
                <a:latin typeface="+mj-lt"/>
              </a:rPr>
              <a:t>Figure</a:t>
            </a:r>
            <a:r>
              <a:rPr lang="hu-HU" altLang="en-US" dirty="0">
                <a:latin typeface="+mj-lt"/>
              </a:rPr>
              <a:t>: FB-DIMM </a:t>
            </a:r>
            <a:r>
              <a:rPr lang="hu-HU" altLang="en-US" dirty="0" err="1">
                <a:latin typeface="+mj-lt"/>
              </a:rPr>
              <a:t>memory</a:t>
            </a:r>
            <a:r>
              <a:rPr lang="hu-HU" altLang="en-US" dirty="0">
                <a:latin typeface="+mj-lt"/>
              </a:rPr>
              <a:t> </a:t>
            </a:r>
            <a:r>
              <a:rPr lang="hu-HU" altLang="en-US" dirty="0" err="1">
                <a:latin typeface="+mj-lt"/>
              </a:rPr>
              <a:t>architecture</a:t>
            </a:r>
            <a:r>
              <a:rPr lang="hu-HU" altLang="en-US" dirty="0">
                <a:latin typeface="+mj-lt"/>
              </a:rPr>
              <a:t> </a:t>
            </a:r>
            <a:r>
              <a:rPr lang="hu-HU" altLang="en-US" dirty="0" smtClean="0">
                <a:latin typeface="+mj-lt"/>
              </a:rPr>
              <a:t>[102]</a:t>
            </a:r>
            <a:endParaRPr lang="en-US" altLang="en-US" dirty="0">
              <a:latin typeface="+mj-lt"/>
            </a:endParaRPr>
          </a:p>
        </p:txBody>
      </p:sp>
      <p:sp>
        <p:nvSpPr>
          <p:cNvPr id="3089" name="Text Box 17"/>
          <p:cNvSpPr txBox="1">
            <a:spLocks noChangeArrowheads="1"/>
          </p:cNvSpPr>
          <p:nvPr/>
        </p:nvSpPr>
        <p:spPr bwMode="auto">
          <a:xfrm>
            <a:off x="1203325" y="544513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endParaRPr lang="en-US" altLang="en-US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7003" y="622105"/>
            <a:ext cx="6029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Layout of an FB-DIMM based memory subsystem -1 </a:t>
            </a:r>
            <a:r>
              <a:rPr lang="en-US" dirty="0" smtClean="0"/>
              <a:t>[</a:t>
            </a:r>
            <a:r>
              <a:rPr lang="hu-HU" dirty="0" smtClean="0"/>
              <a:t>102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32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07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AutoShape 3"/>
          <p:cNvSpPr>
            <a:spLocks noChangeArrowheads="1"/>
          </p:cNvSpPr>
          <p:nvPr/>
        </p:nvSpPr>
        <p:spPr bwMode="auto">
          <a:xfrm>
            <a:off x="615950" y="774522"/>
            <a:ext cx="7851775" cy="744118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457200" indent="-457200" algn="ctr"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Introduction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to Intel’s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high-end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server processors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and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platforms cont.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8" name="AutoShape 5"/>
          <p:cNvSpPr>
            <a:spLocks noChangeArrowheads="1"/>
          </p:cNvSpPr>
          <p:nvPr/>
        </p:nvSpPr>
        <p:spPr bwMode="auto">
          <a:xfrm>
            <a:off x="939799" y="1952440"/>
            <a:ext cx="7527925" cy="463550"/>
          </a:xfrm>
          <a:prstGeom prst="roundRect">
            <a:avLst>
              <a:gd name="adj" fmla="val 0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</a:rPr>
              <a:t> 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1</a:t>
            </a:r>
            <a:r>
              <a:rPr lang="hu-HU" altLang="en-US" sz="1900" dirty="0" smtClean="0">
                <a:solidFill>
                  <a:srgbClr val="FFFFFF"/>
                </a:solidFill>
                <a:latin typeface="Verdana" pitchFamily="34" charset="0"/>
              </a:rPr>
              <a:t>.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8</a:t>
            </a:r>
            <a:r>
              <a:rPr lang="hu-HU" altLang="en-US" sz="1900" dirty="0" smtClean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Naming scheme of Intel’s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server processors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476250" y="1961965"/>
            <a:ext cx="409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hu-HU" altLang="en-US" sz="1900">
                <a:solidFill>
                  <a:srgbClr val="FFFFFF"/>
                </a:solidFill>
                <a:latin typeface="Verdana" pitchFamily="34" charset="0"/>
              </a:rPr>
              <a:t> </a:t>
            </a:r>
            <a:endParaRPr lang="en-US" altLang="en-US" sz="190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0" name="AutoShape 17"/>
          <p:cNvSpPr>
            <a:spLocks noChangeArrowheads="1"/>
          </p:cNvSpPr>
          <p:nvPr/>
        </p:nvSpPr>
        <p:spPr bwMode="auto">
          <a:xfrm>
            <a:off x="939800" y="2456925"/>
            <a:ext cx="7537450" cy="679450"/>
          </a:xfrm>
          <a:prstGeom prst="roundRect">
            <a:avLst>
              <a:gd name="adj" fmla="val 0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</a:rPr>
              <a:t> 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1</a:t>
            </a:r>
            <a:r>
              <a:rPr lang="hu-HU" altLang="en-US" sz="1900" dirty="0" smtClean="0">
                <a:solidFill>
                  <a:srgbClr val="FFFFFF"/>
                </a:solidFill>
                <a:latin typeface="Verdana" pitchFamily="34" charset="0"/>
              </a:rPr>
              <a:t>.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9</a:t>
            </a:r>
            <a:r>
              <a:rPr lang="hu-HU" altLang="en-US" sz="1900" dirty="0" smtClean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Overview of Intel’s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endParaRPr lang="en-US" altLang="en-US" sz="1900" dirty="0" smtClean="0">
              <a:solidFill>
                <a:srgbClr val="FFFFFF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        server processors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and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platforms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1" name="Text Box 18"/>
          <p:cNvSpPr txBox="1">
            <a:spLocks noChangeArrowheads="1"/>
          </p:cNvSpPr>
          <p:nvPr/>
        </p:nvSpPr>
        <p:spPr bwMode="auto">
          <a:xfrm>
            <a:off x="504444" y="2569638"/>
            <a:ext cx="411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hu-HU" altLang="en-US" sz="1900">
                <a:solidFill>
                  <a:srgbClr val="FFFFFF"/>
                </a:solidFill>
                <a:latin typeface="Verdana" pitchFamily="34" charset="0"/>
              </a:rPr>
              <a:t> </a:t>
            </a:r>
            <a:endParaRPr lang="en-US" altLang="en-US" sz="190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502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6063" y="948096"/>
            <a:ext cx="8812797" cy="9925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standardized FB-DIMM technology supports </a:t>
            </a:r>
            <a:r>
              <a:rPr lang="en-US" dirty="0"/>
              <a:t>a </a:t>
            </a:r>
            <a:r>
              <a:rPr lang="en-US" dirty="0">
                <a:solidFill>
                  <a:srgbClr val="0070C0"/>
                </a:solidFill>
              </a:rPr>
              <a:t>cascaded connection of </a:t>
            </a:r>
            <a:r>
              <a:rPr lang="en-US" dirty="0" smtClean="0">
                <a:solidFill>
                  <a:srgbClr val="0070C0"/>
                </a:solidFill>
              </a:rPr>
              <a:t>up to 8 FB-DIMMs</a:t>
            </a:r>
          </a:p>
          <a:p>
            <a:pPr>
              <a:spcAft>
                <a:spcPts val="300"/>
              </a:spcAft>
            </a:pPr>
            <a:r>
              <a:rPr lang="en-US" dirty="0"/>
              <a:t> </a:t>
            </a:r>
            <a:r>
              <a:rPr lang="en-US" dirty="0" smtClean="0"/>
              <a:t>      to </a:t>
            </a:r>
            <a:r>
              <a:rPr lang="en-US" dirty="0"/>
              <a:t>a </a:t>
            </a:r>
            <a:r>
              <a:rPr lang="en-US" dirty="0" smtClean="0"/>
              <a:t>memory controller </a:t>
            </a:r>
            <a:r>
              <a:rPr lang="en-US" dirty="0"/>
              <a:t>by a </a:t>
            </a:r>
            <a:r>
              <a:rPr lang="en-US" dirty="0" smtClean="0">
                <a:solidFill>
                  <a:srgbClr val="0070C0"/>
                </a:solidFill>
              </a:rPr>
              <a:t>packet based, bidirectional, point-to-point link</a:t>
            </a:r>
            <a:r>
              <a:rPr lang="en-US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link make use of </a:t>
            </a:r>
            <a:r>
              <a:rPr lang="en-US" dirty="0" smtClean="0">
                <a:solidFill>
                  <a:srgbClr val="0070C0"/>
                </a:solidFill>
              </a:rPr>
              <a:t>differential signaling</a:t>
            </a:r>
            <a:r>
              <a:rPr lang="en-US" dirty="0" smtClean="0"/>
              <a:t> and includes </a:t>
            </a:r>
            <a:r>
              <a:rPr lang="en-US" dirty="0">
                <a:solidFill>
                  <a:srgbClr val="0070C0"/>
                </a:solidFill>
              </a:rPr>
              <a:t>14 read/10 write lanes</a:t>
            </a:r>
            <a:r>
              <a:rPr lang="en-US" dirty="0"/>
              <a:t>, as </a:t>
            </a:r>
            <a:r>
              <a:rPr lang="en-US" dirty="0" smtClean="0"/>
              <a:t>indicated</a:t>
            </a:r>
          </a:p>
          <a:p>
            <a:r>
              <a:rPr lang="en-US" dirty="0"/>
              <a:t> </a:t>
            </a:r>
            <a:r>
              <a:rPr lang="en-US" dirty="0" smtClean="0"/>
              <a:t>      </a:t>
            </a:r>
            <a:r>
              <a:rPr lang="en-US" dirty="0"/>
              <a:t>in the </a:t>
            </a:r>
            <a:r>
              <a:rPr lang="en-US" dirty="0" smtClean="0"/>
              <a:t>next Figure. 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33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97003" y="622105"/>
            <a:ext cx="6029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Layout of an FB-DIMM based memory subsystem -2 </a:t>
            </a:r>
            <a:r>
              <a:rPr lang="en-US" dirty="0" smtClean="0"/>
              <a:t>[</a:t>
            </a:r>
            <a:r>
              <a:rPr lang="hu-HU" dirty="0" smtClean="0"/>
              <a:t>102</a:t>
            </a:r>
            <a:r>
              <a:rPr lang="en-US" dirty="0" smtClean="0"/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63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100898"/>
            <a:ext cx="7239000" cy="509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2759075" y="6132186"/>
            <a:ext cx="423635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en-US" dirty="0" err="1">
                <a:latin typeface="+mj-lt"/>
              </a:rPr>
              <a:t>Figure</a:t>
            </a:r>
            <a:r>
              <a:rPr lang="hu-HU" altLang="en-US" dirty="0">
                <a:latin typeface="+mj-lt"/>
              </a:rPr>
              <a:t>: FB-DIMM </a:t>
            </a:r>
            <a:r>
              <a:rPr lang="hu-HU" altLang="en-US" dirty="0" err="1">
                <a:latin typeface="+mj-lt"/>
              </a:rPr>
              <a:t>memory</a:t>
            </a:r>
            <a:r>
              <a:rPr lang="hu-HU" altLang="en-US" dirty="0">
                <a:latin typeface="+mj-lt"/>
              </a:rPr>
              <a:t> </a:t>
            </a:r>
            <a:r>
              <a:rPr lang="hu-HU" altLang="en-US" dirty="0" err="1">
                <a:latin typeface="+mj-lt"/>
              </a:rPr>
              <a:t>architecture</a:t>
            </a:r>
            <a:r>
              <a:rPr lang="hu-HU" altLang="en-US" dirty="0">
                <a:latin typeface="+mj-lt"/>
              </a:rPr>
              <a:t> </a:t>
            </a:r>
            <a:r>
              <a:rPr lang="hu-HU" altLang="en-US" dirty="0" smtClean="0">
                <a:latin typeface="+mj-lt"/>
              </a:rPr>
              <a:t>[102]</a:t>
            </a:r>
            <a:endParaRPr lang="en-US" altLang="en-US" dirty="0">
              <a:latin typeface="+mj-lt"/>
            </a:endParaRPr>
          </a:p>
        </p:txBody>
      </p:sp>
      <p:sp>
        <p:nvSpPr>
          <p:cNvPr id="3089" name="Text Box 17"/>
          <p:cNvSpPr txBox="1">
            <a:spLocks noChangeArrowheads="1"/>
          </p:cNvSpPr>
          <p:nvPr/>
        </p:nvSpPr>
        <p:spPr bwMode="auto">
          <a:xfrm>
            <a:off x="1203325" y="544513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endParaRPr lang="en-US" altLang="en-US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7003" y="622105"/>
            <a:ext cx="6029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Layout of an FB-DIMM based memory subsystem -3 </a:t>
            </a:r>
            <a:r>
              <a:rPr lang="en-US" dirty="0" smtClean="0"/>
              <a:t>[</a:t>
            </a:r>
            <a:r>
              <a:rPr lang="hu-HU" dirty="0" smtClean="0"/>
              <a:t>102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34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80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6063" y="964504"/>
            <a:ext cx="8975727" cy="17158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14  </a:t>
            </a:r>
            <a:r>
              <a:rPr lang="en-US" dirty="0" smtClean="0">
                <a:solidFill>
                  <a:srgbClr val="FF0000"/>
                </a:solidFill>
              </a:rPr>
              <a:t>inbound lanes </a:t>
            </a:r>
            <a:r>
              <a:rPr lang="en-US" dirty="0" smtClean="0"/>
              <a:t>carry </a:t>
            </a:r>
            <a:r>
              <a:rPr lang="en-US" dirty="0" smtClean="0">
                <a:solidFill>
                  <a:srgbClr val="0070C0"/>
                </a:solidFill>
              </a:rPr>
              <a:t>data from the memory </a:t>
            </a:r>
            <a:r>
              <a:rPr lang="en-US" dirty="0" smtClean="0"/>
              <a:t>to the memory controller whereas the</a:t>
            </a:r>
          </a:p>
          <a:p>
            <a:pPr>
              <a:spcAft>
                <a:spcPts val="300"/>
              </a:spcAft>
            </a:pPr>
            <a:r>
              <a:rPr lang="en-US" dirty="0"/>
              <a:t> </a:t>
            </a:r>
            <a:r>
              <a:rPr lang="en-US" dirty="0" smtClean="0"/>
              <a:t> 10 </a:t>
            </a:r>
            <a:r>
              <a:rPr lang="en-US" dirty="0" smtClean="0">
                <a:solidFill>
                  <a:srgbClr val="FF0000"/>
                </a:solidFill>
              </a:rPr>
              <a:t>outbound lanes </a:t>
            </a:r>
            <a:r>
              <a:rPr lang="en-US" dirty="0" smtClean="0"/>
              <a:t>transfer </a:t>
            </a:r>
            <a:r>
              <a:rPr lang="en-US" dirty="0" smtClean="0">
                <a:solidFill>
                  <a:srgbClr val="0070C0"/>
                </a:solidFill>
              </a:rPr>
              <a:t>commands and data </a:t>
            </a:r>
            <a:r>
              <a:rPr lang="en-US" dirty="0" smtClean="0"/>
              <a:t>from the memory controller to the memory.</a:t>
            </a:r>
          </a:p>
          <a:p>
            <a:r>
              <a:rPr lang="en-US" dirty="0" smtClean="0"/>
              <a:t>The </a:t>
            </a:r>
            <a:r>
              <a:rPr lang="en-US" dirty="0" smtClean="0">
                <a:solidFill>
                  <a:srgbClr val="0070C0"/>
                </a:solidFill>
              </a:rPr>
              <a:t>transfer rate is 6 times the transfer rate of the memory</a:t>
            </a:r>
            <a:r>
              <a:rPr lang="en-US" dirty="0" smtClean="0"/>
              <a:t>, i.e. 6x667=4 MT/s over the </a:t>
            </a:r>
          </a:p>
          <a:p>
            <a:pPr>
              <a:spcAft>
                <a:spcPts val="300"/>
              </a:spcAft>
            </a:pPr>
            <a:r>
              <a:rPr lang="en-US" dirty="0"/>
              <a:t> </a:t>
            </a:r>
            <a:r>
              <a:rPr lang="en-US" dirty="0" smtClean="0"/>
              <a:t> differential lines.</a:t>
            </a:r>
          </a:p>
          <a:p>
            <a:r>
              <a:rPr lang="en-US" dirty="0" smtClean="0"/>
              <a:t>Data and commands, transferred in </a:t>
            </a:r>
            <a:r>
              <a:rPr lang="en-US" dirty="0" smtClean="0">
                <a:solidFill>
                  <a:srgbClr val="0070C0"/>
                </a:solidFill>
              </a:rPr>
              <a:t>12 cycles, from one frame</a:t>
            </a:r>
            <a:r>
              <a:rPr lang="en-US" dirty="0" smtClean="0"/>
              <a:t>, that is an inbound frame includes</a:t>
            </a:r>
          </a:p>
          <a:p>
            <a:pPr>
              <a:spcAft>
                <a:spcPts val="300"/>
              </a:spcAft>
            </a:pPr>
            <a:r>
              <a:rPr lang="en-US" dirty="0"/>
              <a:t> </a:t>
            </a:r>
            <a:r>
              <a:rPr lang="en-US" dirty="0" smtClean="0"/>
              <a:t> 12x14=168 bit whereas an outbound frame has 12x10=120 bits. </a:t>
            </a:r>
          </a:p>
          <a:p>
            <a:r>
              <a:rPr lang="en-US" dirty="0" smtClean="0"/>
              <a:t>For more information we refer to the literature, e.g. [</a:t>
            </a:r>
            <a:r>
              <a:rPr lang="hu-HU" dirty="0" smtClean="0"/>
              <a:t>103</a:t>
            </a:r>
            <a:r>
              <a:rPr lang="en-US" dirty="0" smtClean="0"/>
              <a:t>].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97003" y="622105"/>
            <a:ext cx="6029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Layout of an FB-DIMM based memory subsystem -4 </a:t>
            </a:r>
            <a:r>
              <a:rPr lang="en-US" dirty="0" smtClean="0"/>
              <a:t>[</a:t>
            </a:r>
            <a:r>
              <a:rPr lang="hu-HU" dirty="0" smtClean="0"/>
              <a:t>103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35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474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36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96481" y="617728"/>
            <a:ext cx="91108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Reasoning </a:t>
            </a:r>
            <a:r>
              <a:rPr lang="en-US" b="1" dirty="0" smtClean="0">
                <a:solidFill>
                  <a:schemeClr val="accent6"/>
                </a:solidFill>
              </a:rPr>
              <a:t>for using FB-DIMM memory in the </a:t>
            </a:r>
            <a:r>
              <a:rPr lang="en-US" b="1" dirty="0" err="1" smtClean="0">
                <a:solidFill>
                  <a:schemeClr val="accent6"/>
                </a:solidFill>
              </a:rPr>
              <a:t>Caneland</a:t>
            </a:r>
            <a:r>
              <a:rPr lang="en-US" b="1" dirty="0" smtClean="0">
                <a:solidFill>
                  <a:schemeClr val="accent6"/>
                </a:solidFill>
              </a:rPr>
              <a:t> platform 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66700" y="1080655"/>
            <a:ext cx="8970917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As FB-DIMMs need only a fraction of the lines compared to standard DDR2 DIMMs, </a:t>
            </a:r>
          </a:p>
          <a:p>
            <a:r>
              <a:rPr lang="en-US" dirty="0"/>
              <a:t> </a:t>
            </a:r>
            <a:r>
              <a:rPr lang="en-US" dirty="0" smtClean="0"/>
              <a:t>     </a:t>
            </a:r>
            <a:r>
              <a:rPr lang="en-US" dirty="0" smtClean="0">
                <a:solidFill>
                  <a:srgbClr val="0070C0"/>
                </a:solidFill>
              </a:rPr>
              <a:t>significantly more memory channels </a:t>
            </a:r>
            <a:r>
              <a:rPr lang="en-US" dirty="0" smtClean="0"/>
              <a:t>(e.g. 6 channels) may be connected to the MCH than</a:t>
            </a:r>
          </a:p>
          <a:p>
            <a:pPr>
              <a:spcAft>
                <a:spcPts val="400"/>
              </a:spcAft>
            </a:pPr>
            <a:r>
              <a:rPr lang="en-US" dirty="0"/>
              <a:t> </a:t>
            </a:r>
            <a:r>
              <a:rPr lang="en-US" dirty="0" smtClean="0"/>
              <a:t>     in case of high pin count DDR2 DIMMs.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Furthermore, due to the cascaded interconnection of the FB-DIMMs (with repeater</a:t>
            </a:r>
          </a:p>
          <a:p>
            <a:r>
              <a:rPr lang="en-US" dirty="0"/>
              <a:t> </a:t>
            </a:r>
            <a:r>
              <a:rPr lang="en-US" dirty="0" smtClean="0"/>
              <a:t>     functionality), </a:t>
            </a:r>
            <a:r>
              <a:rPr lang="en-US" dirty="0" smtClean="0">
                <a:solidFill>
                  <a:srgbClr val="0070C0"/>
                </a:solidFill>
              </a:rPr>
              <a:t>up to 8 DIMMs may be interconnected to a single DIMM channel </a:t>
            </a:r>
            <a:r>
              <a:rPr lang="en-US" dirty="0" smtClean="0"/>
              <a:t>instead of </a:t>
            </a:r>
          </a:p>
          <a:p>
            <a:pPr>
              <a:spcAft>
                <a:spcPts val="400"/>
              </a:spcAft>
            </a:pPr>
            <a:r>
              <a:rPr lang="en-US" dirty="0"/>
              <a:t> </a:t>
            </a:r>
            <a:r>
              <a:rPr lang="en-US" dirty="0" smtClean="0"/>
              <a:t>     two or three as typical for standard DDR2 memory channels.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This results in </a:t>
            </a:r>
            <a:r>
              <a:rPr lang="en-US" dirty="0" smtClean="0">
                <a:solidFill>
                  <a:srgbClr val="FF0000"/>
                </a:solidFill>
              </a:rPr>
              <a:t>considerably more memory bandwidth and memory size by reduced mainboard</a:t>
            </a:r>
          </a:p>
          <a:p>
            <a:pPr>
              <a:spcAft>
                <a:spcPts val="400"/>
              </a:spcAft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complexity.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Based on </a:t>
            </a:r>
            <a:r>
              <a:rPr lang="en-US" dirty="0" smtClean="0"/>
              <a:t>these benefits </a:t>
            </a:r>
            <a:r>
              <a:rPr lang="en-US" dirty="0">
                <a:solidFill>
                  <a:srgbClr val="0070C0"/>
                </a:solidFill>
              </a:rPr>
              <a:t>Intel decided to use </a:t>
            </a:r>
            <a:r>
              <a:rPr lang="en-US" dirty="0" smtClean="0">
                <a:solidFill>
                  <a:srgbClr val="0070C0"/>
                </a:solidFill>
              </a:rPr>
              <a:t>FB-DIMM-667 </a:t>
            </a:r>
            <a:r>
              <a:rPr lang="en-US" dirty="0">
                <a:solidFill>
                  <a:srgbClr val="0070C0"/>
                </a:solidFill>
              </a:rPr>
              <a:t>memory in their </a:t>
            </a:r>
            <a:r>
              <a:rPr lang="en-US" dirty="0" smtClean="0">
                <a:solidFill>
                  <a:srgbClr val="0070C0"/>
                </a:solidFill>
              </a:rPr>
              <a:t>server </a:t>
            </a:r>
            <a:r>
              <a:rPr lang="en-US" dirty="0">
                <a:solidFill>
                  <a:srgbClr val="0070C0"/>
                </a:solidFill>
              </a:rPr>
              <a:t>platforms</a:t>
            </a:r>
            <a:r>
              <a:rPr lang="en-US" dirty="0" smtClean="0"/>
              <a:t>,</a:t>
            </a:r>
          </a:p>
          <a:p>
            <a:r>
              <a:rPr lang="en-US" dirty="0"/>
              <a:t> </a:t>
            </a:r>
            <a:r>
              <a:rPr lang="en-US" dirty="0" smtClean="0"/>
              <a:t>      first in </a:t>
            </a:r>
            <a:r>
              <a:rPr lang="en-US" dirty="0"/>
              <a:t>their </a:t>
            </a:r>
            <a:r>
              <a:rPr lang="en-US" dirty="0" smtClean="0"/>
              <a:t>DP </a:t>
            </a:r>
            <a:r>
              <a:rPr lang="en-US" dirty="0"/>
              <a:t>platforms already in 2006 followed by the </a:t>
            </a:r>
            <a:r>
              <a:rPr lang="en-US" dirty="0" err="1"/>
              <a:t>Caneland</a:t>
            </a:r>
            <a:r>
              <a:rPr lang="en-US" dirty="0"/>
              <a:t> MP platform in 2007,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as discussed before.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485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37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3653" t="20516" r="8597" b="12908"/>
          <a:stretch/>
        </p:blipFill>
        <p:spPr>
          <a:xfrm>
            <a:off x="837128" y="1109259"/>
            <a:ext cx="7998340" cy="51841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6189" y="631063"/>
            <a:ext cx="86757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chemeClr val="accent6"/>
                </a:solidFill>
              </a:rPr>
              <a:t>Comparing the number of </a:t>
            </a:r>
            <a:r>
              <a:rPr lang="en-US" b="1" dirty="0" smtClean="0">
                <a:solidFill>
                  <a:schemeClr val="accent6"/>
                </a:solidFill>
              </a:rPr>
              <a:t>a</a:t>
            </a:r>
            <a:r>
              <a:rPr lang="hu-HU" b="1" dirty="0" smtClean="0">
                <a:solidFill>
                  <a:schemeClr val="accent6"/>
                </a:solidFill>
              </a:rPr>
              <a:t>ctive signal lines in RDIMM and FB-DIMM channels [129]</a:t>
            </a:r>
            <a:endParaRPr lang="en-US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60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Téglalap 3"/>
          <p:cNvSpPr>
            <a:spLocks noChangeArrowheads="1"/>
          </p:cNvSpPr>
          <p:nvPr/>
        </p:nvSpPr>
        <p:spPr bwMode="auto">
          <a:xfrm>
            <a:off x="2782888" y="2288685"/>
            <a:ext cx="1439862" cy="576263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Nehalem-EX 8C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Westmere-EX 10C</a:t>
            </a:r>
            <a:endParaRPr lang="hu-HU" altLang="en-US" sz="110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83299" name="Téglalap 53"/>
          <p:cNvSpPr>
            <a:spLocks noChangeArrowheads="1"/>
          </p:cNvSpPr>
          <p:nvPr/>
        </p:nvSpPr>
        <p:spPr bwMode="auto">
          <a:xfrm>
            <a:off x="3721100" y="4492135"/>
            <a:ext cx="1439863" cy="576263"/>
          </a:xfrm>
          <a:prstGeom prst="rect">
            <a:avLst/>
          </a:prstGeom>
          <a:solidFill>
            <a:srgbClr val="3366FF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 7500 </a:t>
            </a:r>
            <a:r>
              <a:rPr lang="hu-HU" altLang="en-US" sz="1100">
                <a:solidFill>
                  <a:srgbClr val="FFFFFF"/>
                </a:solidFill>
                <a:latin typeface="Verdana" pitchFamily="34" charset="0"/>
              </a:rPr>
              <a:t>IOH</a:t>
            </a:r>
          </a:p>
        </p:txBody>
      </p:sp>
      <p:cxnSp>
        <p:nvCxnSpPr>
          <p:cNvPr id="109" name="Egyenes összekötő 108"/>
          <p:cNvCxnSpPr>
            <a:endCxn id="183298" idx="3"/>
          </p:cNvCxnSpPr>
          <p:nvPr/>
        </p:nvCxnSpPr>
        <p:spPr>
          <a:xfrm rot="10800000">
            <a:off x="4222750" y="2577610"/>
            <a:ext cx="5762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Egyenes összekötő 112"/>
          <p:cNvCxnSpPr/>
          <p:nvPr/>
        </p:nvCxnSpPr>
        <p:spPr>
          <a:xfrm rot="10800000">
            <a:off x="4222750" y="3738073"/>
            <a:ext cx="5762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Egyenes összekötő 113"/>
          <p:cNvCxnSpPr/>
          <p:nvPr/>
        </p:nvCxnSpPr>
        <p:spPr>
          <a:xfrm rot="10800000">
            <a:off x="4222750" y="2852248"/>
            <a:ext cx="576263" cy="6223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Egyenes összekötő 115"/>
          <p:cNvCxnSpPr/>
          <p:nvPr/>
        </p:nvCxnSpPr>
        <p:spPr>
          <a:xfrm rot="10800000" flipV="1">
            <a:off x="4222750" y="2864948"/>
            <a:ext cx="563563" cy="609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304" name="Egyenes összekötő 118"/>
          <p:cNvCxnSpPr>
            <a:cxnSpLocks noChangeShapeType="1"/>
            <a:endCxn id="183298" idx="2"/>
          </p:cNvCxnSpPr>
          <p:nvPr/>
        </p:nvCxnSpPr>
        <p:spPr bwMode="auto">
          <a:xfrm flipV="1">
            <a:off x="3503613" y="2864948"/>
            <a:ext cx="0" cy="5842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305" name="Egyenes összekötő 119"/>
          <p:cNvCxnSpPr>
            <a:cxnSpLocks noChangeShapeType="1"/>
          </p:cNvCxnSpPr>
          <p:nvPr/>
        </p:nvCxnSpPr>
        <p:spPr bwMode="auto">
          <a:xfrm flipV="1">
            <a:off x="5519738" y="2864948"/>
            <a:ext cx="0" cy="5842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2" name="Egyenes összekötő 121"/>
          <p:cNvCxnSpPr/>
          <p:nvPr/>
        </p:nvCxnSpPr>
        <p:spPr>
          <a:xfrm rot="5400000" flipH="1" flipV="1">
            <a:off x="4664075" y="4256286"/>
            <a:ext cx="4857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307" name="Szövegdoboz 70"/>
          <p:cNvSpPr txBox="1">
            <a:spLocks noChangeArrowheads="1"/>
          </p:cNvSpPr>
          <p:nvPr/>
        </p:nvSpPr>
        <p:spPr bwMode="auto">
          <a:xfrm>
            <a:off x="4257675" y="2331548"/>
            <a:ext cx="4175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</a:rPr>
              <a:t>QPI</a:t>
            </a:r>
          </a:p>
        </p:txBody>
      </p:sp>
      <p:sp>
        <p:nvSpPr>
          <p:cNvPr id="183308" name="Szövegdoboz 70"/>
          <p:cNvSpPr txBox="1">
            <a:spLocks noChangeArrowheads="1"/>
          </p:cNvSpPr>
          <p:nvPr/>
        </p:nvSpPr>
        <p:spPr bwMode="auto">
          <a:xfrm>
            <a:off x="4244975" y="3763473"/>
            <a:ext cx="4175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</a:rPr>
              <a:t>QPI</a:t>
            </a:r>
          </a:p>
        </p:txBody>
      </p:sp>
      <p:sp>
        <p:nvSpPr>
          <p:cNvPr id="183309" name="Szövegdoboz 70"/>
          <p:cNvSpPr txBox="1">
            <a:spLocks noChangeArrowheads="1"/>
          </p:cNvSpPr>
          <p:nvPr/>
        </p:nvSpPr>
        <p:spPr bwMode="auto">
          <a:xfrm>
            <a:off x="5534025" y="3030048"/>
            <a:ext cx="4175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</a:rPr>
              <a:t>QPI</a:t>
            </a:r>
          </a:p>
        </p:txBody>
      </p:sp>
      <p:sp>
        <p:nvSpPr>
          <p:cNvPr id="183310" name="Szövegdoboz 70"/>
          <p:cNvSpPr txBox="1">
            <a:spLocks noChangeArrowheads="1"/>
          </p:cNvSpPr>
          <p:nvPr/>
        </p:nvSpPr>
        <p:spPr bwMode="auto">
          <a:xfrm>
            <a:off x="3071813" y="3026873"/>
            <a:ext cx="41751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</a:rPr>
              <a:t>QPI</a:t>
            </a:r>
          </a:p>
        </p:txBody>
      </p:sp>
      <p:sp>
        <p:nvSpPr>
          <p:cNvPr id="183311" name="Szövegdoboz 70"/>
          <p:cNvSpPr txBox="1">
            <a:spLocks noChangeArrowheads="1"/>
          </p:cNvSpPr>
          <p:nvPr/>
        </p:nvSpPr>
        <p:spPr bwMode="auto">
          <a:xfrm>
            <a:off x="3949700" y="3031635"/>
            <a:ext cx="41751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</a:rPr>
              <a:t>QPI</a:t>
            </a:r>
          </a:p>
        </p:txBody>
      </p:sp>
      <p:sp>
        <p:nvSpPr>
          <p:cNvPr id="183312" name="Szövegdoboz 70"/>
          <p:cNvSpPr txBox="1">
            <a:spLocks noChangeArrowheads="1"/>
          </p:cNvSpPr>
          <p:nvPr/>
        </p:nvSpPr>
        <p:spPr bwMode="auto">
          <a:xfrm>
            <a:off x="4697413" y="3031635"/>
            <a:ext cx="41751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</a:rPr>
              <a:t>QPI</a:t>
            </a:r>
          </a:p>
        </p:txBody>
      </p:sp>
      <p:sp>
        <p:nvSpPr>
          <p:cNvPr id="183313" name="Szövegdoboz 70"/>
          <p:cNvSpPr txBox="1">
            <a:spLocks noChangeArrowheads="1"/>
          </p:cNvSpPr>
          <p:nvPr/>
        </p:nvSpPr>
        <p:spPr bwMode="auto">
          <a:xfrm>
            <a:off x="4968875" y="4152410"/>
            <a:ext cx="41751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</a:rPr>
              <a:t>QPI</a:t>
            </a:r>
          </a:p>
        </p:txBody>
      </p:sp>
      <p:sp>
        <p:nvSpPr>
          <p:cNvPr id="183314" name="Szövegdoboz 70"/>
          <p:cNvSpPr txBox="1">
            <a:spLocks noChangeArrowheads="1"/>
          </p:cNvSpPr>
          <p:nvPr/>
        </p:nvSpPr>
        <p:spPr bwMode="auto">
          <a:xfrm>
            <a:off x="3560763" y="4144473"/>
            <a:ext cx="41751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</a:rPr>
              <a:t>QPI</a:t>
            </a:r>
          </a:p>
        </p:txBody>
      </p:sp>
      <p:cxnSp>
        <p:nvCxnSpPr>
          <p:cNvPr id="131" name="Egyenes összekötő 130"/>
          <p:cNvCxnSpPr/>
          <p:nvPr/>
        </p:nvCxnSpPr>
        <p:spPr>
          <a:xfrm rot="10800000" flipH="1" flipV="1">
            <a:off x="2409825" y="3853960"/>
            <a:ext cx="35083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Egyenes összekötő 131"/>
          <p:cNvCxnSpPr/>
          <p:nvPr/>
        </p:nvCxnSpPr>
        <p:spPr>
          <a:xfrm rot="10800000" flipH="1" flipV="1">
            <a:off x="2409825" y="3342785"/>
            <a:ext cx="263525" cy="635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Egyenes összekötő 145"/>
          <p:cNvCxnSpPr/>
          <p:nvPr/>
        </p:nvCxnSpPr>
        <p:spPr>
          <a:xfrm rot="10800000" flipH="1">
            <a:off x="1597025" y="3261823"/>
            <a:ext cx="442913" cy="793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Téglalap 146"/>
          <p:cNvSpPr/>
          <p:nvPr/>
        </p:nvSpPr>
        <p:spPr>
          <a:xfrm flipH="1">
            <a:off x="1649413" y="3077673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48" name="Téglalap 147"/>
          <p:cNvSpPr/>
          <p:nvPr/>
        </p:nvSpPr>
        <p:spPr>
          <a:xfrm flipH="1">
            <a:off x="1562100" y="3077673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cxnSp>
        <p:nvCxnSpPr>
          <p:cNvPr id="151" name="Egyenes összekötő 150"/>
          <p:cNvCxnSpPr/>
          <p:nvPr/>
        </p:nvCxnSpPr>
        <p:spPr>
          <a:xfrm rot="10800000" flipH="1">
            <a:off x="1597025" y="3431685"/>
            <a:ext cx="442913" cy="95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églalap 151"/>
          <p:cNvSpPr/>
          <p:nvPr/>
        </p:nvSpPr>
        <p:spPr>
          <a:xfrm flipH="1">
            <a:off x="1649413" y="3325323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53" name="Téglalap 152"/>
          <p:cNvSpPr/>
          <p:nvPr/>
        </p:nvSpPr>
        <p:spPr>
          <a:xfrm flipH="1">
            <a:off x="1562100" y="3325323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56" name="Téglalap 155"/>
          <p:cNvSpPr/>
          <p:nvPr/>
        </p:nvSpPr>
        <p:spPr>
          <a:xfrm flipH="1">
            <a:off x="1897063" y="3198323"/>
            <a:ext cx="647700" cy="288925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rgbClr val="FFFFFF"/>
                </a:solidFill>
                <a:latin typeface="Verdana" pitchFamily="34" charset="0"/>
              </a:rPr>
              <a:t>SMB</a:t>
            </a:r>
            <a:endParaRPr lang="hu-HU" altLang="en-US" sz="1100" smtClean="0">
              <a:solidFill>
                <a:srgbClr val="FFFFFF"/>
              </a:solidFill>
              <a:latin typeface="Verdana" pitchFamily="34" charset="0"/>
            </a:endParaRPr>
          </a:p>
        </p:txBody>
      </p:sp>
      <p:cxnSp>
        <p:nvCxnSpPr>
          <p:cNvPr id="157" name="Egyenes összekötő 156"/>
          <p:cNvCxnSpPr/>
          <p:nvPr/>
        </p:nvCxnSpPr>
        <p:spPr>
          <a:xfrm rot="10800000" flipH="1">
            <a:off x="1597025" y="3777760"/>
            <a:ext cx="428625" cy="4763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églalap 157"/>
          <p:cNvSpPr/>
          <p:nvPr/>
        </p:nvSpPr>
        <p:spPr>
          <a:xfrm flipH="1">
            <a:off x="1649413" y="3676160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59" name="Téglalap 158"/>
          <p:cNvSpPr/>
          <p:nvPr/>
        </p:nvSpPr>
        <p:spPr>
          <a:xfrm flipH="1">
            <a:off x="1562100" y="3676160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cxnSp>
        <p:nvCxnSpPr>
          <p:cNvPr id="162" name="Egyenes összekötő 161"/>
          <p:cNvCxnSpPr/>
          <p:nvPr/>
        </p:nvCxnSpPr>
        <p:spPr>
          <a:xfrm rot="10800000" flipH="1">
            <a:off x="1597025" y="3955560"/>
            <a:ext cx="442913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Téglalap 162"/>
          <p:cNvSpPr/>
          <p:nvPr/>
        </p:nvSpPr>
        <p:spPr>
          <a:xfrm flipH="1">
            <a:off x="1649413" y="3926985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64" name="Téglalap 163"/>
          <p:cNvSpPr/>
          <p:nvPr/>
        </p:nvSpPr>
        <p:spPr>
          <a:xfrm flipH="1">
            <a:off x="1562100" y="3926985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67" name="Téglalap 166"/>
          <p:cNvSpPr/>
          <p:nvPr/>
        </p:nvSpPr>
        <p:spPr>
          <a:xfrm flipH="1">
            <a:off x="1897063" y="3711085"/>
            <a:ext cx="647700" cy="287338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dirty="0" smtClean="0">
                <a:solidFill>
                  <a:srgbClr val="FFFFFF"/>
                </a:solidFill>
                <a:latin typeface="Verdana" pitchFamily="34" charset="0"/>
              </a:rPr>
              <a:t>SMB</a:t>
            </a:r>
            <a:endParaRPr lang="hu-HU" altLang="en-US" sz="1100" dirty="0" smtClean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83331" name="Szövegdoboz 31"/>
          <p:cNvSpPr txBox="1">
            <a:spLocks noChangeArrowheads="1"/>
          </p:cNvSpPr>
          <p:nvPr/>
        </p:nvSpPr>
        <p:spPr bwMode="auto">
          <a:xfrm>
            <a:off x="331382" y="4863610"/>
            <a:ext cx="251383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Nehalem-EX:   up to </a:t>
            </a:r>
            <a:r>
              <a:rPr lang="hu-HU" altLang="en-US" sz="1100" dirty="0" smtClean="0">
                <a:solidFill>
                  <a:srgbClr val="FF0000"/>
                </a:solidFill>
                <a:latin typeface="Verdana" pitchFamily="34" charset="0"/>
              </a:rPr>
              <a:t>DDR</a:t>
            </a:r>
            <a:r>
              <a:rPr lang="en-US" altLang="en-US" sz="1100" dirty="0" smtClean="0">
                <a:solidFill>
                  <a:srgbClr val="FF0000"/>
                </a:solidFill>
                <a:latin typeface="Verdana" pitchFamily="34" charset="0"/>
              </a:rPr>
              <a:t>3-1067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err="1" smtClean="0">
                <a:solidFill>
                  <a:srgbClr val="000000"/>
                </a:solidFill>
                <a:latin typeface="Verdana" pitchFamily="34" charset="0"/>
              </a:rPr>
              <a:t>Westmere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-EX: up to </a:t>
            </a:r>
            <a:r>
              <a:rPr lang="en-US" altLang="en-US" sz="1100" dirty="0" smtClean="0">
                <a:solidFill>
                  <a:srgbClr val="FF0000"/>
                </a:solidFill>
                <a:latin typeface="Verdana" pitchFamily="34" charset="0"/>
              </a:rPr>
              <a:t>DDR3-1333</a:t>
            </a:r>
            <a:endParaRPr lang="hu-HU" altLang="en-US" sz="1100" dirty="0">
              <a:solidFill>
                <a:srgbClr val="FF0000"/>
              </a:solidFill>
              <a:latin typeface="Verdana" pitchFamily="34" charset="0"/>
            </a:endParaRPr>
          </a:p>
        </p:txBody>
      </p:sp>
      <p:cxnSp>
        <p:nvCxnSpPr>
          <p:cNvPr id="2" name="Egyenes összekötő 130"/>
          <p:cNvCxnSpPr/>
          <p:nvPr/>
        </p:nvCxnSpPr>
        <p:spPr>
          <a:xfrm rot="10800000" flipH="1" flipV="1">
            <a:off x="2436813" y="2623648"/>
            <a:ext cx="350837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Egyenes összekötő 131"/>
          <p:cNvCxnSpPr/>
          <p:nvPr/>
        </p:nvCxnSpPr>
        <p:spPr>
          <a:xfrm rot="10800000" flipH="1" flipV="1">
            <a:off x="2436813" y="2125173"/>
            <a:ext cx="236537" cy="4762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gyenes összekötő 145"/>
          <p:cNvCxnSpPr/>
          <p:nvPr/>
        </p:nvCxnSpPr>
        <p:spPr>
          <a:xfrm rot="10800000" flipH="1">
            <a:off x="1597025" y="2044210"/>
            <a:ext cx="469900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églalap 146"/>
          <p:cNvSpPr/>
          <p:nvPr/>
        </p:nvSpPr>
        <p:spPr>
          <a:xfrm flipH="1">
            <a:off x="1676400" y="1860060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7" name="Téglalap 147"/>
          <p:cNvSpPr/>
          <p:nvPr/>
        </p:nvSpPr>
        <p:spPr>
          <a:xfrm flipH="1">
            <a:off x="1589088" y="1860060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cxnSp>
        <p:nvCxnSpPr>
          <p:cNvPr id="8" name="Egyenes összekötő 150"/>
          <p:cNvCxnSpPr/>
          <p:nvPr/>
        </p:nvCxnSpPr>
        <p:spPr>
          <a:xfrm rot="10800000" flipH="1">
            <a:off x="1597025" y="2214073"/>
            <a:ext cx="469900" cy="476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églalap 151"/>
          <p:cNvSpPr/>
          <p:nvPr/>
        </p:nvSpPr>
        <p:spPr>
          <a:xfrm flipH="1">
            <a:off x="1676400" y="2107710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0" name="Téglalap 152"/>
          <p:cNvSpPr/>
          <p:nvPr/>
        </p:nvSpPr>
        <p:spPr>
          <a:xfrm flipH="1">
            <a:off x="1589088" y="2107710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1" name="Téglalap 155"/>
          <p:cNvSpPr/>
          <p:nvPr/>
        </p:nvSpPr>
        <p:spPr>
          <a:xfrm flipH="1">
            <a:off x="1924050" y="1980710"/>
            <a:ext cx="647700" cy="288925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dirty="0" smtClean="0">
                <a:solidFill>
                  <a:srgbClr val="FFFFFF"/>
                </a:solidFill>
                <a:latin typeface="Verdana" pitchFamily="34" charset="0"/>
              </a:rPr>
              <a:t>SMB</a:t>
            </a:r>
            <a:endParaRPr lang="hu-HU" altLang="en-US" sz="1100" dirty="0" smtClean="0">
              <a:solidFill>
                <a:srgbClr val="FFFFFF"/>
              </a:solidFill>
              <a:latin typeface="Verdana" pitchFamily="34" charset="0"/>
            </a:endParaRPr>
          </a:p>
        </p:txBody>
      </p:sp>
      <p:cxnSp>
        <p:nvCxnSpPr>
          <p:cNvPr id="12" name="Egyenes összekötő 156"/>
          <p:cNvCxnSpPr/>
          <p:nvPr/>
        </p:nvCxnSpPr>
        <p:spPr>
          <a:xfrm rot="10800000" flipH="1">
            <a:off x="1597025" y="2552210"/>
            <a:ext cx="455613" cy="95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églalap 157"/>
          <p:cNvSpPr/>
          <p:nvPr/>
        </p:nvSpPr>
        <p:spPr>
          <a:xfrm flipH="1">
            <a:off x="1676400" y="2445848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4" name="Téglalap 158"/>
          <p:cNvSpPr/>
          <p:nvPr/>
        </p:nvSpPr>
        <p:spPr>
          <a:xfrm flipH="1">
            <a:off x="1589088" y="2445848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cxnSp>
        <p:nvCxnSpPr>
          <p:cNvPr id="15" name="Egyenes összekötő 161"/>
          <p:cNvCxnSpPr/>
          <p:nvPr/>
        </p:nvCxnSpPr>
        <p:spPr>
          <a:xfrm rot="10800000" flipH="1">
            <a:off x="1597025" y="2725248"/>
            <a:ext cx="469900" cy="793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églalap 162"/>
          <p:cNvSpPr/>
          <p:nvPr/>
        </p:nvSpPr>
        <p:spPr>
          <a:xfrm flipH="1">
            <a:off x="1676400" y="2696673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7" name="Téglalap 163"/>
          <p:cNvSpPr/>
          <p:nvPr/>
        </p:nvSpPr>
        <p:spPr>
          <a:xfrm flipH="1">
            <a:off x="1589088" y="2696673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8" name="Téglalap 166"/>
          <p:cNvSpPr/>
          <p:nvPr/>
        </p:nvSpPr>
        <p:spPr>
          <a:xfrm flipH="1">
            <a:off x="1924050" y="2480773"/>
            <a:ext cx="647700" cy="287337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dirty="0" smtClean="0">
                <a:solidFill>
                  <a:srgbClr val="FFFFFF"/>
                </a:solidFill>
                <a:latin typeface="Verdana" pitchFamily="34" charset="0"/>
              </a:rPr>
              <a:t>SMB</a:t>
            </a:r>
            <a:endParaRPr lang="hu-HU" altLang="en-US" sz="1100" dirty="0" smtClean="0">
              <a:solidFill>
                <a:srgbClr val="FFFFFF"/>
              </a:solidFill>
              <a:latin typeface="Verdana" pitchFamily="34" charset="0"/>
            </a:endParaRPr>
          </a:p>
        </p:txBody>
      </p:sp>
      <p:cxnSp>
        <p:nvCxnSpPr>
          <p:cNvPr id="183348" name="Egyenes összekötő 170"/>
          <p:cNvCxnSpPr>
            <a:cxnSpLocks noChangeShapeType="1"/>
          </p:cNvCxnSpPr>
          <p:nvPr/>
        </p:nvCxnSpPr>
        <p:spPr bwMode="auto">
          <a:xfrm rot="10800000" flipV="1">
            <a:off x="6161088" y="2641110"/>
            <a:ext cx="350837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349" name="Egyenes összekötő 171"/>
          <p:cNvCxnSpPr>
            <a:cxnSpLocks noChangeShapeType="1"/>
          </p:cNvCxnSpPr>
          <p:nvPr/>
        </p:nvCxnSpPr>
        <p:spPr bwMode="auto">
          <a:xfrm rot="10800000" flipV="1">
            <a:off x="6283325" y="2128348"/>
            <a:ext cx="228600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350" name="Egyenes összekötő 172"/>
          <p:cNvCxnSpPr>
            <a:cxnSpLocks noChangeShapeType="1"/>
          </p:cNvCxnSpPr>
          <p:nvPr/>
        </p:nvCxnSpPr>
        <p:spPr bwMode="auto">
          <a:xfrm rot="10800000">
            <a:off x="6865938" y="2047385"/>
            <a:ext cx="457200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4" name="Téglalap 173"/>
          <p:cNvSpPr>
            <a:spLocks noChangeArrowheads="1"/>
          </p:cNvSpPr>
          <p:nvPr/>
        </p:nvSpPr>
        <p:spPr bwMode="auto">
          <a:xfrm>
            <a:off x="7212013" y="1863235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75" name="Téglalap 174"/>
          <p:cNvSpPr>
            <a:spLocks noChangeArrowheads="1"/>
          </p:cNvSpPr>
          <p:nvPr/>
        </p:nvSpPr>
        <p:spPr bwMode="auto">
          <a:xfrm>
            <a:off x="7297738" y="1863235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183353" name="Egyenes összekötő 177"/>
          <p:cNvCxnSpPr>
            <a:cxnSpLocks noChangeShapeType="1"/>
          </p:cNvCxnSpPr>
          <p:nvPr/>
        </p:nvCxnSpPr>
        <p:spPr bwMode="auto">
          <a:xfrm rot="10800000">
            <a:off x="6865938" y="2217248"/>
            <a:ext cx="457200" cy="1587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9" name="Téglalap 178"/>
          <p:cNvSpPr>
            <a:spLocks noChangeArrowheads="1"/>
          </p:cNvSpPr>
          <p:nvPr/>
        </p:nvSpPr>
        <p:spPr bwMode="auto">
          <a:xfrm>
            <a:off x="7212013" y="2110885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80" name="Téglalap 179"/>
          <p:cNvSpPr>
            <a:spLocks noChangeArrowheads="1"/>
          </p:cNvSpPr>
          <p:nvPr/>
        </p:nvSpPr>
        <p:spPr bwMode="auto">
          <a:xfrm>
            <a:off x="7297738" y="2110885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83356" name="Téglalap 182"/>
          <p:cNvSpPr>
            <a:spLocks noChangeArrowheads="1"/>
          </p:cNvSpPr>
          <p:nvPr/>
        </p:nvSpPr>
        <p:spPr bwMode="auto">
          <a:xfrm>
            <a:off x="6362700" y="1985473"/>
            <a:ext cx="647700" cy="287337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rgbClr val="FFFFFF"/>
              </a:solidFill>
              <a:latin typeface="Verdana" pitchFamily="34" charset="0"/>
            </a:endParaRPr>
          </a:p>
        </p:txBody>
      </p:sp>
      <p:cxnSp>
        <p:nvCxnSpPr>
          <p:cNvPr id="183357" name="Egyenes összekötő 183"/>
          <p:cNvCxnSpPr>
            <a:cxnSpLocks noChangeShapeType="1"/>
          </p:cNvCxnSpPr>
          <p:nvPr/>
        </p:nvCxnSpPr>
        <p:spPr bwMode="auto">
          <a:xfrm rot="10800000">
            <a:off x="6881813" y="2568085"/>
            <a:ext cx="441325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5" name="Téglalap 184"/>
          <p:cNvSpPr>
            <a:spLocks noChangeArrowheads="1"/>
          </p:cNvSpPr>
          <p:nvPr/>
        </p:nvSpPr>
        <p:spPr bwMode="auto">
          <a:xfrm>
            <a:off x="7212013" y="2461723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86" name="Téglalap 185"/>
          <p:cNvSpPr>
            <a:spLocks noChangeArrowheads="1"/>
          </p:cNvSpPr>
          <p:nvPr/>
        </p:nvSpPr>
        <p:spPr bwMode="auto">
          <a:xfrm>
            <a:off x="7297738" y="2461723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183360" name="Egyenes összekötő 188"/>
          <p:cNvCxnSpPr>
            <a:cxnSpLocks noChangeShapeType="1"/>
          </p:cNvCxnSpPr>
          <p:nvPr/>
        </p:nvCxnSpPr>
        <p:spPr bwMode="auto">
          <a:xfrm rot="10800000">
            <a:off x="6865938" y="2741123"/>
            <a:ext cx="457200" cy="4762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0" name="Téglalap 189"/>
          <p:cNvSpPr>
            <a:spLocks noChangeArrowheads="1"/>
          </p:cNvSpPr>
          <p:nvPr/>
        </p:nvSpPr>
        <p:spPr bwMode="auto">
          <a:xfrm>
            <a:off x="7212013" y="2712548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91" name="Téglalap 190"/>
          <p:cNvSpPr>
            <a:spLocks noChangeArrowheads="1"/>
          </p:cNvSpPr>
          <p:nvPr/>
        </p:nvSpPr>
        <p:spPr bwMode="auto">
          <a:xfrm>
            <a:off x="7297738" y="2712548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83363" name="Téglalap 193"/>
          <p:cNvSpPr>
            <a:spLocks noChangeArrowheads="1"/>
          </p:cNvSpPr>
          <p:nvPr/>
        </p:nvSpPr>
        <p:spPr bwMode="auto">
          <a:xfrm>
            <a:off x="6362700" y="2496648"/>
            <a:ext cx="647700" cy="287337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rgbClr val="FFFFFF"/>
              </a:solidFill>
              <a:latin typeface="Verdana" pitchFamily="34" charset="0"/>
            </a:endParaRPr>
          </a:p>
        </p:txBody>
      </p:sp>
      <p:cxnSp>
        <p:nvCxnSpPr>
          <p:cNvPr id="183364" name="Egyenes összekötő 170"/>
          <p:cNvCxnSpPr>
            <a:cxnSpLocks noChangeShapeType="1"/>
          </p:cNvCxnSpPr>
          <p:nvPr/>
        </p:nvCxnSpPr>
        <p:spPr bwMode="auto">
          <a:xfrm rot="10800000" flipV="1">
            <a:off x="6137338" y="3911110"/>
            <a:ext cx="350837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365" name="Egyenes összekötő 171"/>
          <p:cNvCxnSpPr>
            <a:cxnSpLocks noChangeShapeType="1"/>
          </p:cNvCxnSpPr>
          <p:nvPr/>
        </p:nvCxnSpPr>
        <p:spPr bwMode="auto">
          <a:xfrm rot="10800000" flipV="1">
            <a:off x="6283325" y="3360248"/>
            <a:ext cx="228600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366" name="Egyenes összekötő 172"/>
          <p:cNvCxnSpPr>
            <a:cxnSpLocks noChangeShapeType="1"/>
          </p:cNvCxnSpPr>
          <p:nvPr/>
        </p:nvCxnSpPr>
        <p:spPr bwMode="auto">
          <a:xfrm rot="10800000">
            <a:off x="6865938" y="3279285"/>
            <a:ext cx="457200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Téglalap 173"/>
          <p:cNvSpPr>
            <a:spLocks noChangeArrowheads="1"/>
          </p:cNvSpPr>
          <p:nvPr/>
        </p:nvSpPr>
        <p:spPr bwMode="auto">
          <a:xfrm>
            <a:off x="7212013" y="3095135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23" name="Téglalap 174"/>
          <p:cNvSpPr>
            <a:spLocks noChangeArrowheads="1"/>
          </p:cNvSpPr>
          <p:nvPr/>
        </p:nvSpPr>
        <p:spPr bwMode="auto">
          <a:xfrm>
            <a:off x="7297738" y="3095135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183369" name="Egyenes összekötő 177"/>
          <p:cNvCxnSpPr>
            <a:cxnSpLocks noChangeShapeType="1"/>
          </p:cNvCxnSpPr>
          <p:nvPr/>
        </p:nvCxnSpPr>
        <p:spPr bwMode="auto">
          <a:xfrm rot="10800000">
            <a:off x="6865938" y="3449148"/>
            <a:ext cx="457200" cy="7937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" name="Téglalap 178"/>
          <p:cNvSpPr>
            <a:spLocks noChangeArrowheads="1"/>
          </p:cNvSpPr>
          <p:nvPr/>
        </p:nvSpPr>
        <p:spPr bwMode="auto">
          <a:xfrm>
            <a:off x="7212013" y="3342785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26" name="Téglalap 179"/>
          <p:cNvSpPr>
            <a:spLocks noChangeArrowheads="1"/>
          </p:cNvSpPr>
          <p:nvPr/>
        </p:nvSpPr>
        <p:spPr bwMode="auto">
          <a:xfrm>
            <a:off x="7297738" y="3342785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83372" name="Téglalap 182"/>
          <p:cNvSpPr>
            <a:spLocks noChangeArrowheads="1"/>
          </p:cNvSpPr>
          <p:nvPr/>
        </p:nvSpPr>
        <p:spPr bwMode="auto">
          <a:xfrm>
            <a:off x="6362700" y="3217373"/>
            <a:ext cx="647700" cy="287337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rgbClr val="FFFFFF"/>
              </a:solidFill>
              <a:latin typeface="Verdana" pitchFamily="34" charset="0"/>
            </a:endParaRPr>
          </a:p>
        </p:txBody>
      </p:sp>
      <p:cxnSp>
        <p:nvCxnSpPr>
          <p:cNvPr id="183373" name="Egyenes összekötő 183"/>
          <p:cNvCxnSpPr>
            <a:cxnSpLocks noChangeShapeType="1"/>
          </p:cNvCxnSpPr>
          <p:nvPr/>
        </p:nvCxnSpPr>
        <p:spPr bwMode="auto">
          <a:xfrm rot="10800000">
            <a:off x="6881813" y="3838085"/>
            <a:ext cx="441325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" name="Téglalap 184"/>
          <p:cNvSpPr>
            <a:spLocks noChangeArrowheads="1"/>
          </p:cNvSpPr>
          <p:nvPr/>
        </p:nvSpPr>
        <p:spPr bwMode="auto">
          <a:xfrm>
            <a:off x="7212013" y="3731723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30" name="Téglalap 185"/>
          <p:cNvSpPr>
            <a:spLocks noChangeArrowheads="1"/>
          </p:cNvSpPr>
          <p:nvPr/>
        </p:nvSpPr>
        <p:spPr bwMode="auto">
          <a:xfrm>
            <a:off x="7297738" y="3731723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183376" name="Egyenes összekötő 188"/>
          <p:cNvCxnSpPr>
            <a:cxnSpLocks noChangeShapeType="1"/>
          </p:cNvCxnSpPr>
          <p:nvPr/>
        </p:nvCxnSpPr>
        <p:spPr bwMode="auto">
          <a:xfrm rot="10800000">
            <a:off x="6865938" y="4009535"/>
            <a:ext cx="457200" cy="1588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Téglalap 189"/>
          <p:cNvSpPr>
            <a:spLocks noChangeArrowheads="1"/>
          </p:cNvSpPr>
          <p:nvPr/>
        </p:nvSpPr>
        <p:spPr bwMode="auto">
          <a:xfrm>
            <a:off x="7212013" y="3982548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33" name="Téglalap 190"/>
          <p:cNvSpPr>
            <a:spLocks noChangeArrowheads="1"/>
          </p:cNvSpPr>
          <p:nvPr/>
        </p:nvSpPr>
        <p:spPr bwMode="auto">
          <a:xfrm>
            <a:off x="7297738" y="3982548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83379" name="Téglalap 193"/>
          <p:cNvSpPr>
            <a:spLocks noChangeArrowheads="1"/>
          </p:cNvSpPr>
          <p:nvPr/>
        </p:nvSpPr>
        <p:spPr bwMode="auto">
          <a:xfrm>
            <a:off x="6362700" y="3766648"/>
            <a:ext cx="647700" cy="287337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83380" name="Line 85"/>
          <p:cNvSpPr>
            <a:spLocks noChangeShapeType="1"/>
          </p:cNvSpPr>
          <p:nvPr/>
        </p:nvSpPr>
        <p:spPr bwMode="auto">
          <a:xfrm>
            <a:off x="4068763" y="3972639"/>
            <a:ext cx="0" cy="520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1" name="Téglalap 60"/>
          <p:cNvSpPr/>
          <p:nvPr/>
        </p:nvSpPr>
        <p:spPr>
          <a:xfrm>
            <a:off x="3751263" y="5485910"/>
            <a:ext cx="1439862" cy="576263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hu-HU" altLang="en-US" sz="1100" smtClean="0">
                <a:solidFill>
                  <a:srgbClr val="FFFFFF"/>
                </a:solidFill>
                <a:latin typeface="Verdana" pitchFamily="34" charset="0"/>
              </a:rPr>
              <a:t>ICH</a:t>
            </a:r>
            <a:r>
              <a:rPr lang="en-US" altLang="en-US" sz="1100" smtClean="0">
                <a:solidFill>
                  <a:srgbClr val="FFFFFF"/>
                </a:solidFill>
                <a:latin typeface="Verdana" pitchFamily="34" charset="0"/>
              </a:rPr>
              <a:t>10</a:t>
            </a:r>
            <a:endParaRPr lang="hu-HU" altLang="en-US" sz="1100" smtClean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83382" name="Line 87"/>
          <p:cNvSpPr>
            <a:spLocks noChangeShapeType="1"/>
          </p:cNvSpPr>
          <p:nvPr/>
        </p:nvSpPr>
        <p:spPr bwMode="auto">
          <a:xfrm>
            <a:off x="4486275" y="5089207"/>
            <a:ext cx="0" cy="39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3383" name="Szövegdoboz 70"/>
          <p:cNvSpPr txBox="1">
            <a:spLocks noChangeArrowheads="1"/>
          </p:cNvSpPr>
          <p:nvPr/>
        </p:nvSpPr>
        <p:spPr bwMode="auto">
          <a:xfrm>
            <a:off x="4505325" y="5157298"/>
            <a:ext cx="406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ESI</a:t>
            </a:r>
            <a:endParaRPr lang="hu-HU" altLang="en-US" sz="10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83385" name="Text Box 90"/>
          <p:cNvSpPr txBox="1">
            <a:spLocks noChangeArrowheads="1"/>
          </p:cNvSpPr>
          <p:nvPr/>
        </p:nvSpPr>
        <p:spPr bwMode="auto">
          <a:xfrm>
            <a:off x="5718175" y="4963623"/>
            <a:ext cx="3260725" cy="1244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spcAft>
                <a:spcPts val="100"/>
              </a:spcAft>
              <a:buFontTx/>
              <a:buNone/>
            </a:pPr>
            <a:r>
              <a:rPr lang="en-US" altLang="en-US" sz="1100" dirty="0">
                <a:solidFill>
                  <a:srgbClr val="FF0000"/>
                </a:solidFill>
                <a:latin typeface="Verdana" pitchFamily="34" charset="0"/>
              </a:rPr>
              <a:t>SMI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: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Scalable Memory Interface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spcAft>
                <a:spcPts val="1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         (Serial 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link between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the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processor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and the SMB)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(Differential signaling, ~25 lanes)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        SMB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: Scalable Memory Buffer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       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  (Conversion between the serial SMI and the parallel DDR3 DIMM interfaces)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</p:txBody>
      </p:sp>
      <p:cxnSp>
        <p:nvCxnSpPr>
          <p:cNvPr id="35" name="Egyenes összekötő 130"/>
          <p:cNvCxnSpPr/>
          <p:nvPr/>
        </p:nvCxnSpPr>
        <p:spPr>
          <a:xfrm rot="10800000" flipH="1" flipV="1">
            <a:off x="1193800" y="2955435"/>
            <a:ext cx="1479550" cy="127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gyenes összekötő 131"/>
          <p:cNvCxnSpPr/>
          <p:nvPr/>
        </p:nvCxnSpPr>
        <p:spPr>
          <a:xfrm rot="10800000" flipH="1" flipV="1">
            <a:off x="1193800" y="2393460"/>
            <a:ext cx="1582738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145"/>
          <p:cNvCxnSpPr/>
          <p:nvPr/>
        </p:nvCxnSpPr>
        <p:spPr>
          <a:xfrm rot="10800000" flipH="1">
            <a:off x="354013" y="2312498"/>
            <a:ext cx="469900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églalap 146"/>
          <p:cNvSpPr/>
          <p:nvPr/>
        </p:nvSpPr>
        <p:spPr>
          <a:xfrm flipH="1">
            <a:off x="433388" y="2128348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39" name="Téglalap 147"/>
          <p:cNvSpPr/>
          <p:nvPr/>
        </p:nvSpPr>
        <p:spPr>
          <a:xfrm flipH="1">
            <a:off x="346075" y="212834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cxnSp>
        <p:nvCxnSpPr>
          <p:cNvPr id="40" name="Egyenes összekötő 150"/>
          <p:cNvCxnSpPr/>
          <p:nvPr/>
        </p:nvCxnSpPr>
        <p:spPr>
          <a:xfrm rot="10800000" flipH="1">
            <a:off x="354013" y="2482360"/>
            <a:ext cx="469900" cy="4763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églalap 151"/>
          <p:cNvSpPr/>
          <p:nvPr/>
        </p:nvSpPr>
        <p:spPr>
          <a:xfrm flipH="1">
            <a:off x="433388" y="2375998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42" name="Téglalap 152"/>
          <p:cNvSpPr/>
          <p:nvPr/>
        </p:nvSpPr>
        <p:spPr>
          <a:xfrm flipH="1">
            <a:off x="346075" y="237599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43" name="Téglalap 155"/>
          <p:cNvSpPr/>
          <p:nvPr/>
        </p:nvSpPr>
        <p:spPr>
          <a:xfrm flipH="1">
            <a:off x="681038" y="2248998"/>
            <a:ext cx="647700" cy="288925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rgbClr val="FFFFFF"/>
                </a:solidFill>
                <a:latin typeface="Verdana" pitchFamily="34" charset="0"/>
              </a:rPr>
              <a:t>SMB</a:t>
            </a:r>
            <a:endParaRPr lang="hu-HU" altLang="en-US" sz="1100" smtClean="0">
              <a:solidFill>
                <a:srgbClr val="FFFFFF"/>
              </a:solidFill>
              <a:latin typeface="Verdana" pitchFamily="34" charset="0"/>
            </a:endParaRPr>
          </a:p>
        </p:txBody>
      </p:sp>
      <p:cxnSp>
        <p:nvCxnSpPr>
          <p:cNvPr id="44" name="Egyenes összekötő 156"/>
          <p:cNvCxnSpPr/>
          <p:nvPr/>
        </p:nvCxnSpPr>
        <p:spPr>
          <a:xfrm rot="10800000" flipH="1">
            <a:off x="354013" y="2896698"/>
            <a:ext cx="455612" cy="95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églalap 157"/>
          <p:cNvSpPr/>
          <p:nvPr/>
        </p:nvSpPr>
        <p:spPr>
          <a:xfrm flipH="1">
            <a:off x="433388" y="2790335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46" name="Téglalap 158"/>
          <p:cNvSpPr/>
          <p:nvPr/>
        </p:nvSpPr>
        <p:spPr>
          <a:xfrm flipH="1">
            <a:off x="346075" y="2790335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cxnSp>
        <p:nvCxnSpPr>
          <p:cNvPr id="47" name="Egyenes összekötő 161"/>
          <p:cNvCxnSpPr/>
          <p:nvPr/>
        </p:nvCxnSpPr>
        <p:spPr>
          <a:xfrm rot="10800000" flipH="1">
            <a:off x="354013" y="3069735"/>
            <a:ext cx="469900" cy="7938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églalap 162"/>
          <p:cNvSpPr/>
          <p:nvPr/>
        </p:nvSpPr>
        <p:spPr>
          <a:xfrm flipH="1">
            <a:off x="433388" y="3041160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49" name="Téglalap 163"/>
          <p:cNvSpPr/>
          <p:nvPr/>
        </p:nvSpPr>
        <p:spPr>
          <a:xfrm flipH="1">
            <a:off x="346075" y="3041160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50" name="Téglalap 166"/>
          <p:cNvSpPr/>
          <p:nvPr/>
        </p:nvSpPr>
        <p:spPr>
          <a:xfrm flipH="1">
            <a:off x="681038" y="2825260"/>
            <a:ext cx="647700" cy="287338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rgbClr val="FFFFFF"/>
                </a:solidFill>
                <a:latin typeface="Verdana" pitchFamily="34" charset="0"/>
              </a:rPr>
              <a:t>SMB</a:t>
            </a:r>
            <a:endParaRPr lang="hu-HU" altLang="en-US" sz="1100" smtClean="0">
              <a:solidFill>
                <a:srgbClr val="FFFFFF"/>
              </a:solidFill>
              <a:latin typeface="Verdana" pitchFamily="34" charset="0"/>
            </a:endParaRPr>
          </a:p>
        </p:txBody>
      </p:sp>
      <p:cxnSp>
        <p:nvCxnSpPr>
          <p:cNvPr id="51" name="Egyenes összekötő 130"/>
          <p:cNvCxnSpPr/>
          <p:nvPr/>
        </p:nvCxnSpPr>
        <p:spPr>
          <a:xfrm rot="10800000" flipH="1" flipV="1">
            <a:off x="1195388" y="4200035"/>
            <a:ext cx="1477962" cy="1588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Egyenes összekötő 131"/>
          <p:cNvCxnSpPr/>
          <p:nvPr/>
        </p:nvCxnSpPr>
        <p:spPr>
          <a:xfrm rot="10800000" flipH="1" flipV="1">
            <a:off x="1195388" y="3626948"/>
            <a:ext cx="1592262" cy="158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gyenes összekötő 145"/>
          <p:cNvCxnSpPr/>
          <p:nvPr/>
        </p:nvCxnSpPr>
        <p:spPr>
          <a:xfrm rot="10800000" flipH="1">
            <a:off x="355600" y="3545985"/>
            <a:ext cx="469900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églalap 146"/>
          <p:cNvSpPr/>
          <p:nvPr/>
        </p:nvSpPr>
        <p:spPr>
          <a:xfrm flipH="1">
            <a:off x="434975" y="3361835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56" name="Téglalap 147"/>
          <p:cNvSpPr/>
          <p:nvPr/>
        </p:nvSpPr>
        <p:spPr>
          <a:xfrm flipH="1">
            <a:off x="347663" y="3361835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cxnSp>
        <p:nvCxnSpPr>
          <p:cNvPr id="57" name="Egyenes összekötő 150"/>
          <p:cNvCxnSpPr/>
          <p:nvPr/>
        </p:nvCxnSpPr>
        <p:spPr>
          <a:xfrm rot="10800000" flipH="1">
            <a:off x="355600" y="3715848"/>
            <a:ext cx="469900" cy="476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églalap 151"/>
          <p:cNvSpPr/>
          <p:nvPr/>
        </p:nvSpPr>
        <p:spPr>
          <a:xfrm flipH="1">
            <a:off x="434975" y="3609485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59" name="Téglalap 152"/>
          <p:cNvSpPr/>
          <p:nvPr/>
        </p:nvSpPr>
        <p:spPr>
          <a:xfrm flipH="1">
            <a:off x="347663" y="3609485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60" name="Téglalap 155"/>
          <p:cNvSpPr/>
          <p:nvPr/>
        </p:nvSpPr>
        <p:spPr>
          <a:xfrm flipH="1">
            <a:off x="682625" y="3482485"/>
            <a:ext cx="647700" cy="288925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rgbClr val="FFFFFF"/>
                </a:solidFill>
                <a:latin typeface="Verdana" pitchFamily="34" charset="0"/>
              </a:rPr>
              <a:t>SMB</a:t>
            </a:r>
            <a:endParaRPr lang="hu-HU" altLang="en-US" sz="1100" smtClean="0">
              <a:solidFill>
                <a:srgbClr val="FFFFFF"/>
              </a:solidFill>
              <a:latin typeface="Verdana" pitchFamily="34" charset="0"/>
            </a:endParaRPr>
          </a:p>
        </p:txBody>
      </p:sp>
      <p:cxnSp>
        <p:nvCxnSpPr>
          <p:cNvPr id="62" name="Egyenes összekötő 156"/>
          <p:cNvCxnSpPr/>
          <p:nvPr/>
        </p:nvCxnSpPr>
        <p:spPr>
          <a:xfrm rot="10800000" flipH="1">
            <a:off x="355600" y="4130185"/>
            <a:ext cx="455613" cy="95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églalap 157"/>
          <p:cNvSpPr/>
          <p:nvPr/>
        </p:nvSpPr>
        <p:spPr>
          <a:xfrm flipH="1">
            <a:off x="434975" y="4023823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320960" name="Téglalap 158"/>
          <p:cNvSpPr/>
          <p:nvPr/>
        </p:nvSpPr>
        <p:spPr>
          <a:xfrm flipH="1">
            <a:off x="347663" y="4023823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cxnSp>
        <p:nvCxnSpPr>
          <p:cNvPr id="1320961" name="Egyenes összekötő 161"/>
          <p:cNvCxnSpPr/>
          <p:nvPr/>
        </p:nvCxnSpPr>
        <p:spPr>
          <a:xfrm rot="10800000" flipH="1">
            <a:off x="355600" y="4303223"/>
            <a:ext cx="469900" cy="793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0962" name="Téglalap 162"/>
          <p:cNvSpPr/>
          <p:nvPr/>
        </p:nvSpPr>
        <p:spPr>
          <a:xfrm flipH="1">
            <a:off x="434975" y="4274648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320963" name="Téglalap 163"/>
          <p:cNvSpPr/>
          <p:nvPr/>
        </p:nvSpPr>
        <p:spPr>
          <a:xfrm flipH="1">
            <a:off x="347663" y="4274648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320964" name="Téglalap 166"/>
          <p:cNvSpPr/>
          <p:nvPr/>
        </p:nvSpPr>
        <p:spPr>
          <a:xfrm flipH="1">
            <a:off x="682625" y="4058748"/>
            <a:ext cx="647700" cy="287337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rgbClr val="FFFFFF"/>
                </a:solidFill>
                <a:latin typeface="Verdana" pitchFamily="34" charset="0"/>
              </a:rPr>
              <a:t>SMB</a:t>
            </a:r>
            <a:endParaRPr lang="hu-HU" altLang="en-US" sz="1100" smtClean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83418" name="Line 123"/>
          <p:cNvSpPr>
            <a:spLocks noChangeShapeType="1"/>
          </p:cNvSpPr>
          <p:nvPr/>
        </p:nvSpPr>
        <p:spPr bwMode="auto">
          <a:xfrm flipV="1">
            <a:off x="2681288" y="2814148"/>
            <a:ext cx="0" cy="142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3419" name="Line 124"/>
          <p:cNvSpPr>
            <a:spLocks noChangeShapeType="1"/>
          </p:cNvSpPr>
          <p:nvPr/>
        </p:nvSpPr>
        <p:spPr bwMode="auto">
          <a:xfrm>
            <a:off x="2706688" y="2790335"/>
            <a:ext cx="0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3420" name="Line 125"/>
          <p:cNvSpPr>
            <a:spLocks noChangeShapeType="1"/>
          </p:cNvSpPr>
          <p:nvPr/>
        </p:nvSpPr>
        <p:spPr bwMode="auto">
          <a:xfrm>
            <a:off x="2706688" y="2790335"/>
            <a:ext cx="0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3421" name="Line 126"/>
          <p:cNvSpPr>
            <a:spLocks noChangeShapeType="1"/>
          </p:cNvSpPr>
          <p:nvPr/>
        </p:nvSpPr>
        <p:spPr bwMode="auto">
          <a:xfrm>
            <a:off x="2687638" y="2790335"/>
            <a:ext cx="9525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3422" name="Line 127"/>
          <p:cNvSpPr>
            <a:spLocks noChangeShapeType="1"/>
          </p:cNvSpPr>
          <p:nvPr/>
        </p:nvSpPr>
        <p:spPr bwMode="auto">
          <a:xfrm>
            <a:off x="2687638" y="2129935"/>
            <a:ext cx="0" cy="1968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3423" name="Line 128"/>
          <p:cNvSpPr>
            <a:spLocks noChangeShapeType="1"/>
          </p:cNvSpPr>
          <p:nvPr/>
        </p:nvSpPr>
        <p:spPr bwMode="auto">
          <a:xfrm>
            <a:off x="2687638" y="2345835"/>
            <a:ext cx="8255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3424" name="Line 129"/>
          <p:cNvSpPr>
            <a:spLocks noChangeShapeType="1"/>
          </p:cNvSpPr>
          <p:nvPr/>
        </p:nvSpPr>
        <p:spPr bwMode="auto">
          <a:xfrm>
            <a:off x="2687638" y="3952385"/>
            <a:ext cx="0" cy="2476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3425" name="Line 130"/>
          <p:cNvSpPr>
            <a:spLocks noChangeShapeType="1"/>
          </p:cNvSpPr>
          <p:nvPr/>
        </p:nvSpPr>
        <p:spPr bwMode="auto">
          <a:xfrm>
            <a:off x="2687638" y="3354660"/>
            <a:ext cx="0" cy="1651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3426" name="Line 131"/>
          <p:cNvSpPr>
            <a:spLocks noChangeShapeType="1"/>
          </p:cNvSpPr>
          <p:nvPr/>
        </p:nvSpPr>
        <p:spPr bwMode="auto">
          <a:xfrm>
            <a:off x="2687638" y="3946035"/>
            <a:ext cx="0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3427" name="Line 132"/>
          <p:cNvSpPr>
            <a:spLocks noChangeShapeType="1"/>
          </p:cNvSpPr>
          <p:nvPr/>
        </p:nvSpPr>
        <p:spPr bwMode="auto">
          <a:xfrm>
            <a:off x="2687638" y="3946035"/>
            <a:ext cx="8255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3428" name="Line 133"/>
          <p:cNvSpPr>
            <a:spLocks noChangeShapeType="1"/>
          </p:cNvSpPr>
          <p:nvPr/>
        </p:nvSpPr>
        <p:spPr bwMode="auto">
          <a:xfrm>
            <a:off x="2687638" y="3539635"/>
            <a:ext cx="8255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183429" name="Egyenes összekötő 170"/>
          <p:cNvCxnSpPr>
            <a:cxnSpLocks noChangeShapeType="1"/>
          </p:cNvCxnSpPr>
          <p:nvPr/>
        </p:nvCxnSpPr>
        <p:spPr bwMode="auto">
          <a:xfrm rot="10800000" flipV="1">
            <a:off x="6269038" y="2955435"/>
            <a:ext cx="1576387" cy="4763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430" name="Egyenes összekötő 171"/>
          <p:cNvCxnSpPr>
            <a:cxnSpLocks noChangeShapeType="1"/>
          </p:cNvCxnSpPr>
          <p:nvPr/>
        </p:nvCxnSpPr>
        <p:spPr bwMode="auto">
          <a:xfrm rot="10800000" flipV="1">
            <a:off x="6154738" y="2409335"/>
            <a:ext cx="1690687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431" name="Egyenes összekötő 172"/>
          <p:cNvCxnSpPr>
            <a:cxnSpLocks noChangeShapeType="1"/>
          </p:cNvCxnSpPr>
          <p:nvPr/>
        </p:nvCxnSpPr>
        <p:spPr bwMode="auto">
          <a:xfrm rot="10800000">
            <a:off x="8213725" y="2328373"/>
            <a:ext cx="457200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0968" name="Téglalap 173"/>
          <p:cNvSpPr>
            <a:spLocks noChangeArrowheads="1"/>
          </p:cNvSpPr>
          <p:nvPr/>
        </p:nvSpPr>
        <p:spPr bwMode="auto">
          <a:xfrm>
            <a:off x="8559800" y="2144223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320969" name="Téglalap 174"/>
          <p:cNvSpPr>
            <a:spLocks noChangeArrowheads="1"/>
          </p:cNvSpPr>
          <p:nvPr/>
        </p:nvSpPr>
        <p:spPr bwMode="auto">
          <a:xfrm>
            <a:off x="8645525" y="2144223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183434" name="Egyenes összekötő 177"/>
          <p:cNvCxnSpPr>
            <a:cxnSpLocks noChangeShapeType="1"/>
          </p:cNvCxnSpPr>
          <p:nvPr/>
        </p:nvCxnSpPr>
        <p:spPr bwMode="auto">
          <a:xfrm rot="10800000">
            <a:off x="8213725" y="2460135"/>
            <a:ext cx="457200" cy="1588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0971" name="Téglalap 178"/>
          <p:cNvSpPr>
            <a:spLocks noChangeArrowheads="1"/>
          </p:cNvSpPr>
          <p:nvPr/>
        </p:nvSpPr>
        <p:spPr bwMode="auto">
          <a:xfrm>
            <a:off x="8559800" y="2391873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320980" name="Téglalap 179"/>
          <p:cNvSpPr>
            <a:spLocks noChangeArrowheads="1"/>
          </p:cNvSpPr>
          <p:nvPr/>
        </p:nvSpPr>
        <p:spPr bwMode="auto">
          <a:xfrm>
            <a:off x="8645525" y="2391873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83437" name="Téglalap 182"/>
          <p:cNvSpPr>
            <a:spLocks noChangeArrowheads="1"/>
          </p:cNvSpPr>
          <p:nvPr/>
        </p:nvSpPr>
        <p:spPr bwMode="auto">
          <a:xfrm>
            <a:off x="7710488" y="2266460"/>
            <a:ext cx="647700" cy="287338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rgbClr val="FFFFFF"/>
              </a:solidFill>
              <a:latin typeface="Verdana" pitchFamily="34" charset="0"/>
            </a:endParaRPr>
          </a:p>
        </p:txBody>
      </p:sp>
      <p:cxnSp>
        <p:nvCxnSpPr>
          <p:cNvPr id="183438" name="Egyenes összekötő 183"/>
          <p:cNvCxnSpPr>
            <a:cxnSpLocks noChangeShapeType="1"/>
          </p:cNvCxnSpPr>
          <p:nvPr/>
        </p:nvCxnSpPr>
        <p:spPr bwMode="auto">
          <a:xfrm rot="10800000">
            <a:off x="8229600" y="2887173"/>
            <a:ext cx="441325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0983" name="Téglalap 184"/>
          <p:cNvSpPr>
            <a:spLocks noChangeArrowheads="1"/>
          </p:cNvSpPr>
          <p:nvPr/>
        </p:nvSpPr>
        <p:spPr bwMode="auto">
          <a:xfrm>
            <a:off x="8559800" y="2780810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320984" name="Téglalap 185"/>
          <p:cNvSpPr>
            <a:spLocks noChangeArrowheads="1"/>
          </p:cNvSpPr>
          <p:nvPr/>
        </p:nvSpPr>
        <p:spPr bwMode="auto">
          <a:xfrm>
            <a:off x="8645525" y="2780810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183441" name="Egyenes összekötő 188"/>
          <p:cNvCxnSpPr>
            <a:cxnSpLocks noChangeShapeType="1"/>
          </p:cNvCxnSpPr>
          <p:nvPr/>
        </p:nvCxnSpPr>
        <p:spPr bwMode="auto">
          <a:xfrm rot="10800000">
            <a:off x="8213725" y="3060210"/>
            <a:ext cx="457200" cy="4763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0986" name="Téglalap 189"/>
          <p:cNvSpPr>
            <a:spLocks noChangeArrowheads="1"/>
          </p:cNvSpPr>
          <p:nvPr/>
        </p:nvSpPr>
        <p:spPr bwMode="auto">
          <a:xfrm>
            <a:off x="8559800" y="3031635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320987" name="Téglalap 190"/>
          <p:cNvSpPr>
            <a:spLocks noChangeArrowheads="1"/>
          </p:cNvSpPr>
          <p:nvPr/>
        </p:nvSpPr>
        <p:spPr bwMode="auto">
          <a:xfrm>
            <a:off x="8645525" y="3031635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83444" name="Téglalap 193"/>
          <p:cNvSpPr>
            <a:spLocks noChangeArrowheads="1"/>
          </p:cNvSpPr>
          <p:nvPr/>
        </p:nvSpPr>
        <p:spPr bwMode="auto">
          <a:xfrm>
            <a:off x="7710488" y="2815735"/>
            <a:ext cx="647700" cy="287338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rgbClr val="FFFFFF"/>
              </a:solidFill>
              <a:latin typeface="Verdana" pitchFamily="34" charset="0"/>
            </a:endParaRPr>
          </a:p>
        </p:txBody>
      </p:sp>
      <p:cxnSp>
        <p:nvCxnSpPr>
          <p:cNvPr id="183445" name="Egyenes összekötő 170"/>
          <p:cNvCxnSpPr>
            <a:cxnSpLocks noChangeShapeType="1"/>
          </p:cNvCxnSpPr>
          <p:nvPr/>
        </p:nvCxnSpPr>
        <p:spPr bwMode="auto">
          <a:xfrm rot="10800000" flipV="1">
            <a:off x="6269038" y="4255598"/>
            <a:ext cx="1576387" cy="7937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446" name="Egyenes összekötő 171"/>
          <p:cNvCxnSpPr>
            <a:cxnSpLocks noChangeShapeType="1"/>
          </p:cNvCxnSpPr>
          <p:nvPr/>
        </p:nvCxnSpPr>
        <p:spPr bwMode="auto">
          <a:xfrm rot="10800000" flipV="1">
            <a:off x="6138863" y="3628535"/>
            <a:ext cx="1706562" cy="1270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447" name="Egyenes összekötő 172"/>
          <p:cNvCxnSpPr>
            <a:cxnSpLocks noChangeShapeType="1"/>
          </p:cNvCxnSpPr>
          <p:nvPr/>
        </p:nvCxnSpPr>
        <p:spPr bwMode="auto">
          <a:xfrm rot="10800000">
            <a:off x="8213725" y="3547573"/>
            <a:ext cx="457200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0992" name="Téglalap 173"/>
          <p:cNvSpPr>
            <a:spLocks noChangeArrowheads="1"/>
          </p:cNvSpPr>
          <p:nvPr/>
        </p:nvSpPr>
        <p:spPr bwMode="auto">
          <a:xfrm>
            <a:off x="8559800" y="3363423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320993" name="Téglalap 174"/>
          <p:cNvSpPr>
            <a:spLocks noChangeArrowheads="1"/>
          </p:cNvSpPr>
          <p:nvPr/>
        </p:nvSpPr>
        <p:spPr bwMode="auto">
          <a:xfrm>
            <a:off x="8645525" y="3363423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183450" name="Egyenes összekötő 177"/>
          <p:cNvCxnSpPr>
            <a:cxnSpLocks noChangeShapeType="1"/>
          </p:cNvCxnSpPr>
          <p:nvPr/>
        </p:nvCxnSpPr>
        <p:spPr bwMode="auto">
          <a:xfrm rot="10800000">
            <a:off x="8213725" y="3679335"/>
            <a:ext cx="457200" cy="7938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0995" name="Téglalap 178"/>
          <p:cNvSpPr>
            <a:spLocks noChangeArrowheads="1"/>
          </p:cNvSpPr>
          <p:nvPr/>
        </p:nvSpPr>
        <p:spPr bwMode="auto">
          <a:xfrm>
            <a:off x="8559800" y="3611073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320997" name="Téglalap 179"/>
          <p:cNvSpPr>
            <a:spLocks noChangeArrowheads="1"/>
          </p:cNvSpPr>
          <p:nvPr/>
        </p:nvSpPr>
        <p:spPr bwMode="auto">
          <a:xfrm>
            <a:off x="8645525" y="3611073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83453" name="Téglalap 182"/>
          <p:cNvSpPr>
            <a:spLocks noChangeArrowheads="1"/>
          </p:cNvSpPr>
          <p:nvPr/>
        </p:nvSpPr>
        <p:spPr bwMode="auto">
          <a:xfrm>
            <a:off x="7710488" y="3485660"/>
            <a:ext cx="647700" cy="287338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rgbClr val="FFFFFF"/>
              </a:solidFill>
              <a:latin typeface="Verdana" pitchFamily="34" charset="0"/>
            </a:endParaRPr>
          </a:p>
        </p:txBody>
      </p:sp>
      <p:cxnSp>
        <p:nvCxnSpPr>
          <p:cNvPr id="183454" name="Egyenes összekötő 183"/>
          <p:cNvCxnSpPr>
            <a:cxnSpLocks noChangeShapeType="1"/>
          </p:cNvCxnSpPr>
          <p:nvPr/>
        </p:nvCxnSpPr>
        <p:spPr bwMode="auto">
          <a:xfrm rot="10800000">
            <a:off x="8229600" y="4157173"/>
            <a:ext cx="441325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1000" name="Téglalap 184"/>
          <p:cNvSpPr>
            <a:spLocks noChangeArrowheads="1"/>
          </p:cNvSpPr>
          <p:nvPr/>
        </p:nvSpPr>
        <p:spPr bwMode="auto">
          <a:xfrm>
            <a:off x="8559800" y="4050810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321001" name="Téglalap 185"/>
          <p:cNvSpPr>
            <a:spLocks noChangeArrowheads="1"/>
          </p:cNvSpPr>
          <p:nvPr/>
        </p:nvSpPr>
        <p:spPr bwMode="auto">
          <a:xfrm>
            <a:off x="8645525" y="4050810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183457" name="Egyenes összekötő 188"/>
          <p:cNvCxnSpPr>
            <a:cxnSpLocks noChangeShapeType="1"/>
          </p:cNvCxnSpPr>
          <p:nvPr/>
        </p:nvCxnSpPr>
        <p:spPr bwMode="auto">
          <a:xfrm rot="10800000">
            <a:off x="8213725" y="4328623"/>
            <a:ext cx="457200" cy="1587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1003" name="Téglalap 189"/>
          <p:cNvSpPr>
            <a:spLocks noChangeArrowheads="1"/>
          </p:cNvSpPr>
          <p:nvPr/>
        </p:nvSpPr>
        <p:spPr bwMode="auto">
          <a:xfrm>
            <a:off x="8559800" y="4301635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321004" name="Téglalap 190"/>
          <p:cNvSpPr>
            <a:spLocks noChangeArrowheads="1"/>
          </p:cNvSpPr>
          <p:nvPr/>
        </p:nvSpPr>
        <p:spPr bwMode="auto">
          <a:xfrm>
            <a:off x="8645525" y="4301635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83460" name="Téglalap 193"/>
          <p:cNvSpPr>
            <a:spLocks noChangeArrowheads="1"/>
          </p:cNvSpPr>
          <p:nvPr/>
        </p:nvSpPr>
        <p:spPr bwMode="auto">
          <a:xfrm>
            <a:off x="7710488" y="4111135"/>
            <a:ext cx="647700" cy="287338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83461" name="Line 166"/>
          <p:cNvSpPr>
            <a:spLocks noChangeShapeType="1"/>
          </p:cNvSpPr>
          <p:nvPr/>
        </p:nvSpPr>
        <p:spPr bwMode="auto">
          <a:xfrm flipV="1">
            <a:off x="6283325" y="3971435"/>
            <a:ext cx="0" cy="298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3462" name="Line 167"/>
          <p:cNvSpPr>
            <a:spLocks noChangeShapeType="1"/>
          </p:cNvSpPr>
          <p:nvPr/>
        </p:nvSpPr>
        <p:spPr bwMode="auto">
          <a:xfrm>
            <a:off x="6283325" y="3984135"/>
            <a:ext cx="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3463" name="Line 168"/>
          <p:cNvSpPr>
            <a:spLocks noChangeShapeType="1"/>
          </p:cNvSpPr>
          <p:nvPr/>
        </p:nvSpPr>
        <p:spPr bwMode="auto">
          <a:xfrm flipH="1">
            <a:off x="6146800" y="3984135"/>
            <a:ext cx="136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3464" name="Line 169"/>
          <p:cNvSpPr>
            <a:spLocks noChangeShapeType="1"/>
          </p:cNvSpPr>
          <p:nvPr/>
        </p:nvSpPr>
        <p:spPr bwMode="auto">
          <a:xfrm>
            <a:off x="6283325" y="3355485"/>
            <a:ext cx="0" cy="158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3465" name="Line 170"/>
          <p:cNvSpPr>
            <a:spLocks noChangeShapeType="1"/>
          </p:cNvSpPr>
          <p:nvPr/>
        </p:nvSpPr>
        <p:spPr bwMode="auto">
          <a:xfrm flipH="1">
            <a:off x="6159500" y="3514235"/>
            <a:ext cx="123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3466" name="Line 171"/>
          <p:cNvSpPr>
            <a:spLocks noChangeShapeType="1"/>
          </p:cNvSpPr>
          <p:nvPr/>
        </p:nvSpPr>
        <p:spPr bwMode="auto">
          <a:xfrm flipV="1">
            <a:off x="6283325" y="2771285"/>
            <a:ext cx="0" cy="184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3467" name="Line 172"/>
          <p:cNvSpPr>
            <a:spLocks noChangeShapeType="1"/>
          </p:cNvSpPr>
          <p:nvPr/>
        </p:nvSpPr>
        <p:spPr bwMode="auto">
          <a:xfrm flipH="1">
            <a:off x="6165850" y="2771285"/>
            <a:ext cx="1174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3468" name="Line 173"/>
          <p:cNvSpPr>
            <a:spLocks noChangeShapeType="1"/>
          </p:cNvSpPr>
          <p:nvPr/>
        </p:nvSpPr>
        <p:spPr bwMode="auto">
          <a:xfrm>
            <a:off x="6283325" y="2128410"/>
            <a:ext cx="0" cy="222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3469" name="Line 174"/>
          <p:cNvSpPr>
            <a:spLocks noChangeShapeType="1"/>
          </p:cNvSpPr>
          <p:nvPr/>
        </p:nvSpPr>
        <p:spPr bwMode="auto">
          <a:xfrm flipH="1">
            <a:off x="6159500" y="2345835"/>
            <a:ext cx="123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3470" name="Text Box 175"/>
          <p:cNvSpPr txBox="1">
            <a:spLocks noChangeArrowheads="1"/>
          </p:cNvSpPr>
          <p:nvPr/>
        </p:nvSpPr>
        <p:spPr bwMode="auto">
          <a:xfrm>
            <a:off x="2265363" y="4346085"/>
            <a:ext cx="792162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2x4 SMI</a:t>
            </a: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 channels</a:t>
            </a:r>
          </a:p>
        </p:txBody>
      </p:sp>
      <p:sp>
        <p:nvSpPr>
          <p:cNvPr id="183471" name="Text Box 176"/>
          <p:cNvSpPr txBox="1">
            <a:spLocks noChangeArrowheads="1"/>
          </p:cNvSpPr>
          <p:nvPr/>
        </p:nvSpPr>
        <p:spPr bwMode="auto">
          <a:xfrm>
            <a:off x="5865813" y="4347673"/>
            <a:ext cx="792162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2x4 SMI</a:t>
            </a: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 channels</a:t>
            </a:r>
          </a:p>
        </p:txBody>
      </p:sp>
      <p:sp>
        <p:nvSpPr>
          <p:cNvPr id="183472" name="Text Box 177"/>
          <p:cNvSpPr txBox="1">
            <a:spLocks noChangeArrowheads="1"/>
          </p:cNvSpPr>
          <p:nvPr/>
        </p:nvSpPr>
        <p:spPr bwMode="auto">
          <a:xfrm>
            <a:off x="185738" y="636588"/>
            <a:ext cx="889476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</a:rPr>
              <a:t>Main enhancements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</a:rPr>
              <a:t>of the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</a:rPr>
              <a:t>Nehalem-EX/</a:t>
            </a:r>
            <a:r>
              <a:rPr lang="en-US" altLang="en-US" sz="1400" b="1" dirty="0" err="1" smtClean="0">
                <a:solidFill>
                  <a:srgbClr val="333399"/>
                </a:solidFill>
                <a:latin typeface="Verdana" pitchFamily="34" charset="0"/>
              </a:rPr>
              <a:t>Westmere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</a:rPr>
              <a:t>-EX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</a:rPr>
              <a:t>aimed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</a:rPr>
              <a:t>up to 10 core Boxboro-EX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</a:rPr>
              <a:t>   4S server platform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(assuming 1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IOH)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83473" name="Rectangle 178"/>
          <p:cNvSpPr>
            <a:spLocks noChangeArrowheads="1"/>
          </p:cNvSpPr>
          <p:nvPr/>
        </p:nvSpPr>
        <p:spPr bwMode="auto">
          <a:xfrm>
            <a:off x="4926013" y="4820748"/>
            <a:ext cx="219075" cy="227012"/>
          </a:xfrm>
          <a:prstGeom prst="rect">
            <a:avLst/>
          </a:prstGeom>
          <a:noFill/>
          <a:ln w="19050" algn="ctr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ME</a:t>
            </a:r>
          </a:p>
        </p:txBody>
      </p:sp>
      <p:sp>
        <p:nvSpPr>
          <p:cNvPr id="183474" name="Text Box 179"/>
          <p:cNvSpPr txBox="1">
            <a:spLocks noChangeArrowheads="1"/>
          </p:cNvSpPr>
          <p:nvPr/>
        </p:nvSpPr>
        <p:spPr bwMode="auto">
          <a:xfrm>
            <a:off x="6219825" y="6155477"/>
            <a:ext cx="1935163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ME: Management Engine</a:t>
            </a:r>
          </a:p>
        </p:txBody>
      </p:sp>
      <p:sp>
        <p:nvSpPr>
          <p:cNvPr id="183475" name="Rectangle 180"/>
          <p:cNvSpPr>
            <a:spLocks noChangeArrowheads="1"/>
          </p:cNvSpPr>
          <p:nvPr/>
        </p:nvSpPr>
        <p:spPr bwMode="auto">
          <a:xfrm>
            <a:off x="3046413" y="1593360"/>
            <a:ext cx="1398587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latin typeface="Verdana" pitchFamily="34" charset="0"/>
              </a:rPr>
              <a:t>Xeon 7500</a:t>
            </a: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hu-HU" altLang="en-US" sz="1100" i="1">
                <a:solidFill>
                  <a:srgbClr val="000000"/>
                </a:solidFill>
                <a:latin typeface="Verdana" pitchFamily="34" charset="0"/>
              </a:rPr>
              <a:t>(</a:t>
            </a:r>
            <a:r>
              <a:rPr lang="en-US" altLang="en-US" sz="1100" i="1">
                <a:solidFill>
                  <a:srgbClr val="000000"/>
                </a:solidFill>
                <a:latin typeface="Verdana" pitchFamily="34" charset="0"/>
              </a:rPr>
              <a:t>Nehalem-EX</a:t>
            </a:r>
            <a:r>
              <a:rPr lang="hu-HU" altLang="en-US" sz="1100" i="1">
                <a:solidFill>
                  <a:srgbClr val="000000"/>
                </a:solidFill>
                <a:latin typeface="Verdana" pitchFamily="34" charset="0"/>
              </a:rPr>
              <a:t>)</a:t>
            </a:r>
            <a:endParaRPr lang="en-US" altLang="en-US" sz="1100" i="1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latin typeface="Verdana" pitchFamily="34" charset="0"/>
              </a:rPr>
              <a:t>(Becton) 8C</a:t>
            </a:r>
          </a:p>
        </p:txBody>
      </p:sp>
      <p:sp>
        <p:nvSpPr>
          <p:cNvPr id="183476" name="Rectangle 181"/>
          <p:cNvSpPr>
            <a:spLocks noChangeArrowheads="1"/>
          </p:cNvSpPr>
          <p:nvPr/>
        </p:nvSpPr>
        <p:spPr bwMode="auto">
          <a:xfrm>
            <a:off x="4565650" y="1628285"/>
            <a:ext cx="14097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i="1" dirty="0">
                <a:solidFill>
                  <a:srgbClr val="000000"/>
                </a:solidFill>
                <a:latin typeface="Verdana" pitchFamily="34" charset="0"/>
              </a:rPr>
              <a:t>Xeon </a:t>
            </a:r>
            <a:r>
              <a:rPr lang="en-US" altLang="en-US" sz="1100" i="1" dirty="0" smtClean="0">
                <a:solidFill>
                  <a:srgbClr val="000000"/>
                </a:solidFill>
                <a:latin typeface="Verdana" pitchFamily="34" charset="0"/>
              </a:rPr>
              <a:t>E7-4800</a:t>
            </a:r>
            <a:endParaRPr lang="en-US" altLang="en-US" sz="1100" i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 i="1" dirty="0">
                <a:solidFill>
                  <a:srgbClr val="000000"/>
                </a:solidFill>
                <a:latin typeface="Verdana" pitchFamily="34" charset="0"/>
              </a:rPr>
              <a:t>(</a:t>
            </a:r>
            <a:r>
              <a:rPr lang="en-US" altLang="en-US" sz="1100" i="1" dirty="0" err="1">
                <a:solidFill>
                  <a:srgbClr val="000000"/>
                </a:solidFill>
                <a:latin typeface="Verdana" pitchFamily="34" charset="0"/>
              </a:rPr>
              <a:t>Westmere</a:t>
            </a:r>
            <a:r>
              <a:rPr lang="en-US" altLang="en-US" sz="1100" i="1" dirty="0">
                <a:solidFill>
                  <a:srgbClr val="000000"/>
                </a:solidFill>
                <a:latin typeface="Verdana" pitchFamily="34" charset="0"/>
              </a:rPr>
              <a:t>-EX) 10C</a:t>
            </a:r>
          </a:p>
        </p:txBody>
      </p:sp>
      <p:sp>
        <p:nvSpPr>
          <p:cNvPr id="183477" name="Téglalap 3"/>
          <p:cNvSpPr>
            <a:spLocks noChangeArrowheads="1"/>
          </p:cNvSpPr>
          <p:nvPr/>
        </p:nvSpPr>
        <p:spPr bwMode="auto">
          <a:xfrm>
            <a:off x="4714875" y="2290273"/>
            <a:ext cx="1439863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Nehalem-EX 8C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Westmere-EX 10C</a:t>
            </a:r>
            <a:endParaRPr lang="hu-HU" altLang="en-US" sz="110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83478" name="Téglalap 3"/>
          <p:cNvSpPr>
            <a:spLocks noChangeArrowheads="1"/>
          </p:cNvSpPr>
          <p:nvPr/>
        </p:nvSpPr>
        <p:spPr bwMode="auto">
          <a:xfrm>
            <a:off x="2771775" y="3445973"/>
            <a:ext cx="1439863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Nehalem-EX 8C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Westmere-EX 10C</a:t>
            </a:r>
            <a:endParaRPr lang="hu-HU" altLang="en-US" sz="110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83479" name="Téglalap 3"/>
          <p:cNvSpPr>
            <a:spLocks noChangeArrowheads="1"/>
          </p:cNvSpPr>
          <p:nvPr/>
        </p:nvSpPr>
        <p:spPr bwMode="auto">
          <a:xfrm>
            <a:off x="4689475" y="3445973"/>
            <a:ext cx="1439863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Nehalem-EX 8C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Westmere-EX 10C</a:t>
            </a:r>
            <a:endParaRPr lang="hu-HU" altLang="en-US" sz="110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83480" name="Text Box 185"/>
          <p:cNvSpPr txBox="1">
            <a:spLocks noChangeArrowheads="1"/>
          </p:cNvSpPr>
          <p:nvPr/>
        </p:nvSpPr>
        <p:spPr bwMode="auto">
          <a:xfrm>
            <a:off x="4341813" y="1634635"/>
            <a:ext cx="2476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</a:rPr>
              <a:t>/</a:t>
            </a:r>
          </a:p>
        </p:txBody>
      </p:sp>
      <p:sp>
        <p:nvSpPr>
          <p:cNvPr id="183481" name="Text Box 186"/>
          <p:cNvSpPr txBox="1">
            <a:spLocks noChangeArrowheads="1"/>
          </p:cNvSpPr>
          <p:nvPr/>
        </p:nvSpPr>
        <p:spPr bwMode="auto">
          <a:xfrm>
            <a:off x="670603" y="6474386"/>
            <a:ext cx="755514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Nehalem-EX aimed 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Boxboro-EX  4S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server platform (for up to 10 C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) (2010/2011)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7785" y="5530117"/>
            <a:ext cx="20553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000000"/>
                </a:solidFill>
              </a:rPr>
              <a:t>2 DIMMs/memory channel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5125" y="5279535"/>
            <a:ext cx="17940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000000"/>
                </a:solidFill>
              </a:rPr>
              <a:t>4 x QPI up to 6.4 GT/s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20" name="Left-Right Arrow 19"/>
          <p:cNvSpPr/>
          <p:nvPr/>
        </p:nvSpPr>
        <p:spPr bwMode="auto">
          <a:xfrm>
            <a:off x="5155406" y="4709622"/>
            <a:ext cx="360000" cy="126000"/>
          </a:xfrm>
          <a:prstGeom prst="leftRightArrow">
            <a:avLst/>
          </a:prstGeom>
          <a:solidFill>
            <a:srgbClr val="FF0000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70306" y="4793760"/>
            <a:ext cx="3642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000000"/>
                </a:solidFill>
              </a:rPr>
              <a:t>36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97161" y="4571510"/>
            <a:ext cx="51007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err="1" smtClean="0">
                <a:solidFill>
                  <a:srgbClr val="000000"/>
                </a:solidFill>
              </a:rPr>
              <a:t>PCIe</a:t>
            </a:r>
            <a:endParaRPr lang="en-US" sz="1100" dirty="0" smtClean="0">
              <a:solidFill>
                <a:srgbClr val="000000"/>
              </a:solidFill>
            </a:endParaRPr>
          </a:p>
          <a:p>
            <a:pPr algn="ctr"/>
            <a:r>
              <a:rPr lang="en-US" sz="1100" dirty="0" smtClean="0">
                <a:solidFill>
                  <a:srgbClr val="000000"/>
                </a:solidFill>
              </a:rPr>
              <a:t>2.0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192" name="Oval 188"/>
          <p:cNvSpPr>
            <a:spLocks noChangeArrowheads="1"/>
          </p:cNvSpPr>
          <p:nvPr/>
        </p:nvSpPr>
        <p:spPr bwMode="auto">
          <a:xfrm>
            <a:off x="0" y="1627211"/>
            <a:ext cx="3162300" cy="3071299"/>
          </a:xfrm>
          <a:prstGeom prst="ellipse">
            <a:avLst/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93" name="Oval 188"/>
          <p:cNvSpPr>
            <a:spLocks noChangeArrowheads="1"/>
          </p:cNvSpPr>
          <p:nvPr/>
        </p:nvSpPr>
        <p:spPr bwMode="auto">
          <a:xfrm>
            <a:off x="5767644" y="1637942"/>
            <a:ext cx="3162300" cy="3071299"/>
          </a:xfrm>
          <a:prstGeom prst="ellipse">
            <a:avLst/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94" name="Oval 190"/>
          <p:cNvSpPr>
            <a:spLocks noChangeArrowheads="1"/>
          </p:cNvSpPr>
          <p:nvPr/>
        </p:nvSpPr>
        <p:spPr bwMode="auto">
          <a:xfrm>
            <a:off x="2781300" y="2148985"/>
            <a:ext cx="3619500" cy="2374900"/>
          </a:xfrm>
          <a:prstGeom prst="ellipse">
            <a:avLst/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95" name="Rectangle 7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Evolution of Intel’s high-end multicore 4S server platforms 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38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7" name="Rounded Rectangle 26"/>
          <p:cNvSpPr/>
          <p:nvPr/>
        </p:nvSpPr>
        <p:spPr bwMode="auto">
          <a:xfrm>
            <a:off x="266700" y="4835622"/>
            <a:ext cx="2578512" cy="458875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96" name="TextBox 195"/>
          <p:cNvSpPr txBox="1"/>
          <p:nvPr/>
        </p:nvSpPr>
        <p:spPr>
          <a:xfrm>
            <a:off x="1584930" y="1133340"/>
            <a:ext cx="60248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Returning to the memory Buffer based low line count connection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353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3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3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3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3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3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3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3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3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3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3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3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3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3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3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3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3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3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3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3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3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3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3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8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8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183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83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183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500" fill="hold"/>
                                        <p:tgtEl>
                                          <p:spTgt spid="183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183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183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500" fill="hold"/>
                                        <p:tgtEl>
                                          <p:spTgt spid="183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500" fill="hold"/>
                                        <p:tgtEl>
                                          <p:spTgt spid="183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9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7" dur="500" fill="hold"/>
                                        <p:tgtEl>
                                          <p:spTgt spid="183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500" fill="hold"/>
                                        <p:tgtEl>
                                          <p:spTgt spid="183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1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5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6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9" dur="500" fill="hold"/>
                                        <p:tgtEl>
                                          <p:spTgt spid="183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0" dur="500" fill="hold"/>
                                        <p:tgtEl>
                                          <p:spTgt spid="183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3" dur="500" fill="hold"/>
                                        <p:tgtEl>
                                          <p:spTgt spid="183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4" dur="500" fill="hold"/>
                                        <p:tgtEl>
                                          <p:spTgt spid="183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1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2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5" dur="500" fill="hold"/>
                                        <p:tgtEl>
                                          <p:spTgt spid="183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6" dur="500" fill="hold"/>
                                        <p:tgtEl>
                                          <p:spTgt spid="183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9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0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3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4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7" dur="500" fill="hold"/>
                                        <p:tgtEl>
                                          <p:spTgt spid="183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8" dur="500" fill="hold"/>
                                        <p:tgtEl>
                                          <p:spTgt spid="183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1" dur="500" fill="hold"/>
                                        <p:tgtEl>
                                          <p:spTgt spid="183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2" dur="500" fill="hold"/>
                                        <p:tgtEl>
                                          <p:spTgt spid="183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5" dur="500" fill="hold"/>
                                        <p:tgtEl>
                                          <p:spTgt spid="183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6" dur="500" fill="hold"/>
                                        <p:tgtEl>
                                          <p:spTgt spid="183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9" dur="500" fill="hold"/>
                                        <p:tgtEl>
                                          <p:spTgt spid="183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0" dur="500" fill="hold"/>
                                        <p:tgtEl>
                                          <p:spTgt spid="183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1" dur="500" fill="hold"/>
                                        <p:tgtEl>
                                          <p:spTgt spid="183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2" dur="500" fill="hold"/>
                                        <p:tgtEl>
                                          <p:spTgt spid="183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3" dur="500" fill="hold"/>
                                        <p:tgtEl>
                                          <p:spTgt spid="183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4" dur="500" fill="hold"/>
                                        <p:tgtEl>
                                          <p:spTgt spid="183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7" dur="500" fill="hold"/>
                                        <p:tgtEl>
                                          <p:spTgt spid="183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8" dur="500" fill="hold"/>
                                        <p:tgtEl>
                                          <p:spTgt spid="183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9" dur="500" fill="hold"/>
                                        <p:tgtEl>
                                          <p:spTgt spid="183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0" dur="500" fill="hold"/>
                                        <p:tgtEl>
                                          <p:spTgt spid="183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1" dur="500" fill="hold"/>
                                        <p:tgtEl>
                                          <p:spTgt spid="183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2" dur="500" fill="hold"/>
                                        <p:tgtEl>
                                          <p:spTgt spid="183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5" dur="500" fill="hold"/>
                                        <p:tgtEl>
                                          <p:spTgt spid="183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6" dur="500" fill="hold"/>
                                        <p:tgtEl>
                                          <p:spTgt spid="183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3" dur="500" fill="hold"/>
                                        <p:tgtEl>
                                          <p:spTgt spid="183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4" dur="500" fill="hold"/>
                                        <p:tgtEl>
                                          <p:spTgt spid="183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7" dur="500" fill="hold"/>
                                        <p:tgtEl>
                                          <p:spTgt spid="183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8" dur="500" fill="hold"/>
                                        <p:tgtEl>
                                          <p:spTgt spid="183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1" dur="500" fill="hold"/>
                                        <p:tgtEl>
                                          <p:spTgt spid="183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2" dur="500" fill="hold"/>
                                        <p:tgtEl>
                                          <p:spTgt spid="183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3" dur="500" fill="hold"/>
                                        <p:tgtEl>
                                          <p:spTgt spid="13209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4" dur="500" fill="hold"/>
                                        <p:tgtEl>
                                          <p:spTgt spid="13209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7" dur="500" fill="hold"/>
                                        <p:tgtEl>
                                          <p:spTgt spid="13209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8" dur="500" fill="hold"/>
                                        <p:tgtEl>
                                          <p:spTgt spid="13209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1" dur="500" fill="hold"/>
                                        <p:tgtEl>
                                          <p:spTgt spid="1320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2" dur="500" fill="hold"/>
                                        <p:tgtEl>
                                          <p:spTgt spid="1320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5" dur="500" fill="hold"/>
                                        <p:tgtEl>
                                          <p:spTgt spid="1320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6" dur="500" fill="hold"/>
                                        <p:tgtEl>
                                          <p:spTgt spid="1320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9" dur="500" fill="hold"/>
                                        <p:tgtEl>
                                          <p:spTgt spid="1320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0" dur="500" fill="hold"/>
                                        <p:tgtEl>
                                          <p:spTgt spid="1320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3" dur="500" fill="hold"/>
                                        <p:tgtEl>
                                          <p:spTgt spid="183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4" dur="500" fill="hold"/>
                                        <p:tgtEl>
                                          <p:spTgt spid="183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7" dur="500" fill="hold"/>
                                        <p:tgtEl>
                                          <p:spTgt spid="183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8" dur="500" fill="hold"/>
                                        <p:tgtEl>
                                          <p:spTgt spid="183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1" dur="500" fill="hold"/>
                                        <p:tgtEl>
                                          <p:spTgt spid="183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2" dur="500" fill="hold"/>
                                        <p:tgtEl>
                                          <p:spTgt spid="183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5" dur="500" fill="hold"/>
                                        <p:tgtEl>
                                          <p:spTgt spid="183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6" dur="500" fill="hold"/>
                                        <p:tgtEl>
                                          <p:spTgt spid="183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9" dur="500" fill="hold"/>
                                        <p:tgtEl>
                                          <p:spTgt spid="183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0" dur="500" fill="hold"/>
                                        <p:tgtEl>
                                          <p:spTgt spid="183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3" dur="500" fill="hold"/>
                                        <p:tgtEl>
                                          <p:spTgt spid="183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4" dur="500" fill="hold"/>
                                        <p:tgtEl>
                                          <p:spTgt spid="183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7" dur="500" fill="hold"/>
                                        <p:tgtEl>
                                          <p:spTgt spid="183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8" dur="500" fill="hold"/>
                                        <p:tgtEl>
                                          <p:spTgt spid="183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1" dur="500" fill="hold"/>
                                        <p:tgtEl>
                                          <p:spTgt spid="1834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2" dur="500" fill="hold"/>
                                        <p:tgtEl>
                                          <p:spTgt spid="1834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5" dur="500" fill="hold"/>
                                        <p:tgtEl>
                                          <p:spTgt spid="183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6" dur="500" fill="hold"/>
                                        <p:tgtEl>
                                          <p:spTgt spid="183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9" dur="500" fill="hold"/>
                                        <p:tgtEl>
                                          <p:spTgt spid="1834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0" dur="500" fill="hold"/>
                                        <p:tgtEl>
                                          <p:spTgt spid="1834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3" dur="500" fill="hold"/>
                                        <p:tgtEl>
                                          <p:spTgt spid="183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4" dur="500" fill="hold"/>
                                        <p:tgtEl>
                                          <p:spTgt spid="183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7" dur="500" fill="hold"/>
                                        <p:tgtEl>
                                          <p:spTgt spid="183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8" dur="500" fill="hold"/>
                                        <p:tgtEl>
                                          <p:spTgt spid="183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1" dur="500" fill="hold"/>
                                        <p:tgtEl>
                                          <p:spTgt spid="183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2" dur="500" fill="hold"/>
                                        <p:tgtEl>
                                          <p:spTgt spid="183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5" dur="500" fill="hold"/>
                                        <p:tgtEl>
                                          <p:spTgt spid="183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6" dur="500" fill="hold"/>
                                        <p:tgtEl>
                                          <p:spTgt spid="183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9" dur="500" fill="hold"/>
                                        <p:tgtEl>
                                          <p:spTgt spid="13209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0" dur="500" fill="hold"/>
                                        <p:tgtEl>
                                          <p:spTgt spid="13209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3" dur="500" fill="hold"/>
                                        <p:tgtEl>
                                          <p:spTgt spid="13209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4" dur="500" fill="hold"/>
                                        <p:tgtEl>
                                          <p:spTgt spid="13209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7" dur="500" fill="hold"/>
                                        <p:tgtEl>
                                          <p:spTgt spid="183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8" dur="500" fill="hold"/>
                                        <p:tgtEl>
                                          <p:spTgt spid="183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1" dur="500" fill="hold"/>
                                        <p:tgtEl>
                                          <p:spTgt spid="13209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2" dur="500" fill="hold"/>
                                        <p:tgtEl>
                                          <p:spTgt spid="13209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5" dur="500" fill="hold"/>
                                        <p:tgtEl>
                                          <p:spTgt spid="13209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6" dur="500" fill="hold"/>
                                        <p:tgtEl>
                                          <p:spTgt spid="13209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9" dur="500" fill="hold"/>
                                        <p:tgtEl>
                                          <p:spTgt spid="183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0" dur="500" fill="hold"/>
                                        <p:tgtEl>
                                          <p:spTgt spid="183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3" dur="500" fill="hold"/>
                                        <p:tgtEl>
                                          <p:spTgt spid="183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4" dur="500" fill="hold"/>
                                        <p:tgtEl>
                                          <p:spTgt spid="183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7" dur="500" fill="hold"/>
                                        <p:tgtEl>
                                          <p:spTgt spid="13209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8" dur="500" fill="hold"/>
                                        <p:tgtEl>
                                          <p:spTgt spid="13209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1" dur="500" fill="hold"/>
                                        <p:tgtEl>
                                          <p:spTgt spid="13209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2" dur="500" fill="hold"/>
                                        <p:tgtEl>
                                          <p:spTgt spid="13209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5" dur="500" fill="hold"/>
                                        <p:tgtEl>
                                          <p:spTgt spid="183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6" dur="500" fill="hold"/>
                                        <p:tgtEl>
                                          <p:spTgt spid="183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9" dur="500" fill="hold"/>
                                        <p:tgtEl>
                                          <p:spTgt spid="1320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0" dur="500" fill="hold"/>
                                        <p:tgtEl>
                                          <p:spTgt spid="1320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3" dur="500" fill="hold"/>
                                        <p:tgtEl>
                                          <p:spTgt spid="1320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4" dur="500" fill="hold"/>
                                        <p:tgtEl>
                                          <p:spTgt spid="1320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7" dur="500" fill="hold"/>
                                        <p:tgtEl>
                                          <p:spTgt spid="183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8" dur="500" fill="hold"/>
                                        <p:tgtEl>
                                          <p:spTgt spid="183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1" dur="500" fill="hold"/>
                                        <p:tgtEl>
                                          <p:spTgt spid="183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2" dur="500" fill="hold"/>
                                        <p:tgtEl>
                                          <p:spTgt spid="183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5" dur="500" fill="hold"/>
                                        <p:tgtEl>
                                          <p:spTgt spid="183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6" dur="500" fill="hold"/>
                                        <p:tgtEl>
                                          <p:spTgt spid="183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9" dur="500" fill="hold"/>
                                        <p:tgtEl>
                                          <p:spTgt spid="183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0" dur="500" fill="hold"/>
                                        <p:tgtEl>
                                          <p:spTgt spid="183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3" dur="500" fill="hold"/>
                                        <p:tgtEl>
                                          <p:spTgt spid="13209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4" dur="500" fill="hold"/>
                                        <p:tgtEl>
                                          <p:spTgt spid="13209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7" dur="500" fill="hold"/>
                                        <p:tgtEl>
                                          <p:spTgt spid="13209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8" dur="500" fill="hold"/>
                                        <p:tgtEl>
                                          <p:spTgt spid="13209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1" dur="500" fill="hold"/>
                                        <p:tgtEl>
                                          <p:spTgt spid="183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2" dur="500" fill="hold"/>
                                        <p:tgtEl>
                                          <p:spTgt spid="183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5" dur="500" fill="hold"/>
                                        <p:tgtEl>
                                          <p:spTgt spid="13209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6" dur="500" fill="hold"/>
                                        <p:tgtEl>
                                          <p:spTgt spid="13209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9" dur="500" fill="hold"/>
                                        <p:tgtEl>
                                          <p:spTgt spid="13209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0" dur="500" fill="hold"/>
                                        <p:tgtEl>
                                          <p:spTgt spid="13209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3" dur="500" fill="hold"/>
                                        <p:tgtEl>
                                          <p:spTgt spid="183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4" dur="500" fill="hold"/>
                                        <p:tgtEl>
                                          <p:spTgt spid="183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7" dur="500" fill="hold"/>
                                        <p:tgtEl>
                                          <p:spTgt spid="183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8" dur="500" fill="hold"/>
                                        <p:tgtEl>
                                          <p:spTgt spid="183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1" dur="500" fill="hold"/>
                                        <p:tgtEl>
                                          <p:spTgt spid="1321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2" dur="500" fill="hold"/>
                                        <p:tgtEl>
                                          <p:spTgt spid="1321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5" dur="500" fill="hold"/>
                                        <p:tgtEl>
                                          <p:spTgt spid="1321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6" dur="500" fill="hold"/>
                                        <p:tgtEl>
                                          <p:spTgt spid="13210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9" dur="500" fill="hold"/>
                                        <p:tgtEl>
                                          <p:spTgt spid="183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0" dur="500" fill="hold"/>
                                        <p:tgtEl>
                                          <p:spTgt spid="183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3" dur="500" fill="hold"/>
                                        <p:tgtEl>
                                          <p:spTgt spid="1321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4" dur="500" fill="hold"/>
                                        <p:tgtEl>
                                          <p:spTgt spid="1321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7" dur="500" fill="hold"/>
                                        <p:tgtEl>
                                          <p:spTgt spid="1321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8" dur="500" fill="hold"/>
                                        <p:tgtEl>
                                          <p:spTgt spid="1321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1" dur="500" fill="hold"/>
                                        <p:tgtEl>
                                          <p:spTgt spid="183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2" dur="500" fill="hold"/>
                                        <p:tgtEl>
                                          <p:spTgt spid="183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5" dur="500" fill="hold"/>
                                        <p:tgtEl>
                                          <p:spTgt spid="183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6" dur="500" fill="hold"/>
                                        <p:tgtEl>
                                          <p:spTgt spid="183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9" dur="500" fill="hold"/>
                                        <p:tgtEl>
                                          <p:spTgt spid="183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0" dur="500" fill="hold"/>
                                        <p:tgtEl>
                                          <p:spTgt spid="183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3" dur="500" fill="hold"/>
                                        <p:tgtEl>
                                          <p:spTgt spid="183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4" dur="500" fill="hold"/>
                                        <p:tgtEl>
                                          <p:spTgt spid="183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7" dur="500" fill="hold"/>
                                        <p:tgtEl>
                                          <p:spTgt spid="183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8" dur="500" fill="hold"/>
                                        <p:tgtEl>
                                          <p:spTgt spid="183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1" dur="500" fill="hold"/>
                                        <p:tgtEl>
                                          <p:spTgt spid="183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2" dur="500" fill="hold"/>
                                        <p:tgtEl>
                                          <p:spTgt spid="183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5" dur="500" fill="hold"/>
                                        <p:tgtEl>
                                          <p:spTgt spid="183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6" dur="500" fill="hold"/>
                                        <p:tgtEl>
                                          <p:spTgt spid="183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9" dur="500" fill="hold"/>
                                        <p:tgtEl>
                                          <p:spTgt spid="183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0" dur="500" fill="hold"/>
                                        <p:tgtEl>
                                          <p:spTgt spid="183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3" dur="500" fill="hold"/>
                                        <p:tgtEl>
                                          <p:spTgt spid="183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4" dur="500" fill="hold"/>
                                        <p:tgtEl>
                                          <p:spTgt spid="183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7" dur="500" fill="hold"/>
                                        <p:tgtEl>
                                          <p:spTgt spid="183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8" dur="500" fill="hold"/>
                                        <p:tgtEl>
                                          <p:spTgt spid="183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1" dur="500" fill="hold"/>
                                        <p:tgtEl>
                                          <p:spTgt spid="183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2" dur="500" fill="hold"/>
                                        <p:tgtEl>
                                          <p:spTgt spid="183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5" dur="500" fill="hold"/>
                                        <p:tgtEl>
                                          <p:spTgt spid="183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6" dur="500" fill="hold"/>
                                        <p:tgtEl>
                                          <p:spTgt spid="183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9" dur="500" fill="hold"/>
                                        <p:tgtEl>
                                          <p:spTgt spid="1834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0" dur="500" fill="hold"/>
                                        <p:tgtEl>
                                          <p:spTgt spid="183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3" dur="500" fill="hold"/>
                                        <p:tgtEl>
                                          <p:spTgt spid="183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4" dur="500" fill="hold"/>
                                        <p:tgtEl>
                                          <p:spTgt spid="183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7" dur="500" fill="hold"/>
                                        <p:tgtEl>
                                          <p:spTgt spid="183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8" dur="500" fill="hold"/>
                                        <p:tgtEl>
                                          <p:spTgt spid="183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1" dur="500" fill="hold"/>
                                        <p:tgtEl>
                                          <p:spTgt spid="1834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2" dur="500" fill="hold"/>
                                        <p:tgtEl>
                                          <p:spTgt spid="183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5" dur="500" fill="hold"/>
                                        <p:tgtEl>
                                          <p:spTgt spid="183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6" dur="500" fill="hold"/>
                                        <p:tgtEl>
                                          <p:spTgt spid="183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9" dur="500" fill="hold"/>
                                        <p:tgtEl>
                                          <p:spTgt spid="183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0" dur="500" fill="hold"/>
                                        <p:tgtEl>
                                          <p:spTgt spid="1834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3" dur="500" fill="hold"/>
                                        <p:tgtEl>
                                          <p:spTgt spid="183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4" dur="500" fill="hold"/>
                                        <p:tgtEl>
                                          <p:spTgt spid="183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7" dur="500" fill="hold"/>
                                        <p:tgtEl>
                                          <p:spTgt spid="1834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8" dur="500" fill="hold"/>
                                        <p:tgtEl>
                                          <p:spTgt spid="1834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1" dur="500" fill="hold"/>
                                        <p:tgtEl>
                                          <p:spTgt spid="183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2" dur="500" fill="hold"/>
                                        <p:tgtEl>
                                          <p:spTgt spid="183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5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6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9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0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3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4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298" grpId="0" animBg="1"/>
      <p:bldP spid="183299" grpId="0" animBg="1"/>
      <p:bldP spid="183307" grpId="0"/>
      <p:bldP spid="183308" grpId="0"/>
      <p:bldP spid="183309" grpId="0"/>
      <p:bldP spid="183310" grpId="0"/>
      <p:bldP spid="183311" grpId="0"/>
      <p:bldP spid="183312" grpId="0"/>
      <p:bldP spid="183313" grpId="0"/>
      <p:bldP spid="183314" grpId="0"/>
      <p:bldP spid="147" grpId="0" animBg="1"/>
      <p:bldP spid="148" grpId="0" animBg="1"/>
      <p:bldP spid="152" grpId="0" animBg="1"/>
      <p:bldP spid="153" grpId="0" animBg="1"/>
      <p:bldP spid="156" grpId="0" animBg="1"/>
      <p:bldP spid="158" grpId="0" animBg="1"/>
      <p:bldP spid="159" grpId="0" animBg="1"/>
      <p:bldP spid="163" grpId="0" animBg="1"/>
      <p:bldP spid="164" grpId="0" animBg="1"/>
      <p:bldP spid="167" grpId="0" animBg="1"/>
      <p:bldP spid="183331" grpId="0"/>
      <p:bldP spid="6" grpId="0" animBg="1"/>
      <p:bldP spid="7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74" grpId="0" animBg="1"/>
      <p:bldP spid="175" grpId="0" animBg="1"/>
      <p:bldP spid="179" grpId="0" animBg="1"/>
      <p:bldP spid="180" grpId="0" animBg="1"/>
      <p:bldP spid="183356" grpId="0" animBg="1"/>
      <p:bldP spid="185" grpId="0" animBg="1"/>
      <p:bldP spid="186" grpId="0" animBg="1"/>
      <p:bldP spid="190" grpId="0" animBg="1"/>
      <p:bldP spid="191" grpId="0" animBg="1"/>
      <p:bldP spid="183363" grpId="0" animBg="1"/>
      <p:bldP spid="22" grpId="0" animBg="1"/>
      <p:bldP spid="23" grpId="0" animBg="1"/>
      <p:bldP spid="25" grpId="0" animBg="1"/>
      <p:bldP spid="26" grpId="0" animBg="1"/>
      <p:bldP spid="183372" grpId="0" animBg="1"/>
      <p:bldP spid="29" grpId="0" animBg="1"/>
      <p:bldP spid="30" grpId="0" animBg="1"/>
      <p:bldP spid="32" grpId="0" animBg="1"/>
      <p:bldP spid="33" grpId="0" animBg="1"/>
      <p:bldP spid="183379" grpId="0" animBg="1"/>
      <p:bldP spid="183380" grpId="0" animBg="1"/>
      <p:bldP spid="61" grpId="0" animBg="1"/>
      <p:bldP spid="183382" grpId="0" animBg="1"/>
      <p:bldP spid="183383" grpId="0"/>
      <p:bldP spid="183385" grpId="0"/>
      <p:bldP spid="38" grpId="0" animBg="1"/>
      <p:bldP spid="39" grpId="0" animBg="1"/>
      <p:bldP spid="41" grpId="0" animBg="1"/>
      <p:bldP spid="42" grpId="0" animBg="1"/>
      <p:bldP spid="43" grpId="0" animBg="1"/>
      <p:bldP spid="45" grpId="0" animBg="1"/>
      <p:bldP spid="46" grpId="0" animBg="1"/>
      <p:bldP spid="48" grpId="0" animBg="1"/>
      <p:bldP spid="49" grpId="0" animBg="1"/>
      <p:bldP spid="50" grpId="0" animBg="1"/>
      <p:bldP spid="55" grpId="0" animBg="1"/>
      <p:bldP spid="56" grpId="0" animBg="1"/>
      <p:bldP spid="58" grpId="0" animBg="1"/>
      <p:bldP spid="59" grpId="0" animBg="1"/>
      <p:bldP spid="60" grpId="0" animBg="1"/>
      <p:bldP spid="63" grpId="0" animBg="1"/>
      <p:bldP spid="1320960" grpId="0" animBg="1"/>
      <p:bldP spid="1320962" grpId="0" animBg="1"/>
      <p:bldP spid="1320963" grpId="0" animBg="1"/>
      <p:bldP spid="1320964" grpId="0" animBg="1"/>
      <p:bldP spid="183418" grpId="0" animBg="1"/>
      <p:bldP spid="183419" grpId="0" animBg="1"/>
      <p:bldP spid="183420" grpId="0" animBg="1"/>
      <p:bldP spid="183421" grpId="0" animBg="1"/>
      <p:bldP spid="183422" grpId="0" animBg="1"/>
      <p:bldP spid="183423" grpId="0" animBg="1"/>
      <p:bldP spid="183424" grpId="0" animBg="1"/>
      <p:bldP spid="183425" grpId="0" animBg="1"/>
      <p:bldP spid="183426" grpId="0" animBg="1"/>
      <p:bldP spid="183427" grpId="0" animBg="1"/>
      <p:bldP spid="183428" grpId="0" animBg="1"/>
      <p:bldP spid="1320968" grpId="0" animBg="1"/>
      <p:bldP spid="1320969" grpId="0" animBg="1"/>
      <p:bldP spid="1320971" grpId="0" animBg="1"/>
      <p:bldP spid="1320980" grpId="0" animBg="1"/>
      <p:bldP spid="183437" grpId="0" animBg="1"/>
      <p:bldP spid="1320983" grpId="0" animBg="1"/>
      <p:bldP spid="1320984" grpId="0" animBg="1"/>
      <p:bldP spid="1320986" grpId="0" animBg="1"/>
      <p:bldP spid="1320987" grpId="0" animBg="1"/>
      <p:bldP spid="183444" grpId="0" animBg="1"/>
      <p:bldP spid="1320992" grpId="0" animBg="1"/>
      <p:bldP spid="1320993" grpId="0" animBg="1"/>
      <p:bldP spid="1320995" grpId="0" animBg="1"/>
      <p:bldP spid="1320997" grpId="0" animBg="1"/>
      <p:bldP spid="183453" grpId="0" animBg="1"/>
      <p:bldP spid="1321000" grpId="0" animBg="1"/>
      <p:bldP spid="1321001" grpId="0" animBg="1"/>
      <p:bldP spid="1321003" grpId="0" animBg="1"/>
      <p:bldP spid="1321004" grpId="0" animBg="1"/>
      <p:bldP spid="183460" grpId="0" animBg="1"/>
      <p:bldP spid="183461" grpId="0" animBg="1"/>
      <p:bldP spid="183462" grpId="0" animBg="1"/>
      <p:bldP spid="183463" grpId="0" animBg="1"/>
      <p:bldP spid="183464" grpId="0" animBg="1"/>
      <p:bldP spid="183465" grpId="0" animBg="1"/>
      <p:bldP spid="183466" grpId="0" animBg="1"/>
      <p:bldP spid="183467" grpId="0" animBg="1"/>
      <p:bldP spid="183468" grpId="0" animBg="1"/>
      <p:bldP spid="183469" grpId="0" animBg="1"/>
      <p:bldP spid="183470" grpId="0"/>
      <p:bldP spid="183471" grpId="0"/>
      <p:bldP spid="183473" grpId="0" animBg="1"/>
      <p:bldP spid="183474" grpId="0"/>
      <p:bldP spid="183475" grpId="0"/>
      <p:bldP spid="183476" grpId="0"/>
      <p:bldP spid="183477" grpId="0" animBg="1"/>
      <p:bldP spid="183478" grpId="0" animBg="1"/>
      <p:bldP spid="183479" grpId="0" animBg="1"/>
      <p:bldP spid="183480" grpId="0"/>
      <p:bldP spid="183481" grpId="0"/>
      <p:bldP spid="4" grpId="0"/>
      <p:bldP spid="19" grpId="0"/>
      <p:bldP spid="20" grpId="0" animBg="1"/>
      <p:bldP spid="21" grpId="0"/>
      <p:bldP spid="24" grpId="0"/>
      <p:bldP spid="192" grpId="0" animBg="1"/>
      <p:bldP spid="193" grpId="0" animBg="1"/>
      <p:bldP spid="194" grpId="0" animBg="1"/>
      <p:bldP spid="27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2088" y="609600"/>
            <a:ext cx="81820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Returning </a:t>
            </a:r>
            <a:r>
              <a:rPr lang="en-US" b="1" dirty="0">
                <a:solidFill>
                  <a:schemeClr val="accent6"/>
                </a:solidFill>
              </a:rPr>
              <a:t>to </a:t>
            </a:r>
            <a:r>
              <a:rPr lang="en-US" b="1" dirty="0" smtClean="0">
                <a:solidFill>
                  <a:schemeClr val="accent6"/>
                </a:solidFill>
              </a:rPr>
              <a:t>the stand </a:t>
            </a:r>
            <a:r>
              <a:rPr lang="en-US" b="1" dirty="0">
                <a:solidFill>
                  <a:schemeClr val="accent6"/>
                </a:solidFill>
              </a:rPr>
              <a:t>alone memory buffer </a:t>
            </a:r>
            <a:r>
              <a:rPr lang="en-US" b="1" dirty="0" smtClean="0">
                <a:solidFill>
                  <a:schemeClr val="accent6"/>
                </a:solidFill>
              </a:rPr>
              <a:t>implementation in the Boxboro-EX</a:t>
            </a:r>
          </a:p>
          <a:p>
            <a:r>
              <a:rPr lang="en-US" b="1" dirty="0">
                <a:solidFill>
                  <a:schemeClr val="accent6"/>
                </a:solidFill>
              </a:rPr>
              <a:t> </a:t>
            </a:r>
            <a:r>
              <a:rPr lang="en-US" b="1" dirty="0" smtClean="0">
                <a:solidFill>
                  <a:schemeClr val="accent6"/>
                </a:solidFill>
              </a:rPr>
              <a:t> 4S platform from using FB-DIMMs -1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6212" y="1206500"/>
            <a:ext cx="8967787" cy="2146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FB-DIMM memories </a:t>
            </a:r>
            <a:r>
              <a:rPr lang="en-US" dirty="0" smtClean="0"/>
              <a:t>were introduced in the 2006/2007 timeframe and supported DDR2 </a:t>
            </a:r>
          </a:p>
          <a:p>
            <a:pPr>
              <a:spcAft>
                <a:spcPts val="300"/>
              </a:spcAft>
            </a:pPr>
            <a:r>
              <a:rPr lang="en-US" dirty="0"/>
              <a:t> </a:t>
            </a:r>
            <a:r>
              <a:rPr lang="en-US" dirty="0" smtClean="0"/>
              <a:t>      memories </a:t>
            </a:r>
            <a:r>
              <a:rPr lang="en-US" dirty="0" smtClean="0">
                <a:solidFill>
                  <a:srgbClr val="0070C0"/>
                </a:solidFill>
              </a:rPr>
              <a:t>up to DDR2-667</a:t>
            </a:r>
            <a:r>
              <a:rPr lang="en-US" dirty="0" smtClean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Due to inherent drawbacks of FB-DIMM memories, such as higher dissipation caused by the</a:t>
            </a:r>
          </a:p>
          <a:p>
            <a:r>
              <a:rPr lang="en-US" dirty="0"/>
              <a:t> </a:t>
            </a:r>
            <a:r>
              <a:rPr lang="en-US" dirty="0" smtClean="0"/>
              <a:t>      DA/AD conversions, longer access time due to the cascaded nature of accessing the DIMMs</a:t>
            </a:r>
          </a:p>
          <a:p>
            <a:pPr>
              <a:spcAft>
                <a:spcPts val="300"/>
              </a:spcAft>
            </a:pPr>
            <a:r>
              <a:rPr lang="en-US" dirty="0"/>
              <a:t> </a:t>
            </a:r>
            <a:r>
              <a:rPr lang="en-US" dirty="0" smtClean="0"/>
              <a:t>      and higher price, </a:t>
            </a:r>
            <a:r>
              <a:rPr lang="en-US" dirty="0" smtClean="0">
                <a:solidFill>
                  <a:srgbClr val="0070C0"/>
                </a:solidFill>
              </a:rPr>
              <a:t>FB-DIMMs reached only a small market share</a:t>
            </a:r>
            <a:r>
              <a:rPr lang="en-US" dirty="0" smtClean="0"/>
              <a:t>. </a:t>
            </a:r>
          </a:p>
          <a:p>
            <a:r>
              <a:rPr lang="en-US" dirty="0"/>
              <a:t> </a:t>
            </a:r>
            <a:r>
              <a:rPr lang="en-US" dirty="0" smtClean="0"/>
              <a:t>    This was the reason why memory </a:t>
            </a:r>
            <a:r>
              <a:rPr lang="en-US" dirty="0">
                <a:solidFill>
                  <a:srgbClr val="0070C0"/>
                </a:solidFill>
              </a:rPr>
              <a:t>vendors were reluctant to </a:t>
            </a:r>
            <a:r>
              <a:rPr lang="en-US" dirty="0" smtClean="0">
                <a:solidFill>
                  <a:srgbClr val="0070C0"/>
                </a:solidFill>
              </a:rPr>
              <a:t>develop </a:t>
            </a:r>
            <a:r>
              <a:rPr lang="en-US" dirty="0">
                <a:solidFill>
                  <a:srgbClr val="0070C0"/>
                </a:solidFill>
              </a:rPr>
              <a:t>DDR3-based </a:t>
            </a:r>
            <a:r>
              <a:rPr lang="en-US" dirty="0" smtClean="0">
                <a:solidFill>
                  <a:srgbClr val="0070C0"/>
                </a:solidFill>
              </a:rPr>
              <a:t>FB-DIMM</a:t>
            </a:r>
          </a:p>
          <a:p>
            <a:r>
              <a:rPr lang="en-US" dirty="0"/>
              <a:t> </a:t>
            </a:r>
            <a:r>
              <a:rPr lang="en-US" dirty="0" smtClean="0"/>
              <a:t>      </a:t>
            </a:r>
            <a:r>
              <a:rPr lang="en-US" dirty="0"/>
              <a:t>memory </a:t>
            </a:r>
            <a:r>
              <a:rPr lang="en-US" dirty="0" smtClean="0"/>
              <a:t>modules and why </a:t>
            </a:r>
            <a:r>
              <a:rPr lang="en-US" dirty="0" smtClean="0">
                <a:solidFill>
                  <a:srgbClr val="0070C0"/>
                </a:solidFill>
              </a:rPr>
              <a:t>Intel was forced to move </a:t>
            </a:r>
            <a:r>
              <a:rPr lang="en-US" dirty="0">
                <a:solidFill>
                  <a:srgbClr val="0070C0"/>
                </a:solidFill>
              </a:rPr>
              <a:t>back to custom </a:t>
            </a:r>
            <a:r>
              <a:rPr lang="en-US" dirty="0" smtClean="0">
                <a:solidFill>
                  <a:srgbClr val="0070C0"/>
                </a:solidFill>
              </a:rPr>
              <a:t>DDR3 DIMMs</a:t>
            </a:r>
            <a:r>
              <a:rPr lang="en-US" dirty="0" smtClean="0"/>
              <a:t> in their </a:t>
            </a:r>
          </a:p>
          <a:p>
            <a:pPr>
              <a:spcAft>
                <a:spcPts val="300"/>
              </a:spcAft>
            </a:pPr>
            <a:r>
              <a:rPr lang="en-US" dirty="0"/>
              <a:t> </a:t>
            </a:r>
            <a:r>
              <a:rPr lang="en-US" dirty="0" smtClean="0"/>
              <a:t>      Boxboro-EX platform.</a:t>
            </a:r>
          </a:p>
          <a:p>
            <a:pPr>
              <a:spcAft>
                <a:spcPts val="300"/>
              </a:spcAft>
            </a:pPr>
            <a:endParaRPr lang="en-US" dirty="0" smtClean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39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766299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333625" y="1414368"/>
            <a:ext cx="4476749" cy="350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342265" indent="-342265" algn="ctr">
              <a:spcAft>
                <a:spcPts val="100"/>
              </a:spcAft>
            </a:pPr>
            <a:r>
              <a:rPr lang="en-US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Implementing memory extension buffers MBs)</a:t>
            </a:r>
            <a:endParaRPr lang="en-US" sz="1200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390650" y="2224496"/>
            <a:ext cx="3082330" cy="482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58522" tIns="29261" rIns="58522" bIns="29261" anchor="t" anchorCtr="0">
            <a:noAutofit/>
          </a:bodyPr>
          <a:lstStyle/>
          <a:p>
            <a:pPr marL="342265" indent="-342265" algn="ctr">
              <a:lnSpc>
                <a:spcPts val="1200"/>
              </a:lnSpc>
              <a:spcAft>
                <a:spcPts val="0"/>
              </a:spcAft>
            </a:pPr>
            <a:r>
              <a:rPr lang="en-US" sz="1200" b="1" dirty="0" smtClean="0">
                <a:solidFill>
                  <a:srgbClr val="000000"/>
                </a:solidFill>
                <a:effectLst/>
                <a:ea typeface="Verdana" panose="020B0604030504040204" pitchFamily="34" charset="0"/>
                <a:cs typeface="Verdana" panose="020B0604030504040204" pitchFamily="34" charset="0"/>
              </a:rPr>
              <a:t>Implementing stand alone MBs</a:t>
            </a:r>
          </a:p>
          <a:p>
            <a:pPr marL="342265" indent="-342265" algn="ctr">
              <a:lnSpc>
                <a:spcPts val="1200"/>
              </a:lnSpc>
              <a:spcAft>
                <a:spcPts val="0"/>
              </a:spcAft>
            </a:pPr>
            <a:r>
              <a:rPr lang="en-US" sz="1200" b="1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mounted on the mainboard or</a:t>
            </a:r>
          </a:p>
          <a:p>
            <a:pPr marL="342265" indent="-342265" algn="ctr">
              <a:lnSpc>
                <a:spcPts val="1200"/>
              </a:lnSpc>
              <a:spcAft>
                <a:spcPts val="0"/>
              </a:spcAft>
            </a:pPr>
            <a:r>
              <a:rPr lang="en-US" sz="1200" b="1" dirty="0" smtClean="0">
                <a:solidFill>
                  <a:srgbClr val="000000"/>
                </a:solidFill>
                <a:effectLst/>
                <a:ea typeface="Verdana" panose="020B0604030504040204" pitchFamily="34" charset="0"/>
                <a:cs typeface="Verdana" panose="020B0604030504040204" pitchFamily="34" charset="0"/>
              </a:rPr>
              <a:t>on a riser card</a:t>
            </a:r>
          </a:p>
        </p:txBody>
      </p:sp>
      <p:cxnSp>
        <p:nvCxnSpPr>
          <p:cNvPr id="8" name="Line 8"/>
          <p:cNvCxnSpPr/>
          <p:nvPr/>
        </p:nvCxnSpPr>
        <p:spPr bwMode="auto">
          <a:xfrm>
            <a:off x="4584853" y="1776102"/>
            <a:ext cx="0" cy="144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Line 13"/>
          <p:cNvCxnSpPr>
            <a:endCxn id="13" idx="7"/>
          </p:cNvCxnSpPr>
          <p:nvPr/>
        </p:nvCxnSpPr>
        <p:spPr bwMode="auto">
          <a:xfrm flipH="1">
            <a:off x="2965099" y="1929326"/>
            <a:ext cx="1630714" cy="19227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4901979" y="2257022"/>
            <a:ext cx="2594195" cy="510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58522" tIns="29261" rIns="58522" bIns="29261" anchor="t" anchorCtr="0">
            <a:noAutofit/>
          </a:bodyPr>
          <a:lstStyle/>
          <a:p>
            <a:pPr marL="342265" indent="-342265" algn="ctr">
              <a:lnSpc>
                <a:spcPts val="1200"/>
              </a:lnSpc>
              <a:spcAft>
                <a:spcPts val="0"/>
              </a:spcAft>
            </a:pPr>
            <a:r>
              <a:rPr lang="en-US" sz="1200" b="1" dirty="0" smtClean="0">
                <a:solidFill>
                  <a:srgbClr val="000000"/>
                </a:solidFill>
                <a:effectLst/>
                <a:ea typeface="Verdana" panose="020B0604030504040204" pitchFamily="34" charset="0"/>
                <a:cs typeface="Verdana" panose="020B0604030504040204" pitchFamily="34" charset="0"/>
              </a:rPr>
              <a:t>Implementing MBs</a:t>
            </a:r>
          </a:p>
          <a:p>
            <a:pPr marL="342265" indent="-342265" algn="ctr">
              <a:lnSpc>
                <a:spcPts val="1200"/>
              </a:lnSpc>
              <a:spcAft>
                <a:spcPts val="0"/>
              </a:spcAft>
            </a:pPr>
            <a:r>
              <a:rPr lang="en-US" sz="1200" b="1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immediately on the DIMM</a:t>
            </a:r>
          </a:p>
          <a:p>
            <a:pPr marL="342265" indent="-342265" algn="ctr">
              <a:lnSpc>
                <a:spcPts val="1200"/>
              </a:lnSpc>
              <a:spcAft>
                <a:spcPts val="0"/>
              </a:spcAft>
            </a:pPr>
            <a:r>
              <a:rPr lang="en-US" sz="1200" b="1" dirty="0" smtClean="0">
                <a:solidFill>
                  <a:srgbClr val="000000"/>
                </a:solidFill>
                <a:effectLst/>
                <a:ea typeface="Verdana" panose="020B0604030504040204" pitchFamily="34" charset="0"/>
                <a:cs typeface="Verdana" panose="020B0604030504040204" pitchFamily="34" charset="0"/>
              </a:rPr>
              <a:t>(called FB-DIMMs)</a:t>
            </a:r>
            <a:endParaRPr lang="en-US" sz="1200" dirty="0">
              <a:solidFill>
                <a:srgbClr val="000000"/>
              </a:solidFill>
              <a:effectLst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1" name="Line 13"/>
          <p:cNvCxnSpPr>
            <a:endCxn id="12" idx="2"/>
          </p:cNvCxnSpPr>
          <p:nvPr/>
        </p:nvCxnSpPr>
        <p:spPr bwMode="auto">
          <a:xfrm>
            <a:off x="4577463" y="1929326"/>
            <a:ext cx="1602679" cy="210226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6180142" y="2113606"/>
            <a:ext cx="57239" cy="51892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2916242" y="2114006"/>
            <a:ext cx="57239" cy="51892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 Box 1785"/>
          <p:cNvSpPr txBox="1">
            <a:spLocks noChangeArrowheads="1"/>
          </p:cNvSpPr>
          <p:nvPr/>
        </p:nvSpPr>
        <p:spPr bwMode="auto">
          <a:xfrm>
            <a:off x="4134072" y="3066054"/>
            <a:ext cx="3529700" cy="352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rot="0" vert="horz" wrap="square" lIns="63094" tIns="31547" rIns="63094" bIns="31547" upright="1">
            <a:noAutofit/>
          </a:bodyPr>
          <a:lstStyle/>
          <a:p>
            <a:endParaRPr lang="en-US" sz="12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36929" y="3113640"/>
            <a:ext cx="17572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 err="1" smtClean="0"/>
              <a:t>Truland</a:t>
            </a:r>
            <a:r>
              <a:rPr lang="en-US" sz="1200" i="1" dirty="0" smtClean="0"/>
              <a:t> MP platform</a:t>
            </a:r>
          </a:p>
          <a:p>
            <a:pPr algn="ctr"/>
            <a:r>
              <a:rPr lang="en-US" sz="1200" i="1" dirty="0" smtClean="0"/>
              <a:t>(2005/2006)</a:t>
            </a:r>
            <a:endParaRPr lang="en-US" sz="1200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5408039" y="3477538"/>
            <a:ext cx="1611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 smtClean="0"/>
              <a:t>Caneland</a:t>
            </a:r>
            <a:r>
              <a:rPr lang="en-US" sz="1200" dirty="0" smtClean="0"/>
              <a:t> platform</a:t>
            </a:r>
          </a:p>
          <a:p>
            <a:pPr algn="ctr"/>
            <a:r>
              <a:rPr lang="en-US" sz="1200" dirty="0" smtClean="0"/>
              <a:t>(2007/2008)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2050983" y="4119983"/>
            <a:ext cx="18053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 smtClean="0"/>
              <a:t>Boxboro-EX platform</a:t>
            </a:r>
          </a:p>
          <a:p>
            <a:pPr algn="ctr"/>
            <a:r>
              <a:rPr lang="en-US" sz="1200" i="1" dirty="0" smtClean="0"/>
              <a:t>(2010/2011)</a:t>
            </a:r>
            <a:endParaRPr lang="en-US" sz="1200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2083044" y="5060750"/>
            <a:ext cx="1606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 smtClean="0"/>
              <a:t>Brickland</a:t>
            </a:r>
            <a:r>
              <a:rPr lang="en-US" sz="1200" dirty="0" smtClean="0"/>
              <a:t> platform</a:t>
            </a:r>
          </a:p>
          <a:p>
            <a:pPr algn="ctr"/>
            <a:r>
              <a:rPr lang="en-US" sz="1200" dirty="0" smtClean="0"/>
              <a:t>(2014/2015)</a:t>
            </a:r>
            <a:endParaRPr lang="en-US" sz="1200" dirty="0"/>
          </a:p>
        </p:txBody>
      </p:sp>
      <p:sp>
        <p:nvSpPr>
          <p:cNvPr id="19" name="Right Arrow 18"/>
          <p:cNvSpPr/>
          <p:nvPr/>
        </p:nvSpPr>
        <p:spPr bwMode="auto">
          <a:xfrm rot="648995">
            <a:off x="3767463" y="3482100"/>
            <a:ext cx="1620000" cy="54000"/>
          </a:xfrm>
          <a:prstGeom prst="rightArrow">
            <a:avLst/>
          </a:prstGeom>
          <a:solidFill>
            <a:srgbClr val="FF0000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20" name="Right Arrow 19"/>
          <p:cNvSpPr/>
          <p:nvPr/>
        </p:nvSpPr>
        <p:spPr bwMode="auto">
          <a:xfrm rot="9881920">
            <a:off x="3755449" y="4045721"/>
            <a:ext cx="1620000" cy="54000"/>
          </a:xfrm>
          <a:prstGeom prst="rightArrow">
            <a:avLst/>
          </a:prstGeom>
          <a:solidFill>
            <a:srgbClr val="FF0000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747726" y="6109431"/>
            <a:ext cx="56479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Figure: Intel’s implementation of memory extension buffers</a:t>
            </a:r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40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77800" y="609600"/>
            <a:ext cx="81820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Returning to the stand alone memory buffer implementation in the Boxboro-EX</a:t>
            </a:r>
          </a:p>
          <a:p>
            <a:r>
              <a:rPr lang="en-US" b="1" dirty="0">
                <a:solidFill>
                  <a:schemeClr val="accent6"/>
                </a:solidFill>
              </a:rPr>
              <a:t>  </a:t>
            </a:r>
            <a:r>
              <a:rPr lang="en-US" b="1" dirty="0" smtClean="0">
                <a:solidFill>
                  <a:schemeClr val="accent6"/>
                </a:solidFill>
              </a:rPr>
              <a:t>4S </a:t>
            </a:r>
            <a:r>
              <a:rPr lang="en-US" b="1" dirty="0">
                <a:solidFill>
                  <a:schemeClr val="accent6"/>
                </a:solidFill>
              </a:rPr>
              <a:t>platform from using FB-DIMMs </a:t>
            </a:r>
            <a:r>
              <a:rPr lang="en-US" b="1" dirty="0" smtClean="0">
                <a:solidFill>
                  <a:schemeClr val="accent6"/>
                </a:solidFill>
              </a:rPr>
              <a:t>-2</a:t>
            </a:r>
            <a:endParaRPr lang="en-US" dirty="0"/>
          </a:p>
        </p:txBody>
      </p:sp>
      <p:sp>
        <p:nvSpPr>
          <p:cNvPr id="2" name="Down Arrow 1"/>
          <p:cNvSpPr/>
          <p:nvPr/>
        </p:nvSpPr>
        <p:spPr bwMode="auto">
          <a:xfrm>
            <a:off x="2916241" y="4627207"/>
            <a:ext cx="54864" cy="414390"/>
          </a:xfrm>
          <a:prstGeom prst="downArrow">
            <a:avLst/>
          </a:prstGeom>
          <a:solidFill>
            <a:srgbClr val="FF0000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78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9" name="Téglalap 53"/>
          <p:cNvSpPr>
            <a:spLocks noChangeArrowheads="1"/>
          </p:cNvSpPr>
          <p:nvPr/>
        </p:nvSpPr>
        <p:spPr bwMode="auto">
          <a:xfrm>
            <a:off x="2755900" y="4844324"/>
            <a:ext cx="1439863" cy="576263"/>
          </a:xfrm>
          <a:prstGeom prst="rect">
            <a:avLst/>
          </a:prstGeom>
          <a:solidFill>
            <a:srgbClr val="3366FF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C602J PCH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(</a:t>
            </a:r>
            <a:r>
              <a:rPr lang="en-US" altLang="en-US" sz="1100" dirty="0" err="1" smtClean="0">
                <a:solidFill>
                  <a:schemeClr val="bg1"/>
                </a:solidFill>
                <a:latin typeface="Verdana" pitchFamily="34" charset="0"/>
              </a:rPr>
              <a:t>Patsburg</a:t>
            </a: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 J) </a:t>
            </a:r>
            <a:endParaRPr lang="hu-HU" altLang="en-US" sz="1100" dirty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109" name="Egyenes összekötő 108"/>
          <p:cNvCxnSpPr/>
          <p:nvPr/>
        </p:nvCxnSpPr>
        <p:spPr>
          <a:xfrm flipH="1" flipV="1">
            <a:off x="4200663" y="2776737"/>
            <a:ext cx="576126" cy="9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Egyenes összekötő 112"/>
          <p:cNvCxnSpPr/>
          <p:nvPr/>
        </p:nvCxnSpPr>
        <p:spPr>
          <a:xfrm rot="10800000">
            <a:off x="4222750" y="3950562"/>
            <a:ext cx="5762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Egyenes összekötő 113"/>
          <p:cNvCxnSpPr/>
          <p:nvPr/>
        </p:nvCxnSpPr>
        <p:spPr>
          <a:xfrm rot="10800000">
            <a:off x="4222750" y="3064737"/>
            <a:ext cx="576263" cy="6223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Egyenes összekötő 115"/>
          <p:cNvCxnSpPr/>
          <p:nvPr/>
        </p:nvCxnSpPr>
        <p:spPr>
          <a:xfrm rot="10800000" flipV="1">
            <a:off x="4222750" y="3077437"/>
            <a:ext cx="563563" cy="609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304" name="Egyenes összekötő 118"/>
          <p:cNvCxnSpPr>
            <a:cxnSpLocks noChangeShapeType="1"/>
          </p:cNvCxnSpPr>
          <p:nvPr/>
        </p:nvCxnSpPr>
        <p:spPr bwMode="auto">
          <a:xfrm flipH="1" flipV="1">
            <a:off x="3480663" y="3064737"/>
            <a:ext cx="726" cy="584464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305" name="Egyenes összekötő 119"/>
          <p:cNvCxnSpPr>
            <a:cxnSpLocks noChangeShapeType="1"/>
          </p:cNvCxnSpPr>
          <p:nvPr/>
        </p:nvCxnSpPr>
        <p:spPr bwMode="auto">
          <a:xfrm flipV="1">
            <a:off x="5519738" y="3077437"/>
            <a:ext cx="0" cy="5842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2" name="Egyenes összekötő 121"/>
          <p:cNvCxnSpPr/>
          <p:nvPr/>
        </p:nvCxnSpPr>
        <p:spPr>
          <a:xfrm rot="5400000" flipH="1" flipV="1">
            <a:off x="3153162" y="4581999"/>
            <a:ext cx="61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307" name="Szövegdoboz 70"/>
          <p:cNvSpPr txBox="1">
            <a:spLocks noChangeArrowheads="1"/>
          </p:cNvSpPr>
          <p:nvPr/>
        </p:nvSpPr>
        <p:spPr bwMode="auto">
          <a:xfrm>
            <a:off x="4257881" y="2391637"/>
            <a:ext cx="417101" cy="374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ts val="1100"/>
              </a:lnSpc>
              <a:spcBef>
                <a:spcPct val="0"/>
              </a:spcBef>
              <a:buFontTx/>
              <a:buNone/>
            </a:pPr>
            <a:r>
              <a:rPr lang="hu-HU" altLang="en-US" sz="1000" dirty="0" smtClean="0">
                <a:latin typeface="Verdana" pitchFamily="34" charset="0"/>
              </a:rPr>
              <a:t>QPI</a:t>
            </a:r>
            <a:endParaRPr lang="en-US" altLang="en-US" sz="1000" dirty="0" smtClean="0">
              <a:latin typeface="Verdana" pitchFamily="34" charset="0"/>
            </a:endParaRPr>
          </a:p>
          <a:p>
            <a:pPr algn="ctr" eaLnBrk="1" hangingPunct="1">
              <a:lnSpc>
                <a:spcPts val="11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1.1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183308" name="Szövegdoboz 70"/>
          <p:cNvSpPr txBox="1">
            <a:spLocks noChangeArrowheads="1"/>
          </p:cNvSpPr>
          <p:nvPr/>
        </p:nvSpPr>
        <p:spPr bwMode="auto">
          <a:xfrm>
            <a:off x="4245181" y="3975962"/>
            <a:ext cx="417101" cy="374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ts val="1100"/>
              </a:lnSpc>
              <a:spcBef>
                <a:spcPct val="0"/>
              </a:spcBef>
              <a:buFontTx/>
              <a:buNone/>
            </a:pPr>
            <a:r>
              <a:rPr lang="hu-HU" altLang="en-US" sz="1000" dirty="0" smtClean="0">
                <a:latin typeface="Verdana" pitchFamily="34" charset="0"/>
              </a:rPr>
              <a:t>QPI</a:t>
            </a:r>
            <a:endParaRPr lang="en-US" altLang="en-US" sz="1000" dirty="0" smtClean="0">
              <a:latin typeface="Verdana" pitchFamily="34" charset="0"/>
            </a:endParaRPr>
          </a:p>
          <a:p>
            <a:pPr algn="ctr" eaLnBrk="1" hangingPunct="1">
              <a:lnSpc>
                <a:spcPts val="11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1.1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183309" name="Szövegdoboz 70"/>
          <p:cNvSpPr txBox="1">
            <a:spLocks noChangeArrowheads="1"/>
          </p:cNvSpPr>
          <p:nvPr/>
        </p:nvSpPr>
        <p:spPr bwMode="auto">
          <a:xfrm>
            <a:off x="5521094" y="3242537"/>
            <a:ext cx="67197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 smtClean="0">
                <a:latin typeface="Verdana" pitchFamily="34" charset="0"/>
              </a:rPr>
              <a:t>QPI</a:t>
            </a:r>
            <a:r>
              <a:rPr lang="en-US" altLang="en-US" sz="1000" dirty="0" smtClean="0">
                <a:latin typeface="Verdana" pitchFamily="34" charset="0"/>
              </a:rPr>
              <a:t> 1.1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183310" name="Szövegdoboz 70"/>
          <p:cNvSpPr txBox="1">
            <a:spLocks noChangeArrowheads="1"/>
          </p:cNvSpPr>
          <p:nvPr/>
        </p:nvSpPr>
        <p:spPr bwMode="auto">
          <a:xfrm>
            <a:off x="2830281" y="3239362"/>
            <a:ext cx="67197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 smtClean="0">
                <a:latin typeface="Verdana" pitchFamily="34" charset="0"/>
              </a:rPr>
              <a:t>QPI</a:t>
            </a:r>
            <a:r>
              <a:rPr lang="en-US" altLang="en-US" sz="1000" dirty="0" smtClean="0">
                <a:latin typeface="Verdana" pitchFamily="34" charset="0"/>
              </a:rPr>
              <a:t> 1.1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183311" name="Szövegdoboz 70"/>
          <p:cNvSpPr txBox="1">
            <a:spLocks noChangeArrowheads="1"/>
          </p:cNvSpPr>
          <p:nvPr/>
        </p:nvSpPr>
        <p:spPr bwMode="auto">
          <a:xfrm>
            <a:off x="3822469" y="3244124"/>
            <a:ext cx="67197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 smtClean="0">
                <a:latin typeface="Verdana" pitchFamily="34" charset="0"/>
              </a:rPr>
              <a:t>QPI</a:t>
            </a:r>
            <a:r>
              <a:rPr lang="en-US" altLang="en-US" sz="1000" dirty="0" smtClean="0">
                <a:latin typeface="Verdana" pitchFamily="34" charset="0"/>
              </a:rPr>
              <a:t> 1.1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183312" name="Szövegdoboz 70"/>
          <p:cNvSpPr txBox="1">
            <a:spLocks noChangeArrowheads="1"/>
          </p:cNvSpPr>
          <p:nvPr/>
        </p:nvSpPr>
        <p:spPr bwMode="auto">
          <a:xfrm>
            <a:off x="4570181" y="3244124"/>
            <a:ext cx="67197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 smtClean="0">
                <a:latin typeface="Verdana" pitchFamily="34" charset="0"/>
              </a:rPr>
              <a:t>QPI</a:t>
            </a:r>
            <a:r>
              <a:rPr lang="en-US" altLang="en-US" sz="1000" dirty="0" smtClean="0">
                <a:latin typeface="Verdana" pitchFamily="34" charset="0"/>
              </a:rPr>
              <a:t> 1.1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183313" name="Szövegdoboz 70"/>
          <p:cNvSpPr txBox="1">
            <a:spLocks noChangeArrowheads="1"/>
          </p:cNvSpPr>
          <p:nvPr/>
        </p:nvSpPr>
        <p:spPr bwMode="auto">
          <a:xfrm>
            <a:off x="3432498" y="4352199"/>
            <a:ext cx="7216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DMI2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4</a:t>
            </a:r>
            <a:r>
              <a:rPr lang="en-US" altLang="en-US" sz="1000" dirty="0" smtClean="0">
                <a:latin typeface="Verdana" pitchFamily="34" charset="0"/>
              </a:rPr>
              <a:t>xPCIe2</a:t>
            </a:r>
            <a:endParaRPr lang="hu-HU" altLang="en-US" sz="1000" dirty="0">
              <a:latin typeface="Verdana" pitchFamily="34" charset="0"/>
            </a:endParaRPr>
          </a:p>
        </p:txBody>
      </p:sp>
      <p:cxnSp>
        <p:nvCxnSpPr>
          <p:cNvPr id="131" name="Egyenes összekötő 130"/>
          <p:cNvCxnSpPr/>
          <p:nvPr/>
        </p:nvCxnSpPr>
        <p:spPr>
          <a:xfrm rot="10800000" flipH="1" flipV="1">
            <a:off x="2409825" y="4066449"/>
            <a:ext cx="35083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Egyenes összekötő 131"/>
          <p:cNvCxnSpPr/>
          <p:nvPr/>
        </p:nvCxnSpPr>
        <p:spPr>
          <a:xfrm rot="10800000" flipH="1" flipV="1">
            <a:off x="2409825" y="3555274"/>
            <a:ext cx="263525" cy="635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Egyenes összekötő 145"/>
          <p:cNvCxnSpPr/>
          <p:nvPr/>
        </p:nvCxnSpPr>
        <p:spPr>
          <a:xfrm rot="10800000" flipH="1">
            <a:off x="1502017" y="3468374"/>
            <a:ext cx="442913" cy="793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Téglalap 146"/>
          <p:cNvSpPr/>
          <p:nvPr/>
        </p:nvSpPr>
        <p:spPr>
          <a:xfrm flipH="1">
            <a:off x="1658603" y="3290162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48" name="Téglalap 147"/>
          <p:cNvSpPr/>
          <p:nvPr/>
        </p:nvSpPr>
        <p:spPr>
          <a:xfrm flipH="1">
            <a:off x="1571290" y="3290162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151" name="Egyenes összekötő 150"/>
          <p:cNvCxnSpPr/>
          <p:nvPr/>
        </p:nvCxnSpPr>
        <p:spPr>
          <a:xfrm rot="10800000" flipH="1">
            <a:off x="1507955" y="3644174"/>
            <a:ext cx="442913" cy="95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églalap 151"/>
          <p:cNvSpPr/>
          <p:nvPr/>
        </p:nvSpPr>
        <p:spPr>
          <a:xfrm flipH="1">
            <a:off x="1658603" y="3537812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53" name="Téglalap 152"/>
          <p:cNvSpPr/>
          <p:nvPr/>
        </p:nvSpPr>
        <p:spPr>
          <a:xfrm flipH="1">
            <a:off x="1571290" y="3537812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56" name="Téglalap 155"/>
          <p:cNvSpPr/>
          <p:nvPr/>
        </p:nvSpPr>
        <p:spPr>
          <a:xfrm flipH="1">
            <a:off x="1897063" y="3410812"/>
            <a:ext cx="647700" cy="288925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157" name="Egyenes összekötő 156"/>
          <p:cNvCxnSpPr/>
          <p:nvPr/>
        </p:nvCxnSpPr>
        <p:spPr>
          <a:xfrm rot="10800000" flipH="1">
            <a:off x="1502017" y="3990249"/>
            <a:ext cx="428625" cy="4763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églalap 157"/>
          <p:cNvSpPr/>
          <p:nvPr/>
        </p:nvSpPr>
        <p:spPr>
          <a:xfrm flipH="1">
            <a:off x="1658603" y="3888649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59" name="Téglalap 158"/>
          <p:cNvSpPr/>
          <p:nvPr/>
        </p:nvSpPr>
        <p:spPr>
          <a:xfrm flipH="1">
            <a:off x="1571290" y="3888649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162" name="Egyenes összekötő 161"/>
          <p:cNvCxnSpPr/>
          <p:nvPr/>
        </p:nvCxnSpPr>
        <p:spPr>
          <a:xfrm rot="10800000" flipH="1">
            <a:off x="1502017" y="4168049"/>
            <a:ext cx="442913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Téglalap 162"/>
          <p:cNvSpPr/>
          <p:nvPr/>
        </p:nvSpPr>
        <p:spPr>
          <a:xfrm flipH="1">
            <a:off x="1658603" y="4139474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64" name="Téglalap 163"/>
          <p:cNvSpPr/>
          <p:nvPr/>
        </p:nvSpPr>
        <p:spPr>
          <a:xfrm flipH="1">
            <a:off x="1571290" y="4139474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67" name="Téglalap 166"/>
          <p:cNvSpPr/>
          <p:nvPr/>
        </p:nvSpPr>
        <p:spPr>
          <a:xfrm flipH="1">
            <a:off x="1897063" y="3923574"/>
            <a:ext cx="647700" cy="287338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dirty="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2" name="Egyenes összekötő 130"/>
          <p:cNvCxnSpPr/>
          <p:nvPr/>
        </p:nvCxnSpPr>
        <p:spPr>
          <a:xfrm rot="10800000" flipH="1" flipV="1">
            <a:off x="2436813" y="2836137"/>
            <a:ext cx="350837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Egyenes összekötő 131"/>
          <p:cNvCxnSpPr/>
          <p:nvPr/>
        </p:nvCxnSpPr>
        <p:spPr>
          <a:xfrm rot="10800000" flipH="1" flipV="1">
            <a:off x="2436813" y="2337662"/>
            <a:ext cx="236537" cy="476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gyenes összekötő 145"/>
          <p:cNvCxnSpPr/>
          <p:nvPr/>
        </p:nvCxnSpPr>
        <p:spPr>
          <a:xfrm rot="10800000" flipH="1">
            <a:off x="1525769" y="2256699"/>
            <a:ext cx="469900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églalap 146"/>
          <p:cNvSpPr/>
          <p:nvPr/>
        </p:nvSpPr>
        <p:spPr>
          <a:xfrm flipH="1">
            <a:off x="1667210" y="2072549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7" name="Téglalap 147"/>
          <p:cNvSpPr/>
          <p:nvPr/>
        </p:nvSpPr>
        <p:spPr>
          <a:xfrm flipH="1">
            <a:off x="1579898" y="2072549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8" name="Egyenes összekötő 150"/>
          <p:cNvCxnSpPr/>
          <p:nvPr/>
        </p:nvCxnSpPr>
        <p:spPr>
          <a:xfrm rot="10800000" flipH="1">
            <a:off x="1525769" y="2426562"/>
            <a:ext cx="469900" cy="476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églalap 151"/>
          <p:cNvSpPr/>
          <p:nvPr/>
        </p:nvSpPr>
        <p:spPr>
          <a:xfrm flipH="1">
            <a:off x="1667210" y="2320199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0" name="Téglalap 152"/>
          <p:cNvSpPr/>
          <p:nvPr/>
        </p:nvSpPr>
        <p:spPr>
          <a:xfrm flipH="1">
            <a:off x="1579898" y="2320199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1" name="Téglalap 155"/>
          <p:cNvSpPr/>
          <p:nvPr/>
        </p:nvSpPr>
        <p:spPr>
          <a:xfrm flipH="1">
            <a:off x="1924050" y="2193199"/>
            <a:ext cx="647700" cy="288925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dirty="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12" name="Egyenes összekötő 156"/>
          <p:cNvCxnSpPr/>
          <p:nvPr/>
        </p:nvCxnSpPr>
        <p:spPr>
          <a:xfrm rot="10800000" flipH="1">
            <a:off x="1525769" y="2764699"/>
            <a:ext cx="455613" cy="95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églalap 157"/>
          <p:cNvSpPr/>
          <p:nvPr/>
        </p:nvSpPr>
        <p:spPr>
          <a:xfrm flipH="1">
            <a:off x="1667210" y="2658337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4" name="Téglalap 158"/>
          <p:cNvSpPr/>
          <p:nvPr/>
        </p:nvSpPr>
        <p:spPr>
          <a:xfrm flipH="1">
            <a:off x="1579898" y="2658337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15" name="Egyenes összekötő 161"/>
          <p:cNvCxnSpPr/>
          <p:nvPr/>
        </p:nvCxnSpPr>
        <p:spPr>
          <a:xfrm rot="10800000" flipH="1">
            <a:off x="1525769" y="2937737"/>
            <a:ext cx="469900" cy="793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églalap 162"/>
          <p:cNvSpPr/>
          <p:nvPr/>
        </p:nvSpPr>
        <p:spPr>
          <a:xfrm flipH="1">
            <a:off x="1667210" y="2909162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7" name="Téglalap 163"/>
          <p:cNvSpPr/>
          <p:nvPr/>
        </p:nvSpPr>
        <p:spPr>
          <a:xfrm flipH="1">
            <a:off x="1579898" y="2909162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8" name="Téglalap 166"/>
          <p:cNvSpPr/>
          <p:nvPr/>
        </p:nvSpPr>
        <p:spPr>
          <a:xfrm flipH="1">
            <a:off x="1924050" y="2693262"/>
            <a:ext cx="647700" cy="287337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dirty="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183348" name="Egyenes összekötő 170"/>
          <p:cNvCxnSpPr>
            <a:cxnSpLocks noChangeShapeType="1"/>
          </p:cNvCxnSpPr>
          <p:nvPr/>
        </p:nvCxnSpPr>
        <p:spPr bwMode="auto">
          <a:xfrm rot="10800000" flipV="1">
            <a:off x="6161088" y="2853599"/>
            <a:ext cx="350837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349" name="Egyenes összekötő 171"/>
          <p:cNvCxnSpPr>
            <a:cxnSpLocks noChangeShapeType="1"/>
          </p:cNvCxnSpPr>
          <p:nvPr/>
        </p:nvCxnSpPr>
        <p:spPr bwMode="auto">
          <a:xfrm rot="10800000" flipV="1">
            <a:off x="6283325" y="2340837"/>
            <a:ext cx="228600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350" name="Egyenes összekötő 172"/>
          <p:cNvCxnSpPr>
            <a:cxnSpLocks noChangeShapeType="1"/>
          </p:cNvCxnSpPr>
          <p:nvPr/>
        </p:nvCxnSpPr>
        <p:spPr bwMode="auto">
          <a:xfrm rot="10800000">
            <a:off x="6955008" y="2259874"/>
            <a:ext cx="457200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4" name="Téglalap 173"/>
          <p:cNvSpPr>
            <a:spLocks noChangeArrowheads="1"/>
          </p:cNvSpPr>
          <p:nvPr/>
        </p:nvSpPr>
        <p:spPr bwMode="auto">
          <a:xfrm>
            <a:off x="7212013" y="2075724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5" name="Téglalap 174"/>
          <p:cNvSpPr>
            <a:spLocks noChangeArrowheads="1"/>
          </p:cNvSpPr>
          <p:nvPr/>
        </p:nvSpPr>
        <p:spPr bwMode="auto">
          <a:xfrm>
            <a:off x="7297738" y="2075724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83353" name="Egyenes összekötő 177"/>
          <p:cNvCxnSpPr>
            <a:cxnSpLocks noChangeShapeType="1"/>
          </p:cNvCxnSpPr>
          <p:nvPr/>
        </p:nvCxnSpPr>
        <p:spPr bwMode="auto">
          <a:xfrm rot="10800000">
            <a:off x="6955008" y="2429737"/>
            <a:ext cx="457200" cy="1587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9" name="Téglalap 178"/>
          <p:cNvSpPr>
            <a:spLocks noChangeArrowheads="1"/>
          </p:cNvSpPr>
          <p:nvPr/>
        </p:nvSpPr>
        <p:spPr bwMode="auto">
          <a:xfrm>
            <a:off x="7212013" y="2323374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0" name="Téglalap 179"/>
          <p:cNvSpPr>
            <a:spLocks noChangeArrowheads="1"/>
          </p:cNvSpPr>
          <p:nvPr/>
        </p:nvSpPr>
        <p:spPr bwMode="auto">
          <a:xfrm>
            <a:off x="7297738" y="2323374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3356" name="Téglalap 182"/>
          <p:cNvSpPr>
            <a:spLocks noChangeArrowheads="1"/>
          </p:cNvSpPr>
          <p:nvPr/>
        </p:nvSpPr>
        <p:spPr bwMode="auto">
          <a:xfrm>
            <a:off x="6362700" y="2197962"/>
            <a:ext cx="647700" cy="287337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183357" name="Egyenes összekötő 183"/>
          <p:cNvCxnSpPr>
            <a:cxnSpLocks noChangeShapeType="1"/>
          </p:cNvCxnSpPr>
          <p:nvPr/>
        </p:nvCxnSpPr>
        <p:spPr bwMode="auto">
          <a:xfrm rot="10800000">
            <a:off x="6970883" y="2780574"/>
            <a:ext cx="441325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5" name="Téglalap 184"/>
          <p:cNvSpPr>
            <a:spLocks noChangeArrowheads="1"/>
          </p:cNvSpPr>
          <p:nvPr/>
        </p:nvSpPr>
        <p:spPr bwMode="auto">
          <a:xfrm>
            <a:off x="7212013" y="2674212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6" name="Téglalap 185"/>
          <p:cNvSpPr>
            <a:spLocks noChangeArrowheads="1"/>
          </p:cNvSpPr>
          <p:nvPr/>
        </p:nvSpPr>
        <p:spPr bwMode="auto">
          <a:xfrm>
            <a:off x="7297738" y="2674212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83360" name="Egyenes összekötő 188"/>
          <p:cNvCxnSpPr>
            <a:cxnSpLocks noChangeShapeType="1"/>
          </p:cNvCxnSpPr>
          <p:nvPr/>
        </p:nvCxnSpPr>
        <p:spPr bwMode="auto">
          <a:xfrm rot="10800000">
            <a:off x="6949070" y="2953612"/>
            <a:ext cx="457200" cy="4762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0" name="Téglalap 189"/>
          <p:cNvSpPr>
            <a:spLocks noChangeArrowheads="1"/>
          </p:cNvSpPr>
          <p:nvPr/>
        </p:nvSpPr>
        <p:spPr bwMode="auto">
          <a:xfrm>
            <a:off x="7212013" y="2925037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1" name="Téglalap 190"/>
          <p:cNvSpPr>
            <a:spLocks noChangeArrowheads="1"/>
          </p:cNvSpPr>
          <p:nvPr/>
        </p:nvSpPr>
        <p:spPr bwMode="auto">
          <a:xfrm>
            <a:off x="7297738" y="2925037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3363" name="Téglalap 193"/>
          <p:cNvSpPr>
            <a:spLocks noChangeArrowheads="1"/>
          </p:cNvSpPr>
          <p:nvPr/>
        </p:nvSpPr>
        <p:spPr bwMode="auto">
          <a:xfrm>
            <a:off x="6362700" y="2709137"/>
            <a:ext cx="647700" cy="287337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183364" name="Egyenes összekötő 170"/>
          <p:cNvCxnSpPr>
            <a:cxnSpLocks noChangeShapeType="1"/>
          </p:cNvCxnSpPr>
          <p:nvPr/>
        </p:nvCxnSpPr>
        <p:spPr bwMode="auto">
          <a:xfrm rot="10800000" flipV="1">
            <a:off x="6161088" y="4123599"/>
            <a:ext cx="350837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365" name="Egyenes összekötő 171"/>
          <p:cNvCxnSpPr>
            <a:cxnSpLocks noChangeShapeType="1"/>
          </p:cNvCxnSpPr>
          <p:nvPr/>
        </p:nvCxnSpPr>
        <p:spPr bwMode="auto">
          <a:xfrm rot="10800000" flipV="1">
            <a:off x="6283325" y="3572737"/>
            <a:ext cx="228600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366" name="Egyenes összekötő 172"/>
          <p:cNvCxnSpPr>
            <a:cxnSpLocks noChangeShapeType="1"/>
          </p:cNvCxnSpPr>
          <p:nvPr/>
        </p:nvCxnSpPr>
        <p:spPr bwMode="auto">
          <a:xfrm rot="10800000">
            <a:off x="6955008" y="3491774"/>
            <a:ext cx="457200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Téglalap 173"/>
          <p:cNvSpPr>
            <a:spLocks noChangeArrowheads="1"/>
          </p:cNvSpPr>
          <p:nvPr/>
        </p:nvSpPr>
        <p:spPr bwMode="auto">
          <a:xfrm>
            <a:off x="7212013" y="3307624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3" name="Téglalap 174"/>
          <p:cNvSpPr>
            <a:spLocks noChangeArrowheads="1"/>
          </p:cNvSpPr>
          <p:nvPr/>
        </p:nvSpPr>
        <p:spPr bwMode="auto">
          <a:xfrm>
            <a:off x="7297738" y="3307624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83369" name="Egyenes összekötő 177"/>
          <p:cNvCxnSpPr>
            <a:cxnSpLocks noChangeShapeType="1"/>
          </p:cNvCxnSpPr>
          <p:nvPr/>
        </p:nvCxnSpPr>
        <p:spPr bwMode="auto">
          <a:xfrm rot="10800000">
            <a:off x="6955008" y="3661637"/>
            <a:ext cx="457200" cy="7937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" name="Téglalap 178"/>
          <p:cNvSpPr>
            <a:spLocks noChangeArrowheads="1"/>
          </p:cNvSpPr>
          <p:nvPr/>
        </p:nvSpPr>
        <p:spPr bwMode="auto">
          <a:xfrm>
            <a:off x="7212013" y="3555274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6" name="Téglalap 179"/>
          <p:cNvSpPr>
            <a:spLocks noChangeArrowheads="1"/>
          </p:cNvSpPr>
          <p:nvPr/>
        </p:nvSpPr>
        <p:spPr bwMode="auto">
          <a:xfrm>
            <a:off x="7297738" y="3555274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3372" name="Téglalap 182"/>
          <p:cNvSpPr>
            <a:spLocks noChangeArrowheads="1"/>
          </p:cNvSpPr>
          <p:nvPr/>
        </p:nvSpPr>
        <p:spPr bwMode="auto">
          <a:xfrm>
            <a:off x="6362700" y="3429862"/>
            <a:ext cx="647700" cy="287337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183373" name="Egyenes összekötő 183"/>
          <p:cNvCxnSpPr>
            <a:cxnSpLocks noChangeShapeType="1"/>
          </p:cNvCxnSpPr>
          <p:nvPr/>
        </p:nvCxnSpPr>
        <p:spPr bwMode="auto">
          <a:xfrm rot="10800000">
            <a:off x="6970883" y="4050574"/>
            <a:ext cx="441325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" name="Téglalap 184"/>
          <p:cNvSpPr>
            <a:spLocks noChangeArrowheads="1"/>
          </p:cNvSpPr>
          <p:nvPr/>
        </p:nvSpPr>
        <p:spPr bwMode="auto">
          <a:xfrm>
            <a:off x="7212013" y="3944212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30" name="Téglalap 185"/>
          <p:cNvSpPr>
            <a:spLocks noChangeArrowheads="1"/>
          </p:cNvSpPr>
          <p:nvPr/>
        </p:nvSpPr>
        <p:spPr bwMode="auto">
          <a:xfrm>
            <a:off x="7297738" y="3944212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83376" name="Egyenes összekötő 188"/>
          <p:cNvCxnSpPr>
            <a:cxnSpLocks noChangeShapeType="1"/>
          </p:cNvCxnSpPr>
          <p:nvPr/>
        </p:nvCxnSpPr>
        <p:spPr bwMode="auto">
          <a:xfrm rot="10800000">
            <a:off x="6955008" y="4222024"/>
            <a:ext cx="457200" cy="1588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Téglalap 189"/>
          <p:cNvSpPr>
            <a:spLocks noChangeArrowheads="1"/>
          </p:cNvSpPr>
          <p:nvPr/>
        </p:nvSpPr>
        <p:spPr bwMode="auto">
          <a:xfrm>
            <a:off x="7212013" y="4195037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33" name="Téglalap 190"/>
          <p:cNvSpPr>
            <a:spLocks noChangeArrowheads="1"/>
          </p:cNvSpPr>
          <p:nvPr/>
        </p:nvSpPr>
        <p:spPr bwMode="auto">
          <a:xfrm>
            <a:off x="7297738" y="4195037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3379" name="Téglalap 193"/>
          <p:cNvSpPr>
            <a:spLocks noChangeArrowheads="1"/>
          </p:cNvSpPr>
          <p:nvPr/>
        </p:nvSpPr>
        <p:spPr bwMode="auto">
          <a:xfrm>
            <a:off x="6362700" y="3979137"/>
            <a:ext cx="647700" cy="287337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35" name="Egyenes összekötő 130"/>
          <p:cNvCxnSpPr/>
          <p:nvPr/>
        </p:nvCxnSpPr>
        <p:spPr>
          <a:xfrm rot="10800000" flipH="1" flipV="1">
            <a:off x="1193800" y="3167924"/>
            <a:ext cx="1479550" cy="127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gyenes összekötő 131"/>
          <p:cNvCxnSpPr/>
          <p:nvPr/>
        </p:nvCxnSpPr>
        <p:spPr>
          <a:xfrm rot="10800000" flipH="1" flipV="1">
            <a:off x="1193800" y="2605949"/>
            <a:ext cx="1582738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145"/>
          <p:cNvCxnSpPr/>
          <p:nvPr/>
        </p:nvCxnSpPr>
        <p:spPr>
          <a:xfrm rot="10800000" flipH="1">
            <a:off x="270881" y="2524987"/>
            <a:ext cx="469900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églalap 146"/>
          <p:cNvSpPr/>
          <p:nvPr/>
        </p:nvSpPr>
        <p:spPr>
          <a:xfrm flipH="1">
            <a:off x="433388" y="2340837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39" name="Téglalap 147"/>
          <p:cNvSpPr/>
          <p:nvPr/>
        </p:nvSpPr>
        <p:spPr>
          <a:xfrm flipH="1">
            <a:off x="346075" y="2340837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40" name="Egyenes összekötő 150"/>
          <p:cNvCxnSpPr/>
          <p:nvPr/>
        </p:nvCxnSpPr>
        <p:spPr>
          <a:xfrm rot="10800000" flipH="1">
            <a:off x="270881" y="2694849"/>
            <a:ext cx="469900" cy="4763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églalap 151"/>
          <p:cNvSpPr/>
          <p:nvPr/>
        </p:nvSpPr>
        <p:spPr>
          <a:xfrm flipH="1">
            <a:off x="433388" y="2588487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2" name="Téglalap 152"/>
          <p:cNvSpPr/>
          <p:nvPr/>
        </p:nvSpPr>
        <p:spPr>
          <a:xfrm flipH="1">
            <a:off x="346075" y="2588487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3" name="Téglalap 155"/>
          <p:cNvSpPr/>
          <p:nvPr/>
        </p:nvSpPr>
        <p:spPr>
          <a:xfrm flipH="1">
            <a:off x="681038" y="2461487"/>
            <a:ext cx="647700" cy="288925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44" name="Egyenes összekötő 156"/>
          <p:cNvCxnSpPr/>
          <p:nvPr/>
        </p:nvCxnSpPr>
        <p:spPr>
          <a:xfrm rot="10800000" flipH="1">
            <a:off x="270881" y="3109187"/>
            <a:ext cx="455612" cy="95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églalap 157"/>
          <p:cNvSpPr/>
          <p:nvPr/>
        </p:nvSpPr>
        <p:spPr>
          <a:xfrm flipH="1">
            <a:off x="433388" y="3002824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6" name="Téglalap 158"/>
          <p:cNvSpPr/>
          <p:nvPr/>
        </p:nvSpPr>
        <p:spPr>
          <a:xfrm flipH="1">
            <a:off x="346075" y="3002824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47" name="Egyenes összekötő 161"/>
          <p:cNvCxnSpPr/>
          <p:nvPr/>
        </p:nvCxnSpPr>
        <p:spPr>
          <a:xfrm rot="10800000" flipH="1">
            <a:off x="270881" y="3282224"/>
            <a:ext cx="469900" cy="7938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églalap 162"/>
          <p:cNvSpPr/>
          <p:nvPr/>
        </p:nvSpPr>
        <p:spPr>
          <a:xfrm flipH="1">
            <a:off x="433388" y="3253649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9" name="Téglalap 163"/>
          <p:cNvSpPr/>
          <p:nvPr/>
        </p:nvSpPr>
        <p:spPr>
          <a:xfrm flipH="1">
            <a:off x="346075" y="3253649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50" name="Téglalap 166"/>
          <p:cNvSpPr/>
          <p:nvPr/>
        </p:nvSpPr>
        <p:spPr>
          <a:xfrm flipH="1">
            <a:off x="681038" y="3037749"/>
            <a:ext cx="647700" cy="287338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51" name="Egyenes összekötő 130"/>
          <p:cNvCxnSpPr/>
          <p:nvPr/>
        </p:nvCxnSpPr>
        <p:spPr>
          <a:xfrm rot="10800000" flipH="1" flipV="1">
            <a:off x="1195388" y="4412524"/>
            <a:ext cx="1477962" cy="1588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Egyenes összekötő 131"/>
          <p:cNvCxnSpPr/>
          <p:nvPr/>
        </p:nvCxnSpPr>
        <p:spPr>
          <a:xfrm rot="10800000" flipH="1" flipV="1">
            <a:off x="1195388" y="3839437"/>
            <a:ext cx="1592262" cy="158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gyenes összekötő 145"/>
          <p:cNvCxnSpPr/>
          <p:nvPr/>
        </p:nvCxnSpPr>
        <p:spPr>
          <a:xfrm rot="10800000" flipH="1">
            <a:off x="272468" y="3758474"/>
            <a:ext cx="469900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églalap 146"/>
          <p:cNvSpPr/>
          <p:nvPr/>
        </p:nvSpPr>
        <p:spPr>
          <a:xfrm flipH="1">
            <a:off x="434975" y="3574324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56" name="Téglalap 147"/>
          <p:cNvSpPr/>
          <p:nvPr/>
        </p:nvSpPr>
        <p:spPr>
          <a:xfrm flipH="1">
            <a:off x="347663" y="3574324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57" name="Egyenes összekötő 150"/>
          <p:cNvCxnSpPr/>
          <p:nvPr/>
        </p:nvCxnSpPr>
        <p:spPr>
          <a:xfrm rot="10800000" flipH="1">
            <a:off x="272468" y="3928337"/>
            <a:ext cx="469900" cy="476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églalap 151"/>
          <p:cNvSpPr/>
          <p:nvPr/>
        </p:nvSpPr>
        <p:spPr>
          <a:xfrm flipH="1">
            <a:off x="434975" y="3821974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59" name="Téglalap 152"/>
          <p:cNvSpPr/>
          <p:nvPr/>
        </p:nvSpPr>
        <p:spPr>
          <a:xfrm flipH="1">
            <a:off x="347663" y="3821974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60" name="Téglalap 155"/>
          <p:cNvSpPr/>
          <p:nvPr/>
        </p:nvSpPr>
        <p:spPr>
          <a:xfrm flipH="1">
            <a:off x="682625" y="3694974"/>
            <a:ext cx="647700" cy="288925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62" name="Egyenes összekötő 156"/>
          <p:cNvCxnSpPr/>
          <p:nvPr/>
        </p:nvCxnSpPr>
        <p:spPr>
          <a:xfrm rot="10800000" flipH="1">
            <a:off x="272468" y="4342674"/>
            <a:ext cx="455613" cy="95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églalap 157"/>
          <p:cNvSpPr/>
          <p:nvPr/>
        </p:nvSpPr>
        <p:spPr>
          <a:xfrm flipH="1">
            <a:off x="434975" y="4236312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320960" name="Téglalap 158"/>
          <p:cNvSpPr/>
          <p:nvPr/>
        </p:nvSpPr>
        <p:spPr>
          <a:xfrm flipH="1">
            <a:off x="347663" y="4236312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1320961" name="Egyenes összekötő 161"/>
          <p:cNvCxnSpPr/>
          <p:nvPr/>
        </p:nvCxnSpPr>
        <p:spPr>
          <a:xfrm rot="10800000" flipH="1">
            <a:off x="272468" y="4515712"/>
            <a:ext cx="469900" cy="793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0962" name="Téglalap 162"/>
          <p:cNvSpPr/>
          <p:nvPr/>
        </p:nvSpPr>
        <p:spPr>
          <a:xfrm flipH="1">
            <a:off x="434975" y="4487137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320963" name="Téglalap 163"/>
          <p:cNvSpPr/>
          <p:nvPr/>
        </p:nvSpPr>
        <p:spPr>
          <a:xfrm flipH="1">
            <a:off x="347663" y="4487137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320964" name="Téglalap 166"/>
          <p:cNvSpPr/>
          <p:nvPr/>
        </p:nvSpPr>
        <p:spPr>
          <a:xfrm flipH="1">
            <a:off x="682625" y="4271237"/>
            <a:ext cx="647700" cy="287337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smtClean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83418" name="Line 123"/>
          <p:cNvSpPr>
            <a:spLocks noChangeShapeType="1"/>
          </p:cNvSpPr>
          <p:nvPr/>
        </p:nvSpPr>
        <p:spPr bwMode="auto">
          <a:xfrm flipV="1">
            <a:off x="2681288" y="3003661"/>
            <a:ext cx="0" cy="1800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19" name="Line 124"/>
          <p:cNvSpPr>
            <a:spLocks noChangeShapeType="1"/>
          </p:cNvSpPr>
          <p:nvPr/>
        </p:nvSpPr>
        <p:spPr bwMode="auto">
          <a:xfrm>
            <a:off x="2706688" y="3002824"/>
            <a:ext cx="0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20" name="Line 125"/>
          <p:cNvSpPr>
            <a:spLocks noChangeShapeType="1"/>
          </p:cNvSpPr>
          <p:nvPr/>
        </p:nvSpPr>
        <p:spPr bwMode="auto">
          <a:xfrm>
            <a:off x="2706688" y="3002824"/>
            <a:ext cx="0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21" name="Line 126"/>
          <p:cNvSpPr>
            <a:spLocks noChangeShapeType="1"/>
          </p:cNvSpPr>
          <p:nvPr/>
        </p:nvSpPr>
        <p:spPr bwMode="auto">
          <a:xfrm>
            <a:off x="2687638" y="3002824"/>
            <a:ext cx="9525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22" name="Line 127"/>
          <p:cNvSpPr>
            <a:spLocks noChangeShapeType="1"/>
          </p:cNvSpPr>
          <p:nvPr/>
        </p:nvSpPr>
        <p:spPr bwMode="auto">
          <a:xfrm>
            <a:off x="2687638" y="2351614"/>
            <a:ext cx="0" cy="1968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23" name="Line 128"/>
          <p:cNvSpPr>
            <a:spLocks noChangeShapeType="1"/>
          </p:cNvSpPr>
          <p:nvPr/>
        </p:nvSpPr>
        <p:spPr bwMode="auto">
          <a:xfrm>
            <a:off x="2687638" y="2558324"/>
            <a:ext cx="8255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24" name="Line 129"/>
          <p:cNvSpPr>
            <a:spLocks noChangeShapeType="1"/>
          </p:cNvSpPr>
          <p:nvPr/>
        </p:nvSpPr>
        <p:spPr bwMode="auto">
          <a:xfrm>
            <a:off x="2687638" y="4164874"/>
            <a:ext cx="0" cy="2476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25" name="Line 130"/>
          <p:cNvSpPr>
            <a:spLocks noChangeShapeType="1"/>
          </p:cNvSpPr>
          <p:nvPr/>
        </p:nvSpPr>
        <p:spPr bwMode="auto">
          <a:xfrm>
            <a:off x="2687638" y="3564464"/>
            <a:ext cx="0" cy="1800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26" name="Line 131"/>
          <p:cNvSpPr>
            <a:spLocks noChangeShapeType="1"/>
          </p:cNvSpPr>
          <p:nvPr/>
        </p:nvSpPr>
        <p:spPr bwMode="auto">
          <a:xfrm>
            <a:off x="2687638" y="4158524"/>
            <a:ext cx="0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27" name="Line 132"/>
          <p:cNvSpPr>
            <a:spLocks noChangeShapeType="1"/>
          </p:cNvSpPr>
          <p:nvPr/>
        </p:nvSpPr>
        <p:spPr bwMode="auto">
          <a:xfrm>
            <a:off x="2687638" y="4158524"/>
            <a:ext cx="8255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28" name="Line 133"/>
          <p:cNvSpPr>
            <a:spLocks noChangeShapeType="1"/>
          </p:cNvSpPr>
          <p:nvPr/>
        </p:nvSpPr>
        <p:spPr bwMode="auto">
          <a:xfrm>
            <a:off x="2687638" y="3752124"/>
            <a:ext cx="8255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83429" name="Egyenes összekötő 170"/>
          <p:cNvCxnSpPr>
            <a:cxnSpLocks noChangeShapeType="1"/>
          </p:cNvCxnSpPr>
          <p:nvPr/>
        </p:nvCxnSpPr>
        <p:spPr bwMode="auto">
          <a:xfrm rot="10800000" flipV="1">
            <a:off x="6283639" y="3167924"/>
            <a:ext cx="1548000" cy="4763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430" name="Egyenes összekötő 171"/>
          <p:cNvCxnSpPr>
            <a:cxnSpLocks noChangeShapeType="1"/>
          </p:cNvCxnSpPr>
          <p:nvPr/>
        </p:nvCxnSpPr>
        <p:spPr bwMode="auto">
          <a:xfrm rot="10800000" flipV="1">
            <a:off x="6154738" y="2621824"/>
            <a:ext cx="1690687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431" name="Egyenes összekötő 172"/>
          <p:cNvCxnSpPr>
            <a:cxnSpLocks noChangeShapeType="1"/>
          </p:cNvCxnSpPr>
          <p:nvPr/>
        </p:nvCxnSpPr>
        <p:spPr bwMode="auto">
          <a:xfrm rot="10800000">
            <a:off x="8314671" y="2540862"/>
            <a:ext cx="457200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0968" name="Téglalap 173"/>
          <p:cNvSpPr>
            <a:spLocks noChangeArrowheads="1"/>
          </p:cNvSpPr>
          <p:nvPr/>
        </p:nvSpPr>
        <p:spPr bwMode="auto">
          <a:xfrm>
            <a:off x="8559800" y="2356712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20969" name="Téglalap 174"/>
          <p:cNvSpPr>
            <a:spLocks noChangeArrowheads="1"/>
          </p:cNvSpPr>
          <p:nvPr/>
        </p:nvSpPr>
        <p:spPr bwMode="auto">
          <a:xfrm>
            <a:off x="8645525" y="2356712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83434" name="Egyenes összekötő 177"/>
          <p:cNvCxnSpPr>
            <a:cxnSpLocks noChangeShapeType="1"/>
          </p:cNvCxnSpPr>
          <p:nvPr/>
        </p:nvCxnSpPr>
        <p:spPr bwMode="auto">
          <a:xfrm rot="10800000">
            <a:off x="8314671" y="2672624"/>
            <a:ext cx="457200" cy="1588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0971" name="Téglalap 178"/>
          <p:cNvSpPr>
            <a:spLocks noChangeArrowheads="1"/>
          </p:cNvSpPr>
          <p:nvPr/>
        </p:nvSpPr>
        <p:spPr bwMode="auto">
          <a:xfrm>
            <a:off x="8559800" y="2604362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20980" name="Téglalap 179"/>
          <p:cNvSpPr>
            <a:spLocks noChangeArrowheads="1"/>
          </p:cNvSpPr>
          <p:nvPr/>
        </p:nvSpPr>
        <p:spPr bwMode="auto">
          <a:xfrm>
            <a:off x="8645525" y="2604362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3437" name="Téglalap 182"/>
          <p:cNvSpPr>
            <a:spLocks noChangeArrowheads="1"/>
          </p:cNvSpPr>
          <p:nvPr/>
        </p:nvSpPr>
        <p:spPr bwMode="auto">
          <a:xfrm>
            <a:off x="7710488" y="2478949"/>
            <a:ext cx="647700" cy="287338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183438" name="Egyenes összekötő 183"/>
          <p:cNvCxnSpPr>
            <a:cxnSpLocks noChangeShapeType="1"/>
          </p:cNvCxnSpPr>
          <p:nvPr/>
        </p:nvCxnSpPr>
        <p:spPr bwMode="auto">
          <a:xfrm rot="10800000">
            <a:off x="8324608" y="3099662"/>
            <a:ext cx="441325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0983" name="Téglalap 184"/>
          <p:cNvSpPr>
            <a:spLocks noChangeArrowheads="1"/>
          </p:cNvSpPr>
          <p:nvPr/>
        </p:nvSpPr>
        <p:spPr bwMode="auto">
          <a:xfrm>
            <a:off x="8559800" y="2993299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20984" name="Téglalap 185"/>
          <p:cNvSpPr>
            <a:spLocks noChangeArrowheads="1"/>
          </p:cNvSpPr>
          <p:nvPr/>
        </p:nvSpPr>
        <p:spPr bwMode="auto">
          <a:xfrm>
            <a:off x="8645525" y="2993299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83441" name="Egyenes összekötő 188"/>
          <p:cNvCxnSpPr>
            <a:cxnSpLocks noChangeShapeType="1"/>
          </p:cNvCxnSpPr>
          <p:nvPr/>
        </p:nvCxnSpPr>
        <p:spPr bwMode="auto">
          <a:xfrm rot="10800000">
            <a:off x="8308733" y="3272699"/>
            <a:ext cx="457200" cy="4763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0986" name="Téglalap 189"/>
          <p:cNvSpPr>
            <a:spLocks noChangeArrowheads="1"/>
          </p:cNvSpPr>
          <p:nvPr/>
        </p:nvSpPr>
        <p:spPr bwMode="auto">
          <a:xfrm>
            <a:off x="8559800" y="3244124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20987" name="Téglalap 190"/>
          <p:cNvSpPr>
            <a:spLocks noChangeArrowheads="1"/>
          </p:cNvSpPr>
          <p:nvPr/>
        </p:nvSpPr>
        <p:spPr bwMode="auto">
          <a:xfrm>
            <a:off x="8645525" y="3244124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3444" name="Téglalap 193"/>
          <p:cNvSpPr>
            <a:spLocks noChangeArrowheads="1"/>
          </p:cNvSpPr>
          <p:nvPr/>
        </p:nvSpPr>
        <p:spPr bwMode="auto">
          <a:xfrm>
            <a:off x="7710488" y="3028224"/>
            <a:ext cx="647700" cy="287338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183445" name="Egyenes összekötő 170"/>
          <p:cNvCxnSpPr>
            <a:cxnSpLocks noChangeShapeType="1"/>
          </p:cNvCxnSpPr>
          <p:nvPr/>
        </p:nvCxnSpPr>
        <p:spPr bwMode="auto">
          <a:xfrm rot="10800000" flipV="1">
            <a:off x="6282823" y="4468087"/>
            <a:ext cx="1576387" cy="7937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446" name="Egyenes összekötő 171"/>
          <p:cNvCxnSpPr>
            <a:cxnSpLocks noChangeShapeType="1"/>
          </p:cNvCxnSpPr>
          <p:nvPr/>
        </p:nvCxnSpPr>
        <p:spPr bwMode="auto">
          <a:xfrm rot="10800000" flipV="1">
            <a:off x="6138863" y="3841024"/>
            <a:ext cx="1706562" cy="1270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447" name="Egyenes összekötő 172"/>
          <p:cNvCxnSpPr>
            <a:cxnSpLocks noChangeShapeType="1"/>
          </p:cNvCxnSpPr>
          <p:nvPr/>
        </p:nvCxnSpPr>
        <p:spPr bwMode="auto">
          <a:xfrm rot="10800000">
            <a:off x="8314671" y="3760062"/>
            <a:ext cx="457200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0992" name="Téglalap 173"/>
          <p:cNvSpPr>
            <a:spLocks noChangeArrowheads="1"/>
          </p:cNvSpPr>
          <p:nvPr/>
        </p:nvSpPr>
        <p:spPr bwMode="auto">
          <a:xfrm>
            <a:off x="8559800" y="3575912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20993" name="Téglalap 174"/>
          <p:cNvSpPr>
            <a:spLocks noChangeArrowheads="1"/>
          </p:cNvSpPr>
          <p:nvPr/>
        </p:nvSpPr>
        <p:spPr bwMode="auto">
          <a:xfrm>
            <a:off x="8645525" y="3575912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83450" name="Egyenes összekötő 177"/>
          <p:cNvCxnSpPr>
            <a:cxnSpLocks noChangeShapeType="1"/>
          </p:cNvCxnSpPr>
          <p:nvPr/>
        </p:nvCxnSpPr>
        <p:spPr bwMode="auto">
          <a:xfrm rot="10800000">
            <a:off x="8308733" y="3891824"/>
            <a:ext cx="457200" cy="7938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0995" name="Téglalap 178"/>
          <p:cNvSpPr>
            <a:spLocks noChangeArrowheads="1"/>
          </p:cNvSpPr>
          <p:nvPr/>
        </p:nvSpPr>
        <p:spPr bwMode="auto">
          <a:xfrm>
            <a:off x="8559800" y="3823562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20997" name="Téglalap 179"/>
          <p:cNvSpPr>
            <a:spLocks noChangeArrowheads="1"/>
          </p:cNvSpPr>
          <p:nvPr/>
        </p:nvSpPr>
        <p:spPr bwMode="auto">
          <a:xfrm>
            <a:off x="8645525" y="3823562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3453" name="Téglalap 182"/>
          <p:cNvSpPr>
            <a:spLocks noChangeArrowheads="1"/>
          </p:cNvSpPr>
          <p:nvPr/>
        </p:nvSpPr>
        <p:spPr bwMode="auto">
          <a:xfrm>
            <a:off x="7710488" y="3698149"/>
            <a:ext cx="647700" cy="287338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183454" name="Egyenes összekötő 183"/>
          <p:cNvCxnSpPr>
            <a:cxnSpLocks noChangeShapeType="1"/>
          </p:cNvCxnSpPr>
          <p:nvPr/>
        </p:nvCxnSpPr>
        <p:spPr bwMode="auto">
          <a:xfrm rot="10800000">
            <a:off x="8330546" y="4369662"/>
            <a:ext cx="441325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1000" name="Téglalap 184"/>
          <p:cNvSpPr>
            <a:spLocks noChangeArrowheads="1"/>
          </p:cNvSpPr>
          <p:nvPr/>
        </p:nvSpPr>
        <p:spPr bwMode="auto">
          <a:xfrm>
            <a:off x="8559800" y="4263299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21001" name="Téglalap 185"/>
          <p:cNvSpPr>
            <a:spLocks noChangeArrowheads="1"/>
          </p:cNvSpPr>
          <p:nvPr/>
        </p:nvSpPr>
        <p:spPr bwMode="auto">
          <a:xfrm>
            <a:off x="8645525" y="4263299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83457" name="Egyenes összekötő 188"/>
          <p:cNvCxnSpPr>
            <a:cxnSpLocks noChangeShapeType="1"/>
          </p:cNvCxnSpPr>
          <p:nvPr/>
        </p:nvCxnSpPr>
        <p:spPr bwMode="auto">
          <a:xfrm rot="10800000">
            <a:off x="8314671" y="4541112"/>
            <a:ext cx="457200" cy="1587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1003" name="Téglalap 189"/>
          <p:cNvSpPr>
            <a:spLocks noChangeArrowheads="1"/>
          </p:cNvSpPr>
          <p:nvPr/>
        </p:nvSpPr>
        <p:spPr bwMode="auto">
          <a:xfrm>
            <a:off x="8559800" y="4514124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21004" name="Téglalap 190"/>
          <p:cNvSpPr>
            <a:spLocks noChangeArrowheads="1"/>
          </p:cNvSpPr>
          <p:nvPr/>
        </p:nvSpPr>
        <p:spPr bwMode="auto">
          <a:xfrm>
            <a:off x="8645525" y="4514124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3460" name="Téglalap 193"/>
          <p:cNvSpPr>
            <a:spLocks noChangeArrowheads="1"/>
          </p:cNvSpPr>
          <p:nvPr/>
        </p:nvSpPr>
        <p:spPr bwMode="auto">
          <a:xfrm>
            <a:off x="7710488" y="4323624"/>
            <a:ext cx="647700" cy="287338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83461" name="Line 166"/>
          <p:cNvSpPr>
            <a:spLocks noChangeShapeType="1"/>
          </p:cNvSpPr>
          <p:nvPr/>
        </p:nvSpPr>
        <p:spPr bwMode="auto">
          <a:xfrm flipV="1">
            <a:off x="6283325" y="4197709"/>
            <a:ext cx="0" cy="2700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62" name="Line 167"/>
          <p:cNvSpPr>
            <a:spLocks noChangeShapeType="1"/>
          </p:cNvSpPr>
          <p:nvPr/>
        </p:nvSpPr>
        <p:spPr bwMode="auto">
          <a:xfrm>
            <a:off x="6283325" y="4196624"/>
            <a:ext cx="0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63" name="Line 168"/>
          <p:cNvSpPr>
            <a:spLocks noChangeShapeType="1"/>
          </p:cNvSpPr>
          <p:nvPr/>
        </p:nvSpPr>
        <p:spPr bwMode="auto">
          <a:xfrm flipH="1">
            <a:off x="6146800" y="4196624"/>
            <a:ext cx="136525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64" name="Line 169"/>
          <p:cNvSpPr>
            <a:spLocks noChangeShapeType="1"/>
          </p:cNvSpPr>
          <p:nvPr/>
        </p:nvSpPr>
        <p:spPr bwMode="auto">
          <a:xfrm>
            <a:off x="6283325" y="3567974"/>
            <a:ext cx="0" cy="1587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65" name="Line 170"/>
          <p:cNvSpPr>
            <a:spLocks noChangeShapeType="1"/>
          </p:cNvSpPr>
          <p:nvPr/>
        </p:nvSpPr>
        <p:spPr bwMode="auto">
          <a:xfrm flipH="1">
            <a:off x="6131929" y="3726724"/>
            <a:ext cx="1440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66" name="Line 171"/>
          <p:cNvSpPr>
            <a:spLocks noChangeShapeType="1"/>
          </p:cNvSpPr>
          <p:nvPr/>
        </p:nvSpPr>
        <p:spPr bwMode="auto">
          <a:xfrm flipV="1">
            <a:off x="6283325" y="2983774"/>
            <a:ext cx="0" cy="1841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67" name="Line 172"/>
          <p:cNvSpPr>
            <a:spLocks noChangeShapeType="1"/>
          </p:cNvSpPr>
          <p:nvPr/>
        </p:nvSpPr>
        <p:spPr bwMode="auto">
          <a:xfrm flipH="1">
            <a:off x="6165850" y="2983774"/>
            <a:ext cx="117475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68" name="Line 173"/>
          <p:cNvSpPr>
            <a:spLocks noChangeShapeType="1"/>
          </p:cNvSpPr>
          <p:nvPr/>
        </p:nvSpPr>
        <p:spPr bwMode="auto">
          <a:xfrm>
            <a:off x="6283325" y="2337079"/>
            <a:ext cx="0" cy="2222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69" name="Line 174"/>
          <p:cNvSpPr>
            <a:spLocks noChangeShapeType="1"/>
          </p:cNvSpPr>
          <p:nvPr/>
        </p:nvSpPr>
        <p:spPr bwMode="auto">
          <a:xfrm flipH="1">
            <a:off x="6159500" y="2558324"/>
            <a:ext cx="123825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70" name="Text Box 175"/>
          <p:cNvSpPr txBox="1">
            <a:spLocks noChangeArrowheads="1"/>
          </p:cNvSpPr>
          <p:nvPr/>
        </p:nvSpPr>
        <p:spPr bwMode="auto">
          <a:xfrm>
            <a:off x="2274035" y="1726474"/>
            <a:ext cx="800219" cy="353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2x4 </a:t>
            </a:r>
            <a:r>
              <a:rPr lang="en-US" altLang="en-US" sz="1000" dirty="0" smtClean="0">
                <a:latin typeface="Verdana" pitchFamily="34" charset="0"/>
              </a:rPr>
              <a:t>SMI2</a:t>
            </a:r>
            <a:endParaRPr lang="en-US" altLang="en-US" sz="1000" dirty="0">
              <a:latin typeface="Verdana" pitchFamily="34" charset="0"/>
            </a:endParaRP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 channels</a:t>
            </a:r>
          </a:p>
        </p:txBody>
      </p:sp>
      <p:sp>
        <p:nvSpPr>
          <p:cNvPr id="183471" name="Text Box 176"/>
          <p:cNvSpPr txBox="1">
            <a:spLocks noChangeArrowheads="1"/>
          </p:cNvSpPr>
          <p:nvPr/>
        </p:nvSpPr>
        <p:spPr bwMode="auto">
          <a:xfrm>
            <a:off x="5861785" y="1728062"/>
            <a:ext cx="800219" cy="353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2x4 </a:t>
            </a:r>
            <a:r>
              <a:rPr lang="en-US" altLang="en-US" sz="1000" dirty="0" smtClean="0">
                <a:latin typeface="Verdana" pitchFamily="34" charset="0"/>
              </a:rPr>
              <a:t>SMI2</a:t>
            </a:r>
            <a:endParaRPr lang="en-US" altLang="en-US" sz="1000" dirty="0">
              <a:latin typeface="Verdana" pitchFamily="34" charset="0"/>
            </a:endParaRP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 channels</a:t>
            </a:r>
          </a:p>
        </p:txBody>
      </p:sp>
      <p:sp>
        <p:nvSpPr>
          <p:cNvPr id="183472" name="Text Box 177"/>
          <p:cNvSpPr txBox="1">
            <a:spLocks noChangeArrowheads="1"/>
          </p:cNvSpPr>
          <p:nvPr/>
        </p:nvSpPr>
        <p:spPr bwMode="auto">
          <a:xfrm>
            <a:off x="84138" y="636588"/>
            <a:ext cx="9161462" cy="28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Main enhancement of the up to 15 core Ivy Bridge-EX </a:t>
            </a:r>
            <a:r>
              <a:rPr lang="en-US" altLang="en-US" sz="1400" b="1" dirty="0">
                <a:solidFill>
                  <a:schemeClr val="accent2"/>
                </a:solidFill>
                <a:latin typeface="Verdana" pitchFamily="34" charset="0"/>
              </a:rPr>
              <a:t>aimed </a:t>
            </a:r>
            <a:r>
              <a:rPr lang="en-US" altLang="en-US" sz="1400" b="1" dirty="0" err="1" smtClean="0">
                <a:solidFill>
                  <a:schemeClr val="accent2"/>
                </a:solidFill>
                <a:latin typeface="Verdana" pitchFamily="34" charset="0"/>
              </a:rPr>
              <a:t>Brickland</a:t>
            </a:r>
            <a:r>
              <a:rPr lang="en-US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 4S </a:t>
            </a:r>
            <a:r>
              <a:rPr lang="en-US" altLang="en-US" sz="1400" b="1" dirty="0">
                <a:solidFill>
                  <a:schemeClr val="accent2"/>
                </a:solidFill>
                <a:latin typeface="Verdana" pitchFamily="34" charset="0"/>
              </a:rPr>
              <a:t>server </a:t>
            </a:r>
            <a:r>
              <a:rPr lang="en-US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platform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183473" name="Rectangle 178"/>
          <p:cNvSpPr>
            <a:spLocks noChangeArrowheads="1"/>
          </p:cNvSpPr>
          <p:nvPr/>
        </p:nvSpPr>
        <p:spPr bwMode="auto">
          <a:xfrm>
            <a:off x="3960813" y="5172937"/>
            <a:ext cx="219075" cy="227012"/>
          </a:xfrm>
          <a:prstGeom prst="rect">
            <a:avLst/>
          </a:prstGeom>
          <a:noFill/>
          <a:ln w="19050" algn="ctr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ME</a:t>
            </a:r>
          </a:p>
        </p:txBody>
      </p:sp>
      <p:sp>
        <p:nvSpPr>
          <p:cNvPr id="183474" name="Text Box 179"/>
          <p:cNvSpPr txBox="1">
            <a:spLocks noChangeArrowheads="1"/>
          </p:cNvSpPr>
          <p:nvPr/>
        </p:nvSpPr>
        <p:spPr bwMode="auto">
          <a:xfrm>
            <a:off x="3541199" y="6229462"/>
            <a:ext cx="1935163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latin typeface="Verdana" pitchFamily="34" charset="0"/>
              </a:rPr>
              <a:t>ME: Management Engine</a:t>
            </a:r>
          </a:p>
        </p:txBody>
      </p:sp>
      <p:sp>
        <p:nvSpPr>
          <p:cNvPr id="183475" name="Rectangle 180"/>
          <p:cNvSpPr>
            <a:spLocks noChangeArrowheads="1"/>
          </p:cNvSpPr>
          <p:nvPr/>
        </p:nvSpPr>
        <p:spPr bwMode="auto">
          <a:xfrm>
            <a:off x="3796966" y="1667402"/>
            <a:ext cx="1398587" cy="43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100" i="1" dirty="0" smtClean="0">
                <a:solidFill>
                  <a:srgbClr val="000000"/>
                </a:solidFill>
                <a:latin typeface="Verdana" pitchFamily="34" charset="0"/>
              </a:rPr>
              <a:t>Xeon E7-4800 v2</a:t>
            </a:r>
            <a:endParaRPr lang="en-US" altLang="en-US" sz="1100" i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hu-HU" altLang="en-US" sz="1100" i="1" dirty="0" smtClean="0">
                <a:solidFill>
                  <a:srgbClr val="000000"/>
                </a:solidFill>
                <a:latin typeface="Verdana" pitchFamily="34" charset="0"/>
              </a:rPr>
              <a:t>(</a:t>
            </a:r>
            <a:r>
              <a:rPr lang="en-US" altLang="en-US" sz="1100" i="1" dirty="0" smtClean="0">
                <a:solidFill>
                  <a:srgbClr val="000000"/>
                </a:solidFill>
                <a:latin typeface="Verdana" pitchFamily="34" charset="0"/>
              </a:rPr>
              <a:t>Ivy Bridge-EX</a:t>
            </a:r>
            <a:r>
              <a:rPr lang="hu-HU" altLang="en-US" sz="1100" i="1" dirty="0">
                <a:solidFill>
                  <a:srgbClr val="000000"/>
                </a:solidFill>
                <a:latin typeface="Verdana" pitchFamily="34" charset="0"/>
              </a:rPr>
              <a:t>)</a:t>
            </a:r>
            <a:endParaRPr lang="en-US" altLang="en-US" sz="1100" i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100" i="1" dirty="0" smtClean="0">
                <a:solidFill>
                  <a:srgbClr val="000000"/>
                </a:solidFill>
                <a:latin typeface="Verdana" pitchFamily="34" charset="0"/>
              </a:rPr>
              <a:t>(</a:t>
            </a:r>
            <a:r>
              <a:rPr lang="en-US" altLang="en-US" sz="1100" i="1" dirty="0" err="1" smtClean="0">
                <a:solidFill>
                  <a:srgbClr val="000000"/>
                </a:solidFill>
                <a:latin typeface="Verdana" pitchFamily="34" charset="0"/>
              </a:rPr>
              <a:t>Ivytown</a:t>
            </a:r>
            <a:r>
              <a:rPr lang="en-US" altLang="en-US" sz="1100" i="1" dirty="0" smtClean="0">
                <a:solidFill>
                  <a:srgbClr val="000000"/>
                </a:solidFill>
                <a:latin typeface="Verdana" pitchFamily="34" charset="0"/>
              </a:rPr>
              <a:t>) 15C</a:t>
            </a:r>
            <a:endParaRPr lang="en-US" altLang="en-US" sz="1100" i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83477" name="Téglalap 3"/>
          <p:cNvSpPr>
            <a:spLocks noChangeArrowheads="1"/>
          </p:cNvSpPr>
          <p:nvPr/>
        </p:nvSpPr>
        <p:spPr bwMode="auto">
          <a:xfrm>
            <a:off x="4714875" y="2502762"/>
            <a:ext cx="1439863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Ivy Bridge-EX 15C</a:t>
            </a:r>
            <a:endParaRPr lang="hu-HU" altLang="en-US" sz="1100" dirty="0" smtClean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83478" name="Téglalap 3"/>
          <p:cNvSpPr>
            <a:spLocks noChangeArrowheads="1"/>
          </p:cNvSpPr>
          <p:nvPr/>
        </p:nvSpPr>
        <p:spPr bwMode="auto">
          <a:xfrm>
            <a:off x="2771775" y="3658462"/>
            <a:ext cx="1439863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Ivy Bridge-EX 15C</a:t>
            </a:r>
            <a:endParaRPr lang="hu-HU" altLang="en-US" sz="11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83479" name="Téglalap 3"/>
          <p:cNvSpPr>
            <a:spLocks noChangeArrowheads="1"/>
          </p:cNvSpPr>
          <p:nvPr/>
        </p:nvSpPr>
        <p:spPr bwMode="auto">
          <a:xfrm>
            <a:off x="4689475" y="3658462"/>
            <a:ext cx="1439863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endParaRPr lang="en-US" altLang="en-US" sz="1100" dirty="0" smtClean="0">
              <a:solidFill>
                <a:schemeClr val="bg1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Ivy Bridge-EX 15C</a:t>
            </a:r>
            <a:endParaRPr lang="hu-HU" altLang="en-US" sz="1100" dirty="0" smtClean="0">
              <a:solidFill>
                <a:schemeClr val="bg1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1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83483" name="TextBox 3"/>
          <p:cNvSpPr txBox="1">
            <a:spLocks noChangeArrowheads="1"/>
          </p:cNvSpPr>
          <p:nvPr/>
        </p:nvSpPr>
        <p:spPr bwMode="auto">
          <a:xfrm>
            <a:off x="3641725" y="5955320"/>
            <a:ext cx="179408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altLang="en-US" sz="1100" dirty="0" smtClean="0"/>
              <a:t>3 x QPI up to 8.0 </a:t>
            </a:r>
            <a:r>
              <a:rPr lang="en-US" altLang="en-US" sz="1100" dirty="0"/>
              <a:t>GT/s</a:t>
            </a:r>
          </a:p>
        </p:txBody>
      </p:sp>
      <p:sp>
        <p:nvSpPr>
          <p:cNvPr id="187" name="Text Box 90"/>
          <p:cNvSpPr txBox="1">
            <a:spLocks noChangeArrowheads="1"/>
          </p:cNvSpPr>
          <p:nvPr/>
        </p:nvSpPr>
        <p:spPr bwMode="auto">
          <a:xfrm>
            <a:off x="5473701" y="5416160"/>
            <a:ext cx="3765212" cy="1227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spcAft>
                <a:spcPts val="100"/>
              </a:spcAft>
              <a:buFontTx/>
              <a:buNone/>
            </a:pPr>
            <a:r>
              <a:rPr lang="en-US" altLang="en-US" sz="1100" dirty="0" smtClean="0">
                <a:solidFill>
                  <a:srgbClr val="FF0000"/>
                </a:solidFill>
                <a:latin typeface="Verdana" pitchFamily="34" charset="0"/>
              </a:rPr>
              <a:t>SMI2</a:t>
            </a:r>
            <a:r>
              <a:rPr lang="en-US" altLang="en-US" sz="1100" dirty="0" smtClean="0">
                <a:latin typeface="Verdana" pitchFamily="34" charset="0"/>
              </a:rPr>
              <a:t>: Scalable Memory Interface 2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(</a:t>
            </a:r>
            <a:r>
              <a:rPr lang="en-US" altLang="en-US" sz="1100" dirty="0" smtClean="0">
                <a:solidFill>
                  <a:srgbClr val="FF0000"/>
                </a:solidFill>
                <a:latin typeface="Verdana" pitchFamily="34" charset="0"/>
              </a:rPr>
              <a:t>Parallel 64 bit VMSE data link </a:t>
            </a:r>
            <a:r>
              <a:rPr lang="en-US" altLang="en-US" sz="1100" dirty="0">
                <a:latin typeface="Verdana" pitchFamily="34" charset="0"/>
              </a:rPr>
              <a:t>between </a:t>
            </a:r>
            <a:endParaRPr lang="en-US" altLang="en-US" sz="1100" dirty="0" smtClean="0">
              <a:latin typeface="Verdana" pitchFamily="34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 the </a:t>
            </a:r>
            <a:r>
              <a:rPr lang="en-US" altLang="en-US" sz="1100" dirty="0">
                <a:latin typeface="Verdana" pitchFamily="34" charset="0"/>
              </a:rPr>
              <a:t>processor </a:t>
            </a:r>
            <a:r>
              <a:rPr lang="en-US" altLang="en-US" sz="1100" dirty="0" smtClean="0">
                <a:latin typeface="Verdana" pitchFamily="34" charset="0"/>
              </a:rPr>
              <a:t>and the SMB)</a:t>
            </a:r>
            <a:endParaRPr lang="en-US" altLang="en-US" sz="11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latin typeface="Verdana" pitchFamily="34" charset="0"/>
              </a:rPr>
              <a:t>SMB: Scalable Memory </a:t>
            </a:r>
            <a:r>
              <a:rPr lang="en-US" altLang="en-US" sz="1100" dirty="0" smtClean="0">
                <a:latin typeface="Verdana" pitchFamily="34" charset="0"/>
              </a:rPr>
              <a:t>Buffer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(C102/C104: Jordan Creek)</a:t>
            </a:r>
            <a:endParaRPr lang="en-US" altLang="en-US" sz="11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err="1" smtClean="0">
                <a:latin typeface="Verdana" pitchFamily="34" charset="0"/>
              </a:rPr>
              <a:t>C102</a:t>
            </a:r>
            <a:r>
              <a:rPr lang="en-US" altLang="en-US" sz="1100" dirty="0" smtClean="0">
                <a:latin typeface="Verdana" pitchFamily="34" charset="0"/>
              </a:rPr>
              <a:t>: 2 DIMMs/channel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C104: 3 DIMMs/channel</a:t>
            </a:r>
            <a:endParaRPr lang="en-US" altLang="en-US" sz="1100" dirty="0">
              <a:latin typeface="Verdana" pitchFamily="34" charset="0"/>
            </a:endParaRPr>
          </a:p>
        </p:txBody>
      </p:sp>
      <p:sp>
        <p:nvSpPr>
          <p:cNvPr id="188" name="Téglalap 174"/>
          <p:cNvSpPr>
            <a:spLocks noChangeArrowheads="1"/>
          </p:cNvSpPr>
          <p:nvPr/>
        </p:nvSpPr>
        <p:spPr bwMode="auto">
          <a:xfrm>
            <a:off x="8738545" y="2354724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9" name="Téglalap 179"/>
          <p:cNvSpPr>
            <a:spLocks noChangeArrowheads="1"/>
          </p:cNvSpPr>
          <p:nvPr/>
        </p:nvSpPr>
        <p:spPr bwMode="auto">
          <a:xfrm>
            <a:off x="8738545" y="2602374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2" name="Téglalap 185"/>
          <p:cNvSpPr>
            <a:spLocks noChangeArrowheads="1"/>
          </p:cNvSpPr>
          <p:nvPr/>
        </p:nvSpPr>
        <p:spPr bwMode="auto">
          <a:xfrm>
            <a:off x="8738545" y="2991311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3" name="Téglalap 190"/>
          <p:cNvSpPr>
            <a:spLocks noChangeArrowheads="1"/>
          </p:cNvSpPr>
          <p:nvPr/>
        </p:nvSpPr>
        <p:spPr bwMode="auto">
          <a:xfrm>
            <a:off x="8738545" y="3242136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4" name="Téglalap 174"/>
          <p:cNvSpPr>
            <a:spLocks noChangeArrowheads="1"/>
          </p:cNvSpPr>
          <p:nvPr/>
        </p:nvSpPr>
        <p:spPr bwMode="auto">
          <a:xfrm>
            <a:off x="8738545" y="3573924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5" name="Téglalap 179"/>
          <p:cNvSpPr>
            <a:spLocks noChangeArrowheads="1"/>
          </p:cNvSpPr>
          <p:nvPr/>
        </p:nvSpPr>
        <p:spPr bwMode="auto">
          <a:xfrm>
            <a:off x="8738545" y="3821574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6" name="Téglalap 185"/>
          <p:cNvSpPr>
            <a:spLocks noChangeArrowheads="1"/>
          </p:cNvSpPr>
          <p:nvPr/>
        </p:nvSpPr>
        <p:spPr bwMode="auto">
          <a:xfrm>
            <a:off x="8738545" y="4261311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7" name="Téglalap 190"/>
          <p:cNvSpPr>
            <a:spLocks noChangeArrowheads="1"/>
          </p:cNvSpPr>
          <p:nvPr/>
        </p:nvSpPr>
        <p:spPr bwMode="auto">
          <a:xfrm>
            <a:off x="8738545" y="4512136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06" name="Téglalap 174"/>
          <p:cNvSpPr>
            <a:spLocks noChangeArrowheads="1"/>
          </p:cNvSpPr>
          <p:nvPr/>
        </p:nvSpPr>
        <p:spPr bwMode="auto">
          <a:xfrm>
            <a:off x="7390758" y="2079674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07" name="Téglalap 179"/>
          <p:cNvSpPr>
            <a:spLocks noChangeArrowheads="1"/>
          </p:cNvSpPr>
          <p:nvPr/>
        </p:nvSpPr>
        <p:spPr bwMode="auto">
          <a:xfrm>
            <a:off x="7390758" y="2327324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08" name="Téglalap 185"/>
          <p:cNvSpPr>
            <a:spLocks noChangeArrowheads="1"/>
          </p:cNvSpPr>
          <p:nvPr/>
        </p:nvSpPr>
        <p:spPr bwMode="auto">
          <a:xfrm>
            <a:off x="7390758" y="2678162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09" name="Téglalap 190"/>
          <p:cNvSpPr>
            <a:spLocks noChangeArrowheads="1"/>
          </p:cNvSpPr>
          <p:nvPr/>
        </p:nvSpPr>
        <p:spPr bwMode="auto">
          <a:xfrm>
            <a:off x="7390758" y="2928987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10" name="Téglalap 174"/>
          <p:cNvSpPr>
            <a:spLocks noChangeArrowheads="1"/>
          </p:cNvSpPr>
          <p:nvPr/>
        </p:nvSpPr>
        <p:spPr bwMode="auto">
          <a:xfrm>
            <a:off x="7390758" y="3311574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11" name="Téglalap 179"/>
          <p:cNvSpPr>
            <a:spLocks noChangeArrowheads="1"/>
          </p:cNvSpPr>
          <p:nvPr/>
        </p:nvSpPr>
        <p:spPr bwMode="auto">
          <a:xfrm>
            <a:off x="7390758" y="3559224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12" name="Téglalap 185"/>
          <p:cNvSpPr>
            <a:spLocks noChangeArrowheads="1"/>
          </p:cNvSpPr>
          <p:nvPr/>
        </p:nvSpPr>
        <p:spPr bwMode="auto">
          <a:xfrm>
            <a:off x="7390758" y="3948162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13" name="Téglalap 190"/>
          <p:cNvSpPr>
            <a:spLocks noChangeArrowheads="1"/>
          </p:cNvSpPr>
          <p:nvPr/>
        </p:nvSpPr>
        <p:spPr bwMode="auto">
          <a:xfrm>
            <a:off x="7390758" y="4198987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14" name="Téglalap 147"/>
          <p:cNvSpPr/>
          <p:nvPr/>
        </p:nvSpPr>
        <p:spPr>
          <a:xfrm flipH="1">
            <a:off x="1480232" y="3288174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215" name="Téglalap 152"/>
          <p:cNvSpPr/>
          <p:nvPr/>
        </p:nvSpPr>
        <p:spPr>
          <a:xfrm flipH="1">
            <a:off x="1480232" y="3535824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216" name="Téglalap 158"/>
          <p:cNvSpPr/>
          <p:nvPr/>
        </p:nvSpPr>
        <p:spPr>
          <a:xfrm flipH="1">
            <a:off x="1480232" y="3886661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217" name="Téglalap 163"/>
          <p:cNvSpPr/>
          <p:nvPr/>
        </p:nvSpPr>
        <p:spPr>
          <a:xfrm flipH="1">
            <a:off x="1480232" y="4137486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218" name="Téglalap 147"/>
          <p:cNvSpPr/>
          <p:nvPr/>
        </p:nvSpPr>
        <p:spPr>
          <a:xfrm flipH="1">
            <a:off x="1488840" y="2070561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219" name="Téglalap 152"/>
          <p:cNvSpPr/>
          <p:nvPr/>
        </p:nvSpPr>
        <p:spPr>
          <a:xfrm flipH="1">
            <a:off x="1488840" y="2318211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220" name="Téglalap 158"/>
          <p:cNvSpPr/>
          <p:nvPr/>
        </p:nvSpPr>
        <p:spPr>
          <a:xfrm flipH="1">
            <a:off x="1488840" y="2656349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221" name="Téglalap 163"/>
          <p:cNvSpPr/>
          <p:nvPr/>
        </p:nvSpPr>
        <p:spPr>
          <a:xfrm flipH="1">
            <a:off x="1488840" y="2907174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222" name="Téglalap 147"/>
          <p:cNvSpPr/>
          <p:nvPr/>
        </p:nvSpPr>
        <p:spPr>
          <a:xfrm flipH="1">
            <a:off x="243141" y="2338849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223" name="Téglalap 152"/>
          <p:cNvSpPr/>
          <p:nvPr/>
        </p:nvSpPr>
        <p:spPr>
          <a:xfrm flipH="1">
            <a:off x="243141" y="2586499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224" name="Téglalap 158"/>
          <p:cNvSpPr/>
          <p:nvPr/>
        </p:nvSpPr>
        <p:spPr>
          <a:xfrm flipH="1">
            <a:off x="243141" y="3000836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225" name="Téglalap 163"/>
          <p:cNvSpPr/>
          <p:nvPr/>
        </p:nvSpPr>
        <p:spPr>
          <a:xfrm flipH="1">
            <a:off x="243141" y="3251661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226" name="Téglalap 147"/>
          <p:cNvSpPr/>
          <p:nvPr/>
        </p:nvSpPr>
        <p:spPr>
          <a:xfrm flipH="1">
            <a:off x="244729" y="3572336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227" name="Téglalap 152"/>
          <p:cNvSpPr/>
          <p:nvPr/>
        </p:nvSpPr>
        <p:spPr>
          <a:xfrm flipH="1">
            <a:off x="244729" y="3819986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228" name="Téglalap 158"/>
          <p:cNvSpPr/>
          <p:nvPr/>
        </p:nvSpPr>
        <p:spPr>
          <a:xfrm flipH="1">
            <a:off x="244729" y="4234324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229" name="Téglalap 163"/>
          <p:cNvSpPr/>
          <p:nvPr/>
        </p:nvSpPr>
        <p:spPr>
          <a:xfrm flipH="1">
            <a:off x="244729" y="4485149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230" name="Téglalap 3"/>
          <p:cNvSpPr>
            <a:spLocks noChangeArrowheads="1"/>
          </p:cNvSpPr>
          <p:nvPr/>
        </p:nvSpPr>
        <p:spPr bwMode="auto">
          <a:xfrm>
            <a:off x="2760663" y="2488737"/>
            <a:ext cx="1440000" cy="57600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Ivy Bridge-EX 15C</a:t>
            </a:r>
            <a:endParaRPr lang="hu-HU" altLang="en-US" sz="11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89162" y="1976609"/>
            <a:ext cx="7906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PCIe</a:t>
            </a:r>
            <a:r>
              <a:rPr lang="en-US" sz="1100" dirty="0" smtClean="0"/>
              <a:t> 3.0</a:t>
            </a:r>
            <a:endParaRPr lang="en-US" sz="1100" dirty="0"/>
          </a:p>
        </p:txBody>
      </p:sp>
      <p:sp>
        <p:nvSpPr>
          <p:cNvPr id="24" name="TextBox 23"/>
          <p:cNvSpPr txBox="1"/>
          <p:nvPr/>
        </p:nvSpPr>
        <p:spPr>
          <a:xfrm>
            <a:off x="3127608" y="2235534"/>
            <a:ext cx="3642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32</a:t>
            </a:r>
            <a:endParaRPr lang="en-US" sz="1100" dirty="0"/>
          </a:p>
        </p:txBody>
      </p:sp>
      <p:sp>
        <p:nvSpPr>
          <p:cNvPr id="28" name="Up-Down Arrow 27"/>
          <p:cNvSpPr/>
          <p:nvPr/>
        </p:nvSpPr>
        <p:spPr bwMode="auto">
          <a:xfrm>
            <a:off x="3417647" y="2240347"/>
            <a:ext cx="124619" cy="252000"/>
          </a:xfrm>
          <a:prstGeom prst="upDownArrow">
            <a:avLst/>
          </a:prstGeom>
          <a:solidFill>
            <a:srgbClr val="FF0000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232" name="TextBox 231"/>
          <p:cNvSpPr txBox="1"/>
          <p:nvPr/>
        </p:nvSpPr>
        <p:spPr>
          <a:xfrm>
            <a:off x="5235462" y="1989309"/>
            <a:ext cx="7906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PCIe</a:t>
            </a:r>
            <a:r>
              <a:rPr lang="en-US" sz="1100" dirty="0" smtClean="0"/>
              <a:t> 3.0</a:t>
            </a:r>
            <a:endParaRPr lang="en-US" sz="1100" dirty="0"/>
          </a:p>
        </p:txBody>
      </p:sp>
      <p:sp>
        <p:nvSpPr>
          <p:cNvPr id="233" name="TextBox 232"/>
          <p:cNvSpPr txBox="1"/>
          <p:nvPr/>
        </p:nvSpPr>
        <p:spPr>
          <a:xfrm>
            <a:off x="5273908" y="2248234"/>
            <a:ext cx="3642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32</a:t>
            </a:r>
            <a:endParaRPr lang="en-US" sz="1100" dirty="0"/>
          </a:p>
        </p:txBody>
      </p:sp>
      <p:sp>
        <p:nvSpPr>
          <p:cNvPr id="234" name="Up-Down Arrow 233"/>
          <p:cNvSpPr/>
          <p:nvPr/>
        </p:nvSpPr>
        <p:spPr bwMode="auto">
          <a:xfrm>
            <a:off x="5563947" y="2253047"/>
            <a:ext cx="124619" cy="252000"/>
          </a:xfrm>
          <a:prstGeom prst="upDownArrow">
            <a:avLst/>
          </a:prstGeom>
          <a:solidFill>
            <a:srgbClr val="FF0000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235" name="TextBox 234"/>
          <p:cNvSpPr txBox="1"/>
          <p:nvPr/>
        </p:nvSpPr>
        <p:spPr>
          <a:xfrm>
            <a:off x="5121162" y="4516609"/>
            <a:ext cx="7906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PCIe</a:t>
            </a:r>
            <a:r>
              <a:rPr lang="en-US" sz="1100" dirty="0" smtClean="0"/>
              <a:t> 3.0</a:t>
            </a:r>
            <a:endParaRPr lang="en-US" sz="1100" dirty="0"/>
          </a:p>
        </p:txBody>
      </p:sp>
      <p:sp>
        <p:nvSpPr>
          <p:cNvPr id="236" name="TextBox 235"/>
          <p:cNvSpPr txBox="1"/>
          <p:nvPr/>
        </p:nvSpPr>
        <p:spPr>
          <a:xfrm>
            <a:off x="4664308" y="4369134"/>
            <a:ext cx="3642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32</a:t>
            </a:r>
            <a:endParaRPr lang="en-US" sz="1100" dirty="0"/>
          </a:p>
        </p:txBody>
      </p:sp>
      <p:sp>
        <p:nvSpPr>
          <p:cNvPr id="237" name="Up-Down Arrow 236"/>
          <p:cNvSpPr/>
          <p:nvPr/>
        </p:nvSpPr>
        <p:spPr bwMode="auto">
          <a:xfrm>
            <a:off x="5449647" y="4259647"/>
            <a:ext cx="124619" cy="252000"/>
          </a:xfrm>
          <a:prstGeom prst="upDownArrow">
            <a:avLst/>
          </a:prstGeom>
          <a:solidFill>
            <a:srgbClr val="FF0000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238" name="TextBox 237"/>
          <p:cNvSpPr txBox="1"/>
          <p:nvPr/>
        </p:nvSpPr>
        <p:spPr>
          <a:xfrm>
            <a:off x="2657362" y="4478509"/>
            <a:ext cx="7906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PCIe</a:t>
            </a:r>
            <a:r>
              <a:rPr lang="en-US" sz="1100" dirty="0" smtClean="0"/>
              <a:t> 3.0</a:t>
            </a:r>
            <a:endParaRPr lang="en-US" sz="1100" dirty="0"/>
          </a:p>
        </p:txBody>
      </p:sp>
      <p:sp>
        <p:nvSpPr>
          <p:cNvPr id="239" name="Up-Down Arrow 238"/>
          <p:cNvSpPr/>
          <p:nvPr/>
        </p:nvSpPr>
        <p:spPr bwMode="auto">
          <a:xfrm>
            <a:off x="3277947" y="4259647"/>
            <a:ext cx="124619" cy="252000"/>
          </a:xfrm>
          <a:prstGeom prst="upDownArrow">
            <a:avLst/>
          </a:prstGeom>
          <a:solidFill>
            <a:srgbClr val="FF0000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240" name="TextBox 239"/>
          <p:cNvSpPr txBox="1"/>
          <p:nvPr/>
        </p:nvSpPr>
        <p:spPr>
          <a:xfrm>
            <a:off x="2987908" y="4242134"/>
            <a:ext cx="3642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32</a:t>
            </a:r>
            <a:endParaRPr lang="en-US" sz="1100" dirty="0"/>
          </a:p>
        </p:txBody>
      </p:sp>
      <p:sp>
        <p:nvSpPr>
          <p:cNvPr id="231" name="Szövegdoboz 31"/>
          <p:cNvSpPr txBox="1">
            <a:spLocks noChangeArrowheads="1"/>
          </p:cNvSpPr>
          <p:nvPr/>
        </p:nvSpPr>
        <p:spPr bwMode="auto">
          <a:xfrm>
            <a:off x="5183162" y="4860199"/>
            <a:ext cx="429103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Up to </a:t>
            </a:r>
            <a:r>
              <a:rPr lang="hu-HU" altLang="en-US" sz="1100" dirty="0" smtClean="0">
                <a:latin typeface="Verdana" pitchFamily="34" charset="0"/>
              </a:rPr>
              <a:t>DDR</a:t>
            </a:r>
            <a:r>
              <a:rPr lang="en-US" altLang="en-US" sz="1100" dirty="0" smtClean="0">
                <a:latin typeface="Verdana" pitchFamily="34" charset="0"/>
              </a:rPr>
              <a:t>3-1600 in lockstep mode and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up to DDR3-1333 in independent channel mode</a:t>
            </a:r>
            <a:endParaRPr lang="hu-HU" altLang="en-US" sz="1100" dirty="0">
              <a:latin typeface="Verdana" pitchFamily="34" charset="0"/>
            </a:endParaRPr>
          </a:p>
        </p:txBody>
      </p:sp>
      <p:sp>
        <p:nvSpPr>
          <p:cNvPr id="24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41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altLang="en-US" dirty="0" smtClean="0"/>
          </a:p>
        </p:txBody>
      </p:sp>
      <p:sp>
        <p:nvSpPr>
          <p:cNvPr id="242" name="Oval 188"/>
          <p:cNvSpPr>
            <a:spLocks noChangeArrowheads="1"/>
          </p:cNvSpPr>
          <p:nvPr/>
        </p:nvSpPr>
        <p:spPr bwMode="auto">
          <a:xfrm>
            <a:off x="1" y="1605570"/>
            <a:ext cx="2755900" cy="3543300"/>
          </a:xfrm>
          <a:prstGeom prst="ellipse">
            <a:avLst/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43" name="Oval 188"/>
          <p:cNvSpPr>
            <a:spLocks noChangeArrowheads="1"/>
          </p:cNvSpPr>
          <p:nvPr/>
        </p:nvSpPr>
        <p:spPr bwMode="auto">
          <a:xfrm>
            <a:off x="6134100" y="1605570"/>
            <a:ext cx="2817581" cy="3617373"/>
          </a:xfrm>
          <a:prstGeom prst="ellipse">
            <a:avLst/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44" name="Rounded Rectangle 243"/>
          <p:cNvSpPr/>
          <p:nvPr/>
        </p:nvSpPr>
        <p:spPr bwMode="auto">
          <a:xfrm>
            <a:off x="2735263" y="2205208"/>
            <a:ext cx="3411537" cy="2610601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45" name="TextBox 244"/>
          <p:cNvSpPr txBox="1"/>
          <p:nvPr/>
        </p:nvSpPr>
        <p:spPr>
          <a:xfrm>
            <a:off x="567492" y="1056070"/>
            <a:ext cx="81740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Introducing low line count proprietary parallel  memory connection to reduce dissipation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1393" y="5795499"/>
            <a:ext cx="297549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altLang="en-US" sz="1100" dirty="0" err="1" smtClean="0">
                <a:solidFill>
                  <a:srgbClr val="000000"/>
                </a:solidFill>
              </a:rPr>
              <a:t>SMBs</a:t>
            </a:r>
            <a:r>
              <a:rPr lang="en-US" altLang="en-US" sz="1100" dirty="0" smtClean="0">
                <a:solidFill>
                  <a:srgbClr val="000000"/>
                </a:solidFill>
              </a:rPr>
              <a:t> perform </a:t>
            </a:r>
            <a:r>
              <a:rPr lang="en-US" altLang="en-US" sz="1100" dirty="0">
                <a:solidFill>
                  <a:srgbClr val="000000"/>
                </a:solidFill>
              </a:rPr>
              <a:t>conversion between the </a:t>
            </a:r>
          </a:p>
          <a:p>
            <a:pPr lvl="0" algn="ctr"/>
            <a:r>
              <a:rPr lang="en-US" altLang="en-US" sz="1100" dirty="0">
                <a:solidFill>
                  <a:srgbClr val="000000"/>
                </a:solidFill>
              </a:rPr>
              <a:t>parallel </a:t>
            </a:r>
            <a:r>
              <a:rPr lang="en-US" altLang="en-US" sz="1100" dirty="0" err="1">
                <a:solidFill>
                  <a:srgbClr val="000000"/>
                </a:solidFill>
              </a:rPr>
              <a:t>SMI2</a:t>
            </a:r>
            <a:r>
              <a:rPr lang="en-US" altLang="en-US" sz="1100" dirty="0">
                <a:solidFill>
                  <a:srgbClr val="000000"/>
                </a:solidFill>
              </a:rPr>
              <a:t> and the parallel </a:t>
            </a:r>
          </a:p>
          <a:p>
            <a:pPr lvl="0" algn="ctr">
              <a:spcAft>
                <a:spcPts val="300"/>
              </a:spcAft>
            </a:pPr>
            <a:r>
              <a:rPr lang="en-US" altLang="en-US" sz="1100" dirty="0" err="1">
                <a:solidFill>
                  <a:srgbClr val="000000"/>
                </a:solidFill>
              </a:rPr>
              <a:t>DDR3-DIMM</a:t>
            </a:r>
            <a:r>
              <a:rPr lang="en-US" altLang="en-US" sz="1100" dirty="0">
                <a:solidFill>
                  <a:srgbClr val="000000"/>
                </a:solidFill>
              </a:rPr>
              <a:t> </a:t>
            </a:r>
            <a:r>
              <a:rPr lang="en-US" altLang="en-US" sz="1100" dirty="0" smtClean="0">
                <a:solidFill>
                  <a:srgbClr val="000000"/>
                </a:solidFill>
              </a:rPr>
              <a:t>interfaces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517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3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3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3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3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3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3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3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3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3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3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3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3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3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3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3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3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3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3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3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3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183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183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183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183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183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183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500" fill="hold"/>
                                        <p:tgtEl>
                                          <p:spTgt spid="183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500" fill="hold"/>
                                        <p:tgtEl>
                                          <p:spTgt spid="183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9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7" dur="500" fill="hold"/>
                                        <p:tgtEl>
                                          <p:spTgt spid="183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500" fill="hold"/>
                                        <p:tgtEl>
                                          <p:spTgt spid="183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1" dur="500" fill="hold"/>
                                        <p:tgtEl>
                                          <p:spTgt spid="183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500" fill="hold"/>
                                        <p:tgtEl>
                                          <p:spTgt spid="183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5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6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9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0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3" dur="500" fill="hold"/>
                                        <p:tgtEl>
                                          <p:spTgt spid="183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4" dur="500" fill="hold"/>
                                        <p:tgtEl>
                                          <p:spTgt spid="183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1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2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5" dur="500" fill="hold"/>
                                        <p:tgtEl>
                                          <p:spTgt spid="183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6" dur="500" fill="hold"/>
                                        <p:tgtEl>
                                          <p:spTgt spid="183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9" dur="500" fill="hold"/>
                                        <p:tgtEl>
                                          <p:spTgt spid="183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0" dur="500" fill="hold"/>
                                        <p:tgtEl>
                                          <p:spTgt spid="183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3" dur="500" fill="hold"/>
                                        <p:tgtEl>
                                          <p:spTgt spid="183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4" dur="500" fill="hold"/>
                                        <p:tgtEl>
                                          <p:spTgt spid="183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7" dur="500" fill="hold"/>
                                        <p:tgtEl>
                                          <p:spTgt spid="183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8" dur="500" fill="hold"/>
                                        <p:tgtEl>
                                          <p:spTgt spid="183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9" dur="500" fill="hold"/>
                                        <p:tgtEl>
                                          <p:spTgt spid="183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0" dur="500" fill="hold"/>
                                        <p:tgtEl>
                                          <p:spTgt spid="183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1" dur="500" fill="hold"/>
                                        <p:tgtEl>
                                          <p:spTgt spid="183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2" dur="500" fill="hold"/>
                                        <p:tgtEl>
                                          <p:spTgt spid="183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5" dur="500" fill="hold"/>
                                        <p:tgtEl>
                                          <p:spTgt spid="183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6" dur="500" fill="hold"/>
                                        <p:tgtEl>
                                          <p:spTgt spid="183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7" dur="500" fill="hold"/>
                                        <p:tgtEl>
                                          <p:spTgt spid="183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8" dur="500" fill="hold"/>
                                        <p:tgtEl>
                                          <p:spTgt spid="183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9" dur="500" fill="hold"/>
                                        <p:tgtEl>
                                          <p:spTgt spid="183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0" dur="500" fill="hold"/>
                                        <p:tgtEl>
                                          <p:spTgt spid="183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1" dur="500" fill="hold"/>
                                        <p:tgtEl>
                                          <p:spTgt spid="13209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2" dur="500" fill="hold"/>
                                        <p:tgtEl>
                                          <p:spTgt spid="13209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5" dur="500" fill="hold"/>
                                        <p:tgtEl>
                                          <p:spTgt spid="13209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6" dur="500" fill="hold"/>
                                        <p:tgtEl>
                                          <p:spTgt spid="13209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9" dur="500" fill="hold"/>
                                        <p:tgtEl>
                                          <p:spTgt spid="1320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0" dur="500" fill="hold"/>
                                        <p:tgtEl>
                                          <p:spTgt spid="1320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3" dur="500" fill="hold"/>
                                        <p:tgtEl>
                                          <p:spTgt spid="1320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4" dur="500" fill="hold"/>
                                        <p:tgtEl>
                                          <p:spTgt spid="1320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7" dur="500" fill="hold"/>
                                        <p:tgtEl>
                                          <p:spTgt spid="1320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8" dur="500" fill="hold"/>
                                        <p:tgtEl>
                                          <p:spTgt spid="1320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1" dur="500" fill="hold"/>
                                        <p:tgtEl>
                                          <p:spTgt spid="183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2" dur="500" fill="hold"/>
                                        <p:tgtEl>
                                          <p:spTgt spid="183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5" dur="500" fill="hold"/>
                                        <p:tgtEl>
                                          <p:spTgt spid="183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6" dur="500" fill="hold"/>
                                        <p:tgtEl>
                                          <p:spTgt spid="183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9" dur="500" fill="hold"/>
                                        <p:tgtEl>
                                          <p:spTgt spid="183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0" dur="500" fill="hold"/>
                                        <p:tgtEl>
                                          <p:spTgt spid="183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3" dur="500" fill="hold"/>
                                        <p:tgtEl>
                                          <p:spTgt spid="183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4" dur="500" fill="hold"/>
                                        <p:tgtEl>
                                          <p:spTgt spid="183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7" dur="500" fill="hold"/>
                                        <p:tgtEl>
                                          <p:spTgt spid="183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8" dur="500" fill="hold"/>
                                        <p:tgtEl>
                                          <p:spTgt spid="183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1" dur="500" fill="hold"/>
                                        <p:tgtEl>
                                          <p:spTgt spid="183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2" dur="500" fill="hold"/>
                                        <p:tgtEl>
                                          <p:spTgt spid="183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5" dur="500" fill="hold"/>
                                        <p:tgtEl>
                                          <p:spTgt spid="183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6" dur="500" fill="hold"/>
                                        <p:tgtEl>
                                          <p:spTgt spid="183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9" dur="500" fill="hold"/>
                                        <p:tgtEl>
                                          <p:spTgt spid="1834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0" dur="500" fill="hold"/>
                                        <p:tgtEl>
                                          <p:spTgt spid="1834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3" dur="500" fill="hold"/>
                                        <p:tgtEl>
                                          <p:spTgt spid="183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4" dur="500" fill="hold"/>
                                        <p:tgtEl>
                                          <p:spTgt spid="183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7" dur="500" fill="hold"/>
                                        <p:tgtEl>
                                          <p:spTgt spid="1834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8" dur="500" fill="hold"/>
                                        <p:tgtEl>
                                          <p:spTgt spid="1834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1" dur="500" fill="hold"/>
                                        <p:tgtEl>
                                          <p:spTgt spid="183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2" dur="500" fill="hold"/>
                                        <p:tgtEl>
                                          <p:spTgt spid="183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5" dur="500" fill="hold"/>
                                        <p:tgtEl>
                                          <p:spTgt spid="183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6" dur="500" fill="hold"/>
                                        <p:tgtEl>
                                          <p:spTgt spid="183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9" dur="500" fill="hold"/>
                                        <p:tgtEl>
                                          <p:spTgt spid="183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0" dur="500" fill="hold"/>
                                        <p:tgtEl>
                                          <p:spTgt spid="183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3" dur="500" fill="hold"/>
                                        <p:tgtEl>
                                          <p:spTgt spid="183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4" dur="500" fill="hold"/>
                                        <p:tgtEl>
                                          <p:spTgt spid="183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7" dur="500" fill="hold"/>
                                        <p:tgtEl>
                                          <p:spTgt spid="13209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8" dur="500" fill="hold"/>
                                        <p:tgtEl>
                                          <p:spTgt spid="13209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1" dur="500" fill="hold"/>
                                        <p:tgtEl>
                                          <p:spTgt spid="13209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2" dur="500" fill="hold"/>
                                        <p:tgtEl>
                                          <p:spTgt spid="13209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5" dur="500" fill="hold"/>
                                        <p:tgtEl>
                                          <p:spTgt spid="183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6" dur="500" fill="hold"/>
                                        <p:tgtEl>
                                          <p:spTgt spid="183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9" dur="500" fill="hold"/>
                                        <p:tgtEl>
                                          <p:spTgt spid="13209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0" dur="500" fill="hold"/>
                                        <p:tgtEl>
                                          <p:spTgt spid="13209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3" dur="500" fill="hold"/>
                                        <p:tgtEl>
                                          <p:spTgt spid="13209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4" dur="500" fill="hold"/>
                                        <p:tgtEl>
                                          <p:spTgt spid="13209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7" dur="500" fill="hold"/>
                                        <p:tgtEl>
                                          <p:spTgt spid="183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8" dur="500" fill="hold"/>
                                        <p:tgtEl>
                                          <p:spTgt spid="183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1" dur="500" fill="hold"/>
                                        <p:tgtEl>
                                          <p:spTgt spid="183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2" dur="500" fill="hold"/>
                                        <p:tgtEl>
                                          <p:spTgt spid="183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5" dur="500" fill="hold"/>
                                        <p:tgtEl>
                                          <p:spTgt spid="13209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6" dur="500" fill="hold"/>
                                        <p:tgtEl>
                                          <p:spTgt spid="13209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9" dur="500" fill="hold"/>
                                        <p:tgtEl>
                                          <p:spTgt spid="13209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0" dur="500" fill="hold"/>
                                        <p:tgtEl>
                                          <p:spTgt spid="13209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3" dur="500" fill="hold"/>
                                        <p:tgtEl>
                                          <p:spTgt spid="183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4" dur="500" fill="hold"/>
                                        <p:tgtEl>
                                          <p:spTgt spid="183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7" dur="500" fill="hold"/>
                                        <p:tgtEl>
                                          <p:spTgt spid="1320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8" dur="500" fill="hold"/>
                                        <p:tgtEl>
                                          <p:spTgt spid="1320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1" dur="500" fill="hold"/>
                                        <p:tgtEl>
                                          <p:spTgt spid="1320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2" dur="500" fill="hold"/>
                                        <p:tgtEl>
                                          <p:spTgt spid="1320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5" dur="500" fill="hold"/>
                                        <p:tgtEl>
                                          <p:spTgt spid="183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6" dur="500" fill="hold"/>
                                        <p:tgtEl>
                                          <p:spTgt spid="183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9" dur="500" fill="hold"/>
                                        <p:tgtEl>
                                          <p:spTgt spid="183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0" dur="500" fill="hold"/>
                                        <p:tgtEl>
                                          <p:spTgt spid="183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3" dur="500" fill="hold"/>
                                        <p:tgtEl>
                                          <p:spTgt spid="183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4" dur="500" fill="hold"/>
                                        <p:tgtEl>
                                          <p:spTgt spid="183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7" dur="500" fill="hold"/>
                                        <p:tgtEl>
                                          <p:spTgt spid="183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8" dur="500" fill="hold"/>
                                        <p:tgtEl>
                                          <p:spTgt spid="183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1" dur="500" fill="hold"/>
                                        <p:tgtEl>
                                          <p:spTgt spid="13209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2" dur="500" fill="hold"/>
                                        <p:tgtEl>
                                          <p:spTgt spid="13209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5" dur="500" fill="hold"/>
                                        <p:tgtEl>
                                          <p:spTgt spid="13209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6" dur="500" fill="hold"/>
                                        <p:tgtEl>
                                          <p:spTgt spid="13209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9" dur="500" fill="hold"/>
                                        <p:tgtEl>
                                          <p:spTgt spid="183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0" dur="500" fill="hold"/>
                                        <p:tgtEl>
                                          <p:spTgt spid="183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3" dur="500" fill="hold"/>
                                        <p:tgtEl>
                                          <p:spTgt spid="13209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4" dur="500" fill="hold"/>
                                        <p:tgtEl>
                                          <p:spTgt spid="13209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7" dur="500" fill="hold"/>
                                        <p:tgtEl>
                                          <p:spTgt spid="13209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8" dur="500" fill="hold"/>
                                        <p:tgtEl>
                                          <p:spTgt spid="13209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1" dur="500" fill="hold"/>
                                        <p:tgtEl>
                                          <p:spTgt spid="183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2" dur="500" fill="hold"/>
                                        <p:tgtEl>
                                          <p:spTgt spid="183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5" dur="500" fill="hold"/>
                                        <p:tgtEl>
                                          <p:spTgt spid="183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6" dur="500" fill="hold"/>
                                        <p:tgtEl>
                                          <p:spTgt spid="183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9" dur="500" fill="hold"/>
                                        <p:tgtEl>
                                          <p:spTgt spid="1321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0" dur="500" fill="hold"/>
                                        <p:tgtEl>
                                          <p:spTgt spid="1321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3" dur="500" fill="hold"/>
                                        <p:tgtEl>
                                          <p:spTgt spid="1321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4" dur="500" fill="hold"/>
                                        <p:tgtEl>
                                          <p:spTgt spid="13210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7" dur="500" fill="hold"/>
                                        <p:tgtEl>
                                          <p:spTgt spid="183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8" dur="500" fill="hold"/>
                                        <p:tgtEl>
                                          <p:spTgt spid="183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1" dur="500" fill="hold"/>
                                        <p:tgtEl>
                                          <p:spTgt spid="1321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2" dur="500" fill="hold"/>
                                        <p:tgtEl>
                                          <p:spTgt spid="1321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5" dur="500" fill="hold"/>
                                        <p:tgtEl>
                                          <p:spTgt spid="1321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6" dur="500" fill="hold"/>
                                        <p:tgtEl>
                                          <p:spTgt spid="1321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9" dur="500" fill="hold"/>
                                        <p:tgtEl>
                                          <p:spTgt spid="183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0" dur="500" fill="hold"/>
                                        <p:tgtEl>
                                          <p:spTgt spid="183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3" dur="500" fill="hold"/>
                                        <p:tgtEl>
                                          <p:spTgt spid="183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4" dur="500" fill="hold"/>
                                        <p:tgtEl>
                                          <p:spTgt spid="183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7" dur="500" fill="hold"/>
                                        <p:tgtEl>
                                          <p:spTgt spid="183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8" dur="500" fill="hold"/>
                                        <p:tgtEl>
                                          <p:spTgt spid="183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1" dur="500" fill="hold"/>
                                        <p:tgtEl>
                                          <p:spTgt spid="183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2" dur="500" fill="hold"/>
                                        <p:tgtEl>
                                          <p:spTgt spid="183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5" dur="500" fill="hold"/>
                                        <p:tgtEl>
                                          <p:spTgt spid="183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6" dur="500" fill="hold"/>
                                        <p:tgtEl>
                                          <p:spTgt spid="183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9" dur="500" fill="hold"/>
                                        <p:tgtEl>
                                          <p:spTgt spid="183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0" dur="500" fill="hold"/>
                                        <p:tgtEl>
                                          <p:spTgt spid="183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3" dur="500" fill="hold"/>
                                        <p:tgtEl>
                                          <p:spTgt spid="183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4" dur="500" fill="hold"/>
                                        <p:tgtEl>
                                          <p:spTgt spid="183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7" dur="500" fill="hold"/>
                                        <p:tgtEl>
                                          <p:spTgt spid="183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8" dur="500" fill="hold"/>
                                        <p:tgtEl>
                                          <p:spTgt spid="183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1" dur="500" fill="hold"/>
                                        <p:tgtEl>
                                          <p:spTgt spid="183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2" dur="500" fill="hold"/>
                                        <p:tgtEl>
                                          <p:spTgt spid="183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5" dur="500" fill="hold"/>
                                        <p:tgtEl>
                                          <p:spTgt spid="183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6" dur="500" fill="hold"/>
                                        <p:tgtEl>
                                          <p:spTgt spid="183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9" dur="500" fill="hold"/>
                                        <p:tgtEl>
                                          <p:spTgt spid="183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0" dur="500" fill="hold"/>
                                        <p:tgtEl>
                                          <p:spTgt spid="183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3" dur="500" fill="hold"/>
                                        <p:tgtEl>
                                          <p:spTgt spid="183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4" dur="500" fill="hold"/>
                                        <p:tgtEl>
                                          <p:spTgt spid="183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7" dur="500" fill="hold"/>
                                        <p:tgtEl>
                                          <p:spTgt spid="1834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8" dur="500" fill="hold"/>
                                        <p:tgtEl>
                                          <p:spTgt spid="183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1" dur="500" fill="hold"/>
                                        <p:tgtEl>
                                          <p:spTgt spid="183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2" dur="500" fill="hold"/>
                                        <p:tgtEl>
                                          <p:spTgt spid="183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5" dur="500" fill="hold"/>
                                        <p:tgtEl>
                                          <p:spTgt spid="183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6" dur="500" fill="hold"/>
                                        <p:tgtEl>
                                          <p:spTgt spid="183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9" dur="500" fill="hold"/>
                                        <p:tgtEl>
                                          <p:spTgt spid="183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0" dur="500" fill="hold"/>
                                        <p:tgtEl>
                                          <p:spTgt spid="183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3" dur="500" fill="hold"/>
                                        <p:tgtEl>
                                          <p:spTgt spid="183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4" dur="500" fill="hold"/>
                                        <p:tgtEl>
                                          <p:spTgt spid="1834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7" dur="500" fill="hold"/>
                                        <p:tgtEl>
                                          <p:spTgt spid="183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8" dur="500" fill="hold"/>
                                        <p:tgtEl>
                                          <p:spTgt spid="183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1" dur="500" fill="hold"/>
                                        <p:tgtEl>
                                          <p:spTgt spid="183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2" dur="500" fill="hold"/>
                                        <p:tgtEl>
                                          <p:spTgt spid="183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5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6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9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0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3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4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7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8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1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2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5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6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9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0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3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4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7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8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1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2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5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6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9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0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3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4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7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8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1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2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5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6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9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0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3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4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7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8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1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2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5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6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9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0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3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4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7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8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1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2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5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6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9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0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3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4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7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8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1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2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5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6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9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0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3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4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7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8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3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4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7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8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1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2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5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6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9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0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3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4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7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8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1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2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5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6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9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0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3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4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7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8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1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2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299" grpId="0" animBg="1"/>
      <p:bldP spid="183307" grpId="0"/>
      <p:bldP spid="183308" grpId="0"/>
      <p:bldP spid="183309" grpId="0"/>
      <p:bldP spid="183310" grpId="0"/>
      <p:bldP spid="183311" grpId="0"/>
      <p:bldP spid="183312" grpId="0"/>
      <p:bldP spid="183313" grpId="0"/>
      <p:bldP spid="147" grpId="0" animBg="1"/>
      <p:bldP spid="148" grpId="0" animBg="1"/>
      <p:bldP spid="152" grpId="0" animBg="1"/>
      <p:bldP spid="153" grpId="0" animBg="1"/>
      <p:bldP spid="156" grpId="0" animBg="1"/>
      <p:bldP spid="158" grpId="0" animBg="1"/>
      <p:bldP spid="159" grpId="0" animBg="1"/>
      <p:bldP spid="163" grpId="0" animBg="1"/>
      <p:bldP spid="164" grpId="0" animBg="1"/>
      <p:bldP spid="167" grpId="0" animBg="1"/>
      <p:bldP spid="6" grpId="0" animBg="1"/>
      <p:bldP spid="7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74" grpId="0" animBg="1"/>
      <p:bldP spid="175" grpId="0" animBg="1"/>
      <p:bldP spid="179" grpId="0" animBg="1"/>
      <p:bldP spid="180" grpId="0" animBg="1"/>
      <p:bldP spid="183356" grpId="0" animBg="1"/>
      <p:bldP spid="185" grpId="0" animBg="1"/>
      <p:bldP spid="186" grpId="0" animBg="1"/>
      <p:bldP spid="190" grpId="0" animBg="1"/>
      <p:bldP spid="191" grpId="0" animBg="1"/>
      <p:bldP spid="183363" grpId="0" animBg="1"/>
      <p:bldP spid="22" grpId="0" animBg="1"/>
      <p:bldP spid="23" grpId="0" animBg="1"/>
      <p:bldP spid="25" grpId="0" animBg="1"/>
      <p:bldP spid="26" grpId="0" animBg="1"/>
      <p:bldP spid="183372" grpId="0" animBg="1"/>
      <p:bldP spid="29" grpId="0" animBg="1"/>
      <p:bldP spid="30" grpId="0" animBg="1"/>
      <p:bldP spid="32" grpId="0" animBg="1"/>
      <p:bldP spid="33" grpId="0" animBg="1"/>
      <p:bldP spid="183379" grpId="0" animBg="1"/>
      <p:bldP spid="38" grpId="0" animBg="1"/>
      <p:bldP spid="39" grpId="0" animBg="1"/>
      <p:bldP spid="41" grpId="0" animBg="1"/>
      <p:bldP spid="42" grpId="0" animBg="1"/>
      <p:bldP spid="43" grpId="0" animBg="1"/>
      <p:bldP spid="45" grpId="0" animBg="1"/>
      <p:bldP spid="46" grpId="0" animBg="1"/>
      <p:bldP spid="48" grpId="0" animBg="1"/>
      <p:bldP spid="49" grpId="0" animBg="1"/>
      <p:bldP spid="50" grpId="0" animBg="1"/>
      <p:bldP spid="55" grpId="0" animBg="1"/>
      <p:bldP spid="56" grpId="0" animBg="1"/>
      <p:bldP spid="58" grpId="0" animBg="1"/>
      <p:bldP spid="59" grpId="0" animBg="1"/>
      <p:bldP spid="60" grpId="0" animBg="1"/>
      <p:bldP spid="63" grpId="0" animBg="1"/>
      <p:bldP spid="1320960" grpId="0" animBg="1"/>
      <p:bldP spid="1320962" grpId="0" animBg="1"/>
      <p:bldP spid="1320963" grpId="0" animBg="1"/>
      <p:bldP spid="1320964" grpId="0" animBg="1"/>
      <p:bldP spid="183418" grpId="0" animBg="1"/>
      <p:bldP spid="183419" grpId="0" animBg="1"/>
      <p:bldP spid="183420" grpId="0" animBg="1"/>
      <p:bldP spid="183421" grpId="0" animBg="1"/>
      <p:bldP spid="183422" grpId="0" animBg="1"/>
      <p:bldP spid="183423" grpId="0" animBg="1"/>
      <p:bldP spid="183424" grpId="0" animBg="1"/>
      <p:bldP spid="183425" grpId="0" animBg="1"/>
      <p:bldP spid="183426" grpId="0" animBg="1"/>
      <p:bldP spid="183427" grpId="0" animBg="1"/>
      <p:bldP spid="183428" grpId="0" animBg="1"/>
      <p:bldP spid="1320968" grpId="0" animBg="1"/>
      <p:bldP spid="1320969" grpId="0" animBg="1"/>
      <p:bldP spid="1320971" grpId="0" animBg="1"/>
      <p:bldP spid="1320980" grpId="0" animBg="1"/>
      <p:bldP spid="183437" grpId="0" animBg="1"/>
      <p:bldP spid="1320983" grpId="0" animBg="1"/>
      <p:bldP spid="1320984" grpId="0" animBg="1"/>
      <p:bldP spid="1320986" grpId="0" animBg="1"/>
      <p:bldP spid="1320987" grpId="0" animBg="1"/>
      <p:bldP spid="183444" grpId="0" animBg="1"/>
      <p:bldP spid="1320992" grpId="0" animBg="1"/>
      <p:bldP spid="1320993" grpId="0" animBg="1"/>
      <p:bldP spid="1320995" grpId="0" animBg="1"/>
      <p:bldP spid="1320997" grpId="0" animBg="1"/>
      <p:bldP spid="183453" grpId="0" animBg="1"/>
      <p:bldP spid="1321000" grpId="0" animBg="1"/>
      <p:bldP spid="1321001" grpId="0" animBg="1"/>
      <p:bldP spid="1321003" grpId="0" animBg="1"/>
      <p:bldP spid="1321004" grpId="0" animBg="1"/>
      <p:bldP spid="183460" grpId="0" animBg="1"/>
      <p:bldP spid="183461" grpId="0" animBg="1"/>
      <p:bldP spid="183462" grpId="0" animBg="1"/>
      <p:bldP spid="183463" grpId="0" animBg="1"/>
      <p:bldP spid="183464" grpId="0" animBg="1"/>
      <p:bldP spid="183465" grpId="0" animBg="1"/>
      <p:bldP spid="183466" grpId="0" animBg="1"/>
      <p:bldP spid="183467" grpId="0" animBg="1"/>
      <p:bldP spid="183468" grpId="0" animBg="1"/>
      <p:bldP spid="183469" grpId="0" animBg="1"/>
      <p:bldP spid="183470" grpId="0"/>
      <p:bldP spid="183471" grpId="0"/>
      <p:bldP spid="183473" grpId="0" animBg="1"/>
      <p:bldP spid="183474" grpId="0"/>
      <p:bldP spid="183475" grpId="0"/>
      <p:bldP spid="183477" grpId="0" animBg="1"/>
      <p:bldP spid="183478" grpId="0" animBg="1"/>
      <p:bldP spid="183479" grpId="0" animBg="1"/>
      <p:bldP spid="183483" grpId="0"/>
      <p:bldP spid="187" grpId="0"/>
      <p:bldP spid="188" grpId="0" animBg="1"/>
      <p:bldP spid="189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1" grpId="0"/>
      <p:bldP spid="24" grpId="0"/>
      <p:bldP spid="28" grpId="0" animBg="1"/>
      <p:bldP spid="232" grpId="0"/>
      <p:bldP spid="233" grpId="0"/>
      <p:bldP spid="234" grpId="0" animBg="1"/>
      <p:bldP spid="235" grpId="0"/>
      <p:bldP spid="236" grpId="0"/>
      <p:bldP spid="237" grpId="0" animBg="1"/>
      <p:bldP spid="238" grpId="0"/>
      <p:bldP spid="239" grpId="0" animBg="1"/>
      <p:bldP spid="240" grpId="0"/>
      <p:bldP spid="231" grpId="0"/>
      <p:bldP spid="242" grpId="0" animBg="1"/>
      <p:bldP spid="243" grpId="0" animBg="1"/>
      <p:bldP spid="244" grpId="0" animBg="1"/>
      <p:bldP spid="4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5262" y="633413"/>
            <a:ext cx="88979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Introducing low line count proprietary </a:t>
            </a:r>
            <a:r>
              <a:rPr lang="en-US" b="1" dirty="0" err="1" smtClean="0">
                <a:solidFill>
                  <a:schemeClr val="accent6"/>
                </a:solidFill>
              </a:rPr>
              <a:t>SMI</a:t>
            </a:r>
            <a:r>
              <a:rPr lang="en-US" b="1" dirty="0" smtClean="0">
                <a:solidFill>
                  <a:schemeClr val="accent6"/>
                </a:solidFill>
              </a:rPr>
              <a:t> </a:t>
            </a:r>
            <a:r>
              <a:rPr lang="en-US" b="1" dirty="0">
                <a:solidFill>
                  <a:schemeClr val="accent6"/>
                </a:solidFill>
              </a:rPr>
              <a:t>2 </a:t>
            </a:r>
            <a:r>
              <a:rPr lang="en-US" b="1" dirty="0" smtClean="0">
                <a:solidFill>
                  <a:schemeClr val="accent6"/>
                </a:solidFill>
              </a:rPr>
              <a:t>interfaces between the processor and the</a:t>
            </a:r>
          </a:p>
          <a:p>
            <a:r>
              <a:rPr lang="en-US" b="1" dirty="0">
                <a:solidFill>
                  <a:schemeClr val="accent6"/>
                </a:solidFill>
              </a:rPr>
              <a:t> </a:t>
            </a:r>
            <a:r>
              <a:rPr lang="en-US" b="1" dirty="0" smtClean="0">
                <a:solidFill>
                  <a:schemeClr val="accent6"/>
                </a:solidFill>
              </a:rPr>
              <a:t>  memory buffers to reduce </a:t>
            </a:r>
            <a:r>
              <a:rPr lang="en-US" b="1" dirty="0">
                <a:solidFill>
                  <a:schemeClr val="accent6"/>
                </a:solidFill>
              </a:rPr>
              <a:t>dissipation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1963" y="1244600"/>
            <a:ext cx="9013750" cy="21082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</a:t>
            </a:r>
            <a:r>
              <a:rPr lang="en-US" dirty="0" smtClean="0">
                <a:solidFill>
                  <a:srgbClr val="FF0000"/>
                </a:solidFill>
              </a:rPr>
              <a:t>SMI</a:t>
            </a:r>
            <a:r>
              <a:rPr lang="en-US" dirty="0" smtClean="0"/>
              <a:t> link of the Boxboro-EX platform was a </a:t>
            </a:r>
            <a:r>
              <a:rPr lang="en-US" dirty="0" smtClean="0">
                <a:solidFill>
                  <a:srgbClr val="0070C0"/>
                </a:solidFill>
              </a:rPr>
              <a:t>serial, packet based, differential link</a:t>
            </a:r>
          </a:p>
          <a:p>
            <a:pPr>
              <a:spcAft>
                <a:spcPts val="300"/>
              </a:spcAft>
            </a:pPr>
            <a:r>
              <a:rPr lang="en-US" dirty="0"/>
              <a:t> </a:t>
            </a:r>
            <a:r>
              <a:rPr lang="en-US" dirty="0" smtClean="0"/>
              <a:t>      including about </a:t>
            </a:r>
            <a:r>
              <a:rPr lang="en-US" dirty="0" smtClean="0">
                <a:solidFill>
                  <a:srgbClr val="0070C0"/>
                </a:solidFill>
              </a:rPr>
              <a:t>70 signal lines</a:t>
            </a:r>
            <a:r>
              <a:rPr lang="en-US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By contrast, as far as the </a:t>
            </a:r>
            <a:r>
              <a:rPr lang="en-US" dirty="0" smtClean="0">
                <a:solidFill>
                  <a:srgbClr val="0070C0"/>
                </a:solidFill>
              </a:rPr>
              <a:t>data transfer </a:t>
            </a:r>
            <a:r>
              <a:rPr lang="en-US" dirty="0" smtClean="0"/>
              <a:t>is concerned, </a:t>
            </a:r>
            <a:r>
              <a:rPr lang="en-US" dirty="0" smtClean="0">
                <a:solidFill>
                  <a:srgbClr val="0070C0"/>
                </a:solidFill>
              </a:rPr>
              <a:t>with the </a:t>
            </a:r>
            <a:r>
              <a:rPr lang="en-US" dirty="0" smtClean="0">
                <a:solidFill>
                  <a:srgbClr val="FF0000"/>
                </a:solidFill>
              </a:rPr>
              <a:t>SMI2 link</a:t>
            </a:r>
            <a:r>
              <a:rPr lang="en-US" dirty="0" smtClean="0">
                <a:solidFill>
                  <a:srgbClr val="0070C0"/>
                </a:solidFill>
              </a:rPr>
              <a:t> Intel changed to</a:t>
            </a:r>
          </a:p>
          <a:p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      64-bit parallel, bidirectional communication using single-ended voltage reference signals</a:t>
            </a:r>
            <a:r>
              <a:rPr lang="en-US" dirty="0" smtClean="0"/>
              <a:t>,</a:t>
            </a:r>
          </a:p>
          <a:p>
            <a:pPr>
              <a:spcAft>
                <a:spcPts val="300"/>
              </a:spcAft>
            </a:pPr>
            <a:r>
              <a:rPr lang="en-US" dirty="0"/>
              <a:t> </a:t>
            </a:r>
            <a:r>
              <a:rPr lang="en-US" dirty="0" smtClean="0"/>
              <a:t>      called </a:t>
            </a:r>
            <a:r>
              <a:rPr lang="en-US" dirty="0" smtClean="0">
                <a:solidFill>
                  <a:srgbClr val="FF0000"/>
                </a:solidFill>
              </a:rPr>
              <a:t>VMSE (Voltage Mode Single Ended) signaling</a:t>
            </a:r>
            <a:r>
              <a:rPr lang="en-US" dirty="0" smtClean="0"/>
              <a:t>. 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SMI 2</a:t>
            </a:r>
            <a:r>
              <a:rPr lang="en-US" dirty="0" smtClean="0">
                <a:solidFill>
                  <a:srgbClr val="0070C0"/>
                </a:solidFill>
              </a:rPr>
              <a:t> requires altogether about 110 signal lines</a:t>
            </a:r>
            <a:r>
              <a:rPr lang="en-US" dirty="0" smtClean="0"/>
              <a:t>, that is </a:t>
            </a:r>
            <a:r>
              <a:rPr lang="en-US" dirty="0" smtClean="0">
                <a:solidFill>
                  <a:srgbClr val="0070C0"/>
                </a:solidFill>
              </a:rPr>
              <a:t>about 50 % more lines than SMI</a:t>
            </a:r>
            <a:r>
              <a:rPr lang="en-US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reason for changing from serial transfer to parallel transfer in case of the data lines is</a:t>
            </a:r>
          </a:p>
          <a:p>
            <a:r>
              <a:rPr lang="en-US" dirty="0"/>
              <a:t> </a:t>
            </a:r>
            <a:r>
              <a:rPr lang="en-US" dirty="0" smtClean="0"/>
              <a:t>     presumably the fact, that in this case </a:t>
            </a:r>
            <a:r>
              <a:rPr lang="en-US" dirty="0" smtClean="0">
                <a:solidFill>
                  <a:srgbClr val="0070C0"/>
                </a:solidFill>
              </a:rPr>
              <a:t>AD/DA converting of data becomes superfluous</a:t>
            </a:r>
            <a:r>
              <a:rPr lang="en-US" dirty="0" smtClean="0"/>
              <a:t> and</a:t>
            </a:r>
          </a:p>
          <a:p>
            <a:r>
              <a:rPr lang="en-US" dirty="0"/>
              <a:t> </a:t>
            </a:r>
            <a:r>
              <a:rPr lang="en-US" dirty="0" smtClean="0"/>
              <a:t>     this results </a:t>
            </a:r>
            <a:r>
              <a:rPr lang="en-US" dirty="0" smtClean="0">
                <a:solidFill>
                  <a:srgbClr val="0070C0"/>
                </a:solidFill>
              </a:rPr>
              <a:t>in reduced dissipation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42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94051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1" name="AutoShape 3"/>
          <p:cNvSpPr>
            <a:spLocks noChangeArrowheads="1"/>
          </p:cNvSpPr>
          <p:nvPr/>
        </p:nvSpPr>
        <p:spPr bwMode="auto">
          <a:xfrm>
            <a:off x="381000" y="981075"/>
            <a:ext cx="8532813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1</a:t>
            </a: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</a:rPr>
              <a:t>.1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The worldwide 4S (4 Socket) server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market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06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43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sp>
        <p:nvSpPr>
          <p:cNvPr id="4" name="Text Box 179"/>
          <p:cNvSpPr txBox="1">
            <a:spLocks noChangeArrowheads="1"/>
          </p:cNvSpPr>
          <p:nvPr/>
        </p:nvSpPr>
        <p:spPr bwMode="auto">
          <a:xfrm>
            <a:off x="3451225" y="6062916"/>
            <a:ext cx="1935163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latin typeface="Verdana" pitchFamily="34" charset="0"/>
              </a:rPr>
              <a:t>ME: Management Engine</a:t>
            </a: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3425825" y="5702036"/>
            <a:ext cx="215155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altLang="en-US" sz="1100" dirty="0" smtClean="0"/>
              <a:t>3x  QPI 1.1: Up to 9.6 </a:t>
            </a:r>
            <a:r>
              <a:rPr lang="en-US" altLang="en-US" sz="1100" dirty="0"/>
              <a:t>GT/s</a:t>
            </a:r>
          </a:p>
        </p:txBody>
      </p:sp>
      <p:cxnSp>
        <p:nvCxnSpPr>
          <p:cNvPr id="6" name="Egyenes összekötő 108"/>
          <p:cNvCxnSpPr/>
          <p:nvPr/>
        </p:nvCxnSpPr>
        <p:spPr>
          <a:xfrm flipH="1" flipV="1">
            <a:off x="4200663" y="2764753"/>
            <a:ext cx="576126" cy="9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112"/>
          <p:cNvCxnSpPr/>
          <p:nvPr/>
        </p:nvCxnSpPr>
        <p:spPr>
          <a:xfrm rot="10800000">
            <a:off x="4222750" y="3938578"/>
            <a:ext cx="5762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113"/>
          <p:cNvCxnSpPr/>
          <p:nvPr/>
        </p:nvCxnSpPr>
        <p:spPr>
          <a:xfrm rot="10800000">
            <a:off x="4222750" y="3052753"/>
            <a:ext cx="576263" cy="6223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115"/>
          <p:cNvCxnSpPr/>
          <p:nvPr/>
        </p:nvCxnSpPr>
        <p:spPr>
          <a:xfrm rot="10800000" flipV="1">
            <a:off x="4222750" y="3065453"/>
            <a:ext cx="563563" cy="609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118"/>
          <p:cNvCxnSpPr>
            <a:cxnSpLocks noChangeShapeType="1"/>
          </p:cNvCxnSpPr>
          <p:nvPr/>
        </p:nvCxnSpPr>
        <p:spPr bwMode="auto">
          <a:xfrm flipH="1" flipV="1">
            <a:off x="3480663" y="3052753"/>
            <a:ext cx="726" cy="584464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Egyenes összekötő 119"/>
          <p:cNvCxnSpPr>
            <a:cxnSpLocks noChangeShapeType="1"/>
          </p:cNvCxnSpPr>
          <p:nvPr/>
        </p:nvCxnSpPr>
        <p:spPr bwMode="auto">
          <a:xfrm flipV="1">
            <a:off x="5519738" y="3065453"/>
            <a:ext cx="0" cy="5842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Szövegdoboz 70"/>
          <p:cNvSpPr txBox="1">
            <a:spLocks noChangeArrowheads="1"/>
          </p:cNvSpPr>
          <p:nvPr/>
        </p:nvSpPr>
        <p:spPr bwMode="auto">
          <a:xfrm>
            <a:off x="4257881" y="2303453"/>
            <a:ext cx="4171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 smtClean="0">
                <a:latin typeface="Verdana" pitchFamily="34" charset="0"/>
              </a:rPr>
              <a:t>QPI</a:t>
            </a:r>
            <a:endParaRPr lang="en-US" altLang="en-US" sz="1000" dirty="0" smtClean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1.1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13" name="Szövegdoboz 70"/>
          <p:cNvSpPr txBox="1">
            <a:spLocks noChangeArrowheads="1"/>
          </p:cNvSpPr>
          <p:nvPr/>
        </p:nvSpPr>
        <p:spPr bwMode="auto">
          <a:xfrm>
            <a:off x="4245181" y="4014778"/>
            <a:ext cx="4171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 smtClean="0">
                <a:latin typeface="Verdana" pitchFamily="34" charset="0"/>
              </a:rPr>
              <a:t>QPI</a:t>
            </a:r>
            <a:endParaRPr lang="en-US" altLang="en-US" sz="1000" dirty="0" smtClean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1.1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14" name="Szövegdoboz 70"/>
          <p:cNvSpPr txBox="1">
            <a:spLocks noChangeArrowheads="1"/>
          </p:cNvSpPr>
          <p:nvPr/>
        </p:nvSpPr>
        <p:spPr bwMode="auto">
          <a:xfrm>
            <a:off x="5508394" y="3230553"/>
            <a:ext cx="67197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 smtClean="0">
                <a:latin typeface="Verdana" pitchFamily="34" charset="0"/>
              </a:rPr>
              <a:t>QPI</a:t>
            </a:r>
            <a:r>
              <a:rPr lang="en-US" altLang="en-US" sz="1000" dirty="0" smtClean="0">
                <a:latin typeface="Verdana" pitchFamily="34" charset="0"/>
              </a:rPr>
              <a:t> 1.1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15" name="Szövegdoboz 70"/>
          <p:cNvSpPr txBox="1">
            <a:spLocks noChangeArrowheads="1"/>
          </p:cNvSpPr>
          <p:nvPr/>
        </p:nvSpPr>
        <p:spPr bwMode="auto">
          <a:xfrm>
            <a:off x="2804881" y="3227378"/>
            <a:ext cx="67197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 smtClean="0">
                <a:latin typeface="Verdana" pitchFamily="34" charset="0"/>
              </a:rPr>
              <a:t>QPI</a:t>
            </a:r>
            <a:r>
              <a:rPr lang="en-US" altLang="en-US" sz="1000" dirty="0" smtClean="0">
                <a:latin typeface="Verdana" pitchFamily="34" charset="0"/>
              </a:rPr>
              <a:t> 1.1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16" name="Szövegdoboz 70"/>
          <p:cNvSpPr txBox="1">
            <a:spLocks noChangeArrowheads="1"/>
          </p:cNvSpPr>
          <p:nvPr/>
        </p:nvSpPr>
        <p:spPr bwMode="auto">
          <a:xfrm>
            <a:off x="3784369" y="3232140"/>
            <a:ext cx="67197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 smtClean="0">
                <a:latin typeface="Verdana" pitchFamily="34" charset="0"/>
              </a:rPr>
              <a:t>QPI</a:t>
            </a:r>
            <a:r>
              <a:rPr lang="en-US" altLang="en-US" sz="1000" dirty="0" smtClean="0">
                <a:latin typeface="Verdana" pitchFamily="34" charset="0"/>
              </a:rPr>
              <a:t> 1.1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17" name="Szövegdoboz 70"/>
          <p:cNvSpPr txBox="1">
            <a:spLocks noChangeArrowheads="1"/>
          </p:cNvSpPr>
          <p:nvPr/>
        </p:nvSpPr>
        <p:spPr bwMode="auto">
          <a:xfrm>
            <a:off x="4570181" y="3232140"/>
            <a:ext cx="67197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 smtClean="0">
                <a:latin typeface="Verdana" pitchFamily="34" charset="0"/>
              </a:rPr>
              <a:t>QPI</a:t>
            </a:r>
            <a:r>
              <a:rPr lang="en-US" altLang="en-US" sz="1000" dirty="0" smtClean="0">
                <a:latin typeface="Verdana" pitchFamily="34" charset="0"/>
              </a:rPr>
              <a:t> 1.1</a:t>
            </a:r>
            <a:endParaRPr lang="hu-HU" altLang="en-US" sz="1000" dirty="0">
              <a:latin typeface="Verdana" pitchFamily="34" charset="0"/>
            </a:endParaRPr>
          </a:p>
        </p:txBody>
      </p:sp>
      <p:cxnSp>
        <p:nvCxnSpPr>
          <p:cNvPr id="18" name="Egyenes összekötő 130"/>
          <p:cNvCxnSpPr/>
          <p:nvPr/>
        </p:nvCxnSpPr>
        <p:spPr>
          <a:xfrm rot="10800000" flipH="1" flipV="1">
            <a:off x="2409825" y="4054465"/>
            <a:ext cx="35083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131"/>
          <p:cNvCxnSpPr/>
          <p:nvPr/>
        </p:nvCxnSpPr>
        <p:spPr>
          <a:xfrm rot="10800000" flipH="1" flipV="1">
            <a:off x="2409825" y="3543290"/>
            <a:ext cx="263525" cy="635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145"/>
          <p:cNvCxnSpPr/>
          <p:nvPr/>
        </p:nvCxnSpPr>
        <p:spPr>
          <a:xfrm rot="10800000" flipH="1">
            <a:off x="1502017" y="3456390"/>
            <a:ext cx="442913" cy="793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églalap 146"/>
          <p:cNvSpPr/>
          <p:nvPr/>
        </p:nvSpPr>
        <p:spPr>
          <a:xfrm flipH="1">
            <a:off x="1658603" y="3278178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22" name="Téglalap 147"/>
          <p:cNvSpPr/>
          <p:nvPr/>
        </p:nvSpPr>
        <p:spPr>
          <a:xfrm flipH="1">
            <a:off x="1571290" y="327817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23" name="Egyenes összekötő 150"/>
          <p:cNvCxnSpPr/>
          <p:nvPr/>
        </p:nvCxnSpPr>
        <p:spPr>
          <a:xfrm rot="10800000" flipH="1">
            <a:off x="1507955" y="3632190"/>
            <a:ext cx="442913" cy="95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églalap 151"/>
          <p:cNvSpPr/>
          <p:nvPr/>
        </p:nvSpPr>
        <p:spPr>
          <a:xfrm flipH="1">
            <a:off x="1658603" y="3525828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25" name="Téglalap 152"/>
          <p:cNvSpPr/>
          <p:nvPr/>
        </p:nvSpPr>
        <p:spPr>
          <a:xfrm flipH="1">
            <a:off x="1571290" y="352582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26" name="Téglalap 155"/>
          <p:cNvSpPr/>
          <p:nvPr/>
        </p:nvSpPr>
        <p:spPr>
          <a:xfrm flipH="1">
            <a:off x="1897063" y="3398828"/>
            <a:ext cx="647700" cy="288925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27" name="Egyenes összekötő 156"/>
          <p:cNvCxnSpPr/>
          <p:nvPr/>
        </p:nvCxnSpPr>
        <p:spPr>
          <a:xfrm rot="10800000" flipH="1">
            <a:off x="1502017" y="3978265"/>
            <a:ext cx="428625" cy="4763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églalap 157"/>
          <p:cNvSpPr/>
          <p:nvPr/>
        </p:nvSpPr>
        <p:spPr>
          <a:xfrm flipH="1">
            <a:off x="1658603" y="3876665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29" name="Téglalap 158"/>
          <p:cNvSpPr/>
          <p:nvPr/>
        </p:nvSpPr>
        <p:spPr>
          <a:xfrm flipH="1">
            <a:off x="1571290" y="3876665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30" name="Egyenes összekötő 161"/>
          <p:cNvCxnSpPr/>
          <p:nvPr/>
        </p:nvCxnSpPr>
        <p:spPr>
          <a:xfrm rot="10800000" flipH="1">
            <a:off x="1502017" y="4156065"/>
            <a:ext cx="442913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églalap 162"/>
          <p:cNvSpPr/>
          <p:nvPr/>
        </p:nvSpPr>
        <p:spPr>
          <a:xfrm flipH="1">
            <a:off x="1658603" y="4127490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32" name="Téglalap 163"/>
          <p:cNvSpPr/>
          <p:nvPr/>
        </p:nvSpPr>
        <p:spPr>
          <a:xfrm flipH="1">
            <a:off x="1571290" y="4127490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33" name="Téglalap 166"/>
          <p:cNvSpPr/>
          <p:nvPr/>
        </p:nvSpPr>
        <p:spPr>
          <a:xfrm flipH="1">
            <a:off x="1897063" y="3911590"/>
            <a:ext cx="647700" cy="287338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dirty="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34" name="Egyenes összekötő 130"/>
          <p:cNvCxnSpPr/>
          <p:nvPr/>
        </p:nvCxnSpPr>
        <p:spPr>
          <a:xfrm rot="10800000" flipH="1" flipV="1">
            <a:off x="2436813" y="2824153"/>
            <a:ext cx="350837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gyenes összekötő 131"/>
          <p:cNvCxnSpPr/>
          <p:nvPr/>
        </p:nvCxnSpPr>
        <p:spPr>
          <a:xfrm rot="10800000" flipH="1" flipV="1">
            <a:off x="2436813" y="2325678"/>
            <a:ext cx="236537" cy="476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gyenes összekötő 145"/>
          <p:cNvCxnSpPr/>
          <p:nvPr/>
        </p:nvCxnSpPr>
        <p:spPr>
          <a:xfrm rot="10800000" flipH="1">
            <a:off x="1525769" y="2244715"/>
            <a:ext cx="469900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églalap 146"/>
          <p:cNvSpPr/>
          <p:nvPr/>
        </p:nvSpPr>
        <p:spPr>
          <a:xfrm flipH="1">
            <a:off x="1667210" y="2060565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38" name="Téglalap 147"/>
          <p:cNvSpPr/>
          <p:nvPr/>
        </p:nvSpPr>
        <p:spPr>
          <a:xfrm flipH="1">
            <a:off x="1579898" y="2060565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39" name="Egyenes összekötő 150"/>
          <p:cNvCxnSpPr/>
          <p:nvPr/>
        </p:nvCxnSpPr>
        <p:spPr>
          <a:xfrm rot="10800000" flipH="1">
            <a:off x="1525769" y="2414578"/>
            <a:ext cx="469900" cy="476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églalap 151"/>
          <p:cNvSpPr/>
          <p:nvPr/>
        </p:nvSpPr>
        <p:spPr>
          <a:xfrm flipH="1">
            <a:off x="1667210" y="2308215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1" name="Téglalap 152"/>
          <p:cNvSpPr/>
          <p:nvPr/>
        </p:nvSpPr>
        <p:spPr>
          <a:xfrm flipH="1">
            <a:off x="1579898" y="2308215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2" name="Téglalap 155"/>
          <p:cNvSpPr/>
          <p:nvPr/>
        </p:nvSpPr>
        <p:spPr>
          <a:xfrm flipH="1">
            <a:off x="1924050" y="2181215"/>
            <a:ext cx="647700" cy="288925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dirty="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43" name="Egyenes összekötő 156"/>
          <p:cNvCxnSpPr/>
          <p:nvPr/>
        </p:nvCxnSpPr>
        <p:spPr>
          <a:xfrm rot="10800000" flipH="1">
            <a:off x="1525769" y="2752715"/>
            <a:ext cx="455613" cy="95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églalap 157"/>
          <p:cNvSpPr/>
          <p:nvPr/>
        </p:nvSpPr>
        <p:spPr>
          <a:xfrm flipH="1">
            <a:off x="1667210" y="2646353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5" name="Téglalap 158"/>
          <p:cNvSpPr/>
          <p:nvPr/>
        </p:nvSpPr>
        <p:spPr>
          <a:xfrm flipH="1">
            <a:off x="1579898" y="2646353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46" name="Egyenes összekötő 161"/>
          <p:cNvCxnSpPr/>
          <p:nvPr/>
        </p:nvCxnSpPr>
        <p:spPr>
          <a:xfrm rot="10800000" flipH="1">
            <a:off x="1525769" y="2925753"/>
            <a:ext cx="469900" cy="793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églalap 162"/>
          <p:cNvSpPr/>
          <p:nvPr/>
        </p:nvSpPr>
        <p:spPr>
          <a:xfrm flipH="1">
            <a:off x="1667210" y="2897178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8" name="Téglalap 163"/>
          <p:cNvSpPr/>
          <p:nvPr/>
        </p:nvSpPr>
        <p:spPr>
          <a:xfrm flipH="1">
            <a:off x="1579898" y="2897178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9" name="Téglalap 166"/>
          <p:cNvSpPr/>
          <p:nvPr/>
        </p:nvSpPr>
        <p:spPr>
          <a:xfrm flipH="1">
            <a:off x="1924050" y="2681278"/>
            <a:ext cx="647700" cy="287337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dirty="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50" name="Egyenes összekötő 170"/>
          <p:cNvCxnSpPr>
            <a:cxnSpLocks noChangeShapeType="1"/>
          </p:cNvCxnSpPr>
          <p:nvPr/>
        </p:nvCxnSpPr>
        <p:spPr bwMode="auto">
          <a:xfrm rot="10800000" flipV="1">
            <a:off x="6161088" y="2841615"/>
            <a:ext cx="350837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" name="Egyenes összekötő 171"/>
          <p:cNvCxnSpPr>
            <a:cxnSpLocks noChangeShapeType="1"/>
          </p:cNvCxnSpPr>
          <p:nvPr/>
        </p:nvCxnSpPr>
        <p:spPr bwMode="auto">
          <a:xfrm rot="10800000" flipV="1">
            <a:off x="6283325" y="2328853"/>
            <a:ext cx="228600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2" name="Egyenes összekötő 172"/>
          <p:cNvCxnSpPr>
            <a:cxnSpLocks noChangeShapeType="1"/>
          </p:cNvCxnSpPr>
          <p:nvPr/>
        </p:nvCxnSpPr>
        <p:spPr bwMode="auto">
          <a:xfrm rot="10800000">
            <a:off x="6955008" y="2247890"/>
            <a:ext cx="457200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3" name="Téglalap 173"/>
          <p:cNvSpPr>
            <a:spLocks noChangeArrowheads="1"/>
          </p:cNvSpPr>
          <p:nvPr/>
        </p:nvSpPr>
        <p:spPr bwMode="auto">
          <a:xfrm>
            <a:off x="7212013" y="2063740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4" name="Téglalap 174"/>
          <p:cNvSpPr>
            <a:spLocks noChangeArrowheads="1"/>
          </p:cNvSpPr>
          <p:nvPr/>
        </p:nvSpPr>
        <p:spPr bwMode="auto">
          <a:xfrm>
            <a:off x="7297738" y="2063740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55" name="Egyenes összekötő 177"/>
          <p:cNvCxnSpPr>
            <a:cxnSpLocks noChangeShapeType="1"/>
          </p:cNvCxnSpPr>
          <p:nvPr/>
        </p:nvCxnSpPr>
        <p:spPr bwMode="auto">
          <a:xfrm rot="10800000">
            <a:off x="6955008" y="2417753"/>
            <a:ext cx="457200" cy="1587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6" name="Téglalap 178"/>
          <p:cNvSpPr>
            <a:spLocks noChangeArrowheads="1"/>
          </p:cNvSpPr>
          <p:nvPr/>
        </p:nvSpPr>
        <p:spPr bwMode="auto">
          <a:xfrm>
            <a:off x="7212013" y="2311390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7" name="Téglalap 179"/>
          <p:cNvSpPr>
            <a:spLocks noChangeArrowheads="1"/>
          </p:cNvSpPr>
          <p:nvPr/>
        </p:nvSpPr>
        <p:spPr bwMode="auto">
          <a:xfrm>
            <a:off x="7297738" y="2311390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8" name="Téglalap 182"/>
          <p:cNvSpPr>
            <a:spLocks noChangeArrowheads="1"/>
          </p:cNvSpPr>
          <p:nvPr/>
        </p:nvSpPr>
        <p:spPr bwMode="auto">
          <a:xfrm>
            <a:off x="6362700" y="2185978"/>
            <a:ext cx="647700" cy="287337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59" name="Egyenes összekötő 183"/>
          <p:cNvCxnSpPr>
            <a:cxnSpLocks noChangeShapeType="1"/>
          </p:cNvCxnSpPr>
          <p:nvPr/>
        </p:nvCxnSpPr>
        <p:spPr bwMode="auto">
          <a:xfrm rot="10800000">
            <a:off x="6970883" y="2768590"/>
            <a:ext cx="441325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0" name="Téglalap 184"/>
          <p:cNvSpPr>
            <a:spLocks noChangeArrowheads="1"/>
          </p:cNvSpPr>
          <p:nvPr/>
        </p:nvSpPr>
        <p:spPr bwMode="auto">
          <a:xfrm>
            <a:off x="7212013" y="2662228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61" name="Téglalap 185"/>
          <p:cNvSpPr>
            <a:spLocks noChangeArrowheads="1"/>
          </p:cNvSpPr>
          <p:nvPr/>
        </p:nvSpPr>
        <p:spPr bwMode="auto">
          <a:xfrm>
            <a:off x="7297738" y="2662228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62" name="Egyenes összekötő 188"/>
          <p:cNvCxnSpPr>
            <a:cxnSpLocks noChangeShapeType="1"/>
          </p:cNvCxnSpPr>
          <p:nvPr/>
        </p:nvCxnSpPr>
        <p:spPr bwMode="auto">
          <a:xfrm rot="10800000">
            <a:off x="6949070" y="2941628"/>
            <a:ext cx="457200" cy="4762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3" name="Téglalap 189"/>
          <p:cNvSpPr>
            <a:spLocks noChangeArrowheads="1"/>
          </p:cNvSpPr>
          <p:nvPr/>
        </p:nvSpPr>
        <p:spPr bwMode="auto">
          <a:xfrm>
            <a:off x="7212013" y="2913053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64" name="Téglalap 190"/>
          <p:cNvSpPr>
            <a:spLocks noChangeArrowheads="1"/>
          </p:cNvSpPr>
          <p:nvPr/>
        </p:nvSpPr>
        <p:spPr bwMode="auto">
          <a:xfrm>
            <a:off x="7297738" y="2913053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65" name="Téglalap 193"/>
          <p:cNvSpPr>
            <a:spLocks noChangeArrowheads="1"/>
          </p:cNvSpPr>
          <p:nvPr/>
        </p:nvSpPr>
        <p:spPr bwMode="auto">
          <a:xfrm>
            <a:off x="6362700" y="2697153"/>
            <a:ext cx="647700" cy="287337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66" name="Egyenes összekötő 170"/>
          <p:cNvCxnSpPr>
            <a:cxnSpLocks noChangeShapeType="1"/>
          </p:cNvCxnSpPr>
          <p:nvPr/>
        </p:nvCxnSpPr>
        <p:spPr bwMode="auto">
          <a:xfrm rot="10800000" flipV="1">
            <a:off x="6161088" y="4111615"/>
            <a:ext cx="350837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" name="Egyenes összekötő 171"/>
          <p:cNvCxnSpPr>
            <a:cxnSpLocks noChangeShapeType="1"/>
          </p:cNvCxnSpPr>
          <p:nvPr/>
        </p:nvCxnSpPr>
        <p:spPr bwMode="auto">
          <a:xfrm rot="10800000" flipV="1">
            <a:off x="6283325" y="3560753"/>
            <a:ext cx="228600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8" name="Egyenes összekötő 172"/>
          <p:cNvCxnSpPr>
            <a:cxnSpLocks noChangeShapeType="1"/>
          </p:cNvCxnSpPr>
          <p:nvPr/>
        </p:nvCxnSpPr>
        <p:spPr bwMode="auto">
          <a:xfrm rot="10800000">
            <a:off x="6955008" y="3479790"/>
            <a:ext cx="457200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9" name="Téglalap 173"/>
          <p:cNvSpPr>
            <a:spLocks noChangeArrowheads="1"/>
          </p:cNvSpPr>
          <p:nvPr/>
        </p:nvSpPr>
        <p:spPr bwMode="auto">
          <a:xfrm>
            <a:off x="7212013" y="3295640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70" name="Téglalap 174"/>
          <p:cNvSpPr>
            <a:spLocks noChangeArrowheads="1"/>
          </p:cNvSpPr>
          <p:nvPr/>
        </p:nvSpPr>
        <p:spPr bwMode="auto">
          <a:xfrm>
            <a:off x="7297738" y="3295640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71" name="Egyenes összekötő 177"/>
          <p:cNvCxnSpPr>
            <a:cxnSpLocks noChangeShapeType="1"/>
          </p:cNvCxnSpPr>
          <p:nvPr/>
        </p:nvCxnSpPr>
        <p:spPr bwMode="auto">
          <a:xfrm rot="10800000">
            <a:off x="6955008" y="3649653"/>
            <a:ext cx="457200" cy="7937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2" name="Téglalap 178"/>
          <p:cNvSpPr>
            <a:spLocks noChangeArrowheads="1"/>
          </p:cNvSpPr>
          <p:nvPr/>
        </p:nvSpPr>
        <p:spPr bwMode="auto">
          <a:xfrm>
            <a:off x="7212013" y="3543290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73" name="Téglalap 179"/>
          <p:cNvSpPr>
            <a:spLocks noChangeArrowheads="1"/>
          </p:cNvSpPr>
          <p:nvPr/>
        </p:nvSpPr>
        <p:spPr bwMode="auto">
          <a:xfrm>
            <a:off x="7297738" y="3543290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74" name="Téglalap 182"/>
          <p:cNvSpPr>
            <a:spLocks noChangeArrowheads="1"/>
          </p:cNvSpPr>
          <p:nvPr/>
        </p:nvSpPr>
        <p:spPr bwMode="auto">
          <a:xfrm>
            <a:off x="6362700" y="3417878"/>
            <a:ext cx="647700" cy="287337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75" name="Egyenes összekötő 183"/>
          <p:cNvCxnSpPr>
            <a:cxnSpLocks noChangeShapeType="1"/>
          </p:cNvCxnSpPr>
          <p:nvPr/>
        </p:nvCxnSpPr>
        <p:spPr bwMode="auto">
          <a:xfrm rot="10800000">
            <a:off x="6970883" y="4038590"/>
            <a:ext cx="441325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6" name="Téglalap 184"/>
          <p:cNvSpPr>
            <a:spLocks noChangeArrowheads="1"/>
          </p:cNvSpPr>
          <p:nvPr/>
        </p:nvSpPr>
        <p:spPr bwMode="auto">
          <a:xfrm>
            <a:off x="7212013" y="3932228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77" name="Téglalap 185"/>
          <p:cNvSpPr>
            <a:spLocks noChangeArrowheads="1"/>
          </p:cNvSpPr>
          <p:nvPr/>
        </p:nvSpPr>
        <p:spPr bwMode="auto">
          <a:xfrm>
            <a:off x="7297738" y="3932228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78" name="Egyenes összekötő 188"/>
          <p:cNvCxnSpPr>
            <a:cxnSpLocks noChangeShapeType="1"/>
          </p:cNvCxnSpPr>
          <p:nvPr/>
        </p:nvCxnSpPr>
        <p:spPr bwMode="auto">
          <a:xfrm rot="10800000">
            <a:off x="6955008" y="4210040"/>
            <a:ext cx="457200" cy="1588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9" name="Téglalap 189"/>
          <p:cNvSpPr>
            <a:spLocks noChangeArrowheads="1"/>
          </p:cNvSpPr>
          <p:nvPr/>
        </p:nvSpPr>
        <p:spPr bwMode="auto">
          <a:xfrm>
            <a:off x="7212013" y="4183053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0" name="Téglalap 190"/>
          <p:cNvSpPr>
            <a:spLocks noChangeArrowheads="1"/>
          </p:cNvSpPr>
          <p:nvPr/>
        </p:nvSpPr>
        <p:spPr bwMode="auto">
          <a:xfrm>
            <a:off x="7297738" y="4183053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1" name="Téglalap 193"/>
          <p:cNvSpPr>
            <a:spLocks noChangeArrowheads="1"/>
          </p:cNvSpPr>
          <p:nvPr/>
        </p:nvSpPr>
        <p:spPr bwMode="auto">
          <a:xfrm>
            <a:off x="6362700" y="3967153"/>
            <a:ext cx="647700" cy="287337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82" name="Egyenes összekötő 130"/>
          <p:cNvCxnSpPr/>
          <p:nvPr/>
        </p:nvCxnSpPr>
        <p:spPr>
          <a:xfrm rot="10800000" flipH="1" flipV="1">
            <a:off x="1193800" y="3155940"/>
            <a:ext cx="1479550" cy="127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Egyenes összekötő 131"/>
          <p:cNvCxnSpPr/>
          <p:nvPr/>
        </p:nvCxnSpPr>
        <p:spPr>
          <a:xfrm rot="10800000" flipH="1" flipV="1">
            <a:off x="1193800" y="2593965"/>
            <a:ext cx="1582738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Egyenes összekötő 145"/>
          <p:cNvCxnSpPr/>
          <p:nvPr/>
        </p:nvCxnSpPr>
        <p:spPr>
          <a:xfrm rot="10800000" flipH="1">
            <a:off x="270881" y="2513003"/>
            <a:ext cx="469900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églalap 146"/>
          <p:cNvSpPr/>
          <p:nvPr/>
        </p:nvSpPr>
        <p:spPr>
          <a:xfrm flipH="1">
            <a:off x="433388" y="2328853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86" name="Téglalap 147"/>
          <p:cNvSpPr/>
          <p:nvPr/>
        </p:nvSpPr>
        <p:spPr>
          <a:xfrm flipH="1">
            <a:off x="346075" y="2328853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87" name="Egyenes összekötő 150"/>
          <p:cNvCxnSpPr/>
          <p:nvPr/>
        </p:nvCxnSpPr>
        <p:spPr>
          <a:xfrm rot="10800000" flipH="1">
            <a:off x="270881" y="2682865"/>
            <a:ext cx="469900" cy="4763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églalap 151"/>
          <p:cNvSpPr/>
          <p:nvPr/>
        </p:nvSpPr>
        <p:spPr>
          <a:xfrm flipH="1">
            <a:off x="433388" y="2576503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89" name="Téglalap 152"/>
          <p:cNvSpPr/>
          <p:nvPr/>
        </p:nvSpPr>
        <p:spPr>
          <a:xfrm flipH="1">
            <a:off x="346075" y="2576503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90" name="Téglalap 155"/>
          <p:cNvSpPr/>
          <p:nvPr/>
        </p:nvSpPr>
        <p:spPr>
          <a:xfrm flipH="1">
            <a:off x="681038" y="2449503"/>
            <a:ext cx="647700" cy="288925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91" name="Egyenes összekötő 156"/>
          <p:cNvCxnSpPr/>
          <p:nvPr/>
        </p:nvCxnSpPr>
        <p:spPr>
          <a:xfrm rot="10800000" flipH="1">
            <a:off x="270881" y="3097203"/>
            <a:ext cx="455612" cy="95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églalap 157"/>
          <p:cNvSpPr/>
          <p:nvPr/>
        </p:nvSpPr>
        <p:spPr>
          <a:xfrm flipH="1">
            <a:off x="433388" y="2990840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93" name="Téglalap 158"/>
          <p:cNvSpPr/>
          <p:nvPr/>
        </p:nvSpPr>
        <p:spPr>
          <a:xfrm flipH="1">
            <a:off x="346075" y="2990840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94" name="Egyenes összekötő 161"/>
          <p:cNvCxnSpPr/>
          <p:nvPr/>
        </p:nvCxnSpPr>
        <p:spPr>
          <a:xfrm rot="10800000" flipH="1">
            <a:off x="270881" y="3270240"/>
            <a:ext cx="469900" cy="7938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églalap 162"/>
          <p:cNvSpPr/>
          <p:nvPr/>
        </p:nvSpPr>
        <p:spPr>
          <a:xfrm flipH="1">
            <a:off x="433388" y="3241665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96" name="Téglalap 163"/>
          <p:cNvSpPr/>
          <p:nvPr/>
        </p:nvSpPr>
        <p:spPr>
          <a:xfrm flipH="1">
            <a:off x="346075" y="3241665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97" name="Téglalap 166"/>
          <p:cNvSpPr/>
          <p:nvPr/>
        </p:nvSpPr>
        <p:spPr>
          <a:xfrm flipH="1">
            <a:off x="681038" y="3025765"/>
            <a:ext cx="647700" cy="287338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98" name="Egyenes összekötő 130"/>
          <p:cNvCxnSpPr/>
          <p:nvPr/>
        </p:nvCxnSpPr>
        <p:spPr>
          <a:xfrm rot="10800000" flipH="1" flipV="1">
            <a:off x="1195388" y="4400540"/>
            <a:ext cx="1477962" cy="1588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Egyenes összekötő 131"/>
          <p:cNvCxnSpPr/>
          <p:nvPr/>
        </p:nvCxnSpPr>
        <p:spPr>
          <a:xfrm rot="10800000" flipH="1" flipV="1">
            <a:off x="1195388" y="3827453"/>
            <a:ext cx="1592262" cy="158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Egyenes összekötő 145"/>
          <p:cNvCxnSpPr/>
          <p:nvPr/>
        </p:nvCxnSpPr>
        <p:spPr>
          <a:xfrm rot="10800000" flipH="1">
            <a:off x="272468" y="3746490"/>
            <a:ext cx="469900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églalap 146"/>
          <p:cNvSpPr/>
          <p:nvPr/>
        </p:nvSpPr>
        <p:spPr>
          <a:xfrm flipH="1">
            <a:off x="434975" y="3562340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02" name="Téglalap 147"/>
          <p:cNvSpPr/>
          <p:nvPr/>
        </p:nvSpPr>
        <p:spPr>
          <a:xfrm flipH="1">
            <a:off x="347663" y="3562340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103" name="Egyenes összekötő 150"/>
          <p:cNvCxnSpPr/>
          <p:nvPr/>
        </p:nvCxnSpPr>
        <p:spPr>
          <a:xfrm rot="10800000" flipH="1">
            <a:off x="272468" y="3916353"/>
            <a:ext cx="469900" cy="476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églalap 151"/>
          <p:cNvSpPr/>
          <p:nvPr/>
        </p:nvSpPr>
        <p:spPr>
          <a:xfrm flipH="1">
            <a:off x="434975" y="3809990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05" name="Téglalap 152"/>
          <p:cNvSpPr/>
          <p:nvPr/>
        </p:nvSpPr>
        <p:spPr>
          <a:xfrm flipH="1">
            <a:off x="347663" y="3809990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06" name="Téglalap 155"/>
          <p:cNvSpPr/>
          <p:nvPr/>
        </p:nvSpPr>
        <p:spPr>
          <a:xfrm flipH="1">
            <a:off x="682625" y="3682990"/>
            <a:ext cx="647700" cy="288925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107" name="Egyenes összekötő 156"/>
          <p:cNvCxnSpPr/>
          <p:nvPr/>
        </p:nvCxnSpPr>
        <p:spPr>
          <a:xfrm rot="10800000" flipH="1">
            <a:off x="272468" y="4330690"/>
            <a:ext cx="455613" cy="95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églalap 157"/>
          <p:cNvSpPr/>
          <p:nvPr/>
        </p:nvSpPr>
        <p:spPr>
          <a:xfrm flipH="1">
            <a:off x="434975" y="4224328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09" name="Téglalap 158"/>
          <p:cNvSpPr/>
          <p:nvPr/>
        </p:nvSpPr>
        <p:spPr>
          <a:xfrm flipH="1">
            <a:off x="347663" y="4224328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110" name="Egyenes összekötő 161"/>
          <p:cNvCxnSpPr/>
          <p:nvPr/>
        </p:nvCxnSpPr>
        <p:spPr>
          <a:xfrm rot="10800000" flipH="1">
            <a:off x="272468" y="4503728"/>
            <a:ext cx="469900" cy="793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églalap 162"/>
          <p:cNvSpPr/>
          <p:nvPr/>
        </p:nvSpPr>
        <p:spPr>
          <a:xfrm flipH="1">
            <a:off x="434975" y="4475153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12" name="Téglalap 163"/>
          <p:cNvSpPr/>
          <p:nvPr/>
        </p:nvSpPr>
        <p:spPr>
          <a:xfrm flipH="1">
            <a:off x="347663" y="4475153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13" name="Téglalap 166"/>
          <p:cNvSpPr/>
          <p:nvPr/>
        </p:nvSpPr>
        <p:spPr>
          <a:xfrm flipH="1">
            <a:off x="682625" y="4259253"/>
            <a:ext cx="647700" cy="287337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smtClean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14" name="Line 123"/>
          <p:cNvSpPr>
            <a:spLocks noChangeShapeType="1"/>
          </p:cNvSpPr>
          <p:nvPr/>
        </p:nvSpPr>
        <p:spPr bwMode="auto">
          <a:xfrm flipV="1">
            <a:off x="2681288" y="2991677"/>
            <a:ext cx="0" cy="1800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Line 124"/>
          <p:cNvSpPr>
            <a:spLocks noChangeShapeType="1"/>
          </p:cNvSpPr>
          <p:nvPr/>
        </p:nvSpPr>
        <p:spPr bwMode="auto">
          <a:xfrm>
            <a:off x="2706688" y="2990840"/>
            <a:ext cx="0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6" name="Line 125"/>
          <p:cNvSpPr>
            <a:spLocks noChangeShapeType="1"/>
          </p:cNvSpPr>
          <p:nvPr/>
        </p:nvSpPr>
        <p:spPr bwMode="auto">
          <a:xfrm>
            <a:off x="2706688" y="2990840"/>
            <a:ext cx="0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" name="Line 126"/>
          <p:cNvSpPr>
            <a:spLocks noChangeShapeType="1"/>
          </p:cNvSpPr>
          <p:nvPr/>
        </p:nvSpPr>
        <p:spPr bwMode="auto">
          <a:xfrm>
            <a:off x="2687638" y="2990840"/>
            <a:ext cx="9525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Line 127"/>
          <p:cNvSpPr>
            <a:spLocks noChangeShapeType="1"/>
          </p:cNvSpPr>
          <p:nvPr/>
        </p:nvSpPr>
        <p:spPr bwMode="auto">
          <a:xfrm>
            <a:off x="2687638" y="2339630"/>
            <a:ext cx="0" cy="1968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Line 128"/>
          <p:cNvSpPr>
            <a:spLocks noChangeShapeType="1"/>
          </p:cNvSpPr>
          <p:nvPr/>
        </p:nvSpPr>
        <p:spPr bwMode="auto">
          <a:xfrm>
            <a:off x="2687638" y="2546340"/>
            <a:ext cx="8255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Line 130"/>
          <p:cNvSpPr>
            <a:spLocks noChangeShapeType="1"/>
          </p:cNvSpPr>
          <p:nvPr/>
        </p:nvSpPr>
        <p:spPr bwMode="auto">
          <a:xfrm>
            <a:off x="2687638" y="3552480"/>
            <a:ext cx="0" cy="1800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Line 133"/>
          <p:cNvSpPr>
            <a:spLocks noChangeShapeType="1"/>
          </p:cNvSpPr>
          <p:nvPr/>
        </p:nvSpPr>
        <p:spPr bwMode="auto">
          <a:xfrm>
            <a:off x="2687638" y="3740140"/>
            <a:ext cx="8255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22" name="Egyenes összekötő 170"/>
          <p:cNvCxnSpPr>
            <a:cxnSpLocks noChangeShapeType="1"/>
          </p:cNvCxnSpPr>
          <p:nvPr/>
        </p:nvCxnSpPr>
        <p:spPr bwMode="auto">
          <a:xfrm rot="10800000" flipV="1">
            <a:off x="6283639" y="3155940"/>
            <a:ext cx="1548000" cy="4763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3" name="Egyenes összekötő 171"/>
          <p:cNvCxnSpPr>
            <a:cxnSpLocks noChangeShapeType="1"/>
          </p:cNvCxnSpPr>
          <p:nvPr/>
        </p:nvCxnSpPr>
        <p:spPr bwMode="auto">
          <a:xfrm rot="10800000" flipV="1">
            <a:off x="6154738" y="2609840"/>
            <a:ext cx="1690687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4" name="Egyenes összekötő 172"/>
          <p:cNvCxnSpPr>
            <a:cxnSpLocks noChangeShapeType="1"/>
          </p:cNvCxnSpPr>
          <p:nvPr/>
        </p:nvCxnSpPr>
        <p:spPr bwMode="auto">
          <a:xfrm rot="10800000">
            <a:off x="8314671" y="2528878"/>
            <a:ext cx="457200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5" name="Téglalap 173"/>
          <p:cNvSpPr>
            <a:spLocks noChangeArrowheads="1"/>
          </p:cNvSpPr>
          <p:nvPr/>
        </p:nvSpPr>
        <p:spPr bwMode="auto">
          <a:xfrm>
            <a:off x="8559800" y="2344728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6" name="Téglalap 174"/>
          <p:cNvSpPr>
            <a:spLocks noChangeArrowheads="1"/>
          </p:cNvSpPr>
          <p:nvPr/>
        </p:nvSpPr>
        <p:spPr bwMode="auto">
          <a:xfrm>
            <a:off x="8645525" y="2344728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27" name="Egyenes összekötő 177"/>
          <p:cNvCxnSpPr>
            <a:cxnSpLocks noChangeShapeType="1"/>
          </p:cNvCxnSpPr>
          <p:nvPr/>
        </p:nvCxnSpPr>
        <p:spPr bwMode="auto">
          <a:xfrm rot="10800000">
            <a:off x="8314671" y="2660640"/>
            <a:ext cx="457200" cy="1588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8" name="Téglalap 178"/>
          <p:cNvSpPr>
            <a:spLocks noChangeArrowheads="1"/>
          </p:cNvSpPr>
          <p:nvPr/>
        </p:nvSpPr>
        <p:spPr bwMode="auto">
          <a:xfrm>
            <a:off x="8559800" y="2592378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9" name="Téglalap 179"/>
          <p:cNvSpPr>
            <a:spLocks noChangeArrowheads="1"/>
          </p:cNvSpPr>
          <p:nvPr/>
        </p:nvSpPr>
        <p:spPr bwMode="auto">
          <a:xfrm>
            <a:off x="8645525" y="2592378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0" name="Téglalap 182"/>
          <p:cNvSpPr>
            <a:spLocks noChangeArrowheads="1"/>
          </p:cNvSpPr>
          <p:nvPr/>
        </p:nvSpPr>
        <p:spPr bwMode="auto">
          <a:xfrm>
            <a:off x="7710488" y="2466965"/>
            <a:ext cx="647700" cy="287338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131" name="Egyenes összekötő 183"/>
          <p:cNvCxnSpPr>
            <a:cxnSpLocks noChangeShapeType="1"/>
          </p:cNvCxnSpPr>
          <p:nvPr/>
        </p:nvCxnSpPr>
        <p:spPr bwMode="auto">
          <a:xfrm rot="10800000">
            <a:off x="8324608" y="3087678"/>
            <a:ext cx="441325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" name="Téglalap 184"/>
          <p:cNvSpPr>
            <a:spLocks noChangeArrowheads="1"/>
          </p:cNvSpPr>
          <p:nvPr/>
        </p:nvSpPr>
        <p:spPr bwMode="auto">
          <a:xfrm>
            <a:off x="8559800" y="2981315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3" name="Téglalap 185"/>
          <p:cNvSpPr>
            <a:spLocks noChangeArrowheads="1"/>
          </p:cNvSpPr>
          <p:nvPr/>
        </p:nvSpPr>
        <p:spPr bwMode="auto">
          <a:xfrm>
            <a:off x="8645525" y="2981315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34" name="Egyenes összekötő 188"/>
          <p:cNvCxnSpPr>
            <a:cxnSpLocks noChangeShapeType="1"/>
          </p:cNvCxnSpPr>
          <p:nvPr/>
        </p:nvCxnSpPr>
        <p:spPr bwMode="auto">
          <a:xfrm rot="10800000">
            <a:off x="8308733" y="3260715"/>
            <a:ext cx="457200" cy="4763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5" name="Téglalap 189"/>
          <p:cNvSpPr>
            <a:spLocks noChangeArrowheads="1"/>
          </p:cNvSpPr>
          <p:nvPr/>
        </p:nvSpPr>
        <p:spPr bwMode="auto">
          <a:xfrm>
            <a:off x="8559800" y="3232140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6" name="Téglalap 190"/>
          <p:cNvSpPr>
            <a:spLocks noChangeArrowheads="1"/>
          </p:cNvSpPr>
          <p:nvPr/>
        </p:nvSpPr>
        <p:spPr bwMode="auto">
          <a:xfrm>
            <a:off x="8645525" y="3232140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7" name="Téglalap 193"/>
          <p:cNvSpPr>
            <a:spLocks noChangeArrowheads="1"/>
          </p:cNvSpPr>
          <p:nvPr/>
        </p:nvSpPr>
        <p:spPr bwMode="auto">
          <a:xfrm>
            <a:off x="7710488" y="3016240"/>
            <a:ext cx="647700" cy="287338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138" name="Egyenes összekötő 170"/>
          <p:cNvCxnSpPr>
            <a:cxnSpLocks noChangeShapeType="1"/>
          </p:cNvCxnSpPr>
          <p:nvPr/>
        </p:nvCxnSpPr>
        <p:spPr bwMode="auto">
          <a:xfrm rot="10800000" flipV="1">
            <a:off x="6282823" y="4456103"/>
            <a:ext cx="1576387" cy="7937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9" name="Egyenes összekötő 171"/>
          <p:cNvCxnSpPr>
            <a:cxnSpLocks noChangeShapeType="1"/>
          </p:cNvCxnSpPr>
          <p:nvPr/>
        </p:nvCxnSpPr>
        <p:spPr bwMode="auto">
          <a:xfrm rot="10800000" flipV="1">
            <a:off x="6138863" y="3829040"/>
            <a:ext cx="1706562" cy="1270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0" name="Egyenes összekötő 172"/>
          <p:cNvCxnSpPr>
            <a:cxnSpLocks noChangeShapeType="1"/>
          </p:cNvCxnSpPr>
          <p:nvPr/>
        </p:nvCxnSpPr>
        <p:spPr bwMode="auto">
          <a:xfrm rot="10800000">
            <a:off x="8314671" y="3748078"/>
            <a:ext cx="457200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1" name="Téglalap 173"/>
          <p:cNvSpPr>
            <a:spLocks noChangeArrowheads="1"/>
          </p:cNvSpPr>
          <p:nvPr/>
        </p:nvSpPr>
        <p:spPr bwMode="auto">
          <a:xfrm>
            <a:off x="8559800" y="3563928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2" name="Téglalap 174"/>
          <p:cNvSpPr>
            <a:spLocks noChangeArrowheads="1"/>
          </p:cNvSpPr>
          <p:nvPr/>
        </p:nvSpPr>
        <p:spPr bwMode="auto">
          <a:xfrm>
            <a:off x="8645525" y="3563928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43" name="Egyenes összekötő 177"/>
          <p:cNvCxnSpPr>
            <a:cxnSpLocks noChangeShapeType="1"/>
          </p:cNvCxnSpPr>
          <p:nvPr/>
        </p:nvCxnSpPr>
        <p:spPr bwMode="auto">
          <a:xfrm rot="10800000">
            <a:off x="8308733" y="3879840"/>
            <a:ext cx="457200" cy="7938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4" name="Téglalap 178"/>
          <p:cNvSpPr>
            <a:spLocks noChangeArrowheads="1"/>
          </p:cNvSpPr>
          <p:nvPr/>
        </p:nvSpPr>
        <p:spPr bwMode="auto">
          <a:xfrm>
            <a:off x="8559800" y="3811578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5" name="Téglalap 179"/>
          <p:cNvSpPr>
            <a:spLocks noChangeArrowheads="1"/>
          </p:cNvSpPr>
          <p:nvPr/>
        </p:nvSpPr>
        <p:spPr bwMode="auto">
          <a:xfrm>
            <a:off x="8645525" y="3811578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6" name="Téglalap 182"/>
          <p:cNvSpPr>
            <a:spLocks noChangeArrowheads="1"/>
          </p:cNvSpPr>
          <p:nvPr/>
        </p:nvSpPr>
        <p:spPr bwMode="auto">
          <a:xfrm>
            <a:off x="7710488" y="3686165"/>
            <a:ext cx="647700" cy="287338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147" name="Egyenes összekötő 183"/>
          <p:cNvCxnSpPr>
            <a:cxnSpLocks noChangeShapeType="1"/>
          </p:cNvCxnSpPr>
          <p:nvPr/>
        </p:nvCxnSpPr>
        <p:spPr bwMode="auto">
          <a:xfrm rot="10800000">
            <a:off x="8330546" y="4357678"/>
            <a:ext cx="441325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8" name="Téglalap 184"/>
          <p:cNvSpPr>
            <a:spLocks noChangeArrowheads="1"/>
          </p:cNvSpPr>
          <p:nvPr/>
        </p:nvSpPr>
        <p:spPr bwMode="auto">
          <a:xfrm>
            <a:off x="8559800" y="4251315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9" name="Téglalap 185"/>
          <p:cNvSpPr>
            <a:spLocks noChangeArrowheads="1"/>
          </p:cNvSpPr>
          <p:nvPr/>
        </p:nvSpPr>
        <p:spPr bwMode="auto">
          <a:xfrm>
            <a:off x="8645525" y="4251315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50" name="Egyenes összekötő 188"/>
          <p:cNvCxnSpPr>
            <a:cxnSpLocks noChangeShapeType="1"/>
          </p:cNvCxnSpPr>
          <p:nvPr/>
        </p:nvCxnSpPr>
        <p:spPr bwMode="auto">
          <a:xfrm rot="10800000">
            <a:off x="8314671" y="4529128"/>
            <a:ext cx="457200" cy="1587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1" name="Téglalap 189"/>
          <p:cNvSpPr>
            <a:spLocks noChangeArrowheads="1"/>
          </p:cNvSpPr>
          <p:nvPr/>
        </p:nvSpPr>
        <p:spPr bwMode="auto">
          <a:xfrm>
            <a:off x="8559800" y="4502140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2" name="Téglalap 190"/>
          <p:cNvSpPr>
            <a:spLocks noChangeArrowheads="1"/>
          </p:cNvSpPr>
          <p:nvPr/>
        </p:nvSpPr>
        <p:spPr bwMode="auto">
          <a:xfrm>
            <a:off x="8645525" y="4502140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3" name="Téglalap 193"/>
          <p:cNvSpPr>
            <a:spLocks noChangeArrowheads="1"/>
          </p:cNvSpPr>
          <p:nvPr/>
        </p:nvSpPr>
        <p:spPr bwMode="auto">
          <a:xfrm>
            <a:off x="7710488" y="4311640"/>
            <a:ext cx="647700" cy="287338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54" name="Line 166"/>
          <p:cNvSpPr>
            <a:spLocks noChangeShapeType="1"/>
          </p:cNvSpPr>
          <p:nvPr/>
        </p:nvSpPr>
        <p:spPr bwMode="auto">
          <a:xfrm flipV="1">
            <a:off x="6283325" y="4185725"/>
            <a:ext cx="0" cy="2700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" name="Line 167"/>
          <p:cNvSpPr>
            <a:spLocks noChangeShapeType="1"/>
          </p:cNvSpPr>
          <p:nvPr/>
        </p:nvSpPr>
        <p:spPr bwMode="auto">
          <a:xfrm>
            <a:off x="6283325" y="4184640"/>
            <a:ext cx="0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" name="Line 168"/>
          <p:cNvSpPr>
            <a:spLocks noChangeShapeType="1"/>
          </p:cNvSpPr>
          <p:nvPr/>
        </p:nvSpPr>
        <p:spPr bwMode="auto">
          <a:xfrm flipH="1">
            <a:off x="6146800" y="4184640"/>
            <a:ext cx="136525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7" name="Line 169"/>
          <p:cNvSpPr>
            <a:spLocks noChangeShapeType="1"/>
          </p:cNvSpPr>
          <p:nvPr/>
        </p:nvSpPr>
        <p:spPr bwMode="auto">
          <a:xfrm>
            <a:off x="6283325" y="3555990"/>
            <a:ext cx="0" cy="1587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8" name="Line 170"/>
          <p:cNvSpPr>
            <a:spLocks noChangeShapeType="1"/>
          </p:cNvSpPr>
          <p:nvPr/>
        </p:nvSpPr>
        <p:spPr bwMode="auto">
          <a:xfrm flipH="1">
            <a:off x="6131929" y="3714740"/>
            <a:ext cx="1440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9" name="Line 171"/>
          <p:cNvSpPr>
            <a:spLocks noChangeShapeType="1"/>
          </p:cNvSpPr>
          <p:nvPr/>
        </p:nvSpPr>
        <p:spPr bwMode="auto">
          <a:xfrm flipV="1">
            <a:off x="6283325" y="2971790"/>
            <a:ext cx="0" cy="1841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0" name="Line 172"/>
          <p:cNvSpPr>
            <a:spLocks noChangeShapeType="1"/>
          </p:cNvSpPr>
          <p:nvPr/>
        </p:nvSpPr>
        <p:spPr bwMode="auto">
          <a:xfrm flipH="1">
            <a:off x="6165850" y="2971790"/>
            <a:ext cx="117475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1" name="Line 173"/>
          <p:cNvSpPr>
            <a:spLocks noChangeShapeType="1"/>
          </p:cNvSpPr>
          <p:nvPr/>
        </p:nvSpPr>
        <p:spPr bwMode="auto">
          <a:xfrm>
            <a:off x="6283325" y="2325095"/>
            <a:ext cx="0" cy="2222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2" name="Line 174"/>
          <p:cNvSpPr>
            <a:spLocks noChangeShapeType="1"/>
          </p:cNvSpPr>
          <p:nvPr/>
        </p:nvSpPr>
        <p:spPr bwMode="auto">
          <a:xfrm flipH="1">
            <a:off x="6159500" y="2546340"/>
            <a:ext cx="123825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" name="Text Box 175"/>
          <p:cNvSpPr txBox="1">
            <a:spLocks noChangeArrowheads="1"/>
          </p:cNvSpPr>
          <p:nvPr/>
        </p:nvSpPr>
        <p:spPr bwMode="auto">
          <a:xfrm>
            <a:off x="2274035" y="1714490"/>
            <a:ext cx="800219" cy="353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2x4 </a:t>
            </a:r>
            <a:r>
              <a:rPr lang="en-US" altLang="en-US" sz="1000" dirty="0" smtClean="0">
                <a:latin typeface="Verdana" pitchFamily="34" charset="0"/>
              </a:rPr>
              <a:t>SMI2</a:t>
            </a:r>
            <a:endParaRPr lang="en-US" altLang="en-US" sz="1000" dirty="0">
              <a:latin typeface="Verdana" pitchFamily="34" charset="0"/>
            </a:endParaRP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 channels</a:t>
            </a:r>
          </a:p>
        </p:txBody>
      </p:sp>
      <p:sp>
        <p:nvSpPr>
          <p:cNvPr id="164" name="Text Box 176"/>
          <p:cNvSpPr txBox="1">
            <a:spLocks noChangeArrowheads="1"/>
          </p:cNvSpPr>
          <p:nvPr/>
        </p:nvSpPr>
        <p:spPr bwMode="auto">
          <a:xfrm>
            <a:off x="5861785" y="1716078"/>
            <a:ext cx="800219" cy="353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2x4 </a:t>
            </a:r>
            <a:r>
              <a:rPr lang="en-US" altLang="en-US" sz="1000" dirty="0" smtClean="0">
                <a:latin typeface="Verdana" pitchFamily="34" charset="0"/>
              </a:rPr>
              <a:t>SMI2</a:t>
            </a:r>
            <a:endParaRPr lang="en-US" altLang="en-US" sz="1000" dirty="0">
              <a:latin typeface="Verdana" pitchFamily="34" charset="0"/>
            </a:endParaRP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 channels</a:t>
            </a:r>
          </a:p>
        </p:txBody>
      </p:sp>
      <p:sp>
        <p:nvSpPr>
          <p:cNvPr id="165" name="Rectangle 180"/>
          <p:cNvSpPr>
            <a:spLocks noChangeArrowheads="1"/>
          </p:cNvSpPr>
          <p:nvPr/>
        </p:nvSpPr>
        <p:spPr bwMode="auto">
          <a:xfrm>
            <a:off x="3706813" y="1793865"/>
            <a:ext cx="1398587" cy="28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100" i="1" dirty="0" smtClean="0">
                <a:solidFill>
                  <a:srgbClr val="000000"/>
                </a:solidFill>
                <a:latin typeface="Verdana" pitchFamily="34" charset="0"/>
              </a:rPr>
              <a:t>Xeon E7-4800 v3</a:t>
            </a:r>
            <a:endParaRPr lang="en-US" altLang="en-US" sz="1100" i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hu-HU" altLang="en-US" sz="1100" i="1" dirty="0" smtClean="0">
                <a:solidFill>
                  <a:srgbClr val="000000"/>
                </a:solidFill>
                <a:latin typeface="Verdana" pitchFamily="34" charset="0"/>
              </a:rPr>
              <a:t>(</a:t>
            </a:r>
            <a:r>
              <a:rPr lang="en-US" altLang="en-US" sz="1100" i="1" dirty="0" err="1" smtClean="0">
                <a:solidFill>
                  <a:srgbClr val="000000"/>
                </a:solidFill>
                <a:latin typeface="Verdana" pitchFamily="34" charset="0"/>
              </a:rPr>
              <a:t>Haswell</a:t>
            </a:r>
            <a:r>
              <a:rPr lang="en-US" altLang="en-US" sz="1100" i="1" dirty="0" smtClean="0">
                <a:solidFill>
                  <a:srgbClr val="000000"/>
                </a:solidFill>
                <a:latin typeface="Verdana" pitchFamily="34" charset="0"/>
              </a:rPr>
              <a:t>-EX</a:t>
            </a:r>
            <a:r>
              <a:rPr lang="hu-HU" altLang="en-US" sz="1100" i="1" dirty="0" smtClean="0">
                <a:solidFill>
                  <a:srgbClr val="000000"/>
                </a:solidFill>
                <a:latin typeface="Verdana" pitchFamily="34" charset="0"/>
              </a:rPr>
              <a:t>)</a:t>
            </a:r>
            <a:endParaRPr lang="en-US" altLang="en-US" sz="1100" i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66" name="Téglalap 3"/>
          <p:cNvSpPr>
            <a:spLocks noChangeArrowheads="1"/>
          </p:cNvSpPr>
          <p:nvPr/>
        </p:nvSpPr>
        <p:spPr bwMode="auto">
          <a:xfrm>
            <a:off x="4714875" y="2490778"/>
            <a:ext cx="1439863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1100" dirty="0" err="1" smtClean="0">
                <a:solidFill>
                  <a:schemeClr val="bg1"/>
                </a:solidFill>
                <a:latin typeface="Verdana" pitchFamily="34" charset="0"/>
              </a:rPr>
              <a:t>Haswell</a:t>
            </a: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-EX 18C</a:t>
            </a:r>
            <a:endParaRPr lang="hu-HU" altLang="en-US" sz="1100" dirty="0" smtClean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67" name="Téglalap 3"/>
          <p:cNvSpPr>
            <a:spLocks noChangeArrowheads="1"/>
          </p:cNvSpPr>
          <p:nvPr/>
        </p:nvSpPr>
        <p:spPr bwMode="auto">
          <a:xfrm>
            <a:off x="2771775" y="3646478"/>
            <a:ext cx="1439863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1100" dirty="0" err="1" smtClean="0">
                <a:solidFill>
                  <a:schemeClr val="bg1"/>
                </a:solidFill>
                <a:latin typeface="Verdana" pitchFamily="34" charset="0"/>
              </a:rPr>
              <a:t>Haswell</a:t>
            </a: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--EX 18C</a:t>
            </a:r>
            <a:endParaRPr lang="hu-HU" altLang="en-US" sz="11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68" name="Téglalap 3"/>
          <p:cNvSpPr>
            <a:spLocks noChangeArrowheads="1"/>
          </p:cNvSpPr>
          <p:nvPr/>
        </p:nvSpPr>
        <p:spPr bwMode="auto">
          <a:xfrm>
            <a:off x="4689475" y="3646478"/>
            <a:ext cx="1439863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endParaRPr lang="en-US" altLang="en-US" sz="1100" dirty="0" smtClean="0">
              <a:solidFill>
                <a:schemeClr val="bg1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1100" dirty="0" err="1" smtClean="0">
                <a:solidFill>
                  <a:schemeClr val="bg1"/>
                </a:solidFill>
                <a:latin typeface="Verdana" pitchFamily="34" charset="0"/>
              </a:rPr>
              <a:t>Haswell</a:t>
            </a: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-EX 18C</a:t>
            </a:r>
            <a:endParaRPr lang="hu-HU" altLang="en-US" sz="1100" dirty="0" smtClean="0">
              <a:solidFill>
                <a:schemeClr val="bg1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1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69" name="Téglalap 174"/>
          <p:cNvSpPr>
            <a:spLocks noChangeArrowheads="1"/>
          </p:cNvSpPr>
          <p:nvPr/>
        </p:nvSpPr>
        <p:spPr bwMode="auto">
          <a:xfrm>
            <a:off x="8738545" y="2342740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0" name="Téglalap 179"/>
          <p:cNvSpPr>
            <a:spLocks noChangeArrowheads="1"/>
          </p:cNvSpPr>
          <p:nvPr/>
        </p:nvSpPr>
        <p:spPr bwMode="auto">
          <a:xfrm>
            <a:off x="8738545" y="2590390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1" name="Téglalap 185"/>
          <p:cNvSpPr>
            <a:spLocks noChangeArrowheads="1"/>
          </p:cNvSpPr>
          <p:nvPr/>
        </p:nvSpPr>
        <p:spPr bwMode="auto">
          <a:xfrm>
            <a:off x="8738545" y="2979327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2" name="Téglalap 190"/>
          <p:cNvSpPr>
            <a:spLocks noChangeArrowheads="1"/>
          </p:cNvSpPr>
          <p:nvPr/>
        </p:nvSpPr>
        <p:spPr bwMode="auto">
          <a:xfrm>
            <a:off x="8738545" y="3230152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3" name="Téglalap 174"/>
          <p:cNvSpPr>
            <a:spLocks noChangeArrowheads="1"/>
          </p:cNvSpPr>
          <p:nvPr/>
        </p:nvSpPr>
        <p:spPr bwMode="auto">
          <a:xfrm>
            <a:off x="8738545" y="3561940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4" name="Téglalap 179"/>
          <p:cNvSpPr>
            <a:spLocks noChangeArrowheads="1"/>
          </p:cNvSpPr>
          <p:nvPr/>
        </p:nvSpPr>
        <p:spPr bwMode="auto">
          <a:xfrm>
            <a:off x="8738545" y="3809590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5" name="Téglalap 185"/>
          <p:cNvSpPr>
            <a:spLocks noChangeArrowheads="1"/>
          </p:cNvSpPr>
          <p:nvPr/>
        </p:nvSpPr>
        <p:spPr bwMode="auto">
          <a:xfrm>
            <a:off x="8738545" y="4249327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6" name="Téglalap 190"/>
          <p:cNvSpPr>
            <a:spLocks noChangeArrowheads="1"/>
          </p:cNvSpPr>
          <p:nvPr/>
        </p:nvSpPr>
        <p:spPr bwMode="auto">
          <a:xfrm>
            <a:off x="8738545" y="4500152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7" name="Téglalap 174"/>
          <p:cNvSpPr>
            <a:spLocks noChangeArrowheads="1"/>
          </p:cNvSpPr>
          <p:nvPr/>
        </p:nvSpPr>
        <p:spPr bwMode="auto">
          <a:xfrm>
            <a:off x="7390758" y="2067690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8" name="Téglalap 179"/>
          <p:cNvSpPr>
            <a:spLocks noChangeArrowheads="1"/>
          </p:cNvSpPr>
          <p:nvPr/>
        </p:nvSpPr>
        <p:spPr bwMode="auto">
          <a:xfrm>
            <a:off x="7390758" y="2315340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9" name="Téglalap 185"/>
          <p:cNvSpPr>
            <a:spLocks noChangeArrowheads="1"/>
          </p:cNvSpPr>
          <p:nvPr/>
        </p:nvSpPr>
        <p:spPr bwMode="auto">
          <a:xfrm>
            <a:off x="7390758" y="2666178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0" name="Téglalap 190"/>
          <p:cNvSpPr>
            <a:spLocks noChangeArrowheads="1"/>
          </p:cNvSpPr>
          <p:nvPr/>
        </p:nvSpPr>
        <p:spPr bwMode="auto">
          <a:xfrm>
            <a:off x="7390758" y="2917003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1" name="Téglalap 174"/>
          <p:cNvSpPr>
            <a:spLocks noChangeArrowheads="1"/>
          </p:cNvSpPr>
          <p:nvPr/>
        </p:nvSpPr>
        <p:spPr bwMode="auto">
          <a:xfrm>
            <a:off x="7390758" y="3299590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2" name="Téglalap 179"/>
          <p:cNvSpPr>
            <a:spLocks noChangeArrowheads="1"/>
          </p:cNvSpPr>
          <p:nvPr/>
        </p:nvSpPr>
        <p:spPr bwMode="auto">
          <a:xfrm>
            <a:off x="7390758" y="3547240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3" name="Téglalap 185"/>
          <p:cNvSpPr>
            <a:spLocks noChangeArrowheads="1"/>
          </p:cNvSpPr>
          <p:nvPr/>
        </p:nvSpPr>
        <p:spPr bwMode="auto">
          <a:xfrm>
            <a:off x="7390758" y="3936178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4" name="Téglalap 190"/>
          <p:cNvSpPr>
            <a:spLocks noChangeArrowheads="1"/>
          </p:cNvSpPr>
          <p:nvPr/>
        </p:nvSpPr>
        <p:spPr bwMode="auto">
          <a:xfrm>
            <a:off x="7390758" y="4187003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5" name="Téglalap 147"/>
          <p:cNvSpPr/>
          <p:nvPr/>
        </p:nvSpPr>
        <p:spPr>
          <a:xfrm flipH="1">
            <a:off x="1480232" y="3276190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86" name="Téglalap 152"/>
          <p:cNvSpPr/>
          <p:nvPr/>
        </p:nvSpPr>
        <p:spPr>
          <a:xfrm flipH="1">
            <a:off x="1480232" y="3523840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87" name="Téglalap 158"/>
          <p:cNvSpPr/>
          <p:nvPr/>
        </p:nvSpPr>
        <p:spPr>
          <a:xfrm flipH="1">
            <a:off x="1480232" y="3874677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88" name="Téglalap 163"/>
          <p:cNvSpPr/>
          <p:nvPr/>
        </p:nvSpPr>
        <p:spPr>
          <a:xfrm flipH="1">
            <a:off x="1480232" y="4125502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89" name="Téglalap 147"/>
          <p:cNvSpPr/>
          <p:nvPr/>
        </p:nvSpPr>
        <p:spPr>
          <a:xfrm flipH="1">
            <a:off x="1488840" y="2058577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90" name="Téglalap 152"/>
          <p:cNvSpPr/>
          <p:nvPr/>
        </p:nvSpPr>
        <p:spPr>
          <a:xfrm flipH="1">
            <a:off x="1488840" y="2306227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91" name="Téglalap 158"/>
          <p:cNvSpPr/>
          <p:nvPr/>
        </p:nvSpPr>
        <p:spPr>
          <a:xfrm flipH="1">
            <a:off x="1488840" y="2644365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92" name="Téglalap 163"/>
          <p:cNvSpPr/>
          <p:nvPr/>
        </p:nvSpPr>
        <p:spPr>
          <a:xfrm flipH="1">
            <a:off x="1488840" y="2895190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93" name="Téglalap 147"/>
          <p:cNvSpPr/>
          <p:nvPr/>
        </p:nvSpPr>
        <p:spPr>
          <a:xfrm flipH="1">
            <a:off x="243141" y="2326865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94" name="Téglalap 152"/>
          <p:cNvSpPr/>
          <p:nvPr/>
        </p:nvSpPr>
        <p:spPr>
          <a:xfrm flipH="1">
            <a:off x="243141" y="2574515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95" name="Téglalap 158"/>
          <p:cNvSpPr/>
          <p:nvPr/>
        </p:nvSpPr>
        <p:spPr>
          <a:xfrm flipH="1">
            <a:off x="243141" y="2988852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96" name="Téglalap 163"/>
          <p:cNvSpPr/>
          <p:nvPr/>
        </p:nvSpPr>
        <p:spPr>
          <a:xfrm flipH="1">
            <a:off x="243141" y="3239677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97" name="Téglalap 147"/>
          <p:cNvSpPr/>
          <p:nvPr/>
        </p:nvSpPr>
        <p:spPr>
          <a:xfrm flipH="1">
            <a:off x="244729" y="3560352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98" name="Téglalap 152"/>
          <p:cNvSpPr/>
          <p:nvPr/>
        </p:nvSpPr>
        <p:spPr>
          <a:xfrm flipH="1">
            <a:off x="244729" y="3808002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99" name="Téglalap 158"/>
          <p:cNvSpPr/>
          <p:nvPr/>
        </p:nvSpPr>
        <p:spPr>
          <a:xfrm flipH="1">
            <a:off x="244729" y="4222340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200" name="Téglalap 163"/>
          <p:cNvSpPr/>
          <p:nvPr/>
        </p:nvSpPr>
        <p:spPr>
          <a:xfrm flipH="1">
            <a:off x="244729" y="4473165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201" name="Téglalap 3"/>
          <p:cNvSpPr>
            <a:spLocks noChangeArrowheads="1"/>
          </p:cNvSpPr>
          <p:nvPr/>
        </p:nvSpPr>
        <p:spPr bwMode="auto">
          <a:xfrm>
            <a:off x="2760663" y="2476753"/>
            <a:ext cx="1440000" cy="57600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err="1" smtClean="0">
                <a:solidFill>
                  <a:schemeClr val="bg1"/>
                </a:solidFill>
                <a:latin typeface="Verdana" pitchFamily="34" charset="0"/>
              </a:rPr>
              <a:t>Haswell</a:t>
            </a: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-EX 18C</a:t>
            </a:r>
            <a:endParaRPr lang="hu-HU" altLang="en-US" sz="11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202" name="Text Box 90"/>
          <p:cNvSpPr txBox="1">
            <a:spLocks noChangeArrowheads="1"/>
          </p:cNvSpPr>
          <p:nvPr/>
        </p:nvSpPr>
        <p:spPr bwMode="auto">
          <a:xfrm>
            <a:off x="5584594" y="5366076"/>
            <a:ext cx="3572106" cy="1477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SMI2: Scalable Memory Interface 2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(Parallel 64-bit VMSE data link between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the </a:t>
            </a:r>
            <a:r>
              <a:rPr lang="en-US" altLang="en-US" sz="1100" dirty="0">
                <a:latin typeface="Verdana" pitchFamily="34" charset="0"/>
              </a:rPr>
              <a:t>processor </a:t>
            </a:r>
            <a:r>
              <a:rPr lang="en-US" altLang="en-US" sz="1100" dirty="0" smtClean="0">
                <a:latin typeface="Verdana" pitchFamily="34" charset="0"/>
              </a:rPr>
              <a:t>and the SMB)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(~110 bidirectional VMSE data lines)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SMB: Scalable Memory Buffer</a:t>
            </a:r>
          </a:p>
          <a:p>
            <a:pPr algn="ctr" eaLnBrk="1" hangingPunct="1">
              <a:spcBef>
                <a:spcPct val="0"/>
              </a:spcBef>
              <a:spcAft>
                <a:spcPts val="100"/>
              </a:spcAft>
              <a:buFontTx/>
              <a:buNone/>
            </a:pPr>
            <a:r>
              <a:rPr lang="en-US" altLang="en-US" sz="1100" dirty="0" smtClean="0">
                <a:solidFill>
                  <a:srgbClr val="FF0000"/>
                </a:solidFill>
                <a:latin typeface="Verdana" pitchFamily="34" charset="0"/>
              </a:rPr>
              <a:t>(C112/C114: Jordan Creek 2)</a:t>
            </a:r>
            <a:endParaRPr lang="en-US" altLang="en-US" sz="1100" dirty="0">
              <a:solidFill>
                <a:srgbClr val="FF0000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err="1" smtClean="0">
                <a:latin typeface="Verdana" pitchFamily="34" charset="0"/>
              </a:rPr>
              <a:t>C112</a:t>
            </a:r>
            <a:r>
              <a:rPr lang="en-US" altLang="en-US" sz="1100" dirty="0" smtClean="0">
                <a:latin typeface="Verdana" pitchFamily="34" charset="0"/>
              </a:rPr>
              <a:t>:  2 DIMMs/channel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C114: 3 DIMMs/channel</a:t>
            </a:r>
            <a:endParaRPr lang="en-US" altLang="en-US" sz="1100" dirty="0">
              <a:latin typeface="Verdana" pitchFamily="34" charset="0"/>
            </a:endParaRPr>
          </a:p>
        </p:txBody>
      </p:sp>
      <p:sp>
        <p:nvSpPr>
          <p:cNvPr id="203" name="Szövegdoboz 31"/>
          <p:cNvSpPr txBox="1">
            <a:spLocks noChangeArrowheads="1"/>
          </p:cNvSpPr>
          <p:nvPr/>
        </p:nvSpPr>
        <p:spPr bwMode="auto">
          <a:xfrm>
            <a:off x="5621756" y="4772015"/>
            <a:ext cx="3446043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Up to </a:t>
            </a:r>
            <a:r>
              <a:rPr lang="hu-HU" altLang="en-US" sz="1100" dirty="0" smtClean="0">
                <a:latin typeface="Verdana" pitchFamily="34" charset="0"/>
              </a:rPr>
              <a:t>DDR</a:t>
            </a:r>
            <a:r>
              <a:rPr lang="en-US" altLang="en-US" sz="1100" dirty="0" smtClean="0">
                <a:latin typeface="Verdana" pitchFamily="34" charset="0"/>
              </a:rPr>
              <a:t>3-1600 </a:t>
            </a:r>
          </a:p>
          <a:p>
            <a:pPr algn="ctr" eaLnBrk="1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in both performance and lockstep modes and</a:t>
            </a:r>
          </a:p>
          <a:p>
            <a:pPr algn="ctr" eaLnBrk="1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100" dirty="0" smtClean="0">
                <a:solidFill>
                  <a:srgbClr val="FF0000"/>
                </a:solidFill>
                <a:latin typeface="Verdana" pitchFamily="34" charset="0"/>
              </a:rPr>
              <a:t>up to </a:t>
            </a:r>
            <a:r>
              <a:rPr lang="hu-HU" altLang="en-US" sz="1100" dirty="0" smtClean="0">
                <a:solidFill>
                  <a:srgbClr val="FF0000"/>
                </a:solidFill>
                <a:latin typeface="Verdana" pitchFamily="34" charset="0"/>
              </a:rPr>
              <a:t>DDR</a:t>
            </a:r>
            <a:r>
              <a:rPr lang="en-US" altLang="en-US" sz="1100" dirty="0" smtClean="0">
                <a:solidFill>
                  <a:srgbClr val="FF0000"/>
                </a:solidFill>
                <a:latin typeface="Verdana" pitchFamily="34" charset="0"/>
              </a:rPr>
              <a:t>4-1866 in lockstep mode</a:t>
            </a:r>
            <a:endParaRPr lang="hu-HU" altLang="en-US" sz="1100" dirty="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204" name="TextBox 203"/>
          <p:cNvSpPr txBox="1"/>
          <p:nvPr/>
        </p:nvSpPr>
        <p:spPr>
          <a:xfrm>
            <a:off x="3089162" y="1964625"/>
            <a:ext cx="7906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PCIe</a:t>
            </a:r>
            <a:r>
              <a:rPr lang="en-US" sz="1100" dirty="0" smtClean="0"/>
              <a:t> 3.0</a:t>
            </a:r>
            <a:endParaRPr lang="en-US" sz="1100" dirty="0"/>
          </a:p>
        </p:txBody>
      </p:sp>
      <p:sp>
        <p:nvSpPr>
          <p:cNvPr id="205" name="TextBox 204"/>
          <p:cNvSpPr txBox="1"/>
          <p:nvPr/>
        </p:nvSpPr>
        <p:spPr>
          <a:xfrm>
            <a:off x="3127608" y="2223550"/>
            <a:ext cx="3642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32</a:t>
            </a:r>
            <a:endParaRPr lang="en-US" sz="1100" dirty="0"/>
          </a:p>
        </p:txBody>
      </p:sp>
      <p:sp>
        <p:nvSpPr>
          <p:cNvPr id="206" name="Up-Down Arrow 205"/>
          <p:cNvSpPr/>
          <p:nvPr/>
        </p:nvSpPr>
        <p:spPr bwMode="auto">
          <a:xfrm>
            <a:off x="3417647" y="2228363"/>
            <a:ext cx="124619" cy="252000"/>
          </a:xfrm>
          <a:prstGeom prst="upDownArrow">
            <a:avLst/>
          </a:prstGeom>
          <a:solidFill>
            <a:srgbClr val="FF0000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207" name="TextBox 206"/>
          <p:cNvSpPr txBox="1"/>
          <p:nvPr/>
        </p:nvSpPr>
        <p:spPr>
          <a:xfrm>
            <a:off x="5235462" y="1977325"/>
            <a:ext cx="7906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PCIe</a:t>
            </a:r>
            <a:r>
              <a:rPr lang="en-US" sz="1100" dirty="0" smtClean="0"/>
              <a:t> 3.0</a:t>
            </a:r>
            <a:endParaRPr lang="en-US" sz="1100" dirty="0"/>
          </a:p>
        </p:txBody>
      </p:sp>
      <p:sp>
        <p:nvSpPr>
          <p:cNvPr id="208" name="TextBox 207"/>
          <p:cNvSpPr txBox="1"/>
          <p:nvPr/>
        </p:nvSpPr>
        <p:spPr>
          <a:xfrm>
            <a:off x="5273908" y="2236250"/>
            <a:ext cx="3642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32</a:t>
            </a:r>
            <a:endParaRPr lang="en-US" sz="1100" dirty="0"/>
          </a:p>
        </p:txBody>
      </p:sp>
      <p:sp>
        <p:nvSpPr>
          <p:cNvPr id="209" name="Up-Down Arrow 208"/>
          <p:cNvSpPr/>
          <p:nvPr/>
        </p:nvSpPr>
        <p:spPr bwMode="auto">
          <a:xfrm>
            <a:off x="5563947" y="2241063"/>
            <a:ext cx="124619" cy="252000"/>
          </a:xfrm>
          <a:prstGeom prst="upDownArrow">
            <a:avLst/>
          </a:prstGeom>
          <a:solidFill>
            <a:srgbClr val="FF0000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210" name="Téglalap 53"/>
          <p:cNvSpPr>
            <a:spLocks noChangeArrowheads="1"/>
          </p:cNvSpPr>
          <p:nvPr/>
        </p:nvSpPr>
        <p:spPr bwMode="auto">
          <a:xfrm>
            <a:off x="2755900" y="4832340"/>
            <a:ext cx="1439863" cy="576263"/>
          </a:xfrm>
          <a:prstGeom prst="rect">
            <a:avLst/>
          </a:prstGeom>
          <a:solidFill>
            <a:srgbClr val="3366FF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C602J PCH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(</a:t>
            </a:r>
            <a:r>
              <a:rPr lang="en-US" altLang="en-US" sz="1100" dirty="0" err="1" smtClean="0">
                <a:solidFill>
                  <a:schemeClr val="bg1"/>
                </a:solidFill>
                <a:latin typeface="Verdana" pitchFamily="34" charset="0"/>
              </a:rPr>
              <a:t>Patsburg</a:t>
            </a: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 J) </a:t>
            </a:r>
            <a:endParaRPr lang="hu-HU" altLang="en-US" sz="1100" dirty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211" name="Egyenes összekötő 121"/>
          <p:cNvCxnSpPr/>
          <p:nvPr/>
        </p:nvCxnSpPr>
        <p:spPr>
          <a:xfrm rot="5400000" flipH="1" flipV="1">
            <a:off x="3153162" y="4570015"/>
            <a:ext cx="61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2" name="Szövegdoboz 70"/>
          <p:cNvSpPr txBox="1">
            <a:spLocks noChangeArrowheads="1"/>
          </p:cNvSpPr>
          <p:nvPr/>
        </p:nvSpPr>
        <p:spPr bwMode="auto">
          <a:xfrm>
            <a:off x="3432498" y="4340215"/>
            <a:ext cx="7216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DMI2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4</a:t>
            </a:r>
            <a:r>
              <a:rPr lang="en-US" altLang="en-US" sz="1000" dirty="0" smtClean="0">
                <a:latin typeface="Verdana" pitchFamily="34" charset="0"/>
              </a:rPr>
              <a:t>xPCIe2</a:t>
            </a:r>
            <a:endParaRPr lang="hu-HU" altLang="en-US" sz="1000" dirty="0">
              <a:latin typeface="Verdana" pitchFamily="34" charset="0"/>
            </a:endParaRPr>
          </a:p>
        </p:txBody>
      </p:sp>
      <p:cxnSp>
        <p:nvCxnSpPr>
          <p:cNvPr id="213" name="Egyenes összekötő 130"/>
          <p:cNvCxnSpPr/>
          <p:nvPr/>
        </p:nvCxnSpPr>
        <p:spPr>
          <a:xfrm rot="10800000" flipH="1" flipV="1">
            <a:off x="2409825" y="4054465"/>
            <a:ext cx="35083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Line 129"/>
          <p:cNvSpPr>
            <a:spLocks noChangeShapeType="1"/>
          </p:cNvSpPr>
          <p:nvPr/>
        </p:nvSpPr>
        <p:spPr bwMode="auto">
          <a:xfrm>
            <a:off x="2687638" y="4152890"/>
            <a:ext cx="0" cy="2476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" name="Line 131"/>
          <p:cNvSpPr>
            <a:spLocks noChangeShapeType="1"/>
          </p:cNvSpPr>
          <p:nvPr/>
        </p:nvSpPr>
        <p:spPr bwMode="auto">
          <a:xfrm>
            <a:off x="2687638" y="4146540"/>
            <a:ext cx="0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" name="Line 132"/>
          <p:cNvSpPr>
            <a:spLocks noChangeShapeType="1"/>
          </p:cNvSpPr>
          <p:nvPr/>
        </p:nvSpPr>
        <p:spPr bwMode="auto">
          <a:xfrm>
            <a:off x="2687638" y="4146540"/>
            <a:ext cx="8255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7" name="Rectangle 178"/>
          <p:cNvSpPr>
            <a:spLocks noChangeArrowheads="1"/>
          </p:cNvSpPr>
          <p:nvPr/>
        </p:nvSpPr>
        <p:spPr bwMode="auto">
          <a:xfrm>
            <a:off x="3960813" y="5160953"/>
            <a:ext cx="219075" cy="227012"/>
          </a:xfrm>
          <a:prstGeom prst="rect">
            <a:avLst/>
          </a:prstGeom>
          <a:noFill/>
          <a:ln w="19050" algn="ctr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ME</a:t>
            </a:r>
          </a:p>
        </p:txBody>
      </p:sp>
      <p:sp>
        <p:nvSpPr>
          <p:cNvPr id="218" name="TextBox 217"/>
          <p:cNvSpPr txBox="1"/>
          <p:nvPr/>
        </p:nvSpPr>
        <p:spPr>
          <a:xfrm>
            <a:off x="5121162" y="4504625"/>
            <a:ext cx="7906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PCIe</a:t>
            </a:r>
            <a:r>
              <a:rPr lang="en-US" sz="1100" dirty="0" smtClean="0"/>
              <a:t> 3.0</a:t>
            </a:r>
            <a:endParaRPr lang="en-US" sz="1100" dirty="0"/>
          </a:p>
        </p:txBody>
      </p:sp>
      <p:sp>
        <p:nvSpPr>
          <p:cNvPr id="219" name="TextBox 218"/>
          <p:cNvSpPr txBox="1"/>
          <p:nvPr/>
        </p:nvSpPr>
        <p:spPr>
          <a:xfrm>
            <a:off x="4664308" y="4357150"/>
            <a:ext cx="3642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32</a:t>
            </a:r>
            <a:endParaRPr lang="en-US" sz="1100" dirty="0"/>
          </a:p>
        </p:txBody>
      </p:sp>
      <p:sp>
        <p:nvSpPr>
          <p:cNvPr id="220" name="Up-Down Arrow 219"/>
          <p:cNvSpPr/>
          <p:nvPr/>
        </p:nvSpPr>
        <p:spPr bwMode="auto">
          <a:xfrm>
            <a:off x="5449647" y="4247663"/>
            <a:ext cx="124619" cy="252000"/>
          </a:xfrm>
          <a:prstGeom prst="upDownArrow">
            <a:avLst/>
          </a:prstGeom>
          <a:solidFill>
            <a:srgbClr val="FF0000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221" name="TextBox 220"/>
          <p:cNvSpPr txBox="1"/>
          <p:nvPr/>
        </p:nvSpPr>
        <p:spPr>
          <a:xfrm>
            <a:off x="2657362" y="4466525"/>
            <a:ext cx="7906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PCIe</a:t>
            </a:r>
            <a:r>
              <a:rPr lang="en-US" sz="1100" dirty="0" smtClean="0"/>
              <a:t> 3.0</a:t>
            </a:r>
            <a:endParaRPr lang="en-US" sz="1100" dirty="0"/>
          </a:p>
        </p:txBody>
      </p:sp>
      <p:sp>
        <p:nvSpPr>
          <p:cNvPr id="222" name="Up-Down Arrow 221"/>
          <p:cNvSpPr/>
          <p:nvPr/>
        </p:nvSpPr>
        <p:spPr bwMode="auto">
          <a:xfrm>
            <a:off x="3277947" y="4247663"/>
            <a:ext cx="124619" cy="252000"/>
          </a:xfrm>
          <a:prstGeom prst="upDownArrow">
            <a:avLst/>
          </a:prstGeom>
          <a:solidFill>
            <a:srgbClr val="FF0000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223" name="TextBox 222"/>
          <p:cNvSpPr txBox="1"/>
          <p:nvPr/>
        </p:nvSpPr>
        <p:spPr>
          <a:xfrm>
            <a:off x="2987908" y="4230150"/>
            <a:ext cx="3642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32</a:t>
            </a:r>
            <a:endParaRPr lang="en-US" sz="1100" dirty="0"/>
          </a:p>
        </p:txBody>
      </p:sp>
      <p:sp>
        <p:nvSpPr>
          <p:cNvPr id="444" name="Text Box 177"/>
          <p:cNvSpPr txBox="1">
            <a:spLocks noChangeArrowheads="1"/>
          </p:cNvSpPr>
          <p:nvPr/>
        </p:nvSpPr>
        <p:spPr bwMode="auto">
          <a:xfrm>
            <a:off x="157162" y="623172"/>
            <a:ext cx="9139237" cy="28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Main enhancements </a:t>
            </a:r>
            <a:r>
              <a:rPr lang="en-US" altLang="en-US" sz="1400" b="1" dirty="0">
                <a:solidFill>
                  <a:srgbClr val="3333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the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up to 18 core Haswell-EX aimed </a:t>
            </a:r>
            <a:r>
              <a:rPr lang="en-US" altLang="en-US" sz="1400" b="1" dirty="0" err="1" smtClean="0">
                <a:solidFill>
                  <a:srgbClr val="3333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Brickland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4S server platform</a:t>
            </a:r>
            <a:endParaRPr lang="en-US" altLang="en-US" sz="14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45" name="Oval 188"/>
          <p:cNvSpPr>
            <a:spLocks noChangeArrowheads="1"/>
          </p:cNvSpPr>
          <p:nvPr/>
        </p:nvSpPr>
        <p:spPr bwMode="auto">
          <a:xfrm>
            <a:off x="1" y="1657086"/>
            <a:ext cx="2755900" cy="3543300"/>
          </a:xfrm>
          <a:prstGeom prst="ellipse">
            <a:avLst/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46" name="Rounded Rectangle 445"/>
          <p:cNvSpPr/>
          <p:nvPr/>
        </p:nvSpPr>
        <p:spPr bwMode="auto">
          <a:xfrm>
            <a:off x="2735263" y="2129724"/>
            <a:ext cx="3411537" cy="2610601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47" name="Oval 188"/>
          <p:cNvSpPr>
            <a:spLocks noChangeArrowheads="1"/>
          </p:cNvSpPr>
          <p:nvPr/>
        </p:nvSpPr>
        <p:spPr bwMode="auto">
          <a:xfrm>
            <a:off x="6134100" y="1657086"/>
            <a:ext cx="2817581" cy="3617373"/>
          </a:xfrm>
          <a:prstGeom prst="ellipse">
            <a:avLst/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48" name="Rounded Rectangle 447"/>
          <p:cNvSpPr/>
          <p:nvPr/>
        </p:nvSpPr>
        <p:spPr bwMode="auto">
          <a:xfrm>
            <a:off x="2580839" y="4747192"/>
            <a:ext cx="1851819" cy="809384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1343" y="6001558"/>
            <a:ext cx="309892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altLang="en-US" sz="1100" dirty="0">
                <a:solidFill>
                  <a:srgbClr val="000000"/>
                </a:solidFill>
              </a:rPr>
              <a:t> </a:t>
            </a:r>
            <a:r>
              <a:rPr lang="en-US" altLang="en-US" sz="1100" dirty="0" err="1" smtClean="0">
                <a:solidFill>
                  <a:srgbClr val="000000"/>
                </a:solidFill>
              </a:rPr>
              <a:t>SMBs</a:t>
            </a:r>
            <a:r>
              <a:rPr lang="en-US" altLang="en-US" sz="1100" dirty="0" smtClean="0">
                <a:solidFill>
                  <a:srgbClr val="000000"/>
                </a:solidFill>
              </a:rPr>
              <a:t> performs </a:t>
            </a:r>
            <a:r>
              <a:rPr lang="en-US" altLang="en-US" sz="1100" dirty="0">
                <a:solidFill>
                  <a:srgbClr val="000000"/>
                </a:solidFill>
              </a:rPr>
              <a:t>conversion between the </a:t>
            </a:r>
            <a:endParaRPr lang="en-US" altLang="en-US" sz="1100" dirty="0" smtClean="0">
              <a:solidFill>
                <a:srgbClr val="000000"/>
              </a:solidFill>
            </a:endParaRPr>
          </a:p>
          <a:p>
            <a:pPr lvl="0" algn="ctr"/>
            <a:r>
              <a:rPr lang="en-US" altLang="en-US" sz="1100" dirty="0" smtClean="0">
                <a:solidFill>
                  <a:srgbClr val="000000"/>
                </a:solidFill>
              </a:rPr>
              <a:t> parallel </a:t>
            </a:r>
            <a:r>
              <a:rPr lang="en-US" altLang="en-US" sz="1100" dirty="0" err="1" smtClean="0">
                <a:solidFill>
                  <a:srgbClr val="000000"/>
                </a:solidFill>
              </a:rPr>
              <a:t>SMI2</a:t>
            </a:r>
            <a:r>
              <a:rPr lang="en-US" altLang="en-US" sz="1100" dirty="0" smtClean="0">
                <a:solidFill>
                  <a:srgbClr val="000000"/>
                </a:solidFill>
              </a:rPr>
              <a:t> and the parallel </a:t>
            </a:r>
          </a:p>
          <a:p>
            <a:pPr lvl="0" algn="ctr">
              <a:spcAft>
                <a:spcPts val="300"/>
              </a:spcAft>
            </a:pPr>
            <a:r>
              <a:rPr lang="en-US" altLang="en-US" sz="1100" dirty="0" smtClean="0">
                <a:solidFill>
                  <a:srgbClr val="000000"/>
                </a:solidFill>
              </a:rPr>
              <a:t> </a:t>
            </a:r>
            <a:r>
              <a:rPr lang="en-US" altLang="en-US" sz="1100" dirty="0" err="1" smtClean="0">
                <a:solidFill>
                  <a:srgbClr val="000000"/>
                </a:solidFill>
              </a:rPr>
              <a:t>DDR3</a:t>
            </a:r>
            <a:r>
              <a:rPr lang="en-US" altLang="en-US" sz="1100" dirty="0" smtClean="0">
                <a:solidFill>
                  <a:srgbClr val="000000"/>
                </a:solidFill>
              </a:rPr>
              <a:t>/</a:t>
            </a:r>
            <a:r>
              <a:rPr lang="en-US" altLang="en-US" sz="1100" dirty="0" err="1" smtClean="0">
                <a:solidFill>
                  <a:srgbClr val="000000"/>
                </a:solidFill>
              </a:rPr>
              <a:t>DDR4</a:t>
            </a:r>
            <a:r>
              <a:rPr lang="en-US" altLang="en-US" sz="1100" dirty="0" smtClean="0">
                <a:solidFill>
                  <a:srgbClr val="000000"/>
                </a:solidFill>
              </a:rPr>
              <a:t> </a:t>
            </a:r>
            <a:r>
              <a:rPr lang="en-US" altLang="en-US" sz="1100" dirty="0" err="1" smtClean="0">
                <a:solidFill>
                  <a:srgbClr val="000000"/>
                </a:solidFill>
              </a:rPr>
              <a:t>DIMM</a:t>
            </a:r>
            <a:r>
              <a:rPr lang="en-US" altLang="en-US" sz="1100" dirty="0" smtClean="0">
                <a:solidFill>
                  <a:srgbClr val="000000"/>
                </a:solidFill>
              </a:rPr>
              <a:t> interfaces</a:t>
            </a:r>
            <a:endParaRPr lang="en-US" dirty="0"/>
          </a:p>
        </p:txBody>
      </p:sp>
      <p:sp>
        <p:nvSpPr>
          <p:cNvPr id="229" name="TextBox 228"/>
          <p:cNvSpPr txBox="1"/>
          <p:nvPr/>
        </p:nvSpPr>
        <p:spPr>
          <a:xfrm>
            <a:off x="335684" y="1030316"/>
            <a:ext cx="86121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Redesigned low line count proprietary parallel  memory connection to support </a:t>
            </a:r>
            <a:r>
              <a:rPr lang="en-US" dirty="0" err="1" smtClean="0">
                <a:solidFill>
                  <a:srgbClr val="FF0000"/>
                </a:solidFill>
              </a:rPr>
              <a:t>DDR4</a:t>
            </a:r>
            <a:r>
              <a:rPr lang="en-US" dirty="0" smtClean="0">
                <a:solidFill>
                  <a:srgbClr val="FF0000"/>
                </a:solidFill>
              </a:rPr>
              <a:t> memory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345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9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7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8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1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2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5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6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9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0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9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3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4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5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6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9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0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3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4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7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8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1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2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5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6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9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0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3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4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1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2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5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6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3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4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7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8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1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2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5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6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9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0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3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4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8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1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2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5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6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9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0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3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4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7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8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1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2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5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6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9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0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3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4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7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8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1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2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5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6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9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0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3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4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7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8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1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2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6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9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0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3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4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7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8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1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2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5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6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9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0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3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4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7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8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1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2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5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6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9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0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3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4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7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8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1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5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6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9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0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3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4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7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8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1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2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5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6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9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0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3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4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7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8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1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2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5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6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9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0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3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4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7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8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1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2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5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6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9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0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3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4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7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8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1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2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5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6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9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0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3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4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7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8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1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2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5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6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9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0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3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4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7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8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1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2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5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6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9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0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3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4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7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8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1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2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5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6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9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0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3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4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7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8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1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2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5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6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9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0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3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4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7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8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1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2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5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6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9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0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3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4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7" dur="5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8" dur="5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1" dur="5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2" dur="5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5" dur="50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6" dur="50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9" dur="5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0" dur="5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2" grpId="0"/>
      <p:bldP spid="13" grpId="0"/>
      <p:bldP spid="14" grpId="0"/>
      <p:bldP spid="15" grpId="0"/>
      <p:bldP spid="16" grpId="0"/>
      <p:bldP spid="17" grpId="0"/>
      <p:bldP spid="21" grpId="0" animBg="1"/>
      <p:bldP spid="22" grpId="0" animBg="1"/>
      <p:bldP spid="24" grpId="0" animBg="1"/>
      <p:bldP spid="25" grpId="0" animBg="1"/>
      <p:bldP spid="26" grpId="0" animBg="1"/>
      <p:bldP spid="28" grpId="0" animBg="1"/>
      <p:bldP spid="29" grpId="0" animBg="1"/>
      <p:bldP spid="31" grpId="0" animBg="1"/>
      <p:bldP spid="32" grpId="0" animBg="1"/>
      <p:bldP spid="33" grpId="0" animBg="1"/>
      <p:bldP spid="37" grpId="0" animBg="1"/>
      <p:bldP spid="38" grpId="0" animBg="1"/>
      <p:bldP spid="40" grpId="0" animBg="1"/>
      <p:bldP spid="41" grpId="0" animBg="1"/>
      <p:bldP spid="42" grpId="0" animBg="1"/>
      <p:bldP spid="44" grpId="0" animBg="1"/>
      <p:bldP spid="45" grpId="0" animBg="1"/>
      <p:bldP spid="47" grpId="0" animBg="1"/>
      <p:bldP spid="48" grpId="0" animBg="1"/>
      <p:bldP spid="49" grpId="0" animBg="1"/>
      <p:bldP spid="53" grpId="0" animBg="1"/>
      <p:bldP spid="54" grpId="0" animBg="1"/>
      <p:bldP spid="56" grpId="0" animBg="1"/>
      <p:bldP spid="57" grpId="0" animBg="1"/>
      <p:bldP spid="58" grpId="0" animBg="1"/>
      <p:bldP spid="60" grpId="0" animBg="1"/>
      <p:bldP spid="61" grpId="0" animBg="1"/>
      <p:bldP spid="63" grpId="0" animBg="1"/>
      <p:bldP spid="64" grpId="0" animBg="1"/>
      <p:bldP spid="65" grpId="0" animBg="1"/>
      <p:bldP spid="69" grpId="0" animBg="1"/>
      <p:bldP spid="70" grpId="0" animBg="1"/>
      <p:bldP spid="72" grpId="0" animBg="1"/>
      <p:bldP spid="73" grpId="0" animBg="1"/>
      <p:bldP spid="74" grpId="0" animBg="1"/>
      <p:bldP spid="76" grpId="0" animBg="1"/>
      <p:bldP spid="77" grpId="0" animBg="1"/>
      <p:bldP spid="79" grpId="0" animBg="1"/>
      <p:bldP spid="80" grpId="0" animBg="1"/>
      <p:bldP spid="81" grpId="0" animBg="1"/>
      <p:bldP spid="85" grpId="0" animBg="1"/>
      <p:bldP spid="86" grpId="0" animBg="1"/>
      <p:bldP spid="88" grpId="0" animBg="1"/>
      <p:bldP spid="89" grpId="0" animBg="1"/>
      <p:bldP spid="90" grpId="0" animBg="1"/>
      <p:bldP spid="92" grpId="0" animBg="1"/>
      <p:bldP spid="93" grpId="0" animBg="1"/>
      <p:bldP spid="95" grpId="0" animBg="1"/>
      <p:bldP spid="96" grpId="0" animBg="1"/>
      <p:bldP spid="97" grpId="0" animBg="1"/>
      <p:bldP spid="101" grpId="0" animBg="1"/>
      <p:bldP spid="102" grpId="0" animBg="1"/>
      <p:bldP spid="104" grpId="0" animBg="1"/>
      <p:bldP spid="105" grpId="0" animBg="1"/>
      <p:bldP spid="106" grpId="0" animBg="1"/>
      <p:bldP spid="108" grpId="0" animBg="1"/>
      <p:bldP spid="109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5" grpId="0" animBg="1"/>
      <p:bldP spid="126" grpId="0" animBg="1"/>
      <p:bldP spid="128" grpId="0" animBg="1"/>
      <p:bldP spid="129" grpId="0" animBg="1"/>
      <p:bldP spid="130" grpId="0" animBg="1"/>
      <p:bldP spid="132" grpId="0" animBg="1"/>
      <p:bldP spid="133" grpId="0" animBg="1"/>
      <p:bldP spid="135" grpId="0" animBg="1"/>
      <p:bldP spid="136" grpId="0" animBg="1"/>
      <p:bldP spid="137" grpId="0" animBg="1"/>
      <p:bldP spid="141" grpId="0" animBg="1"/>
      <p:bldP spid="142" grpId="0" animBg="1"/>
      <p:bldP spid="144" grpId="0" animBg="1"/>
      <p:bldP spid="145" grpId="0" animBg="1"/>
      <p:bldP spid="146" grpId="0" animBg="1"/>
      <p:bldP spid="148" grpId="0" animBg="1"/>
      <p:bldP spid="149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/>
      <p:bldP spid="164" grpId="0"/>
      <p:bldP spid="165" grpId="0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/>
      <p:bldP spid="203" grpId="0"/>
      <p:bldP spid="204" grpId="0"/>
      <p:bldP spid="205" grpId="0"/>
      <p:bldP spid="206" grpId="0" animBg="1"/>
      <p:bldP spid="207" grpId="0"/>
      <p:bldP spid="208" grpId="0"/>
      <p:bldP spid="209" grpId="0" animBg="1"/>
      <p:bldP spid="210" grpId="0" animBg="1"/>
      <p:bldP spid="212" grpId="0"/>
      <p:bldP spid="214" grpId="0" animBg="1"/>
      <p:bldP spid="215" grpId="0" animBg="1"/>
      <p:bldP spid="216" grpId="0" animBg="1"/>
      <p:bldP spid="217" grpId="0" animBg="1"/>
      <p:bldP spid="218" grpId="0"/>
      <p:bldP spid="219" grpId="0"/>
      <p:bldP spid="220" grpId="0" animBg="1"/>
      <p:bldP spid="221" grpId="0"/>
      <p:bldP spid="222" grpId="0" animBg="1"/>
      <p:bldP spid="223" grpId="0"/>
      <p:bldP spid="445" grpId="0" animBg="1"/>
      <p:bldP spid="446" grpId="0" animBg="1"/>
      <p:bldP spid="447" grpId="0" animBg="1"/>
      <p:bldP spid="448" grpId="0" animBg="1"/>
      <p:bldP spid="3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44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sp>
        <p:nvSpPr>
          <p:cNvPr id="114" name="Text Box 5"/>
          <p:cNvSpPr txBox="1">
            <a:spLocks noChangeArrowheads="1"/>
          </p:cNvSpPr>
          <p:nvPr/>
        </p:nvSpPr>
        <p:spPr bwMode="auto">
          <a:xfrm>
            <a:off x="2929901" y="2173901"/>
            <a:ext cx="2821605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342265" indent="-342265" algn="ctr">
              <a:lnSpc>
                <a:spcPts val="1200"/>
              </a:lnSpc>
              <a:spcAft>
                <a:spcPts val="0"/>
              </a:spcAft>
            </a:pPr>
            <a:r>
              <a:rPr lang="en-US" sz="1200" b="1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Connect memory</a:t>
            </a:r>
            <a:endParaRPr lang="en-US" sz="1200" dirty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ctr">
              <a:spcAft>
                <a:spcPts val="300"/>
              </a:spcAft>
            </a:pPr>
            <a:r>
              <a:rPr lang="en-US" sz="1200" b="1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distributed </a:t>
            </a:r>
            <a:r>
              <a:rPr lang="en-US" sz="1200" b="1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via </a:t>
            </a:r>
            <a:r>
              <a:rPr lang="en-US" sz="1200" b="1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lang="en-US" sz="1200" b="1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processors</a:t>
            </a:r>
            <a:endParaRPr lang="en-US" sz="1200" dirty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5" name="Text Box 6"/>
          <p:cNvSpPr txBox="1">
            <a:spLocks noChangeArrowheads="1"/>
          </p:cNvSpPr>
          <p:nvPr/>
        </p:nvSpPr>
        <p:spPr bwMode="auto">
          <a:xfrm>
            <a:off x="6010044" y="2173901"/>
            <a:ext cx="2783134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sz="1300" b="1" dirty="0" smtClean="0">
                <a:solidFill>
                  <a:srgbClr val="000000"/>
                </a:solidFill>
              </a:rPr>
              <a:t>Connect memory   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sz="1300" b="1" dirty="0" smtClean="0">
                <a:solidFill>
                  <a:srgbClr val="000000"/>
                </a:solidFill>
              </a:rPr>
              <a:t>globally via an interconnect</a:t>
            </a:r>
            <a:endParaRPr lang="en-US" sz="1300" b="1" dirty="0">
              <a:solidFill>
                <a:srgbClr val="000000"/>
              </a:solidFill>
            </a:endParaRPr>
          </a:p>
        </p:txBody>
      </p:sp>
      <p:sp>
        <p:nvSpPr>
          <p:cNvPr id="119" name="Text Box 5"/>
          <p:cNvSpPr txBox="1">
            <a:spLocks noChangeArrowheads="1"/>
          </p:cNvSpPr>
          <p:nvPr/>
        </p:nvSpPr>
        <p:spPr bwMode="auto">
          <a:xfrm>
            <a:off x="380519" y="2173901"/>
            <a:ext cx="2127505" cy="6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342265" indent="-342265" algn="ctr">
              <a:lnSpc>
                <a:spcPts val="1200"/>
              </a:lnSpc>
              <a:spcAft>
                <a:spcPts val="0"/>
              </a:spcAft>
            </a:pPr>
            <a:r>
              <a:rPr lang="en-US" sz="1200" b="1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Connect memory</a:t>
            </a:r>
            <a:endParaRPr lang="en-US" sz="1200" dirty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ctr">
              <a:spcAft>
                <a:spcPts val="300"/>
              </a:spcAft>
            </a:pPr>
            <a:r>
              <a:rPr lang="hu-HU" sz="1200" b="1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centrally </a:t>
            </a:r>
            <a:r>
              <a:rPr lang="en-US" sz="1200" b="1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via </a:t>
            </a:r>
            <a:r>
              <a:rPr lang="en-US" sz="1200" b="1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the MCH </a:t>
            </a:r>
            <a:endParaRPr lang="hu-HU" sz="1200" b="1" dirty="0" smtClean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ctr">
              <a:spcAft>
                <a:spcPts val="300"/>
              </a:spcAft>
            </a:pPr>
            <a:r>
              <a:rPr lang="en-US" sz="1200" b="1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n-US" sz="1200" b="1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Memory Control Hub</a:t>
            </a:r>
            <a:r>
              <a:rPr lang="en-US" sz="1200" b="1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en-US" sz="1200" dirty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448285" y="1260447"/>
            <a:ext cx="5929031" cy="867249"/>
            <a:chOff x="1448285" y="1260447"/>
            <a:chExt cx="5929031" cy="867249"/>
          </a:xfrm>
        </p:grpSpPr>
        <p:sp>
          <p:nvSpPr>
            <p:cNvPr id="116" name="Line 9"/>
            <p:cNvSpPr>
              <a:spLocks noChangeShapeType="1"/>
            </p:cNvSpPr>
            <p:nvPr/>
          </p:nvSpPr>
          <p:spPr bwMode="auto">
            <a:xfrm>
              <a:off x="4403843" y="1546838"/>
              <a:ext cx="0" cy="2460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00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117" name="Line 10"/>
            <p:cNvSpPr>
              <a:spLocks noChangeShapeType="1"/>
            </p:cNvSpPr>
            <p:nvPr/>
          </p:nvSpPr>
          <p:spPr bwMode="auto">
            <a:xfrm flipH="1">
              <a:off x="4409040" y="1792901"/>
              <a:ext cx="0" cy="2960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00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118" name="Text Box 13"/>
            <p:cNvSpPr txBox="1">
              <a:spLocks noChangeArrowheads="1"/>
            </p:cNvSpPr>
            <p:nvPr/>
          </p:nvSpPr>
          <p:spPr bwMode="auto">
            <a:xfrm>
              <a:off x="2502491" y="1260447"/>
              <a:ext cx="3844322" cy="292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sz="1300" b="1" dirty="0" smtClean="0">
                  <a:solidFill>
                    <a:srgbClr val="000000"/>
                  </a:solidFill>
                </a:rPr>
                <a:t>Connecting memory to the processors</a:t>
              </a:r>
              <a:endParaRPr lang="en-US" sz="1300" b="1" dirty="0">
                <a:solidFill>
                  <a:srgbClr val="000000"/>
                </a:solidFill>
              </a:endParaRPr>
            </a:p>
          </p:txBody>
        </p:sp>
        <p:cxnSp>
          <p:nvCxnSpPr>
            <p:cNvPr id="120" name="Straight Connector 119"/>
            <p:cNvCxnSpPr>
              <a:stCxn id="116" idx="1"/>
            </p:cNvCxnSpPr>
            <p:nvPr/>
          </p:nvCxnSpPr>
          <p:spPr>
            <a:xfrm flipH="1">
              <a:off x="1465672" y="1792901"/>
              <a:ext cx="2938172" cy="3065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>
              <a:stCxn id="117" idx="0"/>
            </p:cNvCxnSpPr>
            <p:nvPr/>
          </p:nvCxnSpPr>
          <p:spPr>
            <a:xfrm>
              <a:off x="4409040" y="1792901"/>
              <a:ext cx="2949284" cy="3000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Oval 13"/>
            <p:cNvSpPr>
              <a:spLocks noChangeArrowheads="1"/>
            </p:cNvSpPr>
            <p:nvPr/>
          </p:nvSpPr>
          <p:spPr bwMode="auto">
            <a:xfrm>
              <a:off x="4376129" y="2062776"/>
              <a:ext cx="65088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300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123" name="Oval 13"/>
            <p:cNvSpPr>
              <a:spLocks noChangeArrowheads="1"/>
            </p:cNvSpPr>
            <p:nvPr/>
          </p:nvSpPr>
          <p:spPr bwMode="auto">
            <a:xfrm>
              <a:off x="1448285" y="2067371"/>
              <a:ext cx="65088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300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124" name="Oval 123"/>
            <p:cNvSpPr>
              <a:spLocks noChangeArrowheads="1"/>
            </p:cNvSpPr>
            <p:nvPr/>
          </p:nvSpPr>
          <p:spPr bwMode="auto">
            <a:xfrm>
              <a:off x="7312229" y="2058013"/>
              <a:ext cx="65087" cy="61913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1300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1353" y="3211316"/>
            <a:ext cx="2981906" cy="3120501"/>
            <a:chOff x="11353" y="3211316"/>
            <a:chExt cx="2981906" cy="3120501"/>
          </a:xfrm>
        </p:grpSpPr>
        <p:sp>
          <p:nvSpPr>
            <p:cNvPr id="4" name="Téglalap 40"/>
            <p:cNvSpPr>
              <a:spLocks noChangeArrowheads="1"/>
            </p:cNvSpPr>
            <p:nvPr/>
          </p:nvSpPr>
          <p:spPr bwMode="auto">
            <a:xfrm>
              <a:off x="501650" y="3211316"/>
              <a:ext cx="855826" cy="447119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chemeClr val="bg1"/>
                  </a:solidFill>
                  <a:latin typeface="Verdana" pitchFamily="34" charset="0"/>
                </a:rPr>
                <a:t>Processor</a:t>
              </a:r>
              <a:endParaRPr lang="hu-HU" altLang="en-US" sz="10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5" name="Téglalap 46"/>
            <p:cNvSpPr/>
            <p:nvPr/>
          </p:nvSpPr>
          <p:spPr>
            <a:xfrm>
              <a:off x="1058036" y="3970951"/>
              <a:ext cx="693753" cy="41536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Aft>
                  <a:spcPts val="300"/>
                </a:spcAft>
                <a:defRPr/>
              </a:pPr>
              <a:r>
                <a:rPr lang="hu-HU" altLang="en-US" sz="1000" smtClean="0">
                  <a:solidFill>
                    <a:schemeClr val="bg1"/>
                  </a:solidFill>
                  <a:latin typeface="Verdana" pitchFamily="34" charset="0"/>
                </a:rPr>
                <a:t>MCH</a:t>
              </a:r>
            </a:p>
          </p:txBody>
        </p:sp>
        <p:cxnSp>
          <p:nvCxnSpPr>
            <p:cNvPr id="6" name="Egyenes összekötő 47"/>
            <p:cNvCxnSpPr>
              <a:stCxn id="5" idx="0"/>
            </p:cNvCxnSpPr>
            <p:nvPr/>
          </p:nvCxnSpPr>
          <p:spPr>
            <a:xfrm rot="16200000" flipV="1">
              <a:off x="1068485" y="3808457"/>
              <a:ext cx="324000" cy="9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Egyenes összekötő 48"/>
            <p:cNvCxnSpPr>
              <a:stCxn id="8" idx="0"/>
              <a:endCxn id="5" idx="2"/>
            </p:cNvCxnSpPr>
            <p:nvPr/>
          </p:nvCxnSpPr>
          <p:spPr>
            <a:xfrm rot="5400000" flipH="1" flipV="1">
              <a:off x="1251568" y="4540647"/>
              <a:ext cx="30866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églalap 69"/>
            <p:cNvSpPr/>
            <p:nvPr/>
          </p:nvSpPr>
          <p:spPr>
            <a:xfrm>
              <a:off x="1058036" y="4694979"/>
              <a:ext cx="693753" cy="41409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hu-HU" altLang="en-US" sz="1000" smtClean="0">
                  <a:solidFill>
                    <a:schemeClr val="bg1"/>
                  </a:solidFill>
                  <a:latin typeface="Verdana" pitchFamily="34" charset="0"/>
                </a:rPr>
                <a:t>I</a:t>
              </a:r>
              <a:r>
                <a:rPr lang="en-US" altLang="en-US" sz="1000" smtClean="0">
                  <a:solidFill>
                    <a:schemeClr val="bg1"/>
                  </a:solidFill>
                  <a:latin typeface="Verdana" pitchFamily="34" charset="0"/>
                </a:rPr>
                <a:t>CH</a:t>
              </a:r>
              <a:endParaRPr lang="hu-HU" altLang="en-US" sz="100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9" name="Szövegdoboz 70"/>
            <p:cNvSpPr txBox="1">
              <a:spLocks noChangeArrowheads="1"/>
            </p:cNvSpPr>
            <p:nvPr/>
          </p:nvSpPr>
          <p:spPr bwMode="auto">
            <a:xfrm>
              <a:off x="1278106" y="3701851"/>
              <a:ext cx="268804" cy="195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 dirty="0">
                  <a:latin typeface="Verdana" pitchFamily="34" charset="0"/>
                </a:rPr>
                <a:t>FSB</a:t>
              </a:r>
            </a:p>
          </p:txBody>
        </p:sp>
        <p:sp>
          <p:nvSpPr>
            <p:cNvPr id="10" name="Téglalap 49"/>
            <p:cNvSpPr>
              <a:spLocks noChangeArrowheads="1"/>
            </p:cNvSpPr>
            <p:nvPr/>
          </p:nvSpPr>
          <p:spPr bwMode="auto">
            <a:xfrm>
              <a:off x="1481996" y="3211316"/>
              <a:ext cx="880533" cy="447119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chemeClr val="bg1"/>
                  </a:solidFill>
                  <a:latin typeface="Verdana" pitchFamily="34" charset="0"/>
                </a:rPr>
                <a:t>Processor</a:t>
              </a:r>
              <a:endParaRPr lang="hu-HU" altLang="en-US" sz="10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14" name="Egyenes összekötő 23"/>
            <p:cNvCxnSpPr>
              <a:cxnSpLocks noChangeShapeType="1"/>
            </p:cNvCxnSpPr>
            <p:nvPr/>
          </p:nvCxnSpPr>
          <p:spPr bwMode="auto">
            <a:xfrm flipH="1">
              <a:off x="1756730" y="4128459"/>
              <a:ext cx="226310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Egyenes összekötő 26"/>
            <p:cNvCxnSpPr>
              <a:cxnSpLocks noChangeShapeType="1"/>
            </p:cNvCxnSpPr>
            <p:nvPr/>
          </p:nvCxnSpPr>
          <p:spPr bwMode="auto">
            <a:xfrm flipH="1">
              <a:off x="1756730" y="4240239"/>
              <a:ext cx="267817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" name="Téglalap 27"/>
            <p:cNvSpPr>
              <a:spLocks noChangeArrowheads="1"/>
            </p:cNvSpPr>
            <p:nvPr/>
          </p:nvSpPr>
          <p:spPr bwMode="auto">
            <a:xfrm flipV="1">
              <a:off x="1988969" y="3884576"/>
              <a:ext cx="41507" cy="28199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7" name="Téglalap 28"/>
            <p:cNvSpPr>
              <a:spLocks noChangeArrowheads="1"/>
            </p:cNvSpPr>
            <p:nvPr/>
          </p:nvSpPr>
          <p:spPr bwMode="auto">
            <a:xfrm flipV="1">
              <a:off x="1914850" y="3884576"/>
              <a:ext cx="42495" cy="28199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8" name="Téglalap 41"/>
            <p:cNvSpPr>
              <a:spLocks noChangeArrowheads="1"/>
            </p:cNvSpPr>
            <p:nvPr/>
          </p:nvSpPr>
          <p:spPr bwMode="auto">
            <a:xfrm flipV="1">
              <a:off x="1988969" y="4212294"/>
              <a:ext cx="41507" cy="285801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9" name="Téglalap 42"/>
            <p:cNvSpPr>
              <a:spLocks noChangeArrowheads="1"/>
            </p:cNvSpPr>
            <p:nvPr/>
          </p:nvSpPr>
          <p:spPr bwMode="auto">
            <a:xfrm flipV="1">
              <a:off x="1914850" y="4212294"/>
              <a:ext cx="42495" cy="285801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20" name="Egyenes összekötő 47"/>
            <p:cNvCxnSpPr>
              <a:stCxn id="5" idx="0"/>
            </p:cNvCxnSpPr>
            <p:nvPr/>
          </p:nvCxnSpPr>
          <p:spPr>
            <a:xfrm rot="16200000" flipV="1">
              <a:off x="1412891" y="3802601"/>
              <a:ext cx="324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 Box 52"/>
            <p:cNvSpPr txBox="1">
              <a:spLocks noChangeArrowheads="1"/>
            </p:cNvSpPr>
            <p:nvPr/>
          </p:nvSpPr>
          <p:spPr bwMode="auto">
            <a:xfrm>
              <a:off x="2047217" y="4616676"/>
              <a:ext cx="714506" cy="1956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latin typeface="Verdana" pitchFamily="34" charset="0"/>
                </a:rPr>
                <a:t>E.g. DDR2-533</a:t>
              </a:r>
            </a:p>
          </p:txBody>
        </p:sp>
        <p:sp>
          <p:nvSpPr>
            <p:cNvPr id="23" name="Text Box 53"/>
            <p:cNvSpPr txBox="1">
              <a:spLocks noChangeArrowheads="1"/>
            </p:cNvSpPr>
            <p:nvPr/>
          </p:nvSpPr>
          <p:spPr bwMode="auto">
            <a:xfrm>
              <a:off x="1483470" y="4439851"/>
              <a:ext cx="252992" cy="1956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latin typeface="Verdana" pitchFamily="34" charset="0"/>
                </a:rPr>
                <a:t>ESI</a:t>
              </a:r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11353" y="5685486"/>
              <a:ext cx="298190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/>
                <a:t>The central connection of memory</a:t>
              </a:r>
            </a:p>
            <a:p>
              <a:pPr algn="ctr"/>
              <a:r>
                <a:rPr lang="en-US" sz="1200" dirty="0" smtClean="0"/>
                <a:t>causes severe bandwidth imitations</a:t>
              </a:r>
            </a:p>
            <a:p>
              <a:pPr algn="ctr"/>
              <a:r>
                <a:rPr lang="en-US" sz="1200" dirty="0" smtClean="0"/>
                <a:t>first of all for multiprocessors.</a:t>
              </a:r>
              <a:endParaRPr lang="en-US" sz="1200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699522" y="2926428"/>
            <a:ext cx="3469600" cy="3577175"/>
            <a:chOff x="2699522" y="2926428"/>
            <a:chExt cx="3469600" cy="3577175"/>
          </a:xfrm>
        </p:grpSpPr>
        <p:sp>
          <p:nvSpPr>
            <p:cNvPr id="64" name="Text Box 55"/>
            <p:cNvSpPr txBox="1">
              <a:spLocks noChangeArrowheads="1"/>
            </p:cNvSpPr>
            <p:nvPr/>
          </p:nvSpPr>
          <p:spPr bwMode="auto">
            <a:xfrm>
              <a:off x="2699522" y="4029342"/>
              <a:ext cx="764907" cy="1956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latin typeface="Verdana" pitchFamily="34" charset="0"/>
                </a:rPr>
                <a:t>E.g. DDR3-1333</a:t>
              </a:r>
            </a:p>
          </p:txBody>
        </p:sp>
        <p:sp>
          <p:nvSpPr>
            <p:cNvPr id="65" name="Téglalap 40"/>
            <p:cNvSpPr>
              <a:spLocks noChangeArrowheads="1"/>
            </p:cNvSpPr>
            <p:nvPr/>
          </p:nvSpPr>
          <p:spPr bwMode="auto">
            <a:xfrm>
              <a:off x="3361587" y="3224019"/>
              <a:ext cx="840014" cy="417905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chemeClr val="bg1"/>
                  </a:solidFill>
                  <a:latin typeface="Verdana" pitchFamily="34" charset="0"/>
                </a:rPr>
                <a:t>Processor</a:t>
              </a:r>
              <a:endParaRPr lang="hu-HU" altLang="en-US" sz="10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66" name="Téglalap 46"/>
            <p:cNvSpPr/>
            <p:nvPr/>
          </p:nvSpPr>
          <p:spPr>
            <a:xfrm>
              <a:off x="3964484" y="3954399"/>
              <a:ext cx="737236" cy="4179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Aft>
                  <a:spcPts val="300"/>
                </a:spcAft>
                <a:defRPr/>
              </a:pPr>
              <a:r>
                <a:rPr lang="en-US" altLang="en-US" sz="1000" smtClean="0">
                  <a:solidFill>
                    <a:schemeClr val="bg1"/>
                  </a:solidFill>
                  <a:latin typeface="Verdana" pitchFamily="34" charset="0"/>
                </a:rPr>
                <a:t>IOH</a:t>
              </a:r>
              <a:r>
                <a:rPr lang="en-US" altLang="en-US" sz="1000" baseline="30000" smtClean="0">
                  <a:solidFill>
                    <a:schemeClr val="bg1"/>
                  </a:solidFill>
                  <a:latin typeface="Verdana" pitchFamily="34" charset="0"/>
                </a:rPr>
                <a:t>1</a:t>
              </a:r>
              <a:endParaRPr lang="hu-HU" altLang="en-US" sz="1000" baseline="3000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67" name="Szövegdoboz 70"/>
            <p:cNvSpPr txBox="1">
              <a:spLocks noChangeArrowheads="1"/>
            </p:cNvSpPr>
            <p:nvPr/>
          </p:nvSpPr>
          <p:spPr bwMode="auto">
            <a:xfrm>
              <a:off x="3807257" y="3684757"/>
              <a:ext cx="257934" cy="195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latin typeface="Verdana" pitchFamily="34" charset="0"/>
                </a:rPr>
                <a:t>QPI</a:t>
              </a:r>
              <a:endParaRPr lang="hu-HU" altLang="en-US" sz="1000">
                <a:latin typeface="Verdana" pitchFamily="34" charset="0"/>
              </a:endParaRPr>
            </a:p>
          </p:txBody>
        </p:sp>
        <p:cxnSp>
          <p:nvCxnSpPr>
            <p:cNvPr id="68" name="Egyenes összekötő 57"/>
            <p:cNvCxnSpPr/>
            <p:nvPr/>
          </p:nvCxnSpPr>
          <p:spPr>
            <a:xfrm>
              <a:off x="4210122" y="3448849"/>
              <a:ext cx="288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Szövegdoboz 70"/>
            <p:cNvSpPr txBox="1">
              <a:spLocks noChangeArrowheads="1"/>
            </p:cNvSpPr>
            <p:nvPr/>
          </p:nvSpPr>
          <p:spPr bwMode="auto">
            <a:xfrm>
              <a:off x="4211547" y="3229106"/>
              <a:ext cx="257934" cy="195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 dirty="0">
                  <a:latin typeface="Verdana" pitchFamily="34" charset="0"/>
                </a:rPr>
                <a:t>QPI</a:t>
              </a:r>
            </a:p>
          </p:txBody>
        </p:sp>
        <p:cxnSp>
          <p:nvCxnSpPr>
            <p:cNvPr id="70" name="Egyenes összekötő 59"/>
            <p:cNvCxnSpPr>
              <a:stCxn id="84" idx="1"/>
            </p:cNvCxnSpPr>
            <p:nvPr/>
          </p:nvCxnSpPr>
          <p:spPr>
            <a:xfrm flipV="1">
              <a:off x="3077034" y="3081753"/>
              <a:ext cx="205556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Egyenes összekötő 61"/>
            <p:cNvCxnSpPr/>
            <p:nvPr/>
          </p:nvCxnSpPr>
          <p:spPr>
            <a:xfrm rot="10800000" flipH="1" flipV="1">
              <a:off x="3278637" y="3328177"/>
              <a:ext cx="10475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Egyenes összekötő 62"/>
            <p:cNvCxnSpPr>
              <a:stCxn id="83" idx="1"/>
            </p:cNvCxnSpPr>
            <p:nvPr/>
          </p:nvCxnSpPr>
          <p:spPr>
            <a:xfrm flipV="1">
              <a:off x="3079011" y="3439957"/>
              <a:ext cx="309323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églalap 73"/>
            <p:cNvSpPr>
              <a:spLocks noChangeArrowheads="1"/>
            </p:cNvSpPr>
            <p:nvPr/>
          </p:nvSpPr>
          <p:spPr bwMode="auto">
            <a:xfrm flipH="1" flipV="1">
              <a:off x="3112611" y="3293882"/>
              <a:ext cx="41507" cy="287071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74" name="Téglalap 74"/>
            <p:cNvSpPr>
              <a:spLocks noChangeArrowheads="1"/>
            </p:cNvSpPr>
            <p:nvPr/>
          </p:nvSpPr>
          <p:spPr bwMode="auto">
            <a:xfrm flipH="1" flipV="1">
              <a:off x="3186730" y="3293882"/>
              <a:ext cx="42495" cy="287071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75" name="Téglalap 75"/>
            <p:cNvSpPr>
              <a:spLocks noChangeArrowheads="1"/>
            </p:cNvSpPr>
            <p:nvPr/>
          </p:nvSpPr>
          <p:spPr bwMode="auto">
            <a:xfrm flipH="1" flipV="1">
              <a:off x="3109647" y="2936948"/>
              <a:ext cx="42495" cy="285801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76" name="Téglalap 77"/>
            <p:cNvSpPr>
              <a:spLocks noChangeArrowheads="1"/>
            </p:cNvSpPr>
            <p:nvPr/>
          </p:nvSpPr>
          <p:spPr bwMode="auto">
            <a:xfrm flipH="1" flipV="1">
              <a:off x="3184754" y="2936948"/>
              <a:ext cx="42495" cy="285801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77" name="Egyenes összekötő 78"/>
            <p:cNvCxnSpPr>
              <a:stCxn id="85" idx="1"/>
            </p:cNvCxnSpPr>
            <p:nvPr/>
          </p:nvCxnSpPr>
          <p:spPr>
            <a:xfrm flipV="1">
              <a:off x="3075058" y="3807053"/>
              <a:ext cx="20358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églalap 79"/>
            <p:cNvSpPr>
              <a:spLocks noChangeArrowheads="1"/>
            </p:cNvSpPr>
            <p:nvPr/>
          </p:nvSpPr>
          <p:spPr bwMode="auto">
            <a:xfrm flipH="1" flipV="1">
              <a:off x="3112611" y="3667328"/>
              <a:ext cx="41507" cy="2858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79" name="Téglalap 80"/>
            <p:cNvSpPr>
              <a:spLocks noChangeArrowheads="1"/>
            </p:cNvSpPr>
            <p:nvPr/>
          </p:nvSpPr>
          <p:spPr bwMode="auto">
            <a:xfrm flipH="1" flipV="1">
              <a:off x="3186730" y="3667328"/>
              <a:ext cx="42495" cy="2858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80" name="Egyenes összekötő 81"/>
            <p:cNvCxnSpPr/>
            <p:nvPr/>
          </p:nvCxnSpPr>
          <p:spPr>
            <a:xfrm rot="5400000" flipH="1" flipV="1">
              <a:off x="3149780" y="3672409"/>
              <a:ext cx="261666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Egyenes összekötő 89"/>
            <p:cNvCxnSpPr/>
            <p:nvPr/>
          </p:nvCxnSpPr>
          <p:spPr>
            <a:xfrm rot="10800000" flipH="1" flipV="1">
              <a:off x="3278637" y="3536494"/>
              <a:ext cx="10475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Egyenes összekötő 91"/>
            <p:cNvCxnSpPr/>
            <p:nvPr/>
          </p:nvCxnSpPr>
          <p:spPr>
            <a:xfrm rot="5400000" flipH="1" flipV="1">
              <a:off x="3149428" y="3204330"/>
              <a:ext cx="260397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églalap 100"/>
            <p:cNvSpPr>
              <a:spLocks noChangeArrowheads="1"/>
            </p:cNvSpPr>
            <p:nvPr/>
          </p:nvSpPr>
          <p:spPr bwMode="auto">
            <a:xfrm flipH="1" flipV="1">
              <a:off x="3037504" y="3296422"/>
              <a:ext cx="41507" cy="2858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84" name="Téglalap 101"/>
            <p:cNvSpPr>
              <a:spLocks noChangeArrowheads="1"/>
            </p:cNvSpPr>
            <p:nvPr/>
          </p:nvSpPr>
          <p:spPr bwMode="auto">
            <a:xfrm flipH="1" flipV="1">
              <a:off x="3035528" y="2938218"/>
              <a:ext cx="41507" cy="2858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85" name="Téglalap 102"/>
            <p:cNvSpPr>
              <a:spLocks noChangeArrowheads="1"/>
            </p:cNvSpPr>
            <p:nvPr/>
          </p:nvSpPr>
          <p:spPr bwMode="auto">
            <a:xfrm flipH="1" flipV="1">
              <a:off x="3037504" y="3668598"/>
              <a:ext cx="41507" cy="285801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86" name="Egyenes összekötő 108"/>
            <p:cNvCxnSpPr>
              <a:stCxn id="100" idx="1"/>
            </p:cNvCxnSpPr>
            <p:nvPr/>
          </p:nvCxnSpPr>
          <p:spPr>
            <a:xfrm flipH="1" flipV="1">
              <a:off x="5407331" y="3071234"/>
              <a:ext cx="204568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Egyenes összekötő 109"/>
            <p:cNvCxnSpPr/>
            <p:nvPr/>
          </p:nvCxnSpPr>
          <p:spPr>
            <a:xfrm rot="10800000" flipV="1">
              <a:off x="5306530" y="3318015"/>
              <a:ext cx="10475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Egyenes összekötő 112"/>
            <p:cNvCxnSpPr>
              <a:stCxn id="99" idx="1"/>
            </p:cNvCxnSpPr>
            <p:nvPr/>
          </p:nvCxnSpPr>
          <p:spPr>
            <a:xfrm flipH="1" flipV="1">
              <a:off x="5301589" y="3429437"/>
              <a:ext cx="308334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églalap 116"/>
            <p:cNvSpPr>
              <a:spLocks noChangeArrowheads="1"/>
            </p:cNvSpPr>
            <p:nvPr/>
          </p:nvSpPr>
          <p:spPr bwMode="auto">
            <a:xfrm flipV="1">
              <a:off x="5460697" y="3283720"/>
              <a:ext cx="42495" cy="287071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92" name="Téglalap 118"/>
            <p:cNvSpPr>
              <a:spLocks noChangeArrowheads="1"/>
            </p:cNvSpPr>
            <p:nvPr/>
          </p:nvSpPr>
          <p:spPr bwMode="auto">
            <a:xfrm flipV="1">
              <a:off x="5462673" y="2926786"/>
              <a:ext cx="43483" cy="285801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93" name="Egyenes összekötő 119"/>
            <p:cNvCxnSpPr>
              <a:stCxn id="101" idx="1"/>
            </p:cNvCxnSpPr>
            <p:nvPr/>
          </p:nvCxnSpPr>
          <p:spPr>
            <a:xfrm flipH="1" flipV="1">
              <a:off x="5407331" y="3801614"/>
              <a:ext cx="202592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églalap 121"/>
            <p:cNvSpPr>
              <a:spLocks noChangeArrowheads="1"/>
            </p:cNvSpPr>
            <p:nvPr/>
          </p:nvSpPr>
          <p:spPr bwMode="auto">
            <a:xfrm flipV="1">
              <a:off x="5460697" y="3657166"/>
              <a:ext cx="42495" cy="2858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96" name="Egyenes összekötő 122"/>
            <p:cNvCxnSpPr/>
            <p:nvPr/>
          </p:nvCxnSpPr>
          <p:spPr>
            <a:xfrm rot="16200000" flipV="1">
              <a:off x="5278474" y="3657166"/>
              <a:ext cx="261666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Egyenes összekötő 123"/>
            <p:cNvCxnSpPr/>
            <p:nvPr/>
          </p:nvCxnSpPr>
          <p:spPr>
            <a:xfrm rot="10800000" flipV="1">
              <a:off x="5306530" y="3526332"/>
              <a:ext cx="10475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Egyenes összekötő 124"/>
            <p:cNvCxnSpPr/>
            <p:nvPr/>
          </p:nvCxnSpPr>
          <p:spPr>
            <a:xfrm rot="16200000" flipV="1">
              <a:off x="5280098" y="3194169"/>
              <a:ext cx="260397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Egyenes összekötő 48"/>
            <p:cNvCxnSpPr/>
            <p:nvPr/>
          </p:nvCxnSpPr>
          <p:spPr>
            <a:xfrm rot="5400000" flipH="1" flipV="1">
              <a:off x="4164017" y="4523460"/>
              <a:ext cx="31247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églalap 69"/>
            <p:cNvSpPr/>
            <p:nvPr/>
          </p:nvSpPr>
          <p:spPr>
            <a:xfrm>
              <a:off x="3965473" y="4679697"/>
              <a:ext cx="720435" cy="41790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altLang="en-US" sz="1000" smtClean="0">
                  <a:solidFill>
                    <a:schemeClr val="bg1"/>
                  </a:solidFill>
                  <a:latin typeface="Verdana" pitchFamily="34" charset="0"/>
                </a:rPr>
                <a:t>ICH</a:t>
              </a:r>
              <a:endParaRPr lang="hu-HU" altLang="en-US" sz="100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04" name="Text Box 95"/>
            <p:cNvSpPr txBox="1">
              <a:spLocks noChangeArrowheads="1"/>
            </p:cNvSpPr>
            <p:nvPr/>
          </p:nvSpPr>
          <p:spPr bwMode="auto">
            <a:xfrm>
              <a:off x="4310372" y="4426923"/>
              <a:ext cx="252992" cy="1956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latin typeface="Verdana" pitchFamily="34" charset="0"/>
                </a:rPr>
                <a:t>ESI</a:t>
              </a:r>
            </a:p>
          </p:txBody>
        </p:sp>
        <p:sp>
          <p:nvSpPr>
            <p:cNvPr id="105" name="Line 96"/>
            <p:cNvSpPr>
              <a:spLocks noChangeShapeType="1"/>
            </p:cNvSpPr>
            <p:nvPr/>
          </p:nvSpPr>
          <p:spPr bwMode="auto">
            <a:xfrm>
              <a:off x="4098886" y="3639383"/>
              <a:ext cx="0" cy="32263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" name="Line 97"/>
            <p:cNvSpPr>
              <a:spLocks noChangeShapeType="1"/>
            </p:cNvSpPr>
            <p:nvPr/>
          </p:nvSpPr>
          <p:spPr bwMode="auto">
            <a:xfrm>
              <a:off x="4561388" y="3639383"/>
              <a:ext cx="0" cy="30358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" name="Szövegdoboz 70"/>
            <p:cNvSpPr txBox="1">
              <a:spLocks noChangeArrowheads="1"/>
            </p:cNvSpPr>
            <p:nvPr/>
          </p:nvSpPr>
          <p:spPr bwMode="auto">
            <a:xfrm>
              <a:off x="4600088" y="3681123"/>
              <a:ext cx="257934" cy="195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latin typeface="Verdana" pitchFamily="34" charset="0"/>
                </a:rPr>
                <a:t>QPI</a:t>
              </a:r>
              <a:endParaRPr lang="hu-HU" altLang="en-US" sz="1000" dirty="0">
                <a:latin typeface="Verdana" pitchFamily="34" charset="0"/>
              </a:endParaRPr>
            </a:p>
          </p:txBody>
        </p:sp>
        <p:sp>
          <p:nvSpPr>
            <p:cNvPr id="108" name="Text Box 101"/>
            <p:cNvSpPr txBox="1">
              <a:spLocks noChangeArrowheads="1"/>
            </p:cNvSpPr>
            <p:nvPr/>
          </p:nvSpPr>
          <p:spPr bwMode="auto">
            <a:xfrm>
              <a:off x="5120738" y="4053476"/>
              <a:ext cx="764907" cy="1956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latin typeface="Verdana" pitchFamily="34" charset="0"/>
                </a:rPr>
                <a:t>E.g. DDR3-1333</a:t>
              </a:r>
            </a:p>
          </p:txBody>
        </p:sp>
        <p:sp>
          <p:nvSpPr>
            <p:cNvPr id="109" name="Téglalap 40"/>
            <p:cNvSpPr>
              <a:spLocks noChangeArrowheads="1"/>
            </p:cNvSpPr>
            <p:nvPr/>
          </p:nvSpPr>
          <p:spPr bwMode="auto">
            <a:xfrm>
              <a:off x="4489309" y="3215128"/>
              <a:ext cx="840014" cy="417904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solidFill>
                    <a:schemeClr val="bg1"/>
                  </a:solidFill>
                  <a:latin typeface="Verdana" pitchFamily="34" charset="0"/>
                </a:rPr>
                <a:t>Processor</a:t>
              </a:r>
              <a:endParaRPr lang="hu-HU" altLang="en-US" sz="10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10" name="Text Box 108"/>
            <p:cNvSpPr txBox="1">
              <a:spLocks noChangeArrowheads="1"/>
            </p:cNvSpPr>
            <p:nvPr/>
          </p:nvSpPr>
          <p:spPr bwMode="auto">
            <a:xfrm>
              <a:off x="4956689" y="5013767"/>
              <a:ext cx="556386" cy="1219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>
                      <a:alpha val="36078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baseline="30000">
                  <a:latin typeface="Verdana" pitchFamily="34" charset="0"/>
                </a:rPr>
                <a:t>1</a:t>
              </a:r>
              <a:r>
                <a:rPr lang="en-US" altLang="en-US" sz="1000">
                  <a:latin typeface="Verdana" pitchFamily="34" charset="0"/>
                </a:rPr>
                <a:t>ICH: I/O hub</a:t>
              </a:r>
            </a:p>
          </p:txBody>
        </p:sp>
        <p:sp>
          <p:nvSpPr>
            <p:cNvPr id="111" name="Text Box 109"/>
            <p:cNvSpPr txBox="1">
              <a:spLocks noChangeArrowheads="1"/>
            </p:cNvSpPr>
            <p:nvPr/>
          </p:nvSpPr>
          <p:spPr bwMode="auto">
            <a:xfrm>
              <a:off x="5010150" y="5174717"/>
              <a:ext cx="1158972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>
                      <a:alpha val="36078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latin typeface="Verdana" pitchFamily="34" charset="0"/>
                </a:rPr>
                <a:t>ESI: </a:t>
              </a:r>
              <a:r>
                <a:rPr lang="en-US" altLang="en-US" sz="1000" dirty="0" smtClean="0">
                  <a:latin typeface="Verdana" pitchFamily="34" charset="0"/>
                </a:rPr>
                <a:t>Enterprise</a:t>
              </a:r>
              <a:endParaRPr lang="hu-HU" altLang="en-US" sz="1000" dirty="0" smtClean="0">
                <a:latin typeface="Verdana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dirty="0" smtClean="0">
                  <a:latin typeface="Verdana" pitchFamily="34" charset="0"/>
                </a:rPr>
                <a:t> </a:t>
              </a:r>
              <a:r>
                <a:rPr lang="en-US" altLang="en-US" sz="1000" dirty="0">
                  <a:latin typeface="Verdana" pitchFamily="34" charset="0"/>
                </a:rPr>
                <a:t>System Interface</a:t>
              </a:r>
            </a:p>
          </p:txBody>
        </p:sp>
        <p:sp>
          <p:nvSpPr>
            <p:cNvPr id="126" name="Oval 125"/>
            <p:cNvSpPr>
              <a:spLocks noChangeArrowheads="1"/>
            </p:cNvSpPr>
            <p:nvPr/>
          </p:nvSpPr>
          <p:spPr bwMode="auto">
            <a:xfrm>
              <a:off x="4387180" y="3347218"/>
              <a:ext cx="41582" cy="39784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9" name="Téglalap 113"/>
            <p:cNvSpPr>
              <a:spLocks noChangeArrowheads="1"/>
            </p:cNvSpPr>
            <p:nvPr/>
          </p:nvSpPr>
          <p:spPr bwMode="auto">
            <a:xfrm flipV="1">
              <a:off x="5535804" y="3283362"/>
              <a:ext cx="41507" cy="287071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91" name="Téglalap 117"/>
            <p:cNvSpPr>
              <a:spLocks noChangeArrowheads="1"/>
            </p:cNvSpPr>
            <p:nvPr/>
          </p:nvSpPr>
          <p:spPr bwMode="auto">
            <a:xfrm flipV="1">
              <a:off x="5537780" y="2926428"/>
              <a:ext cx="42495" cy="285801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94" name="Téglalap 120"/>
            <p:cNvSpPr>
              <a:spLocks noChangeArrowheads="1"/>
            </p:cNvSpPr>
            <p:nvPr/>
          </p:nvSpPr>
          <p:spPr bwMode="auto">
            <a:xfrm flipV="1">
              <a:off x="5535804" y="3656808"/>
              <a:ext cx="41507" cy="2858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99" name="Téglalap 125"/>
            <p:cNvSpPr>
              <a:spLocks noChangeArrowheads="1"/>
            </p:cNvSpPr>
            <p:nvPr/>
          </p:nvSpPr>
          <p:spPr bwMode="auto">
            <a:xfrm flipV="1">
              <a:off x="5609923" y="3285902"/>
              <a:ext cx="41507" cy="2858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00" name="Téglalap 126"/>
            <p:cNvSpPr>
              <a:spLocks noChangeArrowheads="1"/>
            </p:cNvSpPr>
            <p:nvPr/>
          </p:nvSpPr>
          <p:spPr bwMode="auto">
            <a:xfrm flipV="1">
              <a:off x="5611900" y="2927699"/>
              <a:ext cx="42495" cy="2858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01" name="Téglalap 127"/>
            <p:cNvSpPr>
              <a:spLocks noChangeArrowheads="1"/>
            </p:cNvSpPr>
            <p:nvPr/>
          </p:nvSpPr>
          <p:spPr bwMode="auto">
            <a:xfrm flipV="1">
              <a:off x="5609923" y="3658078"/>
              <a:ext cx="41507" cy="285801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0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3068263" y="5672606"/>
              <a:ext cx="276812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1200" dirty="0" smtClean="0"/>
                <a:t>P</a:t>
              </a:r>
              <a:r>
                <a:rPr lang="en-US" sz="1200" dirty="0" err="1" smtClean="0"/>
                <a:t>er</a:t>
              </a:r>
              <a:r>
                <a:rPr lang="en-US" sz="1200" dirty="0" smtClean="0"/>
                <a:t> processor connect</a:t>
              </a:r>
              <a:r>
                <a:rPr lang="hu-HU" sz="1200" dirty="0" smtClean="0"/>
                <a:t>ed </a:t>
              </a:r>
              <a:r>
                <a:rPr lang="en-US" sz="1200" dirty="0" smtClean="0"/>
                <a:t>memory</a:t>
              </a:r>
            </a:p>
            <a:p>
              <a:pPr algn="ctr"/>
              <a:r>
                <a:rPr lang="en-US" sz="1200" dirty="0" smtClean="0"/>
                <a:t>provides inherent scaling </a:t>
              </a:r>
            </a:p>
            <a:p>
              <a:pPr algn="ctr"/>
              <a:r>
                <a:rPr lang="en-US" sz="1200" dirty="0" smtClean="0"/>
                <a:t>of the memory bandwidth</a:t>
              </a:r>
              <a:endParaRPr lang="hu-HU" sz="1200" dirty="0" smtClean="0"/>
            </a:p>
            <a:p>
              <a:pPr algn="ctr"/>
              <a:r>
                <a:rPr lang="en-US" sz="1200" dirty="0" smtClean="0"/>
                <a:t> with the processor count.</a:t>
              </a:r>
              <a:endParaRPr lang="en-US" sz="12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257187" y="3202556"/>
            <a:ext cx="2402417" cy="3114233"/>
            <a:chOff x="6257187" y="3202556"/>
            <a:chExt cx="2402417" cy="3114233"/>
          </a:xfrm>
        </p:grpSpPr>
        <p:grpSp>
          <p:nvGrpSpPr>
            <p:cNvPr id="167" name="Group 166"/>
            <p:cNvGrpSpPr/>
            <p:nvPr/>
          </p:nvGrpSpPr>
          <p:grpSpPr>
            <a:xfrm>
              <a:off x="6257187" y="3202556"/>
              <a:ext cx="2402417" cy="1929149"/>
              <a:chOff x="6257187" y="3005613"/>
              <a:chExt cx="2402417" cy="1929149"/>
            </a:xfrm>
          </p:grpSpPr>
          <p:sp>
            <p:nvSpPr>
              <p:cNvPr id="127" name="Téglalap 40"/>
              <p:cNvSpPr>
                <a:spLocks noChangeArrowheads="1"/>
              </p:cNvSpPr>
              <p:nvPr/>
            </p:nvSpPr>
            <p:spPr bwMode="auto">
              <a:xfrm>
                <a:off x="6269350" y="3009909"/>
                <a:ext cx="840014" cy="417905"/>
              </a:xfrm>
              <a:prstGeom prst="rect">
                <a:avLst/>
              </a:prstGeom>
              <a:solidFill>
                <a:srgbClr val="33CC33"/>
              </a:solidFill>
              <a:ln w="63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000" dirty="0">
                    <a:solidFill>
                      <a:schemeClr val="bg1"/>
                    </a:solidFill>
                    <a:latin typeface="Verdana" pitchFamily="34" charset="0"/>
                  </a:rPr>
                  <a:t>Processor</a:t>
                </a:r>
                <a:endParaRPr lang="hu-HU" altLang="en-US" sz="1000" dirty="0">
                  <a:solidFill>
                    <a:schemeClr val="bg1"/>
                  </a:solidFill>
                  <a:latin typeface="Verdana" pitchFamily="34" charset="0"/>
                </a:endParaRPr>
              </a:p>
            </p:txBody>
          </p:sp>
          <p:sp>
            <p:nvSpPr>
              <p:cNvPr id="128" name="Téglalap 40"/>
              <p:cNvSpPr>
                <a:spLocks noChangeArrowheads="1"/>
              </p:cNvSpPr>
              <p:nvPr/>
            </p:nvSpPr>
            <p:spPr bwMode="auto">
              <a:xfrm>
                <a:off x="7207356" y="3007761"/>
                <a:ext cx="840014" cy="417905"/>
              </a:xfrm>
              <a:prstGeom prst="rect">
                <a:avLst/>
              </a:prstGeom>
              <a:solidFill>
                <a:srgbClr val="33CC33"/>
              </a:solidFill>
              <a:ln w="63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000" dirty="0">
                    <a:solidFill>
                      <a:schemeClr val="bg1"/>
                    </a:solidFill>
                    <a:latin typeface="Verdana" pitchFamily="34" charset="0"/>
                  </a:rPr>
                  <a:t>Processor</a:t>
                </a:r>
                <a:endParaRPr lang="hu-HU" altLang="en-US" sz="1000" dirty="0">
                  <a:solidFill>
                    <a:schemeClr val="bg1"/>
                  </a:solidFill>
                  <a:latin typeface="Verdana" pitchFamily="34" charset="0"/>
                </a:endParaRPr>
              </a:p>
            </p:txBody>
          </p:sp>
          <p:sp>
            <p:nvSpPr>
              <p:cNvPr id="129" name="Téglalap 40"/>
              <p:cNvSpPr>
                <a:spLocks noChangeArrowheads="1"/>
              </p:cNvSpPr>
              <p:nvPr/>
            </p:nvSpPr>
            <p:spPr bwMode="auto">
              <a:xfrm>
                <a:off x="8119604" y="3005613"/>
                <a:ext cx="540000" cy="417905"/>
              </a:xfrm>
              <a:prstGeom prst="rect">
                <a:avLst/>
              </a:prstGeom>
              <a:solidFill>
                <a:srgbClr val="FFC000"/>
              </a:solidFill>
              <a:ln w="63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hu-HU" altLang="en-US" sz="1000" dirty="0" smtClean="0">
                    <a:solidFill>
                      <a:schemeClr val="bg1"/>
                    </a:solidFill>
                    <a:latin typeface="Verdana" pitchFamily="34" charset="0"/>
                  </a:rPr>
                  <a:t>GPU</a:t>
                </a:r>
                <a:endParaRPr lang="hu-HU" altLang="en-US" sz="1000" dirty="0">
                  <a:solidFill>
                    <a:schemeClr val="bg1"/>
                  </a:solidFill>
                  <a:latin typeface="Verdana" pitchFamily="34" charset="0"/>
                </a:endParaRPr>
              </a:p>
            </p:txBody>
          </p:sp>
          <p:sp>
            <p:nvSpPr>
              <p:cNvPr id="130" name="Rounded Rectangle 129"/>
              <p:cNvSpPr/>
              <p:nvPr/>
            </p:nvSpPr>
            <p:spPr bwMode="auto">
              <a:xfrm>
                <a:off x="6257187" y="3628440"/>
                <a:ext cx="2390254" cy="527143"/>
              </a:xfrm>
              <a:prstGeom prst="roundRect">
                <a:avLst/>
              </a:prstGeom>
              <a:solidFill>
                <a:srgbClr val="FFA3A3"/>
              </a:solidFill>
              <a:ln w="15875" cap="flat" cmpd="sng" algn="ctr">
                <a:solidFill>
                  <a:srgbClr val="AEA20A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hu-HU" sz="10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Verdana" pitchFamily="34" charset="0"/>
                    <a:cs typeface="Times New Roman" pitchFamily="18" charset="0"/>
                  </a:rPr>
                  <a:t>                 </a:t>
                </a:r>
                <a:r>
                  <a:rPr kumimoji="0" lang="hu-HU" sz="1000" b="0" i="0" u="none" strike="noStrike" cap="none" normalizeH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Verdana" pitchFamily="34" charset="0"/>
                    <a:cs typeface="Times New Roman" pitchFamily="18" charset="0"/>
                  </a:rPr>
                  <a:t>Interconnect</a:t>
                </a:r>
                <a:endParaRPr kumimoji="0" lang="en-US" sz="1000" b="0" i="0" u="none" strike="noStrike" cap="none" normalizeH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32" name="TextBox 131"/>
              <p:cNvSpPr txBox="1"/>
              <p:nvPr/>
            </p:nvSpPr>
            <p:spPr>
              <a:xfrm>
                <a:off x="6432467" y="4348932"/>
                <a:ext cx="381836" cy="246221"/>
              </a:xfrm>
              <a:prstGeom prst="rect">
                <a:avLst/>
              </a:prstGeom>
              <a:solidFill>
                <a:srgbClr val="19C3FF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hu-HU" sz="1000" dirty="0" smtClean="0">
                    <a:solidFill>
                      <a:schemeClr val="bg1"/>
                    </a:solidFill>
                  </a:rPr>
                  <a:t>MC</a:t>
                </a:r>
                <a:endParaRPr lang="en-US" sz="1000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141" name="Group 140"/>
              <p:cNvGrpSpPr/>
              <p:nvPr/>
            </p:nvGrpSpPr>
            <p:grpSpPr>
              <a:xfrm rot="5400000">
                <a:off x="6442625" y="4615672"/>
                <a:ext cx="349841" cy="288340"/>
                <a:chOff x="8055525" y="5583135"/>
                <a:chExt cx="349841" cy="288340"/>
              </a:xfrm>
            </p:grpSpPr>
            <p:cxnSp>
              <p:nvCxnSpPr>
                <p:cNvPr id="134" name="Egyenes összekötő 112"/>
                <p:cNvCxnSpPr>
                  <a:stCxn id="138" idx="1"/>
                </p:cNvCxnSpPr>
                <p:nvPr/>
              </p:nvCxnSpPr>
              <p:spPr>
                <a:xfrm flipH="1" flipV="1">
                  <a:off x="8055525" y="5729210"/>
                  <a:ext cx="308334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5" name="Téglalap 113"/>
                <p:cNvSpPr>
                  <a:spLocks noChangeArrowheads="1"/>
                </p:cNvSpPr>
                <p:nvPr/>
              </p:nvSpPr>
              <p:spPr bwMode="auto">
                <a:xfrm flipV="1">
                  <a:off x="8289740" y="5583135"/>
                  <a:ext cx="41507" cy="287071"/>
                </a:xfrm>
                <a:prstGeom prst="rect">
                  <a:avLst/>
                </a:prstGeom>
                <a:solidFill>
                  <a:srgbClr val="B9CDE5"/>
                </a:solidFill>
                <a:ln w="63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rot="1080000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hu-HU" sz="1000">
                    <a:ln w="6350">
                      <a:solidFill>
                        <a:schemeClr val="tx1"/>
                      </a:solidFill>
                      <a:prstDash val="solid"/>
                    </a:ln>
                    <a:solidFill>
                      <a:schemeClr val="lt1"/>
                    </a:solidFill>
                    <a:latin typeface="+mn-lt"/>
                    <a:cs typeface="+mn-cs"/>
                  </a:endParaRPr>
                </a:p>
              </p:txBody>
            </p:sp>
            <p:sp>
              <p:nvSpPr>
                <p:cNvPr id="136" name="Téglalap 116"/>
                <p:cNvSpPr>
                  <a:spLocks noChangeArrowheads="1"/>
                </p:cNvSpPr>
                <p:nvPr/>
              </p:nvSpPr>
              <p:spPr bwMode="auto">
                <a:xfrm flipV="1">
                  <a:off x="8214633" y="5583135"/>
                  <a:ext cx="42495" cy="287071"/>
                </a:xfrm>
                <a:prstGeom prst="rect">
                  <a:avLst/>
                </a:prstGeom>
                <a:solidFill>
                  <a:srgbClr val="B9CDE5"/>
                </a:solidFill>
                <a:ln w="63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rot="1080000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hu-HU" sz="1000">
                    <a:ln w="6350">
                      <a:solidFill>
                        <a:schemeClr val="tx1"/>
                      </a:solidFill>
                      <a:prstDash val="solid"/>
                    </a:ln>
                    <a:solidFill>
                      <a:schemeClr val="lt1"/>
                    </a:solidFill>
                    <a:latin typeface="+mn-lt"/>
                    <a:cs typeface="+mn-cs"/>
                  </a:endParaRPr>
                </a:p>
              </p:txBody>
            </p:sp>
            <p:sp>
              <p:nvSpPr>
                <p:cNvPr id="138" name="Téglalap 125"/>
                <p:cNvSpPr>
                  <a:spLocks noChangeArrowheads="1"/>
                </p:cNvSpPr>
                <p:nvPr/>
              </p:nvSpPr>
              <p:spPr bwMode="auto">
                <a:xfrm flipV="1">
                  <a:off x="8363859" y="5585675"/>
                  <a:ext cx="41507" cy="285800"/>
                </a:xfrm>
                <a:prstGeom prst="rect">
                  <a:avLst/>
                </a:prstGeom>
                <a:solidFill>
                  <a:srgbClr val="B9CDE5"/>
                </a:solidFill>
                <a:ln w="63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rot="1080000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hu-HU" sz="1000">
                    <a:ln w="6350">
                      <a:solidFill>
                        <a:schemeClr val="tx1"/>
                      </a:solidFill>
                      <a:prstDash val="solid"/>
                    </a:ln>
                    <a:solidFill>
                      <a:schemeClr val="lt1"/>
                    </a:solidFill>
                    <a:latin typeface="+mn-lt"/>
                    <a:cs typeface="+mn-cs"/>
                  </a:endParaRPr>
                </a:p>
              </p:txBody>
            </p:sp>
          </p:grpSp>
          <p:sp>
            <p:nvSpPr>
              <p:cNvPr id="144" name="TextBox 143"/>
              <p:cNvSpPr txBox="1"/>
              <p:nvPr/>
            </p:nvSpPr>
            <p:spPr>
              <a:xfrm>
                <a:off x="6918242" y="4348932"/>
                <a:ext cx="381836" cy="246221"/>
              </a:xfrm>
              <a:prstGeom prst="rect">
                <a:avLst/>
              </a:prstGeom>
              <a:solidFill>
                <a:srgbClr val="19C3FF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hu-HU" sz="1000" dirty="0" smtClean="0">
                    <a:solidFill>
                      <a:schemeClr val="bg1"/>
                    </a:solidFill>
                  </a:rPr>
                  <a:t>MC</a:t>
                </a:r>
                <a:endParaRPr lang="en-US" sz="1000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145" name="Group 144"/>
              <p:cNvGrpSpPr/>
              <p:nvPr/>
            </p:nvGrpSpPr>
            <p:grpSpPr>
              <a:xfrm rot="5400000">
                <a:off x="6928400" y="4615672"/>
                <a:ext cx="349841" cy="288340"/>
                <a:chOff x="8055525" y="5583135"/>
                <a:chExt cx="349841" cy="288340"/>
              </a:xfrm>
            </p:grpSpPr>
            <p:cxnSp>
              <p:nvCxnSpPr>
                <p:cNvPr id="146" name="Egyenes összekötő 112"/>
                <p:cNvCxnSpPr>
                  <a:stCxn id="149" idx="1"/>
                </p:cNvCxnSpPr>
                <p:nvPr/>
              </p:nvCxnSpPr>
              <p:spPr>
                <a:xfrm flipH="1" flipV="1">
                  <a:off x="8055525" y="5729210"/>
                  <a:ext cx="308334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7" name="Téglalap 113"/>
                <p:cNvSpPr>
                  <a:spLocks noChangeArrowheads="1"/>
                </p:cNvSpPr>
                <p:nvPr/>
              </p:nvSpPr>
              <p:spPr bwMode="auto">
                <a:xfrm flipV="1">
                  <a:off x="8289740" y="5583135"/>
                  <a:ext cx="41507" cy="287071"/>
                </a:xfrm>
                <a:prstGeom prst="rect">
                  <a:avLst/>
                </a:prstGeom>
                <a:solidFill>
                  <a:srgbClr val="B9CDE5"/>
                </a:solidFill>
                <a:ln w="63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rot="1080000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hu-HU" sz="1000">
                    <a:ln w="6350">
                      <a:solidFill>
                        <a:schemeClr val="tx1"/>
                      </a:solidFill>
                      <a:prstDash val="solid"/>
                    </a:ln>
                    <a:solidFill>
                      <a:schemeClr val="lt1"/>
                    </a:solidFill>
                    <a:latin typeface="+mn-lt"/>
                    <a:cs typeface="+mn-cs"/>
                  </a:endParaRPr>
                </a:p>
              </p:txBody>
            </p:sp>
            <p:sp>
              <p:nvSpPr>
                <p:cNvPr id="148" name="Téglalap 116"/>
                <p:cNvSpPr>
                  <a:spLocks noChangeArrowheads="1"/>
                </p:cNvSpPr>
                <p:nvPr/>
              </p:nvSpPr>
              <p:spPr bwMode="auto">
                <a:xfrm flipV="1">
                  <a:off x="8214633" y="5583135"/>
                  <a:ext cx="42495" cy="287071"/>
                </a:xfrm>
                <a:prstGeom prst="rect">
                  <a:avLst/>
                </a:prstGeom>
                <a:solidFill>
                  <a:srgbClr val="B9CDE5"/>
                </a:solidFill>
                <a:ln w="63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rot="1080000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hu-HU" sz="1000">
                    <a:ln w="6350">
                      <a:solidFill>
                        <a:schemeClr val="tx1"/>
                      </a:solidFill>
                      <a:prstDash val="solid"/>
                    </a:ln>
                    <a:solidFill>
                      <a:schemeClr val="lt1"/>
                    </a:solidFill>
                    <a:latin typeface="+mn-lt"/>
                    <a:cs typeface="+mn-cs"/>
                  </a:endParaRPr>
                </a:p>
              </p:txBody>
            </p:sp>
            <p:sp>
              <p:nvSpPr>
                <p:cNvPr id="149" name="Téglalap 125"/>
                <p:cNvSpPr>
                  <a:spLocks noChangeArrowheads="1"/>
                </p:cNvSpPr>
                <p:nvPr/>
              </p:nvSpPr>
              <p:spPr bwMode="auto">
                <a:xfrm flipV="1">
                  <a:off x="8363859" y="5585675"/>
                  <a:ext cx="41507" cy="285800"/>
                </a:xfrm>
                <a:prstGeom prst="rect">
                  <a:avLst/>
                </a:prstGeom>
                <a:solidFill>
                  <a:srgbClr val="B9CDE5"/>
                </a:solidFill>
                <a:ln w="63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rot="1080000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hu-HU" sz="1000">
                    <a:ln w="6350">
                      <a:solidFill>
                        <a:schemeClr val="tx1"/>
                      </a:solidFill>
                      <a:prstDash val="solid"/>
                    </a:ln>
                    <a:solidFill>
                      <a:schemeClr val="lt1"/>
                    </a:solidFill>
                    <a:latin typeface="+mn-lt"/>
                    <a:cs typeface="+mn-cs"/>
                  </a:endParaRPr>
                </a:p>
              </p:txBody>
            </p:sp>
          </p:grpSp>
          <p:sp>
            <p:nvSpPr>
              <p:cNvPr id="151" name="Rectangle 150"/>
              <p:cNvSpPr/>
              <p:nvPr/>
            </p:nvSpPr>
            <p:spPr bwMode="auto">
              <a:xfrm>
                <a:off x="7599564" y="4348933"/>
                <a:ext cx="381600" cy="244800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158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hu-HU" sz="1000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Verdana" pitchFamily="34" charset="0"/>
                    <a:cs typeface="Times New Roman" pitchFamily="18" charset="0"/>
                  </a:rPr>
                  <a:t>  IO </a:t>
                </a:r>
                <a:endPara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52" name="Rectangle 151"/>
              <p:cNvSpPr/>
              <p:nvPr/>
            </p:nvSpPr>
            <p:spPr bwMode="auto">
              <a:xfrm>
                <a:off x="8056764" y="4361633"/>
                <a:ext cx="381600" cy="244800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158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hu-HU" sz="1000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Verdana" pitchFamily="34" charset="0"/>
                    <a:cs typeface="Times New Roman" pitchFamily="18" charset="0"/>
                  </a:rPr>
                  <a:t>  IO </a:t>
                </a:r>
                <a:endPara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cxnSp>
            <p:nvCxnSpPr>
              <p:cNvPr id="156" name="Straight Connector 155"/>
              <p:cNvCxnSpPr/>
              <p:nvPr/>
            </p:nvCxnSpPr>
            <p:spPr bwMode="auto">
              <a:xfrm flipH="1">
                <a:off x="6610685" y="4155967"/>
                <a:ext cx="2840" cy="180000"/>
              </a:xfrm>
              <a:prstGeom prst="line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0" name="Straight Connector 159"/>
              <p:cNvCxnSpPr/>
              <p:nvPr/>
            </p:nvCxnSpPr>
            <p:spPr bwMode="auto">
              <a:xfrm flipH="1">
                <a:off x="7093285" y="4155967"/>
                <a:ext cx="2840" cy="180000"/>
              </a:xfrm>
              <a:prstGeom prst="line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1" name="Straight Connector 160"/>
              <p:cNvCxnSpPr/>
              <p:nvPr/>
            </p:nvCxnSpPr>
            <p:spPr bwMode="auto">
              <a:xfrm flipH="1">
                <a:off x="7771465" y="4171207"/>
                <a:ext cx="2840" cy="180000"/>
              </a:xfrm>
              <a:prstGeom prst="line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2" name="Straight Connector 161"/>
              <p:cNvCxnSpPr/>
              <p:nvPr/>
            </p:nvCxnSpPr>
            <p:spPr bwMode="auto">
              <a:xfrm flipH="1">
                <a:off x="8236285" y="4171207"/>
                <a:ext cx="2840" cy="180000"/>
              </a:xfrm>
              <a:prstGeom prst="line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3" name="Straight Connector 162"/>
              <p:cNvCxnSpPr/>
              <p:nvPr/>
            </p:nvCxnSpPr>
            <p:spPr bwMode="auto">
              <a:xfrm flipH="1">
                <a:off x="8365825" y="3432067"/>
                <a:ext cx="2840" cy="180000"/>
              </a:xfrm>
              <a:prstGeom prst="line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4" name="Straight Connector 163"/>
              <p:cNvCxnSpPr/>
              <p:nvPr/>
            </p:nvCxnSpPr>
            <p:spPr bwMode="auto">
              <a:xfrm flipH="1">
                <a:off x="7619065" y="3439687"/>
                <a:ext cx="2840" cy="180000"/>
              </a:xfrm>
              <a:prstGeom prst="line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5" name="Straight Connector 164"/>
              <p:cNvCxnSpPr/>
              <p:nvPr/>
            </p:nvCxnSpPr>
            <p:spPr bwMode="auto">
              <a:xfrm flipH="1">
                <a:off x="6674185" y="3439687"/>
                <a:ext cx="2840" cy="180000"/>
              </a:xfrm>
              <a:prstGeom prst="line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70" name="TextBox 169"/>
            <p:cNvSpPr txBox="1"/>
            <p:nvPr/>
          </p:nvSpPr>
          <p:spPr>
            <a:xfrm>
              <a:off x="6310049" y="5670458"/>
              <a:ext cx="217880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1200" dirty="0" smtClean="0"/>
                <a:t>An interconnect provides</a:t>
              </a:r>
            </a:p>
            <a:p>
              <a:pPr algn="ctr"/>
              <a:r>
                <a:rPr lang="hu-HU" sz="1200" dirty="0" smtClean="0"/>
                <a:t>the interconnection for all</a:t>
              </a:r>
            </a:p>
            <a:p>
              <a:pPr algn="ctr"/>
              <a:r>
                <a:rPr lang="hu-HU" sz="1200" dirty="0" smtClean="0"/>
                <a:t>system components</a:t>
              </a:r>
              <a:endParaRPr lang="en-US" sz="1200" dirty="0"/>
            </a:p>
          </p:txBody>
        </p:sp>
      </p:grpSp>
      <p:sp>
        <p:nvSpPr>
          <p:cNvPr id="171" name="TextBox 170"/>
          <p:cNvSpPr txBox="1"/>
          <p:nvPr/>
        </p:nvSpPr>
        <p:spPr>
          <a:xfrm>
            <a:off x="165100" y="622300"/>
            <a:ext cx="58625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chemeClr val="accent6"/>
                </a:solidFill>
              </a:rPr>
              <a:t>Main alternartives for connecting memory to a platform </a:t>
            </a:r>
            <a:endParaRPr lang="en-US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115" grpId="0"/>
      <p:bldP spid="119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2.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45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8" y="625475"/>
            <a:ext cx="8723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chemeClr val="accent6"/>
                </a:solidFill>
              </a:rPr>
              <a:t>Microarchitecture of the ARMv8-based dual socket Cavium ThunderX processor</a:t>
            </a:r>
            <a:r>
              <a:rPr lang="en-US" b="1" dirty="0" smtClean="0">
                <a:solidFill>
                  <a:schemeClr val="accent6"/>
                </a:solidFill>
              </a:rPr>
              <a:t> </a:t>
            </a:r>
            <a:r>
              <a:rPr lang="en-US" dirty="0" smtClean="0"/>
              <a:t>[</a:t>
            </a:r>
            <a:r>
              <a:rPr lang="hu-HU" dirty="0" smtClean="0"/>
              <a:t>128</a:t>
            </a:r>
            <a:r>
              <a:rPr lang="en-US" dirty="0" smtClean="0"/>
              <a:t>]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278228" y="1275007"/>
            <a:ext cx="7131675" cy="5370491"/>
            <a:chOff x="1278229" y="1339402"/>
            <a:chExt cx="6722192" cy="517856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8229" y="1339402"/>
              <a:ext cx="6722192" cy="5178565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 bwMode="auto">
            <a:xfrm>
              <a:off x="7276562" y="3193961"/>
              <a:ext cx="502277" cy="914400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7287293" y="4093338"/>
              <a:ext cx="502277" cy="914400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517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713290"/>
              </p:ext>
            </p:extLst>
          </p:nvPr>
        </p:nvGraphicFramePr>
        <p:xfrm>
          <a:off x="101603" y="1055687"/>
          <a:ext cx="8937622" cy="5699569"/>
        </p:xfrm>
        <a:graphic>
          <a:graphicData uri="http://schemas.openxmlformats.org/drawingml/2006/table">
            <a:tbl>
              <a:tblPr/>
              <a:tblGrid>
                <a:gridCol w="916721"/>
                <a:gridCol w="1104268"/>
                <a:gridCol w="750191"/>
                <a:gridCol w="1215827"/>
                <a:gridCol w="788994"/>
                <a:gridCol w="788994"/>
                <a:gridCol w="1807573"/>
                <a:gridCol w="1565054"/>
              </a:tblGrid>
              <a:tr h="64531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Platform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1C9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Platform topology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1C9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Date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of intro.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1C9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Processor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1C9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Techno-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logy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1C9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Core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count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(up to)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1C9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L2 cache 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1C9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L3 cache</a:t>
                      </a:r>
                      <a:endParaRPr kumimoji="0" lang="hu-HU" altLang="en-US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(up to)</a:t>
                      </a:r>
                      <a:endParaRPr kumimoji="0" lang="en-US" altLang="en-US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1C9FF"/>
                    </a:solidFill>
                  </a:tcPr>
                </a:tc>
              </a:tr>
              <a:tr h="484241"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Truland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MP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SMP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w/dual FSBs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3/2005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90 nm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Pentium 4  MP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(Potomac)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90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1C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 MB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8 MB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3340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11/</a:t>
                      </a:r>
                      <a:r>
                        <a:rPr kumimoji="0" lang="hu-HU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2005</a:t>
                      </a:r>
                      <a:endParaRPr kumimoji="0" lang="en-US" altLang="en-US" sz="105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Xeon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7000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hu-HU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Paxville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MP)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90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2x1C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2 MB L2/C</a:t>
                      </a:r>
                      <a:endParaRPr lang="en-US" sz="1050" dirty="0"/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--</a:t>
                      </a:r>
                      <a:endParaRPr lang="en-US" sz="1050" dirty="0"/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369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8/</a:t>
                      </a:r>
                      <a:r>
                        <a:rPr kumimoji="0" lang="hu-HU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2006</a:t>
                      </a:r>
                      <a:endParaRPr kumimoji="0" lang="en-US" altLang="en-US" sz="105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Xeon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7100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hu-HU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Tulsa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)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65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2C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 MB L2/C</a:t>
                      </a:r>
                      <a:endParaRPr lang="en-US" sz="1050" dirty="0"/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16 MB</a:t>
                      </a:r>
                      <a:endParaRPr lang="en-US" sz="1050" dirty="0"/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498001"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Caneland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SMP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w/Quad FSBs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9/2007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Xeon 7200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Tigerton DC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(Core 2)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65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2C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4 MB/C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--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0387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9/2007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Xeon 7300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Tigerton QC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(Core 2)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65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2x2C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4 MB/C</a:t>
                      </a:r>
                      <a:endParaRPr lang="en-US" sz="1050" dirty="0"/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---</a:t>
                      </a:r>
                      <a:endParaRPr lang="en-US" sz="1050" dirty="0"/>
                    </a:p>
                  </a:txBody>
                  <a:tcPr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  <a:tr h="4980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9/2008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Xeon 7400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Dunnington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(Penryn)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45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6C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3 MB/C</a:t>
                      </a:r>
                      <a:endParaRPr lang="en-US" sz="1050" dirty="0"/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16 MB</a:t>
                      </a:r>
                      <a:endParaRPr lang="en-US" sz="105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484241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Boxboro-EX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NUMA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fully connect.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by QPI buses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3/2010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Nehalem-EX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(Xeon 7500/ (</a:t>
                      </a: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Beckton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) 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45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8C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¼ MB/C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24 MB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</a:tr>
              <a:tr h="32360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4/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2011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Westmere-EX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E7-4800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32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10C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¼ MB/C</a:t>
                      </a:r>
                      <a:endParaRPr lang="en-US" sz="1100" dirty="0"/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30 MB</a:t>
                      </a:r>
                      <a:endParaRPr lang="en-US" sz="1050" dirty="0"/>
                    </a:p>
                  </a:txBody>
                  <a:tcPr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89E0FF"/>
                    </a:solidFill>
                  </a:tcPr>
                </a:tc>
              </a:tr>
              <a:tr h="400322"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Brickland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NUMA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fully connect.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by QPI buses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2/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2014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Ivy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hu-HU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Bridge-EX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(E7-4800 v2)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22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15C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¼ MB/C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37.5 MB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5/2015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Haswell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-EX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(E7-4800 v3)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22 nm 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14C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¼ MB/C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35 MB</a:t>
                      </a:r>
                      <a:endParaRPr lang="en-US" sz="1050" dirty="0"/>
                    </a:p>
                  </a:txBody>
                  <a:tcPr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312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6/2016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Broadwell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-EX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14 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16C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¼ MB/C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40 MB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687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Purley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D7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NUMA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fully connect.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by UPI buses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D7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2017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D7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Skylake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-EX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D7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14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D7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n.a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D7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n.a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D7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n.a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D71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09550" y="619125"/>
            <a:ext cx="6420347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2D2D8A"/>
                </a:solidFill>
                <a:latin typeface="Verdana"/>
              </a:rPr>
              <a:t>Intel’s </a:t>
            </a:r>
            <a:r>
              <a:rPr lang="en-US" b="1" dirty="0" smtClean="0">
                <a:solidFill>
                  <a:srgbClr val="2D2D8A"/>
                </a:solidFill>
                <a:latin typeface="Verdana"/>
              </a:rPr>
              <a:t>high-end 4S multicore platforms – Cache architectures </a:t>
            </a:r>
            <a:endParaRPr lang="en-US" b="1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5" name="Rectangle 7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Evolution of Intel’s high-end multicore 4S server platforms 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46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5650605" y="1055687"/>
            <a:ext cx="3388620" cy="5699569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1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1893514"/>
              </p:ext>
            </p:extLst>
          </p:nvPr>
        </p:nvGraphicFramePr>
        <p:xfrm>
          <a:off x="101603" y="1055687"/>
          <a:ext cx="8937622" cy="5743719"/>
        </p:xfrm>
        <a:graphic>
          <a:graphicData uri="http://schemas.openxmlformats.org/drawingml/2006/table">
            <a:tbl>
              <a:tblPr/>
              <a:tblGrid>
                <a:gridCol w="916721"/>
                <a:gridCol w="1104268"/>
                <a:gridCol w="750191"/>
                <a:gridCol w="1215827"/>
                <a:gridCol w="788994"/>
                <a:gridCol w="788994"/>
                <a:gridCol w="1191402"/>
                <a:gridCol w="1155700"/>
                <a:gridCol w="1025525"/>
              </a:tblGrid>
              <a:tr h="59280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Platform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1C9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Platform topology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1C9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Date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of intro.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1C9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Processor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1C9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Techno-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logy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1C9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Core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count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(up to)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1C9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FSB/QPI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1C9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IF to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chipset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1C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PCIe</a:t>
                      </a:r>
                      <a:endParaRPr kumimoji="0" lang="en-US" altLang="en-US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1C9FF"/>
                    </a:solidFill>
                  </a:tcPr>
                </a:tc>
              </a:tr>
              <a:tr h="334851"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Truland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MP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SMP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w/dual FSBs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3/2005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Pentium 4  MP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(Potomac)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90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1C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2xFSB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667 MT/s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HI1.5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(266 MB/s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bidirectional)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28 x </a:t>
                      </a: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PCIe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lanes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on the MCH 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3340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11/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2005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Xeon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7000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hu-HU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Paxville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MP)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90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2x1C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latin typeface="+mj-lt"/>
                        </a:rPr>
                        <a:t>2xFSB</a:t>
                      </a:r>
                    </a:p>
                    <a:p>
                      <a:pPr algn="ctr"/>
                      <a:r>
                        <a:rPr lang="en-US" sz="1050" dirty="0" smtClean="0">
                          <a:latin typeface="+mj-lt"/>
                        </a:rPr>
                        <a:t>800 MT/s</a:t>
                      </a:r>
                      <a:endParaRPr lang="en-US" sz="1050" dirty="0">
                        <a:latin typeface="+mj-lt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AD5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AD5"/>
                    </a:solidFill>
                  </a:tcPr>
                </a:tc>
              </a:tr>
              <a:tr h="369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8/</a:t>
                      </a:r>
                      <a:r>
                        <a:rPr kumimoji="0" lang="hu-HU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2006</a:t>
                      </a:r>
                      <a:endParaRPr kumimoji="0" lang="en-US" altLang="en-US" sz="105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Xeon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7100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hu-HU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Tulsa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)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65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2C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AD5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AD5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AD5"/>
                    </a:solidFill>
                  </a:tcPr>
                </a:tc>
              </a:tr>
              <a:tr h="498001"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Caneland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SMP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w/Quad FSBs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9/2007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Xeon 7200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Tigerton DC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(Core 2)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65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2C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4xFSB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1066 MT/s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ESI x4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(4x </a:t>
                      </a: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PCIe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lanes)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(1GB/s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per direction)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28 x </a:t>
                      </a:r>
                      <a:r>
                        <a:rPr kumimoji="0" lang="en-US" altLang="en-US" sz="105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PCIe</a:t>
                      </a:r>
                      <a:endParaRPr kumimoji="0" lang="en-US" altLang="en-US" sz="105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lanes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on the MCH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0387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9/2007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Xeon 7300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Tigerton QC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(Core 2)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65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2x2C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980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9/2008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Xeon 7400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Dunnington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(Penryn)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45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6C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anchor="ctr"/>
                </a:tc>
              </a:tr>
              <a:tr h="484241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Boxboro-EX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  <a:tc rowSpan="6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4 S </a:t>
                      </a: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NUMA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fully connected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by 3 full sized QPI buses.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8 S </a:t>
                      </a: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NUMA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partially  connected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by 3 full or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half sized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QPI buses.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3/2010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Nehalem-EX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(Xeon 7500/ (</a:t>
                      </a: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Beckton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) 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45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8C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4xQPI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6.4 GT/s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(3 for NUMA)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QPI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(6.4 GB/s)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36 x </a:t>
                      </a:r>
                      <a:r>
                        <a:rPr kumimoji="0" lang="en-US" altLang="en-US" sz="105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PCIe</a:t>
                      </a:r>
                      <a:r>
                        <a:rPr kumimoji="0" lang="en-US" altLang="en-US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2.0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lanes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on the IOH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</a:tr>
              <a:tr h="32360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4/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2011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Westmere-EX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E7-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800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32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10C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latin typeface="+mj-lt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00322"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Brickland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2/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2014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Ivy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hu-HU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Bridge-EX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(E7-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800 v2)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22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15C</a:t>
                      </a:r>
                      <a:endParaRPr kumimoji="0" lang="en-US" altLang="en-US" sz="105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3xQPI 1.1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8.0 GT/s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DMI2 x4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(4xPCIe 2.0)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(2 GB/s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per direction)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32 x </a:t>
                      </a:r>
                      <a:r>
                        <a:rPr kumimoji="0" lang="en-US" altLang="en-US" sz="105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PCIe</a:t>
                      </a:r>
                      <a:r>
                        <a:rPr kumimoji="0" lang="en-US" altLang="en-US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3.0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lanes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on the proc.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69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5/2015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Haswell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-EX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E7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-4800 v3)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22 nm 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14C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3xQPI 1.1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9.6 GT/s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624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6/2016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Broadwell-EX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E7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-4800 </a:t>
                      </a: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v4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14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16C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3xQPI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1.1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8.0 GT/s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687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Purley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D71"/>
                    </a:solidFill>
                  </a:tcPr>
                </a:tc>
                <a:tc v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D7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2017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D7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Skylake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-EX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D7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14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D7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n.a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D7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3xUPI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10.4 GT/s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D7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DMI3 x4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(4xPCIe 3.0)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(~ 4GB/s/dir.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D7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48 x </a:t>
                      </a: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PCIe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lanes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on the proc.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D71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09550" y="619125"/>
            <a:ext cx="5825634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2D2D8A"/>
                </a:solidFill>
                <a:latin typeface="Verdana"/>
              </a:rPr>
              <a:t>Intel’s </a:t>
            </a:r>
            <a:r>
              <a:rPr lang="en-US" b="1" dirty="0" smtClean="0">
                <a:solidFill>
                  <a:srgbClr val="2D2D8A"/>
                </a:solidFill>
                <a:latin typeface="Verdana"/>
              </a:rPr>
              <a:t>high-end 4S multicore platforms – Connectivity</a:t>
            </a:r>
            <a:endParaRPr lang="en-US" b="1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5" name="Rectangle 7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Evolution of Intel’s high-end multicore 4S server platforms 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47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5650605" y="1055687"/>
            <a:ext cx="3388620" cy="577655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93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48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1606"/>
          <a:stretch/>
        </p:blipFill>
        <p:spPr>
          <a:xfrm>
            <a:off x="1336661" y="1289927"/>
            <a:ext cx="6480342" cy="47760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3831" y="631063"/>
            <a:ext cx="85250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chemeClr val="accent6"/>
                </a:solidFill>
              </a:rPr>
              <a:t>Supply voltage and max. transfer rate (speed) of major DRAM </a:t>
            </a:r>
            <a:r>
              <a:rPr lang="en-US" b="1" dirty="0" smtClean="0">
                <a:solidFill>
                  <a:schemeClr val="accent6"/>
                </a:solidFill>
              </a:rPr>
              <a:t>technologies</a:t>
            </a:r>
            <a:r>
              <a:rPr lang="hu-HU" b="1" dirty="0" smtClean="0">
                <a:solidFill>
                  <a:schemeClr val="accent6"/>
                </a:solidFill>
              </a:rPr>
              <a:t> [136]</a:t>
            </a:r>
            <a:endParaRPr lang="en-US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39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49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910" r="305" b="4909"/>
          <a:stretch/>
        </p:blipFill>
        <p:spPr>
          <a:xfrm>
            <a:off x="132522" y="1086682"/>
            <a:ext cx="8812695" cy="4426226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H="1">
            <a:off x="997974" y="3317526"/>
            <a:ext cx="2937922" cy="131301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2605168" y="2357622"/>
            <a:ext cx="5118384" cy="154687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20744072">
            <a:off x="5078481" y="2470808"/>
            <a:ext cx="1079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 smtClean="0">
                <a:solidFill>
                  <a:srgbClr val="FF0000"/>
                </a:solidFill>
              </a:rPr>
              <a:t>~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hu-HU" sz="1400" b="1" dirty="0" smtClean="0">
                <a:solidFill>
                  <a:srgbClr val="FF0000"/>
                </a:solidFill>
              </a:rPr>
              <a:t>2x/6 y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rot="20322810">
            <a:off x="2167214" y="3266383"/>
            <a:ext cx="10182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 smtClean="0">
                <a:solidFill>
                  <a:srgbClr val="FF0000"/>
                </a:solidFill>
              </a:rPr>
              <a:t>~3x/4 y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068" y="649358"/>
            <a:ext cx="82349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Evolution of the transfer rate of Samsung's memory chips 2005 - 2016 [136]</a:t>
            </a:r>
            <a:endParaRPr lang="en-US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26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high-end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multicore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4S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50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3467"/>
          <a:stretch/>
        </p:blipFill>
        <p:spPr>
          <a:xfrm>
            <a:off x="0" y="843285"/>
            <a:ext cx="9066214" cy="51714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6863" y="6354325"/>
            <a:ext cx="68316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http://www.samsung.com/semiconductor/global/file/insight/2015/11/DDR4_Brochure_Nov-15-0.pdf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150938" y="3345359"/>
            <a:ext cx="3646087" cy="9819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 rot="20690450">
            <a:off x="1910229" y="3314265"/>
            <a:ext cx="12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 smtClean="0">
                <a:solidFill>
                  <a:srgbClr val="FF0000"/>
                </a:solidFill>
              </a:rPr>
              <a:t>~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hu-HU" sz="1400" b="1" dirty="0" smtClean="0">
                <a:solidFill>
                  <a:srgbClr val="FF0000"/>
                </a:solidFill>
              </a:rPr>
              <a:t>2 x /6 y 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68" y="649358"/>
            <a:ext cx="90091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Expected evolution of the transfer rate of Samsung's memory chips until 2018 [136]</a:t>
            </a:r>
            <a:endParaRPr lang="en-US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16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7" name="AutoShape 3"/>
          <p:cNvSpPr>
            <a:spLocks noChangeArrowheads="1"/>
          </p:cNvSpPr>
          <p:nvPr/>
        </p:nvSpPr>
        <p:spPr bwMode="auto">
          <a:xfrm>
            <a:off x="768350" y="981075"/>
            <a:ext cx="7848600" cy="620713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3. Example 1: The </a:t>
            </a:r>
            <a:r>
              <a:rPr lang="en-US" altLang="en-US" sz="1900" dirty="0" err="1" smtClean="0">
                <a:solidFill>
                  <a:srgbClr val="FFFFFF"/>
                </a:solidFill>
                <a:latin typeface="Verdana" pitchFamily="34" charset="0"/>
              </a:rPr>
              <a:t>Brickland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 platform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</a:endParaRPr>
          </a:p>
        </p:txBody>
      </p:sp>
      <p:grpSp>
        <p:nvGrpSpPr>
          <p:cNvPr id="221188" name="Group 4"/>
          <p:cNvGrpSpPr>
            <a:grpSpLocks/>
          </p:cNvGrpSpPr>
          <p:nvPr/>
        </p:nvGrpSpPr>
        <p:grpSpPr bwMode="auto">
          <a:xfrm>
            <a:off x="916716" y="1989138"/>
            <a:ext cx="7700233" cy="463550"/>
            <a:chOff x="704" y="1638"/>
            <a:chExt cx="4443" cy="292"/>
          </a:xfrm>
        </p:grpSpPr>
        <p:sp>
          <p:nvSpPr>
            <p:cNvPr id="221198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</a:rPr>
                <a:t> 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3.1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</a:rPr>
                <a:t>Overview of the </a:t>
              </a:r>
              <a:r>
                <a:rPr lang="en-US" altLang="en-US" sz="1900" dirty="0" err="1">
                  <a:solidFill>
                    <a:srgbClr val="FFFFFF"/>
                  </a:solidFill>
                  <a:latin typeface="Verdana" pitchFamily="34" charset="0"/>
                </a:rPr>
                <a:t>Brickland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</a:rPr>
                <a:t> platform</a:t>
              </a:r>
            </a:p>
          </p:txBody>
        </p:sp>
        <p:sp>
          <p:nvSpPr>
            <p:cNvPr id="221199" name="Text Box 6"/>
            <p:cNvSpPr txBox="1">
              <a:spLocks noChangeArrowheads="1"/>
            </p:cNvSpPr>
            <p:nvPr/>
          </p:nvSpPr>
          <p:spPr bwMode="auto">
            <a:xfrm>
              <a:off x="704" y="1648"/>
              <a:ext cx="232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hu-HU" altLang="en-US" sz="190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endParaRPr lang="en-US" altLang="en-US" sz="1900">
                <a:solidFill>
                  <a:srgbClr val="FFFFFF"/>
                </a:solidFill>
                <a:latin typeface="Verdana" pitchFamily="34" charset="0"/>
              </a:endParaRPr>
            </a:p>
          </p:txBody>
        </p:sp>
      </p:grpSp>
      <p:grpSp>
        <p:nvGrpSpPr>
          <p:cNvPr id="221189" name="Group 7"/>
          <p:cNvGrpSpPr>
            <a:grpSpLocks/>
          </p:cNvGrpSpPr>
          <p:nvPr/>
        </p:nvGrpSpPr>
        <p:grpSpPr bwMode="auto">
          <a:xfrm>
            <a:off x="913543" y="3231931"/>
            <a:ext cx="7703406" cy="463550"/>
            <a:chOff x="704" y="1638"/>
            <a:chExt cx="4443" cy="292"/>
          </a:xfrm>
        </p:grpSpPr>
        <p:sp>
          <p:nvSpPr>
            <p:cNvPr id="221196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</a:rPr>
                <a:t> 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3</a:t>
              </a:r>
              <a:r>
                <a:rPr lang="hu-HU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.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3</a:t>
              </a:r>
              <a:r>
                <a:rPr lang="hu-HU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</a:rPr>
                <a:t>The Ivy Bridge-EX (E7-4800 v2) 4S processor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line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221197" name="Text Box 9"/>
            <p:cNvSpPr txBox="1">
              <a:spLocks noChangeArrowheads="1"/>
            </p:cNvSpPr>
            <p:nvPr/>
          </p:nvSpPr>
          <p:spPr bwMode="auto">
            <a:xfrm>
              <a:off x="704" y="1648"/>
              <a:ext cx="232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hu-HU" altLang="en-US" sz="190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endParaRPr lang="en-US" altLang="en-US" sz="1900">
                <a:solidFill>
                  <a:srgbClr val="FFFFFF"/>
                </a:solidFill>
                <a:latin typeface="Verdana" pitchFamily="34" charset="0"/>
              </a:endParaRPr>
            </a:p>
          </p:txBody>
        </p:sp>
      </p:grpSp>
      <p:grpSp>
        <p:nvGrpSpPr>
          <p:cNvPr id="221190" name="Group 10"/>
          <p:cNvGrpSpPr>
            <a:grpSpLocks/>
          </p:cNvGrpSpPr>
          <p:nvPr/>
        </p:nvGrpSpPr>
        <p:grpSpPr bwMode="auto">
          <a:xfrm>
            <a:off x="916716" y="3771681"/>
            <a:ext cx="7700234" cy="463550"/>
            <a:chOff x="704" y="1638"/>
            <a:chExt cx="4443" cy="292"/>
          </a:xfrm>
        </p:grpSpPr>
        <p:sp>
          <p:nvSpPr>
            <p:cNvPr id="221194" name="AutoShape 11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</a:rPr>
                <a:t> 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3</a:t>
              </a:r>
              <a:r>
                <a:rPr lang="hu-HU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.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4</a:t>
              </a:r>
              <a:r>
                <a:rPr lang="hu-HU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</a:rPr>
                <a:t>The </a:t>
              </a:r>
              <a:r>
                <a:rPr lang="en-US" altLang="en-US" sz="1900" dirty="0" err="1">
                  <a:solidFill>
                    <a:srgbClr val="FFFFFF"/>
                  </a:solidFill>
                  <a:latin typeface="Verdana" pitchFamily="34" charset="0"/>
                </a:rPr>
                <a:t>Haswell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</a:rPr>
                <a:t>-EX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    (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</a:rPr>
                <a:t>E7-4800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v3)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</a:rPr>
                <a:t>4S processor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line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221195" name="Text Box 12"/>
            <p:cNvSpPr txBox="1">
              <a:spLocks noChangeArrowheads="1"/>
            </p:cNvSpPr>
            <p:nvPr/>
          </p:nvSpPr>
          <p:spPr bwMode="auto">
            <a:xfrm>
              <a:off x="704" y="1648"/>
              <a:ext cx="232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hu-HU" altLang="en-US" sz="190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endParaRPr lang="en-US" altLang="en-US" sz="1900">
                <a:solidFill>
                  <a:srgbClr val="FFFFFF"/>
                </a:solidFill>
                <a:latin typeface="Verdana" pitchFamily="34" charset="0"/>
              </a:endParaRPr>
            </a:p>
          </p:txBody>
        </p:sp>
      </p:grpSp>
      <p:grpSp>
        <p:nvGrpSpPr>
          <p:cNvPr id="221191" name="Group 13"/>
          <p:cNvGrpSpPr>
            <a:grpSpLocks/>
          </p:cNvGrpSpPr>
          <p:nvPr/>
        </p:nvGrpSpPr>
        <p:grpSpPr bwMode="auto">
          <a:xfrm>
            <a:off x="904875" y="4313019"/>
            <a:ext cx="7712530" cy="463550"/>
            <a:chOff x="699" y="1638"/>
            <a:chExt cx="4559" cy="292"/>
          </a:xfrm>
        </p:grpSpPr>
        <p:sp>
          <p:nvSpPr>
            <p:cNvPr id="221192" name="AutoShape 14"/>
            <p:cNvSpPr>
              <a:spLocks noChangeArrowheads="1"/>
            </p:cNvSpPr>
            <p:nvPr/>
          </p:nvSpPr>
          <p:spPr bwMode="auto">
            <a:xfrm>
              <a:off x="951" y="1638"/>
              <a:ext cx="4307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</a:rPr>
                <a:t> 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3</a:t>
              </a:r>
              <a:r>
                <a:rPr lang="hu-HU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.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5</a:t>
              </a:r>
              <a:r>
                <a:rPr lang="hu-HU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</a:rPr>
                <a:t>The </a:t>
              </a:r>
              <a:r>
                <a:rPr lang="en-US" altLang="en-US" sz="1900" dirty="0" err="1">
                  <a:solidFill>
                    <a:srgbClr val="FFFFFF"/>
                  </a:solidFill>
                  <a:latin typeface="Verdana" pitchFamily="34" charset="0"/>
                </a:rPr>
                <a:t>Broadwell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</a:rPr>
                <a:t>-EX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 (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</a:rPr>
                <a:t>E7-4800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v4)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</a:rPr>
                <a:t>4S processor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line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221193" name="Text Box 15"/>
            <p:cNvSpPr txBox="1">
              <a:spLocks noChangeArrowheads="1"/>
            </p:cNvSpPr>
            <p:nvPr/>
          </p:nvSpPr>
          <p:spPr bwMode="auto">
            <a:xfrm>
              <a:off x="699" y="1648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hu-HU" altLang="en-US" sz="190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endParaRPr lang="en-US" altLang="en-US" sz="1900">
                <a:solidFill>
                  <a:srgbClr val="FFFFFF"/>
                </a:solidFill>
                <a:latin typeface="Verdana" pitchFamily="34" charset="0"/>
              </a:endParaRPr>
            </a:p>
          </p:txBody>
        </p:sp>
      </p:grpSp>
      <p:grpSp>
        <p:nvGrpSpPr>
          <p:cNvPr id="16" name="Group 4"/>
          <p:cNvGrpSpPr>
            <a:grpSpLocks/>
          </p:cNvGrpSpPr>
          <p:nvPr/>
        </p:nvGrpSpPr>
        <p:grpSpPr bwMode="auto">
          <a:xfrm>
            <a:off x="906278" y="2517320"/>
            <a:ext cx="7700233" cy="665163"/>
            <a:chOff x="704" y="1638"/>
            <a:chExt cx="4443" cy="419"/>
          </a:xfrm>
        </p:grpSpPr>
        <p:sp>
          <p:nvSpPr>
            <p:cNvPr id="17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419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  </a:t>
              </a:r>
              <a:endParaRPr lang="en-US" altLang="en-US" sz="1900" dirty="0" smtClean="0">
                <a:solidFill>
                  <a:srgbClr val="FFFFFF"/>
                </a:solidFill>
                <a:latin typeface="Verdana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  3.2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</a:rPr>
                <a:t>Key innovations of the </a:t>
              </a:r>
              <a:r>
                <a:rPr lang="en-US" altLang="en-US" sz="1900" dirty="0" err="1">
                  <a:solidFill>
                    <a:srgbClr val="FFFFFF"/>
                  </a:solidFill>
                  <a:latin typeface="Verdana" pitchFamily="34" charset="0"/>
                </a:rPr>
                <a:t>Brickland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</a:rPr>
                <a:t> platform vs.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         the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</a:rPr>
                <a:t>previous Boxboro-EX platform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00" dirty="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18" name="Text Box 6"/>
            <p:cNvSpPr txBox="1">
              <a:spLocks noChangeArrowheads="1"/>
            </p:cNvSpPr>
            <p:nvPr/>
          </p:nvSpPr>
          <p:spPr bwMode="auto">
            <a:xfrm>
              <a:off x="704" y="1712"/>
              <a:ext cx="232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AutoShape 3"/>
          <p:cNvSpPr>
            <a:spLocks noChangeArrowheads="1"/>
          </p:cNvSpPr>
          <p:nvPr/>
        </p:nvSpPr>
        <p:spPr bwMode="auto">
          <a:xfrm>
            <a:off x="971550" y="981075"/>
            <a:ext cx="7661275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3.1 Overview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of the</a:t>
            </a: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900" dirty="0" err="1">
                <a:solidFill>
                  <a:srgbClr val="FFFFFF"/>
                </a:solidFill>
                <a:latin typeface="Verdana" pitchFamily="34" charset="0"/>
              </a:rPr>
              <a:t>Brickland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platform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5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4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5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usion09_Public_BLK_WIDE">
  <a:themeElements>
    <a:clrScheme name="Fusion09_Public_BLK_WIDE 1">
      <a:dk1>
        <a:srgbClr val="009966"/>
      </a:dk1>
      <a:lt1>
        <a:srgbClr val="FFFFFF"/>
      </a:lt1>
      <a:dk2>
        <a:srgbClr val="000000"/>
      </a:dk2>
      <a:lt2>
        <a:srgbClr val="A4ACB4"/>
      </a:lt2>
      <a:accent1>
        <a:srgbClr val="D31919"/>
      </a:accent1>
      <a:accent2>
        <a:srgbClr val="767DC5"/>
      </a:accent2>
      <a:accent3>
        <a:srgbClr val="AAAAAA"/>
      </a:accent3>
      <a:accent4>
        <a:srgbClr val="DADADA"/>
      </a:accent4>
      <a:accent5>
        <a:srgbClr val="E6ABAB"/>
      </a:accent5>
      <a:accent6>
        <a:srgbClr val="6A71B2"/>
      </a:accent6>
      <a:hlink>
        <a:srgbClr val="00A8DC"/>
      </a:hlink>
      <a:folHlink>
        <a:srgbClr val="008254"/>
      </a:folHlink>
    </a:clrScheme>
    <a:fontScheme name="Fusion09_Public_BLK_WID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Fusion09_Public_BLK_WIDE 1">
        <a:dk1>
          <a:srgbClr val="009966"/>
        </a:dk1>
        <a:lt1>
          <a:srgbClr val="FFFFFF"/>
        </a:lt1>
        <a:dk2>
          <a:srgbClr val="000000"/>
        </a:dk2>
        <a:lt2>
          <a:srgbClr val="A4ACB4"/>
        </a:lt2>
        <a:accent1>
          <a:srgbClr val="D31919"/>
        </a:accent1>
        <a:accent2>
          <a:srgbClr val="767DC5"/>
        </a:accent2>
        <a:accent3>
          <a:srgbClr val="AAAAAA"/>
        </a:accent3>
        <a:accent4>
          <a:srgbClr val="DADADA"/>
        </a:accent4>
        <a:accent5>
          <a:srgbClr val="E6ABAB"/>
        </a:accent5>
        <a:accent6>
          <a:srgbClr val="6A71B2"/>
        </a:accent6>
        <a:hlink>
          <a:srgbClr val="00A8DC"/>
        </a:hlink>
        <a:folHlink>
          <a:srgbClr val="008254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7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9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8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9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0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214008</TotalTime>
  <Words>19885</Words>
  <Application>Microsoft Office PowerPoint</Application>
  <PresentationFormat>On-screen Show (4:3)</PresentationFormat>
  <Paragraphs>3819</Paragraphs>
  <Slides>187</Slides>
  <Notes>22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187</vt:i4>
      </vt:variant>
    </vt:vector>
  </HeadingPairs>
  <TitlesOfParts>
    <vt:vector size="211" baseType="lpstr">
      <vt:lpstr>Arial</vt:lpstr>
      <vt:lpstr>Calibri</vt:lpstr>
      <vt:lpstr>Cambria Math</vt:lpstr>
      <vt:lpstr>Euphemia</vt:lpstr>
      <vt:lpstr>Symbol</vt:lpstr>
      <vt:lpstr>Times New Roman</vt:lpstr>
      <vt:lpstr>Verdana</vt:lpstr>
      <vt:lpstr>Wingdings</vt:lpstr>
      <vt:lpstr>2_Default Design</vt:lpstr>
      <vt:lpstr>Fusion09_Public_BLK_WIDE</vt:lpstr>
      <vt:lpstr>1_Default Design</vt:lpstr>
      <vt:lpstr>7_Default Design</vt:lpstr>
      <vt:lpstr>9_Default Design</vt:lpstr>
      <vt:lpstr>18_Default Design</vt:lpstr>
      <vt:lpstr>19_Default Design</vt:lpstr>
      <vt:lpstr>20_Default Design</vt:lpstr>
      <vt:lpstr>3_Default Design</vt:lpstr>
      <vt:lpstr>21_Default Design</vt:lpstr>
      <vt:lpstr>23_Default Design</vt:lpstr>
      <vt:lpstr>24_Default Design</vt:lpstr>
      <vt:lpstr>25_Default Design</vt:lpstr>
      <vt:lpstr>4_Default Design</vt:lpstr>
      <vt:lpstr>5_Default Design</vt:lpstr>
      <vt:lpstr>Microsoft Drawing</vt:lpstr>
      <vt:lpstr>PowerPoint Presentation</vt:lpstr>
      <vt:lpstr>PowerPoint Presentation</vt:lpstr>
      <vt:lpstr>Intel’s high-end multicore 4S platforms -1</vt:lpstr>
      <vt:lpstr>Intel’s high-end multicore 4S platforms -2a</vt:lpstr>
      <vt:lpstr>1Intel’s high-end multicore 4S platforms -2b</vt:lpstr>
      <vt:lpstr>Intel’s high-end multicore 4S platforms -3</vt:lpstr>
      <vt:lpstr>PowerPoint Presentation</vt:lpstr>
      <vt:lpstr>PowerPoint Presentation</vt:lpstr>
      <vt:lpstr>PowerPoint Presentation</vt:lpstr>
      <vt:lpstr>1.1 The worldwide 4S (4 Socket) server market (1)</vt:lpstr>
      <vt:lpstr>1.1 The worldwide 4S (4 Socket) server market (2)</vt:lpstr>
      <vt:lpstr>PowerPoint Presentation</vt:lpstr>
      <vt:lpstr>1.2 The platform concept (1)</vt:lpstr>
      <vt:lpstr>1.2 The platform concept (2)</vt:lpstr>
      <vt:lpstr>1.2 The platform concept (3)</vt:lpstr>
      <vt:lpstr>1.2 The platform concept (4)</vt:lpstr>
      <vt:lpstr>1.2 The platform concept (5)</vt:lpstr>
      <vt:lpstr>PowerPoint Presentation</vt:lpstr>
      <vt:lpstr>1.3 Server platforms classified according to the number of processors supported (1)</vt:lpstr>
      <vt:lpstr>PowerPoint Presentation</vt:lpstr>
      <vt:lpstr>1.4 Server platforms classified according to their performance (1)</vt:lpstr>
      <vt:lpstr>PowerPoint Presentation</vt:lpstr>
      <vt:lpstr>1.5 Server platforms classified according to their memory architecture (1)</vt:lpstr>
      <vt:lpstr>1.5 Server platforms classified according to their memory architecture (2)</vt:lpstr>
      <vt:lpstr>1.5 Server platforms classified according to their memory architecture (3)</vt:lpstr>
      <vt:lpstr>1.5 Server platforms classified according to their memory architecture (4)</vt:lpstr>
      <vt:lpstr>PowerPoint Presentation</vt:lpstr>
      <vt:lpstr>1.6 Number and use of QPI buses in NUMA type server processors (1)</vt:lpstr>
      <vt:lpstr>1.6 Number and use of QPI buses in NUMA type server processors (2)</vt:lpstr>
      <vt:lpstr>1.6 Number and use of QPI buses in NUMA type server processors (3)</vt:lpstr>
      <vt:lpstr>PowerPoint Presentation</vt:lpstr>
      <vt:lpstr>1.7 Platforms classified according to the number of chips constituting the plaform (1)</vt:lpstr>
      <vt:lpstr>1.7 Platforms classified according to the number of chips constituting the platform (2)</vt:lpstr>
      <vt:lpstr>1.7 Platforms classified according to the number of chips constituting the platform (3)</vt:lpstr>
      <vt:lpstr>PowerPoint Presentation</vt:lpstr>
      <vt:lpstr>1.8 Naming scheme of Intel’s server processors (1)</vt:lpstr>
      <vt:lpstr>1.8 Naming scheme of Intel’s server processors (2)</vt:lpstr>
      <vt:lpstr>1.8 Naming scheme of Intel’s server processors (3)</vt:lpstr>
      <vt:lpstr>1.8 Naming scheme of Intel’s server processors (4)</vt:lpstr>
      <vt:lpstr>1.8 Naming scheme of Intel’s server processors (5)</vt:lpstr>
      <vt:lpstr>PowerPoint Presentation</vt:lpstr>
      <vt:lpstr>1.9 Overview of Intel’s high-end multicore server processors and platforms (1)</vt:lpstr>
      <vt:lpstr>PowerPoint Presentation</vt:lpstr>
      <vt:lpstr>1.9 Overview of Intel’s high-end multicore server processors and platforms (3)</vt:lpstr>
      <vt:lpstr>1.9 Overview of Intel’s high-end multicore server processors and platforms (4)</vt:lpstr>
      <vt:lpstr>PowerPoint Presentation</vt:lpstr>
      <vt:lpstr>PowerPoint Presentation</vt:lpstr>
      <vt:lpstr>2. Evolution of Intel’s high-end multicore 4S server platforms (2)</vt:lpstr>
      <vt:lpstr>2. Evolution of Intel’s high-end multicore 4S server platforms (3)</vt:lpstr>
      <vt:lpstr>2. Evolution of Intel’s high-end multicore 4S server platforms (4)</vt:lpstr>
      <vt:lpstr>2. Evolution of Intel’s high-end multicore 4S server platforms (5a)</vt:lpstr>
      <vt:lpstr>olution of Intel’s high-end multicore 4S server platforms (5b)</vt:lpstr>
      <vt:lpstr>2. Evolution of Intel’s high-end multicore 4S server platforms (6)</vt:lpstr>
      <vt:lpstr>2. Evolution of Intel’s high-end multicore 4S server platforms (7)</vt:lpstr>
      <vt:lpstr>2. Evolution of Intel’s high-end multicore 4S server platforms (8)</vt:lpstr>
      <vt:lpstr>2. Evolution of Intel’s high-end multicore 4S server platforms (9)</vt:lpstr>
      <vt:lpstr>2. Evolution of Intel’s high-end multicore 4S server platforms (10)</vt:lpstr>
      <vt:lpstr>2. Evolution of Intel’s high-end multicore 4S server platforms (11)</vt:lpstr>
      <vt:lpstr>2. Evolution of Intel’s high-end multicore 4S server platforms (12)</vt:lpstr>
      <vt:lpstr>2. Evolution of Intel’s high-end multicore 4S server platforms (13)</vt:lpstr>
      <vt:lpstr>2. Evolution of Intel’s high-end multicore 4S server platforms (14)</vt:lpstr>
      <vt:lpstr>2. Evolution of Intel’s high-end multicore 4S server platforms (15)</vt:lpstr>
      <vt:lpstr>2. Evolution of Intel’s high-end multicore 4S server platforms (16)</vt:lpstr>
      <vt:lpstr>2. Evolution of Intel’s high-end multicore 4S server platforms (17)</vt:lpstr>
      <vt:lpstr>2. Evolution of Intel’s high-end multicore 4S server platforms (18)</vt:lpstr>
      <vt:lpstr>2. Evolution of Intel’s high-end multicore 4S server platforms (19)</vt:lpstr>
      <vt:lpstr>2. Evolution of Intel’s high-end multicore 4S server platforms (20)</vt:lpstr>
      <vt:lpstr>2. Evolution of Intel’s high-end multicore 4S server platforms (21)</vt:lpstr>
      <vt:lpstr>2. Evolution of Intel’s high-end multicore 4S server platforms (22)</vt:lpstr>
      <vt:lpstr>2. Evolution of Intel’s high-end multicore 4S server platforms (23)</vt:lpstr>
      <vt:lpstr>2. Evolution of Intel’s high-end multicore 4S server platforms (24)</vt:lpstr>
      <vt:lpstr>2. Evolution of Intel’s high-end multicore 4S server platforms (25)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Evolution of Intel’s high-end multicore 4S server platforms (31)</vt:lpstr>
      <vt:lpstr>2. Evolution of Intel’s high-end multicore 4S server platforms (32)</vt:lpstr>
      <vt:lpstr>2. Evolution of Intel’s high-end multicore 4S server platforms (33)</vt:lpstr>
      <vt:lpstr>2. Evolution of Intel’s high-end multicore 4S server platforms (34)</vt:lpstr>
      <vt:lpstr>2. Evolution of Intel’s high-end multicore 4S server platforms (35)</vt:lpstr>
      <vt:lpstr>2. Evolution of Intel’s high-end multicore 4S server platforms (36)</vt:lpstr>
      <vt:lpstr>2. Evolution of Intel’s high-end multicore 4S server platforms (37)</vt:lpstr>
      <vt:lpstr>PowerPoint Presentation</vt:lpstr>
      <vt:lpstr>2. Evolution of Intel’s high-end multicore 4S server platforms (39)</vt:lpstr>
      <vt:lpstr>2. Evolution of Intel’s high-end multicore 4S server platforms (40)</vt:lpstr>
      <vt:lpstr>2. Evolution of Intel’s high-end multicore 4S server platforms (41)</vt:lpstr>
      <vt:lpstr>2. Evolution of Intel’s high-end multicore 4S server platforms (42)</vt:lpstr>
      <vt:lpstr>2. Evolution of Intel’s high-end multicore 4S server platforms (43)</vt:lpstr>
      <vt:lpstr>2. Evolution of Intel’s high-end multicore 4S server platforms 44)</vt:lpstr>
      <vt:lpstr>2. Evolution of Intel’s high-end multicore 4S server platforms (45)</vt:lpstr>
      <vt:lpstr>PowerPoint Presentation</vt:lpstr>
      <vt:lpstr>PowerPoint Presentation</vt:lpstr>
      <vt:lpstr>2. Evolution of Intel’s high-end multicore 4S server platforms (48)</vt:lpstr>
      <vt:lpstr>2. Evolution of Intel’s high-end multicore 4S server platforms (49)</vt:lpstr>
      <vt:lpstr>2. Evolution of Intel’s high-end multicore 4S server platforms (50)</vt:lpstr>
      <vt:lpstr>PowerPoint Presentation</vt:lpstr>
      <vt:lpstr>PowerPoint Presentation</vt:lpstr>
      <vt:lpstr>3.1 Overview of the Brickland platform (1)</vt:lpstr>
      <vt:lpstr>3.1 Overview of the Brickland platform (2)</vt:lpstr>
      <vt:lpstr>3.1 Overview of the Brickland platform (3)</vt:lpstr>
      <vt:lpstr>3.1 Overview of the Brickland platform (4)</vt:lpstr>
      <vt:lpstr>PowerPoint Presentation</vt:lpstr>
      <vt:lpstr>3.2 Key innovations of the Brickland platform (1)</vt:lpstr>
      <vt:lpstr>3.2 Key innovations of the Brickland platform (2)</vt:lpstr>
      <vt:lpstr>3.2 Key innovations of the Brickland platform (3)</vt:lpstr>
      <vt:lpstr>3.2 Key innovations of the Brickland platform (4)</vt:lpstr>
      <vt:lpstr>3.2 Key innovations of the Brickland platform (5)</vt:lpstr>
      <vt:lpstr>3.2 Key innovations of the Brickland platform (6)</vt:lpstr>
      <vt:lpstr>3.2 Key innovations of the Brickland platform (7)</vt:lpstr>
      <vt:lpstr>3.2 Key innovations of the Brickland platform (8)</vt:lpstr>
      <vt:lpstr>3.2 Key innovations of the Brickland platform (9)</vt:lpstr>
      <vt:lpstr>3.2 Key innovations of the Brickland platform (10)</vt:lpstr>
      <vt:lpstr>3.2 Key innovations of the Brickland platform (11)</vt:lpstr>
      <vt:lpstr>3.2 Key innovations of the Brickland platform (12)</vt:lpstr>
      <vt:lpstr>3.2 Key innovations of the Brickland platform (13)</vt:lpstr>
      <vt:lpstr>3.2 Key innovations of the Brickland platform (14)</vt:lpstr>
      <vt:lpstr>3.2 Key innovations of the Brickland platform (15)</vt:lpstr>
      <vt:lpstr>3.2 Key innovations of the Brickland platform (16)</vt:lpstr>
      <vt:lpstr>3.2 Key innovations of the Brickland platform (17)</vt:lpstr>
      <vt:lpstr>PowerPoint Presentation</vt:lpstr>
      <vt:lpstr>3.3 The Ivy Bridge-EX (E7-4800 v2) 4S processor line (1)</vt:lpstr>
      <vt:lpstr>3.3 The Ivy Bridge-EX (E7-4800 v2) 4S processor line (2)</vt:lpstr>
      <vt:lpstr>3.3 The Ivy Bridge-EX (E7-4800 v2) 4S processor line (3)</vt:lpstr>
      <vt:lpstr>3.3 The Ivy Bridge-EX (E7-4800 v2) 4S processor line (4)</vt:lpstr>
      <vt:lpstr>3.3 The Ivy Bridge-EX (E7-4800 v2) 4S processor line (5)</vt:lpstr>
      <vt:lpstr>3.3 The Ivy Bridge-EX (E7-4800 v2) 4S processor line (6)</vt:lpstr>
      <vt:lpstr>3.3 The Ivy Bridge-EX (E7-4800 v2) 4S processor line (7)</vt:lpstr>
      <vt:lpstr>3.3 The Ivy Bridge-EX (E7-4800 v2) 4S processor line (8)</vt:lpstr>
      <vt:lpstr>3.3 The Ivy Bridge-EX (E7-4800 v2) 4S processor line (9)</vt:lpstr>
      <vt:lpstr>PowerPoint Presentation</vt:lpstr>
      <vt:lpstr>3.4 The Haswell-EX (E7-4800 v3) 4S processor line (1)</vt:lpstr>
      <vt:lpstr>3.4 The Haswell-EX (E7-4800 v3) 4S processor line (2)</vt:lpstr>
      <vt:lpstr>3.4 The Haswell-EX (E7-4800 v3) 4S processor line (3)</vt:lpstr>
      <vt:lpstr>3.4 The Haswell-EX (E7-4800 v3) 4S processor line (4)</vt:lpstr>
      <vt:lpstr>3.4 The Haswell-EX (E7-4800 v3) 4S processor line (5)</vt:lpstr>
      <vt:lpstr>3.4 The Haswell-EX (E7-4800 v3) 4S processor line (6)</vt:lpstr>
      <vt:lpstr>3.4 The Haswell-EX (E7-4800 v3) 4S processor line (7)</vt:lpstr>
      <vt:lpstr>3.4 The Haswell-EX (E7-4800 v3) 4S processor line (8)</vt:lpstr>
      <vt:lpstr>3.4 The Haswell-EX (E7-4800 v3) 4S processor line (9)</vt:lpstr>
      <vt:lpstr>3.4 The Haswell-EX (E7-4800 v3) 4S processor line (10)</vt:lpstr>
      <vt:lpstr>3.4 The Haswell-EX (E7-4800 v3) 4S processor line (11)</vt:lpstr>
      <vt:lpstr>3.4 The Haswell-EX (E7-4800 v3) 4S processor line (12)</vt:lpstr>
      <vt:lpstr>3.4 The Haswell-EX (E7-4800 v3) 4S processor line (13)</vt:lpstr>
      <vt:lpstr>3.4 The Haswell-EX (E7-4800 v3) 4S processor line (14)</vt:lpstr>
      <vt:lpstr>3.4 The Haswell-EX (E7-4800 v3) 4S processor line (15)</vt:lpstr>
      <vt:lpstr>3.4 The Haswell-EX (E7-4800 v3) 4S processor line (16)</vt:lpstr>
      <vt:lpstr>3.4 The Haswell-EX (E7-4800 v3) 4S processor line (17)</vt:lpstr>
      <vt:lpstr>3.4 The Haswell-EX (E7-4800 v3) 4S processor line (18)</vt:lpstr>
      <vt:lpstr>3.4 The Haswell-EX (E7-4800 v3) 4S processor line (19)</vt:lpstr>
      <vt:lpstr>3.4 The Haswell-EX (E7-4800 v3) 4S processor line (20)</vt:lpstr>
      <vt:lpstr>3.4 The Haswell-EX (E7-4800 v3) 4S processor line (21)</vt:lpstr>
      <vt:lpstr>3.4 The Haswell-EX (E7-4800 v3) 4S processor line (23)</vt:lpstr>
      <vt:lpstr>3.4 The Haswell-EX (E7-4800 v3) 4S processor line (24)</vt:lpstr>
      <vt:lpstr>PowerPoint Presentation</vt:lpstr>
      <vt:lpstr>3.5 The Broadwell-EX (E7-4800 v4) 4S processor line (1)</vt:lpstr>
      <vt:lpstr>3.5 The Broadwell-EX (E7-4800 v4) 4S processor line (2)</vt:lpstr>
      <vt:lpstr>3.5 The Broadwell-EX (E7-4800 v4) 4S processor line (3)</vt:lpstr>
      <vt:lpstr>3.5 The Broadwell-EX (E7-4800 v4) 4S processor line (4)</vt:lpstr>
      <vt:lpstr>3.5 The Broadwell-EX (E7-4800 v4) 4S processor line (5)</vt:lpstr>
      <vt:lpstr>3.5 The Broadwell-EX (E7-4800 v4) 4S processor line (6)</vt:lpstr>
      <vt:lpstr>3.5 The Broadwell-EX (E7-4800 v4) 4S processor line (7)</vt:lpstr>
      <vt:lpstr>3.5 The Broadwell-EX (E7-4800 v4) 4S processor line (8)</vt:lpstr>
      <vt:lpstr>PowerPoint Presentation</vt:lpstr>
      <vt:lpstr>4. Example 2:. The Purley platform (1)</vt:lpstr>
      <vt:lpstr>4. Example 2:. The Purley platform (2)</vt:lpstr>
      <vt:lpstr>4. Example 2:. The Purley platform (3)</vt:lpstr>
      <vt:lpstr>4. Example 2:. The Purley platform (4)</vt:lpstr>
      <vt:lpstr>4. Example 2:. The Purley platform (5)</vt:lpstr>
      <vt:lpstr>PowerPoint Presentation</vt:lpstr>
      <vt:lpstr>5. References (1)</vt:lpstr>
      <vt:lpstr>5. References (2)</vt:lpstr>
      <vt:lpstr>5. References (3)</vt:lpstr>
      <vt:lpstr>5. References (4)</vt:lpstr>
      <vt:lpstr>5. References (5)</vt:lpstr>
      <vt:lpstr>5. References (6)</vt:lpstr>
      <vt:lpstr>5. References (7)</vt:lpstr>
      <vt:lpstr>5. References (8)</vt:lpstr>
      <vt:lpstr>5. References (9)</vt:lpstr>
      <vt:lpstr>5. References (10)</vt:lpstr>
      <vt:lpstr>5. References (11)</vt:lpstr>
      <vt:lpstr>5. References (12)</vt:lpstr>
      <vt:lpstr>5. References (13)</vt:lpstr>
      <vt:lpstr>5. References (14)</vt:lpstr>
      <vt:lpstr>5. References (15)</vt:lpstr>
      <vt:lpstr>5. References (16)</vt:lpstr>
    </vt:vector>
  </TitlesOfParts>
  <Company>BMF/NIK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Sima Dezso</dc:creator>
  <cp:lastModifiedBy>sima</cp:lastModifiedBy>
  <cp:revision>3370</cp:revision>
  <cp:lastPrinted>2016-11-22T13:33:56Z</cp:lastPrinted>
  <dcterms:created xsi:type="dcterms:W3CDTF">2007-11-09T14:18:24Z</dcterms:created>
  <dcterms:modified xsi:type="dcterms:W3CDTF">2016-11-23T06:34:24Z</dcterms:modified>
</cp:coreProperties>
</file>