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  <p:sldMasterId id="2147483672" r:id="rId2"/>
    <p:sldMasterId id="2147483684" r:id="rId3"/>
    <p:sldMasterId id="2147483697" r:id="rId4"/>
  </p:sldMasterIdLst>
  <p:notesMasterIdLst>
    <p:notesMasterId r:id="rId163"/>
  </p:notesMasterIdLst>
  <p:sldIdLst>
    <p:sldId id="796" r:id="rId5"/>
    <p:sldId id="798" r:id="rId6"/>
    <p:sldId id="1072" r:id="rId7"/>
    <p:sldId id="805" r:id="rId8"/>
    <p:sldId id="712" r:id="rId9"/>
    <p:sldId id="800" r:id="rId10"/>
    <p:sldId id="851" r:id="rId11"/>
    <p:sldId id="825" r:id="rId12"/>
    <p:sldId id="852" r:id="rId13"/>
    <p:sldId id="806" r:id="rId14"/>
    <p:sldId id="703" r:id="rId15"/>
    <p:sldId id="853" r:id="rId16"/>
    <p:sldId id="854" r:id="rId17"/>
    <p:sldId id="721" r:id="rId18"/>
    <p:sldId id="710" r:id="rId19"/>
    <p:sldId id="711" r:id="rId20"/>
    <p:sldId id="423" r:id="rId21"/>
    <p:sldId id="723" r:id="rId22"/>
    <p:sldId id="807" r:id="rId23"/>
    <p:sldId id="707" r:id="rId24"/>
    <p:sldId id="462" r:id="rId25"/>
    <p:sldId id="855" r:id="rId26"/>
    <p:sldId id="1074" r:id="rId27"/>
    <p:sldId id="714" r:id="rId28"/>
    <p:sldId id="929" r:id="rId29"/>
    <p:sldId id="931" r:id="rId30"/>
    <p:sldId id="858" r:id="rId31"/>
    <p:sldId id="862" r:id="rId32"/>
    <p:sldId id="1078" r:id="rId33"/>
    <p:sldId id="1079" r:id="rId34"/>
    <p:sldId id="859" r:id="rId35"/>
    <p:sldId id="932" r:id="rId36"/>
    <p:sldId id="933" r:id="rId37"/>
    <p:sldId id="427" r:id="rId38"/>
    <p:sldId id="431" r:id="rId39"/>
    <p:sldId id="430" r:id="rId40"/>
    <p:sldId id="432" r:id="rId41"/>
    <p:sldId id="959" r:id="rId42"/>
    <p:sldId id="935" r:id="rId43"/>
    <p:sldId id="709" r:id="rId44"/>
    <p:sldId id="724" r:id="rId45"/>
    <p:sldId id="961" r:id="rId46"/>
    <p:sldId id="331" r:id="rId47"/>
    <p:sldId id="971" r:id="rId48"/>
    <p:sldId id="405" r:id="rId49"/>
    <p:sldId id="406" r:id="rId50"/>
    <p:sldId id="422" r:id="rId51"/>
    <p:sldId id="437" r:id="rId52"/>
    <p:sldId id="438" r:id="rId53"/>
    <p:sldId id="445" r:id="rId54"/>
    <p:sldId id="446" r:id="rId55"/>
    <p:sldId id="449" r:id="rId56"/>
    <p:sldId id="421" r:id="rId57"/>
    <p:sldId id="420" r:id="rId58"/>
    <p:sldId id="448" r:id="rId59"/>
    <p:sldId id="484" r:id="rId60"/>
    <p:sldId id="529" r:id="rId61"/>
    <p:sldId id="532" r:id="rId62"/>
    <p:sldId id="520" r:id="rId63"/>
    <p:sldId id="530" r:id="rId64"/>
    <p:sldId id="450" r:id="rId65"/>
    <p:sldId id="454" r:id="rId66"/>
    <p:sldId id="802" r:id="rId67"/>
    <p:sldId id="943" r:id="rId68"/>
    <p:sldId id="332" r:id="rId69"/>
    <p:sldId id="972" r:id="rId70"/>
    <p:sldId id="962" r:id="rId71"/>
    <p:sldId id="955" r:id="rId72"/>
    <p:sldId id="333" r:id="rId73"/>
    <p:sldId id="973" r:id="rId74"/>
    <p:sldId id="682" r:id="rId75"/>
    <p:sldId id="683" r:id="rId76"/>
    <p:sldId id="726" r:id="rId77"/>
    <p:sldId id="684" r:id="rId78"/>
    <p:sldId id="685" r:id="rId79"/>
    <p:sldId id="688" r:id="rId80"/>
    <p:sldId id="693" r:id="rId81"/>
    <p:sldId id="699" r:id="rId82"/>
    <p:sldId id="696" r:id="rId83"/>
    <p:sldId id="697" r:id="rId84"/>
    <p:sldId id="698" r:id="rId85"/>
    <p:sldId id="701" r:id="rId86"/>
    <p:sldId id="702" r:id="rId87"/>
    <p:sldId id="334" r:id="rId88"/>
    <p:sldId id="974" r:id="rId89"/>
    <p:sldId id="704" r:id="rId90"/>
    <p:sldId id="476" r:id="rId91"/>
    <p:sldId id="727" r:id="rId92"/>
    <p:sldId id="739" r:id="rId93"/>
    <p:sldId id="734" r:id="rId94"/>
    <p:sldId id="736" r:id="rId95"/>
    <p:sldId id="1058" r:id="rId96"/>
    <p:sldId id="1059" r:id="rId97"/>
    <p:sldId id="1060" r:id="rId98"/>
    <p:sldId id="1066" r:id="rId99"/>
    <p:sldId id="1063" r:id="rId100"/>
    <p:sldId id="1064" r:id="rId101"/>
    <p:sldId id="963" r:id="rId102"/>
    <p:sldId id="964" r:id="rId103"/>
    <p:sldId id="965" r:id="rId104"/>
    <p:sldId id="1043" r:id="rId105"/>
    <p:sldId id="987" r:id="rId106"/>
    <p:sldId id="1069" r:id="rId107"/>
    <p:sldId id="988" r:id="rId108"/>
    <p:sldId id="996" r:id="rId109"/>
    <p:sldId id="989" r:id="rId110"/>
    <p:sldId id="995" r:id="rId111"/>
    <p:sldId id="997" r:id="rId112"/>
    <p:sldId id="1012" r:id="rId113"/>
    <p:sldId id="1013" r:id="rId114"/>
    <p:sldId id="1042" r:id="rId115"/>
    <p:sldId id="1080" r:id="rId116"/>
    <p:sldId id="1083" r:id="rId117"/>
    <p:sldId id="1082" r:id="rId118"/>
    <p:sldId id="1084" r:id="rId119"/>
    <p:sldId id="1014" r:id="rId120"/>
    <p:sldId id="1015" r:id="rId121"/>
    <p:sldId id="1017" r:id="rId122"/>
    <p:sldId id="1018" r:id="rId123"/>
    <p:sldId id="1019" r:id="rId124"/>
    <p:sldId id="1023" r:id="rId125"/>
    <p:sldId id="1021" r:id="rId126"/>
    <p:sldId id="1022" r:id="rId127"/>
    <p:sldId id="813" r:id="rId128"/>
    <p:sldId id="1070" r:id="rId129"/>
    <p:sldId id="648" r:id="rId130"/>
    <p:sldId id="651" r:id="rId131"/>
    <p:sldId id="653" r:id="rId132"/>
    <p:sldId id="652" r:id="rId133"/>
    <p:sldId id="656" r:id="rId134"/>
    <p:sldId id="654" r:id="rId135"/>
    <p:sldId id="655" r:id="rId136"/>
    <p:sldId id="658" r:id="rId137"/>
    <p:sldId id="1035" r:id="rId138"/>
    <p:sldId id="1036" r:id="rId139"/>
    <p:sldId id="1037" r:id="rId140"/>
    <p:sldId id="1073" r:id="rId141"/>
    <p:sldId id="1038" r:id="rId142"/>
    <p:sldId id="1039" r:id="rId143"/>
    <p:sldId id="1024" r:id="rId144"/>
    <p:sldId id="1045" r:id="rId145"/>
    <p:sldId id="1071" r:id="rId146"/>
    <p:sldId id="1044" r:id="rId147"/>
    <p:sldId id="1046" r:id="rId148"/>
    <p:sldId id="1047" r:id="rId149"/>
    <p:sldId id="1048" r:id="rId150"/>
    <p:sldId id="1049" r:id="rId151"/>
    <p:sldId id="1050" r:id="rId152"/>
    <p:sldId id="1055" r:id="rId153"/>
    <p:sldId id="804" r:id="rId154"/>
    <p:sldId id="312" r:id="rId155"/>
    <p:sldId id="826" r:id="rId156"/>
    <p:sldId id="830" r:id="rId157"/>
    <p:sldId id="831" r:id="rId158"/>
    <p:sldId id="832" r:id="rId159"/>
    <p:sldId id="833" r:id="rId160"/>
    <p:sldId id="1075" r:id="rId161"/>
    <p:sldId id="1076" r:id="rId16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7FBA66-9939-4A79-9CFE-D70FCE8BABC8}">
          <p14:sldIdLst>
            <p14:sldId id="796"/>
            <p14:sldId id="798"/>
            <p14:sldId id="1072"/>
            <p14:sldId id="805"/>
            <p14:sldId id="712"/>
            <p14:sldId id="800"/>
            <p14:sldId id="851"/>
            <p14:sldId id="825"/>
            <p14:sldId id="852"/>
            <p14:sldId id="806"/>
            <p14:sldId id="703"/>
            <p14:sldId id="853"/>
            <p14:sldId id="854"/>
            <p14:sldId id="721"/>
            <p14:sldId id="710"/>
            <p14:sldId id="711"/>
            <p14:sldId id="423"/>
            <p14:sldId id="723"/>
            <p14:sldId id="807"/>
            <p14:sldId id="707"/>
            <p14:sldId id="462"/>
            <p14:sldId id="855"/>
            <p14:sldId id="1074"/>
            <p14:sldId id="714"/>
            <p14:sldId id="929"/>
            <p14:sldId id="931"/>
            <p14:sldId id="858"/>
            <p14:sldId id="862"/>
            <p14:sldId id="1078"/>
            <p14:sldId id="1079"/>
            <p14:sldId id="859"/>
            <p14:sldId id="932"/>
            <p14:sldId id="933"/>
            <p14:sldId id="427"/>
            <p14:sldId id="431"/>
            <p14:sldId id="430"/>
            <p14:sldId id="432"/>
            <p14:sldId id="959"/>
            <p14:sldId id="935"/>
            <p14:sldId id="709"/>
            <p14:sldId id="724"/>
            <p14:sldId id="961"/>
            <p14:sldId id="331"/>
            <p14:sldId id="971"/>
            <p14:sldId id="405"/>
            <p14:sldId id="406"/>
            <p14:sldId id="422"/>
            <p14:sldId id="437"/>
            <p14:sldId id="438"/>
            <p14:sldId id="445"/>
            <p14:sldId id="446"/>
            <p14:sldId id="449"/>
            <p14:sldId id="421"/>
            <p14:sldId id="420"/>
            <p14:sldId id="448"/>
            <p14:sldId id="484"/>
            <p14:sldId id="529"/>
            <p14:sldId id="532"/>
            <p14:sldId id="520"/>
            <p14:sldId id="530"/>
            <p14:sldId id="450"/>
            <p14:sldId id="454"/>
            <p14:sldId id="802"/>
            <p14:sldId id="943"/>
            <p14:sldId id="332"/>
            <p14:sldId id="972"/>
            <p14:sldId id="962"/>
            <p14:sldId id="955"/>
            <p14:sldId id="333"/>
            <p14:sldId id="973"/>
            <p14:sldId id="682"/>
            <p14:sldId id="683"/>
            <p14:sldId id="726"/>
            <p14:sldId id="684"/>
            <p14:sldId id="685"/>
            <p14:sldId id="688"/>
            <p14:sldId id="693"/>
            <p14:sldId id="699"/>
            <p14:sldId id="696"/>
            <p14:sldId id="697"/>
            <p14:sldId id="698"/>
            <p14:sldId id="701"/>
            <p14:sldId id="702"/>
            <p14:sldId id="334"/>
            <p14:sldId id="974"/>
            <p14:sldId id="704"/>
            <p14:sldId id="476"/>
            <p14:sldId id="727"/>
            <p14:sldId id="739"/>
            <p14:sldId id="734"/>
            <p14:sldId id="736"/>
            <p14:sldId id="1058"/>
            <p14:sldId id="1059"/>
            <p14:sldId id="1060"/>
            <p14:sldId id="1066"/>
            <p14:sldId id="1063"/>
            <p14:sldId id="1064"/>
            <p14:sldId id="963"/>
            <p14:sldId id="964"/>
            <p14:sldId id="965"/>
            <p14:sldId id="1043"/>
            <p14:sldId id="987"/>
            <p14:sldId id="1069"/>
            <p14:sldId id="988"/>
            <p14:sldId id="996"/>
            <p14:sldId id="989"/>
            <p14:sldId id="995"/>
            <p14:sldId id="997"/>
            <p14:sldId id="1012"/>
            <p14:sldId id="1013"/>
            <p14:sldId id="1042"/>
            <p14:sldId id="1080"/>
            <p14:sldId id="1083"/>
            <p14:sldId id="1082"/>
            <p14:sldId id="1084"/>
            <p14:sldId id="1014"/>
            <p14:sldId id="1015"/>
            <p14:sldId id="1017"/>
            <p14:sldId id="1018"/>
            <p14:sldId id="1019"/>
            <p14:sldId id="1023"/>
            <p14:sldId id="1021"/>
            <p14:sldId id="1022"/>
            <p14:sldId id="813"/>
            <p14:sldId id="1070"/>
            <p14:sldId id="648"/>
            <p14:sldId id="651"/>
            <p14:sldId id="653"/>
            <p14:sldId id="652"/>
            <p14:sldId id="656"/>
            <p14:sldId id="654"/>
            <p14:sldId id="655"/>
            <p14:sldId id="658"/>
            <p14:sldId id="1035"/>
            <p14:sldId id="1036"/>
            <p14:sldId id="1037"/>
            <p14:sldId id="1073"/>
            <p14:sldId id="1038"/>
            <p14:sldId id="1039"/>
            <p14:sldId id="1024"/>
            <p14:sldId id="1045"/>
            <p14:sldId id="1071"/>
            <p14:sldId id="1044"/>
            <p14:sldId id="1046"/>
            <p14:sldId id="1047"/>
            <p14:sldId id="1048"/>
            <p14:sldId id="1049"/>
            <p14:sldId id="1050"/>
            <p14:sldId id="1055"/>
            <p14:sldId id="804"/>
            <p14:sldId id="312"/>
            <p14:sldId id="826"/>
            <p14:sldId id="830"/>
            <p14:sldId id="831"/>
            <p14:sldId id="832"/>
            <p14:sldId id="833"/>
            <p14:sldId id="1075"/>
            <p14:sldId id="10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98" userDrawn="1">
          <p15:clr>
            <a:srgbClr val="A4A3A4"/>
          </p15:clr>
        </p15:guide>
        <p15:guide id="2" orient="horz" pos="459" userDrawn="1">
          <p15:clr>
            <a:srgbClr val="A4A3A4"/>
          </p15:clr>
        </p15:guide>
        <p15:guide id="3" orient="horz" pos="1848" userDrawn="1">
          <p15:clr>
            <a:srgbClr val="A4A3A4"/>
          </p15:clr>
        </p15:guide>
        <p15:guide id="4" pos="4042" userDrawn="1">
          <p15:clr>
            <a:srgbClr val="A4A3A4"/>
          </p15:clr>
        </p15:guide>
        <p15:guide id="5" pos="158" userDrawn="1">
          <p15:clr>
            <a:srgbClr val="A4A3A4"/>
          </p15:clr>
        </p15:guide>
        <p15:guide id="6" pos="867" userDrawn="1">
          <p15:clr>
            <a:srgbClr val="A4A3A4"/>
          </p15:clr>
        </p15:guide>
        <p15:guide id="7" pos="5545" userDrawn="1">
          <p15:clr>
            <a:srgbClr val="A4A3A4"/>
          </p15:clr>
        </p15:guide>
        <p15:guide id="8" pos="2823" userDrawn="1">
          <p15:clr>
            <a:srgbClr val="A4A3A4"/>
          </p15:clr>
        </p15:guide>
        <p15:guide id="10" pos="1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0000"/>
    <a:srgbClr val="0070C0"/>
    <a:srgbClr val="CCECFF"/>
    <a:srgbClr val="FFEAD5"/>
    <a:srgbClr val="FF00FF"/>
    <a:srgbClr val="0000FF"/>
    <a:srgbClr val="FFCC66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93" autoAdjust="0"/>
    <p:restoredTop sz="94660"/>
  </p:normalViewPr>
  <p:slideViewPr>
    <p:cSldViewPr snapToObjects="1" showGuides="1">
      <p:cViewPr>
        <p:scale>
          <a:sx n="66" d="100"/>
          <a:sy n="66" d="100"/>
        </p:scale>
        <p:origin x="1278" y="252"/>
      </p:cViewPr>
      <p:guideLst>
        <p:guide orient="horz" pos="998"/>
        <p:guide orient="horz" pos="459"/>
        <p:guide orient="horz" pos="1848"/>
        <p:guide pos="4042"/>
        <p:guide pos="158"/>
        <p:guide pos="867"/>
        <p:guide pos="5545"/>
        <p:guide pos="2823"/>
        <p:guide pos="1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61" Type="http://schemas.openxmlformats.org/officeDocument/2006/relationships/slide" Target="slides/slide157.xml"/><Relationship Id="rId16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viewProps" Target="viewProps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5659" cy="496411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4"/>
            <a:ext cx="2945659" cy="496411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A839ABD5-D077-422C-AAB8-D5C2E5EC11B5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0"/>
          </a:xfrm>
          <a:prstGeom prst="rect">
            <a:avLst/>
          </a:prstGeom>
        </p:spPr>
        <p:txBody>
          <a:bodyPr vert="horz" lIns="92428" tIns="46214" rIns="92428" bIns="462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4"/>
            <a:ext cx="2945659" cy="496411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4"/>
            <a:ext cx="2945659" cy="496411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62E094A1-8217-420B-8DE2-22CCCF180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5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60937" cy="3722687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9" y="4714541"/>
            <a:ext cx="5438451" cy="4468385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106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95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7287" cy="3727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6" y="4714539"/>
            <a:ext cx="5438451" cy="4468386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900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102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7287" cy="3727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6" y="4714539"/>
            <a:ext cx="5438451" cy="4468386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58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7287" cy="3727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6" y="4714539"/>
            <a:ext cx="5438451" cy="4468386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78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141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7287" cy="3727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6" y="4714539"/>
            <a:ext cx="5438451" cy="4468386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44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150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7287" cy="3727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6" y="4714539"/>
            <a:ext cx="5438451" cy="4468386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87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151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41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152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673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153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281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154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904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155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64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3531">
              <a:defRPr>
                <a:solidFill>
                  <a:schemeClr val="tx1"/>
                </a:solidFill>
                <a:latin typeface="Arial" charset="0"/>
              </a:defRPr>
            </a:lvl1pPr>
            <a:lvl2pPr marL="765416" indent="-292045" defTabSz="943531">
              <a:defRPr>
                <a:solidFill>
                  <a:schemeClr val="tx1"/>
                </a:solidFill>
                <a:latin typeface="Arial" charset="0"/>
              </a:defRPr>
            </a:lvl2pPr>
            <a:lvl3pPr marL="1177809" indent="-234278" defTabSz="943531">
              <a:defRPr>
                <a:solidFill>
                  <a:schemeClr val="tx1"/>
                </a:solidFill>
                <a:latin typeface="Arial" charset="0"/>
              </a:defRPr>
            </a:lvl3pPr>
            <a:lvl4pPr marL="1649575" indent="-234278" defTabSz="943531">
              <a:defRPr>
                <a:solidFill>
                  <a:schemeClr val="tx1"/>
                </a:solidFill>
                <a:latin typeface="Arial" charset="0"/>
              </a:defRPr>
            </a:lvl4pPr>
            <a:lvl5pPr marL="2122946" indent="-234278" defTabSz="943531">
              <a:defRPr>
                <a:solidFill>
                  <a:schemeClr val="tx1"/>
                </a:solidFill>
                <a:latin typeface="Arial" charset="0"/>
              </a:defRPr>
            </a:lvl5pPr>
            <a:lvl6pPr marL="2585084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47221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09359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71497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2B24B3E-3495-4A81-9766-EB1C75BD100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49691" y="9431817"/>
            <a:ext cx="2946399" cy="49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78" tIns="47189" rIns="94378" bIns="471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99C8931-3665-4139-92D8-CE1F4C73EAA9}" type="slidenum"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2950"/>
            <a:ext cx="4970462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8" y="4715114"/>
            <a:ext cx="5438775" cy="44676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378" tIns="47189" rIns="94378" bIns="4718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9514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156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98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157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98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latin typeface="Arial" pitchFamily="34" charset="0"/>
            </a:endParaRPr>
          </a:p>
        </p:txBody>
      </p:sp>
      <p:sp>
        <p:nvSpPr>
          <p:cNvPr id="154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3138" indent="-285822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289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604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920" indent="-228657" defTabSz="924159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5235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2550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866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7181" indent="-228657" defTabSz="92415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BE4DAB-7F0A-4A0A-8B5B-9808A73DEBD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158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98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3531">
              <a:defRPr>
                <a:solidFill>
                  <a:schemeClr val="tx1"/>
                </a:solidFill>
                <a:latin typeface="Arial" charset="0"/>
              </a:defRPr>
            </a:lvl1pPr>
            <a:lvl2pPr marL="765416" indent="-292045" defTabSz="943531">
              <a:defRPr>
                <a:solidFill>
                  <a:schemeClr val="tx1"/>
                </a:solidFill>
                <a:latin typeface="Arial" charset="0"/>
              </a:defRPr>
            </a:lvl2pPr>
            <a:lvl3pPr marL="1177809" indent="-234278" defTabSz="943531">
              <a:defRPr>
                <a:solidFill>
                  <a:schemeClr val="tx1"/>
                </a:solidFill>
                <a:latin typeface="Arial" charset="0"/>
              </a:defRPr>
            </a:lvl3pPr>
            <a:lvl4pPr marL="1649575" indent="-234278" defTabSz="943531">
              <a:defRPr>
                <a:solidFill>
                  <a:schemeClr val="tx1"/>
                </a:solidFill>
                <a:latin typeface="Arial" charset="0"/>
              </a:defRPr>
            </a:lvl4pPr>
            <a:lvl5pPr marL="2122946" indent="-234278" defTabSz="943531">
              <a:defRPr>
                <a:solidFill>
                  <a:schemeClr val="tx1"/>
                </a:solidFill>
                <a:latin typeface="Arial" charset="0"/>
              </a:defRPr>
            </a:lvl5pPr>
            <a:lvl6pPr marL="2585084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47221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09359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71497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2B24B3E-3495-4A81-9766-EB1C75BD100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49691" y="9431817"/>
            <a:ext cx="2946399" cy="49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78" tIns="47189" rIns="94378" bIns="471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99C8931-3665-4139-92D8-CE1F4C73EAA9}" type="slidenum"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2950"/>
            <a:ext cx="4970462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8" y="4715114"/>
            <a:ext cx="5438775" cy="44676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378" tIns="47189" rIns="94378" bIns="4718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2847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3531">
              <a:defRPr>
                <a:solidFill>
                  <a:schemeClr val="tx1"/>
                </a:solidFill>
                <a:latin typeface="Arial" charset="0"/>
              </a:defRPr>
            </a:lvl1pPr>
            <a:lvl2pPr marL="765416" indent="-292045" defTabSz="943531">
              <a:defRPr>
                <a:solidFill>
                  <a:schemeClr val="tx1"/>
                </a:solidFill>
                <a:latin typeface="Arial" charset="0"/>
              </a:defRPr>
            </a:lvl2pPr>
            <a:lvl3pPr marL="1177809" indent="-234278" defTabSz="943531">
              <a:defRPr>
                <a:solidFill>
                  <a:schemeClr val="tx1"/>
                </a:solidFill>
                <a:latin typeface="Arial" charset="0"/>
              </a:defRPr>
            </a:lvl3pPr>
            <a:lvl4pPr marL="1649575" indent="-234278" defTabSz="943531">
              <a:defRPr>
                <a:solidFill>
                  <a:schemeClr val="tx1"/>
                </a:solidFill>
                <a:latin typeface="Arial" charset="0"/>
              </a:defRPr>
            </a:lvl4pPr>
            <a:lvl5pPr marL="2122946" indent="-234278" defTabSz="943531">
              <a:defRPr>
                <a:solidFill>
                  <a:schemeClr val="tx1"/>
                </a:solidFill>
                <a:latin typeface="Arial" charset="0"/>
              </a:defRPr>
            </a:lvl5pPr>
            <a:lvl6pPr marL="2585084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47221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09359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71497" indent="-234278" defTabSz="9435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2B24B3E-3495-4A81-9766-EB1C75BD100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49691" y="9431817"/>
            <a:ext cx="2946399" cy="49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78" tIns="47189" rIns="94378" bIns="471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99C8931-3665-4139-92D8-CE1F4C73EAA9}" type="slidenum"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2950"/>
            <a:ext cx="4970462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8" y="4715114"/>
            <a:ext cx="5438775" cy="44676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378" tIns="47189" rIns="94378" bIns="4718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3493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7287" cy="3727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6" y="4714539"/>
            <a:ext cx="5438451" cy="4468386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176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7287" cy="3727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6" y="4714539"/>
            <a:ext cx="5438451" cy="4468386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94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7287" cy="3727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6" y="4714539"/>
            <a:ext cx="5438451" cy="4468386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537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84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7287" cy="3727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6" y="4714539"/>
            <a:ext cx="5438451" cy="4468386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225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3239" indent="-285861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444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822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8200" indent="-228688" algn="l" defTabSz="924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5578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2955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0333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7711" indent="-228688" defTabSz="9242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94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7287" cy="3727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6" y="4714539"/>
            <a:ext cx="5438451" cy="4468386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59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7C492-C8E2-488D-A832-BAC0754F6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31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7253A-7680-4316-85E0-8A63CDBE2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6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0FA5C-A6DE-4C4C-B68F-0E8D91760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2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D51F-ADCE-40D0-BF27-B62BBC751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0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A839-D65F-49C3-B927-07529CBB9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05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FE3E9-C92A-4242-92B7-350C8CB71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2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19421-57B0-4F97-A410-959DF2CEE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25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FFF02-553D-4335-84BF-A37B591A2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19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BD3FF-4C3D-40E9-9463-C0480A7E0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78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69A7D-2158-4551-AD13-E06D85D6E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76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673D5-793F-43D4-8703-70E88EA35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0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BC5F-438A-474D-82A8-B9A55BA94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4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A6271-18CB-480A-B7E6-D52BEA909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77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70887-6531-4CA4-879B-0D93167E2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37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2138E-9B43-42EF-A5F3-8A7D4C6E8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96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B79A414-E239-4197-9C72-BE7E2F0B3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36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40BE07-A114-4229-A434-81848DB19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07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93FAE26-13E2-4ED6-8BE1-7D8B1014A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96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EAFF025-74C9-4082-A1D8-BF8069E8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08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125382A-3DF0-4797-BE0F-445E10A4F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32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B349859-308B-44EF-A27B-55BF25424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84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68BD18B-46BE-49D5-8E30-1AECAEBD1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29C1B-6D92-4B01-A3D3-A99A05064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9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79B6EA3-FDDD-438E-9163-541F1F5CE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714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4A9BE35-29C3-4B97-839D-9DE43E662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512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F286BB-3F6F-42E1-A81B-B15123850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95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D7AB8CC-E3BB-4996-AEFA-356CB70AC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920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BBE1E43-4B64-4081-B5EC-220B08B76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80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5479473-8215-4985-8111-8BEE71B3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66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3F1D34-3435-4166-8B62-80A355883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58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28E53DB-AF73-4FAF-90CE-EF114DDF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623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FA3079A-56D9-45BC-ACBD-F2A3987F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4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2DEC180-0ED8-4B19-A619-B805FE124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7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E5642-C730-422F-9828-E4FD01076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760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62BD231-4A8C-44C8-B87F-1D66C7F76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04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F0C3108-C885-47A0-8B34-6B73C225A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76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9C743E-EAA4-4EFE-932C-7CB42145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534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DEED530-72C3-4610-88DF-9A139D0D8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374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577B294-925D-4849-9BDE-85320CFFE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969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F3CEFE1-B23A-46C3-A672-F6D67FB17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607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8E7ECD5-31C2-4432-9F1A-D64ECF8A5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B116C-4BBE-4689-A2AC-4E6356B0C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4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F23F-9933-4EC0-B3D5-0D08573FF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F5D7-CDC8-4FAE-881F-37475F3B7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5DEB4-7578-4600-A616-7F887C147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F05A5-778F-43FE-B14A-06B9FA6E6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8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C222DB-D16D-4A8A-92BC-BB643043AAF9}" type="slidenum">
              <a:rPr lang="en-US" sz="1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9641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314CC6-81AB-4E13-9F33-5E08E66EF5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2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6F7CB5-7D1B-420E-9AC6-03B292490C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0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ABEFA-7CE2-451C-AAD3-7A2CC969DB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4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images.anandtech.com/doci/6768/Screen%20Shot%202013-02-20%20at%2012.42.41%20PM.png" TargetMode="Externa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linaro.org/wp-content/uploads/2015/09/ARM-voltage-EAS-blog.jpg" TargetMode="Externa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lazure2.files.wordpress.com/2013/07/image31.png" TargetMode="Externa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ommunity.arm.com/servlet/JiveServlet/showImage/38-1507-2885/blogentry-107443-025420200+1375802671_thumb.png" TargetMode="Externa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79425" y="2873582"/>
            <a:ext cx="8150225" cy="2760663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en-US" dirty="0" err="1" smtClean="0">
                <a:solidFill>
                  <a:schemeClr val="bg1"/>
                </a:solidFill>
                <a:latin typeface="Verdana" pitchFamily="34" charset="0"/>
              </a:rPr>
              <a:t>Dezső</a:t>
            </a:r>
            <a:r>
              <a:rPr lang="en-US" altLang="en-US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Verdana" pitchFamily="34" charset="0"/>
              </a:rPr>
              <a:t>Sima</a:t>
            </a:r>
            <a:endParaRPr lang="hu-HU" altLang="en-US" dirty="0" smtClean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358770"/>
            <a:ext cx="9144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err="1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big.LITTLE</a:t>
            </a: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hu-HU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technology</a:t>
            </a:r>
            <a:endParaRPr lang="hu-HU" altLang="en-US" sz="4000" dirty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249361" y="6208713"/>
            <a:ext cx="264527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Aft>
                <a:spcPct val="55000"/>
              </a:spcAft>
              <a:buFontTx/>
              <a:buNone/>
            </a:pPr>
            <a:r>
              <a:rPr lang="en-US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December </a:t>
            </a:r>
            <a:r>
              <a:rPr lang="hu-HU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20</a:t>
            </a:r>
            <a:r>
              <a:rPr lang="en-US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16</a:t>
            </a:r>
            <a:endParaRPr lang="en-US" altLang="en-US" sz="16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3500" y="5543550"/>
            <a:ext cx="899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err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Vers</a:t>
            </a: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.0</a:t>
            </a:r>
            <a:endParaRPr lang="en-US" altLang="en-US" sz="18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7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493785"/>
            <a:ext cx="7570892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cs typeface="Arial" charset="0"/>
              </a:rPr>
              <a:t>1.2 </a:t>
            </a: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Principle of </a:t>
            </a:r>
            <a:r>
              <a:rPr lang="en-US" altLang="en-US" sz="1900" dirty="0" err="1">
                <a:solidFill>
                  <a:srgbClr val="FFFFFF"/>
                </a:solidFill>
                <a:cs typeface="Arial" charset="0"/>
              </a:rPr>
              <a:t>big.LITTLE</a:t>
            </a: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en-US" sz="1900" dirty="0" smtClean="0">
                <a:solidFill>
                  <a:srgbClr val="FFFFFF"/>
                </a:solidFill>
                <a:cs typeface="Arial" charset="0"/>
              </a:rPr>
              <a:t>processing</a:t>
            </a:r>
            <a:endParaRPr lang="en-US" altLang="en-US" sz="19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4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6.1 Overview </a:t>
            </a:r>
            <a:r>
              <a:rPr lang="hu-HU" dirty="0" smtClean="0"/>
              <a:t>(5)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66655" y="1851231"/>
            <a:ext cx="21108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200" b="1" dirty="0" smtClean="0">
                <a:solidFill>
                  <a:srgbClr val="000000"/>
                </a:solidFill>
              </a:rPr>
              <a:t>Not power aware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200" b="1" dirty="0" smtClean="0">
                <a:solidFill>
                  <a:srgbClr val="000000"/>
                </a:solidFill>
              </a:rPr>
              <a:t>scheduling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446249" y="1851239"/>
            <a:ext cx="1994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200" b="1" dirty="0" smtClean="0">
                <a:solidFill>
                  <a:srgbClr val="000000"/>
                </a:solidFill>
              </a:rPr>
              <a:t>Power aware scheduling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>
            <a:endCxn id="10" idx="7"/>
          </p:cNvCxnSpPr>
          <p:nvPr/>
        </p:nvCxnSpPr>
        <p:spPr bwMode="auto">
          <a:xfrm flipH="1">
            <a:off x="2687912" y="1592826"/>
            <a:ext cx="1793601" cy="17424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>
            <a:endCxn id="8" idx="1"/>
          </p:cNvCxnSpPr>
          <p:nvPr/>
        </p:nvCxnSpPr>
        <p:spPr bwMode="auto">
          <a:xfrm>
            <a:off x="4512153" y="1592826"/>
            <a:ext cx="1848011" cy="17686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6352470" y="1760856"/>
            <a:ext cx="5253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382713" y="1223755"/>
            <a:ext cx="41245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algn="ctr">
              <a:spcBef>
                <a:spcPct val="0"/>
              </a:spcBef>
              <a:buClrTx/>
              <a:buSzTx/>
              <a:buNone/>
            </a:pPr>
            <a:r>
              <a:rPr lang="hu-HU" altLang="en-US" sz="1200" b="1" dirty="0" smtClean="0">
                <a:solidFill>
                  <a:srgbClr val="000000"/>
                </a:solidFill>
              </a:rPr>
              <a:t>Power arareness of GTS scheduling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2643069" y="1758239"/>
            <a:ext cx="5253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6187" y="2441502"/>
            <a:ext cx="21916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ARM big.LITTLE MP</a:t>
            </a:r>
          </a:p>
          <a:p>
            <a:pPr algn="ctr"/>
            <a:r>
              <a:rPr lang="hu-HU" sz="1300" dirty="0" smtClean="0"/>
              <a:t>(detailed </a:t>
            </a:r>
            <a:r>
              <a:rPr lang="hu-HU" sz="1300" dirty="0" err="1" smtClean="0"/>
              <a:t>in</a:t>
            </a:r>
            <a:r>
              <a:rPr lang="hu-HU" sz="1300" dirty="0" smtClean="0"/>
              <a:t> [17] (2013)</a:t>
            </a:r>
            <a:endParaRPr lang="en-US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1286287" y="3235533"/>
            <a:ext cx="24352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MediaTek CorePilot 1.0</a:t>
            </a:r>
          </a:p>
          <a:p>
            <a:pPr algn="ctr"/>
            <a:r>
              <a:rPr lang="hu-HU" sz="1300" dirty="0" smtClean="0"/>
              <a:t>(on MT8135)</a:t>
            </a:r>
          </a:p>
          <a:p>
            <a:pPr algn="ctr"/>
            <a:r>
              <a:rPr lang="hu-HU" sz="1300" dirty="0" smtClean="0"/>
              <a:t>(with Adaptive Thermal </a:t>
            </a:r>
          </a:p>
          <a:p>
            <a:pPr algn="ctr"/>
            <a:r>
              <a:rPr lang="hu-HU" sz="1300" dirty="0" smtClean="0"/>
              <a:t>Control (Throttling), 2013)</a:t>
            </a:r>
            <a:endParaRPr lang="en-US" sz="1300" dirty="0"/>
          </a:p>
        </p:txBody>
      </p:sp>
      <p:sp>
        <p:nvSpPr>
          <p:cNvPr id="15" name="TextBox 14"/>
          <p:cNvSpPr txBox="1"/>
          <p:nvPr/>
        </p:nvSpPr>
        <p:spPr>
          <a:xfrm>
            <a:off x="1271773" y="4178108"/>
            <a:ext cx="24352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MediaTek CorePilot 2.0</a:t>
            </a:r>
          </a:p>
          <a:p>
            <a:pPr algn="ctr"/>
            <a:r>
              <a:rPr lang="hu-HU" sz="1300" dirty="0" smtClean="0"/>
              <a:t>(on Helio X10 (MT6595)</a:t>
            </a:r>
          </a:p>
          <a:p>
            <a:pPr algn="ctr"/>
            <a:r>
              <a:rPr lang="hu-HU" sz="1300" dirty="0" smtClean="0"/>
              <a:t>(with Adaptive Thermal </a:t>
            </a:r>
          </a:p>
          <a:p>
            <a:pPr algn="ctr"/>
            <a:r>
              <a:rPr lang="hu-HU" sz="1300" dirty="0" smtClean="0"/>
              <a:t>Control (Throttling), 2015)</a:t>
            </a:r>
            <a:endParaRPr lang="en-US" sz="1300" dirty="0"/>
          </a:p>
        </p:txBody>
      </p:sp>
      <p:sp>
        <p:nvSpPr>
          <p:cNvPr id="16" name="TextBox 15"/>
          <p:cNvSpPr txBox="1"/>
          <p:nvPr/>
        </p:nvSpPr>
        <p:spPr>
          <a:xfrm>
            <a:off x="5123032" y="2393885"/>
            <a:ext cx="2551468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ARM IPA</a:t>
            </a:r>
          </a:p>
          <a:p>
            <a:pPr algn="ctr"/>
            <a:r>
              <a:rPr lang="hu-HU" sz="1300" dirty="0" smtClean="0"/>
              <a:t>(Intelligent Power Allocation</a:t>
            </a:r>
          </a:p>
          <a:p>
            <a:pPr algn="ctr">
              <a:spcAft>
                <a:spcPts val="300"/>
              </a:spcAft>
            </a:pPr>
            <a:r>
              <a:rPr lang="hu-HU" sz="1300" dirty="0" smtClean="0"/>
              <a:t>in Linux 4.2), (2015)</a:t>
            </a:r>
          </a:p>
          <a:p>
            <a:pPr algn="ctr"/>
            <a:r>
              <a:rPr lang="hu-HU" sz="1300" dirty="0" smtClean="0"/>
              <a:t>Used in Samsung’s</a:t>
            </a:r>
          </a:p>
          <a:p>
            <a:pPr algn="ctr"/>
            <a:r>
              <a:rPr lang="hu-HU" sz="1300" dirty="0" smtClean="0"/>
              <a:t>Exynos 5 models (2013-)</a:t>
            </a:r>
            <a:endParaRPr lang="en-US" sz="1300" dirty="0"/>
          </a:p>
        </p:txBody>
      </p:sp>
      <p:sp>
        <p:nvSpPr>
          <p:cNvPr id="17" name="TextBox 16"/>
          <p:cNvSpPr txBox="1"/>
          <p:nvPr/>
        </p:nvSpPr>
        <p:spPr>
          <a:xfrm>
            <a:off x="5135776" y="5715640"/>
            <a:ext cx="253460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Qualcomm</a:t>
            </a:r>
          </a:p>
          <a:p>
            <a:pPr algn="ctr"/>
            <a:r>
              <a:rPr lang="hu-HU" sz="1300" dirty="0" smtClean="0"/>
              <a:t>Symphony System Manager</a:t>
            </a:r>
          </a:p>
          <a:p>
            <a:pPr algn="ctr"/>
            <a:r>
              <a:rPr lang="hu-HU" sz="1300" dirty="0" smtClean="0"/>
              <a:t>(on Snapdragoon 820)</a:t>
            </a:r>
          </a:p>
          <a:p>
            <a:pPr algn="ctr"/>
            <a:r>
              <a:rPr lang="hu-HU" sz="1300" dirty="0" smtClean="0"/>
              <a:t>(2015)</a:t>
            </a:r>
            <a:endParaRPr lang="en-US" sz="1300" dirty="0"/>
          </a:p>
        </p:txBody>
      </p:sp>
      <p:sp>
        <p:nvSpPr>
          <p:cNvPr id="18" name="TextBox 17"/>
          <p:cNvSpPr txBox="1"/>
          <p:nvPr/>
        </p:nvSpPr>
        <p:spPr>
          <a:xfrm>
            <a:off x="4904601" y="4314586"/>
            <a:ext cx="30161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300" dirty="0" smtClean="0"/>
              <a:t>MediaTek CorePilot 3.0 </a:t>
            </a:r>
          </a:p>
          <a:p>
            <a:pPr algn="ctr"/>
            <a:r>
              <a:rPr lang="hu-HU" sz="1300" dirty="0" smtClean="0"/>
              <a:t>(on Helio X20 (MT6797)  2015)</a:t>
            </a:r>
            <a:endParaRPr lang="en-US" sz="1300" dirty="0"/>
          </a:p>
        </p:txBody>
      </p:sp>
      <p:sp>
        <p:nvSpPr>
          <p:cNvPr id="19" name="TextBox 18"/>
          <p:cNvSpPr txBox="1"/>
          <p:nvPr/>
        </p:nvSpPr>
        <p:spPr>
          <a:xfrm>
            <a:off x="5175280" y="4824155"/>
            <a:ext cx="251139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Qualcomm’s</a:t>
            </a:r>
          </a:p>
          <a:p>
            <a:pPr algn="ctr"/>
            <a:r>
              <a:rPr lang="hu-HU" sz="1300" dirty="0" smtClean="0"/>
              <a:t>Energy Aware scheduling</a:t>
            </a:r>
          </a:p>
          <a:p>
            <a:pPr algn="ctr"/>
            <a:r>
              <a:rPr lang="hu-HU" sz="1300" dirty="0" smtClean="0"/>
              <a:t>(on Snapdragoon 610/615/</a:t>
            </a:r>
          </a:p>
          <a:p>
            <a:pPr algn="ctr"/>
            <a:r>
              <a:rPr lang="hu-HU" sz="1300" dirty="0" smtClean="0"/>
              <a:t>808/810) (2014/2015)</a:t>
            </a:r>
            <a:endParaRPr lang="en-US" sz="1300" dirty="0"/>
          </a:p>
        </p:txBody>
      </p:sp>
      <p:sp>
        <p:nvSpPr>
          <p:cNvPr id="21" name="Right Arrow 20"/>
          <p:cNvSpPr/>
          <p:nvPr/>
        </p:nvSpPr>
        <p:spPr bwMode="auto">
          <a:xfrm>
            <a:off x="4203015" y="2708919"/>
            <a:ext cx="504000" cy="72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4203015" y="4512616"/>
            <a:ext cx="504000" cy="72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7802" y="626953"/>
            <a:ext cx="436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Power </a:t>
            </a:r>
            <a:r>
              <a:rPr lang="en-US" dirty="0" smtClean="0">
                <a:solidFill>
                  <a:schemeClr val="accent6"/>
                </a:solidFill>
              </a:rPr>
              <a:t>a</a:t>
            </a:r>
            <a:r>
              <a:rPr lang="hu-HU" dirty="0" smtClean="0">
                <a:solidFill>
                  <a:schemeClr val="accent6"/>
                </a:solidFill>
              </a:rPr>
              <a:t>w</a:t>
            </a:r>
            <a:r>
              <a:rPr lang="en-US" dirty="0" err="1" smtClean="0">
                <a:solidFill>
                  <a:schemeClr val="accent6"/>
                </a:solidFill>
              </a:rPr>
              <a:t>areness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of GTS </a:t>
            </a:r>
            <a:r>
              <a:rPr lang="en-US" dirty="0" smtClean="0">
                <a:solidFill>
                  <a:schemeClr val="accent6"/>
                </a:solidFill>
              </a:rPr>
              <a:t>scheduling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6024" y="2310545"/>
            <a:ext cx="98777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/>
              <a:t>Examples</a:t>
            </a:r>
            <a:endParaRPr lang="en-US" sz="1300" dirty="0"/>
          </a:p>
        </p:txBody>
      </p:sp>
      <p:grpSp>
        <p:nvGrpSpPr>
          <p:cNvPr id="30" name="Csoportba foglalás 34"/>
          <p:cNvGrpSpPr>
            <a:grpSpLocks/>
          </p:cNvGrpSpPr>
          <p:nvPr/>
        </p:nvGrpSpPr>
        <p:grpSpPr bwMode="auto">
          <a:xfrm>
            <a:off x="1506108" y="6639519"/>
            <a:ext cx="5534025" cy="71437"/>
            <a:chOff x="2132013" y="3222600"/>
            <a:chExt cx="5186362" cy="103238"/>
          </a:xfrm>
        </p:grpSpPr>
        <p:sp>
          <p:nvSpPr>
            <p:cNvPr id="31" name="Line 16"/>
            <p:cNvSpPr>
              <a:spLocks noChangeShapeType="1"/>
            </p:cNvSpPr>
            <p:nvPr/>
          </p:nvSpPr>
          <p:spPr bwMode="auto">
            <a:xfrm flipV="1">
              <a:off x="2132013" y="32478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6705600" y="3222600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 flipH="1" flipV="1">
              <a:off x="2132013" y="32766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 flipV="1">
              <a:off x="6705600" y="3271838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2133600" y="3237743"/>
              <a:ext cx="5184775" cy="72000"/>
            </a:xfrm>
            <a:custGeom>
              <a:avLst/>
              <a:gdLst>
                <a:gd name="T0" fmla="*/ 0 w 2994"/>
                <a:gd name="T1" fmla="*/ 36000 h 90"/>
                <a:gd name="T2" fmla="*/ 4713747 w 2994"/>
                <a:gd name="T3" fmla="*/ 72000 h 90"/>
                <a:gd name="T4" fmla="*/ 5184775 w 2994"/>
                <a:gd name="T5" fmla="*/ 36000 h 90"/>
                <a:gd name="T6" fmla="*/ 4713747 w 2994"/>
                <a:gd name="T7" fmla="*/ 0 h 90"/>
                <a:gd name="T8" fmla="*/ 0 w 2994"/>
                <a:gd name="T9" fmla="*/ 3600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4"/>
                <a:gd name="T16" fmla="*/ 0 h 90"/>
                <a:gd name="T17" fmla="*/ 2994 w 299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4" h="90">
                  <a:moveTo>
                    <a:pt x="0" y="45"/>
                  </a:moveTo>
                  <a:lnTo>
                    <a:pt x="2722" y="90"/>
                  </a:lnTo>
                  <a:lnTo>
                    <a:pt x="2994" y="45"/>
                  </a:lnTo>
                  <a:lnTo>
                    <a:pt x="2722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296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/>
      <p:bldP spid="10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8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6.1 Overview </a:t>
            </a:r>
            <a:r>
              <a:rPr lang="hu-HU" dirty="0" smtClean="0"/>
              <a:t>(6)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253760" y="2204757"/>
            <a:ext cx="196399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Scheduling both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the big.LITTLE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CPU cores  + GPU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900913" y="2204757"/>
            <a:ext cx="189827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Scheduling the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 big-LITTLE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CPU cores + GPU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 + accelerators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5144493" y="1867145"/>
            <a:ext cx="294" cy="2671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219067" y="1164130"/>
            <a:ext cx="78534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Scope of GTS scheduling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 (Including only the CPU cores,  also the GPU or other accelerators into GTS)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87807" y="2204757"/>
            <a:ext cx="184537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Scheduling only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the big.LITTLE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CPU cores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>
            <a:endCxn id="11" idx="6"/>
          </p:cNvCxnSpPr>
          <p:nvPr/>
        </p:nvCxnSpPr>
        <p:spPr>
          <a:xfrm flipH="1">
            <a:off x="2357749" y="1867145"/>
            <a:ext cx="2812438" cy="2757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0"/>
            <a:endCxn id="12" idx="2"/>
          </p:cNvCxnSpPr>
          <p:nvPr/>
        </p:nvCxnSpPr>
        <p:spPr>
          <a:xfrm>
            <a:off x="5144787" y="1867145"/>
            <a:ext cx="3067078" cy="267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5111582" y="210814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2292661" y="211274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8211865" y="2103383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5144126" y="1665961"/>
            <a:ext cx="661" cy="27678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3" name="Group 42"/>
          <p:cNvGrpSpPr/>
          <p:nvPr/>
        </p:nvGrpSpPr>
        <p:grpSpPr>
          <a:xfrm rot="16200000">
            <a:off x="-1252677" y="4400072"/>
            <a:ext cx="4124502" cy="1044144"/>
            <a:chOff x="2084165" y="4005047"/>
            <a:chExt cx="5109740" cy="1044144"/>
          </a:xfrm>
        </p:grpSpPr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2591442" y="4587518"/>
              <a:ext cx="18902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en-US" sz="1200" b="1" dirty="0" smtClean="0">
                  <a:solidFill>
                    <a:srgbClr val="000000"/>
                  </a:solidFill>
                </a:rPr>
                <a:t>Power aware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en-US" sz="1200" b="1" dirty="0" smtClean="0">
                  <a:solidFill>
                    <a:srgbClr val="000000"/>
                  </a:solidFill>
                </a:rPr>
                <a:t>scheduling</a:t>
              </a:r>
              <a:endParaRPr lang="en-US" alt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4575544" y="4587526"/>
              <a:ext cx="24708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en-US" sz="1200" b="1" dirty="0" smtClean="0">
                  <a:solidFill>
                    <a:srgbClr val="000000"/>
                  </a:solidFill>
                </a:rPr>
                <a:t>Not power aware scheduling</a:t>
              </a:r>
              <a:endParaRPr lang="en-US" altLang="en-US" sz="12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34" name="Straight Connector 33"/>
            <p:cNvCxnSpPr>
              <a:endCxn id="38" idx="7"/>
            </p:cNvCxnSpPr>
            <p:nvPr/>
          </p:nvCxnSpPr>
          <p:spPr bwMode="auto">
            <a:xfrm flipH="1">
              <a:off x="3558569" y="4329113"/>
              <a:ext cx="1080468" cy="174247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>
              <a:endCxn id="36" idx="1"/>
            </p:cNvCxnSpPr>
            <p:nvPr/>
          </p:nvCxnSpPr>
          <p:spPr bwMode="auto">
            <a:xfrm>
              <a:off x="4614113" y="4329113"/>
              <a:ext cx="1044647" cy="17686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Oval 13"/>
            <p:cNvSpPr>
              <a:spLocks noChangeArrowheads="1"/>
            </p:cNvSpPr>
            <p:nvPr/>
          </p:nvSpPr>
          <p:spPr bwMode="auto">
            <a:xfrm>
              <a:off x="5649228" y="4497143"/>
              <a:ext cx="65087" cy="6032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u-HU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2084165" y="4005047"/>
              <a:ext cx="51097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  <a:buClrTx/>
                <a:buSzTx/>
                <a:buNone/>
              </a:pPr>
              <a:r>
                <a:rPr lang="hu-HU" altLang="en-US" sz="1200" b="1" dirty="0" smtClean="0">
                  <a:solidFill>
                    <a:srgbClr val="000000"/>
                  </a:solidFill>
                </a:rPr>
                <a:t>Power arareness of GTS scheduling</a:t>
              </a:r>
              <a:endParaRPr lang="en-US" alt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13"/>
            <p:cNvSpPr>
              <a:spLocks noChangeArrowheads="1"/>
            </p:cNvSpPr>
            <p:nvPr/>
          </p:nvSpPr>
          <p:spPr bwMode="auto">
            <a:xfrm>
              <a:off x="3503014" y="4494526"/>
              <a:ext cx="65087" cy="6032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u-HU" altLang="en-US" sz="1200">
                <a:solidFill>
                  <a:srgbClr val="000000"/>
                </a:solidFill>
              </a:endParaRPr>
            </a:p>
          </p:txBody>
        </p:sp>
      </p:grpSp>
      <p:cxnSp>
        <p:nvCxnSpPr>
          <p:cNvPr id="51" name="Straight Connector 50"/>
          <p:cNvCxnSpPr/>
          <p:nvPr/>
        </p:nvCxnSpPr>
        <p:spPr bwMode="auto">
          <a:xfrm>
            <a:off x="1421650" y="3205438"/>
            <a:ext cx="765085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>
            <a:off x="1420187" y="4764636"/>
            <a:ext cx="765085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>
            <a:off x="1421650" y="6757907"/>
            <a:ext cx="765085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1421650" y="3204249"/>
            <a:ext cx="0" cy="352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3941930" y="3225861"/>
            <a:ext cx="0" cy="352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6417205" y="3211453"/>
            <a:ext cx="0" cy="352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Box 57"/>
          <p:cNvSpPr txBox="1"/>
          <p:nvPr/>
        </p:nvSpPr>
        <p:spPr>
          <a:xfrm>
            <a:off x="1540876" y="3234466"/>
            <a:ext cx="21916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ARM big.LITTLE MP</a:t>
            </a:r>
          </a:p>
          <a:p>
            <a:pPr algn="ctr"/>
            <a:r>
              <a:rPr lang="hu-HU" sz="1300" dirty="0" smtClean="0"/>
              <a:t>(detailed </a:t>
            </a:r>
            <a:r>
              <a:rPr lang="hu-HU" sz="1300" dirty="0" err="1" smtClean="0"/>
              <a:t>in</a:t>
            </a:r>
            <a:r>
              <a:rPr lang="hu-HU" sz="1300" dirty="0" smtClean="0"/>
              <a:t> [17] (2013)</a:t>
            </a:r>
            <a:endParaRPr lang="en-US" sz="1300" dirty="0"/>
          </a:p>
        </p:txBody>
      </p:sp>
      <p:sp>
        <p:nvSpPr>
          <p:cNvPr id="59" name="TextBox 58"/>
          <p:cNvSpPr txBox="1"/>
          <p:nvPr/>
        </p:nvSpPr>
        <p:spPr>
          <a:xfrm>
            <a:off x="1511660" y="3757086"/>
            <a:ext cx="24352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MediaTek CorePilot 1.0</a:t>
            </a:r>
          </a:p>
          <a:p>
            <a:pPr algn="ctr"/>
            <a:r>
              <a:rPr lang="hu-HU" sz="1300" dirty="0" smtClean="0"/>
              <a:t>(on MT8135)</a:t>
            </a:r>
          </a:p>
          <a:p>
            <a:pPr algn="ctr"/>
            <a:r>
              <a:rPr lang="hu-HU" sz="1300" dirty="0" smtClean="0"/>
              <a:t>(with Adaptive Thermal </a:t>
            </a:r>
          </a:p>
          <a:p>
            <a:pPr algn="ctr"/>
            <a:r>
              <a:rPr lang="hu-HU" sz="1300" dirty="0" smtClean="0"/>
              <a:t>Control (Throttling), 2013)</a:t>
            </a:r>
            <a:endParaRPr lang="en-US" sz="1300" dirty="0"/>
          </a:p>
        </p:txBody>
      </p:sp>
      <p:sp>
        <p:nvSpPr>
          <p:cNvPr id="60" name="TextBox 59"/>
          <p:cNvSpPr txBox="1"/>
          <p:nvPr/>
        </p:nvSpPr>
        <p:spPr>
          <a:xfrm>
            <a:off x="3981923" y="3729521"/>
            <a:ext cx="24352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MediaTek CorePilot 2.0</a:t>
            </a:r>
          </a:p>
          <a:p>
            <a:pPr algn="ctr"/>
            <a:r>
              <a:rPr lang="hu-HU" sz="1300" dirty="0" smtClean="0"/>
              <a:t>(on Helio X10 (MT6595)</a:t>
            </a:r>
          </a:p>
          <a:p>
            <a:pPr algn="ctr"/>
            <a:r>
              <a:rPr lang="hu-HU" sz="1300" dirty="0" smtClean="0"/>
              <a:t>(with Adaptive Thermal </a:t>
            </a:r>
          </a:p>
          <a:p>
            <a:pPr algn="ctr"/>
            <a:r>
              <a:rPr lang="hu-HU" sz="1300" dirty="0" smtClean="0"/>
              <a:t>Control (Throttling), 2015)</a:t>
            </a:r>
            <a:endParaRPr lang="en-US" sz="1300" dirty="0"/>
          </a:p>
        </p:txBody>
      </p:sp>
      <p:sp>
        <p:nvSpPr>
          <p:cNvPr id="61" name="TextBox 60"/>
          <p:cNvSpPr txBox="1"/>
          <p:nvPr/>
        </p:nvSpPr>
        <p:spPr>
          <a:xfrm>
            <a:off x="6490696" y="4850382"/>
            <a:ext cx="2626809" cy="1143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ARM iPA</a:t>
            </a:r>
          </a:p>
          <a:p>
            <a:pPr algn="ctr"/>
            <a:r>
              <a:rPr lang="hu-HU" sz="1300" dirty="0" smtClean="0"/>
              <a:t>(Intelligent Power Allocation)</a:t>
            </a:r>
          </a:p>
          <a:p>
            <a:pPr algn="ctr">
              <a:spcAft>
                <a:spcPts val="400"/>
              </a:spcAft>
            </a:pPr>
            <a:r>
              <a:rPr lang="hu-HU" sz="1300" dirty="0" smtClean="0"/>
              <a:t>(in Linux 4.2, 2015)</a:t>
            </a:r>
          </a:p>
          <a:p>
            <a:pPr algn="ctr"/>
            <a:r>
              <a:rPr lang="hu-HU" sz="1300" dirty="0" smtClean="0"/>
              <a:t>Used in Samsung’s</a:t>
            </a:r>
          </a:p>
          <a:p>
            <a:pPr algn="ctr"/>
            <a:r>
              <a:rPr lang="hu-HU" sz="1300" dirty="0" smtClean="0"/>
              <a:t> Exynos Octa (2014-)</a:t>
            </a:r>
            <a:endParaRPr lang="en-US" sz="1300" dirty="0"/>
          </a:p>
        </p:txBody>
      </p:sp>
      <p:sp>
        <p:nvSpPr>
          <p:cNvPr id="62" name="TextBox 61"/>
          <p:cNvSpPr txBox="1"/>
          <p:nvPr/>
        </p:nvSpPr>
        <p:spPr>
          <a:xfrm>
            <a:off x="6460689" y="6000723"/>
            <a:ext cx="271766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Qualcomm</a:t>
            </a:r>
          </a:p>
          <a:p>
            <a:pPr algn="ctr"/>
            <a:r>
              <a:rPr lang="hu-HU" sz="1300" dirty="0" smtClean="0"/>
              <a:t>Symphony System Manager</a:t>
            </a:r>
          </a:p>
          <a:p>
            <a:pPr algn="ctr"/>
            <a:r>
              <a:rPr lang="hu-HU" sz="1300" dirty="0" smtClean="0"/>
              <a:t>(on Snapdragoon 820) (2015)</a:t>
            </a:r>
            <a:endParaRPr lang="en-US" sz="1300" dirty="0"/>
          </a:p>
        </p:txBody>
      </p:sp>
      <p:sp>
        <p:nvSpPr>
          <p:cNvPr id="63" name="TextBox 62"/>
          <p:cNvSpPr txBox="1"/>
          <p:nvPr/>
        </p:nvSpPr>
        <p:spPr>
          <a:xfrm>
            <a:off x="4121142" y="5364215"/>
            <a:ext cx="220605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MediaTek CorePilot 3.0</a:t>
            </a:r>
          </a:p>
          <a:p>
            <a:pPr algn="ctr"/>
            <a:r>
              <a:rPr lang="hu-HU" sz="1300" dirty="0" smtClean="0"/>
              <a:t>(on Helio X20 (MT6797)</a:t>
            </a:r>
          </a:p>
          <a:p>
            <a:pPr algn="ctr"/>
            <a:r>
              <a:rPr lang="hu-HU" sz="1300" dirty="0" smtClean="0"/>
              <a:t> 2015)</a:t>
            </a:r>
            <a:endParaRPr lang="en-US" sz="1300" dirty="0"/>
          </a:p>
        </p:txBody>
      </p:sp>
      <p:sp>
        <p:nvSpPr>
          <p:cNvPr id="64" name="TextBox 63"/>
          <p:cNvSpPr txBox="1"/>
          <p:nvPr/>
        </p:nvSpPr>
        <p:spPr>
          <a:xfrm>
            <a:off x="1433386" y="5274205"/>
            <a:ext cx="251139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Qualcomm’s</a:t>
            </a:r>
          </a:p>
          <a:p>
            <a:pPr algn="ctr"/>
            <a:r>
              <a:rPr lang="hu-HU" sz="1300" dirty="0" smtClean="0"/>
              <a:t>Energy Aware Scheduling</a:t>
            </a:r>
          </a:p>
          <a:p>
            <a:pPr algn="ctr"/>
            <a:r>
              <a:rPr lang="hu-HU" sz="1300" dirty="0" smtClean="0"/>
              <a:t>(on Snapdragoon 610/615/</a:t>
            </a:r>
          </a:p>
          <a:p>
            <a:pPr algn="ctr"/>
            <a:r>
              <a:rPr lang="hu-HU" sz="1300" dirty="0" smtClean="0"/>
              <a:t>808/810) (2014/2015)</a:t>
            </a:r>
            <a:endParaRPr lang="en-US" sz="1300" dirty="0"/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9056523" y="3225861"/>
            <a:ext cx="0" cy="352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182023" y="625872"/>
            <a:ext cx="5747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Scope and power awareness of GTS schedulers 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0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10" grpId="0" animBg="1"/>
      <p:bldP spid="11" grpId="0" animBg="1"/>
      <p:bldP spid="12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56366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dirty="0" smtClean="0">
                <a:solidFill>
                  <a:srgbClr val="FFFFFF"/>
                </a:solidFill>
              </a:rPr>
              <a:t>6.2 OS support for GTS provided by ARM/Linaro</a:t>
            </a:r>
            <a:endParaRPr lang="hu-HU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</a:t>
            </a:r>
            <a:r>
              <a:rPr lang="en-US" dirty="0" smtClean="0"/>
              <a:t>ARM/</a:t>
            </a:r>
            <a:r>
              <a:rPr lang="en-US" dirty="0" err="1" smtClean="0"/>
              <a:t>Linaro</a:t>
            </a:r>
            <a:r>
              <a:rPr lang="hu-HU" dirty="0" smtClean="0"/>
              <a:t> 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560" y="629165"/>
            <a:ext cx="5769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6.2 OS support for GTS provided by ARM/Linaro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50825" y="2602933"/>
            <a:ext cx="8642350" cy="450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250825" y="4104074"/>
            <a:ext cx="8642350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251520" y="5229199"/>
            <a:ext cx="864165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334856" y="1861083"/>
            <a:ext cx="122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ARM/Linaro</a:t>
            </a:r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405090" y="3219952"/>
            <a:ext cx="1016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MediaTek</a:t>
            </a:r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318584" y="441911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Qualcomm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186735" y="639933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2013</a:t>
            </a:r>
            <a:endParaRPr lang="en-US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4607156" y="6406588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2014</a:t>
            </a:r>
            <a:endParaRPr lang="en-US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6957265" y="639933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2015</a:t>
            </a:r>
            <a:endParaRPr lang="en-US" sz="1350" dirty="0"/>
          </a:p>
        </p:txBody>
      </p:sp>
      <p:sp>
        <p:nvSpPr>
          <p:cNvPr id="17" name="Rectangle 16"/>
          <p:cNvSpPr/>
          <p:nvPr/>
        </p:nvSpPr>
        <p:spPr>
          <a:xfrm>
            <a:off x="1759142" y="1403775"/>
            <a:ext cx="2434256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350" dirty="0" smtClean="0"/>
              <a:t>ARM big.LITTLE MP</a:t>
            </a:r>
          </a:p>
          <a:p>
            <a:pPr algn="ctr"/>
            <a:r>
              <a:rPr lang="hu-HU" sz="1350" dirty="0" smtClean="0"/>
              <a:t>(Global Task Scheduling)</a:t>
            </a:r>
          </a:p>
          <a:p>
            <a:pPr algn="ctr"/>
            <a:r>
              <a:rPr lang="hu-HU" sz="1350" dirty="0" smtClean="0"/>
              <a:t>(~06/2013)</a:t>
            </a:r>
            <a:endParaRPr lang="hu-HU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1882753" y="5274205"/>
            <a:ext cx="2576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Samsung's big.LITTLE HMP</a:t>
            </a:r>
          </a:p>
          <a:p>
            <a:pPr algn="ctr"/>
            <a:r>
              <a:rPr lang="hu-HU" sz="1350" dirty="0" smtClean="0"/>
              <a:t>(≈ARM's big.LITTLE MP) </a:t>
            </a:r>
          </a:p>
          <a:p>
            <a:pPr algn="ctr"/>
            <a:r>
              <a:rPr lang="hu-HU" sz="1350" dirty="0" smtClean="0"/>
              <a:t>(on Exynos 5 models)</a:t>
            </a:r>
          </a:p>
          <a:p>
            <a:pPr algn="ctr"/>
            <a:r>
              <a:rPr lang="hu-HU" sz="1350" dirty="0" smtClean="0"/>
              <a:t>(09/2013)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99348" y="1358770"/>
            <a:ext cx="282814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ARM/Linaro EAS</a:t>
            </a:r>
          </a:p>
          <a:p>
            <a:pPr algn="ctr"/>
            <a:r>
              <a:rPr lang="hu-HU" sz="1350" dirty="0" smtClean="0"/>
              <a:t>(Energy Aware Scheduling)</a:t>
            </a:r>
          </a:p>
          <a:p>
            <a:pPr algn="ctr"/>
            <a:r>
              <a:rPr lang="hu-HU" sz="1350" dirty="0" smtClean="0"/>
              <a:t>(development yet in progress)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08246" y="2978950"/>
            <a:ext cx="233100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1.0</a:t>
            </a:r>
          </a:p>
          <a:p>
            <a:pPr algn="ctr"/>
            <a:r>
              <a:rPr lang="hu-HU" sz="1350" dirty="0"/>
              <a:t>(on MT8135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(07/2013)</a:t>
            </a:r>
            <a:endParaRPr lang="hu-HU" sz="1350" dirty="0"/>
          </a:p>
        </p:txBody>
      </p:sp>
      <p:sp>
        <p:nvSpPr>
          <p:cNvPr id="21" name="Rectangle 20"/>
          <p:cNvSpPr/>
          <p:nvPr/>
        </p:nvSpPr>
        <p:spPr>
          <a:xfrm>
            <a:off x="5337085" y="2663915"/>
            <a:ext cx="319142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2.0</a:t>
            </a:r>
          </a:p>
          <a:p>
            <a:pPr algn="ctr"/>
            <a:r>
              <a:rPr lang="hu-HU" sz="1350" dirty="0"/>
              <a:t>(on Helio X10 (MT6595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(03/2015)</a:t>
            </a:r>
            <a:endParaRPr lang="hu-HU" sz="1350" dirty="0"/>
          </a:p>
        </p:txBody>
      </p:sp>
      <p:sp>
        <p:nvSpPr>
          <p:cNvPr id="22" name="Rectangle 21"/>
          <p:cNvSpPr/>
          <p:nvPr/>
        </p:nvSpPr>
        <p:spPr>
          <a:xfrm>
            <a:off x="5922150" y="3338990"/>
            <a:ext cx="246602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3.0</a:t>
            </a:r>
          </a:p>
          <a:p>
            <a:pPr algn="ctr"/>
            <a:r>
              <a:rPr lang="hu-HU" sz="1350" dirty="0"/>
              <a:t>(on Helio X20 (MT6797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(05/2015)</a:t>
            </a:r>
            <a:endParaRPr lang="en-US" sz="1350" dirty="0"/>
          </a:p>
        </p:txBody>
      </p:sp>
      <p:sp>
        <p:nvSpPr>
          <p:cNvPr id="23" name="Rectangle 22"/>
          <p:cNvSpPr/>
          <p:nvPr/>
        </p:nvSpPr>
        <p:spPr>
          <a:xfrm>
            <a:off x="2639711" y="4215860"/>
            <a:ext cx="2870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Qualcomm’s</a:t>
            </a:r>
          </a:p>
          <a:p>
            <a:pPr algn="ctr"/>
            <a:r>
              <a:rPr lang="hu-HU" sz="1350" dirty="0"/>
              <a:t>Energy Aware Scheduling</a:t>
            </a:r>
          </a:p>
          <a:p>
            <a:pPr algn="ctr"/>
            <a:r>
              <a:rPr lang="hu-HU" sz="1350" dirty="0"/>
              <a:t>(on Snapdragoon </a:t>
            </a:r>
            <a:r>
              <a:rPr lang="hu-HU" sz="1350" dirty="0" smtClean="0"/>
              <a:t>610/615</a:t>
            </a:r>
          </a:p>
          <a:p>
            <a:pPr algn="ctr"/>
            <a:r>
              <a:rPr lang="hu-HU" sz="1350" dirty="0" smtClean="0"/>
              <a:t>(02/2014))</a:t>
            </a:r>
            <a:endParaRPr lang="hu-HU" sz="1350" dirty="0"/>
          </a:p>
        </p:txBody>
      </p:sp>
      <p:sp>
        <p:nvSpPr>
          <p:cNvPr id="24" name="Rectangle 23"/>
          <p:cNvSpPr/>
          <p:nvPr/>
        </p:nvSpPr>
        <p:spPr>
          <a:xfrm>
            <a:off x="6339973" y="4215860"/>
            <a:ext cx="2732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Qualcomm</a:t>
            </a:r>
          </a:p>
          <a:p>
            <a:pPr algn="ctr"/>
            <a:r>
              <a:rPr lang="hu-HU" sz="1350" dirty="0"/>
              <a:t>Symphony System Manager</a:t>
            </a:r>
          </a:p>
          <a:p>
            <a:pPr algn="ctr"/>
            <a:r>
              <a:rPr lang="hu-HU" sz="1350" dirty="0"/>
              <a:t>(on Snapdragoon 820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(11/2015)</a:t>
            </a:r>
            <a:endParaRPr lang="hu-HU" sz="1350" dirty="0"/>
          </a:p>
        </p:txBody>
      </p:sp>
      <p:sp>
        <p:nvSpPr>
          <p:cNvPr id="28" name="TextBox 27"/>
          <p:cNvSpPr txBox="1"/>
          <p:nvPr/>
        </p:nvSpPr>
        <p:spPr>
          <a:xfrm>
            <a:off x="353608" y="5542772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Samsung</a:t>
            </a:r>
            <a:endParaRPr lang="en-US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4197358" y="1853825"/>
            <a:ext cx="266989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ARM IPA</a:t>
            </a:r>
          </a:p>
          <a:p>
            <a:pPr algn="ctr"/>
            <a:r>
              <a:rPr lang="hu-HU" sz="1350" dirty="0" smtClean="0"/>
              <a:t>(Inteligent Power Allocation)</a:t>
            </a:r>
          </a:p>
          <a:p>
            <a:pPr algn="ctr"/>
            <a:r>
              <a:rPr lang="hu-HU" sz="1350" dirty="0" smtClean="0"/>
              <a:t>(10/2014)</a:t>
            </a:r>
            <a:endParaRPr lang="en-US" sz="1350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251520" y="1268760"/>
            <a:ext cx="8642350" cy="450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1511660" y="621933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511660" y="1313765"/>
            <a:ext cx="1" cy="496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250825" y="6294806"/>
            <a:ext cx="864165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34080" y="1322548"/>
            <a:ext cx="17441" cy="496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Line 22"/>
          <p:cNvSpPr>
            <a:spLocks noChangeShapeType="1"/>
          </p:cNvSpPr>
          <p:nvPr/>
        </p:nvSpPr>
        <p:spPr bwMode="auto">
          <a:xfrm>
            <a:off x="3671900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>
            <a:off x="6012160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38" name="Line 22"/>
          <p:cNvSpPr>
            <a:spLocks noChangeShapeType="1"/>
          </p:cNvSpPr>
          <p:nvPr/>
        </p:nvSpPr>
        <p:spPr bwMode="auto">
          <a:xfrm>
            <a:off x="8127395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51520" y="1309101"/>
            <a:ext cx="8775975" cy="133417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560" y="629165"/>
            <a:ext cx="6059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6.2.1 ARM big.LITTLE MP (Global Task Scheduling)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825" y="1043735"/>
            <a:ext cx="8419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For scheduling tasks on big.LITTLE mobile systems ARM developed a </a:t>
            </a:r>
            <a:r>
              <a:rPr lang="hu-HU" sz="1600" dirty="0" smtClean="0">
                <a:solidFill>
                  <a:srgbClr val="0070C0"/>
                </a:solidFill>
              </a:rPr>
              <a:t>Linux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kernel modification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hu-HU" sz="1600" dirty="0" smtClean="0"/>
              <a:t>that became included into the Linux 3.10.33 (03/2014),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called the </a:t>
            </a:r>
            <a:r>
              <a:rPr lang="hu-HU" sz="1600" dirty="0" smtClean="0">
                <a:solidFill>
                  <a:srgbClr val="FF0000"/>
                </a:solidFill>
              </a:rPr>
              <a:t>ARM MP patch set.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825" y="1808820"/>
            <a:ext cx="6754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There is also an </a:t>
            </a:r>
            <a:r>
              <a:rPr lang="hu-HU" sz="1600" dirty="0" smtClean="0">
                <a:solidFill>
                  <a:srgbClr val="FF0000"/>
                </a:solidFill>
              </a:rPr>
              <a:t>Android v3.10 patch set </a:t>
            </a:r>
            <a:r>
              <a:rPr lang="hu-HU" sz="1600" dirty="0" smtClean="0"/>
              <a:t>for GTS from AOSP.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024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(3)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746" y="629165"/>
            <a:ext cx="383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Principle of operation of GTS -1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454" y="1043735"/>
            <a:ext cx="8940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The ARM developed patch set </a:t>
            </a:r>
            <a:r>
              <a:rPr lang="hu-HU" sz="1600" dirty="0" smtClean="0">
                <a:solidFill>
                  <a:srgbClr val="0070C0"/>
                </a:solidFill>
              </a:rPr>
              <a:t>disables the classic load balancing between the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CPU cores and substitutes it by a big.LITTLE  specific routine</a:t>
            </a:r>
            <a:r>
              <a:rPr lang="hu-HU" sz="1600" dirty="0" smtClean="0"/>
              <a:t>, as indicated below.   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211" y="2078850"/>
            <a:ext cx="6164119" cy="3167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545" y="5679250"/>
            <a:ext cx="7984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 smtClean="0"/>
              <a:t>Figure: Disabling the classic load balancing in Linux and substituting it by a</a:t>
            </a:r>
          </a:p>
          <a:p>
            <a:pPr algn="ctr"/>
            <a:r>
              <a:rPr lang="hu-HU" sz="1600" dirty="0" smtClean="0"/>
              <a:t>big.LITTLE  specific </a:t>
            </a:r>
            <a:r>
              <a:rPr lang="hu-HU" sz="1600" dirty="0" err="1" smtClean="0"/>
              <a:t>routine</a:t>
            </a:r>
            <a:r>
              <a:rPr lang="hu-HU" sz="1600" dirty="0" smtClean="0"/>
              <a:t> [54]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461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(4)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746" y="629165"/>
            <a:ext cx="383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Principle of operation of GTS -2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825" y="1088740"/>
            <a:ext cx="8655767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scheduling is based on a </a:t>
            </a:r>
            <a:r>
              <a:rPr lang="hu-HU" sz="1600" dirty="0" smtClean="0">
                <a:solidFill>
                  <a:srgbClr val="FF0000"/>
                </a:solidFill>
              </a:rPr>
              <a:t>load tracker </a:t>
            </a:r>
            <a:r>
              <a:rPr lang="hu-HU" sz="1600" dirty="0" smtClean="0">
                <a:solidFill>
                  <a:srgbClr val="0070C0"/>
                </a:solidFill>
              </a:rPr>
              <a:t>while</a:t>
            </a:r>
            <a:r>
              <a:rPr lang="hu-HU" sz="1600" dirty="0" smtClean="0"/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scheduling decisions will be</a:t>
            </a: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accomplished on the calculated load.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load tracker performs a </a:t>
            </a:r>
            <a:r>
              <a:rPr lang="hu-HU" sz="1600" dirty="0" smtClean="0">
                <a:solidFill>
                  <a:srgbClr val="0070C0"/>
                </a:solidFill>
              </a:rPr>
              <a:t>window based per-entity (task) load tracking </a:t>
            </a:r>
            <a:r>
              <a:rPr lang="hu-HU" sz="1600" dirty="0" smtClean="0"/>
              <a:t>and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calculates the load as outlined below.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64042" r="14563" b="15772"/>
          <a:stretch/>
        </p:blipFill>
        <p:spPr>
          <a:xfrm>
            <a:off x="971600" y="2258870"/>
            <a:ext cx="6840760" cy="1035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" t="28058" r="40156" b="42101"/>
          <a:stretch/>
        </p:blipFill>
        <p:spPr>
          <a:xfrm>
            <a:off x="1826695" y="3338990"/>
            <a:ext cx="5310590" cy="1530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8555" y="4959170"/>
            <a:ext cx="5410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Widow based per entitiy load </a:t>
            </a:r>
            <a:r>
              <a:rPr lang="hu-HU" sz="1600" dirty="0" err="1" smtClean="0"/>
              <a:t>tracking</a:t>
            </a:r>
            <a:r>
              <a:rPr lang="hu-HU" sz="1600" dirty="0" smtClean="0"/>
              <a:t> [55]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86535" y="5454225"/>
            <a:ext cx="8440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load (task demand) over the windows is </a:t>
            </a:r>
            <a:r>
              <a:rPr lang="hu-HU" sz="1600" dirty="0" smtClean="0">
                <a:solidFill>
                  <a:srgbClr val="0070C0"/>
                </a:solidFill>
              </a:rPr>
              <a:t>weighted</a:t>
            </a:r>
            <a:r>
              <a:rPr lang="hu-HU" sz="1600" dirty="0" smtClean="0"/>
              <a:t> such that that the last</a:t>
            </a:r>
          </a:p>
          <a:p>
            <a:r>
              <a:rPr lang="hu-HU" sz="1600" dirty="0" smtClean="0"/>
              <a:t>      window is weighted highest and previous loads by a given decay factors.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590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(5)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0560" y="629165"/>
            <a:ext cx="514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Illustration of calculated avarage </a:t>
            </a:r>
            <a:r>
              <a:rPr lang="hu-HU" dirty="0" err="1" smtClean="0">
                <a:solidFill>
                  <a:schemeClr val="accent6"/>
                </a:solidFill>
              </a:rPr>
              <a:t>load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[54]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5" y="1042604"/>
            <a:ext cx="8907934" cy="522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(6)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4065" y="634026"/>
            <a:ext cx="383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Principle of operation of GTS -3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037" y="994611"/>
            <a:ext cx="8642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There are </a:t>
            </a:r>
            <a:r>
              <a:rPr lang="hu-HU" sz="1600" dirty="0" smtClean="0">
                <a:solidFill>
                  <a:srgbClr val="FF0000"/>
                </a:solidFill>
              </a:rPr>
              <a:t>two migration thresholds </a:t>
            </a:r>
            <a:r>
              <a:rPr lang="hu-HU" sz="1600" dirty="0" smtClean="0"/>
              <a:t>on the task load and the scheduler operates </a:t>
            </a:r>
          </a:p>
          <a:p>
            <a:r>
              <a:rPr lang="hu-HU" sz="1600" dirty="0" smtClean="0"/>
              <a:t>  accordingly, as indicated in the Figure.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376645" y="4824155"/>
            <a:ext cx="645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Figure: Basic principle of migrating tasks in GTS [54]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11519"/>
          <a:stretch/>
        </p:blipFill>
        <p:spPr>
          <a:xfrm>
            <a:off x="161510" y="1763815"/>
            <a:ext cx="8893175" cy="29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8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(7)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560" y="638690"/>
            <a:ext cx="531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6.2.2 ARM IPA (Intelligent Power Allocation)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29" y="991825"/>
            <a:ext cx="84178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It is a </a:t>
            </a:r>
            <a:r>
              <a:rPr lang="hu-HU" sz="1600" dirty="0" smtClean="0">
                <a:solidFill>
                  <a:srgbClr val="0070C0"/>
                </a:solidFill>
              </a:rPr>
              <a:t>thermal management based scheduling approach </a:t>
            </a:r>
            <a:r>
              <a:rPr lang="hu-HU" sz="1600" dirty="0" smtClean="0"/>
              <a:t>for big-LITTLE mobil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topologies covering </a:t>
            </a:r>
            <a:r>
              <a:rPr lang="hu-HU" sz="1600" dirty="0" smtClean="0">
                <a:solidFill>
                  <a:srgbClr val="0070C0"/>
                </a:solidFill>
              </a:rPr>
              <a:t>both the big.LITTLE CPU-cores the GPU and available data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accelerators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/>
              <a:t>(the latter not shown in th</a:t>
            </a:r>
            <a:r>
              <a:rPr lang="en-US" sz="1600" dirty="0" smtClean="0"/>
              <a:t>e first Figure)</a:t>
            </a:r>
            <a:r>
              <a:rPr lang="hu-HU" sz="1600" dirty="0" smtClean="0"/>
              <a:t>.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08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1.2 </a:t>
            </a:r>
            <a:r>
              <a:rPr lang="en-US" dirty="0" smtClean="0"/>
              <a:t>Principle of </a:t>
            </a:r>
            <a:r>
              <a:rPr lang="en-US" dirty="0" err="1" smtClean="0"/>
              <a:t>big.LITTLE</a:t>
            </a:r>
            <a:r>
              <a:rPr lang="en-US" dirty="0" smtClean="0"/>
              <a:t> processing </a:t>
            </a:r>
            <a:r>
              <a:rPr lang="hu-HU" dirty="0" smtClean="0"/>
              <a:t>(1)</a:t>
            </a:r>
            <a:endParaRPr lang="en-US" dirty="0"/>
          </a:p>
        </p:txBody>
      </p:sp>
      <p:pic>
        <p:nvPicPr>
          <p:cNvPr id="39939" name="Picture 3" descr="big-dog-little-d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780" y="1296356"/>
            <a:ext cx="3968440" cy="428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1115" y="613290"/>
            <a:ext cx="5307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1.2 Principle of </a:t>
            </a:r>
            <a:r>
              <a:rPr lang="en-US" dirty="0" err="1" smtClean="0">
                <a:solidFill>
                  <a:srgbClr val="2D2D8A"/>
                </a:solidFill>
              </a:rPr>
              <a:t>big.LITTLE</a:t>
            </a:r>
            <a:r>
              <a:rPr lang="en-US" dirty="0" smtClean="0">
                <a:solidFill>
                  <a:srgbClr val="2D2D8A"/>
                </a:solidFill>
              </a:rPr>
              <a:t> processing</a:t>
            </a:r>
            <a:r>
              <a:rPr lang="hu-HU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-1 </a:t>
            </a:r>
            <a:r>
              <a:rPr lang="en-US" dirty="0" smtClean="0"/>
              <a:t>[</a:t>
            </a:r>
            <a:r>
              <a:rPr lang="hu-HU" dirty="0" smtClean="0"/>
              <a:t>6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(8)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580" y="626092"/>
            <a:ext cx="374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Principle of operation of IPA -1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497" y="998730"/>
            <a:ext cx="85592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IPA </a:t>
            </a:r>
            <a:r>
              <a:rPr lang="hu-HU" sz="1600" dirty="0" smtClean="0">
                <a:solidFill>
                  <a:srgbClr val="0070C0"/>
                </a:solidFill>
              </a:rPr>
              <a:t>tracks the performance requests of the actors </a:t>
            </a:r>
            <a:r>
              <a:rPr lang="en-US" sz="1600" dirty="0" smtClean="0">
                <a:solidFill>
                  <a:srgbClr val="0070C0"/>
                </a:solidFill>
              </a:rPr>
              <a:t>such as</a:t>
            </a:r>
            <a:r>
              <a:rPr lang="hu-HU" sz="1600" dirty="0" smtClean="0"/>
              <a:t> </a:t>
            </a:r>
            <a:r>
              <a:rPr lang="hu-HU" sz="1600" dirty="0" smtClean="0"/>
              <a:t>the </a:t>
            </a:r>
            <a:r>
              <a:rPr lang="en-US" sz="1600" dirty="0" smtClean="0"/>
              <a:t>big and LITTLE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hu-HU" sz="1600" dirty="0" smtClean="0"/>
              <a:t>CPU cores</a:t>
            </a:r>
            <a:r>
              <a:rPr lang="en-US" sz="1600" dirty="0" smtClean="0"/>
              <a:t>, the</a:t>
            </a:r>
            <a:r>
              <a:rPr lang="hu-HU" sz="1600" dirty="0" smtClean="0"/>
              <a:t> GPU </a:t>
            </a:r>
            <a:r>
              <a:rPr lang="en-US" sz="1600" dirty="0" smtClean="0"/>
              <a:t>as well as other accelerators, </a:t>
            </a:r>
            <a:r>
              <a:rPr lang="hu-HU" sz="1600" dirty="0" smtClean="0"/>
              <a:t>derived </a:t>
            </a:r>
            <a:r>
              <a:rPr lang="hu-HU" sz="1600" dirty="0" smtClean="0"/>
              <a:t>from </a:t>
            </a:r>
            <a:r>
              <a:rPr lang="hu-HU" sz="1600" dirty="0" smtClean="0"/>
              <a:t>clock</a:t>
            </a:r>
            <a:r>
              <a:rPr lang="en-US" sz="1600" dirty="0" smtClean="0"/>
              <a:t> cycle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</a:t>
            </a:r>
            <a:r>
              <a:rPr lang="hu-HU" sz="1600" dirty="0" smtClean="0"/>
              <a:t> </a:t>
            </a:r>
            <a:r>
              <a:rPr lang="hu-HU" sz="1600" dirty="0" smtClean="0"/>
              <a:t>utilization, </a:t>
            </a:r>
            <a:r>
              <a:rPr lang="en-US" sz="1600" dirty="0" smtClean="0"/>
              <a:t>and </a:t>
            </a:r>
            <a:r>
              <a:rPr lang="en-US" sz="1600" dirty="0" smtClean="0">
                <a:solidFill>
                  <a:srgbClr val="0070C0"/>
                </a:solidFill>
              </a:rPr>
              <a:t>dynamically allocates performance </a:t>
            </a:r>
            <a:r>
              <a:rPr lang="en-US" sz="1600" dirty="0" smtClean="0"/>
              <a:t>as far as the available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temperature headroom it allows, </a:t>
            </a:r>
            <a:r>
              <a:rPr lang="hu-HU" sz="1600" dirty="0" smtClean="0"/>
              <a:t>as indicated</a:t>
            </a:r>
            <a:r>
              <a:rPr lang="en-US" sz="1600" dirty="0" smtClean="0"/>
              <a:t> below.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1610" y="6390038"/>
            <a:ext cx="490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Figure: Principle of operation of IPA [56]</a:t>
            </a:r>
            <a:endParaRPr lang="en-US" dirty="0"/>
          </a:p>
        </p:txBody>
      </p:sp>
      <p:pic>
        <p:nvPicPr>
          <p:cNvPr id="10" name="Picture 2" descr="ARM-I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94" y="2282400"/>
            <a:ext cx="8568306" cy="389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6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hu-HU" dirty="0" smtClean="0"/>
              <a:t>9</a:t>
            </a:r>
            <a:r>
              <a:rPr lang="en-US" dirty="0" smtClean="0"/>
              <a:t>a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7800" y="628765"/>
            <a:ext cx="6392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Principle of operation of the Power arbiter of IPA </a:t>
            </a:r>
            <a:r>
              <a:rPr lang="hu-HU" dirty="0" smtClean="0"/>
              <a:t>[57]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5" y="1313883"/>
            <a:ext cx="9027495" cy="490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2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(</a:t>
            </a:r>
            <a:r>
              <a:rPr lang="hu-HU" dirty="0" smtClean="0"/>
              <a:t>9</a:t>
            </a:r>
            <a:r>
              <a:rPr lang="en-US" dirty="0" smtClean="0"/>
              <a:t>b</a:t>
            </a:r>
            <a:r>
              <a:rPr lang="hu-HU" dirty="0" smtClean="0"/>
              <a:t>)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8047"/>
            <a:ext cx="9144000" cy="45619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237" y="656092"/>
            <a:ext cx="2625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IPA in operation [56]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4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(</a:t>
            </a:r>
            <a:r>
              <a:rPr lang="hu-HU" dirty="0" smtClean="0"/>
              <a:t>9</a:t>
            </a:r>
            <a:r>
              <a:rPr lang="en-US" dirty="0" smtClean="0"/>
              <a:t>c</a:t>
            </a:r>
            <a:r>
              <a:rPr lang="hu-HU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5" y="1143285"/>
            <a:ext cx="9027495" cy="45714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237" y="656092"/>
            <a:ext cx="2625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IPA in operation [56]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(</a:t>
            </a:r>
            <a:r>
              <a:rPr lang="hu-HU" dirty="0" smtClean="0"/>
              <a:t>9</a:t>
            </a:r>
            <a:r>
              <a:rPr lang="en-US" dirty="0" smtClean="0"/>
              <a:t>d</a:t>
            </a:r>
            <a:r>
              <a:rPr lang="hu-HU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33762"/>
            <a:ext cx="9144001" cy="4590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237" y="656092"/>
            <a:ext cx="2625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IPA in operation [56]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2333"/>
            <a:ext cx="9144000" cy="4733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237" y="656092"/>
            <a:ext cx="2625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IPA in operation [56]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(10)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8469" y="2102118"/>
            <a:ext cx="8499250" cy="1128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Based on the readings of the available temperature sensors </a:t>
            </a:r>
            <a:r>
              <a:rPr lang="hu-HU" sz="1600" dirty="0" smtClean="0"/>
              <a:t>(Tdie, Tskin), </a:t>
            </a:r>
            <a:r>
              <a:rPr lang="hu-HU" sz="1600" dirty="0" smtClean="0">
                <a:solidFill>
                  <a:srgbClr val="0070C0"/>
                </a:solidFill>
              </a:rPr>
              <a:t>IPA</a:t>
            </a: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estimates the available power budget.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IPA then </a:t>
            </a:r>
            <a:r>
              <a:rPr lang="hu-HU" sz="1600" dirty="0" smtClean="0">
                <a:solidFill>
                  <a:srgbClr val="0070C0"/>
                </a:solidFill>
              </a:rPr>
              <a:t>allocates the available power budget to each actor based on the 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requested performance.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825" y="998730"/>
            <a:ext cx="8825878" cy="1128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Based on a power model the performance requests are converted into requested</a:t>
            </a: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power.</a:t>
            </a:r>
          </a:p>
          <a:p>
            <a:r>
              <a:rPr lang="hu-HU" sz="1600" dirty="0" smtClean="0"/>
              <a:t>   The power model used gives an interrelationsship between working parameter,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like clock frequency and the related power consumption.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71580" y="631785"/>
            <a:ext cx="433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Principle of operation of IPA -1 </a:t>
            </a:r>
            <a:r>
              <a:rPr lang="hu-HU" dirty="0" smtClean="0"/>
              <a:t>[58]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77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(11)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560" y="629165"/>
            <a:ext cx="320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Availability and use of IPA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468" y="1825164"/>
            <a:ext cx="7490897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It</a:t>
            </a:r>
            <a:r>
              <a:rPr lang="en-US" sz="1600" dirty="0" smtClean="0"/>
              <a:t> </a:t>
            </a:r>
            <a:r>
              <a:rPr lang="hu-HU" sz="1600" dirty="0" smtClean="0"/>
              <a:t>may</a:t>
            </a:r>
            <a:r>
              <a:rPr lang="en-US" sz="1600" dirty="0" smtClean="0"/>
              <a:t> </a:t>
            </a:r>
            <a:r>
              <a:rPr lang="en-US" sz="1600" dirty="0"/>
              <a:t>easily </a:t>
            </a:r>
            <a:r>
              <a:rPr lang="hu-HU" sz="1600" dirty="0" smtClean="0"/>
              <a:t>be </a:t>
            </a:r>
            <a:r>
              <a:rPr lang="en-US" sz="1600" dirty="0" smtClean="0"/>
              <a:t>deployed </a:t>
            </a:r>
            <a:r>
              <a:rPr lang="en-US" sz="1600" dirty="0"/>
              <a:t>in Linux-based devices including Android</a:t>
            </a:r>
            <a:r>
              <a:rPr lang="en-US" sz="1600" dirty="0" smtClean="0"/>
              <a:t>.</a:t>
            </a: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IPA is typically used in Samsung's Exynos models, starting with the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Exynos 5 5422 (2014).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65773" y="971532"/>
            <a:ext cx="8621719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As open source software IPA has been </a:t>
            </a:r>
            <a:r>
              <a:rPr lang="hu-HU" sz="1600" dirty="0" smtClean="0">
                <a:solidFill>
                  <a:srgbClr val="FF0000"/>
                </a:solidFill>
              </a:rPr>
              <a:t>released as the big.LITTLE MP patch set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from Linaro.</a:t>
            </a:r>
          </a:p>
          <a:p>
            <a:r>
              <a:rPr lang="hu-HU" sz="1600" dirty="0" smtClean="0"/>
              <a:t>It became included also into  </a:t>
            </a:r>
            <a:r>
              <a:rPr lang="hu-HU" sz="1600" dirty="0" smtClean="0">
                <a:solidFill>
                  <a:srgbClr val="0070C0"/>
                </a:solidFill>
              </a:rPr>
              <a:t>mainline Linux 4.2 in 08/2015</a:t>
            </a:r>
            <a:r>
              <a:rPr lang="hu-HU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408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(12)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7327" y="632946"/>
            <a:ext cx="710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6.2.3 Energy Aware </a:t>
            </a:r>
            <a:r>
              <a:rPr lang="hu-HU" dirty="0">
                <a:solidFill>
                  <a:schemeClr val="accent6"/>
                </a:solidFill>
              </a:rPr>
              <a:t>S</a:t>
            </a:r>
            <a:r>
              <a:rPr lang="hu-HU" dirty="0" smtClean="0">
                <a:solidFill>
                  <a:schemeClr val="accent6"/>
                </a:solidFill>
              </a:rPr>
              <a:t>cheduling (EAS) from ARM and Linaro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571" y="923108"/>
            <a:ext cx="383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Motivation for the EAS project 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825" y="42840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0825" y="1337863"/>
            <a:ext cx="8488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It became recognized in 2013 that </a:t>
            </a:r>
            <a:r>
              <a:rPr lang="hu-HU" sz="1600" dirty="0" smtClean="0">
                <a:solidFill>
                  <a:srgbClr val="0070C0"/>
                </a:solidFill>
              </a:rPr>
              <a:t>power management in Linux is implemented 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by different, largely uncordinated kernel routins</a:t>
            </a:r>
            <a:r>
              <a:rPr lang="hu-HU" sz="1600" dirty="0" smtClean="0"/>
              <a:t>, such 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5902" y="3270466"/>
            <a:ext cx="6306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This </a:t>
            </a:r>
            <a:r>
              <a:rPr lang="hu-HU" sz="1600" dirty="0"/>
              <a:t>makes platform adaptation difficult and tuning </a:t>
            </a:r>
            <a:r>
              <a:rPr lang="hu-HU" sz="1600" dirty="0" smtClean="0"/>
              <a:t>difficult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1830" y="1943835"/>
            <a:ext cx="531748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the task scheduler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the routine managing idle states (CPUidle) and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the routine performing DVFS (CPUFreq),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556" y="2888940"/>
            <a:ext cx="3397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as indicated in the next Figure.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6401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(13)</a:t>
            </a:r>
            <a:endParaRPr lang="en-US" dirty="0"/>
          </a:p>
        </p:txBody>
      </p:sp>
      <p:pic>
        <p:nvPicPr>
          <p:cNvPr id="20482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15" y="1088740"/>
            <a:ext cx="76200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8510" y="629165"/>
            <a:ext cx="957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accent6"/>
                </a:solidFill>
              </a:rPr>
              <a:t>Uncordinated operation of the Scheduler, the CPUIdle and CPUFreq </a:t>
            </a:r>
            <a:r>
              <a:rPr lang="hu-HU" dirty="0" err="1">
                <a:solidFill>
                  <a:schemeClr val="accent6"/>
                </a:solidFill>
              </a:rPr>
              <a:t>routines</a:t>
            </a:r>
            <a:r>
              <a:rPr lang="hu-HU" dirty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[59]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7415" y="5319210"/>
            <a:ext cx="8677184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 </a:t>
            </a:r>
            <a:r>
              <a:rPr lang="hu-HU" sz="1600" dirty="0" smtClean="0"/>
              <a:t>indicated</a:t>
            </a:r>
            <a:r>
              <a:rPr lang="en-US" sz="1600" dirty="0" smtClean="0"/>
              <a:t> </a:t>
            </a:r>
            <a:r>
              <a:rPr lang="en-US" sz="1600" dirty="0"/>
              <a:t>in the </a:t>
            </a:r>
            <a:r>
              <a:rPr lang="hu-HU" sz="1600" dirty="0" smtClean="0"/>
              <a:t>F</a:t>
            </a:r>
            <a:r>
              <a:rPr lang="en-US" sz="1600" dirty="0" err="1" smtClean="0"/>
              <a:t>igure</a:t>
            </a:r>
            <a:r>
              <a:rPr lang="en-US" sz="1600" dirty="0" smtClean="0"/>
              <a:t>, </a:t>
            </a:r>
            <a:r>
              <a:rPr lang="en-US" sz="1600" dirty="0">
                <a:solidFill>
                  <a:srgbClr val="0070C0"/>
                </a:solidFill>
              </a:rPr>
              <a:t>the scheduler, </a:t>
            </a:r>
            <a:r>
              <a:rPr lang="hu-HU" sz="1600" dirty="0" smtClean="0">
                <a:solidFill>
                  <a:srgbClr val="0070C0"/>
                </a:solidFill>
              </a:rPr>
              <a:t>CPUF</a:t>
            </a:r>
            <a:r>
              <a:rPr lang="en-US" sz="1600" dirty="0" err="1" smtClean="0">
                <a:solidFill>
                  <a:srgbClr val="0070C0"/>
                </a:solidFill>
              </a:rPr>
              <a:t>req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and </a:t>
            </a:r>
            <a:r>
              <a:rPr lang="hu-HU" sz="1600" dirty="0" smtClean="0">
                <a:solidFill>
                  <a:srgbClr val="0070C0"/>
                </a:solidFill>
              </a:rPr>
              <a:t>CPUI</a:t>
            </a:r>
            <a:r>
              <a:rPr lang="en-US" sz="1600" dirty="0" err="1" smtClean="0">
                <a:solidFill>
                  <a:srgbClr val="0070C0"/>
                </a:solidFill>
              </a:rPr>
              <a:t>dle</a:t>
            </a:r>
            <a:r>
              <a:rPr lang="en-US" sz="1600" dirty="0" smtClean="0">
                <a:solidFill>
                  <a:srgbClr val="0070C0"/>
                </a:solidFill>
              </a:rPr>
              <a:t> subsystems</a:t>
            </a:r>
            <a:endParaRPr lang="hu-HU" sz="1600" dirty="0" smtClean="0">
              <a:solidFill>
                <a:srgbClr val="0070C0"/>
              </a:solidFill>
            </a:endParaRP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work in </a:t>
            </a:r>
            <a:r>
              <a:rPr lang="en-US" sz="1600" dirty="0" smtClean="0">
                <a:solidFill>
                  <a:srgbClr val="0070C0"/>
                </a:solidFill>
              </a:rPr>
              <a:t>isolation</a:t>
            </a:r>
            <a:r>
              <a:rPr lang="hu-HU" sz="1600" dirty="0" smtClean="0"/>
              <a:t>, i.e. uncorrellated </a:t>
            </a:r>
            <a:r>
              <a:rPr lang="en-US" sz="1600" dirty="0" smtClean="0"/>
              <a:t>with </a:t>
            </a:r>
            <a:r>
              <a:rPr lang="en-US" sz="1600" dirty="0"/>
              <a:t>each other. </a:t>
            </a: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scheduler tries </a:t>
            </a:r>
            <a:r>
              <a:rPr lang="en-US" sz="1600" dirty="0" smtClean="0"/>
              <a:t>to </a:t>
            </a:r>
            <a:r>
              <a:rPr lang="en-US" sz="1600" dirty="0"/>
              <a:t>balance the load across all </a:t>
            </a:r>
            <a:r>
              <a:rPr lang="hu-HU" sz="1600" dirty="0" smtClean="0"/>
              <a:t>cores,</a:t>
            </a:r>
            <a:r>
              <a:rPr lang="en-US" sz="1600" dirty="0" smtClean="0"/>
              <a:t> </a:t>
            </a:r>
            <a:r>
              <a:rPr lang="hu-HU" sz="1600" dirty="0" smtClean="0"/>
              <a:t>unregarded the</a:t>
            </a:r>
            <a:r>
              <a:rPr lang="en-US" sz="1600" dirty="0" smtClean="0"/>
              <a:t> 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en-US" sz="1600" dirty="0" smtClean="0"/>
              <a:t>power costs</a:t>
            </a:r>
            <a:r>
              <a:rPr lang="hu-HU" sz="1600" dirty="0" smtClean="0"/>
              <a:t>, </a:t>
            </a:r>
            <a:r>
              <a:rPr lang="en-US" sz="1600" dirty="0" smtClean="0"/>
              <a:t>while the </a:t>
            </a:r>
            <a:r>
              <a:rPr lang="en-US" sz="1600" dirty="0" err="1"/>
              <a:t>CPUFreq</a:t>
            </a:r>
            <a:r>
              <a:rPr lang="en-US" sz="1600" dirty="0"/>
              <a:t> and </a:t>
            </a:r>
            <a:r>
              <a:rPr lang="en-US" sz="1600" dirty="0" err="1"/>
              <a:t>CPUIdle</a:t>
            </a:r>
            <a:r>
              <a:rPr lang="en-US" sz="1600" dirty="0"/>
              <a:t> subsystems are trying </a:t>
            </a:r>
            <a:r>
              <a:rPr lang="hu-HU" sz="1600" dirty="0" smtClean="0"/>
              <a:t>to save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en-US" sz="1600" dirty="0" smtClean="0"/>
              <a:t>power </a:t>
            </a:r>
            <a:r>
              <a:rPr lang="en-US" sz="1600" dirty="0"/>
              <a:t>by scaling down </a:t>
            </a:r>
            <a:r>
              <a:rPr lang="hu-HU" sz="1600" dirty="0" smtClean="0"/>
              <a:t>fc of the cores </a:t>
            </a:r>
            <a:r>
              <a:rPr lang="en-US" sz="1600" dirty="0" smtClean="0"/>
              <a:t>or </a:t>
            </a:r>
            <a:r>
              <a:rPr lang="en-US" sz="1600" dirty="0"/>
              <a:t>idling them</a:t>
            </a:r>
            <a:r>
              <a:rPr lang="en-US" sz="1600" dirty="0" smtClean="0"/>
              <a:t>,</a:t>
            </a:r>
            <a:r>
              <a:rPr lang="hu-HU" sz="1600" dirty="0" smtClean="0"/>
              <a:t> </a:t>
            </a:r>
            <a:r>
              <a:rPr lang="en-US" sz="1600" dirty="0" smtClean="0"/>
              <a:t>respectively.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2465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590" y="622815"/>
            <a:ext cx="441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Principle of </a:t>
            </a:r>
            <a:r>
              <a:rPr lang="en-US" dirty="0" err="1" smtClean="0">
                <a:solidFill>
                  <a:srgbClr val="2D2D8A"/>
                </a:solidFill>
              </a:rPr>
              <a:t>big.LITTLE</a:t>
            </a:r>
            <a:r>
              <a:rPr lang="en-US" dirty="0" smtClean="0">
                <a:solidFill>
                  <a:srgbClr val="2D2D8A"/>
                </a:solidFill>
              </a:rPr>
              <a:t> processing</a:t>
            </a:r>
            <a:r>
              <a:rPr lang="hu-HU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-2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510" y="998730"/>
            <a:ext cx="8363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Let’s have two </a:t>
            </a:r>
            <a:r>
              <a:rPr lang="hu-HU" sz="1600" dirty="0" smtClean="0">
                <a:solidFill>
                  <a:srgbClr val="000000"/>
                </a:solidFill>
              </a:rPr>
              <a:t>or more </a:t>
            </a:r>
            <a:r>
              <a:rPr lang="en-US" sz="1600" dirty="0" smtClean="0">
                <a:solidFill>
                  <a:srgbClr val="000000"/>
                </a:solidFill>
              </a:rPr>
              <a:t>clusters of </a:t>
            </a:r>
            <a:r>
              <a:rPr lang="hu-HU" sz="1600" dirty="0" smtClean="0">
                <a:solidFill>
                  <a:srgbClr val="000000"/>
                </a:solidFill>
              </a:rPr>
              <a:t>architecturally identical </a:t>
            </a:r>
            <a:r>
              <a:rPr lang="en-US" sz="1600" dirty="0" smtClean="0">
                <a:solidFill>
                  <a:srgbClr val="000000"/>
                </a:solidFill>
              </a:rPr>
              <a:t>cores in a processor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  <a:endParaRPr lang="hu-HU" sz="1600" dirty="0" smtClean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555" y="6219600"/>
            <a:ext cx="8254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Let’s </a:t>
            </a:r>
            <a:r>
              <a:rPr lang="hu-HU" sz="1600" dirty="0" smtClean="0">
                <a:solidFill>
                  <a:srgbClr val="0070C0"/>
                </a:solidFill>
              </a:rPr>
              <a:t>interconnect these clusters by a cache coherent interconnect </a:t>
            </a:r>
            <a:r>
              <a:rPr lang="hu-HU" sz="1600" dirty="0" smtClean="0">
                <a:solidFill>
                  <a:srgbClr val="000000"/>
                </a:solidFill>
              </a:rPr>
              <a:t>to have</a:t>
            </a: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a multicore processor, as indicated in the Figure.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96309" y="2708920"/>
            <a:ext cx="3246121" cy="3249505"/>
            <a:chOff x="5481753" y="2843935"/>
            <a:chExt cx="3246121" cy="3249505"/>
          </a:xfrm>
        </p:grpSpPr>
        <p:sp>
          <p:nvSpPr>
            <p:cNvPr id="11" name="Téglalap 21"/>
            <p:cNvSpPr/>
            <p:nvPr/>
          </p:nvSpPr>
          <p:spPr bwMode="auto">
            <a:xfrm>
              <a:off x="5481753" y="2843935"/>
              <a:ext cx="2282143" cy="32495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églalap 12"/>
            <p:cNvSpPr/>
            <p:nvPr/>
          </p:nvSpPr>
          <p:spPr bwMode="auto">
            <a:xfrm>
              <a:off x="5578104" y="3882052"/>
              <a:ext cx="1008062" cy="13668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églalap 13"/>
            <p:cNvSpPr/>
            <p:nvPr/>
          </p:nvSpPr>
          <p:spPr bwMode="auto">
            <a:xfrm>
              <a:off x="5616204" y="39820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14" name="Téglalap 14"/>
            <p:cNvSpPr/>
            <p:nvPr/>
          </p:nvSpPr>
          <p:spPr bwMode="auto">
            <a:xfrm>
              <a:off x="6113091" y="39820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15" name="Téglalap 15"/>
            <p:cNvSpPr/>
            <p:nvPr/>
          </p:nvSpPr>
          <p:spPr bwMode="auto">
            <a:xfrm>
              <a:off x="5616204" y="46297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16" name="Téglalap 16"/>
            <p:cNvSpPr/>
            <p:nvPr/>
          </p:nvSpPr>
          <p:spPr bwMode="auto">
            <a:xfrm>
              <a:off x="6113091" y="46297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17" name="Téglalap 17"/>
            <p:cNvSpPr/>
            <p:nvPr/>
          </p:nvSpPr>
          <p:spPr bwMode="auto">
            <a:xfrm>
              <a:off x="5652521" y="5631477"/>
              <a:ext cx="2052638" cy="36036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Cache </a:t>
              </a:r>
              <a:r>
                <a:rPr lang="hu-HU" sz="900" dirty="0" err="1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coherent</a:t>
              </a: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hu-HU" sz="900" dirty="0" err="1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interconnect</a:t>
              </a:r>
              <a:endPara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Egyenes összekötő nyíllal 20"/>
            <p:cNvCxnSpPr/>
            <p:nvPr/>
          </p:nvCxnSpPr>
          <p:spPr bwMode="auto">
            <a:xfrm>
              <a:off x="6098072" y="5267940"/>
              <a:ext cx="0" cy="3603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Szövegdoboz 23"/>
            <p:cNvSpPr txBox="1">
              <a:spLocks noChangeArrowheads="1"/>
            </p:cNvSpPr>
            <p:nvPr/>
          </p:nvSpPr>
          <p:spPr bwMode="auto">
            <a:xfrm>
              <a:off x="5576111" y="3404602"/>
              <a:ext cx="9941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 dirty="0" smtClean="0">
                  <a:solidFill>
                    <a:srgbClr val="000000"/>
                  </a:solidFill>
                  <a:latin typeface="Arial" pitchFamily="34" charset="0"/>
                  <a:ea typeface="Verdana" pitchFamily="34" charset="0"/>
                </a:rPr>
                <a:t>Cluster of </a:t>
              </a:r>
            </a:p>
            <a:p>
              <a:r>
                <a:rPr lang="en-US" altLang="en-US" sz="1000" b="1" dirty="0" smtClean="0">
                  <a:solidFill>
                    <a:srgbClr val="000000"/>
                  </a:solidFill>
                  <a:latin typeface="Arial" pitchFamily="34" charset="0"/>
                  <a:ea typeface="Verdana" pitchFamily="34" charset="0"/>
                </a:rPr>
                <a:t>LITTLE cores</a:t>
              </a:r>
              <a:endParaRPr lang="hu-HU" altLang="en-US" sz="1000" b="1" dirty="0">
                <a:solidFill>
                  <a:srgbClr val="000000"/>
                </a:solidFill>
                <a:latin typeface="Arial" pitchFamily="34" charset="0"/>
                <a:ea typeface="Verdana" pitchFamily="34" charset="0"/>
              </a:endParaRPr>
            </a:p>
          </p:txBody>
        </p:sp>
        <p:cxnSp>
          <p:nvCxnSpPr>
            <p:cNvPr id="20" name="Egyenes összekötő nyíllal 148"/>
            <p:cNvCxnSpPr/>
            <p:nvPr/>
          </p:nvCxnSpPr>
          <p:spPr bwMode="auto">
            <a:xfrm>
              <a:off x="7216209" y="5279052"/>
              <a:ext cx="0" cy="3603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zövegdoboz 22"/>
            <p:cNvSpPr txBox="1">
              <a:spLocks noChangeArrowheads="1"/>
            </p:cNvSpPr>
            <p:nvPr/>
          </p:nvSpPr>
          <p:spPr bwMode="auto">
            <a:xfrm>
              <a:off x="6778126" y="2941658"/>
              <a:ext cx="8412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solidFill>
                    <a:srgbClr val="000000"/>
                  </a:solidFill>
                  <a:latin typeface="Arial" pitchFamily="34" charset="0"/>
                  <a:ea typeface="Verdana" pitchFamily="34" charset="0"/>
                </a:rPr>
                <a:t>Cluster of </a:t>
              </a:r>
            </a:p>
            <a:p>
              <a:pPr algn="ctr"/>
              <a:r>
                <a:rPr lang="en-US" altLang="en-US" sz="1000" b="1" dirty="0" smtClean="0">
                  <a:solidFill>
                    <a:srgbClr val="000000"/>
                  </a:solidFill>
                  <a:latin typeface="Arial" pitchFamily="34" charset="0"/>
                  <a:ea typeface="Verdana" pitchFamily="34" charset="0"/>
                </a:rPr>
                <a:t>big cores</a:t>
              </a:r>
              <a:endParaRPr lang="hu-HU" altLang="en-US" sz="1000" b="1" dirty="0">
                <a:solidFill>
                  <a:srgbClr val="000000"/>
                </a:solidFill>
                <a:latin typeface="Arial" pitchFamily="34" charset="0"/>
                <a:ea typeface="Verdana" pitchFamily="34" charset="0"/>
              </a:endParaRPr>
            </a:p>
          </p:txBody>
        </p:sp>
        <p:sp>
          <p:nvSpPr>
            <p:cNvPr id="22" name="Téglalap 11"/>
            <p:cNvSpPr/>
            <p:nvPr/>
          </p:nvSpPr>
          <p:spPr bwMode="auto">
            <a:xfrm>
              <a:off x="6661647" y="3441495"/>
              <a:ext cx="1044575" cy="18875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661647" y="3431419"/>
              <a:ext cx="1044575" cy="18785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24" name="Téglalap 3"/>
            <p:cNvSpPr/>
            <p:nvPr/>
          </p:nvSpPr>
          <p:spPr bwMode="auto">
            <a:xfrm>
              <a:off x="6716756" y="351593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25" name="Téglalap 4"/>
            <p:cNvSpPr/>
            <p:nvPr/>
          </p:nvSpPr>
          <p:spPr bwMode="auto">
            <a:xfrm>
              <a:off x="7219168" y="351593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26" name="Téglalap 5"/>
            <p:cNvSpPr/>
            <p:nvPr/>
          </p:nvSpPr>
          <p:spPr bwMode="auto">
            <a:xfrm>
              <a:off x="6717602" y="443350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27" name="Téglalap 6"/>
            <p:cNvSpPr/>
            <p:nvPr/>
          </p:nvSpPr>
          <p:spPr bwMode="auto">
            <a:xfrm>
              <a:off x="7219168" y="443350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67355" y="5729910"/>
              <a:ext cx="96051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rgbClr val="000000"/>
                  </a:solidFill>
                </a:rPr>
                <a:t>To memory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31540" y="1511592"/>
            <a:ext cx="8630311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a cluster of </a:t>
            </a:r>
            <a:r>
              <a:rPr lang="en-US" sz="1600" dirty="0" smtClean="0">
                <a:solidFill>
                  <a:srgbClr val="000000"/>
                </a:solidFill>
              </a:rPr>
              <a:t>low </a:t>
            </a:r>
            <a:r>
              <a:rPr lang="hu-HU" sz="1600" dirty="0" smtClean="0">
                <a:solidFill>
                  <a:srgbClr val="000000"/>
                </a:solidFill>
              </a:rPr>
              <a:t>performance</a:t>
            </a:r>
            <a:r>
              <a:rPr lang="en-US" sz="1600" dirty="0" smtClean="0">
                <a:solidFill>
                  <a:srgbClr val="000000"/>
                </a:solidFill>
              </a:rPr>
              <a:t>/l</a:t>
            </a:r>
            <a:r>
              <a:rPr lang="hu-HU" sz="1600" dirty="0" smtClean="0">
                <a:solidFill>
                  <a:srgbClr val="000000"/>
                </a:solidFill>
              </a:rPr>
              <a:t>ow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power</a:t>
            </a:r>
            <a:r>
              <a:rPr lang="en-US" sz="1600" dirty="0" smtClean="0">
                <a:solidFill>
                  <a:srgbClr val="000000"/>
                </a:solidFill>
              </a:rPr>
              <a:t> cores, termed as the </a:t>
            </a:r>
            <a:r>
              <a:rPr lang="en-US" sz="1600" dirty="0" smtClean="0">
                <a:solidFill>
                  <a:srgbClr val="FF0000"/>
                </a:solidFill>
              </a:rPr>
              <a:t>LITTLE cores </a:t>
            </a:r>
            <a:r>
              <a:rPr lang="en-US" sz="1600" dirty="0" smtClean="0">
                <a:solidFill>
                  <a:srgbClr val="000000"/>
                </a:solidFill>
              </a:rPr>
              <a:t>and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a cluster of </a:t>
            </a:r>
            <a:r>
              <a:rPr lang="en-US" sz="1600" dirty="0" smtClean="0">
                <a:solidFill>
                  <a:srgbClr val="000000"/>
                </a:solidFill>
              </a:rPr>
              <a:t>high</a:t>
            </a:r>
            <a:r>
              <a:rPr lang="hu-HU" sz="1600" dirty="0" smtClean="0">
                <a:solidFill>
                  <a:srgbClr val="000000"/>
                </a:solidFill>
              </a:rPr>
              <a:t>er</a:t>
            </a:r>
            <a:r>
              <a:rPr lang="en-US" sz="1600" dirty="0" smtClean="0">
                <a:solidFill>
                  <a:srgbClr val="000000"/>
                </a:solidFill>
              </a:rPr>
              <a:t> performance high</a:t>
            </a:r>
            <a:r>
              <a:rPr lang="hu-HU" sz="1600" dirty="0" smtClean="0">
                <a:solidFill>
                  <a:srgbClr val="000000"/>
                </a:solidFill>
              </a:rPr>
              <a:t>er</a:t>
            </a:r>
            <a:r>
              <a:rPr lang="en-US" sz="1600" dirty="0" smtClean="0">
                <a:solidFill>
                  <a:srgbClr val="000000"/>
                </a:solidFill>
              </a:rPr>
              <a:t> power cores,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termed as the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big cores</a:t>
            </a:r>
            <a:r>
              <a:rPr lang="hu-HU" sz="1600" dirty="0" smtClean="0">
                <a:solidFill>
                  <a:srgbClr val="000000"/>
                </a:solidFill>
              </a:rPr>
              <a:t>,</a:t>
            </a:r>
          </a:p>
          <a:p>
            <a:pPr>
              <a:buClr>
                <a:srgbClr val="000000"/>
              </a:buClr>
            </a:pP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as seen in the Figure below.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1.2 </a:t>
            </a:r>
            <a:r>
              <a:rPr lang="en-US" dirty="0" smtClean="0"/>
              <a:t>Principle of </a:t>
            </a:r>
            <a:r>
              <a:rPr lang="en-US" dirty="0" err="1" smtClean="0"/>
              <a:t>big.LITTLE</a:t>
            </a:r>
            <a:r>
              <a:rPr lang="en-US" dirty="0" smtClean="0"/>
              <a:t> processing </a:t>
            </a:r>
            <a:r>
              <a:rPr lang="hu-HU" dirty="0" smtClean="0"/>
              <a:t>(2)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3076" y="4104365"/>
            <a:ext cx="3703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 smtClean="0"/>
              <a:t>Figure: A big.LITTLE configuration</a:t>
            </a:r>
          </a:p>
          <a:p>
            <a:pPr algn="ctr"/>
            <a:r>
              <a:rPr lang="hu-HU" sz="1600" dirty="0" smtClean="0"/>
              <a:t>consisting of two clusters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84111" y="1238272"/>
            <a:ext cx="411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u-HU" sz="1600" dirty="0">
                <a:solidFill>
                  <a:srgbClr val="000000"/>
                </a:solidFill>
              </a:rPr>
              <a:t>As an example let’s take two clusters</a:t>
            </a:r>
            <a:r>
              <a:rPr lang="en-US" sz="1600" dirty="0" smtClean="0">
                <a:solidFill>
                  <a:srgbClr val="000000"/>
                </a:solidFill>
              </a:rPr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0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9" grpId="0"/>
      <p:bldP spid="2" grpId="0"/>
      <p:bldP spid="5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(14)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7962" y="956627"/>
            <a:ext cx="8872557" cy="2436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EAS is aimed to provide a </a:t>
            </a:r>
            <a:r>
              <a:rPr lang="hu-HU" sz="1600" dirty="0" smtClean="0">
                <a:solidFill>
                  <a:srgbClr val="FF0000"/>
                </a:solidFill>
              </a:rPr>
              <a:t>generic, energy aware task scheduling</a:t>
            </a:r>
            <a:r>
              <a:rPr lang="hu-HU" sz="1600" dirty="0" smtClean="0">
                <a:solidFill>
                  <a:srgbClr val="0070C0"/>
                </a:solidFill>
              </a:rPr>
              <a:t>, based on a </a:t>
            </a:r>
          </a:p>
          <a:p>
            <a:r>
              <a:rPr lang="hu-HU" sz="1600" dirty="0" smtClean="0">
                <a:solidFill>
                  <a:srgbClr val="0070C0"/>
                </a:solidFill>
              </a:rPr>
              <a:t>      well grounded energy model</a:t>
            </a:r>
            <a:r>
              <a:rPr lang="hu-HU" sz="1600" dirty="0" smtClean="0"/>
              <a:t> rather than on magic tunables present in the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recent power managenent framework (like upper and lower limits for migrating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tasks between cores, etc..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generic energy model based approach is expected to support a broad range of 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en-US" sz="1600" dirty="0" smtClean="0"/>
              <a:t>current </a:t>
            </a:r>
            <a:r>
              <a:rPr lang="en-US" sz="1600" dirty="0"/>
              <a:t>and future CPU topologies, including SMP, multi-cluster </a:t>
            </a:r>
            <a:r>
              <a:rPr lang="en-US" sz="1600" dirty="0" smtClean="0"/>
              <a:t>SMP</a:t>
            </a:r>
            <a:endParaRPr lang="hu-HU" sz="1600" dirty="0" smtClean="0"/>
          </a:p>
          <a:p>
            <a:pPr>
              <a:spcAft>
                <a:spcPts val="6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</a:t>
            </a:r>
            <a:r>
              <a:rPr lang="en-US" sz="1600" dirty="0" smtClean="0"/>
              <a:t> </a:t>
            </a:r>
            <a:r>
              <a:rPr lang="en-US" sz="1600" dirty="0"/>
              <a:t>(e.g. </a:t>
            </a:r>
            <a:r>
              <a:rPr lang="en-US" sz="1600" dirty="0" smtClean="0"/>
              <a:t>8-core</a:t>
            </a:r>
            <a:r>
              <a:rPr lang="hu-HU" sz="1600" dirty="0" smtClean="0"/>
              <a:t> </a:t>
            </a:r>
            <a:r>
              <a:rPr lang="en-US" sz="1600" dirty="0" smtClean="0"/>
              <a:t>Cortex-A53 </a:t>
            </a:r>
            <a:r>
              <a:rPr lang="en-US" sz="1600" dirty="0"/>
              <a:t>products), as well as traditional ARM </a:t>
            </a:r>
            <a:r>
              <a:rPr lang="en-US" sz="1600" dirty="0" err="1"/>
              <a:t>big.LITTLE</a:t>
            </a:r>
            <a:r>
              <a:rPr lang="en-US" sz="1600" dirty="0" smtClean="0"/>
              <a:t>.</a:t>
            </a: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In this model the </a:t>
            </a:r>
            <a:r>
              <a:rPr lang="hu-HU" sz="1600" dirty="0">
                <a:solidFill>
                  <a:srgbClr val="0070C0"/>
                </a:solidFill>
              </a:rPr>
              <a:t>scheduler directs both the CPUFreq and CPUIdle subsystems</a:t>
            </a:r>
            <a:r>
              <a:rPr lang="hu-HU" sz="1600" dirty="0"/>
              <a:t>, </a:t>
            </a:r>
          </a:p>
          <a:p>
            <a:r>
              <a:rPr lang="hu-HU" sz="1600" dirty="0"/>
              <a:t>      as seen in the next Figure</a:t>
            </a:r>
            <a:r>
              <a:rPr lang="hu-HU" sz="1600" dirty="0" smtClean="0"/>
              <a:t>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90085" y="629165"/>
            <a:ext cx="1962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The aim of EAS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(15)</a:t>
            </a:r>
            <a:endParaRPr lang="en-US" dirty="0"/>
          </a:p>
        </p:txBody>
      </p:sp>
      <p:pic>
        <p:nvPicPr>
          <p:cNvPr id="3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10" y="1493785"/>
            <a:ext cx="6724255" cy="512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874" y="629334"/>
            <a:ext cx="7828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Coordinated operation of the scheduler, the CPUIdle and CPUFreq</a:t>
            </a:r>
          </a:p>
          <a:p>
            <a:r>
              <a:rPr lang="hu-HU" dirty="0" smtClean="0">
                <a:solidFill>
                  <a:schemeClr val="accent6"/>
                </a:solidFill>
              </a:rPr>
              <a:t>  subsystems in EAS </a:t>
            </a:r>
            <a:r>
              <a:rPr lang="hu-HU" dirty="0" smtClean="0"/>
              <a:t>[59]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(16)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85" y="1178750"/>
            <a:ext cx="5840440" cy="5364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474" y="625865"/>
            <a:ext cx="752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Joint development of EAS subsystems by ARM and </a:t>
            </a:r>
            <a:r>
              <a:rPr lang="hu-HU" dirty="0" err="1" smtClean="0">
                <a:solidFill>
                  <a:schemeClr val="accent6"/>
                </a:solidFill>
              </a:rPr>
              <a:t>Linaro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[59]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OS support for GTS provided by ARM/</a:t>
            </a:r>
            <a:r>
              <a:rPr lang="en-US" dirty="0" err="1"/>
              <a:t>Linaro</a:t>
            </a:r>
            <a:r>
              <a:rPr lang="hu-HU" dirty="0"/>
              <a:t> </a:t>
            </a:r>
            <a:r>
              <a:rPr lang="hu-HU" dirty="0" smtClean="0"/>
              <a:t>(17)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560" y="629165"/>
            <a:ext cx="3812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Status of the EAS development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515" y="998730"/>
            <a:ext cx="6202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At present (11/2015) EAS development is in progress yet.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505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56366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dirty="0" smtClean="0">
                <a:solidFill>
                  <a:srgbClr val="FFFFFF"/>
                </a:solidFill>
              </a:rPr>
              <a:t>6.3 </a:t>
            </a:r>
            <a:r>
              <a:rPr lang="en-US" sz="1900" dirty="0" err="1" smtClean="0">
                <a:solidFill>
                  <a:srgbClr val="FFFFFF"/>
                </a:solidFill>
              </a:rPr>
              <a:t>MediaTek’s</a:t>
            </a:r>
            <a:r>
              <a:rPr lang="en-US" sz="1900" dirty="0" smtClean="0">
                <a:solidFill>
                  <a:srgbClr val="FFFFFF"/>
                </a:solidFill>
              </a:rPr>
              <a:t> </a:t>
            </a:r>
            <a:r>
              <a:rPr lang="en-US" sz="1900" dirty="0" err="1" smtClean="0">
                <a:solidFill>
                  <a:srgbClr val="FFFFFF"/>
                </a:solidFill>
              </a:rPr>
              <a:t>CorePilot</a:t>
            </a:r>
            <a:r>
              <a:rPr lang="hu-HU" sz="1900" dirty="0" smtClean="0">
                <a:solidFill>
                  <a:srgbClr val="FFFFFF"/>
                </a:solidFill>
              </a:rPr>
              <a:t> releases</a:t>
            </a:r>
            <a:r>
              <a:rPr lang="en-US" sz="1900" dirty="0" smtClean="0">
                <a:solidFill>
                  <a:srgbClr val="FFFFFF"/>
                </a:solidFill>
              </a:rPr>
              <a:t> </a:t>
            </a:r>
            <a:endParaRPr lang="hu-HU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6.3 MediaTek's CorePilot releases 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560" y="629165"/>
            <a:ext cx="402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6.3 Mediatek's CorePilot releases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50825" y="2602933"/>
            <a:ext cx="8642350" cy="450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250825" y="4104074"/>
            <a:ext cx="8642350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251520" y="5229199"/>
            <a:ext cx="864165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334856" y="1861083"/>
            <a:ext cx="122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ARM/Linaro</a:t>
            </a:r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405090" y="3219952"/>
            <a:ext cx="1016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MediaTek</a:t>
            </a:r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318584" y="441911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Qualcomm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186735" y="639933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2013</a:t>
            </a:r>
            <a:endParaRPr lang="en-US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4607156" y="6406588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2014</a:t>
            </a:r>
            <a:endParaRPr lang="en-US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6957265" y="639933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2015</a:t>
            </a:r>
            <a:endParaRPr lang="en-US" sz="1350" dirty="0"/>
          </a:p>
        </p:txBody>
      </p:sp>
      <p:sp>
        <p:nvSpPr>
          <p:cNvPr id="17" name="Rectangle 16"/>
          <p:cNvSpPr/>
          <p:nvPr/>
        </p:nvSpPr>
        <p:spPr>
          <a:xfrm>
            <a:off x="1759142" y="1403775"/>
            <a:ext cx="2434256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350" dirty="0" smtClean="0"/>
              <a:t>ARM big.LITTLE MP</a:t>
            </a:r>
          </a:p>
          <a:p>
            <a:pPr algn="ctr"/>
            <a:r>
              <a:rPr lang="hu-HU" sz="1350" dirty="0" smtClean="0"/>
              <a:t>(Global Task Scheduling)</a:t>
            </a:r>
          </a:p>
          <a:p>
            <a:pPr algn="ctr"/>
            <a:r>
              <a:rPr lang="hu-HU" sz="1350" dirty="0" smtClean="0"/>
              <a:t>(~06/2013)</a:t>
            </a:r>
            <a:endParaRPr lang="hu-HU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1882753" y="5274205"/>
            <a:ext cx="2576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Samsung's big.LITTLE HMP</a:t>
            </a:r>
          </a:p>
          <a:p>
            <a:pPr algn="ctr"/>
            <a:r>
              <a:rPr lang="hu-HU" sz="1350" dirty="0" smtClean="0"/>
              <a:t>(≈ARM's big.LITTLE MP) </a:t>
            </a:r>
          </a:p>
          <a:p>
            <a:pPr algn="ctr"/>
            <a:r>
              <a:rPr lang="hu-HU" sz="1350" dirty="0" smtClean="0"/>
              <a:t>(on Exynos 5 models)</a:t>
            </a:r>
          </a:p>
          <a:p>
            <a:pPr algn="ctr"/>
            <a:r>
              <a:rPr lang="hu-HU" sz="1350" dirty="0" smtClean="0"/>
              <a:t>(09/2013)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99348" y="1358770"/>
            <a:ext cx="282814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ARM/Linaro EAS</a:t>
            </a:r>
          </a:p>
          <a:p>
            <a:pPr algn="ctr"/>
            <a:r>
              <a:rPr lang="hu-HU" sz="1350" dirty="0" smtClean="0"/>
              <a:t>(Energy Aware Scheduling)</a:t>
            </a:r>
          </a:p>
          <a:p>
            <a:pPr algn="ctr"/>
            <a:r>
              <a:rPr lang="hu-HU" sz="1350" dirty="0" smtClean="0"/>
              <a:t>(development yet in progress)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08246" y="2978950"/>
            <a:ext cx="233100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1.0</a:t>
            </a:r>
          </a:p>
          <a:p>
            <a:pPr algn="ctr"/>
            <a:r>
              <a:rPr lang="hu-HU" sz="1350" dirty="0"/>
              <a:t>(on MT8135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(07/2013)</a:t>
            </a:r>
            <a:endParaRPr lang="hu-HU" sz="1350" dirty="0"/>
          </a:p>
        </p:txBody>
      </p:sp>
      <p:sp>
        <p:nvSpPr>
          <p:cNvPr id="21" name="Rectangle 20"/>
          <p:cNvSpPr/>
          <p:nvPr/>
        </p:nvSpPr>
        <p:spPr>
          <a:xfrm>
            <a:off x="5337085" y="2663915"/>
            <a:ext cx="319142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2.0</a:t>
            </a:r>
          </a:p>
          <a:p>
            <a:pPr algn="ctr"/>
            <a:r>
              <a:rPr lang="hu-HU" sz="1350" dirty="0"/>
              <a:t>(on Helio X10 (MT6595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(03/2015)</a:t>
            </a:r>
            <a:endParaRPr lang="hu-HU" sz="1350" dirty="0"/>
          </a:p>
        </p:txBody>
      </p:sp>
      <p:sp>
        <p:nvSpPr>
          <p:cNvPr id="22" name="Rectangle 21"/>
          <p:cNvSpPr/>
          <p:nvPr/>
        </p:nvSpPr>
        <p:spPr>
          <a:xfrm>
            <a:off x="5922150" y="3338990"/>
            <a:ext cx="246602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3.0</a:t>
            </a:r>
          </a:p>
          <a:p>
            <a:pPr algn="ctr"/>
            <a:r>
              <a:rPr lang="hu-HU" sz="1350" dirty="0"/>
              <a:t>(on Helio X20 (MT6797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(05/2015)</a:t>
            </a:r>
            <a:endParaRPr lang="en-US" sz="1350" dirty="0"/>
          </a:p>
        </p:txBody>
      </p:sp>
      <p:sp>
        <p:nvSpPr>
          <p:cNvPr id="23" name="Rectangle 22"/>
          <p:cNvSpPr/>
          <p:nvPr/>
        </p:nvSpPr>
        <p:spPr>
          <a:xfrm>
            <a:off x="2639711" y="4215860"/>
            <a:ext cx="2870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Qualcomm’s</a:t>
            </a:r>
          </a:p>
          <a:p>
            <a:pPr algn="ctr"/>
            <a:r>
              <a:rPr lang="hu-HU" sz="1350" dirty="0"/>
              <a:t>Energy Aware Scheduling</a:t>
            </a:r>
          </a:p>
          <a:p>
            <a:pPr algn="ctr"/>
            <a:r>
              <a:rPr lang="hu-HU" sz="1350" dirty="0"/>
              <a:t>(on Snapdragoon </a:t>
            </a:r>
            <a:r>
              <a:rPr lang="hu-HU" sz="1350" dirty="0" smtClean="0"/>
              <a:t>610/615</a:t>
            </a:r>
          </a:p>
          <a:p>
            <a:pPr algn="ctr"/>
            <a:r>
              <a:rPr lang="hu-HU" sz="1350" dirty="0" smtClean="0"/>
              <a:t>(02/2014))</a:t>
            </a:r>
            <a:endParaRPr lang="hu-HU" sz="1350" dirty="0"/>
          </a:p>
        </p:txBody>
      </p:sp>
      <p:sp>
        <p:nvSpPr>
          <p:cNvPr id="24" name="Rectangle 23"/>
          <p:cNvSpPr/>
          <p:nvPr/>
        </p:nvSpPr>
        <p:spPr>
          <a:xfrm>
            <a:off x="6339973" y="4215860"/>
            <a:ext cx="2732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Qualcomm</a:t>
            </a:r>
          </a:p>
          <a:p>
            <a:pPr algn="ctr"/>
            <a:r>
              <a:rPr lang="hu-HU" sz="1350" dirty="0"/>
              <a:t>Symphony System Manager</a:t>
            </a:r>
          </a:p>
          <a:p>
            <a:pPr algn="ctr"/>
            <a:r>
              <a:rPr lang="hu-HU" sz="1350" dirty="0"/>
              <a:t>(on Snapdragoon 820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(11/2015)</a:t>
            </a:r>
            <a:endParaRPr lang="hu-HU" sz="1350" dirty="0"/>
          </a:p>
        </p:txBody>
      </p:sp>
      <p:sp>
        <p:nvSpPr>
          <p:cNvPr id="28" name="TextBox 27"/>
          <p:cNvSpPr txBox="1"/>
          <p:nvPr/>
        </p:nvSpPr>
        <p:spPr>
          <a:xfrm>
            <a:off x="353608" y="5542772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Samsung</a:t>
            </a:r>
            <a:endParaRPr lang="en-US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4197358" y="1853825"/>
            <a:ext cx="266989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ARM IPA</a:t>
            </a:r>
          </a:p>
          <a:p>
            <a:pPr algn="ctr"/>
            <a:r>
              <a:rPr lang="hu-HU" sz="1350" dirty="0" smtClean="0"/>
              <a:t>(Inteligent Power Allocation)</a:t>
            </a:r>
          </a:p>
          <a:p>
            <a:pPr algn="ctr"/>
            <a:r>
              <a:rPr lang="hu-HU" sz="1350" dirty="0" smtClean="0"/>
              <a:t>(10/2014)</a:t>
            </a:r>
            <a:endParaRPr lang="en-US" sz="1350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251520" y="1268760"/>
            <a:ext cx="8642350" cy="450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1511660" y="621933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cxnSp>
        <p:nvCxnSpPr>
          <p:cNvPr id="33" name="Straight Connector 32"/>
          <p:cNvCxnSpPr/>
          <p:nvPr/>
        </p:nvCxnSpPr>
        <p:spPr bwMode="auto">
          <a:xfrm flipH="1">
            <a:off x="1511660" y="1313765"/>
            <a:ext cx="45005" cy="496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250825" y="6294806"/>
            <a:ext cx="864165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34080" y="1322548"/>
            <a:ext cx="17441" cy="496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Line 22"/>
          <p:cNvSpPr>
            <a:spLocks noChangeShapeType="1"/>
          </p:cNvSpPr>
          <p:nvPr/>
        </p:nvSpPr>
        <p:spPr bwMode="auto">
          <a:xfrm>
            <a:off x="3671900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>
            <a:off x="6012160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38" name="Line 22"/>
          <p:cNvSpPr>
            <a:spLocks noChangeShapeType="1"/>
          </p:cNvSpPr>
          <p:nvPr/>
        </p:nvSpPr>
        <p:spPr bwMode="auto">
          <a:xfrm>
            <a:off x="8127395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51520" y="2634887"/>
            <a:ext cx="8775975" cy="145614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(2)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4845" y="634560"/>
            <a:ext cx="301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6.3.1 </a:t>
            </a:r>
            <a:r>
              <a:rPr lang="en-US" dirty="0" err="1" smtClean="0">
                <a:solidFill>
                  <a:schemeClr val="accent6"/>
                </a:solidFill>
              </a:rPr>
              <a:t>CorePilot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hu-HU" dirty="0" smtClean="0">
                <a:solidFill>
                  <a:schemeClr val="accent6"/>
                </a:solidFill>
              </a:rPr>
              <a:t>(1.) </a:t>
            </a:r>
            <a:r>
              <a:rPr lang="en-US" dirty="0" smtClean="0"/>
              <a:t>[</a:t>
            </a:r>
            <a:r>
              <a:rPr lang="hu-HU" dirty="0" smtClean="0"/>
              <a:t>33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3678" y="998730"/>
            <a:ext cx="8547148" cy="1451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It is </a:t>
            </a:r>
            <a:r>
              <a:rPr lang="en-US" sz="1600" dirty="0" smtClean="0">
                <a:solidFill>
                  <a:srgbClr val="0070C0"/>
                </a:solidFill>
              </a:rPr>
              <a:t>based on the </a:t>
            </a:r>
            <a:r>
              <a:rPr lang="en-US" sz="1600" dirty="0" smtClean="0"/>
              <a:t>open-source </a:t>
            </a:r>
            <a:r>
              <a:rPr lang="hu-HU" sz="1600" dirty="0" smtClean="0"/>
              <a:t>GTS</a:t>
            </a:r>
            <a:r>
              <a:rPr lang="en-US" sz="1600" dirty="0" smtClean="0"/>
              <a:t> technology, </a:t>
            </a:r>
            <a:r>
              <a:rPr lang="hu-HU" sz="1600" dirty="0" smtClean="0"/>
              <a:t>designated </a:t>
            </a:r>
            <a:r>
              <a:rPr lang="hu-HU" sz="1600" dirty="0" smtClean="0">
                <a:solidFill>
                  <a:srgbClr val="0070C0"/>
                </a:solidFill>
              </a:rPr>
              <a:t>big.LITTLE MP,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</a:t>
            </a:r>
            <a:r>
              <a:rPr lang="en-US" sz="1600" dirty="0" smtClean="0">
                <a:solidFill>
                  <a:srgbClr val="0070C0"/>
                </a:solidFill>
              </a:rPr>
              <a:t>developed by</a:t>
            </a:r>
            <a:r>
              <a:rPr lang="hu-HU" sz="1600" dirty="0" smtClean="0">
                <a:solidFill>
                  <a:srgbClr val="0070C0"/>
                </a:solidFill>
              </a:rPr>
              <a:t> ARM.</a:t>
            </a:r>
            <a:endParaRPr lang="en-US" sz="1600" dirty="0" smtClean="0">
              <a:solidFill>
                <a:srgbClr val="0070C0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</a:t>
            </a:r>
            <a:r>
              <a:rPr lang="hu-HU" sz="1600" dirty="0" smtClean="0"/>
              <a:t>It was introduced along with the MT8135 in 07/2013.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CorePilot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integrates thermal and power management </a:t>
            </a:r>
            <a:r>
              <a:rPr lang="hu-HU" sz="1600" dirty="0" smtClean="0">
                <a:solidFill>
                  <a:srgbClr val="FF0000"/>
                </a:solidFill>
              </a:rPr>
              <a:t>into</a:t>
            </a:r>
            <a:r>
              <a:rPr lang="en-US" sz="1600" dirty="0" smtClean="0">
                <a:solidFill>
                  <a:srgbClr val="FF0000"/>
                </a:solidFill>
              </a:rPr>
              <a:t> task scheduling </a:t>
            </a:r>
            <a:r>
              <a:rPr lang="en-US" sz="1600" dirty="0" smtClean="0"/>
              <a:t>and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consists accordingly of the following three parts: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93079" y="2438890"/>
            <a:ext cx="4143507" cy="933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adaptive thermal management </a:t>
            </a:r>
            <a:endParaRPr lang="en-US" sz="1600" dirty="0" smtClean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interactive </a:t>
            </a:r>
            <a:r>
              <a:rPr lang="en-US" sz="1600" dirty="0"/>
              <a:t>power </a:t>
            </a:r>
            <a:r>
              <a:rPr lang="en-US" sz="1600" dirty="0" smtClean="0"/>
              <a:t>management and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advanced scheduler algorithms,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44846" y="3347079"/>
            <a:ext cx="3397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as indicated in the next Figure.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634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57" y="1178750"/>
            <a:ext cx="6492403" cy="539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020" y="628610"/>
            <a:ext cx="5203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Overview of the operation of </a:t>
            </a:r>
            <a:r>
              <a:rPr lang="en-US" dirty="0" err="1" smtClean="0">
                <a:solidFill>
                  <a:schemeClr val="accent6"/>
                </a:solidFill>
              </a:rPr>
              <a:t>CorePilot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[</a:t>
            </a:r>
            <a:r>
              <a:rPr lang="hu-HU" dirty="0" smtClean="0"/>
              <a:t>33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4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731" y="641865"/>
            <a:ext cx="4799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a)</a:t>
            </a:r>
            <a:r>
              <a:rPr lang="en-US" dirty="0" smtClean="0">
                <a:solidFill>
                  <a:schemeClr val="accent6"/>
                </a:solidFill>
              </a:rPr>
              <a:t> Adaptive </a:t>
            </a:r>
            <a:r>
              <a:rPr lang="en-US" dirty="0">
                <a:solidFill>
                  <a:schemeClr val="accent6"/>
                </a:solidFill>
              </a:rPr>
              <a:t>Thermal </a:t>
            </a:r>
            <a:r>
              <a:rPr lang="en-US" dirty="0" smtClean="0">
                <a:solidFill>
                  <a:schemeClr val="accent6"/>
                </a:solidFill>
              </a:rPr>
              <a:t>Management </a:t>
            </a:r>
            <a:r>
              <a:rPr lang="en-US" dirty="0" smtClean="0"/>
              <a:t>[</a:t>
            </a:r>
            <a:r>
              <a:rPr lang="hu-HU" dirty="0" smtClean="0"/>
              <a:t>37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1847" y="1077994"/>
            <a:ext cx="850322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Power, thermal and performance </a:t>
            </a:r>
            <a:r>
              <a:rPr lang="en-US" sz="1600" dirty="0"/>
              <a:t>(</a:t>
            </a:r>
            <a:r>
              <a:rPr lang="en-US" sz="1600" dirty="0" smtClean="0"/>
              <a:t>PTP) </a:t>
            </a:r>
            <a:r>
              <a:rPr lang="en-US" sz="1600" dirty="0" smtClean="0">
                <a:solidFill>
                  <a:srgbClr val="0070C0"/>
                </a:solidFill>
              </a:rPr>
              <a:t>detectors </a:t>
            </a:r>
            <a:r>
              <a:rPr lang="en-US" sz="1600" dirty="0">
                <a:solidFill>
                  <a:srgbClr val="0070C0"/>
                </a:solidFill>
              </a:rPr>
              <a:t>are </a:t>
            </a:r>
            <a:r>
              <a:rPr lang="en-US" sz="1600" dirty="0" smtClean="0">
                <a:solidFill>
                  <a:srgbClr val="0070C0"/>
                </a:solidFill>
              </a:rPr>
              <a:t>placed within </a:t>
            </a:r>
            <a:r>
              <a:rPr lang="en-US" sz="1600" dirty="0">
                <a:solidFill>
                  <a:srgbClr val="0070C0"/>
                </a:solidFill>
              </a:rPr>
              <a:t>the </a:t>
            </a:r>
            <a:r>
              <a:rPr lang="en-US" sz="1600" dirty="0" smtClean="0">
                <a:solidFill>
                  <a:srgbClr val="0070C0"/>
                </a:solidFill>
              </a:rPr>
              <a:t>CPU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to sense operating conditions.</a:t>
            </a:r>
            <a:endParaRPr lang="en-US" sz="16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Adaptive Thermal Management </a:t>
            </a:r>
            <a:r>
              <a:rPr lang="en-US" sz="1600" dirty="0" smtClean="0">
                <a:solidFill>
                  <a:srgbClr val="0070C0"/>
                </a:solidFill>
              </a:rPr>
              <a:t>monitors sensed data </a:t>
            </a:r>
            <a:r>
              <a:rPr lang="en-US" sz="1600" dirty="0" smtClean="0"/>
              <a:t>and </a:t>
            </a:r>
            <a:r>
              <a:rPr lang="en-US" sz="1600" dirty="0" smtClean="0">
                <a:solidFill>
                  <a:srgbClr val="0070C0"/>
                </a:solidFill>
              </a:rPr>
              <a:t>allows </a:t>
            </a:r>
            <a:r>
              <a:rPr lang="en-US" sz="1600" dirty="0">
                <a:solidFill>
                  <a:srgbClr val="0070C0"/>
                </a:solidFill>
              </a:rPr>
              <a:t>the device </a:t>
            </a:r>
            <a:endParaRPr lang="en-US" sz="1600" dirty="0" smtClean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to use  the </a:t>
            </a:r>
            <a:r>
              <a:rPr lang="en-US" sz="1600" dirty="0">
                <a:solidFill>
                  <a:srgbClr val="0070C0"/>
                </a:solidFill>
              </a:rPr>
              <a:t>available </a:t>
            </a:r>
            <a:r>
              <a:rPr lang="en-US" sz="1600" dirty="0" smtClean="0">
                <a:solidFill>
                  <a:srgbClr val="0070C0"/>
                </a:solidFill>
              </a:rPr>
              <a:t>voltage  margin either to </a:t>
            </a:r>
            <a:r>
              <a:rPr lang="en-US" sz="1600" dirty="0">
                <a:solidFill>
                  <a:srgbClr val="0070C0"/>
                </a:solidFill>
              </a:rPr>
              <a:t>increase performance or </a:t>
            </a:r>
            <a:r>
              <a:rPr lang="en-US" sz="1600" dirty="0" smtClean="0">
                <a:solidFill>
                  <a:srgbClr val="0070C0"/>
                </a:solidFill>
              </a:rPr>
              <a:t>lower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70C0"/>
                </a:solidFill>
              </a:rPr>
              <a:t>     power consumption </a:t>
            </a:r>
            <a:r>
              <a:rPr lang="en-US" sz="1600" dirty="0"/>
              <a:t>when </a:t>
            </a:r>
            <a:r>
              <a:rPr lang="en-US" sz="1600" dirty="0" smtClean="0"/>
              <a:t>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According to MediaTek t</a:t>
            </a:r>
            <a:r>
              <a:rPr lang="en-US" sz="1600" dirty="0" smtClean="0"/>
              <a:t>his technology </a:t>
            </a:r>
            <a:r>
              <a:rPr lang="en-US" sz="1600" dirty="0"/>
              <a:t>allows for a 23% </a:t>
            </a:r>
            <a:r>
              <a:rPr lang="en-US" sz="1600" dirty="0" smtClean="0"/>
              <a:t>increase </a:t>
            </a:r>
            <a:r>
              <a:rPr lang="en-US" sz="1600" dirty="0"/>
              <a:t>in 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 </a:t>
            </a:r>
            <a:r>
              <a:rPr lang="en-US" sz="1600" dirty="0" smtClean="0"/>
              <a:t>clock </a:t>
            </a:r>
            <a:r>
              <a:rPr lang="en-US" sz="1600" dirty="0"/>
              <a:t>speed or </a:t>
            </a:r>
            <a:r>
              <a:rPr lang="en-US" sz="1600" dirty="0" smtClean="0"/>
              <a:t>up to </a:t>
            </a:r>
            <a:r>
              <a:rPr lang="en-US" sz="1600" dirty="0"/>
              <a:t>41% </a:t>
            </a:r>
            <a:r>
              <a:rPr lang="en-US" sz="1600" dirty="0" smtClean="0"/>
              <a:t>power</a:t>
            </a:r>
            <a:r>
              <a:rPr lang="hu-HU" sz="1600" dirty="0" smtClean="0"/>
              <a:t> </a:t>
            </a:r>
            <a:r>
              <a:rPr lang="en-US" sz="1600" dirty="0" smtClean="0"/>
              <a:t>savings, </a:t>
            </a:r>
            <a:r>
              <a:rPr lang="en-US" sz="1600" dirty="0"/>
              <a:t>depending on the </a:t>
            </a:r>
            <a:r>
              <a:rPr lang="en-US" sz="1600" dirty="0" err="1"/>
              <a:t>SoC</a:t>
            </a:r>
            <a:r>
              <a:rPr lang="en-US" sz="1600" dirty="0"/>
              <a:t> </a:t>
            </a:r>
            <a:r>
              <a:rPr lang="en-US" sz="1600" dirty="0" smtClean="0"/>
              <a:t>operating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 </a:t>
            </a:r>
            <a:r>
              <a:rPr lang="en-US" sz="1600" dirty="0" smtClean="0"/>
              <a:t>conditions.</a:t>
            </a:r>
            <a:endParaRPr lang="en-US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63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2" y="2663915"/>
            <a:ext cx="7646628" cy="220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6162" y="1115451"/>
            <a:ext cx="8742714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CorePilot’s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rgbClr val="FF0000"/>
                </a:solidFill>
              </a:rPr>
              <a:t>Interactive Power Manager </a:t>
            </a:r>
            <a:r>
              <a:rPr lang="en-US" sz="1600" dirty="0">
                <a:solidFill>
                  <a:srgbClr val="0070C0"/>
                </a:solidFill>
              </a:rPr>
              <a:t>reduces the amount of power and </a:t>
            </a:r>
            <a:r>
              <a:rPr lang="en-US" sz="1600" dirty="0" smtClean="0">
                <a:solidFill>
                  <a:srgbClr val="0070C0"/>
                </a:solidFill>
              </a:rPr>
              <a:t>heat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generated by the cores </a:t>
            </a:r>
            <a:r>
              <a:rPr lang="en-US" sz="1600" dirty="0"/>
              <a:t>via two main modules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FF0000"/>
                </a:solidFill>
              </a:rPr>
              <a:t>DVFS</a:t>
            </a:r>
            <a:r>
              <a:rPr lang="en-US" sz="1600" dirty="0" smtClean="0"/>
              <a:t> (</a:t>
            </a:r>
            <a:r>
              <a:rPr lang="en-US" sz="1600" dirty="0" smtClean="0">
                <a:solidFill>
                  <a:srgbClr val="FF0000"/>
                </a:solidFill>
              </a:rPr>
              <a:t>Dynamic </a:t>
            </a:r>
            <a:r>
              <a:rPr lang="en-US" sz="1600" dirty="0">
                <a:solidFill>
                  <a:srgbClr val="FF0000"/>
                </a:solidFill>
              </a:rPr>
              <a:t>Voltage and Frequency </a:t>
            </a:r>
            <a:r>
              <a:rPr lang="en-US" sz="1600" dirty="0" smtClean="0">
                <a:solidFill>
                  <a:srgbClr val="FF0000"/>
                </a:solidFill>
              </a:rPr>
              <a:t>Scaling</a:t>
            </a:r>
            <a:r>
              <a:rPr lang="en-US" sz="1600" dirty="0" smtClean="0"/>
              <a:t>) module </a:t>
            </a:r>
            <a:r>
              <a:rPr lang="en-US" sz="1600" dirty="0" smtClean="0">
                <a:solidFill>
                  <a:srgbClr val="0070C0"/>
                </a:solidFill>
              </a:rPr>
              <a:t>automatically  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      adjusts the frequency </a:t>
            </a:r>
            <a:r>
              <a:rPr lang="en-US" sz="1600" dirty="0">
                <a:solidFill>
                  <a:srgbClr val="0070C0"/>
                </a:solidFill>
              </a:rPr>
              <a:t>and voltage of </a:t>
            </a:r>
            <a:r>
              <a:rPr lang="en-US" sz="1600" dirty="0" smtClean="0">
                <a:solidFill>
                  <a:srgbClr val="0070C0"/>
                </a:solidFill>
              </a:rPr>
              <a:t>cores </a:t>
            </a:r>
            <a:r>
              <a:rPr lang="en-US" sz="1600" dirty="0">
                <a:solidFill>
                  <a:srgbClr val="0070C0"/>
                </a:solidFill>
              </a:rPr>
              <a:t>on the fly</a:t>
            </a:r>
            <a:r>
              <a:rPr lang="en-US" sz="1600" dirty="0"/>
              <a:t>, while the </a:t>
            </a:r>
            <a:r>
              <a:rPr lang="en-US" sz="1600" dirty="0">
                <a:solidFill>
                  <a:srgbClr val="FF0000"/>
                </a:solidFill>
              </a:rPr>
              <a:t>CPU Hot </a:t>
            </a:r>
            <a:r>
              <a:rPr lang="en-US" sz="1600" dirty="0" smtClean="0">
                <a:solidFill>
                  <a:srgbClr val="FF0000"/>
                </a:solidFill>
              </a:rPr>
              <a:t>Plug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 module </a:t>
            </a:r>
            <a:r>
              <a:rPr lang="en-US" sz="1600" dirty="0" smtClean="0">
                <a:solidFill>
                  <a:srgbClr val="0070C0"/>
                </a:solidFill>
              </a:rPr>
              <a:t>switches cores </a:t>
            </a:r>
            <a:r>
              <a:rPr lang="en-US" sz="1600" dirty="0">
                <a:solidFill>
                  <a:srgbClr val="0070C0"/>
                </a:solidFill>
              </a:rPr>
              <a:t>on and off on </a:t>
            </a:r>
            <a:r>
              <a:rPr lang="en-US" sz="1600" dirty="0" smtClean="0">
                <a:solidFill>
                  <a:srgbClr val="0070C0"/>
                </a:solidFill>
              </a:rPr>
              <a:t>demand</a:t>
            </a:r>
            <a:r>
              <a:rPr lang="en-US" sz="1600" dirty="0" smtClean="0"/>
              <a:t>, as summarized below.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71590" y="641865"/>
            <a:ext cx="471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b)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Interactive Power Management </a:t>
            </a:r>
            <a:r>
              <a:rPr lang="en-US" dirty="0" smtClean="0"/>
              <a:t>[</a:t>
            </a:r>
            <a:r>
              <a:rPr lang="hu-HU" dirty="0" smtClean="0"/>
              <a:t>33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7385" y="619085"/>
            <a:ext cx="341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P</a:t>
            </a:r>
            <a:r>
              <a:rPr lang="en-US" dirty="0" smtClean="0">
                <a:solidFill>
                  <a:srgbClr val="2D2D8A"/>
                </a:solidFill>
              </a:rPr>
              <a:t>rinciple of operation</a:t>
            </a:r>
            <a:r>
              <a:rPr lang="hu-HU" dirty="0" smtClean="0">
                <a:solidFill>
                  <a:srgbClr val="2D2D8A"/>
                </a:solidFill>
              </a:rPr>
              <a:t> -1 </a:t>
            </a:r>
            <a:r>
              <a:rPr lang="hu-HU" dirty="0" smtClean="0"/>
              <a:t>[4]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5655" y="953725"/>
            <a:ext cx="8788346" cy="268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There are a </a:t>
            </a:r>
            <a:r>
              <a:rPr lang="hu-HU" sz="1600" dirty="0" smtClean="0"/>
              <a:t>number of</a:t>
            </a:r>
            <a:r>
              <a:rPr lang="en-US" sz="1600" dirty="0" smtClean="0">
                <a:solidFill>
                  <a:srgbClr val="0070C0"/>
                </a:solidFill>
              </a:rPr>
              <a:t> different alternatives </a:t>
            </a:r>
            <a:r>
              <a:rPr lang="en-US" sz="1600" dirty="0" smtClean="0"/>
              <a:t>how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technology can be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 implemented and operate, as discussed later.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Nevertheless, </a:t>
            </a:r>
            <a:r>
              <a:rPr lang="en-US" sz="1600" dirty="0"/>
              <a:t>to give a </a:t>
            </a:r>
            <a:r>
              <a:rPr lang="en-US" sz="1600" dirty="0" smtClean="0"/>
              <a:t>co</a:t>
            </a:r>
            <a:r>
              <a:rPr lang="hu-HU" sz="1600" dirty="0" smtClean="0"/>
              <a:t>nceivable</a:t>
            </a:r>
            <a:r>
              <a:rPr lang="en-US" sz="1600" dirty="0" smtClean="0"/>
              <a:t> </a:t>
            </a:r>
            <a:r>
              <a:rPr lang="en-US" sz="1600" dirty="0"/>
              <a:t>description of the </a:t>
            </a:r>
            <a:r>
              <a:rPr lang="en-US" sz="1600" dirty="0" err="1"/>
              <a:t>big.LITTLE</a:t>
            </a:r>
            <a:r>
              <a:rPr lang="en-US" sz="1600" dirty="0"/>
              <a:t>  </a:t>
            </a:r>
            <a:r>
              <a:rPr lang="en-US" sz="1600" dirty="0" smtClean="0"/>
              <a:t>technology,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hu-HU" sz="1600" dirty="0" smtClean="0"/>
              <a:t>in </a:t>
            </a:r>
            <a:r>
              <a:rPr lang="en-US" sz="1600" dirty="0" smtClean="0"/>
              <a:t>describing </a:t>
            </a:r>
            <a:r>
              <a:rPr lang="hu-HU" sz="1600" dirty="0" smtClean="0"/>
              <a:t>its</a:t>
            </a:r>
            <a:r>
              <a:rPr lang="en-US" sz="1600" dirty="0" smtClean="0"/>
              <a:t> principle of operation </a:t>
            </a:r>
            <a:r>
              <a:rPr lang="en-US" sz="1600" dirty="0" smtClean="0">
                <a:solidFill>
                  <a:srgbClr val="0070C0"/>
                </a:solidFill>
              </a:rPr>
              <a:t>we will restrict ourselves to a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specific implementation</a:t>
            </a:r>
            <a:r>
              <a:rPr lang="hu-HU" sz="1600" dirty="0" smtClean="0">
                <a:solidFill>
                  <a:srgbClr val="0070C0"/>
                </a:solidFill>
              </a:rPr>
              <a:t>, </a:t>
            </a:r>
            <a:r>
              <a:rPr lang="hu-HU" sz="1600" dirty="0">
                <a:solidFill>
                  <a:srgbClr val="000000"/>
                </a:solidFill>
              </a:rPr>
              <a:t>called </a:t>
            </a:r>
            <a:r>
              <a:rPr lang="hu-HU" sz="1600" dirty="0">
                <a:solidFill>
                  <a:srgbClr val="FF0000"/>
                </a:solidFill>
              </a:rPr>
              <a:t>exclusive cluster switching </a:t>
            </a:r>
            <a:r>
              <a:rPr lang="hu-HU" sz="1600" dirty="0" smtClean="0"/>
              <a:t>as </a:t>
            </a:r>
            <a:r>
              <a:rPr lang="hu-HU" sz="1600" dirty="0" smtClean="0"/>
              <a:t>detailed </a:t>
            </a:r>
            <a:r>
              <a:rPr lang="en-US" sz="1600" dirty="0" smtClean="0"/>
              <a:t>in</a:t>
            </a:r>
          </a:p>
          <a:p>
            <a:pPr>
              <a:spcAft>
                <a:spcPts val="400"/>
              </a:spcAft>
            </a:pPr>
            <a:r>
              <a:rPr lang="en-US" sz="1600" dirty="0" smtClean="0"/>
              <a:t>      Section 1.3.</a:t>
            </a:r>
            <a:endParaRPr lang="hu-HU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Furthermore </a:t>
            </a:r>
            <a:r>
              <a:rPr lang="hu-HU" sz="1600" dirty="0" smtClean="0">
                <a:solidFill>
                  <a:srgbClr val="000000"/>
                </a:solidFill>
              </a:rPr>
              <a:t>let us suppose that </a:t>
            </a:r>
            <a:r>
              <a:rPr lang="hu-HU" sz="1600" dirty="0">
                <a:solidFill>
                  <a:srgbClr val="FF0000"/>
                </a:solidFill>
              </a:rPr>
              <a:t>all cores of a cluster </a:t>
            </a:r>
            <a:r>
              <a:rPr lang="hu-HU" sz="1600" dirty="0" smtClean="0">
                <a:solidFill>
                  <a:srgbClr val="FF0000"/>
                </a:solidFill>
              </a:rPr>
              <a:t>operate at </a:t>
            </a:r>
            <a:r>
              <a:rPr lang="hu-HU" sz="1600" dirty="0">
                <a:solidFill>
                  <a:srgbClr val="FF0000"/>
                </a:solidFill>
              </a:rPr>
              <a:t>the same </a:t>
            </a:r>
            <a:endParaRPr lang="hu-HU" sz="1600" dirty="0" smtClean="0">
              <a:solidFill>
                <a:srgbClr val="FF0000"/>
              </a:solidFill>
            </a:endParaRPr>
          </a:p>
          <a:p>
            <a:r>
              <a:rPr lang="hu-HU" sz="1600" dirty="0">
                <a:solidFill>
                  <a:srgbClr val="FF0000"/>
                </a:solidFill>
              </a:rPr>
              <a:t> </a:t>
            </a:r>
            <a:r>
              <a:rPr lang="hu-HU" sz="1600" dirty="0" smtClean="0">
                <a:solidFill>
                  <a:srgbClr val="FF0000"/>
                </a:solidFill>
              </a:rPr>
              <a:t>     operating point </a:t>
            </a:r>
            <a:r>
              <a:rPr lang="hu-HU" sz="1600" dirty="0" smtClean="0">
                <a:solidFill>
                  <a:srgbClr val="000000"/>
                </a:solidFill>
              </a:rPr>
              <a:t>(</a:t>
            </a:r>
            <a:r>
              <a:rPr lang="hu-HU" sz="1600" dirty="0">
                <a:solidFill>
                  <a:srgbClr val="000000"/>
                </a:solidFill>
              </a:rPr>
              <a:t>i.e. at the same clock frequency and </a:t>
            </a:r>
            <a:r>
              <a:rPr lang="hu-HU" sz="1600" dirty="0" smtClean="0">
                <a:solidFill>
                  <a:srgbClr val="000000"/>
                </a:solidFill>
              </a:rPr>
              <a:t>core voltage) while </a:t>
            </a: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there are a few operating points available for both the LITTLE and the big core</a:t>
            </a: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clusters, as indicated in the next Figure.      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1.2 </a:t>
            </a:r>
            <a:r>
              <a:rPr lang="en-US" dirty="0" smtClean="0"/>
              <a:t>Principle of </a:t>
            </a:r>
            <a:r>
              <a:rPr lang="en-US" dirty="0" err="1" smtClean="0"/>
              <a:t>big.LITTLE</a:t>
            </a:r>
            <a:r>
              <a:rPr lang="en-US" dirty="0" smtClean="0"/>
              <a:t> processing </a:t>
            </a:r>
            <a:r>
              <a:rPr lang="hu-HU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6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845" y="633413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c)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Scheduler </a:t>
            </a:r>
            <a:r>
              <a:rPr lang="en-US" dirty="0" smtClean="0">
                <a:solidFill>
                  <a:schemeClr val="accent6"/>
                </a:solidFill>
              </a:rPr>
              <a:t>Algorithms </a:t>
            </a:r>
            <a:r>
              <a:rPr lang="en-US" dirty="0" smtClean="0"/>
              <a:t>[</a:t>
            </a:r>
            <a:r>
              <a:rPr lang="hu-HU" dirty="0" smtClean="0"/>
              <a:t>33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043735"/>
            <a:ext cx="88924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With </a:t>
            </a:r>
            <a:r>
              <a:rPr lang="en-US" sz="1600" dirty="0">
                <a:solidFill>
                  <a:srgbClr val="FF0000"/>
                </a:solidFill>
              </a:rPr>
              <a:t>Symmetric Multi-Processing </a:t>
            </a:r>
            <a:r>
              <a:rPr lang="en-US" sz="1600" dirty="0"/>
              <a:t>(</a:t>
            </a:r>
            <a:r>
              <a:rPr lang="en-US" sz="1600" dirty="0">
                <a:solidFill>
                  <a:srgbClr val="FF0000"/>
                </a:solidFill>
              </a:rPr>
              <a:t>SMP</a:t>
            </a:r>
            <a:r>
              <a:rPr lang="en-US" sz="1600" dirty="0"/>
              <a:t>), the </a:t>
            </a:r>
            <a:r>
              <a:rPr lang="en-US" sz="1600" dirty="0">
                <a:solidFill>
                  <a:srgbClr val="FF0000"/>
                </a:solidFill>
              </a:rPr>
              <a:t>Completely </a:t>
            </a:r>
            <a:r>
              <a:rPr lang="en-US" sz="1600" dirty="0" smtClean="0">
                <a:solidFill>
                  <a:srgbClr val="FF0000"/>
                </a:solidFill>
              </a:rPr>
              <a:t>Fair Scheduler </a:t>
            </a:r>
            <a:r>
              <a:rPr lang="en-US" sz="1600" dirty="0"/>
              <a:t>(CFS) </a:t>
            </a:r>
            <a:r>
              <a:rPr lang="en-US" sz="1600" dirty="0" smtClean="0"/>
              <a:t>of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the Linux kernel implements currently </a:t>
            </a:r>
            <a:r>
              <a:rPr lang="en-US" sz="1600" dirty="0">
                <a:solidFill>
                  <a:srgbClr val="0070C0"/>
                </a:solidFill>
              </a:rPr>
              <a:t>the most common scheduling </a:t>
            </a:r>
            <a:r>
              <a:rPr lang="en-US" sz="1600" dirty="0" smtClean="0">
                <a:solidFill>
                  <a:srgbClr val="0070C0"/>
                </a:solidFill>
              </a:rPr>
              <a:t>algorithm</a:t>
            </a:r>
            <a:r>
              <a:rPr lang="en-US" sz="1600" dirty="0" smtClean="0"/>
              <a:t>, 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smtClean="0">
                <a:solidFill>
                  <a:srgbClr val="0070C0"/>
                </a:solidFill>
              </a:rPr>
              <a:t>it </a:t>
            </a:r>
            <a:r>
              <a:rPr lang="en-US" sz="1600" dirty="0">
                <a:solidFill>
                  <a:srgbClr val="0070C0"/>
                </a:solidFill>
              </a:rPr>
              <a:t>distributes </a:t>
            </a:r>
            <a:r>
              <a:rPr lang="en-US" sz="1600" dirty="0" smtClean="0">
                <a:solidFill>
                  <a:srgbClr val="0070C0"/>
                </a:solidFill>
              </a:rPr>
              <a:t>the workload equally </a:t>
            </a:r>
            <a:r>
              <a:rPr lang="en-US" sz="1600" dirty="0">
                <a:solidFill>
                  <a:srgbClr val="0070C0"/>
                </a:solidFill>
              </a:rPr>
              <a:t>among CPU cores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case of </a:t>
            </a:r>
            <a:r>
              <a:rPr lang="en-US" sz="1600" dirty="0" smtClean="0">
                <a:solidFill>
                  <a:srgbClr val="FF0000"/>
                </a:solidFill>
              </a:rPr>
              <a:t>Heterogeneous </a:t>
            </a:r>
            <a:r>
              <a:rPr lang="en-US" sz="1600" dirty="0">
                <a:solidFill>
                  <a:srgbClr val="FF0000"/>
                </a:solidFill>
              </a:rPr>
              <a:t>Multi-Processing</a:t>
            </a:r>
            <a:r>
              <a:rPr lang="en-US" sz="1600" dirty="0"/>
              <a:t>, however, </a:t>
            </a:r>
            <a:r>
              <a:rPr lang="en-US" sz="1600" dirty="0" smtClean="0">
                <a:solidFill>
                  <a:srgbClr val="0070C0"/>
                </a:solidFill>
              </a:rPr>
              <a:t>employing CFS </a:t>
            </a:r>
            <a:r>
              <a:rPr lang="en-US" sz="1600" dirty="0">
                <a:solidFill>
                  <a:srgbClr val="0070C0"/>
                </a:solidFill>
              </a:rPr>
              <a:t>can </a:t>
            </a:r>
            <a:r>
              <a:rPr lang="en-US" sz="1600" dirty="0" smtClean="0">
                <a:solidFill>
                  <a:srgbClr val="0070C0"/>
                </a:solidFill>
              </a:rPr>
              <a:t>cause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 performance degradation</a:t>
            </a:r>
            <a:r>
              <a:rPr lang="en-US" sz="1600" dirty="0" smtClean="0"/>
              <a:t>, since </a:t>
            </a:r>
            <a:r>
              <a:rPr lang="en-US" sz="1600" dirty="0"/>
              <a:t>tasks </a:t>
            </a:r>
            <a:r>
              <a:rPr lang="en-US" sz="1600" dirty="0" smtClean="0"/>
              <a:t>do </a:t>
            </a:r>
            <a:r>
              <a:rPr lang="en-US" sz="1600" dirty="0"/>
              <a:t>not efficiently </a:t>
            </a:r>
            <a:r>
              <a:rPr lang="en-US" sz="1600" dirty="0" smtClean="0"/>
              <a:t>match </a:t>
            </a:r>
            <a:r>
              <a:rPr lang="en-US" sz="1600" dirty="0"/>
              <a:t>to CPU core </a:t>
            </a:r>
            <a:endParaRPr lang="en-US" sz="1600" dirty="0" smtClean="0"/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 capabilities</a:t>
            </a:r>
            <a:r>
              <a:rPr lang="en-US" sz="1600" dirty="0"/>
              <a:t>.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MediaTek’s</a:t>
            </a:r>
            <a:r>
              <a:rPr lang="en-US" sz="1600" dirty="0" smtClean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CorePilot</a:t>
            </a:r>
            <a:r>
              <a:rPr lang="en-US" sz="1600" dirty="0"/>
              <a:t>, on </a:t>
            </a:r>
            <a:r>
              <a:rPr lang="en-US" sz="1600" dirty="0" smtClean="0"/>
              <a:t>the other </a:t>
            </a:r>
            <a:r>
              <a:rPr lang="en-US" sz="1600" dirty="0"/>
              <a:t>hand, </a:t>
            </a:r>
            <a:r>
              <a:rPr lang="en-US" sz="1600" dirty="0" smtClean="0"/>
              <a:t>is based on a </a:t>
            </a:r>
            <a:r>
              <a:rPr lang="en-US" sz="1600" dirty="0"/>
              <a:t>true heterogeneous </a:t>
            </a:r>
            <a:r>
              <a:rPr lang="en-US" sz="1600" dirty="0" smtClean="0"/>
              <a:t>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compute model </a:t>
            </a:r>
            <a:r>
              <a:rPr lang="en-US" sz="1600" dirty="0"/>
              <a:t>by </a:t>
            </a:r>
            <a:r>
              <a:rPr lang="en-US" sz="1600" dirty="0">
                <a:solidFill>
                  <a:srgbClr val="0070C0"/>
                </a:solidFill>
              </a:rPr>
              <a:t>using a scheduling </a:t>
            </a:r>
            <a:r>
              <a:rPr lang="en-US" sz="1600" dirty="0" smtClean="0">
                <a:solidFill>
                  <a:srgbClr val="0070C0"/>
                </a:solidFill>
              </a:rPr>
              <a:t>algorithm that </a:t>
            </a:r>
            <a:r>
              <a:rPr lang="en-US" sz="1600" dirty="0">
                <a:solidFill>
                  <a:srgbClr val="0070C0"/>
                </a:solidFill>
              </a:rPr>
              <a:t>assigns tasks to two 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different schedulers</a:t>
            </a:r>
            <a:r>
              <a:rPr lang="en-US" sz="1600" dirty="0">
                <a:solidFill>
                  <a:srgbClr val="0070C0"/>
                </a:solidFill>
              </a:rPr>
              <a:t>, according to their priority </a:t>
            </a:r>
            <a:r>
              <a:rPr lang="en-US" sz="1600" dirty="0"/>
              <a:t>— </a:t>
            </a:r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FF0000"/>
                </a:solidFill>
              </a:rPr>
              <a:t>Heterogeneous Multi-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 Processing </a:t>
            </a:r>
            <a:r>
              <a:rPr lang="en-US" sz="1600" dirty="0" smtClean="0"/>
              <a:t>(</a:t>
            </a:r>
            <a:r>
              <a:rPr lang="en-US" sz="1600" dirty="0">
                <a:solidFill>
                  <a:srgbClr val="FF0000"/>
                </a:solidFill>
              </a:rPr>
              <a:t>HMP</a:t>
            </a:r>
            <a:r>
              <a:rPr lang="en-US" sz="1600" dirty="0"/>
              <a:t>) </a:t>
            </a:r>
            <a:r>
              <a:rPr lang="en-US" sz="1600" dirty="0">
                <a:solidFill>
                  <a:srgbClr val="FF0000"/>
                </a:solidFill>
              </a:rPr>
              <a:t>scheduler</a:t>
            </a:r>
            <a:r>
              <a:rPr lang="en-US" sz="1600" dirty="0"/>
              <a:t> </a:t>
            </a:r>
            <a:r>
              <a:rPr lang="en-US" sz="1600" dirty="0" smtClean="0"/>
              <a:t>and the </a:t>
            </a:r>
            <a:r>
              <a:rPr lang="en-US" sz="1600" dirty="0">
                <a:solidFill>
                  <a:srgbClr val="FF0000"/>
                </a:solidFill>
              </a:rPr>
              <a:t>Real-Time</a:t>
            </a:r>
            <a:r>
              <a:rPr lang="en-US" sz="1600" dirty="0"/>
              <a:t> (</a:t>
            </a:r>
            <a:r>
              <a:rPr lang="en-US" sz="1600" dirty="0">
                <a:solidFill>
                  <a:srgbClr val="FF0000"/>
                </a:solidFill>
              </a:rPr>
              <a:t>RT</a:t>
            </a:r>
            <a:r>
              <a:rPr lang="en-US" sz="1600" dirty="0"/>
              <a:t>) </a:t>
            </a:r>
            <a:r>
              <a:rPr lang="en-US" sz="1600" dirty="0" smtClean="0">
                <a:solidFill>
                  <a:srgbClr val="FF0000"/>
                </a:solidFill>
              </a:rPr>
              <a:t>scheduler.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6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865" y="979125"/>
            <a:ext cx="8937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It </a:t>
            </a:r>
            <a:r>
              <a:rPr lang="en-US" sz="1600" dirty="0"/>
              <a:t>is responsible for assigning normal-priority tasks to the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 CPU core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/>
              <a:t>clusters and performs four main </a:t>
            </a:r>
            <a:r>
              <a:rPr lang="en-US" sz="1600" dirty="0" smtClean="0"/>
              <a:t>functions, as follows.</a:t>
            </a:r>
            <a:endParaRPr lang="en-US" sz="16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45"/>
          <a:stretch/>
        </p:blipFill>
        <p:spPr bwMode="auto">
          <a:xfrm>
            <a:off x="476545" y="1853825"/>
            <a:ext cx="8010890" cy="392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480" y="632340"/>
            <a:ext cx="3250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6"/>
                </a:solidFill>
              </a:rPr>
              <a:t>MediaTek’s</a:t>
            </a:r>
            <a:r>
              <a:rPr lang="en-US" dirty="0">
                <a:solidFill>
                  <a:schemeClr val="accent6"/>
                </a:solidFill>
              </a:rPr>
              <a:t> HMP Scheduler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6129300"/>
            <a:ext cx="6249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Key components of </a:t>
            </a:r>
            <a:r>
              <a:rPr lang="en-US" sz="1600" dirty="0" err="1" smtClean="0"/>
              <a:t>MediaTek’s</a:t>
            </a:r>
            <a:r>
              <a:rPr lang="en-US" sz="1600" dirty="0" smtClean="0"/>
              <a:t> HPM scheduler [</a:t>
            </a:r>
            <a:r>
              <a:rPr lang="hu-HU" sz="1600" dirty="0" smtClean="0"/>
              <a:t>33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025" y="998730"/>
            <a:ext cx="893748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>
                <a:solidFill>
                  <a:srgbClr val="FF0000"/>
                </a:solidFill>
              </a:rPr>
              <a:t>RT scheduler </a:t>
            </a:r>
            <a:r>
              <a:rPr lang="en-US" sz="1600" dirty="0">
                <a:solidFill>
                  <a:srgbClr val="0070C0"/>
                </a:solidFill>
              </a:rPr>
              <a:t>assigns high-priority real-time tasks </a:t>
            </a:r>
            <a:r>
              <a:rPr lang="en-US" sz="1600" dirty="0"/>
              <a:t>that require a fast </a:t>
            </a:r>
            <a:r>
              <a:rPr lang="en-US" sz="1600" dirty="0" smtClean="0"/>
              <a:t>response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 </a:t>
            </a:r>
            <a:r>
              <a:rPr lang="en-US" sz="1600" dirty="0" smtClean="0">
                <a:solidFill>
                  <a:srgbClr val="0070C0"/>
                </a:solidFill>
              </a:rPr>
              <a:t>to </a:t>
            </a:r>
            <a:r>
              <a:rPr lang="en-US" sz="1600" dirty="0">
                <a:solidFill>
                  <a:srgbClr val="0070C0"/>
                </a:solidFill>
              </a:rPr>
              <a:t>the </a:t>
            </a:r>
            <a:r>
              <a:rPr lang="en-US" sz="1600" dirty="0" err="1">
                <a:solidFill>
                  <a:srgbClr val="0070C0"/>
                </a:solidFill>
              </a:rPr>
              <a:t>big.LITTLE</a:t>
            </a:r>
            <a:r>
              <a:rPr lang="en-US" sz="1600" dirty="0">
                <a:solidFill>
                  <a:srgbClr val="0070C0"/>
                </a:solidFill>
              </a:rPr>
              <a:t> cluster</a:t>
            </a:r>
            <a:r>
              <a:rPr lang="en-US" sz="1600" dirty="0"/>
              <a:t>. </a:t>
            </a:r>
            <a:endParaRPr lang="en-US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RT scheduler </a:t>
            </a:r>
            <a:r>
              <a:rPr lang="en-US" sz="1600" dirty="0">
                <a:solidFill>
                  <a:srgbClr val="0070C0"/>
                </a:solidFill>
              </a:rPr>
              <a:t>has </a:t>
            </a:r>
            <a:r>
              <a:rPr lang="en-US" sz="1600" dirty="0" smtClean="0">
                <a:solidFill>
                  <a:srgbClr val="0070C0"/>
                </a:solidFill>
              </a:rPr>
              <a:t>a higher priority than the HMP scheduler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MediaTek</a:t>
            </a:r>
            <a:r>
              <a:rPr lang="en-US" sz="1600" dirty="0" smtClean="0"/>
              <a:t> </a:t>
            </a:r>
            <a:r>
              <a:rPr lang="en-US" sz="1600" dirty="0"/>
              <a:t>has </a:t>
            </a:r>
            <a:r>
              <a:rPr lang="en-US" sz="1600" dirty="0" smtClean="0"/>
              <a:t>modified </a:t>
            </a:r>
            <a:r>
              <a:rPr lang="en-US" sz="1600" dirty="0"/>
              <a:t>its design </a:t>
            </a:r>
            <a:r>
              <a:rPr lang="en-US" sz="1600" dirty="0" smtClean="0"/>
              <a:t>such </a:t>
            </a:r>
            <a:r>
              <a:rPr lang="en-US" sz="1600" dirty="0"/>
              <a:t>that the </a:t>
            </a:r>
            <a:r>
              <a:rPr lang="en-US" sz="1600" dirty="0">
                <a:solidFill>
                  <a:srgbClr val="0070C0"/>
                </a:solidFill>
              </a:rPr>
              <a:t>highest priority tasks are </a:t>
            </a:r>
            <a:r>
              <a:rPr lang="en-US" sz="1600" dirty="0" smtClean="0">
                <a:solidFill>
                  <a:srgbClr val="0070C0"/>
                </a:solidFill>
              </a:rPr>
              <a:t>assigned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to high performance CPU cores</a:t>
            </a:r>
            <a:r>
              <a:rPr lang="en-US" sz="1600" dirty="0" smtClean="0"/>
              <a:t> whereas </a:t>
            </a:r>
            <a:r>
              <a:rPr lang="en-US" sz="1600" dirty="0" smtClean="0">
                <a:solidFill>
                  <a:srgbClr val="0070C0"/>
                </a:solidFill>
              </a:rPr>
              <a:t>lesser </a:t>
            </a:r>
            <a:r>
              <a:rPr lang="en-US" sz="1600" dirty="0">
                <a:solidFill>
                  <a:srgbClr val="0070C0"/>
                </a:solidFill>
              </a:rPr>
              <a:t>priority real-time tasks </a:t>
            </a:r>
            <a:r>
              <a:rPr lang="en-US" sz="1600" dirty="0" smtClean="0">
                <a:solidFill>
                  <a:srgbClr val="0070C0"/>
                </a:solidFill>
              </a:rPr>
              <a:t>to other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available CPU cores.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590" y="633413"/>
            <a:ext cx="362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</a:rPr>
              <a:t>MediaTek’s</a:t>
            </a:r>
            <a:r>
              <a:rPr lang="en-US" dirty="0" smtClean="0">
                <a:solidFill>
                  <a:schemeClr val="accent6"/>
                </a:solidFill>
              </a:rPr>
              <a:t> RT Scheduler </a:t>
            </a:r>
            <a:r>
              <a:rPr lang="en-US" dirty="0" smtClean="0"/>
              <a:t>[</a:t>
            </a:r>
            <a:r>
              <a:rPr lang="hu-HU" dirty="0" smtClean="0"/>
              <a:t>33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590" y="632340"/>
            <a:ext cx="7945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First use cases of </a:t>
            </a:r>
            <a:r>
              <a:rPr lang="en-US" dirty="0" err="1" smtClean="0">
                <a:solidFill>
                  <a:schemeClr val="accent6"/>
                </a:solidFill>
              </a:rPr>
              <a:t>MediaTek’s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CorePilot</a:t>
            </a:r>
            <a:r>
              <a:rPr lang="en-US" dirty="0" smtClean="0">
                <a:solidFill>
                  <a:schemeClr val="accent6"/>
                </a:solidFill>
              </a:rPr>
              <a:t> in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configurations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539" y="1056331"/>
            <a:ext cx="8720079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MT8135</a:t>
            </a:r>
            <a:r>
              <a:rPr lang="en-US" sz="1600" dirty="0" smtClean="0"/>
              <a:t> 2xCortex-A15 + 2x Cortex-A7 (7/2013) for Android tablets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      World’s first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chipset with inclusive core migration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MT6592</a:t>
            </a:r>
            <a:r>
              <a:rPr lang="en-US" sz="1600" dirty="0" smtClean="0"/>
              <a:t> 8x Cortex-A7 (Q4/2013) </a:t>
            </a:r>
            <a:r>
              <a:rPr lang="en-US" sz="1600" dirty="0"/>
              <a:t>for smartphones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      World’s first </a:t>
            </a:r>
            <a:r>
              <a:rPr lang="en-US" sz="1600" dirty="0" err="1"/>
              <a:t>octa</a:t>
            </a:r>
            <a:r>
              <a:rPr lang="en-US" sz="1600" dirty="0"/>
              <a:t> </a:t>
            </a:r>
            <a:r>
              <a:rPr lang="en-US" sz="1600" dirty="0" smtClean="0"/>
              <a:t>core symmetrical multicore chipset with HSPA+ connectivity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MT6595</a:t>
            </a:r>
            <a:r>
              <a:rPr lang="en-US" sz="1600" dirty="0" smtClean="0"/>
              <a:t> 4x Cortex-A17 + 4x Cortex-A7 (7/2014) for smartphones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 World’s </a:t>
            </a:r>
            <a:r>
              <a:rPr lang="en-US" sz="1600" dirty="0"/>
              <a:t>first </a:t>
            </a:r>
            <a:r>
              <a:rPr lang="en-US" sz="1600" dirty="0" err="1" smtClean="0"/>
              <a:t>octa</a:t>
            </a:r>
            <a:r>
              <a:rPr lang="en-US" sz="1600" dirty="0" smtClean="0"/>
              <a:t> core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4G LTE chipset with inclusive core migration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(10)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9193" y="631194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6.3.2 CorePilot 2.0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648" y="1001531"/>
            <a:ext cx="8757526" cy="2164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Introduced along with MediaTek's first 64-bit SOC</a:t>
            </a:r>
            <a:r>
              <a:rPr lang="hu-HU" sz="1600" dirty="0" smtClean="0"/>
              <a:t>, the Helio </a:t>
            </a:r>
            <a:r>
              <a:rPr lang="hu-HU" sz="1600" dirty="0"/>
              <a:t>X10 (MT6795</a:t>
            </a:r>
            <a:r>
              <a:rPr lang="hu-HU" sz="1600" dirty="0" smtClean="0"/>
              <a:t>)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in 3/2015.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It </a:t>
            </a:r>
            <a:r>
              <a:rPr lang="hu-HU" sz="1600" dirty="0" smtClean="0">
                <a:solidFill>
                  <a:srgbClr val="0070C0"/>
                </a:solidFill>
              </a:rPr>
              <a:t>extends the scope of the scheduler also to the GPU</a:t>
            </a:r>
            <a:r>
              <a:rPr lang="hu-HU" sz="1600" dirty="0" smtClean="0"/>
              <a:t> by including the </a:t>
            </a:r>
            <a:r>
              <a:rPr lang="en-US" sz="1600" dirty="0">
                <a:solidFill>
                  <a:srgbClr val="FF0000"/>
                </a:solidFill>
              </a:rPr>
              <a:t>Device 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FF0000"/>
                </a:solidFill>
              </a:rPr>
              <a:t> </a:t>
            </a:r>
            <a:r>
              <a:rPr lang="hu-HU" sz="1600" dirty="0" smtClean="0">
                <a:solidFill>
                  <a:srgbClr val="FF0000"/>
                </a:solidFill>
              </a:rPr>
              <a:t>     </a:t>
            </a:r>
            <a:r>
              <a:rPr lang="en-US" sz="1600" dirty="0" smtClean="0">
                <a:solidFill>
                  <a:srgbClr val="FF0000"/>
                </a:solidFill>
              </a:rPr>
              <a:t>Fusion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technology</a:t>
            </a:r>
            <a:r>
              <a:rPr lang="hu-HU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With the Device Fusion technology CorePilot 2.0 decides </a:t>
            </a:r>
            <a:r>
              <a:rPr lang="en-US" sz="1600" dirty="0">
                <a:solidFill>
                  <a:srgbClr val="0070C0"/>
                </a:solidFill>
              </a:rPr>
              <a:t>which task will </a:t>
            </a:r>
            <a:r>
              <a:rPr lang="en-US" sz="1600" dirty="0" smtClean="0">
                <a:solidFill>
                  <a:srgbClr val="0070C0"/>
                </a:solidFill>
              </a:rPr>
              <a:t>perform</a:t>
            </a:r>
            <a:endParaRPr lang="hu-HU" sz="1600" dirty="0" smtClean="0">
              <a:solidFill>
                <a:srgbClr val="0070C0"/>
              </a:solidFill>
            </a:endParaRP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</a:t>
            </a:r>
            <a:r>
              <a:rPr lang="en-US" sz="1600" dirty="0" smtClean="0">
                <a:solidFill>
                  <a:srgbClr val="0070C0"/>
                </a:solidFill>
              </a:rPr>
              <a:t>better </a:t>
            </a:r>
            <a:r>
              <a:rPr lang="en-US" sz="1600" dirty="0">
                <a:solidFill>
                  <a:srgbClr val="0070C0"/>
                </a:solidFill>
              </a:rPr>
              <a:t>on which computing </a:t>
            </a:r>
            <a:r>
              <a:rPr lang="en-US" sz="1600" dirty="0" smtClean="0">
                <a:solidFill>
                  <a:srgbClr val="0070C0"/>
                </a:solidFill>
              </a:rPr>
              <a:t>device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hu-HU" sz="1600" dirty="0" smtClean="0"/>
              <a:t>and</a:t>
            </a:r>
            <a:r>
              <a:rPr lang="en-US" sz="1600" dirty="0" smtClean="0"/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dispatches </a:t>
            </a:r>
            <a:r>
              <a:rPr lang="en-US" sz="1600" dirty="0" smtClean="0">
                <a:solidFill>
                  <a:srgbClr val="0070C0"/>
                </a:solidFill>
              </a:rPr>
              <a:t>workloads</a:t>
            </a:r>
            <a:r>
              <a:rPr lang="hu-HU" sz="1600" dirty="0" smtClean="0">
                <a:solidFill>
                  <a:srgbClr val="0070C0"/>
                </a:solidFill>
              </a:rPr>
              <a:t> expressed in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OpenCL </a:t>
            </a:r>
            <a:r>
              <a:rPr lang="en-US" sz="1600" dirty="0" smtClean="0">
                <a:solidFill>
                  <a:srgbClr val="0070C0"/>
                </a:solidFill>
              </a:rPr>
              <a:t>to </a:t>
            </a:r>
            <a:r>
              <a:rPr lang="en-US" sz="1600" dirty="0">
                <a:solidFill>
                  <a:srgbClr val="0070C0"/>
                </a:solidFill>
              </a:rPr>
              <a:t>the suitable computing device </a:t>
            </a:r>
            <a:r>
              <a:rPr lang="hu-HU" sz="1600" dirty="0" smtClean="0"/>
              <a:t>(CPU cores or GPU) </a:t>
            </a:r>
            <a:r>
              <a:rPr lang="en-US" sz="1600" dirty="0" smtClean="0"/>
              <a:t>or</a:t>
            </a:r>
            <a:r>
              <a:rPr lang="hu-HU" sz="1600" dirty="0" smtClean="0"/>
              <a:t> </a:t>
            </a:r>
            <a:r>
              <a:rPr lang="en-US" sz="1600" dirty="0" smtClean="0"/>
              <a:t>to both</a:t>
            </a:r>
            <a:r>
              <a:rPr lang="hu-HU" sz="1600" dirty="0" smtClean="0"/>
              <a:t> types,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as shown below.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2851"/>
          <a:stretch/>
        </p:blipFill>
        <p:spPr>
          <a:xfrm>
            <a:off x="690344" y="3206776"/>
            <a:ext cx="7482056" cy="26943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6645" y="6177106"/>
            <a:ext cx="6474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Dispatch options in the Deive Fusion </a:t>
            </a:r>
            <a:r>
              <a:rPr lang="hu-HU" sz="1600" dirty="0" err="1" smtClean="0"/>
              <a:t>technology</a:t>
            </a:r>
            <a:r>
              <a:rPr lang="hu-HU" sz="1600" dirty="0" smtClean="0"/>
              <a:t> [60]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057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(11)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035" y="629165"/>
            <a:ext cx="412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Expected benefits of CorePilot 2.0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379" y="998730"/>
            <a:ext cx="9041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MediaTek states that CorePilot </a:t>
            </a:r>
            <a:r>
              <a:rPr lang="en-US" sz="1600" dirty="0"/>
              <a:t>promises </a:t>
            </a:r>
            <a:r>
              <a:rPr lang="en-US" sz="1600" dirty="0">
                <a:solidFill>
                  <a:srgbClr val="0070C0"/>
                </a:solidFill>
              </a:rPr>
              <a:t>up to 146% performance </a:t>
            </a:r>
            <a:r>
              <a:rPr lang="hu-HU" sz="1600" dirty="0" smtClean="0">
                <a:solidFill>
                  <a:srgbClr val="0070C0"/>
                </a:solidFill>
              </a:rPr>
              <a:t>increase and up to 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18 % lower energy consumtion </a:t>
            </a:r>
            <a:r>
              <a:rPr lang="hu-HU" sz="1600" dirty="0" smtClean="0"/>
              <a:t>when compared to using CPU or GPU only 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</a:t>
            </a:r>
            <a:r>
              <a:rPr lang="hu-HU" sz="1600" dirty="0" err="1" smtClean="0"/>
              <a:t>architectures</a:t>
            </a:r>
            <a:r>
              <a:rPr lang="hu-HU" sz="1600" dirty="0" smtClean="0"/>
              <a:t> [60].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06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(12)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9193" y="631194"/>
            <a:ext cx="2956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6.3.3 CorePilot 3.0 </a:t>
            </a:r>
            <a:r>
              <a:rPr lang="hu-HU" dirty="0" smtClean="0"/>
              <a:t>[61]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6535" y="999020"/>
            <a:ext cx="8757465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70C0"/>
                </a:solidFill>
              </a:rPr>
              <a:t>Introduced along with MediaTek's first </a:t>
            </a:r>
            <a:r>
              <a:rPr lang="hu-HU" sz="1600" dirty="0" smtClean="0">
                <a:solidFill>
                  <a:srgbClr val="0070C0"/>
                </a:solidFill>
              </a:rPr>
              <a:t>three cluster SOC</a:t>
            </a:r>
            <a:r>
              <a:rPr lang="hu-HU" sz="1600" dirty="0"/>
              <a:t>, the Helio </a:t>
            </a:r>
            <a:r>
              <a:rPr lang="hu-HU" sz="1600" dirty="0" smtClean="0"/>
              <a:t>X20 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(MT6797) in 05/2015.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CorePilot 3.0 enhances the scheduler </a:t>
            </a:r>
            <a:r>
              <a:rPr lang="hu-HU" sz="1600" dirty="0" smtClean="0">
                <a:solidFill>
                  <a:srgbClr val="FF0000"/>
                </a:solidFill>
              </a:rPr>
              <a:t>to cope with three clusters of CPU cores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as well as with the GPU while managing related power and temperature issues,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as before (see the subsequent Figures).</a:t>
            </a:r>
            <a:endParaRPr lang="hu-H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50825" y="4329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51" y="2708920"/>
            <a:ext cx="7100934" cy="2472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6615" y="5409220"/>
            <a:ext cx="7144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Figure MediaTek's three cluster big.LITTLE </a:t>
            </a:r>
            <a:r>
              <a:rPr lang="hu-HU" dirty="0" err="1" smtClean="0"/>
              <a:t>architecture</a:t>
            </a:r>
            <a:r>
              <a:rPr lang="hu-HU" dirty="0" smtClean="0"/>
              <a:t> [47]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(13)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" t="15084" r="8657" b="2865"/>
          <a:stretch/>
        </p:blipFill>
        <p:spPr>
          <a:xfrm>
            <a:off x="431540" y="1943835"/>
            <a:ext cx="7920880" cy="4230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777" y="634291"/>
            <a:ext cx="7981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First implementation of MediaTek's 10 core (deka core) processor</a:t>
            </a:r>
          </a:p>
          <a:p>
            <a:r>
              <a:rPr lang="hu-HU" dirty="0">
                <a:solidFill>
                  <a:schemeClr val="accent6"/>
                </a:solidFill>
              </a:rPr>
              <a:t> </a:t>
            </a:r>
            <a:r>
              <a:rPr lang="hu-HU" dirty="0" smtClean="0">
                <a:solidFill>
                  <a:schemeClr val="accent6"/>
                </a:solidFill>
              </a:rPr>
              <a:t>  (the Helio X20 (MT6797)) </a:t>
            </a:r>
            <a:r>
              <a:rPr lang="hu-HU" dirty="0" smtClean="0"/>
              <a:t>[46]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0485" y="1387374"/>
            <a:ext cx="7455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Announced in 05/2015, first apppearance in smartphones in Q4/2015.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28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(14)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55" y="1043735"/>
            <a:ext cx="8016498" cy="5865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813" y="634154"/>
            <a:ext cx="429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Block diagram of CorePilot 3.0 </a:t>
            </a:r>
            <a:r>
              <a:rPr lang="hu-HU" dirty="0" smtClean="0"/>
              <a:t>[47]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(15)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3266" y="626952"/>
            <a:ext cx="510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Principle of operation of CorePilot 3.0 </a:t>
            </a:r>
            <a:r>
              <a:rPr lang="hu-HU" dirty="0" smtClean="0"/>
              <a:t>[47]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510" y="1043735"/>
            <a:ext cx="8955400" cy="2190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CorePilot 3.0 </a:t>
            </a:r>
            <a:r>
              <a:rPr lang="hu-HU" sz="1600" dirty="0" smtClean="0">
                <a:solidFill>
                  <a:srgbClr val="0070C0"/>
                </a:solidFill>
              </a:rPr>
              <a:t>periodically calculates the allowable power budget of the SOC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components based on temperature data and form factor (e.g. smartphone)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heat up conditions and </a:t>
            </a:r>
            <a:r>
              <a:rPr lang="hu-HU" sz="1600" dirty="0" smtClean="0">
                <a:solidFill>
                  <a:srgbClr val="0070C0"/>
                </a:solidFill>
              </a:rPr>
              <a:t>allocates it to the CPU cores available in three clusters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and the GPU </a:t>
            </a:r>
            <a:r>
              <a:rPr lang="hu-HU" sz="1600" dirty="0" smtClean="0"/>
              <a:t>in a similar way, as before.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In addition</a:t>
            </a:r>
            <a:r>
              <a:rPr lang="hu-HU" sz="1600" dirty="0"/>
              <a:t>,</a:t>
            </a:r>
            <a:r>
              <a:rPr lang="hu-HU" sz="1600" dirty="0" smtClean="0">
                <a:solidFill>
                  <a:srgbClr val="FF0000"/>
                </a:solidFill>
              </a:rPr>
              <a:t> thermal management prevents temperature spikes </a:t>
            </a:r>
            <a:r>
              <a:rPr lang="hu-HU" sz="1600" dirty="0" smtClean="0"/>
              <a:t>by proactively</a:t>
            </a:r>
          </a:p>
          <a:p>
            <a:pPr>
              <a:spcAft>
                <a:spcPts val="400"/>
              </a:spcAft>
            </a:pPr>
            <a:r>
              <a:rPr lang="hu-HU" sz="1600" dirty="0" smtClean="0"/>
              <a:t>       predicting temperature-rise bursts and limiting the temperature-rise speed.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Furthermore, CorePilot 3.0 introduces the </a:t>
            </a:r>
            <a:r>
              <a:rPr lang="hu-HU" sz="1600" dirty="0" smtClean="0">
                <a:solidFill>
                  <a:srgbClr val="FF0000"/>
                </a:solidFill>
              </a:rPr>
              <a:t>Fast DVFS technology </a:t>
            </a:r>
            <a:r>
              <a:rPr lang="hu-HU" sz="1600" dirty="0" smtClean="0"/>
              <a:t>by increasing the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samplinng rate up to 40 times.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66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 bwMode="auto">
          <a:xfrm>
            <a:off x="823913" y="1718810"/>
            <a:ext cx="7496175" cy="48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037" y="625990"/>
            <a:ext cx="8961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Example: O</a:t>
            </a:r>
            <a:r>
              <a:rPr lang="en-US" dirty="0" err="1" smtClean="0">
                <a:solidFill>
                  <a:schemeClr val="accent6"/>
                </a:solidFill>
              </a:rPr>
              <a:t>perating</a:t>
            </a:r>
            <a:r>
              <a:rPr lang="en-US" dirty="0" smtClean="0">
                <a:solidFill>
                  <a:schemeClr val="accent6"/>
                </a:solidFill>
              </a:rPr>
              <a:t> points of </a:t>
            </a:r>
            <a:r>
              <a:rPr lang="hu-HU" dirty="0" smtClean="0">
                <a:solidFill>
                  <a:schemeClr val="accent6"/>
                </a:solidFill>
              </a:rPr>
              <a:t>a multiprocessor built up of two core clusters:</a:t>
            </a:r>
          </a:p>
          <a:p>
            <a:r>
              <a:rPr lang="hu-HU" dirty="0" smtClean="0">
                <a:solidFill>
                  <a:schemeClr val="accent6"/>
                </a:solidFill>
              </a:rPr>
              <a:t>  one of</a:t>
            </a:r>
            <a:r>
              <a:rPr lang="en-US" dirty="0" smtClean="0">
                <a:solidFill>
                  <a:schemeClr val="accent6"/>
                </a:solidFill>
              </a:rPr>
              <a:t> LITTLE </a:t>
            </a:r>
            <a:r>
              <a:rPr lang="hu-HU" dirty="0" smtClean="0">
                <a:solidFill>
                  <a:schemeClr val="accent6"/>
                </a:solidFill>
              </a:rPr>
              <a:t>cores </a:t>
            </a:r>
            <a:r>
              <a:rPr lang="en-US" dirty="0" smtClean="0">
                <a:solidFill>
                  <a:schemeClr val="accent6"/>
                </a:solidFill>
              </a:rPr>
              <a:t>(Cortex-A7) and </a:t>
            </a:r>
            <a:r>
              <a:rPr lang="hu-HU" dirty="0" smtClean="0">
                <a:solidFill>
                  <a:schemeClr val="accent6"/>
                </a:solidFill>
              </a:rPr>
              <a:t>one of </a:t>
            </a:r>
            <a:r>
              <a:rPr lang="en-US" dirty="0" smtClean="0">
                <a:solidFill>
                  <a:schemeClr val="accent6"/>
                </a:solidFill>
              </a:rPr>
              <a:t>big</a:t>
            </a:r>
            <a:r>
              <a:rPr lang="hu-HU" dirty="0" smtClean="0">
                <a:solidFill>
                  <a:schemeClr val="accent6"/>
                </a:solidFill>
              </a:rPr>
              <a:t> cores </a:t>
            </a:r>
            <a:r>
              <a:rPr lang="en-US" dirty="0" smtClean="0">
                <a:solidFill>
                  <a:schemeClr val="accent6"/>
                </a:solidFill>
              </a:rPr>
              <a:t>(Cortex-A15)</a:t>
            </a:r>
            <a:r>
              <a:rPr lang="hu-HU" dirty="0" smtClean="0">
                <a:solidFill>
                  <a:schemeClr val="accent6"/>
                </a:solidFill>
              </a:rPr>
              <a:t>, as</a:t>
            </a:r>
          </a:p>
          <a:p>
            <a:r>
              <a:rPr lang="hu-HU" dirty="0">
                <a:solidFill>
                  <a:schemeClr val="accent6"/>
                </a:solidFill>
              </a:rPr>
              <a:t> </a:t>
            </a:r>
            <a:r>
              <a:rPr lang="hu-HU" dirty="0" smtClean="0">
                <a:solidFill>
                  <a:schemeClr val="accent6"/>
                </a:solidFill>
              </a:rPr>
              <a:t> described above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[</a:t>
            </a:r>
            <a:r>
              <a:rPr lang="hu-HU" dirty="0" smtClean="0"/>
              <a:t>3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1.2 </a:t>
            </a:r>
            <a:r>
              <a:rPr lang="en-US" dirty="0" smtClean="0"/>
              <a:t>Principle of </a:t>
            </a:r>
            <a:r>
              <a:rPr lang="en-US" dirty="0" err="1" smtClean="0"/>
              <a:t>big.LITTLE</a:t>
            </a:r>
            <a:r>
              <a:rPr lang="en-US" dirty="0" smtClean="0"/>
              <a:t> processing </a:t>
            </a:r>
            <a:r>
              <a:rPr lang="hu-HU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6.3 MediaTek's CorePilot releases </a:t>
            </a:r>
            <a:r>
              <a:rPr lang="hu-HU" dirty="0" smtClean="0"/>
              <a:t>(16)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506" y="1133745"/>
            <a:ext cx="6578988" cy="24672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718" y="625591"/>
            <a:ext cx="3299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The Fast DVFS technology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7226" y="3720516"/>
            <a:ext cx="5334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Benefits of the Fast DVFS </a:t>
            </a:r>
            <a:r>
              <a:rPr lang="hu-HU" sz="1600" dirty="0" err="1" smtClean="0"/>
              <a:t>technology</a:t>
            </a:r>
            <a:r>
              <a:rPr lang="hu-HU" sz="1600" dirty="0" smtClean="0"/>
              <a:t> [47]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90" y="4253082"/>
            <a:ext cx="8893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Fast DVFS technology </a:t>
            </a:r>
            <a:r>
              <a:rPr lang="hu-HU" sz="1600" dirty="0" smtClean="0">
                <a:solidFill>
                  <a:srgbClr val="0070C0"/>
                </a:solidFill>
              </a:rPr>
              <a:t>more rapidly increases clock frequency if needed to execute </a:t>
            </a:r>
          </a:p>
          <a:p>
            <a:r>
              <a:rPr lang="hu-HU" sz="1600" dirty="0" smtClean="0">
                <a:solidFill>
                  <a:srgbClr val="0070C0"/>
                </a:solidFill>
              </a:rPr>
              <a:t>  higher workload </a:t>
            </a:r>
            <a:r>
              <a:rPr lang="hu-HU" sz="1600" dirty="0" smtClean="0"/>
              <a:t>- providing better responsiveness, and more swiftly reduces clock </a:t>
            </a:r>
          </a:p>
          <a:p>
            <a:r>
              <a:rPr lang="hu-HU" sz="1600" dirty="0" smtClean="0"/>
              <a:t>  frequency - if workload decreases - that results in power saving, as the above 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figure demonstrates.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528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45155"/>
            <a:ext cx="7961095" cy="56366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dirty="0" smtClean="0">
                <a:solidFill>
                  <a:srgbClr val="FFFFFF"/>
                </a:solidFill>
              </a:rPr>
              <a:t>6.4 Qualcomm's big.LITTLE schedulers</a:t>
            </a:r>
            <a:endParaRPr lang="hu-HU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6.4 Qualcomm's big.LITTLE schedulers 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560" y="629165"/>
            <a:ext cx="467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6.4 Qualcomm's big.LITTLE schedulers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50825" y="2602933"/>
            <a:ext cx="8642350" cy="450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250825" y="4104074"/>
            <a:ext cx="8642350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251520" y="5229199"/>
            <a:ext cx="864165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334856" y="1861083"/>
            <a:ext cx="122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ARM/Linaro</a:t>
            </a:r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405090" y="3219952"/>
            <a:ext cx="1016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MediaTek</a:t>
            </a:r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318584" y="441911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Qualcomm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186735" y="639933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2013</a:t>
            </a:r>
            <a:endParaRPr lang="en-US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4607156" y="6406588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2014</a:t>
            </a:r>
            <a:endParaRPr lang="en-US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6957265" y="639933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2015</a:t>
            </a:r>
            <a:endParaRPr lang="en-US" sz="1350" dirty="0"/>
          </a:p>
        </p:txBody>
      </p:sp>
      <p:sp>
        <p:nvSpPr>
          <p:cNvPr id="17" name="Rectangle 16"/>
          <p:cNvSpPr/>
          <p:nvPr/>
        </p:nvSpPr>
        <p:spPr>
          <a:xfrm>
            <a:off x="1759142" y="1403775"/>
            <a:ext cx="2434256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350" dirty="0" smtClean="0"/>
              <a:t>ARM big.LITTLE MP</a:t>
            </a:r>
          </a:p>
          <a:p>
            <a:pPr algn="ctr"/>
            <a:r>
              <a:rPr lang="hu-HU" sz="1350" dirty="0" smtClean="0"/>
              <a:t>(Global Task Scheduling)</a:t>
            </a:r>
          </a:p>
          <a:p>
            <a:pPr algn="ctr"/>
            <a:r>
              <a:rPr lang="hu-HU" sz="1350" dirty="0" smtClean="0"/>
              <a:t>(~06/2013)</a:t>
            </a:r>
            <a:endParaRPr lang="hu-HU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1882753" y="5274205"/>
            <a:ext cx="2576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Samsung's big.LITTLE HMP</a:t>
            </a:r>
          </a:p>
          <a:p>
            <a:pPr algn="ctr"/>
            <a:r>
              <a:rPr lang="hu-HU" sz="1350" dirty="0" smtClean="0"/>
              <a:t>(≈ARM's big.LITTLE MP) </a:t>
            </a:r>
          </a:p>
          <a:p>
            <a:pPr algn="ctr"/>
            <a:r>
              <a:rPr lang="hu-HU" sz="1350" dirty="0" smtClean="0"/>
              <a:t>(on Exynos 5 models)</a:t>
            </a:r>
          </a:p>
          <a:p>
            <a:pPr algn="ctr"/>
            <a:r>
              <a:rPr lang="hu-HU" sz="1350" dirty="0" smtClean="0"/>
              <a:t>(09/2013)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99348" y="1358770"/>
            <a:ext cx="282814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ARM/Linaro EAS</a:t>
            </a:r>
          </a:p>
          <a:p>
            <a:pPr algn="ctr"/>
            <a:r>
              <a:rPr lang="hu-HU" sz="1350" dirty="0" smtClean="0"/>
              <a:t>(Energy Aware Scheduling)</a:t>
            </a:r>
          </a:p>
          <a:p>
            <a:pPr algn="ctr"/>
            <a:r>
              <a:rPr lang="hu-HU" sz="1350" dirty="0" smtClean="0"/>
              <a:t>(development yet in progress)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08246" y="2978950"/>
            <a:ext cx="233100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1.0</a:t>
            </a:r>
          </a:p>
          <a:p>
            <a:pPr algn="ctr"/>
            <a:r>
              <a:rPr lang="hu-HU" sz="1350" dirty="0"/>
              <a:t>(on MT8135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(07/2013)</a:t>
            </a:r>
            <a:endParaRPr lang="hu-HU" sz="1350" dirty="0"/>
          </a:p>
        </p:txBody>
      </p:sp>
      <p:sp>
        <p:nvSpPr>
          <p:cNvPr id="21" name="Rectangle 20"/>
          <p:cNvSpPr/>
          <p:nvPr/>
        </p:nvSpPr>
        <p:spPr>
          <a:xfrm>
            <a:off x="5337085" y="2663915"/>
            <a:ext cx="319142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2.0</a:t>
            </a:r>
          </a:p>
          <a:p>
            <a:pPr algn="ctr"/>
            <a:r>
              <a:rPr lang="hu-HU" sz="1350" dirty="0"/>
              <a:t>(on Helio X10 (MT6595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(03/2015)</a:t>
            </a:r>
            <a:endParaRPr lang="hu-HU" sz="1350" dirty="0"/>
          </a:p>
        </p:txBody>
      </p:sp>
      <p:sp>
        <p:nvSpPr>
          <p:cNvPr id="22" name="Rectangle 21"/>
          <p:cNvSpPr/>
          <p:nvPr/>
        </p:nvSpPr>
        <p:spPr>
          <a:xfrm>
            <a:off x="5922150" y="3338990"/>
            <a:ext cx="246602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3.0</a:t>
            </a:r>
          </a:p>
          <a:p>
            <a:pPr algn="ctr"/>
            <a:r>
              <a:rPr lang="hu-HU" sz="1350" dirty="0"/>
              <a:t>(on Helio X20 (MT6797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(05/2015)</a:t>
            </a:r>
            <a:endParaRPr lang="en-US" sz="1350" dirty="0"/>
          </a:p>
        </p:txBody>
      </p:sp>
      <p:sp>
        <p:nvSpPr>
          <p:cNvPr id="23" name="Rectangle 22"/>
          <p:cNvSpPr/>
          <p:nvPr/>
        </p:nvSpPr>
        <p:spPr>
          <a:xfrm>
            <a:off x="2639711" y="4215860"/>
            <a:ext cx="2870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Qualcomm’s</a:t>
            </a:r>
          </a:p>
          <a:p>
            <a:pPr algn="ctr"/>
            <a:r>
              <a:rPr lang="hu-HU" sz="1350" dirty="0"/>
              <a:t>Energy Aware Scheduling</a:t>
            </a:r>
          </a:p>
          <a:p>
            <a:pPr algn="ctr"/>
            <a:r>
              <a:rPr lang="hu-HU" sz="1350" dirty="0"/>
              <a:t>(on Snapdragoon </a:t>
            </a:r>
            <a:r>
              <a:rPr lang="hu-HU" sz="1350" dirty="0" smtClean="0"/>
              <a:t>610/615</a:t>
            </a:r>
          </a:p>
          <a:p>
            <a:pPr algn="ctr"/>
            <a:r>
              <a:rPr lang="hu-HU" sz="1350" dirty="0" smtClean="0"/>
              <a:t>(02/2014))</a:t>
            </a:r>
            <a:endParaRPr lang="hu-HU" sz="1350" dirty="0"/>
          </a:p>
        </p:txBody>
      </p:sp>
      <p:sp>
        <p:nvSpPr>
          <p:cNvPr id="24" name="Rectangle 23"/>
          <p:cNvSpPr/>
          <p:nvPr/>
        </p:nvSpPr>
        <p:spPr>
          <a:xfrm>
            <a:off x="6339973" y="4215860"/>
            <a:ext cx="2732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Qualcomm</a:t>
            </a:r>
          </a:p>
          <a:p>
            <a:pPr algn="ctr"/>
            <a:r>
              <a:rPr lang="hu-HU" sz="1350" dirty="0"/>
              <a:t>Symphony System Manager</a:t>
            </a:r>
          </a:p>
          <a:p>
            <a:pPr algn="ctr"/>
            <a:r>
              <a:rPr lang="hu-HU" sz="1350" dirty="0"/>
              <a:t>(on Snapdragoon 820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(11/2015)</a:t>
            </a:r>
            <a:endParaRPr lang="hu-HU" sz="1350" dirty="0"/>
          </a:p>
        </p:txBody>
      </p:sp>
      <p:sp>
        <p:nvSpPr>
          <p:cNvPr id="28" name="TextBox 27"/>
          <p:cNvSpPr txBox="1"/>
          <p:nvPr/>
        </p:nvSpPr>
        <p:spPr>
          <a:xfrm>
            <a:off x="353608" y="5542772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Samsung</a:t>
            </a:r>
            <a:endParaRPr lang="en-US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4197358" y="1853825"/>
            <a:ext cx="266989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ARM IPA</a:t>
            </a:r>
          </a:p>
          <a:p>
            <a:pPr algn="ctr"/>
            <a:r>
              <a:rPr lang="hu-HU" sz="1350" dirty="0" smtClean="0"/>
              <a:t>(Inteligent Power Allocation)</a:t>
            </a:r>
          </a:p>
          <a:p>
            <a:pPr algn="ctr"/>
            <a:r>
              <a:rPr lang="hu-HU" sz="1350" dirty="0" smtClean="0"/>
              <a:t>(10/2014)</a:t>
            </a:r>
            <a:endParaRPr lang="en-US" sz="1350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251520" y="1268760"/>
            <a:ext cx="8642350" cy="450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1511660" y="621933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511660" y="1291262"/>
            <a:ext cx="1" cy="499050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250825" y="6294806"/>
            <a:ext cx="864165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34080" y="1322548"/>
            <a:ext cx="17441" cy="496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Line 22"/>
          <p:cNvSpPr>
            <a:spLocks noChangeShapeType="1"/>
          </p:cNvSpPr>
          <p:nvPr/>
        </p:nvSpPr>
        <p:spPr bwMode="auto">
          <a:xfrm>
            <a:off x="3671900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>
            <a:off x="6012160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38" name="Line 22"/>
          <p:cNvSpPr>
            <a:spLocks noChangeShapeType="1"/>
          </p:cNvSpPr>
          <p:nvPr/>
        </p:nvSpPr>
        <p:spPr bwMode="auto">
          <a:xfrm>
            <a:off x="8127395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51520" y="4120053"/>
            <a:ext cx="8775975" cy="110914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6.4 Qualcomm's big.LITTLE schedulers </a:t>
            </a:r>
            <a:r>
              <a:rPr lang="hu-HU" dirty="0" smtClean="0"/>
              <a:t>(2)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560" y="629398"/>
            <a:ext cx="5050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6.4.1 Qualcomm's Power aware scheduler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515" y="1043735"/>
            <a:ext cx="7810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It was </a:t>
            </a:r>
            <a:r>
              <a:rPr lang="hu-HU" sz="1600" dirty="0" smtClean="0">
                <a:solidFill>
                  <a:srgbClr val="0070C0"/>
                </a:solidFill>
              </a:rPr>
              <a:t>introduced with the Snapdragoon 610/615 </a:t>
            </a:r>
            <a:r>
              <a:rPr lang="hu-HU" sz="1600" dirty="0" smtClean="0"/>
              <a:t>processors in </a:t>
            </a:r>
            <a:r>
              <a:rPr lang="hu-HU" sz="1600" dirty="0" smtClean="0">
                <a:solidFill>
                  <a:srgbClr val="0070C0"/>
                </a:solidFill>
              </a:rPr>
              <a:t>2014.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It is an </a:t>
            </a:r>
            <a:r>
              <a:rPr lang="hu-HU" sz="1600" dirty="0" smtClean="0">
                <a:solidFill>
                  <a:srgbClr val="0070C0"/>
                </a:solidFill>
              </a:rPr>
              <a:t>enhancement of the ARM/Linaro GTS</a:t>
            </a:r>
            <a:r>
              <a:rPr lang="hu-HU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Qualcomm's Power aware scheduler covers three tasks, as follows: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46575" y="1898830"/>
            <a:ext cx="1994457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hu-HU" sz="1600" dirty="0" smtClean="0"/>
              <a:t>a) load tracking</a:t>
            </a:r>
          </a:p>
          <a:p>
            <a:pPr>
              <a:spcAft>
                <a:spcPts val="300"/>
              </a:spcAft>
            </a:pPr>
            <a:r>
              <a:rPr lang="hu-HU" sz="1600" dirty="0" smtClean="0"/>
              <a:t>b) power module</a:t>
            </a:r>
          </a:p>
          <a:p>
            <a:pPr>
              <a:spcAft>
                <a:spcPts val="300"/>
              </a:spcAft>
            </a:pPr>
            <a:r>
              <a:rPr lang="hu-HU" sz="1600" dirty="0" smtClean="0"/>
              <a:t>c) hmp scheduler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60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6.4 Qualcomm's big.LITTLE schedulers </a:t>
            </a:r>
            <a:r>
              <a:rPr lang="hu-HU" dirty="0" smtClean="0"/>
              <a:t>(3)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3922" y="638690"/>
            <a:ext cx="2073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a) Load tracking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825" y="998730"/>
            <a:ext cx="8920391" cy="19184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Tracking CPU demand is critical for an efficient scheduling.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GTS determines per task CPU demand by tracking CPU load in the N most recent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non-empty windows </a:t>
            </a:r>
            <a:r>
              <a:rPr lang="hu-HU" sz="1600" dirty="0" smtClean="0"/>
              <a:t>(for e.g. N = 5 with a window size of 20 ms) and calculates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the CPU load by decaying subsequent CPU loads e.g. by geometric weights of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1/2</a:t>
            </a:r>
            <a:r>
              <a:rPr lang="hu-HU" sz="1600" baseline="30000" dirty="0" smtClean="0"/>
              <a:t>i</a:t>
            </a:r>
            <a:r>
              <a:rPr lang="hu-HU" sz="1600" dirty="0" smtClean="0"/>
              <a:t>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load calculation will be performed according to </a:t>
            </a:r>
            <a:r>
              <a:rPr lang="hu-HU" sz="1600" dirty="0" smtClean="0">
                <a:solidFill>
                  <a:srgbClr val="0070C0"/>
                </a:solidFill>
              </a:rPr>
              <a:t>given policies</a:t>
            </a:r>
            <a:r>
              <a:rPr lang="hu-HU" sz="1600" dirty="0" smtClean="0"/>
              <a:t>, e.g. 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max. battery life, etc.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24" y="2888940"/>
            <a:ext cx="8123351" cy="10905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6565" y="4104075"/>
            <a:ext cx="8406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Principle of calculating task loads in N-subsequent windows in GTS [62]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0825" y="500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0825" y="4644135"/>
            <a:ext cx="5116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</a:t>
            </a:r>
            <a:r>
              <a:rPr lang="hu-HU" sz="1600" dirty="0" smtClean="0">
                <a:solidFill>
                  <a:srgbClr val="FF0000"/>
                </a:solidFill>
              </a:rPr>
              <a:t>drawback </a:t>
            </a:r>
            <a:r>
              <a:rPr lang="hu-HU" sz="1600" dirty="0" smtClean="0"/>
              <a:t>of this kind of load tracking is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76545" y="5004175"/>
            <a:ext cx="5400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too long ramp-up time </a:t>
            </a:r>
            <a:r>
              <a:rPr lang="hu-HU" sz="1600" dirty="0" smtClean="0"/>
              <a:t>for cpu-bound tasks and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too long decay time </a:t>
            </a:r>
            <a:r>
              <a:rPr lang="hu-HU" sz="1600" dirty="0" smtClean="0"/>
              <a:t>for idle tasks.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50825" y="5589240"/>
            <a:ext cx="6719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For this reason Qualcomm modified load tracking as follows.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45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6.4 Qualcomm's big.LITTLE schedulers </a:t>
            </a:r>
            <a:r>
              <a:rPr lang="hu-HU" dirty="0" smtClean="0"/>
              <a:t>(4)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4625" y="619640"/>
            <a:ext cx="646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Load tracking in Qualcomm's Energy Aware Scheduler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29" y="2225633"/>
            <a:ext cx="6946832" cy="3993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560" y="1088740"/>
            <a:ext cx="7949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Qualcomm's Energy Aware Scheduler </a:t>
            </a:r>
            <a:r>
              <a:rPr lang="hu-HU" sz="1600" dirty="0" smtClean="0">
                <a:solidFill>
                  <a:srgbClr val="0070C0"/>
                </a:solidFill>
              </a:rPr>
              <a:t>does not make use of decaying loads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measured in the windows, but calculates loads according to a number of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policies, as indicated in the next Figure.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937941" y="6399330"/>
            <a:ext cx="7099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Load tracking in Qualcomm's Energy Aware </a:t>
            </a:r>
            <a:r>
              <a:rPr lang="hu-HU" sz="1600" dirty="0" err="1" smtClean="0"/>
              <a:t>Scheduler</a:t>
            </a:r>
            <a:r>
              <a:rPr lang="hu-HU" sz="1600" dirty="0" smtClean="0"/>
              <a:t> [62]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709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6.4 Qualcomm's big.LITTLE schedulers </a:t>
            </a:r>
            <a:r>
              <a:rPr lang="hu-HU" dirty="0" smtClean="0"/>
              <a:t>(5)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4065" y="633087"/>
            <a:ext cx="2004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b) Power model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22749" r="11117" b="8684"/>
          <a:stretch/>
        </p:blipFill>
        <p:spPr>
          <a:xfrm>
            <a:off x="296525" y="2033844"/>
            <a:ext cx="8558451" cy="4095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610" y="998730"/>
            <a:ext cx="8403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This model provides the interrelationsship between the core frequency and the 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execution efficiency in terms of mW/MIPS, as shown below.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61673" y="6309320"/>
            <a:ext cx="7030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Power model in Qualcomm's Energy Aware </a:t>
            </a:r>
            <a:r>
              <a:rPr lang="hu-HU" sz="1600" dirty="0" err="1" smtClean="0"/>
              <a:t>Scheduler</a:t>
            </a:r>
            <a:r>
              <a:rPr lang="hu-HU" sz="1600" dirty="0" smtClean="0"/>
              <a:t> [62]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7922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6.4 Qualcomm's big.LITTLE schedulers </a:t>
            </a:r>
            <a:r>
              <a:rPr lang="hu-HU" dirty="0" smtClean="0"/>
              <a:t>(6)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8404" y="62916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c) The hmc scheduler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740" y="998730"/>
            <a:ext cx="8187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Based on the available information on computing demand, energy impact on 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core performance etc. the </a:t>
            </a:r>
            <a:r>
              <a:rPr lang="hu-HU" sz="1600" dirty="0" smtClean="0">
                <a:solidFill>
                  <a:srgbClr val="FF0000"/>
                </a:solidFill>
              </a:rPr>
              <a:t>hmc scheduler </a:t>
            </a:r>
            <a:r>
              <a:rPr lang="hu-HU" sz="1600" dirty="0" smtClean="0">
                <a:solidFill>
                  <a:srgbClr val="0070C0"/>
                </a:solidFill>
              </a:rPr>
              <a:t>allocates tasks to the cores and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migrates the tasks between cores if necssary</a:t>
            </a:r>
            <a:r>
              <a:rPr lang="hu-HU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76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6.4 Qualcomm's big.LITTLE schedulers </a:t>
            </a:r>
            <a:r>
              <a:rPr lang="hu-HU" dirty="0" smtClean="0"/>
              <a:t>(7)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9193" y="629165"/>
            <a:ext cx="733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6.4.2 Qualcomm's Symphony System Manager (SSM) -1 </a:t>
            </a:r>
            <a:r>
              <a:rPr lang="hu-HU" dirty="0" smtClean="0"/>
              <a:t>[63]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6515" y="1043735"/>
            <a:ext cx="8999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It was </a:t>
            </a:r>
            <a:r>
              <a:rPr lang="hu-HU" sz="1600" dirty="0" smtClean="0">
                <a:solidFill>
                  <a:srgbClr val="0070C0"/>
                </a:solidFill>
              </a:rPr>
              <a:t>introduced along with the Kryo core based Snapdragoon 820 in 11/2015</a:t>
            </a:r>
            <a:r>
              <a:rPr lang="hu-HU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Snapdragoon 820 is built up as a quad core big.LITTLE configuration including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88853" y="1628800"/>
            <a:ext cx="4873257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2 Kryo cores running at up to 2.2 GHz and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2 Kryo cores running at up to 1.7 GHz.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86535" y="4959170"/>
            <a:ext cx="940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0825" y="2303875"/>
            <a:ext cx="8744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820 uses Qualcomm's </a:t>
            </a:r>
            <a:r>
              <a:rPr lang="hu-HU" sz="1600" dirty="0" smtClean="0">
                <a:solidFill>
                  <a:srgbClr val="FF0000"/>
                </a:solidFill>
              </a:rPr>
              <a:t>SSM</a:t>
            </a:r>
            <a:r>
              <a:rPr lang="hu-HU" sz="1600" dirty="0" smtClean="0"/>
              <a:t> as an </a:t>
            </a:r>
            <a:r>
              <a:rPr lang="hu-HU" sz="1600" dirty="0" smtClean="0">
                <a:solidFill>
                  <a:srgbClr val="0070C0"/>
                </a:solidFill>
              </a:rPr>
              <a:t>intelligent resource manager </a:t>
            </a:r>
            <a:r>
              <a:rPr lang="hu-HU" sz="1600" dirty="0" smtClean="0"/>
              <a:t>that </a:t>
            </a:r>
            <a:r>
              <a:rPr lang="hu-HU" sz="1600" dirty="0" smtClean="0">
                <a:solidFill>
                  <a:srgbClr val="0070C0"/>
                </a:solidFill>
              </a:rPr>
              <a:t>spreads</a:t>
            </a:r>
          </a:p>
          <a:p>
            <a:r>
              <a:rPr lang="hu-HU" sz="1600" dirty="0" smtClean="0"/>
              <a:t>      </a:t>
            </a:r>
            <a:r>
              <a:rPr lang="hu-HU" sz="1600" dirty="0" smtClean="0">
                <a:solidFill>
                  <a:srgbClr val="0070C0"/>
                </a:solidFill>
              </a:rPr>
              <a:t>control of task scheduling and power management to the entire chip</a:t>
            </a:r>
            <a:r>
              <a:rPr lang="hu-HU" sz="1600" dirty="0" smtClean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88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6.4 Qualcomm's big.LITTLE schedulers </a:t>
            </a:r>
            <a:r>
              <a:rPr lang="hu-HU" dirty="0" smtClean="0"/>
              <a:t>(8)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0461" y="1043735"/>
            <a:ext cx="8820363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SSM achieves this </a:t>
            </a:r>
            <a:r>
              <a:rPr lang="hu-HU" sz="1600" dirty="0" smtClean="0">
                <a:solidFill>
                  <a:srgbClr val="0070C0"/>
                </a:solidFill>
              </a:rPr>
              <a:t>by scheduling tasks to the right computing resources</a:t>
            </a:r>
            <a:r>
              <a:rPr lang="hu-HU" sz="1600" dirty="0" smtClean="0"/>
              <a:t>, such as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(big or LITTLE Kryo cores, GPU or accelerators) </a:t>
            </a:r>
            <a:r>
              <a:rPr lang="hu-HU" sz="1600" dirty="0" smtClean="0">
                <a:solidFill>
                  <a:srgbClr val="0070C0"/>
                </a:solidFill>
              </a:rPr>
              <a:t>by taking into account</a:t>
            </a: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the required load and needed energy consumption to perform it</a:t>
            </a:r>
            <a:r>
              <a:rPr lang="hu-HU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 </a:t>
            </a:r>
            <a:r>
              <a:rPr lang="en-US" sz="1600" dirty="0" smtClean="0"/>
              <a:t>For </a:t>
            </a:r>
            <a:r>
              <a:rPr lang="en-US" sz="1600" dirty="0"/>
              <a:t>example, when a user is taking a picture, </a:t>
            </a:r>
            <a:r>
              <a:rPr lang="hu-HU" sz="1600" dirty="0" smtClean="0"/>
              <a:t>SSM</a:t>
            </a:r>
            <a:r>
              <a:rPr lang="en-US" sz="1600" dirty="0" smtClean="0"/>
              <a:t> </a:t>
            </a:r>
            <a:r>
              <a:rPr lang="hu-HU" sz="1600" dirty="0" smtClean="0"/>
              <a:t>powers up </a:t>
            </a:r>
            <a:r>
              <a:rPr lang="en-US" sz="1600" dirty="0" smtClean="0"/>
              <a:t>the right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 </a:t>
            </a:r>
            <a:r>
              <a:rPr lang="en-US" sz="1600" dirty="0" smtClean="0"/>
              <a:t> </a:t>
            </a:r>
            <a:r>
              <a:rPr lang="en-US" sz="1600" dirty="0"/>
              <a:t>components </a:t>
            </a:r>
            <a:r>
              <a:rPr lang="hu-HU" sz="1600" dirty="0" smtClean="0"/>
              <a:t>(</a:t>
            </a:r>
            <a:r>
              <a:rPr lang="en-US" sz="1600" dirty="0"/>
              <a:t>CPU, Spectra ISP, </a:t>
            </a:r>
            <a:r>
              <a:rPr lang="en-US" sz="1600" dirty="0" smtClean="0"/>
              <a:t>GPU</a:t>
            </a:r>
            <a:r>
              <a:rPr lang="hu-HU" sz="1600" dirty="0" smtClean="0"/>
              <a:t> </a:t>
            </a:r>
            <a:r>
              <a:rPr lang="en-US" sz="1600" dirty="0" smtClean="0"/>
              <a:t>and </a:t>
            </a:r>
            <a:r>
              <a:rPr lang="en-US" sz="1600" dirty="0"/>
              <a:t>memory </a:t>
            </a:r>
            <a:r>
              <a:rPr lang="en-US" sz="1600" dirty="0" smtClean="0"/>
              <a:t>system</a:t>
            </a:r>
            <a:r>
              <a:rPr lang="hu-HU" sz="1600" dirty="0" smtClean="0"/>
              <a:t>) and directs them to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en-US" sz="1600" dirty="0" smtClean="0"/>
              <a:t>run </a:t>
            </a:r>
            <a:r>
              <a:rPr lang="en-US" sz="1600" dirty="0"/>
              <a:t>at the needed frequency </a:t>
            </a:r>
            <a:r>
              <a:rPr lang="en-US" sz="1600" dirty="0" smtClean="0"/>
              <a:t>as </a:t>
            </a:r>
            <a:r>
              <a:rPr lang="en-US" sz="1600" dirty="0"/>
              <a:t>long as </a:t>
            </a:r>
            <a:r>
              <a:rPr lang="hu-HU" sz="1600" dirty="0" smtClean="0"/>
              <a:t>required.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In this way </a:t>
            </a:r>
            <a:r>
              <a:rPr lang="hu-HU" sz="1600" dirty="0" smtClean="0">
                <a:solidFill>
                  <a:srgbClr val="0070C0"/>
                </a:solidFill>
              </a:rPr>
              <a:t>SSM chooses </a:t>
            </a:r>
            <a:r>
              <a:rPr lang="en-US" sz="1600" dirty="0" smtClean="0">
                <a:solidFill>
                  <a:srgbClr val="0070C0"/>
                </a:solidFill>
              </a:rPr>
              <a:t>the </a:t>
            </a:r>
            <a:r>
              <a:rPr lang="en-US" sz="1600" dirty="0">
                <a:solidFill>
                  <a:srgbClr val="0070C0"/>
                </a:solidFill>
              </a:rPr>
              <a:t>most efficient and effective combination </a:t>
            </a:r>
            <a:r>
              <a:rPr lang="en-US" sz="1600" dirty="0" smtClean="0">
                <a:solidFill>
                  <a:srgbClr val="0070C0"/>
                </a:solidFill>
              </a:rPr>
              <a:t>of</a:t>
            </a:r>
            <a:r>
              <a:rPr lang="hu-HU" sz="1600" dirty="0" smtClean="0">
                <a:solidFill>
                  <a:srgbClr val="0070C0"/>
                </a:solidFill>
              </a:rPr>
              <a:t> cores</a:t>
            </a:r>
          </a:p>
          <a:p>
            <a:r>
              <a:rPr lang="hu-HU" sz="1600" dirty="0" smtClean="0">
                <a:solidFill>
                  <a:srgbClr val="0070C0"/>
                </a:solidFill>
              </a:rPr>
              <a:t>      and accelerators to perform a task as </a:t>
            </a:r>
            <a:r>
              <a:rPr lang="en-US" sz="1600" dirty="0" smtClean="0">
                <a:solidFill>
                  <a:srgbClr val="0070C0"/>
                </a:solidFill>
              </a:rPr>
              <a:t>quickly </a:t>
            </a:r>
            <a:r>
              <a:rPr lang="en-US" sz="1600" dirty="0">
                <a:solidFill>
                  <a:srgbClr val="0070C0"/>
                </a:solidFill>
              </a:rPr>
              <a:t>as possible, with </a:t>
            </a:r>
            <a:r>
              <a:rPr lang="hu-HU" sz="1600" dirty="0" smtClean="0">
                <a:solidFill>
                  <a:srgbClr val="0070C0"/>
                </a:solidFill>
              </a:rPr>
              <a:t>the least power</a:t>
            </a: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consumption.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At the time of writing this Section no detailed information is available of SSM.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89193" y="629165"/>
            <a:ext cx="6647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Qualcomm's Symphony System Manager (SSM) -2 </a:t>
            </a:r>
            <a:r>
              <a:rPr lang="hu-HU" dirty="0" smtClean="0"/>
              <a:t>[64]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7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3474005"/>
            <a:ext cx="84963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" y="1223755"/>
            <a:ext cx="42100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1035" y="634452"/>
            <a:ext cx="7247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</a:t>
            </a:r>
            <a:r>
              <a:rPr lang="en-US" dirty="0" err="1" smtClean="0">
                <a:solidFill>
                  <a:schemeClr val="accent6"/>
                </a:solidFill>
              </a:rPr>
              <a:t>xample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hu-HU" dirty="0" smtClean="0">
                <a:solidFill>
                  <a:schemeClr val="accent6"/>
                </a:solidFill>
              </a:rPr>
              <a:t>big (</a:t>
            </a:r>
            <a:r>
              <a:rPr lang="en-US" dirty="0" smtClean="0">
                <a:solidFill>
                  <a:schemeClr val="accent6"/>
                </a:solidFill>
              </a:rPr>
              <a:t>Cortex-A15</a:t>
            </a:r>
            <a:r>
              <a:rPr lang="hu-HU" dirty="0" smtClean="0">
                <a:solidFill>
                  <a:schemeClr val="accent6"/>
                </a:solidFill>
              </a:rPr>
              <a:t>) and LITTLE</a:t>
            </a:r>
            <a:r>
              <a:rPr lang="en-US" dirty="0" smtClean="0">
                <a:solidFill>
                  <a:schemeClr val="accent6"/>
                </a:solidFill>
              </a:rPr>
              <a:t> cores </a:t>
            </a:r>
            <a:r>
              <a:rPr lang="hu-HU" dirty="0" smtClean="0">
                <a:solidFill>
                  <a:schemeClr val="accent6"/>
                </a:solidFill>
              </a:rPr>
              <a:t>(</a:t>
            </a:r>
            <a:r>
              <a:rPr lang="en-US" dirty="0" smtClean="0">
                <a:solidFill>
                  <a:schemeClr val="accent6"/>
                </a:solidFill>
              </a:rPr>
              <a:t>Cortex-A7</a:t>
            </a:r>
            <a:r>
              <a:rPr lang="hu-HU" dirty="0" smtClean="0">
                <a:solidFill>
                  <a:schemeClr val="accent6"/>
                </a:solidFill>
              </a:rPr>
              <a:t>) </a:t>
            </a:r>
            <a:r>
              <a:rPr lang="en-US" dirty="0" smtClean="0"/>
              <a:t>[</a:t>
            </a:r>
            <a:r>
              <a:rPr lang="hu-HU" dirty="0" smtClean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1.2 </a:t>
            </a:r>
            <a:r>
              <a:rPr lang="en-US" dirty="0" smtClean="0"/>
              <a:t>Principle of </a:t>
            </a:r>
            <a:r>
              <a:rPr lang="en-US" dirty="0" err="1" smtClean="0"/>
              <a:t>big.LITTLE</a:t>
            </a:r>
            <a:r>
              <a:rPr lang="en-US" dirty="0" smtClean="0"/>
              <a:t> processing </a:t>
            </a:r>
            <a:r>
              <a:rPr lang="hu-HU" dirty="0" smtClean="0"/>
              <a:t>(5)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21950" y="4534878"/>
            <a:ext cx="30328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3</a:t>
            </a:r>
            <a:endParaRPr lang="en-US" sz="13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33397" y="1988840"/>
            <a:ext cx="30328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2</a:t>
            </a:r>
            <a:endParaRPr lang="en-US" sz="1300" b="1" dirty="0"/>
          </a:p>
        </p:txBody>
      </p:sp>
      <p:sp>
        <p:nvSpPr>
          <p:cNvPr id="3" name="Oval 2"/>
          <p:cNvSpPr/>
          <p:nvPr/>
        </p:nvSpPr>
        <p:spPr bwMode="auto">
          <a:xfrm>
            <a:off x="1433397" y="1988840"/>
            <a:ext cx="303288" cy="2923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07939" y="4554125"/>
            <a:ext cx="303288" cy="2923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57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56366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dirty="0" smtClean="0">
                <a:solidFill>
                  <a:srgbClr val="FFFFFF"/>
                </a:solidFill>
              </a:rPr>
              <a:t>7</a:t>
            </a:r>
            <a:r>
              <a:rPr lang="en-US" sz="1900" dirty="0" smtClean="0">
                <a:solidFill>
                  <a:srgbClr val="FFFFFF"/>
                </a:solidFill>
              </a:rPr>
              <a:t>. References</a:t>
            </a:r>
            <a:endParaRPr lang="hu-HU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3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FFFFFF"/>
                </a:solidFill>
              </a:rPr>
              <a:t>7. </a:t>
            </a:r>
            <a:r>
              <a:rPr lang="en-US" dirty="0" smtClean="0">
                <a:solidFill>
                  <a:srgbClr val="FFFFFF"/>
                </a:solidFill>
              </a:rPr>
              <a:t>References (</a:t>
            </a:r>
            <a:r>
              <a:rPr lang="hu-HU" dirty="0" smtClean="0">
                <a:solidFill>
                  <a:srgbClr val="FFFFFF"/>
                </a:solidFill>
              </a:rPr>
              <a:t>1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233280"/>
            <a:ext cx="93173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[</a:t>
            </a:r>
            <a:r>
              <a:rPr lang="hu-HU" dirty="0"/>
              <a:t>2</a:t>
            </a:r>
            <a:r>
              <a:rPr lang="en-US" dirty="0" smtClean="0"/>
              <a:t>]: </a:t>
            </a:r>
            <a:r>
              <a:rPr lang="hu-HU" dirty="0" err="1" smtClean="0"/>
              <a:t>Flautner</a:t>
            </a:r>
            <a:r>
              <a:rPr lang="hu-HU" dirty="0" smtClean="0"/>
              <a:t> K., </a:t>
            </a:r>
            <a:r>
              <a:rPr lang="hu-HU" dirty="0" err="1"/>
              <a:t>Heterogeneity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rescue</a:t>
            </a:r>
            <a:r>
              <a:rPr lang="hu-HU" dirty="0" smtClean="0"/>
              <a:t>, 2011,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 smtClean="0"/>
              <a:t>          </a:t>
            </a:r>
            <a:r>
              <a:rPr lang="en-US" sz="1370" dirty="0"/>
              <a:t>https://www.bscmsrc.eu/sites/default/files/media/arm-heterogenous-mp-november-2011.pdf</a:t>
            </a:r>
          </a:p>
        </p:txBody>
      </p:sp>
      <p:sp>
        <p:nvSpPr>
          <p:cNvPr id="139269" name="Text Box 11"/>
          <p:cNvSpPr txBox="1">
            <a:spLocks noChangeArrowheads="1"/>
          </p:cNvSpPr>
          <p:nvPr/>
        </p:nvSpPr>
        <p:spPr bwMode="auto">
          <a:xfrm>
            <a:off x="171450" y="1828425"/>
            <a:ext cx="8355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Greenhalgh</a:t>
            </a:r>
            <a:r>
              <a:rPr lang="hu-HU" dirty="0" smtClean="0">
                <a:solidFill>
                  <a:srgbClr val="000000"/>
                </a:solidFill>
              </a:rPr>
              <a:t> P., </a:t>
            </a:r>
            <a:r>
              <a:rPr lang="hu-HU" dirty="0" err="1" smtClean="0">
                <a:solidFill>
                  <a:srgbClr val="000000"/>
                </a:solidFill>
              </a:rPr>
              <a:t>Big.LITTLE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Processing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with</a:t>
            </a:r>
            <a:r>
              <a:rPr lang="hu-HU" dirty="0" smtClean="0">
                <a:solidFill>
                  <a:srgbClr val="000000"/>
                </a:solidFill>
              </a:rPr>
              <a:t> ARM Cortex-A15 &amp; Cortex-A7, White </a:t>
            </a:r>
            <a:r>
              <a:rPr lang="hu-HU" dirty="0" err="1" smtClean="0">
                <a:solidFill>
                  <a:srgbClr val="000000"/>
                </a:solidFill>
              </a:rPr>
              <a:t>Paper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  <a:endParaRPr lang="en-US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          </a:t>
            </a:r>
            <a:r>
              <a:rPr lang="hu-HU" dirty="0" err="1" smtClean="0">
                <a:solidFill>
                  <a:srgbClr val="000000"/>
                </a:solidFill>
              </a:rPr>
              <a:t>Sept</a:t>
            </a:r>
            <a:r>
              <a:rPr lang="hu-HU" dirty="0" smtClean="0">
                <a:solidFill>
                  <a:srgbClr val="000000"/>
                </a:solidFill>
              </a:rPr>
              <a:t>. </a:t>
            </a:r>
            <a:r>
              <a:rPr lang="hu-HU" dirty="0">
                <a:solidFill>
                  <a:srgbClr val="000000"/>
                </a:solidFill>
              </a:rPr>
              <a:t>2011, http://www.arm.com/files/downloads/big.LITTLE_Final.pdf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2434945"/>
            <a:ext cx="88794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Variable</a:t>
            </a:r>
            <a:r>
              <a:rPr lang="hu-HU" dirty="0" smtClean="0">
                <a:solidFill>
                  <a:srgbClr val="000000"/>
                </a:solidFill>
              </a:rPr>
              <a:t> SMP – A </a:t>
            </a:r>
            <a:r>
              <a:rPr lang="hu-HU" dirty="0" err="1" smtClean="0">
                <a:solidFill>
                  <a:srgbClr val="000000"/>
                </a:solidFill>
              </a:rPr>
              <a:t>Multi-Core</a:t>
            </a:r>
            <a:r>
              <a:rPr lang="hu-HU" dirty="0" smtClean="0">
                <a:solidFill>
                  <a:srgbClr val="000000"/>
                </a:solidFill>
              </a:rPr>
              <a:t> CPU </a:t>
            </a:r>
            <a:r>
              <a:rPr lang="hu-HU" dirty="0" err="1" smtClean="0">
                <a:solidFill>
                  <a:srgbClr val="000000"/>
                </a:solidFill>
              </a:rPr>
              <a:t>Architecture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for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Low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Power</a:t>
            </a:r>
            <a:r>
              <a:rPr lang="hu-HU" dirty="0" smtClean="0">
                <a:solidFill>
                  <a:srgbClr val="000000"/>
                </a:solidFill>
              </a:rPr>
              <a:t> and </a:t>
            </a:r>
            <a:r>
              <a:rPr lang="hu-HU" dirty="0" err="1" smtClean="0">
                <a:solidFill>
                  <a:srgbClr val="000000"/>
                </a:solidFill>
              </a:rPr>
              <a:t>High</a:t>
            </a:r>
            <a:r>
              <a:rPr lang="hu-HU" dirty="0" smtClean="0">
                <a:solidFill>
                  <a:srgbClr val="000000"/>
                </a:solidFill>
              </a:rPr>
              <a:t> Performance, </a:t>
            </a:r>
            <a:r>
              <a:rPr lang="hu-HU" dirty="0" err="1" smtClean="0">
                <a:solidFill>
                  <a:srgbClr val="000000"/>
                </a:solidFill>
              </a:rPr>
              <a:t>Nvidia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Whitepaper</a:t>
            </a:r>
            <a:r>
              <a:rPr lang="hu-HU" dirty="0">
                <a:solidFill>
                  <a:srgbClr val="000000"/>
                </a:solidFill>
              </a:rPr>
              <a:t>, 2011, http://</a:t>
            </a:r>
            <a:r>
              <a:rPr lang="hu-HU" dirty="0" smtClean="0">
                <a:solidFill>
                  <a:srgbClr val="000000"/>
                </a:solidFill>
              </a:rPr>
              <a:t>www.nvidia.com/content/PDF/tegra_white_papers/tegra-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whitepaper-0911b.pdf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8886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[</a:t>
            </a:r>
            <a:r>
              <a:rPr lang="hu-HU" sz="1400" dirty="0" smtClean="0"/>
              <a:t>1</a:t>
            </a:r>
            <a:r>
              <a:rPr lang="en-US" sz="1400" dirty="0" smtClean="0"/>
              <a:t>]: </a:t>
            </a:r>
            <a:r>
              <a:rPr lang="hu-HU" sz="1400" dirty="0" smtClean="0"/>
              <a:t>ARM, </a:t>
            </a:r>
            <a:r>
              <a:rPr lang="hu-HU" sz="1400" dirty="0" err="1"/>
              <a:t>big.LITTLE</a:t>
            </a:r>
            <a:r>
              <a:rPr lang="hu-HU" sz="1400" dirty="0"/>
              <a:t> </a:t>
            </a:r>
            <a:r>
              <a:rPr lang="hu-HU" sz="1400" dirty="0" err="1"/>
              <a:t>Technology</a:t>
            </a:r>
            <a:r>
              <a:rPr lang="en-US" sz="1400" dirty="0" smtClean="0"/>
              <a:t>,</a:t>
            </a:r>
            <a:r>
              <a:rPr lang="hu-HU" sz="1400" dirty="0" smtClean="0"/>
              <a:t> 2014,</a:t>
            </a:r>
            <a:endParaRPr lang="en-US" sz="14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          </a:t>
            </a:r>
            <a:r>
              <a:rPr lang="hu-HU" sz="1400" dirty="0"/>
              <a:t>http://www.arm.com/products/processors/technologies/biglittleprocessing.php</a:t>
            </a:r>
            <a:endParaRPr lang="en-US" sz="1400" dirty="0" smtClean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3237390"/>
            <a:ext cx="857330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Klug</a:t>
            </a:r>
            <a:r>
              <a:rPr lang="hu-HU" dirty="0" smtClean="0">
                <a:solidFill>
                  <a:srgbClr val="000000"/>
                </a:solidFill>
              </a:rPr>
              <a:t> B., </a:t>
            </a:r>
            <a:r>
              <a:rPr lang="en-US" dirty="0"/>
              <a:t>Samsung Announces </a:t>
            </a:r>
            <a:r>
              <a:rPr lang="en-US" dirty="0" err="1"/>
              <a:t>big.LITTLE</a:t>
            </a:r>
            <a:r>
              <a:rPr lang="en-US" dirty="0"/>
              <a:t> MP Support in </a:t>
            </a:r>
            <a:r>
              <a:rPr lang="en-US" dirty="0" err="1"/>
              <a:t>Exynos</a:t>
            </a:r>
            <a:r>
              <a:rPr lang="en-US" dirty="0"/>
              <a:t> </a:t>
            </a:r>
            <a:r>
              <a:rPr lang="en-US" dirty="0" smtClean="0"/>
              <a:t>5420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AnandTech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       </a:t>
            </a:r>
            <a:r>
              <a:rPr lang="hu-HU" dirty="0" err="1" smtClean="0">
                <a:solidFill>
                  <a:srgbClr val="000000"/>
                </a:solidFill>
              </a:rPr>
              <a:t>Sept</a:t>
            </a:r>
            <a:r>
              <a:rPr lang="hu-HU" dirty="0" smtClean="0">
                <a:solidFill>
                  <a:srgbClr val="000000"/>
                </a:solidFill>
              </a:rPr>
              <a:t>. 11 2013</a:t>
            </a:r>
            <a:r>
              <a:rPr lang="hu-HU" dirty="0">
                <a:solidFill>
                  <a:srgbClr val="000000"/>
                </a:solidFill>
              </a:rPr>
              <a:t>, http://</a:t>
            </a:r>
            <a:r>
              <a:rPr lang="hu-HU" dirty="0" smtClean="0">
                <a:solidFill>
                  <a:srgbClr val="000000"/>
                </a:solidFill>
              </a:rPr>
              <a:t>www.anandtech.com/show/7313/samsung-announces-biglittle-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mp-support-in-exynos-5420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7940" y="4035801"/>
            <a:ext cx="77912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[</a:t>
            </a:r>
            <a:r>
              <a:rPr lang="hu-HU" dirty="0"/>
              <a:t>6</a:t>
            </a:r>
            <a:r>
              <a:rPr lang="en-US" dirty="0" smtClean="0"/>
              <a:t>]: </a:t>
            </a:r>
            <a:r>
              <a:rPr lang="hu-HU" dirty="0" err="1"/>
              <a:t>big.LITTLE</a:t>
            </a:r>
            <a:r>
              <a:rPr lang="hu-HU" dirty="0"/>
              <a:t> </a:t>
            </a:r>
            <a:r>
              <a:rPr lang="hu-HU" dirty="0" smtClean="0"/>
              <a:t>MP, </a:t>
            </a:r>
            <a:r>
              <a:rPr lang="hu-HU" dirty="0" err="1" smtClean="0"/>
              <a:t>Linaro</a:t>
            </a:r>
            <a:r>
              <a:rPr lang="hu-HU" dirty="0"/>
              <a:t>, https://wiki.linaro.org/projects/big.LITTLE.MP#Overview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71035" y="4427680"/>
            <a:ext cx="883780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[</a:t>
            </a:r>
            <a:r>
              <a:rPr lang="hu-HU" dirty="0"/>
              <a:t>7</a:t>
            </a:r>
            <a:r>
              <a:rPr lang="en-US" dirty="0" smtClean="0"/>
              <a:t>]: </a:t>
            </a:r>
            <a:r>
              <a:rPr lang="hu-HU" dirty="0" err="1" smtClean="0"/>
              <a:t>Randhawa</a:t>
            </a:r>
            <a:r>
              <a:rPr lang="hu-HU" dirty="0" smtClean="0"/>
              <a:t> R., </a:t>
            </a:r>
            <a:r>
              <a:rPr lang="en-US" dirty="0"/>
              <a:t>ARM's </a:t>
            </a:r>
            <a:r>
              <a:rPr lang="en-US" dirty="0" err="1"/>
              <a:t>big.LITTLE</a:t>
            </a:r>
            <a:r>
              <a:rPr lang="en-US" dirty="0"/>
              <a:t> systems provide more processing power for less </a:t>
            </a:r>
            <a:r>
              <a:rPr lang="en-US" dirty="0" smtClean="0"/>
              <a:t>energy</a:t>
            </a:r>
            <a:r>
              <a:rPr lang="hu-HU" dirty="0" smtClean="0"/>
              <a:t>,</a:t>
            </a:r>
          </a:p>
          <a:p>
            <a:r>
              <a:rPr lang="hu-HU" dirty="0"/>
              <a:t> </a:t>
            </a:r>
            <a:r>
              <a:rPr lang="hu-HU" dirty="0" smtClean="0"/>
              <a:t>         New Electronics, </a:t>
            </a:r>
            <a:r>
              <a:rPr lang="hu-HU" dirty="0" err="1" smtClean="0"/>
              <a:t>July</a:t>
            </a:r>
            <a:r>
              <a:rPr lang="hu-HU" dirty="0"/>
              <a:t> 10 2012, http://www.newelectronics.co.uk/electronics-technology</a:t>
            </a:r>
            <a:r>
              <a:rPr lang="hu-HU" dirty="0" smtClean="0"/>
              <a:t>/</a:t>
            </a:r>
          </a:p>
          <a:p>
            <a:r>
              <a:rPr lang="hu-HU" dirty="0"/>
              <a:t> </a:t>
            </a:r>
            <a:r>
              <a:rPr lang="hu-HU" dirty="0" smtClean="0"/>
              <a:t>         arms-big-little-systems-provide-more-processing-power-for-less-energy/43563</a:t>
            </a:r>
            <a:r>
              <a:rPr lang="hu-HU" dirty="0"/>
              <a:t>/</a:t>
            </a:r>
            <a:endParaRPr lang="en-US" dirty="0" smtClean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7940" y="5228645"/>
            <a:ext cx="913916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8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MediaTek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Enables</a:t>
            </a:r>
            <a:r>
              <a:rPr lang="hu-HU" dirty="0" smtClean="0">
                <a:solidFill>
                  <a:srgbClr val="000000"/>
                </a:solidFill>
              </a:rPr>
              <a:t> ARM </a:t>
            </a:r>
            <a:r>
              <a:rPr lang="hu-HU" dirty="0" err="1" smtClean="0">
                <a:solidFill>
                  <a:srgbClr val="000000"/>
                </a:solidFill>
              </a:rPr>
              <a:t>big.LITTLE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Heterogeneous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Multi-Processing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Technology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in</a:t>
            </a:r>
            <a:r>
              <a:rPr lang="hu-HU" dirty="0" smtClean="0">
                <a:solidFill>
                  <a:srgbClr val="000000"/>
                </a:solidFill>
              </a:rPr>
              <a:t> Mobile </a:t>
            </a:r>
            <a:r>
              <a:rPr lang="hu-HU" dirty="0" err="1" smtClean="0">
                <a:solidFill>
                  <a:srgbClr val="000000"/>
                </a:solidFill>
              </a:rPr>
              <a:t>SoCs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>
                <a:solidFill>
                  <a:srgbClr val="000000"/>
                </a:solidFill>
              </a:rPr>
              <a:t>http://www.mediatek.com/_</a:t>
            </a:r>
            <a:r>
              <a:rPr lang="hu-HU" dirty="0" smtClean="0">
                <a:solidFill>
                  <a:srgbClr val="000000"/>
                </a:solidFill>
              </a:rPr>
              <a:t>en/Event/201307_TrueOctaCore/MediaTekEnablesARM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bigLITTLEHMPTechnology.pdf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87465" y="6032296"/>
            <a:ext cx="85268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9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Jeff</a:t>
            </a:r>
            <a:r>
              <a:rPr lang="hu-HU" dirty="0" smtClean="0">
                <a:solidFill>
                  <a:srgbClr val="000000"/>
                </a:solidFill>
              </a:rPr>
              <a:t> B., </a:t>
            </a:r>
            <a:r>
              <a:rPr lang="hu-HU" dirty="0" err="1" smtClean="0">
                <a:solidFill>
                  <a:srgbClr val="000000"/>
                </a:solidFill>
              </a:rPr>
              <a:t>Advances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in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big.LITTLE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Technology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for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Power</a:t>
            </a:r>
            <a:r>
              <a:rPr lang="hu-HU" dirty="0" smtClean="0">
                <a:solidFill>
                  <a:srgbClr val="000000"/>
                </a:solidFill>
              </a:rPr>
              <a:t> and </a:t>
            </a:r>
            <a:r>
              <a:rPr lang="hu-HU" dirty="0" err="1" smtClean="0">
                <a:solidFill>
                  <a:srgbClr val="000000"/>
                </a:solidFill>
              </a:rPr>
              <a:t>Energy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Savings</a:t>
            </a:r>
            <a:r>
              <a:rPr lang="hu-HU" dirty="0" smtClean="0">
                <a:solidFill>
                  <a:srgbClr val="000000"/>
                </a:solidFill>
              </a:rPr>
              <a:t>, White </a:t>
            </a:r>
            <a:r>
              <a:rPr lang="hu-HU" dirty="0" err="1" smtClean="0">
                <a:solidFill>
                  <a:srgbClr val="000000"/>
                </a:solidFill>
              </a:rPr>
              <a:t>Paper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Sept</a:t>
            </a:r>
            <a:r>
              <a:rPr lang="hu-HU" dirty="0" smtClean="0">
                <a:solidFill>
                  <a:srgbClr val="000000"/>
                </a:solidFill>
              </a:rPr>
              <a:t>. </a:t>
            </a:r>
            <a:r>
              <a:rPr lang="hu-HU" dirty="0">
                <a:solidFill>
                  <a:srgbClr val="000000"/>
                </a:solidFill>
              </a:rPr>
              <a:t>2012, http://www.arm.com/files/pdf/Advances_in_big.LITTLE_Technology_for</a:t>
            </a:r>
            <a:r>
              <a:rPr lang="hu-HU" dirty="0" smtClean="0">
                <a:solidFill>
                  <a:srgbClr val="000000"/>
                </a:solidFill>
              </a:rPr>
              <a:t>_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Power</a:t>
            </a:r>
            <a:r>
              <a:rPr lang="hu-HU" dirty="0" smtClean="0">
                <a:solidFill>
                  <a:srgbClr val="000000"/>
                </a:solidFill>
              </a:rPr>
              <a:t>_and_</a:t>
            </a:r>
            <a:r>
              <a:rPr lang="hu-HU" dirty="0" err="1" smtClean="0">
                <a:solidFill>
                  <a:srgbClr val="000000"/>
                </a:solidFill>
              </a:rPr>
              <a:t>Energy</a:t>
            </a:r>
            <a:r>
              <a:rPr lang="hu-HU" dirty="0" smtClean="0">
                <a:solidFill>
                  <a:srgbClr val="000000"/>
                </a:solidFill>
              </a:rPr>
              <a:t>_</a:t>
            </a:r>
            <a:r>
              <a:rPr lang="hu-HU" dirty="0" err="1" smtClean="0">
                <a:solidFill>
                  <a:srgbClr val="000000"/>
                </a:solidFill>
              </a:rPr>
              <a:t>Savings.pdf</a:t>
            </a:r>
            <a:endParaRPr lang="hu-H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FFFFFF"/>
                </a:solidFill>
              </a:rPr>
              <a:t>7. </a:t>
            </a:r>
            <a:r>
              <a:rPr lang="en-US" dirty="0" smtClean="0">
                <a:solidFill>
                  <a:srgbClr val="FFFFFF"/>
                </a:solidFill>
              </a:rPr>
              <a:t>References (</a:t>
            </a:r>
            <a:r>
              <a:rPr lang="hu-HU" dirty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485281"/>
            <a:ext cx="84169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11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Kim M., Kim H., </a:t>
            </a:r>
            <a:r>
              <a:rPr lang="hu-HU" dirty="0" err="1" smtClean="0">
                <a:solidFill>
                  <a:srgbClr val="000000"/>
                </a:solidFill>
              </a:rPr>
              <a:t>Chung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H</a:t>
            </a:r>
            <a:r>
              <a:rPr lang="hu-HU" dirty="0" smtClean="0">
                <a:solidFill>
                  <a:srgbClr val="000000"/>
                </a:solidFill>
              </a:rPr>
              <a:t>., </a:t>
            </a:r>
            <a:r>
              <a:rPr lang="hu-HU" dirty="0" err="1" smtClean="0">
                <a:solidFill>
                  <a:srgbClr val="000000"/>
                </a:solidFill>
              </a:rPr>
              <a:t>Lim</a:t>
            </a:r>
            <a:r>
              <a:rPr lang="hu-HU" dirty="0" smtClean="0">
                <a:solidFill>
                  <a:srgbClr val="000000"/>
                </a:solidFill>
              </a:rPr>
              <a:t> K., Samsung </a:t>
            </a:r>
            <a:r>
              <a:rPr lang="hu-HU" dirty="0" err="1" smtClean="0">
                <a:solidFill>
                  <a:srgbClr val="000000"/>
                </a:solidFill>
              </a:rPr>
              <a:t>Exynos</a:t>
            </a:r>
            <a:r>
              <a:rPr lang="hu-HU" dirty="0" smtClean="0">
                <a:solidFill>
                  <a:srgbClr val="000000"/>
                </a:solidFill>
              </a:rPr>
              <a:t> 5410 </a:t>
            </a:r>
            <a:r>
              <a:rPr lang="hu-HU" dirty="0" err="1" smtClean="0">
                <a:solidFill>
                  <a:srgbClr val="000000"/>
                </a:solidFill>
              </a:rPr>
              <a:t>Processor</a:t>
            </a:r>
            <a:r>
              <a:rPr lang="hu-HU" dirty="0" smtClean="0">
                <a:solidFill>
                  <a:srgbClr val="000000"/>
                </a:solidFill>
              </a:rPr>
              <a:t> – </a:t>
            </a:r>
            <a:r>
              <a:rPr lang="hu-HU" dirty="0" err="1" smtClean="0">
                <a:solidFill>
                  <a:srgbClr val="000000"/>
                </a:solidFill>
              </a:rPr>
              <a:t>Experience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the</a:t>
            </a:r>
            <a:endParaRPr lang="hu-HU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hu-HU" dirty="0" err="1" smtClean="0">
                <a:solidFill>
                  <a:srgbClr val="000000"/>
                </a:solidFill>
              </a:rPr>
              <a:t>Ultimate</a:t>
            </a:r>
            <a:r>
              <a:rPr lang="hu-HU" dirty="0" smtClean="0">
                <a:solidFill>
                  <a:srgbClr val="000000"/>
                </a:solidFill>
              </a:rPr>
              <a:t> Performance and </a:t>
            </a:r>
            <a:r>
              <a:rPr lang="hu-HU" dirty="0" err="1" smtClean="0">
                <a:solidFill>
                  <a:srgbClr val="000000"/>
                </a:solidFill>
              </a:rPr>
              <a:t>Versatility</a:t>
            </a:r>
            <a:r>
              <a:rPr lang="hu-HU" dirty="0" smtClean="0">
                <a:solidFill>
                  <a:srgbClr val="000000"/>
                </a:solidFill>
              </a:rPr>
              <a:t>, White </a:t>
            </a:r>
            <a:r>
              <a:rPr lang="hu-HU" dirty="0" err="1" smtClean="0">
                <a:solidFill>
                  <a:srgbClr val="000000"/>
                </a:solidFill>
              </a:rPr>
              <a:t>Paper</a:t>
            </a:r>
            <a:r>
              <a:rPr lang="hu-HU" dirty="0" smtClean="0">
                <a:solidFill>
                  <a:srgbClr val="000000"/>
                </a:solidFill>
              </a:rPr>
              <a:t>,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269" name="Text Box 11"/>
          <p:cNvSpPr txBox="1">
            <a:spLocks noChangeArrowheads="1"/>
          </p:cNvSpPr>
          <p:nvPr/>
        </p:nvSpPr>
        <p:spPr bwMode="auto">
          <a:xfrm>
            <a:off x="171450" y="2080426"/>
            <a:ext cx="895610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12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Shin</a:t>
            </a:r>
            <a:r>
              <a:rPr lang="hu-HU" dirty="0" smtClean="0">
                <a:solidFill>
                  <a:srgbClr val="000000"/>
                </a:solidFill>
              </a:rPr>
              <a:t> Y., </a:t>
            </a:r>
            <a:r>
              <a:rPr lang="hu-HU" dirty="0" err="1" smtClean="0">
                <a:solidFill>
                  <a:srgbClr val="000000"/>
                </a:solidFill>
              </a:rPr>
              <a:t>Shin</a:t>
            </a:r>
            <a:r>
              <a:rPr lang="hu-HU" dirty="0" smtClean="0">
                <a:solidFill>
                  <a:srgbClr val="000000"/>
                </a:solidFill>
              </a:rPr>
              <a:t> K., </a:t>
            </a:r>
            <a:r>
              <a:rPr lang="hu-HU" dirty="0" err="1" smtClean="0">
                <a:solidFill>
                  <a:srgbClr val="000000"/>
                </a:solidFill>
              </a:rPr>
              <a:t>Kenkare</a:t>
            </a:r>
            <a:r>
              <a:rPr lang="hu-HU" dirty="0" smtClean="0">
                <a:solidFill>
                  <a:srgbClr val="000000"/>
                </a:solidFill>
              </a:rPr>
              <a:t> P., </a:t>
            </a:r>
            <a:r>
              <a:rPr lang="hu-HU" dirty="0" err="1" smtClean="0">
                <a:solidFill>
                  <a:srgbClr val="000000"/>
                </a:solidFill>
              </a:rPr>
              <a:t>Kashyap</a:t>
            </a:r>
            <a:r>
              <a:rPr lang="hu-HU" dirty="0" smtClean="0">
                <a:solidFill>
                  <a:srgbClr val="000000"/>
                </a:solidFill>
              </a:rPr>
              <a:t> R., </a:t>
            </a:r>
            <a:r>
              <a:rPr lang="en-US" dirty="0"/>
              <a:t>28nm high- metal-gate heterogeneous quad-core </a:t>
            </a:r>
            <a:endParaRPr lang="hu-HU" dirty="0" smtClean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dirty="0"/>
              <a:t> </a:t>
            </a:r>
            <a:r>
              <a:rPr lang="hu-HU" dirty="0" smtClean="0"/>
              <a:t>         </a:t>
            </a:r>
            <a:r>
              <a:rPr lang="en-US" dirty="0" smtClean="0"/>
              <a:t>CPUs </a:t>
            </a:r>
            <a:r>
              <a:rPr lang="en-US" dirty="0"/>
              <a:t>for high-performance and energy-efficient mobile application </a:t>
            </a:r>
            <a:r>
              <a:rPr lang="en-US" dirty="0" smtClean="0"/>
              <a:t>processor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smtClean="0"/>
              <a:t>          </a:t>
            </a:r>
            <a:endParaRPr lang="en-US" dirty="0"/>
          </a:p>
          <a:p>
            <a:r>
              <a:rPr lang="en-US" dirty="0"/>
              <a:t> </a:t>
            </a:r>
            <a:r>
              <a:rPr lang="hu-HU" dirty="0" smtClean="0"/>
              <a:t>         </a:t>
            </a:r>
            <a:r>
              <a:rPr lang="en-US" dirty="0" smtClean="0"/>
              <a:t>2013 </a:t>
            </a:r>
            <a:r>
              <a:rPr lang="en-US" dirty="0"/>
              <a:t>IEEE International Solid-State Circuits Conference Digest of Technical </a:t>
            </a:r>
            <a:r>
              <a:rPr lang="en-US" dirty="0" smtClean="0"/>
              <a:t>Papers</a:t>
            </a:r>
            <a:r>
              <a:rPr lang="hu-HU" dirty="0" smtClean="0"/>
              <a:t>,</a:t>
            </a:r>
          </a:p>
          <a:p>
            <a:r>
              <a:rPr lang="hu-HU" dirty="0" smtClean="0"/>
              <a:t>          IEEE, pp.154-155</a:t>
            </a:r>
            <a:endParaRPr lang="en-US" dirty="0" smtClean="0"/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3101573"/>
            <a:ext cx="90665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13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Whitwam</a:t>
            </a:r>
            <a:r>
              <a:rPr lang="hu-HU" dirty="0" smtClean="0">
                <a:solidFill>
                  <a:srgbClr val="000000"/>
                </a:solidFill>
              </a:rPr>
              <a:t> R., </a:t>
            </a:r>
            <a:r>
              <a:rPr lang="en-US" dirty="0"/>
              <a:t>Samsung </a:t>
            </a:r>
            <a:r>
              <a:rPr lang="en-US" dirty="0" err="1"/>
              <a:t>Exynos</a:t>
            </a:r>
            <a:r>
              <a:rPr lang="en-US" dirty="0"/>
              <a:t> 5 </a:t>
            </a:r>
            <a:r>
              <a:rPr lang="en-US" dirty="0" err="1"/>
              <a:t>Octa</a:t>
            </a:r>
            <a:r>
              <a:rPr lang="en-US" dirty="0"/>
              <a:t> 5420 looks to correct past mistakes, shoddy </a:t>
            </a:r>
            <a:r>
              <a:rPr lang="en-US" dirty="0" smtClean="0"/>
              <a:t>graphics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Extreme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Tech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July</a:t>
            </a:r>
            <a:r>
              <a:rPr lang="hu-HU" dirty="0">
                <a:solidFill>
                  <a:srgbClr val="000000"/>
                </a:solidFill>
              </a:rPr>
              <a:t> 23 2013, http://</a:t>
            </a:r>
            <a:r>
              <a:rPr lang="hu-HU" dirty="0" smtClean="0">
                <a:solidFill>
                  <a:srgbClr val="000000"/>
                </a:solidFill>
              </a:rPr>
              <a:t>www.extremetech.com/computing/162090-samsung-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looks-to-correct-past-mistake-with-updated-exynos-5-octa-5420-arm-chip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88868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10</a:t>
            </a:r>
            <a:r>
              <a:rPr lang="en-US" sz="1400" dirty="0" smtClean="0">
                <a:solidFill>
                  <a:srgbClr val="000000"/>
                </a:solidFill>
              </a:rPr>
              <a:t>]: </a:t>
            </a:r>
            <a:r>
              <a:rPr lang="en-US" sz="1400" dirty="0" err="1"/>
              <a:t>CoreTile</a:t>
            </a:r>
            <a:r>
              <a:rPr lang="en-US" sz="1400" dirty="0"/>
              <a:t> Express </a:t>
            </a:r>
            <a:r>
              <a:rPr lang="en-US" sz="1400" dirty="0" smtClean="0"/>
              <a:t>A15x2</a:t>
            </a:r>
            <a:r>
              <a:rPr lang="hu-HU" sz="1400" dirty="0" smtClean="0"/>
              <a:t> </a:t>
            </a:r>
            <a:r>
              <a:rPr lang="en-US" sz="1400" dirty="0" smtClean="0"/>
              <a:t>A7x3</a:t>
            </a:r>
            <a:r>
              <a:rPr lang="hu-HU" sz="1400" dirty="0" smtClean="0"/>
              <a:t> </a:t>
            </a:r>
            <a:r>
              <a:rPr lang="en-US" sz="1400" dirty="0" smtClean="0"/>
              <a:t>Power Management</a:t>
            </a:r>
            <a:r>
              <a:rPr lang="hu-HU" sz="1400" dirty="0" smtClean="0"/>
              <a:t>, </a:t>
            </a:r>
            <a:r>
              <a:rPr lang="hu-HU" sz="1400" dirty="0" err="1" smtClean="0"/>
              <a:t>Application</a:t>
            </a:r>
            <a:r>
              <a:rPr lang="hu-HU" sz="1400" dirty="0" smtClean="0"/>
              <a:t> </a:t>
            </a:r>
            <a:r>
              <a:rPr lang="hu-HU" sz="1400" dirty="0" err="1" smtClean="0"/>
              <a:t>Note</a:t>
            </a:r>
            <a:r>
              <a:rPr lang="hu-HU" sz="1400" dirty="0" smtClean="0"/>
              <a:t> 318, </a:t>
            </a:r>
            <a:r>
              <a:rPr lang="hu-HU" sz="1400" dirty="0" err="1" smtClean="0"/>
              <a:t>April</a:t>
            </a:r>
            <a:r>
              <a:rPr lang="hu-HU" sz="1400" dirty="0" smtClean="0"/>
              <a:t> 2013</a:t>
            </a:r>
            <a:r>
              <a:rPr lang="hu-HU" sz="1400" dirty="0" smtClean="0">
                <a:solidFill>
                  <a:srgbClr val="000000"/>
                </a:solidFill>
              </a:rPr>
              <a:t>,</a:t>
            </a:r>
            <a:endParaRPr lang="en-US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          </a:t>
            </a:r>
            <a:r>
              <a:rPr lang="hu-HU" sz="1400" dirty="0">
                <a:solidFill>
                  <a:srgbClr val="000000"/>
                </a:solidFill>
              </a:rPr>
              <a:t>http://infocenter.arm.com/help/topic/com.arm.doc.dai0318e/DAI0318E_v2p_ca15_a7</a:t>
            </a:r>
            <a:r>
              <a:rPr lang="hu-HU" sz="1400" dirty="0" smtClean="0">
                <a:solidFill>
                  <a:srgbClr val="000000"/>
                </a:solidFill>
              </a:rPr>
              <a:t>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         </a:t>
            </a:r>
            <a:r>
              <a:rPr lang="hu-HU" sz="1400" dirty="0" err="1" smtClean="0">
                <a:solidFill>
                  <a:srgbClr val="000000"/>
                </a:solidFill>
              </a:rPr>
              <a:t>power</a:t>
            </a:r>
            <a:r>
              <a:rPr lang="hu-HU" sz="1400" dirty="0" smtClean="0">
                <a:solidFill>
                  <a:srgbClr val="000000"/>
                </a:solidFill>
              </a:rPr>
              <a:t>_</a:t>
            </a:r>
            <a:r>
              <a:rPr lang="hu-HU" sz="1400" dirty="0" err="1" smtClean="0">
                <a:solidFill>
                  <a:srgbClr val="000000"/>
                </a:solidFill>
              </a:rPr>
              <a:t>management.pdf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3904018"/>
            <a:ext cx="80969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14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Smith C., </a:t>
            </a:r>
            <a:r>
              <a:rPr lang="en-US" dirty="0"/>
              <a:t>These are the Galaxy S5’s next-gen </a:t>
            </a:r>
            <a:r>
              <a:rPr lang="en-US" dirty="0" smtClean="0"/>
              <a:t>processors</a:t>
            </a:r>
            <a:r>
              <a:rPr lang="hu-HU" dirty="0" smtClean="0">
                <a:solidFill>
                  <a:srgbClr val="000000"/>
                </a:solidFill>
              </a:rPr>
              <a:t>, BGR, Febr. 26 2014,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       </a:t>
            </a:r>
            <a:r>
              <a:rPr lang="hu-HU" dirty="0">
                <a:solidFill>
                  <a:srgbClr val="000000"/>
                </a:solidFill>
              </a:rPr>
              <a:t>http://bgr.com/2014/02/26/galaxy-s5-processor-snapdragon-801-exynos-5422/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7940" y="4506002"/>
            <a:ext cx="7369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hu-HU" dirty="0" smtClean="0">
                <a:solidFill>
                  <a:srgbClr val="000000"/>
                </a:solidFill>
              </a:rPr>
              <a:t>[15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Grey G., </a:t>
            </a:r>
            <a:r>
              <a:rPr lang="hu-HU" dirty="0" err="1" smtClean="0">
                <a:solidFill>
                  <a:srgbClr val="000000"/>
                </a:solidFill>
              </a:rPr>
              <a:t>big.LITTLE</a:t>
            </a:r>
            <a:r>
              <a:rPr lang="hu-HU" dirty="0" smtClean="0">
                <a:solidFill>
                  <a:srgbClr val="000000"/>
                </a:solidFill>
              </a:rPr>
              <a:t> Software Update, </a:t>
            </a:r>
            <a:r>
              <a:rPr lang="hu-HU" dirty="0" err="1" smtClean="0">
                <a:solidFill>
                  <a:srgbClr val="000000"/>
                </a:solidFill>
              </a:rPr>
              <a:t>Linaro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July</a:t>
            </a:r>
            <a:r>
              <a:rPr lang="hu-HU" dirty="0" smtClean="0">
                <a:solidFill>
                  <a:srgbClr val="000000"/>
                </a:solidFill>
              </a:rPr>
              <a:t> 10 2013,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</a:t>
            </a:r>
            <a:r>
              <a:rPr lang="hu-HU" dirty="0">
                <a:solidFill>
                  <a:srgbClr val="000000"/>
                </a:solidFill>
              </a:rPr>
              <a:t>://www.linaro.org/blog/hardware-update/big-little-software-update/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71035" y="5094308"/>
            <a:ext cx="851893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16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Poirier</a:t>
            </a:r>
            <a:r>
              <a:rPr lang="hu-HU" dirty="0" smtClean="0">
                <a:solidFill>
                  <a:srgbClr val="000000"/>
                </a:solidFill>
              </a:rPr>
              <a:t> M., </a:t>
            </a:r>
            <a:r>
              <a:rPr lang="hu-HU" dirty="0" err="1" smtClean="0">
                <a:solidFill>
                  <a:srgbClr val="000000"/>
                </a:solidFill>
              </a:rPr>
              <a:t>In</a:t>
            </a:r>
            <a:r>
              <a:rPr lang="hu-HU" dirty="0" smtClean="0">
                <a:solidFill>
                  <a:srgbClr val="000000"/>
                </a:solidFill>
              </a:rPr>
              <a:t> Kernel </a:t>
            </a:r>
            <a:r>
              <a:rPr lang="hu-HU" dirty="0" err="1" smtClean="0">
                <a:solidFill>
                  <a:srgbClr val="000000"/>
                </a:solidFill>
              </a:rPr>
              <a:t>Switcher</a:t>
            </a:r>
            <a:r>
              <a:rPr lang="hu-HU" dirty="0" smtClean="0">
                <a:solidFill>
                  <a:srgbClr val="000000"/>
                </a:solidFill>
              </a:rPr>
              <a:t>: A </a:t>
            </a:r>
            <a:r>
              <a:rPr lang="hu-HU" dirty="0" err="1" smtClean="0">
                <a:solidFill>
                  <a:srgbClr val="000000"/>
                </a:solidFill>
              </a:rPr>
              <a:t>solution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to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support</a:t>
            </a:r>
            <a:r>
              <a:rPr lang="hu-HU" dirty="0" smtClean="0">
                <a:solidFill>
                  <a:srgbClr val="000000"/>
                </a:solidFill>
              </a:rPr>
              <a:t> ARM’s </a:t>
            </a:r>
            <a:r>
              <a:rPr lang="hu-HU" dirty="0" err="1" smtClean="0">
                <a:solidFill>
                  <a:srgbClr val="000000"/>
                </a:solidFill>
              </a:rPr>
              <a:t>new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big.LITTLE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technology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Linaro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Embedded</a:t>
            </a:r>
            <a:r>
              <a:rPr lang="hu-HU" dirty="0" smtClean="0">
                <a:solidFill>
                  <a:srgbClr val="000000"/>
                </a:solidFill>
              </a:rPr>
              <a:t> Linux </a:t>
            </a:r>
            <a:r>
              <a:rPr lang="hu-HU" dirty="0" err="1" smtClean="0">
                <a:solidFill>
                  <a:srgbClr val="000000"/>
                </a:solidFill>
              </a:rPr>
              <a:t>Conference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March</a:t>
            </a:r>
            <a:r>
              <a:rPr lang="hu-HU" dirty="0" smtClean="0">
                <a:solidFill>
                  <a:srgbClr val="000000"/>
                </a:solidFill>
              </a:rPr>
              <a:t> 1 2013, 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en-US" dirty="0" smtClean="0">
                <a:solidFill>
                  <a:srgbClr val="000000"/>
                </a:solidFill>
              </a:rPr>
              <a:t>https</a:t>
            </a:r>
            <a:r>
              <a:rPr lang="en-US" dirty="0">
                <a:solidFill>
                  <a:srgbClr val="000000"/>
                </a:solidFill>
              </a:rPr>
              <a:t>://events.linuxfoundation.org/images/stories/slides/elc2013_poirier.pdf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7940" y="5895273"/>
            <a:ext cx="89496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17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Jeff</a:t>
            </a:r>
            <a:r>
              <a:rPr lang="hu-HU" dirty="0" smtClean="0">
                <a:solidFill>
                  <a:srgbClr val="000000"/>
                </a:solidFill>
              </a:rPr>
              <a:t> B., </a:t>
            </a:r>
            <a:r>
              <a:rPr lang="en-US" dirty="0" err="1"/>
              <a:t>big.LITTLE</a:t>
            </a:r>
            <a:r>
              <a:rPr lang="en-US" dirty="0"/>
              <a:t> Technology </a:t>
            </a:r>
            <a:r>
              <a:rPr lang="en-US" dirty="0" smtClean="0"/>
              <a:t>Moves Towards Fully Heterogeneous </a:t>
            </a:r>
            <a:r>
              <a:rPr lang="en-US" dirty="0"/>
              <a:t>Global Task </a:t>
            </a:r>
            <a:r>
              <a:rPr lang="en-US" dirty="0" smtClean="0"/>
              <a:t>Scheduling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ARM </a:t>
            </a:r>
            <a:r>
              <a:rPr lang="hu-HU" dirty="0" err="1" smtClean="0">
                <a:solidFill>
                  <a:srgbClr val="000000"/>
                </a:solidFill>
              </a:rPr>
              <a:t>TechCon</a:t>
            </a:r>
            <a:r>
              <a:rPr lang="hu-HU" dirty="0" smtClean="0">
                <a:solidFill>
                  <a:srgbClr val="000000"/>
                </a:solidFill>
              </a:rPr>
              <a:t>, Nov. </a:t>
            </a:r>
            <a:r>
              <a:rPr lang="hu-HU" dirty="0">
                <a:solidFill>
                  <a:srgbClr val="000000"/>
                </a:solidFill>
              </a:rPr>
              <a:t>2013, http://community.arm.com/servlet/JiveServlet/previewBody</a:t>
            </a:r>
            <a:r>
              <a:rPr lang="hu-HU" dirty="0" smtClean="0">
                <a:solidFill>
                  <a:srgbClr val="000000"/>
                </a:solidFill>
              </a:rPr>
              <a:t>/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7763-102-1-12076/big.LITTLE%20technology%20moves%20towards%20fully%20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heterogeneous%20Global%20Task%20Scheduling_final%20%28pdf%29.pdf</a:t>
            </a:r>
          </a:p>
        </p:txBody>
      </p:sp>
    </p:spTree>
    <p:extLst>
      <p:ext uri="{BB962C8B-B14F-4D97-AF65-F5344CB8AC3E}">
        <p14:creationId xmlns:p14="http://schemas.microsoft.com/office/powerpoint/2010/main" val="319044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FFFFFF"/>
                </a:solidFill>
              </a:rPr>
              <a:t>7. </a:t>
            </a:r>
            <a:r>
              <a:rPr lang="en-US" dirty="0" smtClean="0">
                <a:solidFill>
                  <a:srgbClr val="FFFFFF"/>
                </a:solidFill>
              </a:rPr>
              <a:t>References (</a:t>
            </a:r>
            <a:r>
              <a:rPr lang="hu-HU" dirty="0" smtClean="0">
                <a:solidFill>
                  <a:srgbClr val="FFFFFF"/>
                </a:solidFill>
              </a:rPr>
              <a:t>3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262965"/>
            <a:ext cx="916404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19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en-US" dirty="0"/>
              <a:t>Enabling the Next Mobile </a:t>
            </a:r>
            <a:r>
              <a:rPr lang="en-US" dirty="0" smtClean="0"/>
              <a:t>Computing </a:t>
            </a:r>
            <a:r>
              <a:rPr lang="en-US" dirty="0"/>
              <a:t>Revolution with </a:t>
            </a:r>
            <a:r>
              <a:rPr lang="en-US" dirty="0" smtClean="0"/>
              <a:t>Highly</a:t>
            </a:r>
            <a:r>
              <a:rPr lang="hu-HU" dirty="0" smtClean="0"/>
              <a:t> </a:t>
            </a:r>
            <a:r>
              <a:rPr lang="en-US" dirty="0" smtClean="0"/>
              <a:t>Integrated </a:t>
            </a:r>
            <a:r>
              <a:rPr lang="en-US" dirty="0"/>
              <a:t>ARMv8-A based </a:t>
            </a:r>
            <a:r>
              <a:rPr lang="en-US" dirty="0" err="1" smtClean="0"/>
              <a:t>SoCs</a:t>
            </a:r>
            <a:r>
              <a:rPr lang="hu-HU" dirty="0" smtClean="0"/>
              <a:t>,</a:t>
            </a:r>
            <a:endParaRPr lang="en-US" dirty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 smtClean="0">
                <a:solidFill>
                  <a:srgbClr val="000000"/>
                </a:solidFill>
              </a:rPr>
              <a:t>          ARM and </a:t>
            </a:r>
            <a:r>
              <a:rPr lang="hu-HU" dirty="0" err="1" smtClean="0">
                <a:solidFill>
                  <a:srgbClr val="000000"/>
                </a:solidFill>
              </a:rPr>
              <a:t>Qualcomm</a:t>
            </a:r>
            <a:r>
              <a:rPr lang="hu-HU" dirty="0">
                <a:solidFill>
                  <a:srgbClr val="000000"/>
                </a:solidFill>
              </a:rPr>
              <a:t>, 2014, </a:t>
            </a:r>
            <a:endParaRPr lang="hu-HU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http</a:t>
            </a:r>
            <a:r>
              <a:rPr lang="hu-HU" dirty="0">
                <a:solidFill>
                  <a:srgbClr val="000000"/>
                </a:solidFill>
              </a:rPr>
              <a:t>://www.arm.com/files/pdf/ARM_Qualcomm_White_paper_Final.pdf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269" name="Text Box 11"/>
          <p:cNvSpPr txBox="1">
            <a:spLocks noChangeArrowheads="1"/>
          </p:cNvSpPr>
          <p:nvPr/>
        </p:nvSpPr>
        <p:spPr bwMode="auto">
          <a:xfrm>
            <a:off x="171450" y="2080426"/>
            <a:ext cx="84740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20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/>
              <a:t>Exynos</a:t>
            </a:r>
            <a:r>
              <a:rPr lang="hu-HU" dirty="0"/>
              <a:t> 5 </a:t>
            </a:r>
            <a:r>
              <a:rPr lang="hu-HU" dirty="0" err="1" smtClean="0"/>
              <a:t>Hexa</a:t>
            </a:r>
            <a:r>
              <a:rPr lang="hu-HU" dirty="0" smtClean="0"/>
              <a:t>, Samsung,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http</a:t>
            </a:r>
            <a:r>
              <a:rPr lang="en-US" dirty="0">
                <a:solidFill>
                  <a:srgbClr val="000000"/>
                </a:solidFill>
              </a:rPr>
              <a:t>://www.samsung.com/global/business/semiconductor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endParaRPr lang="hu-HU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en-US" dirty="0" smtClean="0">
                <a:solidFill>
                  <a:srgbClr val="000000"/>
                </a:solidFill>
              </a:rPr>
              <a:t>product/application/</a:t>
            </a:r>
            <a:r>
              <a:rPr lang="en-US" dirty="0" err="1" smtClean="0">
                <a:solidFill>
                  <a:srgbClr val="000000"/>
                </a:solidFill>
              </a:rPr>
              <a:t>detail?productId</a:t>
            </a:r>
            <a:r>
              <a:rPr lang="en-US" dirty="0" smtClean="0">
                <a:solidFill>
                  <a:srgbClr val="000000"/>
                </a:solidFill>
              </a:rPr>
              <a:t>=7979&amp;iaId=2341</a:t>
            </a: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2686946"/>
            <a:ext cx="84307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21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/>
              <a:t>Exynos</a:t>
            </a:r>
            <a:r>
              <a:rPr lang="hu-HU" dirty="0"/>
              <a:t> 5 </a:t>
            </a:r>
            <a:r>
              <a:rPr lang="hu-HU" dirty="0" err="1" smtClean="0"/>
              <a:t>Octa</a:t>
            </a:r>
            <a:r>
              <a:rPr lang="hu-HU" dirty="0">
                <a:solidFill>
                  <a:srgbClr val="000000"/>
                </a:solidFill>
              </a:rPr>
              <a:t>, Samsung, http://www.samsung.com/global/business/semiconductor</a:t>
            </a:r>
            <a:r>
              <a:rPr lang="hu-HU" dirty="0" smtClean="0">
                <a:solidFill>
                  <a:srgbClr val="000000"/>
                </a:solidFill>
              </a:rPr>
              <a:t>/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minisite</a:t>
            </a:r>
            <a:r>
              <a:rPr lang="hu-HU" dirty="0" smtClean="0">
                <a:solidFill>
                  <a:srgbClr val="000000"/>
                </a:solidFill>
              </a:rPr>
              <a:t>/</a:t>
            </a:r>
            <a:r>
              <a:rPr lang="hu-HU" dirty="0" err="1" smtClean="0">
                <a:solidFill>
                  <a:srgbClr val="000000"/>
                </a:solidFill>
              </a:rPr>
              <a:t>Exynos</a:t>
            </a:r>
            <a:r>
              <a:rPr lang="hu-HU" dirty="0" smtClean="0">
                <a:solidFill>
                  <a:srgbClr val="000000"/>
                </a:solidFill>
              </a:rPr>
              <a:t>/w/</a:t>
            </a:r>
            <a:r>
              <a:rPr lang="hu-HU" dirty="0" err="1" smtClean="0">
                <a:solidFill>
                  <a:srgbClr val="000000"/>
                </a:solidFill>
              </a:rPr>
              <a:t>solution.html</a:t>
            </a:r>
            <a:r>
              <a:rPr lang="hu-HU" dirty="0">
                <a:solidFill>
                  <a:srgbClr val="000000"/>
                </a:solidFill>
              </a:rPr>
              <a:t>#?</a:t>
            </a:r>
            <a:r>
              <a:rPr lang="hu-HU" dirty="0" smtClean="0">
                <a:solidFill>
                  <a:srgbClr val="000000"/>
                </a:solidFill>
              </a:rPr>
              <a:t>v=</a:t>
            </a:r>
            <a:r>
              <a:rPr lang="hu-HU" dirty="0" err="1" smtClean="0">
                <a:solidFill>
                  <a:srgbClr val="000000"/>
                </a:solidFill>
              </a:rPr>
              <a:t>octa</a:t>
            </a:r>
            <a:r>
              <a:rPr lang="hu-HU" dirty="0" smtClean="0">
                <a:solidFill>
                  <a:srgbClr val="000000"/>
                </a:solidFill>
              </a:rPr>
              <a:t>_5430</a:t>
            </a: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8886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18</a:t>
            </a:r>
            <a:r>
              <a:rPr lang="en-US" sz="1400" dirty="0" smtClean="0">
                <a:solidFill>
                  <a:srgbClr val="000000"/>
                </a:solidFill>
              </a:rPr>
              <a:t>]: </a:t>
            </a:r>
            <a:r>
              <a:rPr lang="hu-HU" sz="1400" dirty="0" err="1" smtClean="0">
                <a:solidFill>
                  <a:srgbClr val="000000"/>
                </a:solidFill>
              </a:rPr>
              <a:t>Boudra</a:t>
            </a:r>
            <a:r>
              <a:rPr lang="hu-HU" sz="1400" dirty="0" smtClean="0">
                <a:solidFill>
                  <a:srgbClr val="000000"/>
                </a:solidFill>
              </a:rPr>
              <a:t> F., The </a:t>
            </a:r>
            <a:r>
              <a:rPr lang="hu-HU" sz="1400" dirty="0" err="1" smtClean="0">
                <a:solidFill>
                  <a:srgbClr val="000000"/>
                </a:solidFill>
              </a:rPr>
              <a:t>Linaro</a:t>
            </a:r>
            <a:r>
              <a:rPr lang="hu-HU" sz="1400" dirty="0" smtClean="0">
                <a:solidFill>
                  <a:srgbClr val="000000"/>
                </a:solidFill>
              </a:rPr>
              <a:t> IKS </a:t>
            </a:r>
            <a:r>
              <a:rPr lang="hu-HU" sz="1400" dirty="0" err="1" smtClean="0">
                <a:solidFill>
                  <a:srgbClr val="000000"/>
                </a:solidFill>
              </a:rPr>
              <a:t>code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now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publicly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available</a:t>
            </a:r>
            <a:r>
              <a:rPr lang="hu-HU" sz="1400" dirty="0" smtClean="0">
                <a:solidFill>
                  <a:srgbClr val="000000"/>
                </a:solidFill>
              </a:rPr>
              <a:t>, </a:t>
            </a:r>
            <a:r>
              <a:rPr lang="hu-HU" sz="1400" dirty="0" err="1" smtClean="0">
                <a:solidFill>
                  <a:srgbClr val="000000"/>
                </a:solidFill>
              </a:rPr>
              <a:t>Linaro</a:t>
            </a:r>
            <a:r>
              <a:rPr lang="hu-HU" sz="1400" dirty="0" smtClean="0">
                <a:solidFill>
                  <a:srgbClr val="000000"/>
                </a:solidFill>
              </a:rPr>
              <a:t>, May 2 2013,</a:t>
            </a:r>
            <a:endParaRPr lang="en-US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          </a:t>
            </a:r>
            <a:r>
              <a:rPr lang="hu-HU" sz="1400" dirty="0">
                <a:solidFill>
                  <a:srgbClr val="000000"/>
                </a:solidFill>
              </a:rPr>
              <a:t>http://www.linaro.org/blog/releases-blog/the-linaro-iks-code-now-publicly-available/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3288190"/>
            <a:ext cx="88976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22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/>
              <a:t>Jonnalagadda</a:t>
            </a:r>
            <a:r>
              <a:rPr lang="hu-HU" dirty="0" smtClean="0"/>
              <a:t> H</a:t>
            </a:r>
            <a:r>
              <a:rPr lang="hu-HU" dirty="0" smtClean="0">
                <a:solidFill>
                  <a:srgbClr val="000000"/>
                </a:solidFill>
              </a:rPr>
              <a:t>., </a:t>
            </a:r>
            <a:r>
              <a:rPr lang="en-US" dirty="0"/>
              <a:t>Samsung announces 64-bit </a:t>
            </a:r>
            <a:r>
              <a:rPr lang="en-US" dirty="0" err="1"/>
              <a:t>Exynos</a:t>
            </a:r>
            <a:r>
              <a:rPr lang="en-US" dirty="0"/>
              <a:t> 7 </a:t>
            </a:r>
            <a:r>
              <a:rPr lang="en-US" dirty="0" err="1"/>
              <a:t>Octa</a:t>
            </a:r>
            <a:r>
              <a:rPr lang="en-US" dirty="0"/>
              <a:t> with significant performance 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</a:t>
            </a:r>
            <a:r>
              <a:rPr lang="en-US" dirty="0" smtClean="0"/>
              <a:t>improvements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Android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Central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Oct</a:t>
            </a:r>
            <a:r>
              <a:rPr lang="hu-HU" dirty="0" smtClean="0">
                <a:solidFill>
                  <a:srgbClr val="000000"/>
                </a:solidFill>
              </a:rPr>
              <a:t>. 16 </a:t>
            </a:r>
            <a:r>
              <a:rPr lang="hu-HU" dirty="0">
                <a:solidFill>
                  <a:srgbClr val="000000"/>
                </a:solidFill>
              </a:rPr>
              <a:t>2014, http://</a:t>
            </a:r>
            <a:r>
              <a:rPr lang="hu-HU" dirty="0" smtClean="0">
                <a:solidFill>
                  <a:srgbClr val="000000"/>
                </a:solidFill>
              </a:rPr>
              <a:t>www.androidcentral.com/samsung-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officially-announces-64-bit-exynos-7-octa-significant-performance-improvements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7940" y="4091375"/>
            <a:ext cx="9036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hu-HU" dirty="0" smtClean="0">
                <a:solidFill>
                  <a:srgbClr val="000000"/>
                </a:solidFill>
              </a:rPr>
              <a:t>[23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Frumusanu</a:t>
            </a:r>
            <a:r>
              <a:rPr lang="hu-HU" dirty="0" smtClean="0">
                <a:solidFill>
                  <a:srgbClr val="000000"/>
                </a:solidFill>
              </a:rPr>
              <a:t> A., </a:t>
            </a:r>
            <a:r>
              <a:rPr lang="en-US" dirty="0"/>
              <a:t>Samsung's </a:t>
            </a:r>
            <a:r>
              <a:rPr lang="en-US" dirty="0" err="1"/>
              <a:t>Exynos</a:t>
            </a:r>
            <a:r>
              <a:rPr lang="en-US" dirty="0"/>
              <a:t> 5433 is an A57/A53 ARM </a:t>
            </a:r>
            <a:r>
              <a:rPr lang="en-US" dirty="0" err="1" smtClean="0"/>
              <a:t>SoC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AnandTech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Sept</a:t>
            </a:r>
            <a:r>
              <a:rPr lang="hu-HU" dirty="0" smtClean="0">
                <a:solidFill>
                  <a:srgbClr val="000000"/>
                </a:solidFill>
              </a:rPr>
              <a:t>. 16 2014,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</a:t>
            </a:r>
            <a:r>
              <a:rPr lang="hu-HU" dirty="0">
                <a:solidFill>
                  <a:srgbClr val="000000"/>
                </a:solidFill>
              </a:rPr>
              <a:t>://www.anandtech.com/show/8537/samsungs-exynos-5433-is-an-a57a53-arm-soc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71035" y="4679681"/>
            <a:ext cx="9347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24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Sawant</a:t>
            </a:r>
            <a:r>
              <a:rPr lang="hu-HU" dirty="0" smtClean="0">
                <a:solidFill>
                  <a:srgbClr val="000000"/>
                </a:solidFill>
              </a:rPr>
              <a:t> N., </a:t>
            </a:r>
            <a:r>
              <a:rPr lang="en-US" dirty="0"/>
              <a:t>From 10 million chipsets to 350 million: Decoding </a:t>
            </a:r>
            <a:r>
              <a:rPr lang="en-US" dirty="0" err="1"/>
              <a:t>MediaTek’s</a:t>
            </a:r>
            <a:r>
              <a:rPr lang="en-US" dirty="0"/>
              <a:t> amazing </a:t>
            </a:r>
            <a:r>
              <a:rPr lang="en-US" dirty="0" smtClean="0"/>
              <a:t>rise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Tech2, Nov. 25 2014</a:t>
            </a:r>
            <a:r>
              <a:rPr lang="hu-HU" dirty="0">
                <a:solidFill>
                  <a:srgbClr val="000000"/>
                </a:solidFill>
              </a:rPr>
              <a:t>, http://</a:t>
            </a:r>
            <a:r>
              <a:rPr lang="hu-HU" dirty="0" smtClean="0">
                <a:solidFill>
                  <a:srgbClr val="000000"/>
                </a:solidFill>
              </a:rPr>
              <a:t>tech.firstpost.com/news-analysis/interview-dr-finbarr-moynihan-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discusses-mediateks-future-plans-india-rd-centres-expanding-verticals-242436.html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7940" y="5480646"/>
            <a:ext cx="87507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25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Blancas</a:t>
            </a:r>
            <a:r>
              <a:rPr lang="hu-HU" dirty="0" smtClean="0">
                <a:solidFill>
                  <a:srgbClr val="000000"/>
                </a:solidFill>
              </a:rPr>
              <a:t> J., </a:t>
            </a:r>
            <a:r>
              <a:rPr lang="es-ES" dirty="0"/>
              <a:t>MediaTek prepara arsenal para el 2015, incluye SoCs de </a:t>
            </a:r>
            <a:r>
              <a:rPr lang="es-ES" dirty="0" smtClean="0"/>
              <a:t>64-bits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Xataka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Aug. 18 2014</a:t>
            </a:r>
            <a:r>
              <a:rPr lang="hu-HU" dirty="0">
                <a:solidFill>
                  <a:srgbClr val="000000"/>
                </a:solidFill>
              </a:rPr>
              <a:t>, http://</a:t>
            </a:r>
            <a:r>
              <a:rPr lang="hu-HU" dirty="0" smtClean="0">
                <a:solidFill>
                  <a:srgbClr val="000000"/>
                </a:solidFill>
              </a:rPr>
              <a:t>www.xataka.com.mx/celulares-y-smartphones/mediatek-prepara-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arsenal-para-el-2015-incluye-socs-de-64-bits</a:t>
            </a:r>
          </a:p>
        </p:txBody>
      </p:sp>
    </p:spTree>
    <p:extLst>
      <p:ext uri="{BB962C8B-B14F-4D97-AF65-F5344CB8AC3E}">
        <p14:creationId xmlns:p14="http://schemas.microsoft.com/office/powerpoint/2010/main" val="15359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FFFFFF"/>
                </a:solidFill>
              </a:rPr>
              <a:t>7. </a:t>
            </a:r>
            <a:r>
              <a:rPr lang="en-US" dirty="0" smtClean="0">
                <a:solidFill>
                  <a:srgbClr val="FFFFFF"/>
                </a:solidFill>
              </a:rPr>
              <a:t>References (</a:t>
            </a:r>
            <a:r>
              <a:rPr lang="hu-HU" dirty="0">
                <a:solidFill>
                  <a:srgbClr val="FFFFFF"/>
                </a:solidFill>
              </a:rPr>
              <a:t>4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474067"/>
            <a:ext cx="884299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27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Tu</a:t>
            </a:r>
            <a:r>
              <a:rPr lang="hu-HU" dirty="0" smtClean="0">
                <a:solidFill>
                  <a:srgbClr val="000000"/>
                </a:solidFill>
              </a:rPr>
              <a:t> F., </a:t>
            </a:r>
            <a:r>
              <a:rPr lang="en-US" dirty="0"/>
              <a:t>An analysis of next-gen CPUs: </a:t>
            </a:r>
            <a:r>
              <a:rPr lang="en-US" dirty="0" err="1"/>
              <a:t>MediaTek</a:t>
            </a:r>
            <a:r>
              <a:rPr lang="en-US" dirty="0"/>
              <a:t> MT6732 MT6752 and </a:t>
            </a:r>
            <a:r>
              <a:rPr lang="en-US" dirty="0" smtClean="0"/>
              <a:t>MT6595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Gizmochina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hu-HU" dirty="0" err="1" smtClean="0">
                <a:solidFill>
                  <a:srgbClr val="000000"/>
                </a:solidFill>
              </a:rPr>
              <a:t>June</a:t>
            </a:r>
            <a:r>
              <a:rPr lang="hu-HU" dirty="0">
                <a:solidFill>
                  <a:srgbClr val="000000"/>
                </a:solidFill>
              </a:rPr>
              <a:t> 23 2014, http://</a:t>
            </a:r>
            <a:r>
              <a:rPr lang="hu-HU" dirty="0" smtClean="0">
                <a:solidFill>
                  <a:srgbClr val="000000"/>
                </a:solidFill>
              </a:rPr>
              <a:t>www.gizmochina.com/2014/06/23/an-analysis-of-next-gen-cpus-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mediatek-mt6732-mt6752-and-mt6595/</a:t>
            </a:r>
          </a:p>
        </p:txBody>
      </p:sp>
      <p:sp>
        <p:nvSpPr>
          <p:cNvPr id="139269" name="Text Box 11"/>
          <p:cNvSpPr txBox="1">
            <a:spLocks noChangeArrowheads="1"/>
          </p:cNvSpPr>
          <p:nvPr/>
        </p:nvSpPr>
        <p:spPr bwMode="auto">
          <a:xfrm>
            <a:off x="171450" y="2291528"/>
            <a:ext cx="84850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28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en-US" dirty="0"/>
              <a:t>MT6595 </a:t>
            </a:r>
            <a:r>
              <a:rPr lang="en-US" dirty="0" err="1"/>
              <a:t>Octa</a:t>
            </a:r>
            <a:r>
              <a:rPr lang="en-US" dirty="0"/>
              <a:t>-Core Smartphone Application </a:t>
            </a:r>
            <a:r>
              <a:rPr lang="en-US" dirty="0" smtClean="0"/>
              <a:t>Processor</a:t>
            </a:r>
            <a:r>
              <a:rPr lang="hu-HU" dirty="0" smtClean="0"/>
              <a:t>,</a:t>
            </a:r>
            <a:r>
              <a:rPr lang="en-US" b="1" dirty="0"/>
              <a:t> </a:t>
            </a:r>
            <a:r>
              <a:rPr lang="en-US" dirty="0"/>
              <a:t>Technical </a:t>
            </a:r>
            <a:r>
              <a:rPr lang="en-US" dirty="0" smtClean="0"/>
              <a:t>Brief</a:t>
            </a:r>
            <a:r>
              <a:rPr lang="hu-HU" dirty="0" smtClean="0">
                <a:solidFill>
                  <a:srgbClr val="000000"/>
                </a:solidFill>
              </a:rPr>
              <a:t>, Dec. 31 2013</a:t>
            </a: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2686946"/>
            <a:ext cx="80959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29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/>
              <a:t>MT6589 HSPA+ </a:t>
            </a:r>
            <a:r>
              <a:rPr lang="hu-HU" dirty="0" err="1" smtClean="0"/>
              <a:t>Smartphone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Processor</a:t>
            </a:r>
            <a:r>
              <a:rPr lang="hu-HU" dirty="0" smtClean="0"/>
              <a:t>, </a:t>
            </a:r>
            <a:r>
              <a:rPr lang="hu-HU" dirty="0" err="1" smtClean="0"/>
              <a:t>Technical</a:t>
            </a:r>
            <a:r>
              <a:rPr lang="hu-HU" dirty="0" smtClean="0"/>
              <a:t> </a:t>
            </a:r>
            <a:r>
              <a:rPr lang="hu-HU" dirty="0" err="1" smtClean="0"/>
              <a:t>Brief</a:t>
            </a:r>
            <a:r>
              <a:rPr lang="hu-HU" dirty="0" smtClean="0"/>
              <a:t>, </a:t>
            </a:r>
            <a:r>
              <a:rPr lang="hu-HU" dirty="0" err="1" smtClean="0"/>
              <a:t>Sept</a:t>
            </a:r>
            <a:r>
              <a:rPr lang="hu-HU" dirty="0" smtClean="0"/>
              <a:t>. 26 2012,</a:t>
            </a:r>
            <a:endParaRPr lang="hu-HU" dirty="0"/>
          </a:p>
          <a:p>
            <a:r>
              <a:rPr lang="hu-HU" dirty="0">
                <a:solidFill>
                  <a:srgbClr val="000000"/>
                </a:solidFill>
              </a:rPr>
              <a:t>          http://www.datasheet4u.com/</a:t>
            </a:r>
            <a:r>
              <a:rPr lang="hu-HU" dirty="0" err="1">
                <a:solidFill>
                  <a:srgbClr val="000000"/>
                </a:solidFill>
              </a:rPr>
              <a:t>datasheet</a:t>
            </a:r>
            <a:r>
              <a:rPr lang="hu-HU" dirty="0">
                <a:solidFill>
                  <a:srgbClr val="000000"/>
                </a:solidFill>
              </a:rPr>
              <a:t>/M/T/6/MT6589_</a:t>
            </a:r>
            <a:r>
              <a:rPr lang="hu-HU" dirty="0" err="1">
                <a:solidFill>
                  <a:srgbClr val="000000"/>
                </a:solidFill>
              </a:rPr>
              <a:t>MediaTek.pdf.html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90299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26</a:t>
            </a:r>
            <a:r>
              <a:rPr lang="en-US" sz="1400" dirty="0" smtClean="0">
                <a:solidFill>
                  <a:srgbClr val="000000"/>
                </a:solidFill>
              </a:rPr>
              <a:t>]: </a:t>
            </a:r>
            <a:r>
              <a:rPr lang="en-US" sz="1400" dirty="0"/>
              <a:t>China Smartphone chips: LTE changes the balance</a:t>
            </a:r>
            <a:r>
              <a:rPr lang="hu-HU" sz="1400" dirty="0" smtClean="0">
                <a:solidFill>
                  <a:srgbClr val="000000"/>
                </a:solidFill>
              </a:rPr>
              <a:t>, </a:t>
            </a:r>
            <a:r>
              <a:rPr lang="hu-HU" sz="1400" dirty="0"/>
              <a:t>Global </a:t>
            </a:r>
            <a:r>
              <a:rPr lang="hu-HU" sz="1400" dirty="0" err="1"/>
              <a:t>Markets</a:t>
            </a:r>
            <a:r>
              <a:rPr lang="hu-HU" sz="1400" dirty="0"/>
              <a:t> </a:t>
            </a:r>
            <a:r>
              <a:rPr lang="hu-HU" sz="1400" dirty="0" smtClean="0"/>
              <a:t>Research, </a:t>
            </a:r>
            <a:r>
              <a:rPr lang="hu-HU" sz="1400" dirty="0" err="1" smtClean="0"/>
              <a:t>June</a:t>
            </a:r>
            <a:r>
              <a:rPr lang="hu-HU" sz="1400" dirty="0" smtClean="0"/>
              <a:t> 11 2014,</a:t>
            </a:r>
            <a:endParaRPr lang="en-US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          </a:t>
            </a:r>
            <a:r>
              <a:rPr lang="hu-HU" sz="1400" dirty="0">
                <a:solidFill>
                  <a:srgbClr val="000000"/>
                </a:solidFill>
              </a:rPr>
              <a:t>https://www.nomura.com/events/china-investor-forum/resources/upload/China</a:t>
            </a:r>
            <a:r>
              <a:rPr lang="hu-HU" sz="1400" dirty="0" smtClean="0">
                <a:solidFill>
                  <a:srgbClr val="000000"/>
                </a:solidFill>
              </a:rPr>
              <a:t>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         </a:t>
            </a:r>
            <a:r>
              <a:rPr lang="hu-HU" sz="1400" dirty="0" err="1" smtClean="0">
                <a:solidFill>
                  <a:srgbClr val="000000"/>
                </a:solidFill>
              </a:rPr>
              <a:t>Smartphone</a:t>
            </a:r>
            <a:r>
              <a:rPr lang="hu-HU" sz="1400" dirty="0" smtClean="0">
                <a:solidFill>
                  <a:srgbClr val="000000"/>
                </a:solidFill>
              </a:rPr>
              <a:t>_</a:t>
            </a:r>
            <a:r>
              <a:rPr lang="hu-HU" sz="1400" dirty="0" err="1" smtClean="0">
                <a:solidFill>
                  <a:srgbClr val="000000"/>
                </a:solidFill>
              </a:rPr>
              <a:t>chips.pdf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3288190"/>
            <a:ext cx="91392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30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MediaTek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True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Octa-Core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Position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Paper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en-US" dirty="0">
                <a:solidFill>
                  <a:srgbClr val="000000"/>
                </a:solidFill>
              </a:rPr>
              <a:t>http://multicorechina.files.wordpress.com/2013/07/mediatektrueocta-corepositionpaper.pdf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7940" y="3911355"/>
            <a:ext cx="83638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hu-HU" dirty="0" smtClean="0">
                <a:solidFill>
                  <a:srgbClr val="000000"/>
                </a:solidFill>
              </a:rPr>
              <a:t>[31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/>
              <a:t>MT6592 </a:t>
            </a:r>
            <a:r>
              <a:rPr lang="hu-HU" dirty="0" err="1" smtClean="0"/>
              <a:t>Octa-Core</a:t>
            </a:r>
            <a:r>
              <a:rPr lang="hu-HU" dirty="0" smtClean="0"/>
              <a:t> </a:t>
            </a:r>
            <a:r>
              <a:rPr lang="hu-HU" dirty="0" err="1" smtClean="0"/>
              <a:t>Smartphone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Processor</a:t>
            </a:r>
            <a:r>
              <a:rPr lang="hu-HU" dirty="0" smtClean="0"/>
              <a:t>, </a:t>
            </a:r>
            <a:r>
              <a:rPr lang="hu-HU" dirty="0" err="1" smtClean="0"/>
              <a:t>Technical</a:t>
            </a:r>
            <a:r>
              <a:rPr lang="hu-HU" dirty="0" smtClean="0"/>
              <a:t> </a:t>
            </a:r>
            <a:r>
              <a:rPr lang="hu-HU" dirty="0" err="1" smtClean="0"/>
              <a:t>Brief</a:t>
            </a:r>
            <a:r>
              <a:rPr lang="hu-HU" dirty="0" smtClean="0"/>
              <a:t>, </a:t>
            </a:r>
            <a:r>
              <a:rPr lang="hu-HU" dirty="0" err="1" smtClean="0"/>
              <a:t>July</a:t>
            </a:r>
            <a:r>
              <a:rPr lang="hu-HU" dirty="0" smtClean="0"/>
              <a:t> 6 2013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hu-HU" dirty="0">
                <a:solidFill>
                  <a:srgbClr val="000000"/>
                </a:solidFill>
              </a:rPr>
              <a:t>http://www.datasheet4u.com/</a:t>
            </a:r>
            <a:r>
              <a:rPr lang="hu-HU" dirty="0" err="1">
                <a:solidFill>
                  <a:srgbClr val="000000"/>
                </a:solidFill>
              </a:rPr>
              <a:t>datasheet-pdf</a:t>
            </a:r>
            <a:r>
              <a:rPr lang="hu-HU" dirty="0">
                <a:solidFill>
                  <a:srgbClr val="000000"/>
                </a:solidFill>
              </a:rPr>
              <a:t>/</a:t>
            </a:r>
            <a:r>
              <a:rPr lang="hu-HU" dirty="0" err="1">
                <a:solidFill>
                  <a:srgbClr val="000000"/>
                </a:solidFill>
              </a:rPr>
              <a:t>Mediatek</a:t>
            </a:r>
            <a:r>
              <a:rPr lang="hu-HU" dirty="0">
                <a:solidFill>
                  <a:srgbClr val="000000"/>
                </a:solidFill>
              </a:rPr>
              <a:t>/MT6592/</a:t>
            </a:r>
            <a:r>
              <a:rPr lang="hu-HU" dirty="0" err="1">
                <a:solidFill>
                  <a:srgbClr val="000000"/>
                </a:solidFill>
              </a:rPr>
              <a:t>pdf.php</a:t>
            </a:r>
            <a:r>
              <a:rPr lang="hu-HU" dirty="0">
                <a:solidFill>
                  <a:srgbClr val="000000"/>
                </a:solidFill>
              </a:rPr>
              <a:t>?</a:t>
            </a:r>
            <a:r>
              <a:rPr lang="hu-HU" dirty="0" err="1">
                <a:solidFill>
                  <a:srgbClr val="000000"/>
                </a:solidFill>
              </a:rPr>
              <a:t>id</a:t>
            </a:r>
            <a:r>
              <a:rPr lang="hu-HU" dirty="0">
                <a:solidFill>
                  <a:srgbClr val="000000"/>
                </a:solidFill>
              </a:rPr>
              <a:t>=844976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71035" y="4499661"/>
            <a:ext cx="886813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32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Lin</a:t>
            </a:r>
            <a:r>
              <a:rPr lang="hu-HU" dirty="0" smtClean="0">
                <a:solidFill>
                  <a:srgbClr val="000000"/>
                </a:solidFill>
              </a:rPr>
              <a:t> T.Y., </a:t>
            </a:r>
            <a:r>
              <a:rPr lang="en-US" dirty="0" err="1"/>
              <a:t>MediaTek</a:t>
            </a:r>
            <a:r>
              <a:rPr lang="en-US" dirty="0"/>
              <a:t> MT8135 </a:t>
            </a:r>
            <a:r>
              <a:rPr lang="en-US" dirty="0" err="1"/>
              <a:t>SoC</a:t>
            </a:r>
            <a:r>
              <a:rPr lang="en-US" dirty="0"/>
              <a:t> - Heterogeneous </a:t>
            </a:r>
            <a:r>
              <a:rPr lang="en-US" dirty="0" err="1"/>
              <a:t>big.LITTLE</a:t>
            </a:r>
            <a:r>
              <a:rPr lang="en-US" dirty="0"/>
              <a:t> Processing for </a:t>
            </a:r>
            <a:r>
              <a:rPr lang="en-US" dirty="0" smtClean="0"/>
              <a:t>Mainstream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Aug. </a:t>
            </a:r>
            <a:r>
              <a:rPr lang="hu-HU" dirty="0">
                <a:solidFill>
                  <a:srgbClr val="000000"/>
                </a:solidFill>
              </a:rPr>
              <a:t>7 2013, http://</a:t>
            </a:r>
            <a:r>
              <a:rPr lang="hu-HU" dirty="0" smtClean="0">
                <a:solidFill>
                  <a:srgbClr val="000000"/>
                </a:solidFill>
              </a:rPr>
              <a:t>community.arm.com/groups/processors/blog/2013/08/07/mediatek-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mt8135-soc-</a:t>
            </a:r>
            <a:r>
              <a:rPr lang="hu-HU" dirty="0">
                <a:solidFill>
                  <a:srgbClr val="000000"/>
                </a:solidFill>
              </a:rPr>
              <a:t>-heterogeneous-biglittle-processing-for-mainstream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7940" y="5300626"/>
            <a:ext cx="65638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33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en-US" dirty="0" err="1"/>
              <a:t>MediaTek</a:t>
            </a:r>
            <a:r>
              <a:rPr lang="en-US" dirty="0"/>
              <a:t> </a:t>
            </a:r>
            <a:r>
              <a:rPr lang="en-US" dirty="0" err="1" smtClean="0"/>
              <a:t>CorePilot</a:t>
            </a:r>
            <a:r>
              <a:rPr lang="hu-HU" dirty="0" smtClean="0"/>
              <a:t>, </a:t>
            </a:r>
            <a:r>
              <a:rPr lang="en-US" dirty="0" smtClean="0"/>
              <a:t>Heterogeneous Multi-Processing Technology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>
                <a:solidFill>
                  <a:srgbClr val="000000"/>
                </a:solidFill>
              </a:rPr>
              <a:t>http://cdn-cw.mediatek.com/MediaTek_CorePilot.pdf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77940" y="5911091"/>
            <a:ext cx="7938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34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Shivram</a:t>
            </a:r>
            <a:r>
              <a:rPr lang="hu-HU" dirty="0" smtClean="0">
                <a:solidFill>
                  <a:srgbClr val="000000"/>
                </a:solidFill>
              </a:rPr>
              <a:t> R.V., </a:t>
            </a:r>
            <a:r>
              <a:rPr lang="hu-HU" dirty="0" err="1"/>
              <a:t>e-MMC</a:t>
            </a:r>
            <a:r>
              <a:rPr lang="hu-HU" dirty="0"/>
              <a:t> (</a:t>
            </a:r>
            <a:r>
              <a:rPr lang="hu-HU" dirty="0" err="1"/>
              <a:t>Embedded</a:t>
            </a:r>
            <a:r>
              <a:rPr lang="hu-HU" dirty="0"/>
              <a:t> </a:t>
            </a:r>
            <a:r>
              <a:rPr lang="hu-HU" dirty="0" err="1"/>
              <a:t>MultiMedia</a:t>
            </a:r>
            <a:r>
              <a:rPr lang="hu-HU" dirty="0"/>
              <a:t> </a:t>
            </a:r>
            <a:r>
              <a:rPr lang="hu-HU" dirty="0" err="1"/>
              <a:t>Card</a:t>
            </a:r>
            <a:r>
              <a:rPr lang="hu-HU" dirty="0" smtClean="0"/>
              <a:t>), </a:t>
            </a:r>
            <a:r>
              <a:rPr lang="hu-HU" dirty="0" err="1" smtClean="0"/>
              <a:t>Richiervs</a:t>
            </a:r>
            <a:r>
              <a:rPr lang="hu-HU" dirty="0" smtClean="0"/>
              <a:t>, </a:t>
            </a:r>
            <a:r>
              <a:rPr lang="hu-HU" dirty="0" err="1" smtClean="0"/>
              <a:t>June</a:t>
            </a:r>
            <a:r>
              <a:rPr lang="hu-HU" dirty="0" smtClean="0"/>
              <a:t> 13 2012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>
                <a:solidFill>
                  <a:srgbClr val="000000"/>
                </a:solidFill>
              </a:rPr>
              <a:t>http://richiervs.blogspot.hu/2012/06/e-mmc-embedded-multimedia-card.html</a:t>
            </a:r>
            <a:endParaRPr lang="hu-H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6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FFFFFF"/>
                </a:solidFill>
              </a:rPr>
              <a:t>7. </a:t>
            </a:r>
            <a:r>
              <a:rPr lang="en-US" dirty="0" smtClean="0">
                <a:solidFill>
                  <a:srgbClr val="FFFFFF"/>
                </a:solidFill>
              </a:rPr>
              <a:t>References (</a:t>
            </a:r>
            <a:r>
              <a:rPr lang="hu-HU" dirty="0" smtClean="0">
                <a:solidFill>
                  <a:srgbClr val="FFFFFF"/>
                </a:solidFill>
              </a:rPr>
              <a:t>5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257170"/>
            <a:ext cx="8882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36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Englert</a:t>
            </a:r>
            <a:r>
              <a:rPr lang="hu-HU" dirty="0" smtClean="0">
                <a:solidFill>
                  <a:srgbClr val="000000"/>
                </a:solidFill>
              </a:rPr>
              <a:t> J., </a:t>
            </a:r>
            <a:r>
              <a:rPr lang="hu-HU" dirty="0"/>
              <a:t>SOC Royal </a:t>
            </a:r>
            <a:r>
              <a:rPr lang="hu-HU" dirty="0" err="1" smtClean="0"/>
              <a:t>Rumble</a:t>
            </a:r>
            <a:r>
              <a:rPr lang="hu-HU" dirty="0" smtClean="0"/>
              <a:t>! </a:t>
            </a:r>
            <a:r>
              <a:rPr lang="hu-HU" dirty="0" err="1" smtClean="0"/>
              <a:t>iPad</a:t>
            </a:r>
            <a:r>
              <a:rPr lang="hu-HU" dirty="0" smtClean="0"/>
              <a:t> </a:t>
            </a:r>
            <a:r>
              <a:rPr lang="hu-HU" dirty="0"/>
              <a:t>Air 2 vs. Nexus 9 vs. </a:t>
            </a:r>
            <a:r>
              <a:rPr lang="hu-HU" dirty="0" err="1"/>
              <a:t>China</a:t>
            </a:r>
            <a:r>
              <a:rPr lang="hu-HU" dirty="0"/>
              <a:t> </a:t>
            </a:r>
            <a:r>
              <a:rPr lang="hu-HU" dirty="0" err="1"/>
              <a:t>Tablet</a:t>
            </a:r>
            <a:r>
              <a:rPr lang="hu-HU" dirty="0"/>
              <a:t> </a:t>
            </a:r>
            <a:r>
              <a:rPr lang="hu-HU" dirty="0" smtClean="0"/>
              <a:t>SOCS</a:t>
            </a:r>
            <a:r>
              <a:rPr lang="hu-HU" dirty="0" smtClean="0">
                <a:solidFill>
                  <a:srgbClr val="000000"/>
                </a:solidFill>
              </a:rPr>
              <a:t>, Mobile </a:t>
            </a:r>
            <a:r>
              <a:rPr lang="hu-HU" dirty="0" err="1" smtClean="0">
                <a:solidFill>
                  <a:srgbClr val="000000"/>
                </a:solidFill>
              </a:rPr>
              <a:t>Droid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 smtClean="0">
                <a:solidFill>
                  <a:srgbClr val="000000"/>
                </a:solidFill>
              </a:rPr>
              <a:t>          2014, http</a:t>
            </a:r>
            <a:r>
              <a:rPr lang="hu-HU" dirty="0">
                <a:solidFill>
                  <a:srgbClr val="000000"/>
                </a:solidFill>
              </a:rPr>
              <a:t>://</a:t>
            </a:r>
            <a:r>
              <a:rPr lang="hu-HU" dirty="0" smtClean="0">
                <a:solidFill>
                  <a:srgbClr val="000000"/>
                </a:solidFill>
              </a:rPr>
              <a:t>www.mobiledroid.co.uk/blog/soc-royal-rumble-ipad-air-2-vs-nexus-9-vs-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china-tablet-socs</a:t>
            </a:r>
            <a:r>
              <a:rPr lang="hu-HU" dirty="0">
                <a:solidFill>
                  <a:srgbClr val="000000"/>
                </a:solidFill>
              </a:rPr>
              <a:t>/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2079871"/>
            <a:ext cx="903490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37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/>
              <a:t>Wang</a:t>
            </a:r>
            <a:r>
              <a:rPr lang="hu-HU" dirty="0"/>
              <a:t>, A</a:t>
            </a:r>
            <a:r>
              <a:rPr lang="hu-HU" dirty="0" smtClean="0"/>
              <a:t>., </a:t>
            </a:r>
            <a:r>
              <a:rPr lang="hu-HU" dirty="0" err="1" smtClean="0"/>
              <a:t>Lin</a:t>
            </a:r>
            <a:r>
              <a:rPr lang="hu-HU" dirty="0" smtClean="0"/>
              <a:t> T.Y., </a:t>
            </a:r>
            <a:r>
              <a:rPr lang="hu-HU" dirty="0" err="1" smtClean="0"/>
              <a:t>Ouyang</a:t>
            </a:r>
            <a:r>
              <a:rPr lang="hu-HU" dirty="0" smtClean="0"/>
              <a:t> S., </a:t>
            </a:r>
            <a:r>
              <a:rPr lang="hu-HU" dirty="0" err="1" smtClean="0"/>
              <a:t>Huang</a:t>
            </a:r>
            <a:r>
              <a:rPr lang="hu-HU" dirty="0" smtClean="0"/>
              <a:t> W.H.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smtClean="0"/>
              <a:t>H</a:t>
            </a:r>
            <a:r>
              <a:rPr lang="en-US" dirty="0" err="1" smtClean="0"/>
              <a:t>eterogeneous</a:t>
            </a:r>
            <a:r>
              <a:rPr lang="en-US" b="1" dirty="0" smtClean="0"/>
              <a:t> </a:t>
            </a:r>
            <a:r>
              <a:rPr lang="en-US" dirty="0"/>
              <a:t>multi-processing quad-core CPU 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</a:t>
            </a:r>
            <a:r>
              <a:rPr lang="en-US" dirty="0" smtClean="0"/>
              <a:t>and </a:t>
            </a:r>
            <a:r>
              <a:rPr lang="en-US" dirty="0"/>
              <a:t>dual-GPU design for optimal performance, power, and thermal tradeoffs in a 28nm 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</a:t>
            </a:r>
            <a:r>
              <a:rPr lang="en-US" dirty="0" smtClean="0"/>
              <a:t>mobile </a:t>
            </a:r>
            <a:r>
              <a:rPr lang="en-US" dirty="0"/>
              <a:t>application </a:t>
            </a:r>
            <a:r>
              <a:rPr lang="en-US" dirty="0" smtClean="0"/>
              <a:t>processor</a:t>
            </a:r>
            <a:r>
              <a:rPr lang="hu-HU" dirty="0" smtClean="0"/>
              <a:t>, ISSCC, 2014 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9029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35</a:t>
            </a:r>
            <a:r>
              <a:rPr lang="en-US" sz="1400" dirty="0" smtClean="0">
                <a:solidFill>
                  <a:srgbClr val="000000"/>
                </a:solidFill>
              </a:rPr>
              <a:t>]: </a:t>
            </a:r>
            <a:r>
              <a:rPr lang="en-US" sz="1400" dirty="0"/>
              <a:t>32 GB EMMC Memory Micro SD card </a:t>
            </a:r>
            <a:r>
              <a:rPr lang="en-US" sz="1400" dirty="0" smtClean="0"/>
              <a:t>Connection</a:t>
            </a:r>
            <a:r>
              <a:rPr lang="hu-HU" sz="1400" dirty="0" smtClean="0">
                <a:solidFill>
                  <a:srgbClr val="000000"/>
                </a:solidFill>
              </a:rPr>
              <a:t>, 320 Volt,</a:t>
            </a:r>
            <a:endParaRPr lang="en-US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          </a:t>
            </a:r>
            <a:r>
              <a:rPr lang="hu-HU" sz="1400" dirty="0">
                <a:solidFill>
                  <a:srgbClr val="000000"/>
                </a:solidFill>
              </a:rPr>
              <a:t>http://320volt.com/en/32-gb-emmc-bellege-sd-kart-baglantisi/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7465" y="2914340"/>
            <a:ext cx="872546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38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en-US" dirty="0" err="1"/>
              <a:t>Renesas</a:t>
            </a:r>
            <a:r>
              <a:rPr lang="en-US" dirty="0"/>
              <a:t> Mobile Introduces Ground-Breaking Quad Core ARM Cortex-A15/Cortex-A7 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</a:t>
            </a:r>
            <a:r>
              <a:rPr lang="en-US" dirty="0" smtClean="0"/>
              <a:t>CPU-based </a:t>
            </a:r>
            <a:r>
              <a:rPr lang="en-US" dirty="0"/>
              <a:t>Communication Processor with Integrated LTE Cat-4 </a:t>
            </a:r>
            <a:r>
              <a:rPr lang="en-US" dirty="0" smtClean="0"/>
              <a:t>Modem</a:t>
            </a:r>
            <a:r>
              <a:rPr lang="hu-HU" dirty="0" smtClean="0">
                <a:solidFill>
                  <a:srgbClr val="000000"/>
                </a:solidFill>
              </a:rPr>
              <a:t>, Febr. 14 2013,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en-US" dirty="0">
                <a:solidFill>
                  <a:srgbClr val="000000"/>
                </a:solidFill>
              </a:rPr>
              <a:t>http://www.renesas.com/press/news/2013/news20130214b.jsp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7940" y="3749830"/>
            <a:ext cx="63581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hu-HU" dirty="0" smtClean="0">
                <a:solidFill>
                  <a:srgbClr val="000000"/>
                </a:solidFill>
              </a:rPr>
              <a:t>[39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A80 </a:t>
            </a:r>
            <a:r>
              <a:rPr lang="hu-HU" dirty="0" err="1" smtClean="0">
                <a:solidFill>
                  <a:srgbClr val="000000"/>
                </a:solidFill>
              </a:rPr>
              <a:t>Octa-Core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Block</a:t>
            </a:r>
            <a:r>
              <a:rPr lang="hu-HU" dirty="0" smtClean="0">
                <a:solidFill>
                  <a:srgbClr val="000000"/>
                </a:solidFill>
              </a:rPr>
              <a:t> Diagram, </a:t>
            </a:r>
            <a:r>
              <a:rPr lang="hu-HU" dirty="0" err="1" smtClean="0">
                <a:solidFill>
                  <a:srgbClr val="000000"/>
                </a:solidFill>
              </a:rPr>
              <a:t>Allwinner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Technology</a:t>
            </a:r>
            <a:r>
              <a:rPr lang="hu-HU" dirty="0" smtClean="0">
                <a:solidFill>
                  <a:srgbClr val="000000"/>
                </a:solidFill>
              </a:rPr>
              <a:t>, 2014,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</a:t>
            </a:r>
            <a:r>
              <a:rPr lang="hu-HU" dirty="0">
                <a:solidFill>
                  <a:srgbClr val="000000"/>
                </a:solidFill>
              </a:rPr>
              <a:t>://www.allwinnertech.com/en/clq/processora/A80.html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71035" y="4338136"/>
            <a:ext cx="7754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40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Walton J., </a:t>
            </a:r>
            <a:r>
              <a:rPr lang="en-US" dirty="0"/>
              <a:t>State of the Part: </a:t>
            </a:r>
            <a:r>
              <a:rPr lang="en-US" dirty="0" err="1"/>
              <a:t>SoC</a:t>
            </a:r>
            <a:r>
              <a:rPr lang="en-US" dirty="0"/>
              <a:t> </a:t>
            </a:r>
            <a:r>
              <a:rPr lang="en-US" dirty="0" smtClean="0"/>
              <a:t>Manufacturers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AnandTech</a:t>
            </a:r>
            <a:r>
              <a:rPr lang="hu-HU" dirty="0" smtClean="0">
                <a:solidFill>
                  <a:srgbClr val="000000"/>
                </a:solidFill>
              </a:rPr>
              <a:t>, Aug. 19 2014,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http</a:t>
            </a:r>
            <a:r>
              <a:rPr lang="hu-HU" dirty="0">
                <a:solidFill>
                  <a:srgbClr val="000000"/>
                </a:solidFill>
              </a:rPr>
              <a:t>://www.anandtech.com/show/8389/state-of-the-part-soc-manufacturers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7940" y="4940675"/>
            <a:ext cx="5381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41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Wikipedia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/>
              <a:t>Allwinner</a:t>
            </a:r>
            <a:r>
              <a:rPr lang="hu-HU" dirty="0"/>
              <a:t> </a:t>
            </a:r>
            <a:r>
              <a:rPr lang="hu-HU" dirty="0" err="1" smtClean="0"/>
              <a:t>Technology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http</a:t>
            </a:r>
            <a:r>
              <a:rPr lang="hu-HU" dirty="0">
                <a:solidFill>
                  <a:srgbClr val="000000"/>
                </a:solidFill>
              </a:rPr>
              <a:t>://en.wikipedia.org/wiki/Allwinner_Technology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77940" y="5551140"/>
            <a:ext cx="85382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42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Demerjian</a:t>
            </a:r>
            <a:r>
              <a:rPr lang="hu-HU" dirty="0" smtClean="0">
                <a:solidFill>
                  <a:srgbClr val="000000"/>
                </a:solidFill>
              </a:rPr>
              <a:t> C., </a:t>
            </a:r>
            <a:r>
              <a:rPr lang="en-US" dirty="0" err="1"/>
              <a:t>Allwinner</a:t>
            </a:r>
            <a:r>
              <a:rPr lang="en-US" dirty="0"/>
              <a:t> shows off 8-core A80 </a:t>
            </a:r>
            <a:r>
              <a:rPr lang="en-US" dirty="0" err="1"/>
              <a:t>SoC</a:t>
            </a:r>
            <a:r>
              <a:rPr lang="en-US" dirty="0"/>
              <a:t> for the </a:t>
            </a:r>
            <a:r>
              <a:rPr lang="en-US" dirty="0" smtClean="0"/>
              <a:t>mid-range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Semi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Accurate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Febr. </a:t>
            </a:r>
            <a:r>
              <a:rPr lang="hu-HU" dirty="0">
                <a:solidFill>
                  <a:srgbClr val="000000"/>
                </a:solidFill>
              </a:rPr>
              <a:t>7 2014, http://</a:t>
            </a:r>
            <a:r>
              <a:rPr lang="hu-HU" dirty="0" smtClean="0">
                <a:solidFill>
                  <a:srgbClr val="000000"/>
                </a:solidFill>
              </a:rPr>
              <a:t>semiaccurate.com/2014/02/07/allwinner-shows-8-core-a80-soc-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mid-range</a:t>
            </a:r>
            <a:r>
              <a:rPr lang="hu-HU" dirty="0">
                <a:solidFill>
                  <a:srgbClr val="000000"/>
                </a:solidFill>
              </a:rPr>
              <a:t>/</a:t>
            </a:r>
            <a:endParaRPr lang="hu-H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FFFFFF"/>
                </a:solidFill>
              </a:rPr>
              <a:t>7. </a:t>
            </a:r>
            <a:r>
              <a:rPr lang="en-US" dirty="0" smtClean="0">
                <a:solidFill>
                  <a:srgbClr val="FFFFFF"/>
                </a:solidFill>
              </a:rPr>
              <a:t>References (</a:t>
            </a:r>
            <a:r>
              <a:rPr lang="hu-HU" dirty="0">
                <a:solidFill>
                  <a:srgbClr val="FFFFFF"/>
                </a:solidFill>
              </a:rPr>
              <a:t>6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257170"/>
            <a:ext cx="61332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44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Wikipedia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/>
              <a:t>MediaTek</a:t>
            </a:r>
            <a:r>
              <a:rPr lang="hu-HU" dirty="0">
                <a:solidFill>
                  <a:srgbClr val="000000"/>
                </a:solidFill>
              </a:rPr>
              <a:t>, http://</a:t>
            </a:r>
            <a:r>
              <a:rPr lang="hu-HU" dirty="0" smtClean="0">
                <a:solidFill>
                  <a:srgbClr val="000000"/>
                </a:solidFill>
              </a:rPr>
              <a:t>en.wikipedia.org/wiki/MediaTek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1648405"/>
            <a:ext cx="903535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45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en-US" dirty="0" err="1"/>
              <a:t>MediaTek</a:t>
            </a:r>
            <a:r>
              <a:rPr lang="en-US" dirty="0"/>
              <a:t> is repositioning itself with the new MT6732 and MT6752 </a:t>
            </a:r>
            <a:r>
              <a:rPr lang="en-US" dirty="0" err="1"/>
              <a:t>SoCs</a:t>
            </a:r>
            <a:r>
              <a:rPr lang="en-US" dirty="0"/>
              <a:t> for the “super-mid 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</a:t>
            </a:r>
            <a:r>
              <a:rPr lang="en-US" dirty="0" smtClean="0"/>
              <a:t>market</a:t>
            </a:r>
            <a:r>
              <a:rPr lang="en-US" dirty="0"/>
              <a:t>” just being born, plus new wearable technologies for </a:t>
            </a:r>
            <a:r>
              <a:rPr lang="en-US" dirty="0" err="1"/>
              <a:t>wPANs</a:t>
            </a:r>
            <a:r>
              <a:rPr lang="en-US" dirty="0"/>
              <a:t> and </a:t>
            </a:r>
            <a:r>
              <a:rPr lang="en-US" dirty="0" err="1"/>
              <a:t>IoT</a:t>
            </a:r>
            <a:r>
              <a:rPr lang="en-US" dirty="0"/>
              <a:t> are added for 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</a:t>
            </a:r>
            <a:r>
              <a:rPr lang="en-US" dirty="0" smtClean="0"/>
              <a:t>the </a:t>
            </a:r>
            <a:r>
              <a:rPr lang="en-US" dirty="0"/>
              <a:t>new premium MT6595 </a:t>
            </a:r>
            <a:r>
              <a:rPr lang="en-US" dirty="0" err="1" smtClean="0"/>
              <a:t>SoC</a:t>
            </a:r>
            <a:r>
              <a:rPr lang="hu-HU" dirty="0" smtClean="0"/>
              <a:t>, </a:t>
            </a:r>
            <a:r>
              <a:rPr lang="hu-HU" dirty="0" err="1" smtClean="0"/>
              <a:t>Lazure</a:t>
            </a:r>
            <a:r>
              <a:rPr lang="hu-HU" dirty="0" smtClean="0"/>
              <a:t>, </a:t>
            </a:r>
            <a:r>
              <a:rPr lang="hu-HU" dirty="0" err="1" smtClean="0"/>
              <a:t>March</a:t>
            </a:r>
            <a:r>
              <a:rPr lang="hu-HU" dirty="0" smtClean="0"/>
              <a:t> 4 2014,</a:t>
            </a:r>
          </a:p>
          <a:p>
            <a:r>
              <a:rPr lang="hu-HU" dirty="0"/>
              <a:t>          http://</a:t>
            </a:r>
            <a:r>
              <a:rPr lang="hu-HU" dirty="0" smtClean="0"/>
              <a:t>lazure2.wordpress.com/2014/03/04/</a:t>
            </a:r>
            <a:r>
              <a:rPr lang="hu-HU" dirty="0" err="1" smtClean="0"/>
              <a:t>mediatek-is-repositioning-itself-with-the-new-</a:t>
            </a:r>
            <a:endParaRPr lang="hu-HU" dirty="0" smtClean="0"/>
          </a:p>
          <a:p>
            <a:r>
              <a:rPr lang="hu-HU" dirty="0" smtClean="0"/>
              <a:t>          mt6732-and-mt6752-socs-for-the-super-mid-market-just-being-born-plus-new-wearable-</a:t>
            </a:r>
          </a:p>
          <a:p>
            <a:r>
              <a:rPr lang="hu-HU" dirty="0"/>
              <a:t> </a:t>
            </a:r>
            <a:r>
              <a:rPr lang="hu-HU" dirty="0" smtClean="0"/>
              <a:t>         </a:t>
            </a:r>
            <a:r>
              <a:rPr lang="hu-HU" dirty="0" err="1" smtClean="0"/>
              <a:t>technologies-for-wpans-and-iot-are-added-for-the-new-prem</a:t>
            </a:r>
            <a:r>
              <a:rPr lang="hu-HU" dirty="0"/>
              <a:t>/</a:t>
            </a:r>
            <a:endParaRPr lang="en-US" dirty="0"/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9029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43</a:t>
            </a:r>
            <a:r>
              <a:rPr lang="en-US" sz="1400" dirty="0" smtClean="0">
                <a:solidFill>
                  <a:srgbClr val="000000"/>
                </a:solidFill>
              </a:rPr>
              <a:t>]: </a:t>
            </a:r>
            <a:r>
              <a:rPr lang="hu-HU" sz="1400" dirty="0" err="1" smtClean="0">
                <a:solidFill>
                  <a:srgbClr val="000000"/>
                </a:solidFill>
              </a:rPr>
              <a:t>Merritt</a:t>
            </a:r>
            <a:r>
              <a:rPr lang="hu-HU" sz="1400" dirty="0" smtClean="0">
                <a:solidFill>
                  <a:srgbClr val="000000"/>
                </a:solidFill>
              </a:rPr>
              <a:t> R., </a:t>
            </a:r>
            <a:r>
              <a:rPr lang="en-US" sz="1400" dirty="0"/>
              <a:t>Chinese </a:t>
            </a:r>
            <a:r>
              <a:rPr lang="en-US" sz="1400" dirty="0" err="1"/>
              <a:t>SoC</a:t>
            </a:r>
            <a:r>
              <a:rPr lang="en-US" sz="1400" dirty="0"/>
              <a:t> firm plans IPO to push mobile </a:t>
            </a:r>
            <a:r>
              <a:rPr lang="en-US" sz="1400" dirty="0" smtClean="0"/>
              <a:t>roadmap</a:t>
            </a:r>
            <a:r>
              <a:rPr lang="hu-HU" sz="1400" dirty="0" smtClean="0"/>
              <a:t>, EET </a:t>
            </a:r>
            <a:r>
              <a:rPr lang="hu-HU" sz="1400" dirty="0" err="1" smtClean="0"/>
              <a:t>Asia</a:t>
            </a:r>
            <a:r>
              <a:rPr lang="hu-HU" sz="1400" dirty="0" smtClean="0"/>
              <a:t>, Nov. 13 2013</a:t>
            </a:r>
            <a:r>
              <a:rPr lang="hu-HU" sz="1400" dirty="0" smtClean="0">
                <a:solidFill>
                  <a:srgbClr val="000000"/>
                </a:solidFill>
              </a:rPr>
              <a:t>,</a:t>
            </a:r>
            <a:endParaRPr lang="en-US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          </a:t>
            </a:r>
            <a:r>
              <a:rPr lang="hu-HU" sz="1400" dirty="0">
                <a:solidFill>
                  <a:srgbClr val="000000"/>
                </a:solidFill>
              </a:rPr>
              <a:t>http://www.eetasia.com/ART_8800691924_499489_NT_3a5a522f.HTM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87465" y="3113965"/>
            <a:ext cx="90746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46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/>
              <a:t>Cunningham</a:t>
            </a:r>
            <a:r>
              <a:rPr lang="hu-HU" dirty="0" smtClean="0"/>
              <a:t> A., </a:t>
            </a:r>
            <a:r>
              <a:rPr lang="en-US" dirty="0" err="1"/>
              <a:t>MediaTek</a:t>
            </a:r>
            <a:r>
              <a:rPr lang="en-US" dirty="0"/>
              <a:t> escalates the multicore madness with a 10-core smartphone </a:t>
            </a:r>
            <a:r>
              <a:rPr lang="en-US" dirty="0" err="1" smtClean="0"/>
              <a:t>SoC</a:t>
            </a:r>
            <a:r>
              <a:rPr lang="hu-HU" dirty="0" smtClean="0"/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Ars </a:t>
            </a:r>
            <a:r>
              <a:rPr lang="hu-HU" dirty="0" err="1" smtClean="0">
                <a:solidFill>
                  <a:srgbClr val="000000"/>
                </a:solidFill>
              </a:rPr>
              <a:t>Technica</a:t>
            </a:r>
            <a:r>
              <a:rPr lang="hu-HU" dirty="0">
                <a:solidFill>
                  <a:srgbClr val="000000"/>
                </a:solidFill>
              </a:rPr>
              <a:t>, May 12 2015, http://</a:t>
            </a:r>
            <a:r>
              <a:rPr lang="hu-HU" dirty="0" smtClean="0">
                <a:solidFill>
                  <a:srgbClr val="000000"/>
                </a:solidFill>
              </a:rPr>
              <a:t>arstechnica.com/gadgets/2015/05/mediatek-escalates-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the-multicore-madness-with-a-10-core-smartphone-soc</a:t>
            </a:r>
            <a:r>
              <a:rPr lang="hu-HU" dirty="0">
                <a:solidFill>
                  <a:srgbClr val="000000"/>
                </a:solidFill>
              </a:rPr>
              <a:t>/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7940" y="3949455"/>
            <a:ext cx="90162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hu-HU" dirty="0" smtClean="0">
                <a:solidFill>
                  <a:srgbClr val="000000"/>
                </a:solidFill>
              </a:rPr>
              <a:t>[47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MediaTek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CorePilot</a:t>
            </a:r>
            <a:r>
              <a:rPr lang="hu-HU" dirty="0" smtClean="0">
                <a:solidFill>
                  <a:srgbClr val="000000"/>
                </a:solidFill>
              </a:rPr>
              <a:t> 3.0, White </a:t>
            </a:r>
            <a:r>
              <a:rPr lang="hu-HU" dirty="0" err="1" smtClean="0">
                <a:solidFill>
                  <a:srgbClr val="000000"/>
                </a:solidFill>
              </a:rPr>
              <a:t>Paper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</a:t>
            </a:r>
            <a:r>
              <a:rPr lang="hu-HU" dirty="0">
                <a:solidFill>
                  <a:srgbClr val="000000"/>
                </a:solidFill>
              </a:rPr>
              <a:t>://cdn-cw.mediatek.com/White%20Papers/MediaTek%20CorePilot%203.0%20White</a:t>
            </a:r>
            <a:r>
              <a:rPr lang="hu-HU" dirty="0" smtClean="0">
                <a:solidFill>
                  <a:srgbClr val="000000"/>
                </a:solidFill>
              </a:rPr>
              <a:t>%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20Paper%20PDFCP3WP%200915.pdf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7940" y="4780171"/>
            <a:ext cx="81808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48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en-US" dirty="0" err="1"/>
              <a:t>big.LITTLE</a:t>
            </a:r>
            <a:r>
              <a:rPr lang="en-US" dirty="0"/>
              <a:t> Technology: The Future of </a:t>
            </a:r>
            <a:r>
              <a:rPr lang="en-US" dirty="0" smtClean="0"/>
              <a:t>Mobile</a:t>
            </a:r>
            <a:r>
              <a:rPr lang="hu-HU" dirty="0" smtClean="0"/>
              <a:t>, White </a:t>
            </a:r>
            <a:r>
              <a:rPr lang="hu-HU" dirty="0" err="1" smtClean="0"/>
              <a:t>Paper</a:t>
            </a:r>
            <a:r>
              <a:rPr lang="hu-HU" dirty="0" smtClean="0"/>
              <a:t>, 2013,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https</a:t>
            </a:r>
            <a:r>
              <a:rPr lang="hu-HU" dirty="0">
                <a:solidFill>
                  <a:srgbClr val="000000"/>
                </a:solidFill>
              </a:rPr>
              <a:t>://www.arm.com/files/pdf/big_LITTLE_Technology_the_Futue_of_Mobile.pdf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77940" y="5390636"/>
            <a:ext cx="86664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49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Rickards</a:t>
            </a:r>
            <a:r>
              <a:rPr lang="hu-HU" dirty="0" smtClean="0">
                <a:solidFill>
                  <a:srgbClr val="000000"/>
                </a:solidFill>
              </a:rPr>
              <a:t> I., </a:t>
            </a:r>
            <a:r>
              <a:rPr lang="hu-HU" dirty="0" err="1" smtClean="0">
                <a:solidFill>
                  <a:srgbClr val="000000"/>
                </a:solidFill>
              </a:rPr>
              <a:t>Kucheria</a:t>
            </a:r>
            <a:r>
              <a:rPr lang="hu-HU" dirty="0" smtClean="0">
                <a:solidFill>
                  <a:srgbClr val="000000"/>
                </a:solidFill>
              </a:rPr>
              <a:t> A., </a:t>
            </a:r>
            <a:r>
              <a:rPr lang="en-US" dirty="0">
                <a:solidFill>
                  <a:srgbClr val="000000"/>
                </a:solidFill>
              </a:rPr>
              <a:t>Energy Aware Scheduling (EAS) progress </a:t>
            </a:r>
            <a:r>
              <a:rPr lang="en-US" dirty="0" smtClean="0">
                <a:solidFill>
                  <a:srgbClr val="000000"/>
                </a:solidFill>
              </a:rPr>
              <a:t>update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Linaro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hu-HU" dirty="0" err="1" smtClean="0">
                <a:solidFill>
                  <a:srgbClr val="000000"/>
                </a:solidFill>
              </a:rPr>
              <a:t>Sept</a:t>
            </a:r>
            <a:r>
              <a:rPr lang="hu-HU" dirty="0" smtClean="0">
                <a:solidFill>
                  <a:srgbClr val="000000"/>
                </a:solidFill>
              </a:rPr>
              <a:t>. </a:t>
            </a:r>
            <a:r>
              <a:rPr lang="hu-HU" dirty="0">
                <a:solidFill>
                  <a:srgbClr val="000000"/>
                </a:solidFill>
              </a:rPr>
              <a:t>18 2015, https://</a:t>
            </a:r>
            <a:r>
              <a:rPr lang="hu-HU" dirty="0" smtClean="0">
                <a:solidFill>
                  <a:srgbClr val="000000"/>
                </a:solidFill>
              </a:rPr>
              <a:t>www.linaro.org/blog/core-dump/energy-aware-scheduling-eas-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progress-update</a:t>
            </a:r>
            <a:r>
              <a:rPr lang="hu-HU" dirty="0">
                <a:solidFill>
                  <a:srgbClr val="000000"/>
                </a:solidFill>
              </a:rPr>
              <a:t>/</a:t>
            </a:r>
            <a:endParaRPr lang="hu-H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FFFFFF"/>
                </a:solidFill>
              </a:rPr>
              <a:t>7. </a:t>
            </a:r>
            <a:r>
              <a:rPr lang="en-US" dirty="0" smtClean="0">
                <a:solidFill>
                  <a:srgbClr val="FFFFFF"/>
                </a:solidFill>
              </a:rPr>
              <a:t>References (</a:t>
            </a:r>
            <a:r>
              <a:rPr lang="hu-HU" dirty="0" smtClean="0">
                <a:solidFill>
                  <a:srgbClr val="FFFFFF"/>
                </a:solidFill>
              </a:rPr>
              <a:t>7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257170"/>
            <a:ext cx="84995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51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Watts</a:t>
            </a:r>
            <a:r>
              <a:rPr lang="hu-HU" dirty="0" smtClean="0">
                <a:solidFill>
                  <a:srgbClr val="000000"/>
                </a:solidFill>
              </a:rPr>
              <a:t> C., </a:t>
            </a:r>
            <a:r>
              <a:rPr lang="hu-HU" dirty="0" err="1" smtClean="0">
                <a:solidFill>
                  <a:srgbClr val="000000"/>
                </a:solidFill>
              </a:rPr>
              <a:t>Flynn</a:t>
            </a:r>
            <a:r>
              <a:rPr lang="hu-HU" dirty="0" smtClean="0">
                <a:solidFill>
                  <a:srgbClr val="000000"/>
                </a:solidFill>
              </a:rPr>
              <a:t> D., </a:t>
            </a:r>
            <a:r>
              <a:rPr lang="hu-HU" dirty="0" err="1"/>
              <a:t>Interoperability</a:t>
            </a:r>
            <a:r>
              <a:rPr lang="hu-HU" dirty="0"/>
              <a:t> </a:t>
            </a:r>
            <a:r>
              <a:rPr lang="hu-HU" dirty="0" err="1"/>
              <a:t>Developer</a:t>
            </a:r>
            <a:r>
              <a:rPr lang="hu-HU" dirty="0"/>
              <a:t>’s </a:t>
            </a:r>
            <a:r>
              <a:rPr lang="hu-HU" dirty="0" smtClean="0"/>
              <a:t>Forum, </a:t>
            </a:r>
            <a:r>
              <a:rPr lang="hu-HU" dirty="0" err="1" smtClean="0"/>
              <a:t>Oct</a:t>
            </a:r>
            <a:r>
              <a:rPr lang="hu-HU" dirty="0" smtClean="0"/>
              <a:t>. 21 2004,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en-US" dirty="0" smtClean="0">
                <a:solidFill>
                  <a:srgbClr val="000000"/>
                </a:solidFill>
              </a:rPr>
              <a:t>https</a:t>
            </a:r>
            <a:r>
              <a:rPr lang="en-US" dirty="0">
                <a:solidFill>
                  <a:srgbClr val="000000"/>
                </a:solidFill>
              </a:rPr>
              <a:t>://www.synopsys.com/Community/Interoperability/Documents/devforum_pres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endParaRPr lang="hu-HU" dirty="0" smtClean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en-US" dirty="0" smtClean="0">
                <a:solidFill>
                  <a:srgbClr val="000000"/>
                </a:solidFill>
              </a:rPr>
              <a:t>2004oct/</a:t>
            </a:r>
            <a:r>
              <a:rPr lang="en-US" dirty="0" err="1" smtClean="0">
                <a:solidFill>
                  <a:srgbClr val="000000"/>
                </a:solidFill>
              </a:rPr>
              <a:t>lpf</a:t>
            </a:r>
            <a:r>
              <a:rPr lang="en-US" dirty="0" smtClean="0">
                <a:solidFill>
                  <a:srgbClr val="000000"/>
                </a:solidFill>
              </a:rPr>
              <a:t>/01-ARM-IEM.pdf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2069735"/>
            <a:ext cx="78796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52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Anderson M., </a:t>
            </a:r>
            <a:r>
              <a:rPr lang="en-US" dirty="0">
                <a:solidFill>
                  <a:srgbClr val="000000"/>
                </a:solidFill>
              </a:rPr>
              <a:t>Scheduler Options in </a:t>
            </a:r>
            <a:r>
              <a:rPr lang="en-US" dirty="0" err="1" smtClean="0">
                <a:solidFill>
                  <a:srgbClr val="000000"/>
                </a:solidFill>
              </a:rPr>
              <a:t>big.LITTLE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Android </a:t>
            </a:r>
            <a:r>
              <a:rPr lang="en-US" dirty="0" smtClean="0">
                <a:solidFill>
                  <a:srgbClr val="000000"/>
                </a:solidFill>
              </a:rPr>
              <a:t>Platforms</a:t>
            </a:r>
            <a:r>
              <a:rPr lang="hu-HU" dirty="0" smtClean="0">
                <a:solidFill>
                  <a:srgbClr val="000000"/>
                </a:solidFill>
              </a:rPr>
              <a:t>, 2015,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</a:t>
            </a:r>
            <a:r>
              <a:rPr lang="hu-HU" dirty="0">
                <a:solidFill>
                  <a:srgbClr val="000000"/>
                </a:solidFill>
              </a:rPr>
              <a:t>://events.linuxfoundation.org/sites/events/files/slides/GTS_Anderson.pdf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9029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50</a:t>
            </a:r>
            <a:r>
              <a:rPr lang="en-US" sz="1400" dirty="0" smtClean="0">
                <a:solidFill>
                  <a:srgbClr val="000000"/>
                </a:solidFill>
              </a:rPr>
              <a:t>]: </a:t>
            </a:r>
            <a:r>
              <a:rPr lang="hu-HU" sz="1400" dirty="0"/>
              <a:t>ARM Cortex-A57 </a:t>
            </a:r>
            <a:r>
              <a:rPr lang="hu-HU" sz="1400" dirty="0" err="1"/>
              <a:t>MPCore</a:t>
            </a:r>
            <a:r>
              <a:rPr lang="hu-HU" sz="1400" dirty="0"/>
              <a:t> </a:t>
            </a:r>
            <a:r>
              <a:rPr lang="hu-HU" sz="1400" dirty="0" err="1"/>
              <a:t>Processor</a:t>
            </a:r>
            <a:r>
              <a:rPr lang="hu-HU" sz="1400" dirty="0"/>
              <a:t> </a:t>
            </a:r>
            <a:r>
              <a:rPr lang="hu-HU" sz="1400" dirty="0" err="1"/>
              <a:t>Technical</a:t>
            </a:r>
            <a:r>
              <a:rPr lang="hu-HU" sz="1400" dirty="0"/>
              <a:t> </a:t>
            </a:r>
            <a:r>
              <a:rPr lang="hu-HU" sz="1400" dirty="0" err="1"/>
              <a:t>Reference</a:t>
            </a:r>
            <a:r>
              <a:rPr lang="hu-HU" sz="1400" dirty="0"/>
              <a:t> </a:t>
            </a:r>
            <a:r>
              <a:rPr lang="hu-HU" sz="1400" dirty="0" err="1" smtClean="0"/>
              <a:t>Manual</a:t>
            </a:r>
            <a:r>
              <a:rPr lang="hu-HU" sz="1400" dirty="0" smtClean="0"/>
              <a:t>, 2013,</a:t>
            </a:r>
          </a:p>
          <a:p>
            <a:r>
              <a:rPr lang="hu-HU" sz="1400" dirty="0" smtClean="0">
                <a:solidFill>
                  <a:srgbClr val="000000"/>
                </a:solidFill>
              </a:rPr>
              <a:t>          </a:t>
            </a:r>
            <a:r>
              <a:rPr lang="en-US" sz="1400" dirty="0" smtClean="0">
                <a:solidFill>
                  <a:srgbClr val="000000"/>
                </a:solidFill>
              </a:rPr>
              <a:t>http</a:t>
            </a:r>
            <a:r>
              <a:rPr lang="en-US" sz="1400" dirty="0">
                <a:solidFill>
                  <a:srgbClr val="000000"/>
                </a:solidFill>
              </a:rPr>
              <a:t>://infocenter.arm.com/help/index.jsp?topic=/com.arm.doc.ddi0488c/CACDDBBA.html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87465" y="2654390"/>
            <a:ext cx="908883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53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Frumusanu</a:t>
            </a:r>
            <a:r>
              <a:rPr lang="hu-HU" dirty="0" smtClean="0">
                <a:solidFill>
                  <a:srgbClr val="000000"/>
                </a:solidFill>
              </a:rPr>
              <a:t> A., Smith R., </a:t>
            </a:r>
            <a:r>
              <a:rPr lang="en-US" dirty="0">
                <a:solidFill>
                  <a:srgbClr val="000000"/>
                </a:solidFill>
              </a:rPr>
              <a:t>ARM A53/A57/T760 investigated - Samsung Galaxy Note 4 </a:t>
            </a:r>
            <a:r>
              <a:rPr lang="en-US" dirty="0" err="1">
                <a:solidFill>
                  <a:srgbClr val="000000"/>
                </a:solidFill>
              </a:rPr>
              <a:t>Exynos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hu-HU" dirty="0" smtClean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en-US" dirty="0" smtClean="0">
                <a:solidFill>
                  <a:srgbClr val="000000"/>
                </a:solidFill>
              </a:rPr>
              <a:t>Review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AnandTech</a:t>
            </a:r>
            <a:r>
              <a:rPr lang="hu-HU" dirty="0" smtClean="0">
                <a:solidFill>
                  <a:srgbClr val="000000"/>
                </a:solidFill>
              </a:rPr>
              <a:t>, Febr. 10 2015, 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</a:t>
            </a:r>
            <a:r>
              <a:rPr lang="hu-HU" dirty="0">
                <a:solidFill>
                  <a:srgbClr val="000000"/>
                </a:solidFill>
              </a:rPr>
              <a:t>://www.anandtech.com/show/8718/the-samsung-galaxy-note-4-exynos-review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7940" y="3489880"/>
            <a:ext cx="852214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hu-HU" dirty="0" smtClean="0">
                <a:solidFill>
                  <a:srgbClr val="000000"/>
                </a:solidFill>
              </a:rPr>
              <a:t>[54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Poirier</a:t>
            </a:r>
            <a:r>
              <a:rPr lang="hu-HU" dirty="0" smtClean="0">
                <a:solidFill>
                  <a:srgbClr val="000000"/>
                </a:solidFill>
              </a:rPr>
              <a:t> M., LCA14-104: GTS- A </a:t>
            </a:r>
            <a:r>
              <a:rPr lang="hu-HU" dirty="0" err="1" smtClean="0">
                <a:solidFill>
                  <a:srgbClr val="000000"/>
                </a:solidFill>
              </a:rPr>
              <a:t>solution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to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support</a:t>
            </a:r>
            <a:r>
              <a:rPr lang="hu-HU" dirty="0" smtClean="0">
                <a:solidFill>
                  <a:srgbClr val="000000"/>
                </a:solidFill>
              </a:rPr>
              <a:t> ARM’s </a:t>
            </a:r>
            <a:r>
              <a:rPr lang="hu-HU" dirty="0" err="1" smtClean="0">
                <a:solidFill>
                  <a:srgbClr val="000000"/>
                </a:solidFill>
              </a:rPr>
              <a:t>big.LITTLE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technology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hu-HU" dirty="0" err="1">
                <a:solidFill>
                  <a:srgbClr val="000000"/>
                </a:solidFill>
              </a:rPr>
              <a:t>SlideShare</a:t>
            </a:r>
            <a:r>
              <a:rPr lang="hu-HU" dirty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March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>
                <a:solidFill>
                  <a:srgbClr val="000000"/>
                </a:solidFill>
              </a:rPr>
              <a:t>23 2014, </a:t>
            </a:r>
            <a:endParaRPr lang="hu-HU" dirty="0" smtClean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http</a:t>
            </a:r>
            <a:r>
              <a:rPr lang="hu-HU" dirty="0">
                <a:solidFill>
                  <a:srgbClr val="000000"/>
                </a:solidFill>
              </a:rPr>
              <a:t>://www.slideshare.net/linaroorg/lca14-104-gtsasolutiontoarmsbiglittletechnology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7940" y="4311071"/>
            <a:ext cx="88042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55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Ho</a:t>
            </a:r>
            <a:r>
              <a:rPr lang="hu-HU" dirty="0" smtClean="0">
                <a:solidFill>
                  <a:srgbClr val="000000"/>
                </a:solidFill>
              </a:rPr>
              <a:t> J., </a:t>
            </a:r>
            <a:r>
              <a:rPr lang="hu-HU" dirty="0" err="1" smtClean="0">
                <a:solidFill>
                  <a:srgbClr val="000000"/>
                </a:solidFill>
              </a:rPr>
              <a:t>Frumusanu</a:t>
            </a:r>
            <a:r>
              <a:rPr lang="hu-HU" dirty="0" smtClean="0">
                <a:solidFill>
                  <a:srgbClr val="000000"/>
                </a:solidFill>
              </a:rPr>
              <a:t> A., </a:t>
            </a:r>
            <a:r>
              <a:rPr lang="hu-HU" dirty="0" err="1"/>
              <a:t>Understanding</a:t>
            </a:r>
            <a:r>
              <a:rPr lang="hu-HU" dirty="0"/>
              <a:t> </a:t>
            </a:r>
            <a:r>
              <a:rPr lang="hu-HU" dirty="0" err="1"/>
              <a:t>Qualcomm</a:t>
            </a:r>
            <a:r>
              <a:rPr lang="hu-HU" dirty="0"/>
              <a:t>'s </a:t>
            </a:r>
            <a:r>
              <a:rPr lang="hu-HU" dirty="0" err="1"/>
              <a:t>Snapdragon</a:t>
            </a:r>
            <a:r>
              <a:rPr lang="hu-HU" dirty="0"/>
              <a:t> 810: Performance </a:t>
            </a:r>
            <a:r>
              <a:rPr lang="hu-HU" dirty="0" err="1" smtClean="0"/>
              <a:t>Preview</a:t>
            </a:r>
            <a:r>
              <a:rPr lang="hu-HU" dirty="0" smtClean="0"/>
              <a:t>,</a:t>
            </a:r>
          </a:p>
          <a:p>
            <a:r>
              <a:rPr lang="hu-HU" dirty="0"/>
              <a:t> </a:t>
            </a:r>
            <a:r>
              <a:rPr lang="hu-HU" dirty="0" smtClean="0"/>
              <a:t>         </a:t>
            </a:r>
            <a:r>
              <a:rPr lang="hu-HU" dirty="0" err="1" smtClean="0"/>
              <a:t>AnandTech</a:t>
            </a:r>
            <a:r>
              <a:rPr lang="hu-HU" dirty="0" smtClean="0"/>
              <a:t>, Febr. 12 2015, </a:t>
            </a:r>
          </a:p>
          <a:p>
            <a:r>
              <a:rPr lang="hu-HU" dirty="0" smtClean="0"/>
              <a:t>          http</a:t>
            </a:r>
            <a:r>
              <a:rPr lang="hu-HU" dirty="0"/>
              <a:t>://www.anandtech.com/show/8933/snapdragon-810-performance-preview/4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77940" y="5129665"/>
            <a:ext cx="909627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56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Sims</a:t>
            </a:r>
            <a:r>
              <a:rPr lang="hu-HU" dirty="0" smtClean="0">
                <a:solidFill>
                  <a:srgbClr val="000000"/>
                </a:solidFill>
              </a:rPr>
              <a:t> G., </a:t>
            </a:r>
            <a:r>
              <a:rPr lang="en-US" dirty="0">
                <a:solidFill>
                  <a:srgbClr val="000000"/>
                </a:solidFill>
              </a:rPr>
              <a:t>ARM’s Intelligent Power Allocation adds some more clever to thermal </a:t>
            </a:r>
            <a:r>
              <a:rPr lang="en-US" dirty="0" smtClean="0">
                <a:solidFill>
                  <a:srgbClr val="000000"/>
                </a:solidFill>
              </a:rPr>
              <a:t>management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Android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Authority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Oct</a:t>
            </a:r>
            <a:r>
              <a:rPr lang="hu-HU" dirty="0" smtClean="0">
                <a:solidFill>
                  <a:srgbClr val="000000"/>
                </a:solidFill>
              </a:rPr>
              <a:t>. 13 2014, 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</a:t>
            </a:r>
            <a:r>
              <a:rPr lang="hu-HU" dirty="0">
                <a:solidFill>
                  <a:srgbClr val="000000"/>
                </a:solidFill>
              </a:rPr>
              <a:t>://www.androidauthority.com/arms-intelligent-power-allocation-536244/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77940" y="5956595"/>
            <a:ext cx="83306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57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smtClean="0">
                <a:solidFill>
                  <a:srgbClr val="000000"/>
                </a:solidFill>
              </a:rPr>
              <a:t>ARM </a:t>
            </a:r>
            <a:r>
              <a:rPr lang="hu-HU" dirty="0" err="1" smtClean="0">
                <a:solidFill>
                  <a:srgbClr val="000000"/>
                </a:solidFill>
              </a:rPr>
              <a:t>Intelligent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Power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Allocation</a:t>
            </a:r>
            <a:r>
              <a:rPr lang="hu-HU" dirty="0" smtClean="0">
                <a:solidFill>
                  <a:srgbClr val="000000"/>
                </a:solidFill>
              </a:rPr>
              <a:t>, 2014,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</a:t>
            </a:r>
            <a:r>
              <a:rPr lang="hu-HU" dirty="0">
                <a:solidFill>
                  <a:srgbClr val="000000"/>
                </a:solidFill>
              </a:rPr>
              <a:t>://www.armtechforum.com.cn/2014/sz/C-1_ARMIntelligentPowerAllocation.pdf</a:t>
            </a:r>
            <a:endParaRPr lang="hu-H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solidFill>
                  <a:srgbClr val="FFFFFF"/>
                </a:solidFill>
              </a:rPr>
              <a:t>7. </a:t>
            </a:r>
            <a:r>
              <a:rPr lang="en-US" dirty="0" smtClean="0">
                <a:solidFill>
                  <a:srgbClr val="FFFFFF"/>
                </a:solidFill>
              </a:rPr>
              <a:t>References (</a:t>
            </a:r>
            <a:r>
              <a:rPr lang="hu-HU" dirty="0">
                <a:solidFill>
                  <a:srgbClr val="FFFFFF"/>
                </a:solidFill>
              </a:rPr>
              <a:t>8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76213" y="1257170"/>
            <a:ext cx="7964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59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>
                <a:solidFill>
                  <a:srgbClr val="000000"/>
                </a:solidFill>
              </a:rPr>
              <a:t>Kucheria</a:t>
            </a:r>
            <a:r>
              <a:rPr lang="hu-HU" dirty="0">
                <a:solidFill>
                  <a:srgbClr val="000000"/>
                </a:solidFill>
              </a:rPr>
              <a:t> A., </a:t>
            </a:r>
            <a:r>
              <a:rPr lang="hu-HU" dirty="0" err="1">
                <a:solidFill>
                  <a:srgbClr val="000000"/>
                </a:solidFill>
              </a:rPr>
              <a:t>Energy-Aware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Scheduling</a:t>
            </a:r>
            <a:r>
              <a:rPr lang="hu-HU" dirty="0">
                <a:solidFill>
                  <a:srgbClr val="000000"/>
                </a:solidFill>
              </a:rPr>
              <a:t> (EAS) </a:t>
            </a:r>
            <a:r>
              <a:rPr lang="hu-HU" dirty="0" smtClean="0">
                <a:solidFill>
                  <a:srgbClr val="000000"/>
                </a:solidFill>
              </a:rPr>
              <a:t>Project, </a:t>
            </a:r>
            <a:r>
              <a:rPr lang="hu-HU" dirty="0" err="1" smtClean="0">
                <a:solidFill>
                  <a:srgbClr val="000000"/>
                </a:solidFill>
              </a:rPr>
              <a:t>Linaro</a:t>
            </a:r>
            <a:r>
              <a:rPr lang="hu-HU" dirty="0" smtClean="0">
                <a:solidFill>
                  <a:srgbClr val="000000"/>
                </a:solidFill>
              </a:rPr>
              <a:t>, Jan. 27 2015,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en-US" dirty="0" smtClean="0">
                <a:solidFill>
                  <a:srgbClr val="000000"/>
                </a:solidFill>
              </a:rPr>
              <a:t>https</a:t>
            </a:r>
            <a:r>
              <a:rPr lang="en-US" dirty="0">
                <a:solidFill>
                  <a:srgbClr val="000000"/>
                </a:solidFill>
              </a:rPr>
              <a:t>://www.linaro.org/blog/core-dump/energy-aware-scheduling-eas-project/</a:t>
            </a:r>
          </a:p>
        </p:txBody>
      </p:sp>
      <p:sp>
        <p:nvSpPr>
          <p:cNvPr id="139271" name="Text Box 11"/>
          <p:cNvSpPr txBox="1">
            <a:spLocks noChangeArrowheads="1"/>
          </p:cNvSpPr>
          <p:nvPr/>
        </p:nvSpPr>
        <p:spPr bwMode="auto">
          <a:xfrm>
            <a:off x="176213" y="1863350"/>
            <a:ext cx="8463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60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MediaTek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CorePilot</a:t>
            </a:r>
            <a:r>
              <a:rPr lang="hu-HU" dirty="0" smtClean="0">
                <a:solidFill>
                  <a:srgbClr val="000000"/>
                </a:solidFill>
              </a:rPr>
              <a:t> 2.0, White </a:t>
            </a:r>
            <a:r>
              <a:rPr lang="hu-HU" dirty="0" err="1" smtClean="0">
                <a:solidFill>
                  <a:srgbClr val="000000"/>
                </a:solidFill>
              </a:rPr>
              <a:t>Paper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</a:t>
            </a:r>
            <a:r>
              <a:rPr lang="hu-HU" dirty="0">
                <a:solidFill>
                  <a:srgbClr val="000000"/>
                </a:solidFill>
              </a:rPr>
              <a:t>http://cdn-cw.mediatek.com/White%20Papers/MediaTek_CorePilot%202.0_Final.pdf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139273" name="Rectangle 11"/>
          <p:cNvSpPr>
            <a:spLocks noChangeArrowheads="1"/>
          </p:cNvSpPr>
          <p:nvPr/>
        </p:nvSpPr>
        <p:spPr bwMode="auto">
          <a:xfrm>
            <a:off x="184150" y="652500"/>
            <a:ext cx="9029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58</a:t>
            </a:r>
            <a:r>
              <a:rPr lang="en-US" sz="1400" dirty="0" smtClean="0">
                <a:solidFill>
                  <a:srgbClr val="000000"/>
                </a:solidFill>
              </a:rPr>
              <a:t>]: </a:t>
            </a:r>
            <a:r>
              <a:rPr lang="hu-HU" sz="1400" dirty="0" err="1" smtClean="0">
                <a:solidFill>
                  <a:srgbClr val="000000"/>
                </a:solidFill>
              </a:rPr>
              <a:t>Agrawal</a:t>
            </a:r>
            <a:r>
              <a:rPr lang="hu-HU" sz="1400" dirty="0" smtClean="0">
                <a:solidFill>
                  <a:srgbClr val="000000"/>
                </a:solidFill>
              </a:rPr>
              <a:t> P., </a:t>
            </a:r>
            <a:r>
              <a:rPr lang="en-US" sz="1400" dirty="0">
                <a:solidFill>
                  <a:srgbClr val="000000"/>
                </a:solidFill>
              </a:rPr>
              <a:t>Power allocation based thermal </a:t>
            </a:r>
            <a:r>
              <a:rPr lang="en-US" sz="1400" dirty="0" smtClean="0">
                <a:solidFill>
                  <a:srgbClr val="000000"/>
                </a:solidFill>
              </a:rPr>
              <a:t>management</a:t>
            </a:r>
            <a:r>
              <a:rPr lang="hu-HU" sz="1400" dirty="0" smtClean="0">
                <a:solidFill>
                  <a:srgbClr val="000000"/>
                </a:solidFill>
              </a:rPr>
              <a:t>, </a:t>
            </a:r>
            <a:r>
              <a:rPr lang="hu-HU" sz="1400" dirty="0" err="1" smtClean="0">
                <a:solidFill>
                  <a:srgbClr val="000000"/>
                </a:solidFill>
              </a:rPr>
              <a:t>Gmane</a:t>
            </a:r>
            <a:r>
              <a:rPr lang="hu-HU" sz="1400" dirty="0" smtClean="0">
                <a:solidFill>
                  <a:srgbClr val="000000"/>
                </a:solidFill>
              </a:rPr>
              <a:t>, Febr. 27 2014,</a:t>
            </a:r>
          </a:p>
          <a:p>
            <a:r>
              <a:rPr lang="hu-HU" sz="1400" dirty="0" smtClean="0">
                <a:solidFill>
                  <a:srgbClr val="000000"/>
                </a:solidFill>
              </a:rPr>
              <a:t>          </a:t>
            </a:r>
            <a:r>
              <a:rPr lang="en-US" sz="1400" dirty="0" smtClean="0">
                <a:solidFill>
                  <a:srgbClr val="000000"/>
                </a:solidFill>
              </a:rPr>
              <a:t>http</a:t>
            </a:r>
            <a:r>
              <a:rPr lang="en-US" sz="1400" dirty="0">
                <a:solidFill>
                  <a:srgbClr val="000000"/>
                </a:solidFill>
              </a:rPr>
              <a:t>://article.gmane.org/gmane.linux.power-management.general/43243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87465" y="2448005"/>
            <a:ext cx="85303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61</a:t>
            </a:r>
            <a:r>
              <a:rPr lang="en-US" dirty="0">
                <a:solidFill>
                  <a:srgbClr val="000000"/>
                </a:solidFill>
              </a:rPr>
              <a:t>]: </a:t>
            </a:r>
            <a:r>
              <a:rPr lang="en-US" dirty="0" err="1">
                <a:solidFill>
                  <a:srgbClr val="000000"/>
                </a:solidFill>
              </a:rPr>
              <a:t>MediaTek</a:t>
            </a:r>
            <a:r>
              <a:rPr lang="en-US" dirty="0">
                <a:solidFill>
                  <a:srgbClr val="000000"/>
                </a:solidFill>
              </a:rPr>
              <a:t> Launches the </a:t>
            </a:r>
            <a:r>
              <a:rPr lang="en-US" dirty="0" err="1">
                <a:solidFill>
                  <a:srgbClr val="000000"/>
                </a:solidFill>
              </a:rPr>
              <a:t>MediaTek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Helio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X20: The World’s First Mobile </a:t>
            </a:r>
            <a:r>
              <a:rPr lang="en-US" dirty="0" err="1">
                <a:solidFill>
                  <a:srgbClr val="000000"/>
                </a:solidFill>
              </a:rPr>
              <a:t>SoC</a:t>
            </a:r>
            <a:r>
              <a:rPr lang="en-US" dirty="0">
                <a:solidFill>
                  <a:srgbClr val="000000"/>
                </a:solidFill>
              </a:rPr>
              <a:t> Featuring </a:t>
            </a:r>
            <a:endParaRPr lang="hu-HU" dirty="0" smtClean="0">
              <a:solidFill>
                <a:srgbClr val="000000"/>
              </a:solidFill>
            </a:endParaRP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en-US" dirty="0" smtClean="0">
                <a:solidFill>
                  <a:srgbClr val="000000"/>
                </a:solidFill>
              </a:rPr>
              <a:t>Tri-Cluster </a:t>
            </a:r>
            <a:r>
              <a:rPr lang="en-US" dirty="0">
                <a:solidFill>
                  <a:srgbClr val="000000"/>
                </a:solidFill>
              </a:rPr>
              <a:t>CPU </a:t>
            </a:r>
            <a:r>
              <a:rPr lang="en-US" dirty="0" smtClean="0">
                <a:solidFill>
                  <a:srgbClr val="000000"/>
                </a:solidFill>
              </a:rPr>
              <a:t>Architecture</a:t>
            </a:r>
            <a:r>
              <a:rPr lang="hu-HU" dirty="0" smtClean="0">
                <a:solidFill>
                  <a:srgbClr val="000000"/>
                </a:solidFill>
              </a:rPr>
              <a:t>, May 12 2015,</a:t>
            </a:r>
          </a:p>
          <a:p>
            <a:r>
              <a:rPr lang="hu-HU" dirty="0">
                <a:solidFill>
                  <a:srgbClr val="000000"/>
                </a:solidFill>
              </a:rPr>
              <a:t>          http://</a:t>
            </a:r>
            <a:r>
              <a:rPr lang="hu-HU" dirty="0" smtClean="0">
                <a:solidFill>
                  <a:srgbClr val="000000"/>
                </a:solidFill>
              </a:rPr>
              <a:t>www.mediatek.com/en/news-events/mediatek-news/mediatek-launches-the-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mediatek-helio-x20-the-worlds-first-mobile-soc-featuring-tri-cluster-cpu-architecture</a:t>
            </a:r>
            <a:r>
              <a:rPr lang="hu-HU" dirty="0">
                <a:solidFill>
                  <a:srgbClr val="000000"/>
                </a:solidFill>
              </a:rPr>
              <a:t>/</a:t>
            </a: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7940" y="3489880"/>
            <a:ext cx="88644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hu-HU" dirty="0" smtClean="0">
                <a:solidFill>
                  <a:srgbClr val="000000"/>
                </a:solidFill>
              </a:rPr>
              <a:t>[62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Muckle</a:t>
            </a:r>
            <a:r>
              <a:rPr lang="hu-HU" dirty="0" smtClean="0">
                <a:solidFill>
                  <a:srgbClr val="000000"/>
                </a:solidFill>
              </a:rPr>
              <a:t> S., A </a:t>
            </a:r>
            <a:r>
              <a:rPr lang="hu-HU" dirty="0" err="1" smtClean="0">
                <a:solidFill>
                  <a:srgbClr val="000000"/>
                </a:solidFill>
              </a:rPr>
              <a:t>QuIC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Take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on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Energy-Aware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Scheduling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Slideshare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Sept</a:t>
            </a:r>
            <a:r>
              <a:rPr lang="hu-HU" dirty="0" smtClean="0">
                <a:solidFill>
                  <a:srgbClr val="000000"/>
                </a:solidFill>
              </a:rPr>
              <a:t>. 18 2014,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</a:t>
            </a:r>
            <a:r>
              <a:rPr lang="hu-HU" dirty="0">
                <a:solidFill>
                  <a:srgbClr val="000000"/>
                </a:solidFill>
              </a:rPr>
              <a:t>://www.slideshare.net/linaroorg/lcu14-406-a-quick-take-on-energyaware-scheduling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7940" y="4075500"/>
            <a:ext cx="6798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63</a:t>
            </a:r>
            <a:r>
              <a:rPr lang="en-US" dirty="0" smtClean="0">
                <a:solidFill>
                  <a:srgbClr val="000000"/>
                </a:solidFill>
              </a:rPr>
              <a:t>]: </a:t>
            </a:r>
            <a:r>
              <a:rPr lang="hu-HU" dirty="0" err="1" smtClean="0">
                <a:solidFill>
                  <a:srgbClr val="000000"/>
                </a:solidFill>
              </a:rPr>
              <a:t>Snapdragon</a:t>
            </a:r>
            <a:r>
              <a:rPr lang="hu-HU" dirty="0" smtClean="0">
                <a:solidFill>
                  <a:srgbClr val="000000"/>
                </a:solidFill>
              </a:rPr>
              <a:t> 820 </a:t>
            </a:r>
            <a:r>
              <a:rPr lang="hu-HU" dirty="0" err="1" smtClean="0">
                <a:solidFill>
                  <a:srgbClr val="000000"/>
                </a:solidFill>
              </a:rPr>
              <a:t>Processor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Qualcomm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</a:p>
          <a:p>
            <a:r>
              <a:rPr lang="hu-HU" dirty="0" smtClean="0">
                <a:solidFill>
                  <a:srgbClr val="000000"/>
                </a:solidFill>
              </a:rPr>
              <a:t>          https</a:t>
            </a:r>
            <a:r>
              <a:rPr lang="hu-HU" dirty="0">
                <a:solidFill>
                  <a:srgbClr val="000000"/>
                </a:solidFill>
              </a:rPr>
              <a:t>://www.qualcomm.com/products/snapdragon/processors/820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77940" y="4689140"/>
            <a:ext cx="90236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64</a:t>
            </a:r>
            <a:r>
              <a:rPr lang="en-US" dirty="0" smtClean="0">
                <a:solidFill>
                  <a:srgbClr val="000000"/>
                </a:solidFill>
              </a:rPr>
              <a:t>]: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Snapdragon 820 and </a:t>
            </a:r>
            <a:r>
              <a:rPr lang="en-US" dirty="0" err="1">
                <a:solidFill>
                  <a:srgbClr val="000000"/>
                </a:solidFill>
              </a:rPr>
              <a:t>Kryo</a:t>
            </a:r>
            <a:r>
              <a:rPr lang="en-US" dirty="0">
                <a:solidFill>
                  <a:srgbClr val="000000"/>
                </a:solidFill>
              </a:rPr>
              <a:t> CPU: heterogeneous computing and the role of custom </a:t>
            </a:r>
            <a:r>
              <a:rPr lang="en-US" dirty="0" smtClean="0">
                <a:solidFill>
                  <a:srgbClr val="000000"/>
                </a:solidFill>
              </a:rPr>
              <a:t>compute</a:t>
            </a:r>
            <a:r>
              <a:rPr lang="hu-HU" dirty="0" smtClean="0">
                <a:solidFill>
                  <a:srgbClr val="000000"/>
                </a:solidFill>
              </a:rPr>
              <a:t>,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</a:t>
            </a:r>
            <a:r>
              <a:rPr lang="hu-HU" dirty="0" err="1" smtClean="0">
                <a:solidFill>
                  <a:srgbClr val="000000"/>
                </a:solidFill>
              </a:rPr>
              <a:t>Qualcomm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hu-HU" dirty="0" err="1" smtClean="0">
                <a:solidFill>
                  <a:srgbClr val="000000"/>
                </a:solidFill>
              </a:rPr>
              <a:t>Sept</a:t>
            </a:r>
            <a:r>
              <a:rPr lang="hu-HU" dirty="0" smtClean="0">
                <a:solidFill>
                  <a:srgbClr val="000000"/>
                </a:solidFill>
              </a:rPr>
              <a:t>. </a:t>
            </a:r>
            <a:r>
              <a:rPr lang="hu-HU" dirty="0">
                <a:solidFill>
                  <a:srgbClr val="000000"/>
                </a:solidFill>
              </a:rPr>
              <a:t>2 2015, https://www.qualcomm.com/news/snapdragon/2015/09/02</a:t>
            </a:r>
            <a:r>
              <a:rPr lang="hu-HU" dirty="0" smtClean="0">
                <a:solidFill>
                  <a:srgbClr val="000000"/>
                </a:solidFill>
              </a:rPr>
              <a:t>/</a:t>
            </a:r>
          </a:p>
          <a:p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         snapdragon-820-and-kryo-cpu-heterogeneous-computing-and-role-custom </a:t>
            </a:r>
          </a:p>
        </p:txBody>
      </p:sp>
    </p:spTree>
    <p:extLst>
      <p:ext uri="{BB962C8B-B14F-4D97-AF65-F5344CB8AC3E}">
        <p14:creationId xmlns:p14="http://schemas.microsoft.com/office/powerpoint/2010/main" val="168719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63"/>
          <a:stretch/>
        </p:blipFill>
        <p:spPr bwMode="auto">
          <a:xfrm>
            <a:off x="971550" y="1448780"/>
            <a:ext cx="7200900" cy="190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053" y="613290"/>
            <a:ext cx="8729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Performance and energy efficiency comparison of the Cortex-A15 vs.</a:t>
            </a:r>
            <a:r>
              <a:rPr lang="hu-HU" dirty="0" smtClean="0">
                <a:solidFill>
                  <a:schemeClr val="accent6"/>
                </a:solidFill>
              </a:rPr>
              <a:t> the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  Cortex-A7 cores </a:t>
            </a:r>
            <a:r>
              <a:rPr lang="en-US" dirty="0" smtClean="0"/>
              <a:t>[</a:t>
            </a:r>
            <a:r>
              <a:rPr lang="hu-HU" dirty="0" smtClean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1.2 </a:t>
            </a:r>
            <a:r>
              <a:rPr lang="en-US" dirty="0" smtClean="0"/>
              <a:t>Principle of </a:t>
            </a:r>
            <a:r>
              <a:rPr lang="en-US" dirty="0" err="1" smtClean="0"/>
              <a:t>big.LITTLE</a:t>
            </a:r>
            <a:r>
              <a:rPr lang="en-US" dirty="0" smtClean="0"/>
              <a:t> processing </a:t>
            </a:r>
            <a:r>
              <a:rPr lang="hu-HU" dirty="0" smtClean="0"/>
              <a:t>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9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7385" y="619085"/>
            <a:ext cx="341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P</a:t>
            </a:r>
            <a:r>
              <a:rPr lang="en-US" dirty="0" smtClean="0">
                <a:solidFill>
                  <a:srgbClr val="2D2D8A"/>
                </a:solidFill>
              </a:rPr>
              <a:t>rinciple of operation</a:t>
            </a:r>
            <a:r>
              <a:rPr lang="hu-HU" dirty="0" smtClean="0">
                <a:solidFill>
                  <a:srgbClr val="2D2D8A"/>
                </a:solidFill>
              </a:rPr>
              <a:t> -2 </a:t>
            </a:r>
            <a:r>
              <a:rPr lang="hu-HU" dirty="0" smtClean="0"/>
              <a:t>[4]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6535" y="1043735"/>
            <a:ext cx="9136015" cy="4637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Let’s suppose that an appropriate </a:t>
            </a:r>
            <a:r>
              <a:rPr lang="en-US" sz="1600" dirty="0" smtClean="0">
                <a:solidFill>
                  <a:srgbClr val="0070C0"/>
                </a:solidFill>
              </a:rPr>
              <a:t>OS routine </a:t>
            </a:r>
            <a:r>
              <a:rPr lang="en-US" sz="1600" dirty="0" smtClean="0">
                <a:solidFill>
                  <a:srgbClr val="000000"/>
                </a:solidFill>
              </a:rPr>
              <a:t>(</a:t>
            </a:r>
            <a:r>
              <a:rPr lang="en-US" sz="1600" dirty="0">
                <a:solidFill>
                  <a:srgbClr val="000000"/>
                </a:solidFill>
              </a:rPr>
              <a:t>e.g. the </a:t>
            </a:r>
            <a:r>
              <a:rPr lang="en-US" sz="1600" dirty="0" err="1" smtClean="0">
                <a:solidFill>
                  <a:srgbClr val="000000"/>
                </a:solidFill>
              </a:rPr>
              <a:t>cpufreq</a:t>
            </a:r>
            <a:r>
              <a:rPr lang="en-US" sz="1600" dirty="0" smtClean="0">
                <a:solidFill>
                  <a:srgbClr val="000000"/>
                </a:solidFill>
              </a:rPr>
              <a:t> kernel routine</a:t>
            </a:r>
            <a:r>
              <a:rPr lang="hu-HU" sz="1600" dirty="0" smtClean="0">
                <a:solidFill>
                  <a:srgbClr val="000000"/>
                </a:solidFill>
              </a:rPr>
              <a:t> of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Linux</a:t>
            </a:r>
            <a:r>
              <a:rPr lang="en-US" sz="1600" dirty="0" smtClean="0">
                <a:solidFill>
                  <a:srgbClr val="000000"/>
                </a:solidFill>
              </a:rPr>
              <a:t>) </a:t>
            </a:r>
            <a:r>
              <a:rPr lang="hu-HU" sz="1600" dirty="0" smtClean="0">
                <a:solidFill>
                  <a:srgbClr val="0070C0"/>
                </a:solidFill>
              </a:rPr>
              <a:t>tracks </a:t>
            </a:r>
            <a:r>
              <a:rPr lang="en-US" sz="1600" dirty="0" smtClean="0">
                <a:solidFill>
                  <a:srgbClr val="0070C0"/>
                </a:solidFill>
              </a:rPr>
              <a:t>the workload</a:t>
            </a:r>
            <a:r>
              <a:rPr lang="hu-HU" sz="1600" dirty="0" smtClean="0">
                <a:solidFill>
                  <a:srgbClr val="0070C0"/>
                </a:solidFill>
              </a:rPr>
              <a:t> and sets the operating point accordingly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  <a:endParaRPr lang="hu-HU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In the assumed task scheduling mode, the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scheduler activates only the </a:t>
            </a:r>
            <a:r>
              <a:rPr lang="en-US" sz="1600" dirty="0" smtClean="0">
                <a:solidFill>
                  <a:srgbClr val="0070C0"/>
                </a:solidFill>
              </a:rPr>
              <a:t>cores</a:t>
            </a:r>
            <a:endParaRPr lang="hu-HU" sz="1600" dirty="0" smtClean="0">
              <a:solidFill>
                <a:srgbClr val="0070C0"/>
              </a:solidFill>
            </a:endParaRP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of </a:t>
            </a:r>
            <a:r>
              <a:rPr lang="en-US" sz="1600" dirty="0" err="1" smtClean="0">
                <a:solidFill>
                  <a:srgbClr val="0070C0"/>
                </a:solidFill>
              </a:rPr>
              <a:t>th</a:t>
            </a:r>
            <a:r>
              <a:rPr lang="hu-HU" sz="1600" dirty="0" smtClean="0">
                <a:solidFill>
                  <a:srgbClr val="0070C0"/>
                </a:solidFill>
              </a:rPr>
              <a:t>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low power, low performance </a:t>
            </a:r>
            <a:r>
              <a:rPr lang="hu-HU" sz="1600" dirty="0" smtClean="0">
                <a:solidFill>
                  <a:srgbClr val="0070C0"/>
                </a:solidFill>
              </a:rPr>
              <a:t>„LITTLE” </a:t>
            </a:r>
            <a:r>
              <a:rPr lang="en-US" sz="1600" dirty="0" smtClean="0">
                <a:solidFill>
                  <a:srgbClr val="0070C0"/>
                </a:solidFill>
              </a:rPr>
              <a:t>cluster </a:t>
            </a:r>
            <a:r>
              <a:rPr lang="hu-HU" sz="1600" dirty="0" smtClean="0">
                <a:solidFill>
                  <a:srgbClr val="0070C0"/>
                </a:solidFill>
              </a:rPr>
              <a:t>a</a:t>
            </a:r>
            <a:r>
              <a:rPr lang="en-US" sz="1600" dirty="0" smtClean="0">
                <a:solidFill>
                  <a:srgbClr val="0070C0"/>
                </a:solidFill>
              </a:rPr>
              <a:t>s long as </a:t>
            </a:r>
            <a:r>
              <a:rPr lang="en-US" sz="1600" dirty="0" err="1" smtClean="0">
                <a:solidFill>
                  <a:srgbClr val="0070C0"/>
                </a:solidFill>
              </a:rPr>
              <a:t>th</a:t>
            </a:r>
            <a:r>
              <a:rPr lang="hu-HU" sz="1600" dirty="0" smtClean="0">
                <a:solidFill>
                  <a:srgbClr val="0070C0"/>
                </a:solidFill>
              </a:rPr>
              <a:t>is</a:t>
            </a:r>
            <a:r>
              <a:rPr lang="en-US" sz="1600" dirty="0" smtClean="0">
                <a:solidFill>
                  <a:srgbClr val="0070C0"/>
                </a:solidFill>
              </a:rPr>
              <a:t> cluster</a:t>
            </a:r>
            <a:endParaRPr lang="hu-HU" sz="1600" dirty="0" smtClean="0">
              <a:solidFill>
                <a:srgbClr val="0070C0"/>
              </a:solidFill>
            </a:endParaRPr>
          </a:p>
          <a:p>
            <a:pPr>
              <a:spcAft>
                <a:spcPts val="400"/>
              </a:spcAft>
            </a:pPr>
            <a:r>
              <a:rPr lang="hu-HU" sz="1600" dirty="0" smtClean="0">
                <a:solidFill>
                  <a:srgbClr val="0070C0"/>
                </a:solidFill>
              </a:rPr>
              <a:t>      </a:t>
            </a:r>
            <a:r>
              <a:rPr lang="en-US" sz="1600" dirty="0" smtClean="0">
                <a:solidFill>
                  <a:srgbClr val="0070C0"/>
                </a:solidFill>
              </a:rPr>
              <a:t> can tackle the actual workload</a:t>
            </a:r>
            <a:r>
              <a:rPr lang="en-US" sz="1600" dirty="0" smtClean="0">
                <a:solidFill>
                  <a:schemeClr val="accent6"/>
                </a:solidFill>
              </a:rPr>
              <a:t>.</a:t>
            </a:r>
            <a:endParaRPr lang="en-US" sz="1600" dirty="0" smtClean="0">
              <a:solidFill>
                <a:srgbClr val="000000"/>
              </a:solidFill>
            </a:endParaRPr>
          </a:p>
          <a:p>
            <a:pPr>
              <a:buClr>
                <a:schemeClr val="tx1"/>
              </a:buClr>
            </a:pPr>
            <a:r>
              <a:rPr lang="hu-HU" sz="1600" dirty="0" smtClean="0">
                <a:solidFill>
                  <a:srgbClr val="0070C0"/>
                </a:solidFill>
              </a:rPr>
              <a:t>     </a:t>
            </a:r>
            <a:r>
              <a:rPr lang="en-US" sz="1600" dirty="0" smtClean="0">
                <a:solidFill>
                  <a:srgbClr val="0070C0"/>
                </a:solidFill>
              </a:rPr>
              <a:t>If however the workload exceeds the performance capability of the LITTLE </a:t>
            </a:r>
            <a:r>
              <a:rPr lang="hu-HU" sz="1600" dirty="0" smtClean="0">
                <a:solidFill>
                  <a:srgbClr val="0070C0"/>
                </a:solidFill>
              </a:rPr>
              <a:t>core</a:t>
            </a:r>
          </a:p>
          <a:p>
            <a:pPr>
              <a:buClr>
                <a:schemeClr val="tx1"/>
              </a:buClr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</a:t>
            </a:r>
            <a:r>
              <a:rPr lang="en-US" sz="1600" dirty="0" smtClean="0">
                <a:solidFill>
                  <a:srgbClr val="0070C0"/>
                </a:solidFill>
              </a:rPr>
              <a:t>cluster, an appropriate switching routine activates the cluster of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endParaRPr lang="en-US" sz="1600" dirty="0" smtClean="0">
              <a:solidFill>
                <a:srgbClr val="0070C0"/>
              </a:solidFill>
            </a:endParaRPr>
          </a:p>
          <a:p>
            <a:r>
              <a:rPr lang="en-US" sz="1600" dirty="0" smtClean="0">
                <a:solidFill>
                  <a:srgbClr val="0070C0"/>
                </a:solidFill>
              </a:rPr>
              <a:t>      high performance high power “big” cores</a:t>
            </a:r>
            <a:r>
              <a:rPr lang="hu-HU" sz="1600" dirty="0" smtClean="0">
                <a:solidFill>
                  <a:srgbClr val="0070C0"/>
                </a:solidFill>
              </a:rPr>
              <a:t>,</a:t>
            </a:r>
            <a:r>
              <a:rPr lang="en-US" sz="1600" dirty="0" smtClean="0">
                <a:solidFill>
                  <a:srgbClr val="0070C0"/>
                </a:solidFill>
              </a:rPr>
              <a:t> performs a cluster switch </a:t>
            </a:r>
            <a:r>
              <a:rPr lang="en-US" sz="1600" dirty="0" smtClean="0">
                <a:solidFill>
                  <a:srgbClr val="000000"/>
                </a:solidFill>
              </a:rPr>
              <a:t>by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      migrating the actual workload to the cores of the big cluster</a:t>
            </a:r>
            <a:r>
              <a:rPr lang="hu-HU" sz="1600" dirty="0" smtClean="0">
                <a:solidFill>
                  <a:srgbClr val="000000"/>
                </a:solidFill>
              </a:rPr>
              <a:t> and switches off 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the cores of the LITTLE cluster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hu-HU" sz="1600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0000"/>
                </a:solidFill>
              </a:rPr>
              <a:t>In this way, </a:t>
            </a:r>
            <a:r>
              <a:rPr lang="en-US" sz="1600" dirty="0">
                <a:solidFill>
                  <a:srgbClr val="0070C0"/>
                </a:solidFill>
              </a:rPr>
              <a:t>at any given time only cores of one cluster </a:t>
            </a:r>
            <a:r>
              <a:rPr lang="en-US" sz="1600" dirty="0" smtClean="0">
                <a:solidFill>
                  <a:srgbClr val="0070C0"/>
                </a:solidFill>
              </a:rPr>
              <a:t>can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be </a:t>
            </a:r>
            <a:r>
              <a:rPr lang="en-US" sz="1600" dirty="0" smtClean="0">
                <a:solidFill>
                  <a:srgbClr val="0070C0"/>
                </a:solidFill>
              </a:rPr>
              <a:t>active,</a:t>
            </a:r>
          </a:p>
          <a:p>
            <a:pPr>
              <a:spcAft>
                <a:spcPts val="4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 this kind of the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technology is called </a:t>
            </a:r>
            <a:r>
              <a:rPr lang="en-US" sz="1600" dirty="0" smtClean="0">
                <a:solidFill>
                  <a:srgbClr val="FF0000"/>
                </a:solidFill>
              </a:rPr>
              <a:t>Exclusive cluster switching.</a:t>
            </a:r>
            <a:endParaRPr lang="hu-HU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Again, the working point of the big cores will be chosen according to the</a:t>
            </a: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000000"/>
                </a:solidFill>
              </a:rPr>
              <a:t>     workload </a:t>
            </a:r>
            <a:r>
              <a:rPr lang="hu-HU" sz="1600" dirty="0" smtClean="0">
                <a:solidFill>
                  <a:srgbClr val="000000"/>
                </a:solidFill>
              </a:rPr>
              <a:t>demand.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 When</a:t>
            </a:r>
            <a:r>
              <a:rPr lang="hu-HU" sz="1600" dirty="0" smtClean="0">
                <a:solidFill>
                  <a:srgbClr val="000000"/>
                </a:solidFill>
              </a:rPr>
              <a:t> any time</a:t>
            </a:r>
            <a:r>
              <a:rPr lang="en-US" sz="1600" dirty="0" smtClean="0">
                <a:solidFill>
                  <a:srgbClr val="000000"/>
                </a:solidFill>
              </a:rPr>
              <a:t> the actual workload </a:t>
            </a:r>
            <a:r>
              <a:rPr lang="hu-HU" sz="1600" dirty="0" smtClean="0">
                <a:solidFill>
                  <a:srgbClr val="000000"/>
                </a:solidFill>
              </a:rPr>
              <a:t>becomes</a:t>
            </a:r>
            <a:r>
              <a:rPr lang="en-US" sz="1600" dirty="0" smtClean="0">
                <a:solidFill>
                  <a:srgbClr val="000000"/>
                </a:solidFill>
              </a:rPr>
              <a:t> less then a given lower limit</a:t>
            </a:r>
            <a:endParaRPr lang="hu-HU" sz="1600" dirty="0" smtClean="0">
              <a:solidFill>
                <a:srgbClr val="000000"/>
              </a:solidFill>
            </a:endParaRPr>
          </a:p>
          <a:p>
            <a:r>
              <a:rPr lang="hu-HU" sz="1600" dirty="0" smtClean="0">
                <a:solidFill>
                  <a:srgbClr val="000000"/>
                </a:solidFill>
              </a:rPr>
              <a:t>      of the big core cluster</a:t>
            </a:r>
            <a:r>
              <a:rPr lang="en-US" sz="1600" dirty="0" smtClean="0">
                <a:solidFill>
                  <a:srgbClr val="000000"/>
                </a:solidFill>
              </a:rPr>
              <a:t>, the scheduler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activates again </a:t>
            </a:r>
            <a:r>
              <a:rPr lang="en-US" sz="1600" dirty="0">
                <a:solidFill>
                  <a:srgbClr val="000000"/>
                </a:solidFill>
              </a:rPr>
              <a:t>t</a:t>
            </a:r>
            <a:r>
              <a:rPr lang="en-US" sz="1600" dirty="0" smtClean="0">
                <a:solidFill>
                  <a:srgbClr val="000000"/>
                </a:solidFill>
              </a:rPr>
              <a:t>he cluster of the LITTLE </a:t>
            </a:r>
            <a:endParaRPr lang="hu-HU" sz="1600" dirty="0" smtClean="0">
              <a:solidFill>
                <a:srgbClr val="000000"/>
              </a:solidFill>
            </a:endParaRPr>
          </a:p>
          <a:p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</a:t>
            </a:r>
            <a:r>
              <a:rPr lang="en-US" sz="1600" dirty="0" smtClean="0">
                <a:solidFill>
                  <a:srgbClr val="000000"/>
                </a:solidFill>
              </a:rPr>
              <a:t>cores etc.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1.2 </a:t>
            </a:r>
            <a:r>
              <a:rPr lang="en-US" dirty="0" smtClean="0"/>
              <a:t>Principle of </a:t>
            </a:r>
            <a:r>
              <a:rPr lang="en-US" dirty="0" err="1" smtClean="0"/>
              <a:t>big.LITTLE</a:t>
            </a:r>
            <a:r>
              <a:rPr lang="en-US" dirty="0" smtClean="0"/>
              <a:t> processing </a:t>
            </a:r>
            <a:r>
              <a:rPr lang="hu-HU" dirty="0" smtClean="0"/>
              <a:t>(7)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0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4210" y="632340"/>
            <a:ext cx="630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Illustration of the described </a:t>
            </a:r>
            <a:r>
              <a:rPr lang="hu-HU" dirty="0" smtClean="0">
                <a:solidFill>
                  <a:schemeClr val="accent6"/>
                </a:solidFill>
              </a:rPr>
              <a:t>model of </a:t>
            </a:r>
            <a:r>
              <a:rPr lang="en-US" dirty="0" smtClean="0">
                <a:solidFill>
                  <a:schemeClr val="accent6"/>
                </a:solidFill>
              </a:rPr>
              <a:t>operation </a:t>
            </a:r>
            <a:r>
              <a:rPr lang="en-US" dirty="0" smtClean="0"/>
              <a:t>[</a:t>
            </a:r>
            <a:r>
              <a:rPr lang="hu-HU" dirty="0" smtClean="0"/>
              <a:t>7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0265" y="5319210"/>
            <a:ext cx="8317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Note</a:t>
            </a:r>
            <a:r>
              <a:rPr lang="en-US" sz="1600" dirty="0" smtClean="0"/>
              <a:t> that </a:t>
            </a:r>
            <a:r>
              <a:rPr lang="en-US" sz="1600" dirty="0" smtClean="0">
                <a:solidFill>
                  <a:srgbClr val="0070C0"/>
                </a:solidFill>
              </a:rPr>
              <a:t>at low load the LITTLE </a:t>
            </a:r>
            <a:r>
              <a:rPr lang="en-US" sz="1600" dirty="0" smtClean="0"/>
              <a:t>(A7) and </a:t>
            </a:r>
            <a:r>
              <a:rPr lang="en-US" sz="1600" dirty="0" smtClean="0">
                <a:solidFill>
                  <a:srgbClr val="0070C0"/>
                </a:solidFill>
              </a:rPr>
              <a:t>at high load the big </a:t>
            </a:r>
            <a:r>
              <a:rPr lang="en-US" sz="1600" dirty="0" smtClean="0"/>
              <a:t>(A15) </a:t>
            </a:r>
            <a:r>
              <a:rPr lang="en-US" sz="1600" dirty="0" smtClean="0">
                <a:solidFill>
                  <a:srgbClr val="0070C0"/>
                </a:solidFill>
              </a:rPr>
              <a:t>cluster is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operational.</a:t>
            </a:r>
            <a:endParaRPr lang="en-US" sz="1600" dirty="0">
              <a:solidFill>
                <a:srgbClr val="0070C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0265" y="1088740"/>
            <a:ext cx="8576642" cy="4230470"/>
            <a:chOff x="180265" y="1313765"/>
            <a:chExt cx="8576642" cy="4230470"/>
          </a:xfrm>
        </p:grpSpPr>
        <p:pic>
          <p:nvPicPr>
            <p:cNvPr id="60418" name="Picture 2" descr="http://img850.imageshack.us/img850/3298/digitaldesignfig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03" y="1493785"/>
              <a:ext cx="8318804" cy="4050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ounded Rectangle 6"/>
            <p:cNvSpPr/>
            <p:nvPr/>
          </p:nvSpPr>
          <p:spPr bwMode="auto">
            <a:xfrm>
              <a:off x="180265" y="1313765"/>
              <a:ext cx="3131595" cy="54006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1.2 </a:t>
            </a:r>
            <a:r>
              <a:rPr lang="en-US" dirty="0" smtClean="0"/>
              <a:t>Principle of </a:t>
            </a:r>
            <a:r>
              <a:rPr lang="en-US" dirty="0" err="1" smtClean="0"/>
              <a:t>big.LITTLE</a:t>
            </a:r>
            <a:r>
              <a:rPr lang="en-US" dirty="0" smtClean="0"/>
              <a:t> processing </a:t>
            </a:r>
            <a:r>
              <a:rPr lang="hu-HU" dirty="0" smtClean="0"/>
              <a:t>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493785"/>
            <a:ext cx="7570892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cs typeface="Arial" charset="0"/>
              </a:rPr>
              <a:t>1.3 Implementation of the </a:t>
            </a:r>
            <a:r>
              <a:rPr lang="en-US" altLang="en-US" sz="1900" dirty="0" err="1" smtClean="0">
                <a:solidFill>
                  <a:srgbClr val="FFFFFF"/>
                </a:solidFill>
                <a:cs typeface="Arial" charset="0"/>
              </a:rPr>
              <a:t>big.LITTLE</a:t>
            </a:r>
            <a:r>
              <a:rPr lang="en-US" altLang="en-US" sz="1900" dirty="0" smtClean="0">
                <a:solidFill>
                  <a:srgbClr val="FFFFFF"/>
                </a:solidFill>
                <a:cs typeface="Arial" charset="0"/>
              </a:rPr>
              <a:t> technology</a:t>
            </a:r>
            <a:endParaRPr lang="en-US" altLang="en-US" sz="19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7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5" name="Group 13"/>
          <p:cNvGrpSpPr>
            <a:grpSpLocks/>
          </p:cNvGrpSpPr>
          <p:nvPr/>
        </p:nvGrpSpPr>
        <p:grpSpPr bwMode="auto">
          <a:xfrm>
            <a:off x="610260" y="2177201"/>
            <a:ext cx="7877175" cy="504825"/>
            <a:chOff x="469" y="2160"/>
            <a:chExt cx="4633" cy="318"/>
          </a:xfrm>
        </p:grpSpPr>
        <p:sp>
          <p:nvSpPr>
            <p:cNvPr id="54300" name="AutoShape 1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1</a:t>
              </a:r>
              <a:r>
                <a:rPr lang="en-US" altLang="en-US" sz="2000" dirty="0">
                  <a:solidFill>
                    <a:srgbClr val="FFFFFF"/>
                  </a:solidFill>
                  <a:latin typeface="Verdana"/>
                  <a:cs typeface="Arial" charset="0"/>
                </a:rPr>
                <a:t>.</a:t>
              </a:r>
              <a:r>
                <a:rPr lang="hu-HU" altLang="en-US" sz="20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Introduction to the </a:t>
              </a:r>
              <a:r>
                <a:rPr lang="en-US" altLang="en-US" sz="2000" dirty="0" err="1" smtClean="0">
                  <a:solidFill>
                    <a:srgbClr val="FFFFFF"/>
                  </a:solidFill>
                  <a:latin typeface="Verdana"/>
                  <a:cs typeface="Arial" charset="0"/>
                </a:rPr>
                <a:t>big.LITTLE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technology</a:t>
              </a: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54301" name="Text Box 12"/>
            <p:cNvSpPr txBox="1">
              <a:spLocks noChangeArrowheads="1"/>
            </p:cNvSpPr>
            <p:nvPr/>
          </p:nvSpPr>
          <p:spPr bwMode="auto">
            <a:xfrm>
              <a:off x="469" y="2201"/>
              <a:ext cx="2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20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  <p:grpSp>
        <p:nvGrpSpPr>
          <p:cNvPr id="54276" name="Group 14"/>
          <p:cNvGrpSpPr>
            <a:grpSpLocks/>
          </p:cNvGrpSpPr>
          <p:nvPr/>
        </p:nvGrpSpPr>
        <p:grpSpPr bwMode="auto">
          <a:xfrm>
            <a:off x="621373" y="2728412"/>
            <a:ext cx="7866062" cy="504825"/>
            <a:chOff x="476" y="2160"/>
            <a:chExt cx="4626" cy="318"/>
          </a:xfrm>
        </p:grpSpPr>
        <p:sp>
          <p:nvSpPr>
            <p:cNvPr id="54298" name="AutoShape 15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2.</a:t>
              </a: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2000" dirty="0">
                  <a:solidFill>
                    <a:srgbClr val="FFFFFF"/>
                  </a:solidFill>
                  <a:latin typeface="+mj-lt"/>
                </a:rPr>
                <a:t>Exclusive cluster </a:t>
              </a: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migration</a:t>
              </a:r>
              <a:endParaRPr lang="hu-HU" sz="20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54299" name="Text Box 16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  <p:grpSp>
        <p:nvGrpSpPr>
          <p:cNvPr id="54278" name="Group 20"/>
          <p:cNvGrpSpPr>
            <a:grpSpLocks/>
          </p:cNvGrpSpPr>
          <p:nvPr/>
        </p:nvGrpSpPr>
        <p:grpSpPr bwMode="auto">
          <a:xfrm>
            <a:off x="621373" y="3300781"/>
            <a:ext cx="7866062" cy="504825"/>
            <a:chOff x="476" y="2160"/>
            <a:chExt cx="4626" cy="318"/>
          </a:xfrm>
        </p:grpSpPr>
        <p:sp>
          <p:nvSpPr>
            <p:cNvPr id="54294" name="AutoShape 2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en-US" altLang="en-US" sz="2000" dirty="0">
                  <a:solidFill>
                    <a:srgbClr val="FFFFFF"/>
                  </a:solidFill>
                  <a:latin typeface="Verdana"/>
                  <a:cs typeface="Arial" charset="0"/>
                </a:rPr>
                <a:t>3.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Inclusive </a:t>
              </a:r>
              <a:r>
                <a:rPr lang="en-US" altLang="en-US" sz="2000" dirty="0">
                  <a:solidFill>
                    <a:srgbClr val="FFFFFF"/>
                  </a:solidFill>
                  <a:latin typeface="Verdana"/>
                  <a:cs typeface="Arial" charset="0"/>
                </a:rPr>
                <a:t>cluster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migration</a:t>
              </a: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54295" name="Text Box 22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  <p:grpSp>
        <p:nvGrpSpPr>
          <p:cNvPr id="54281" name="Group 29"/>
          <p:cNvGrpSpPr>
            <a:grpSpLocks/>
          </p:cNvGrpSpPr>
          <p:nvPr/>
        </p:nvGrpSpPr>
        <p:grpSpPr bwMode="auto">
          <a:xfrm>
            <a:off x="622961" y="3858107"/>
            <a:ext cx="7864474" cy="504825"/>
            <a:chOff x="476" y="2160"/>
            <a:chExt cx="4626" cy="318"/>
          </a:xfrm>
        </p:grpSpPr>
        <p:sp>
          <p:nvSpPr>
            <p:cNvPr id="54288" name="AutoShape 30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en-US" altLang="en-US" sz="2000" dirty="0">
                  <a:solidFill>
                    <a:srgbClr val="FFFFFF"/>
                  </a:solidFill>
                  <a:latin typeface="Verdana"/>
                  <a:cs typeface="Arial" charset="0"/>
                </a:rPr>
                <a:t>4.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Exclusive </a:t>
              </a:r>
              <a:r>
                <a:rPr lang="en-US" altLang="en-US" sz="2000" dirty="0">
                  <a:solidFill>
                    <a:srgbClr val="FFFFFF"/>
                  </a:solidFill>
                  <a:latin typeface="Verdana"/>
                  <a:cs typeface="Arial" charset="0"/>
                </a:rPr>
                <a:t>core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migration</a:t>
              </a: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54289" name="Text Box 31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  <p:grpSp>
        <p:nvGrpSpPr>
          <p:cNvPr id="54282" name="Group 17"/>
          <p:cNvGrpSpPr>
            <a:grpSpLocks/>
          </p:cNvGrpSpPr>
          <p:nvPr/>
        </p:nvGrpSpPr>
        <p:grpSpPr bwMode="auto">
          <a:xfrm>
            <a:off x="619786" y="4414705"/>
            <a:ext cx="7867649" cy="504825"/>
            <a:chOff x="476" y="2160"/>
            <a:chExt cx="4626" cy="318"/>
          </a:xfrm>
        </p:grpSpPr>
        <p:sp>
          <p:nvSpPr>
            <p:cNvPr id="54286" name="AutoShape 18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5.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Global task scheduling (GTS)</a:t>
              </a: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54287" name="Text Box 19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  <p:grpSp>
        <p:nvGrpSpPr>
          <p:cNvPr id="18" name="Group 20"/>
          <p:cNvGrpSpPr>
            <a:grpSpLocks/>
          </p:cNvGrpSpPr>
          <p:nvPr/>
        </p:nvGrpSpPr>
        <p:grpSpPr bwMode="auto">
          <a:xfrm>
            <a:off x="621373" y="4962100"/>
            <a:ext cx="7866062" cy="504825"/>
            <a:chOff x="476" y="2160"/>
            <a:chExt cx="4626" cy="318"/>
          </a:xfrm>
        </p:grpSpPr>
        <p:sp>
          <p:nvSpPr>
            <p:cNvPr id="19" name="AutoShape 2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2000" dirty="0" smtClean="0">
                <a:solidFill>
                  <a:srgbClr val="FFFFFF"/>
                </a:solidFill>
                <a:latin typeface="Verdana"/>
                <a:cs typeface="Arial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6</a:t>
              </a:r>
              <a:r>
                <a:rPr lang="en-US" altLang="en-US" sz="2000" dirty="0">
                  <a:solidFill>
                    <a:srgbClr val="FFFFFF"/>
                  </a:solidFill>
                  <a:latin typeface="Verdana"/>
                  <a:cs typeface="Arial" charset="0"/>
                </a:rPr>
                <a:t>. 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Supporting GTS in OS kernels</a:t>
              </a: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  <p:grpSp>
        <p:nvGrpSpPr>
          <p:cNvPr id="27" name="Group 17"/>
          <p:cNvGrpSpPr>
            <a:grpSpLocks/>
          </p:cNvGrpSpPr>
          <p:nvPr/>
        </p:nvGrpSpPr>
        <p:grpSpPr bwMode="auto">
          <a:xfrm>
            <a:off x="612298" y="5489460"/>
            <a:ext cx="7875137" cy="504825"/>
            <a:chOff x="476" y="2160"/>
            <a:chExt cx="4626" cy="318"/>
          </a:xfrm>
        </p:grpSpPr>
        <p:sp>
          <p:nvSpPr>
            <p:cNvPr id="28" name="AutoShape 18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7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/>
                  <a:cs typeface="Arial" charset="0"/>
                </a:rPr>
                <a:t>. References</a:t>
              </a:r>
              <a:endParaRPr lang="en-US" altLang="en-US" sz="20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 dirty="0">
                  <a:solidFill>
                    <a:srgbClr val="FFFFFF"/>
                  </a:solidFill>
                  <a:latin typeface="Verdana"/>
                  <a:cs typeface="Arial" charset="0"/>
                </a:rPr>
                <a:t> </a:t>
              </a:r>
              <a:endParaRPr lang="en-US" altLang="en-US" sz="1800" dirty="0">
                <a:solidFill>
                  <a:srgbClr val="FFFFFF"/>
                </a:solidFill>
                <a:latin typeface="Verdana"/>
                <a:cs typeface="Arial" charset="0"/>
              </a:endParaRPr>
            </a:p>
          </p:txBody>
        </p:sp>
      </p:grpSp>
      <p:sp>
        <p:nvSpPr>
          <p:cNvPr id="30" name="AutoShape 3"/>
          <p:cNvSpPr>
            <a:spLocks noChangeArrowheads="1"/>
          </p:cNvSpPr>
          <p:nvPr/>
        </p:nvSpPr>
        <p:spPr bwMode="auto">
          <a:xfrm>
            <a:off x="971550" y="1116089"/>
            <a:ext cx="7661275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big.LITTLE technology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4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1115" y="998730"/>
            <a:ext cx="5993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Hardware requirements of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systems </a:t>
            </a:r>
            <a:r>
              <a:rPr lang="en-US" dirty="0" smtClean="0"/>
              <a:t>[</a:t>
            </a:r>
            <a:r>
              <a:rPr lang="hu-HU" dirty="0" smtClean="0"/>
              <a:t>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515" y="1404065"/>
            <a:ext cx="8716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big and LITTLE cores of a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system need to satisfy a few </a:t>
            </a:r>
            <a:r>
              <a:rPr lang="en-US" sz="1600" dirty="0" smtClean="0">
                <a:solidFill>
                  <a:srgbClr val="FF0000"/>
                </a:solidFill>
              </a:rPr>
              <a:t>requirements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for a seamless operation, such as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91580" y="1960093"/>
            <a:ext cx="8476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big and LITTLE CPU </a:t>
            </a:r>
            <a:r>
              <a:rPr lang="en-US" sz="1600" dirty="0" smtClean="0">
                <a:solidFill>
                  <a:srgbClr val="0070C0"/>
                </a:solidFill>
              </a:rPr>
              <a:t>cores must be architecturally identical</a:t>
            </a:r>
            <a:r>
              <a:rPr lang="en-US" sz="1600" dirty="0" smtClean="0"/>
              <a:t>,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i.e. they must have the same ISA, i.e. run the same instructions and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support the same ISA extensions, like virtualization, address space etc. </a:t>
            </a:r>
            <a:r>
              <a:rPr lang="en-US" sz="1600" dirty="0" smtClean="0"/>
              <a:t>and</a:t>
            </a:r>
            <a:endParaRPr lang="en-US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06515" y="3113965"/>
            <a:ext cx="3805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Recommended core pairings </a:t>
            </a:r>
            <a:r>
              <a:rPr lang="en-US" sz="1600" dirty="0" smtClean="0"/>
              <a:t>are</a:t>
            </a:r>
            <a:endParaRPr lang="en-US" sz="16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685716"/>
              </p:ext>
            </p:extLst>
          </p:nvPr>
        </p:nvGraphicFramePr>
        <p:xfrm>
          <a:off x="386535" y="3564015"/>
          <a:ext cx="8675596" cy="1127760"/>
        </p:xfrm>
        <a:graphic>
          <a:graphicData uri="http://schemas.openxmlformats.org/drawingml/2006/table">
            <a:tbl>
              <a:tblPr/>
              <a:tblGrid>
                <a:gridCol w="3235020"/>
                <a:gridCol w="2658920"/>
                <a:gridCol w="2781656"/>
              </a:tblGrid>
              <a:tr h="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1st Generation: ARMv7</a:t>
                      </a:r>
                      <a:r>
                        <a:rPr lang="en-US" sz="1400" dirty="0"/>
                        <a:t/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(32-bit, 40-bit physical)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hu-HU" sz="1400" dirty="0" smtClean="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d 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Generation: ARMv8</a:t>
                      </a:r>
                      <a:r>
                        <a:rPr lang="en-US" sz="1400" dirty="0"/>
                        <a:t/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(32-bit/64-bit)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High-performance </a:t>
                      </a:r>
                      <a:r>
                        <a:rPr lang="en-US" sz="1400" dirty="0" smtClean="0"/>
                        <a:t>CPU core </a:t>
                      </a:r>
                      <a:r>
                        <a:rPr lang="en-US" sz="1400" dirty="0"/>
                        <a:t>(big)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Cortex-A15, Cortex-A17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Cortex-A57</a:t>
                      </a:r>
                      <a:r>
                        <a:rPr lang="hu-HU" sz="1400" dirty="0" smtClean="0"/>
                        <a:t>, </a:t>
                      </a:r>
                      <a:r>
                        <a:rPr lang="hu-HU" sz="1400" dirty="0" smtClean="0"/>
                        <a:t>Cortex-A72</a:t>
                      </a:r>
                      <a:r>
                        <a:rPr lang="en-US" sz="1400" dirty="0" smtClean="0"/>
                        <a:t>/73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High-efficiency CPU </a:t>
                      </a:r>
                      <a:r>
                        <a:rPr lang="en-US" sz="1400" dirty="0" smtClean="0"/>
                        <a:t>core (LITTLE</a:t>
                      </a:r>
                      <a:r>
                        <a:rPr lang="en-US" sz="1400" dirty="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Cortex-A7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Cortex-A53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6515" y="4823865"/>
            <a:ext cx="8730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each of the </a:t>
            </a:r>
            <a:r>
              <a:rPr lang="en-US" sz="1600" dirty="0" smtClean="0"/>
              <a:t>core combinations </a:t>
            </a:r>
            <a:r>
              <a:rPr lang="en-US" sz="1600" dirty="0"/>
              <a:t>above, the big and LITTLE </a:t>
            </a:r>
            <a:r>
              <a:rPr lang="en-US" sz="1600" dirty="0">
                <a:solidFill>
                  <a:srgbClr val="0070C0"/>
                </a:solidFill>
              </a:rPr>
              <a:t>clusters can each </a:t>
            </a:r>
            <a:endParaRPr lang="en-US" sz="1600" dirty="0" smtClean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have up to four </a:t>
            </a:r>
            <a:r>
              <a:rPr lang="en-US" sz="1600" dirty="0">
                <a:solidFill>
                  <a:srgbClr val="0070C0"/>
                </a:solidFill>
              </a:rPr>
              <a:t>cores.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8414" y="628780"/>
            <a:ext cx="6561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1.3 Implementation of the </a:t>
            </a:r>
            <a:r>
              <a:rPr lang="en-US" dirty="0" err="1">
                <a:solidFill>
                  <a:schemeClr val="accent6"/>
                </a:solidFill>
              </a:rPr>
              <a:t>big.LITTLE</a:t>
            </a:r>
            <a:r>
              <a:rPr lang="en-US" dirty="0">
                <a:solidFill>
                  <a:schemeClr val="accent6"/>
                </a:solidFill>
              </a:rPr>
              <a:t> technology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4676" y="2768442"/>
            <a:ext cx="8152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both core clusters must be fully </a:t>
            </a:r>
            <a:r>
              <a:rPr lang="en-US" sz="1600" dirty="0">
                <a:solidFill>
                  <a:srgbClr val="0070C0"/>
                </a:solidFill>
              </a:rPr>
              <a:t>cache coherent to support task migration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5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Block diagram of a big.LITTLE System on Chip design re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289" y="1144752"/>
            <a:ext cx="6300065" cy="502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388" y="619240"/>
            <a:ext cx="7926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Example block diagram of a </a:t>
            </a:r>
            <a:r>
              <a:rPr lang="hu-HU" dirty="0" smtClean="0">
                <a:solidFill>
                  <a:schemeClr val="accent6"/>
                </a:solidFill>
              </a:rPr>
              <a:t>two cluster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SOC design </a:t>
            </a:r>
            <a:r>
              <a:rPr lang="en-US" dirty="0" smtClean="0"/>
              <a:t>[</a:t>
            </a:r>
            <a:r>
              <a:rPr lang="hu-HU" dirty="0" smtClean="0"/>
              <a:t>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(2)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500" y="6309320"/>
            <a:ext cx="4733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ADB-400: AMBA Domain </a:t>
            </a:r>
            <a:r>
              <a:rPr lang="hu-HU" sz="1400" dirty="0" smtClean="0"/>
              <a:t>Bridge</a:t>
            </a:r>
          </a:p>
          <a:p>
            <a:r>
              <a:rPr lang="hu-HU" sz="1400" dirty="0" smtClean="0"/>
              <a:t>AMBA: </a:t>
            </a:r>
            <a:r>
              <a:rPr lang="en-US" sz="1400" dirty="0" smtClean="0"/>
              <a:t>Advanced </a:t>
            </a:r>
            <a:r>
              <a:rPr lang="en-US" sz="1400" dirty="0"/>
              <a:t>Microcontroller Bus Architecture </a:t>
            </a:r>
            <a:endParaRPr lang="hu-HU" sz="1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689448" y="6309320"/>
            <a:ext cx="43380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MMU-400: .system Memory Management Unit</a:t>
            </a:r>
          </a:p>
          <a:p>
            <a:r>
              <a:rPr lang="hu-HU" sz="1400" dirty="0"/>
              <a:t>TZC: Trust Zone Address Space Controller</a:t>
            </a:r>
            <a:endParaRPr lang="en-US" sz="1400" dirty="0"/>
          </a:p>
          <a:p>
            <a:endParaRPr lang="hu-HU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376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1.3 </a:t>
            </a:r>
            <a:r>
              <a:rPr lang="en-US" dirty="0"/>
              <a:t>Implementation of the </a:t>
            </a:r>
            <a:r>
              <a:rPr lang="en-US" dirty="0" err="1"/>
              <a:t>big.LITTLE</a:t>
            </a:r>
            <a:r>
              <a:rPr lang="en-US" dirty="0"/>
              <a:t> technology </a:t>
            </a:r>
            <a:r>
              <a:rPr lang="hu-HU" dirty="0"/>
              <a:t>(3)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4561" y="621660"/>
            <a:ext cx="7521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Implementation of big.LITTLE  systems built on three clusters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510" y="953725"/>
            <a:ext cx="9499332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First </a:t>
            </a:r>
            <a:r>
              <a:rPr lang="hu-HU" sz="1600" dirty="0" smtClean="0">
                <a:solidFill>
                  <a:srgbClr val="FF0000"/>
                </a:solidFill>
              </a:rPr>
              <a:t>three cluster (10-core) implementation (Q1/2016): </a:t>
            </a:r>
            <a:r>
              <a:rPr lang="hu-HU" sz="1600" dirty="0" smtClean="0"/>
              <a:t>MediaTek Helio X20 (6797)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In this case, there are two A53 clusters with different maximum clock frequencies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and different performance-power characteristics, as indicated in the next Figures.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" t="15084" r="8657" b="2865"/>
          <a:stretch/>
        </p:blipFill>
        <p:spPr>
          <a:xfrm>
            <a:off x="431540" y="1943835"/>
            <a:ext cx="7920880" cy="42304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246" y="6354325"/>
            <a:ext cx="8489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</a:t>
            </a:r>
            <a:r>
              <a:rPr lang="en-US" sz="1600" dirty="0" smtClean="0"/>
              <a:t>Three cluster </a:t>
            </a:r>
            <a:r>
              <a:rPr lang="hu-HU" sz="1600" dirty="0" smtClean="0"/>
              <a:t>big.LITTLE </a:t>
            </a:r>
            <a:r>
              <a:rPr lang="hu-HU" sz="1600" dirty="0" smtClean="0"/>
              <a:t>implementation </a:t>
            </a:r>
            <a:r>
              <a:rPr lang="en-US" sz="1600" dirty="0" smtClean="0"/>
              <a:t>in </a:t>
            </a:r>
            <a:r>
              <a:rPr lang="en-US" sz="1600" dirty="0" err="1" smtClean="0"/>
              <a:t>MediaTek's</a:t>
            </a:r>
            <a:r>
              <a:rPr lang="en-US" sz="1600" dirty="0" smtClean="0"/>
              <a:t> </a:t>
            </a:r>
            <a:r>
              <a:rPr lang="en-US" sz="1600" dirty="0" err="1" smtClean="0"/>
              <a:t>Helio</a:t>
            </a:r>
            <a:r>
              <a:rPr lang="en-US" sz="1600" dirty="0" smtClean="0"/>
              <a:t> </a:t>
            </a:r>
            <a:r>
              <a:rPr lang="en-US" sz="1600" dirty="0" err="1" smtClean="0"/>
              <a:t>X20</a:t>
            </a:r>
            <a:r>
              <a:rPr lang="en-US" sz="1600" dirty="0" smtClean="0"/>
              <a:t> </a:t>
            </a:r>
            <a:r>
              <a:rPr lang="hu-HU" sz="1600" dirty="0" smtClean="0"/>
              <a:t>[</a:t>
            </a:r>
            <a:r>
              <a:rPr lang="hu-HU" sz="1600" dirty="0" smtClean="0"/>
              <a:t>46]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1317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578917" y="1133745"/>
            <a:ext cx="4423353" cy="5169248"/>
            <a:chOff x="2578917" y="1403775"/>
            <a:chExt cx="4423353" cy="51692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8917" y="1584325"/>
              <a:ext cx="4288338" cy="4988698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 bwMode="auto">
            <a:xfrm>
              <a:off x="6552220" y="1403775"/>
              <a:ext cx="450050" cy="40504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9668" y="629165"/>
            <a:ext cx="7211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Power-performance characteristics of the three </a:t>
            </a:r>
            <a:r>
              <a:rPr lang="hu-HU" dirty="0" err="1" smtClean="0">
                <a:solidFill>
                  <a:schemeClr val="accent6"/>
                </a:solidFill>
              </a:rPr>
              <a:t>clusters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[47]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1.3 </a:t>
            </a:r>
            <a:r>
              <a:rPr lang="en-US" dirty="0"/>
              <a:t>Implementation of the </a:t>
            </a:r>
            <a:r>
              <a:rPr lang="en-US" dirty="0" err="1"/>
              <a:t>big.LITTLE</a:t>
            </a:r>
            <a:r>
              <a:rPr lang="en-US" dirty="0"/>
              <a:t> technology </a:t>
            </a:r>
            <a:r>
              <a:rPr lang="hu-HU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210" y="616698"/>
            <a:ext cx="6810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Required software support of the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technology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863" y="1043735"/>
            <a:ext cx="8740726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technology needs </a:t>
            </a:r>
            <a:r>
              <a:rPr lang="en-US" sz="1600" dirty="0" smtClean="0">
                <a:solidFill>
                  <a:srgbClr val="FF0000"/>
                </a:solidFill>
              </a:rPr>
              <a:t>appropriate software support</a:t>
            </a:r>
            <a:r>
              <a:rPr lang="en-US" sz="1600" dirty="0" smtClean="0"/>
              <a:t>, e.g. to monitor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the workload, </a:t>
            </a:r>
            <a:r>
              <a:rPr lang="hu-HU" sz="1600" dirty="0" smtClean="0"/>
              <a:t>task scheduling, </a:t>
            </a:r>
            <a:r>
              <a:rPr lang="en-US" sz="1600" dirty="0" smtClean="0"/>
              <a:t>perform task migrations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software needed will be </a:t>
            </a:r>
            <a:r>
              <a:rPr lang="en-US" sz="1600" dirty="0" smtClean="0">
                <a:solidFill>
                  <a:srgbClr val="0070C0"/>
                </a:solidFill>
              </a:rPr>
              <a:t>provided by the SOC supplier </a:t>
            </a:r>
            <a:r>
              <a:rPr lang="en-US" sz="1600" dirty="0" smtClean="0"/>
              <a:t>for the OEMs, usually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in form of </a:t>
            </a:r>
            <a:r>
              <a:rPr lang="en-US" sz="1600" dirty="0" smtClean="0">
                <a:solidFill>
                  <a:srgbClr val="0070C0"/>
                </a:solidFill>
              </a:rPr>
              <a:t>kernel patches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this chapter we will not go into details of the software required by the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technology, but refer to the</a:t>
            </a:r>
            <a:r>
              <a:rPr lang="hu-HU" sz="1600" dirty="0" smtClean="0"/>
              <a:t> Section 6. and the</a:t>
            </a:r>
            <a:r>
              <a:rPr lang="en-US" sz="1600" dirty="0" smtClean="0"/>
              <a:t> related literature. </a:t>
            </a:r>
            <a:endParaRPr lang="en-US" sz="1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7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4165" y="1853825"/>
            <a:ext cx="446308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1300" b="1" dirty="0" smtClean="0">
                <a:solidFill>
                  <a:srgbClr val="000000"/>
                </a:solidFill>
              </a:rPr>
              <a:t>Implementation of the big-LITTLE technology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98530" y="2719547"/>
            <a:ext cx="34012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No. of core clusters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and no. of cores per cluster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1414268" y="2663230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1458925" y="2484438"/>
            <a:ext cx="603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>
            <a:off x="1458924" y="2480732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451842" y="2664817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H="1">
            <a:off x="7486856" y="2480710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951820" y="2726452"/>
            <a:ext cx="319535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Basic scheme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task scheduling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539694" y="2227112"/>
            <a:ext cx="1" cy="2444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79388" y="628210"/>
            <a:ext cx="8029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Design space of the implementation of the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technology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72" y="1088740"/>
            <a:ext cx="903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our discussion of the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technology we identify three basic design aspects,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as follows: </a:t>
            </a:r>
            <a:endParaRPr lang="en-US" sz="1600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961360" y="2723445"/>
            <a:ext cx="30868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Options for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supplying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core frequencies and voltages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4506913" y="2666393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4538869" y="2483895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(6)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63741" y="3495491"/>
            <a:ext cx="4928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These aspects will be discussed subsequently.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0719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4165" y="1853825"/>
            <a:ext cx="446308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1300" b="1" dirty="0" smtClean="0">
                <a:solidFill>
                  <a:srgbClr val="000000"/>
                </a:solidFill>
              </a:rPr>
              <a:t>Implementation of the big-LITTLE technology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98530" y="2719547"/>
            <a:ext cx="34012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No. of core clusters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and no. of cores per cluster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1414268" y="2663230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1458925" y="2484438"/>
            <a:ext cx="603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>
            <a:off x="1458924" y="2480732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451842" y="2664817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H="1">
            <a:off x="7486856" y="2480710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951820" y="2718832"/>
            <a:ext cx="319535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Basic scheme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task scheduling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539694" y="2227112"/>
            <a:ext cx="1" cy="2444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79388" y="628210"/>
            <a:ext cx="8029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Design space of the implementation of the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technology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72" y="1088740"/>
            <a:ext cx="903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our discussion of the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technology we identify three basic design aspects,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as follows: </a:t>
            </a:r>
            <a:endParaRPr lang="en-US" sz="1600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961360" y="2715825"/>
            <a:ext cx="30868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Options for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supplying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core frequencies and voltages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4506913" y="2666393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4538869" y="2483895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(7)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63741" y="3495491"/>
            <a:ext cx="4928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These aspects will be discussed subsequently.</a:t>
            </a:r>
            <a:endParaRPr lang="en-US" sz="1600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140834" y="2588419"/>
            <a:ext cx="2748827" cy="7200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1.3 </a:t>
            </a:r>
            <a:r>
              <a:rPr lang="en-US" dirty="0"/>
              <a:t>Implementation of the </a:t>
            </a:r>
            <a:r>
              <a:rPr lang="en-US" dirty="0" err="1"/>
              <a:t>big.LITTLE</a:t>
            </a:r>
            <a:r>
              <a:rPr lang="en-US" dirty="0"/>
              <a:t> technology </a:t>
            </a:r>
            <a:r>
              <a:rPr lang="hu-HU" dirty="0" smtClean="0"/>
              <a:t>(8)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26595" y="1909972"/>
            <a:ext cx="282036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Dual core clusters used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57065" y="1898211"/>
            <a:ext cx="269740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Three core clusters used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2315753" y="1605032"/>
            <a:ext cx="2165760" cy="26401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>
            <a:endCxn id="8" idx="1"/>
          </p:cNvCxnSpPr>
          <p:nvPr/>
        </p:nvCxnSpPr>
        <p:spPr bwMode="auto">
          <a:xfrm>
            <a:off x="4481513" y="1605032"/>
            <a:ext cx="1992116" cy="2456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6464097" y="184184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16705" y="1102400"/>
            <a:ext cx="51097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Number of core clusters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and number of cores per cluster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2306367" y="1839231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64732" y="3014810"/>
            <a:ext cx="2282143" cy="3249505"/>
            <a:chOff x="5481753" y="2843935"/>
            <a:chExt cx="2282143" cy="3249505"/>
          </a:xfrm>
        </p:grpSpPr>
        <p:sp>
          <p:nvSpPr>
            <p:cNvPr id="12" name="Téglalap 21"/>
            <p:cNvSpPr/>
            <p:nvPr/>
          </p:nvSpPr>
          <p:spPr bwMode="auto">
            <a:xfrm>
              <a:off x="5481753" y="2843935"/>
              <a:ext cx="2282143" cy="32495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5578104" y="3882052"/>
              <a:ext cx="1008062" cy="13668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5616204" y="39820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15" name="Téglalap 14"/>
            <p:cNvSpPr/>
            <p:nvPr/>
          </p:nvSpPr>
          <p:spPr bwMode="auto">
            <a:xfrm>
              <a:off x="6113091" y="39820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16" name="Téglalap 15"/>
            <p:cNvSpPr/>
            <p:nvPr/>
          </p:nvSpPr>
          <p:spPr bwMode="auto">
            <a:xfrm>
              <a:off x="5616204" y="46297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17" name="Téglalap 16"/>
            <p:cNvSpPr/>
            <p:nvPr/>
          </p:nvSpPr>
          <p:spPr bwMode="auto">
            <a:xfrm>
              <a:off x="6113091" y="46297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5652521" y="5631477"/>
              <a:ext cx="2052638" cy="36036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Cache </a:t>
              </a:r>
              <a:r>
                <a:rPr lang="hu-HU" sz="900" dirty="0" err="1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coherent</a:t>
              </a: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hu-HU" sz="900" dirty="0" err="1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interconnect</a:t>
              </a:r>
              <a:endPara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Egyenes összekötő nyíllal 20"/>
            <p:cNvCxnSpPr/>
            <p:nvPr/>
          </p:nvCxnSpPr>
          <p:spPr bwMode="auto">
            <a:xfrm>
              <a:off x="6098072" y="5267940"/>
              <a:ext cx="0" cy="3603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zövegdoboz 23"/>
            <p:cNvSpPr txBox="1">
              <a:spLocks noChangeArrowheads="1"/>
            </p:cNvSpPr>
            <p:nvPr/>
          </p:nvSpPr>
          <p:spPr bwMode="auto">
            <a:xfrm>
              <a:off x="5576111" y="3404602"/>
              <a:ext cx="9941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solidFill>
                    <a:srgbClr val="000000"/>
                  </a:solidFill>
                  <a:latin typeface="Arial" pitchFamily="34" charset="0"/>
                  <a:ea typeface="Verdana" pitchFamily="34" charset="0"/>
                </a:rPr>
                <a:t>Cluster of </a:t>
              </a:r>
            </a:p>
            <a:p>
              <a:pPr algn="ctr"/>
              <a:r>
                <a:rPr lang="en-US" altLang="en-US" sz="1000" b="1" dirty="0" smtClean="0">
                  <a:solidFill>
                    <a:srgbClr val="000000"/>
                  </a:solidFill>
                  <a:latin typeface="Arial" pitchFamily="34" charset="0"/>
                  <a:ea typeface="Verdana" pitchFamily="34" charset="0"/>
                </a:rPr>
                <a:t>LITTLE cores</a:t>
              </a:r>
              <a:endParaRPr lang="hu-HU" altLang="en-US" sz="1000" b="1" dirty="0">
                <a:solidFill>
                  <a:srgbClr val="000000"/>
                </a:solidFill>
                <a:latin typeface="Arial" pitchFamily="34" charset="0"/>
                <a:ea typeface="Verdana" pitchFamily="34" charset="0"/>
              </a:endParaRPr>
            </a:p>
          </p:txBody>
        </p:sp>
        <p:cxnSp>
          <p:nvCxnSpPr>
            <p:cNvPr id="21" name="Egyenes összekötő nyíllal 148"/>
            <p:cNvCxnSpPr/>
            <p:nvPr/>
          </p:nvCxnSpPr>
          <p:spPr bwMode="auto">
            <a:xfrm>
              <a:off x="7216209" y="5279052"/>
              <a:ext cx="0" cy="3603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Szövegdoboz 22"/>
            <p:cNvSpPr txBox="1">
              <a:spLocks noChangeArrowheads="1"/>
            </p:cNvSpPr>
            <p:nvPr/>
          </p:nvSpPr>
          <p:spPr bwMode="auto">
            <a:xfrm>
              <a:off x="6778126" y="2941658"/>
              <a:ext cx="8412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solidFill>
                    <a:srgbClr val="000000"/>
                  </a:solidFill>
                  <a:latin typeface="Arial" pitchFamily="34" charset="0"/>
                  <a:ea typeface="Verdana" pitchFamily="34" charset="0"/>
                </a:rPr>
                <a:t>Cluster of </a:t>
              </a:r>
            </a:p>
            <a:p>
              <a:pPr algn="ctr"/>
              <a:r>
                <a:rPr lang="en-US" altLang="en-US" sz="1000" b="1" dirty="0" smtClean="0">
                  <a:solidFill>
                    <a:srgbClr val="000000"/>
                  </a:solidFill>
                  <a:latin typeface="Arial" pitchFamily="34" charset="0"/>
                  <a:ea typeface="Verdana" pitchFamily="34" charset="0"/>
                </a:rPr>
                <a:t>big cores</a:t>
              </a:r>
              <a:endParaRPr lang="hu-HU" altLang="en-US" sz="1000" b="1" dirty="0">
                <a:solidFill>
                  <a:srgbClr val="000000"/>
                </a:solidFill>
                <a:latin typeface="Arial" pitchFamily="34" charset="0"/>
                <a:ea typeface="Verdana" pitchFamily="34" charset="0"/>
              </a:endParaRPr>
            </a:p>
          </p:txBody>
        </p:sp>
        <p:sp>
          <p:nvSpPr>
            <p:cNvPr id="23" name="Téglalap 11"/>
            <p:cNvSpPr/>
            <p:nvPr/>
          </p:nvSpPr>
          <p:spPr bwMode="auto">
            <a:xfrm>
              <a:off x="6661647" y="3441495"/>
              <a:ext cx="1044575" cy="18875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661647" y="3431419"/>
              <a:ext cx="1044575" cy="18785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Téglalap 3"/>
            <p:cNvSpPr/>
            <p:nvPr/>
          </p:nvSpPr>
          <p:spPr bwMode="auto">
            <a:xfrm>
              <a:off x="6716756" y="351593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26" name="Téglalap 4"/>
            <p:cNvSpPr/>
            <p:nvPr/>
          </p:nvSpPr>
          <p:spPr bwMode="auto">
            <a:xfrm>
              <a:off x="7219168" y="351593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27" name="Téglalap 5"/>
            <p:cNvSpPr/>
            <p:nvPr/>
          </p:nvSpPr>
          <p:spPr bwMode="auto">
            <a:xfrm>
              <a:off x="6717602" y="443350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28" name="Téglalap 6"/>
            <p:cNvSpPr/>
            <p:nvPr/>
          </p:nvSpPr>
          <p:spPr bwMode="auto">
            <a:xfrm>
              <a:off x="7219168" y="443350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9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</p:grpSp>
      <p:sp>
        <p:nvSpPr>
          <p:cNvPr id="31" name="Téglalap 21"/>
          <p:cNvSpPr/>
          <p:nvPr/>
        </p:nvSpPr>
        <p:spPr bwMode="auto">
          <a:xfrm>
            <a:off x="4839977" y="3023955"/>
            <a:ext cx="3422433" cy="3249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églalap 12"/>
          <p:cNvSpPr/>
          <p:nvPr/>
        </p:nvSpPr>
        <p:spPr bwMode="auto">
          <a:xfrm>
            <a:off x="6076618" y="4075519"/>
            <a:ext cx="1008062" cy="13668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églalap 13"/>
          <p:cNvSpPr/>
          <p:nvPr/>
        </p:nvSpPr>
        <p:spPr bwMode="auto">
          <a:xfrm>
            <a:off x="6114718" y="4162085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CPU0</a:t>
            </a:r>
          </a:p>
        </p:txBody>
      </p:sp>
      <p:sp>
        <p:nvSpPr>
          <p:cNvPr id="34" name="Téglalap 14"/>
          <p:cNvSpPr/>
          <p:nvPr/>
        </p:nvSpPr>
        <p:spPr bwMode="auto">
          <a:xfrm>
            <a:off x="6611605" y="4162085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CPU1</a:t>
            </a:r>
          </a:p>
        </p:txBody>
      </p:sp>
      <p:sp>
        <p:nvSpPr>
          <p:cNvPr id="35" name="Téglalap 15"/>
          <p:cNvSpPr/>
          <p:nvPr/>
        </p:nvSpPr>
        <p:spPr bwMode="auto">
          <a:xfrm>
            <a:off x="6114718" y="4809785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CPU2</a:t>
            </a:r>
          </a:p>
        </p:txBody>
      </p:sp>
      <p:sp>
        <p:nvSpPr>
          <p:cNvPr id="36" name="Téglalap 16"/>
          <p:cNvSpPr/>
          <p:nvPr/>
        </p:nvSpPr>
        <p:spPr bwMode="auto">
          <a:xfrm>
            <a:off x="6611605" y="4809785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CPU3</a:t>
            </a:r>
          </a:p>
        </p:txBody>
      </p:sp>
      <p:sp>
        <p:nvSpPr>
          <p:cNvPr id="37" name="Téglalap 17"/>
          <p:cNvSpPr/>
          <p:nvPr/>
        </p:nvSpPr>
        <p:spPr bwMode="auto">
          <a:xfrm>
            <a:off x="4952906" y="5811497"/>
            <a:ext cx="3250767" cy="3603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Cache </a:t>
            </a:r>
            <a:r>
              <a:rPr lang="hu-HU" sz="900" dirty="0" err="1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coherent</a:t>
            </a: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u-HU" sz="900" dirty="0" err="1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interconnect</a:t>
            </a:r>
            <a:endParaRPr lang="hu-HU" sz="900" dirty="0">
              <a:solidFill>
                <a:srgbClr val="FFFFFF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Egyenes összekötő nyíllal 20"/>
          <p:cNvCxnSpPr/>
          <p:nvPr/>
        </p:nvCxnSpPr>
        <p:spPr bwMode="auto">
          <a:xfrm>
            <a:off x="6596586" y="5447960"/>
            <a:ext cx="0" cy="46197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zövegdoboz 23"/>
          <p:cNvSpPr txBox="1">
            <a:spLocks noChangeArrowheads="1"/>
          </p:cNvSpPr>
          <p:nvPr/>
        </p:nvSpPr>
        <p:spPr bwMode="auto">
          <a:xfrm>
            <a:off x="6074625" y="3158970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Cluster of </a:t>
            </a:r>
          </a:p>
          <a:p>
            <a:pPr algn="ctr"/>
            <a:r>
              <a:rPr lang="en-US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LITTLE cores</a:t>
            </a:r>
            <a:endParaRPr lang="hu-HU" altLang="en-US" sz="1000" b="1" dirty="0" smtClean="0">
              <a:solidFill>
                <a:srgbClr val="000000"/>
              </a:solidFill>
              <a:latin typeface="Arial" pitchFamily="34" charset="0"/>
              <a:ea typeface="Verdana" pitchFamily="34" charset="0"/>
            </a:endParaRPr>
          </a:p>
          <a:p>
            <a:pPr algn="ctr"/>
            <a:r>
              <a:rPr lang="hu-HU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running at a</a:t>
            </a:r>
          </a:p>
          <a:p>
            <a:pPr algn="ctr"/>
            <a:r>
              <a:rPr lang="hu-HU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higher core</a:t>
            </a:r>
          </a:p>
          <a:p>
            <a:pPr algn="ctr"/>
            <a:r>
              <a:rPr lang="hu-HU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fequency</a:t>
            </a:r>
          </a:p>
          <a:p>
            <a:pPr algn="ctr"/>
            <a:endParaRPr lang="hu-HU" altLang="en-US" sz="1000" b="1" dirty="0">
              <a:solidFill>
                <a:srgbClr val="000000"/>
              </a:solidFill>
              <a:latin typeface="Arial" pitchFamily="34" charset="0"/>
              <a:ea typeface="Verdana" pitchFamily="34" charset="0"/>
            </a:endParaRPr>
          </a:p>
        </p:txBody>
      </p:sp>
      <p:cxnSp>
        <p:nvCxnSpPr>
          <p:cNvPr id="40" name="Egyenes összekötő nyíllal 148"/>
          <p:cNvCxnSpPr/>
          <p:nvPr/>
        </p:nvCxnSpPr>
        <p:spPr bwMode="auto">
          <a:xfrm>
            <a:off x="7714723" y="5459072"/>
            <a:ext cx="0" cy="36036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zövegdoboz 22"/>
          <p:cNvSpPr txBox="1">
            <a:spLocks noChangeArrowheads="1"/>
          </p:cNvSpPr>
          <p:nvPr/>
        </p:nvSpPr>
        <p:spPr bwMode="auto">
          <a:xfrm>
            <a:off x="7280344" y="3383995"/>
            <a:ext cx="841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Cluster of </a:t>
            </a:r>
          </a:p>
          <a:p>
            <a:pPr algn="ctr"/>
            <a:r>
              <a:rPr lang="en-US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big cores</a:t>
            </a:r>
            <a:endParaRPr lang="hu-HU" altLang="en-US" sz="1000" b="1" dirty="0">
              <a:solidFill>
                <a:srgbClr val="000000"/>
              </a:solidFill>
              <a:latin typeface="Arial" pitchFamily="34" charset="0"/>
              <a:ea typeface="Verdana" pitchFamily="34" charset="0"/>
            </a:endParaRPr>
          </a:p>
        </p:txBody>
      </p:sp>
      <p:sp>
        <p:nvSpPr>
          <p:cNvPr id="42" name="Téglalap 11"/>
          <p:cNvSpPr/>
          <p:nvPr/>
        </p:nvSpPr>
        <p:spPr bwMode="auto">
          <a:xfrm>
            <a:off x="7160161" y="4440430"/>
            <a:ext cx="1044575" cy="104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160161" y="4478967"/>
            <a:ext cx="1044575" cy="972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46" name="Téglalap 5"/>
          <p:cNvSpPr/>
          <p:nvPr/>
        </p:nvSpPr>
        <p:spPr bwMode="auto">
          <a:xfrm>
            <a:off x="7216116" y="4562725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CPU2</a:t>
            </a:r>
          </a:p>
        </p:txBody>
      </p:sp>
      <p:sp>
        <p:nvSpPr>
          <p:cNvPr id="47" name="Téglalap 6"/>
          <p:cNvSpPr/>
          <p:nvPr/>
        </p:nvSpPr>
        <p:spPr bwMode="auto">
          <a:xfrm>
            <a:off x="7717682" y="4562725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CPU3</a:t>
            </a:r>
          </a:p>
        </p:txBody>
      </p:sp>
      <p:sp>
        <p:nvSpPr>
          <p:cNvPr id="49" name="Téglalap 12"/>
          <p:cNvSpPr/>
          <p:nvPr/>
        </p:nvSpPr>
        <p:spPr bwMode="auto">
          <a:xfrm>
            <a:off x="4991413" y="4080312"/>
            <a:ext cx="1008062" cy="13668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églalap 13"/>
          <p:cNvSpPr/>
          <p:nvPr/>
        </p:nvSpPr>
        <p:spPr bwMode="auto">
          <a:xfrm>
            <a:off x="5031347" y="4166878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CPU0</a:t>
            </a:r>
          </a:p>
        </p:txBody>
      </p:sp>
      <p:sp>
        <p:nvSpPr>
          <p:cNvPr id="51" name="Téglalap 14"/>
          <p:cNvSpPr/>
          <p:nvPr/>
        </p:nvSpPr>
        <p:spPr bwMode="auto">
          <a:xfrm>
            <a:off x="5528234" y="4166878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CPU1</a:t>
            </a:r>
          </a:p>
        </p:txBody>
      </p:sp>
      <p:sp>
        <p:nvSpPr>
          <p:cNvPr id="52" name="Téglalap 15"/>
          <p:cNvSpPr/>
          <p:nvPr/>
        </p:nvSpPr>
        <p:spPr bwMode="auto">
          <a:xfrm>
            <a:off x="5031347" y="4814578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CPU2</a:t>
            </a:r>
          </a:p>
        </p:txBody>
      </p:sp>
      <p:sp>
        <p:nvSpPr>
          <p:cNvPr id="53" name="Téglalap 16"/>
          <p:cNvSpPr/>
          <p:nvPr/>
        </p:nvSpPr>
        <p:spPr bwMode="auto">
          <a:xfrm>
            <a:off x="5528234" y="4814578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9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CPU3</a:t>
            </a:r>
          </a:p>
        </p:txBody>
      </p:sp>
      <p:cxnSp>
        <p:nvCxnSpPr>
          <p:cNvPr id="54" name="Egyenes összekötő nyíllal 20"/>
          <p:cNvCxnSpPr/>
          <p:nvPr/>
        </p:nvCxnSpPr>
        <p:spPr bwMode="auto">
          <a:xfrm>
            <a:off x="5513215" y="5452753"/>
            <a:ext cx="0" cy="36036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zövegdoboz 23"/>
          <p:cNvSpPr txBox="1">
            <a:spLocks noChangeArrowheads="1"/>
          </p:cNvSpPr>
          <p:nvPr/>
        </p:nvSpPr>
        <p:spPr bwMode="auto">
          <a:xfrm>
            <a:off x="4991254" y="3158970"/>
            <a:ext cx="99418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Cluster of </a:t>
            </a:r>
          </a:p>
          <a:p>
            <a:pPr algn="ctr"/>
            <a:r>
              <a:rPr lang="en-US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LITTLE cores</a:t>
            </a:r>
            <a:endParaRPr lang="hu-HU" altLang="en-US" sz="1000" b="1" dirty="0" smtClean="0">
              <a:solidFill>
                <a:srgbClr val="000000"/>
              </a:solidFill>
              <a:latin typeface="Arial" pitchFamily="34" charset="0"/>
              <a:ea typeface="Verdana" pitchFamily="34" charset="0"/>
            </a:endParaRPr>
          </a:p>
          <a:p>
            <a:pPr algn="ctr"/>
            <a:r>
              <a:rPr lang="hu-HU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running at</a:t>
            </a:r>
          </a:p>
          <a:p>
            <a:pPr algn="ctr"/>
            <a:r>
              <a:rPr lang="hu-HU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a lower core </a:t>
            </a:r>
          </a:p>
          <a:p>
            <a:pPr algn="ctr"/>
            <a:r>
              <a:rPr lang="hu-HU" altLang="en-US" sz="1000" b="1" dirty="0" smtClean="0">
                <a:solidFill>
                  <a:srgbClr val="000000"/>
                </a:solidFill>
                <a:latin typeface="Arial" pitchFamily="34" charset="0"/>
                <a:ea typeface="Verdana" pitchFamily="34" charset="0"/>
              </a:rPr>
              <a:t>frequeency</a:t>
            </a:r>
            <a:endParaRPr lang="hu-HU" altLang="en-US" sz="1000" b="1" dirty="0">
              <a:solidFill>
                <a:srgbClr val="000000"/>
              </a:solidFill>
              <a:latin typeface="Arial" pitchFamily="34" charset="0"/>
              <a:ea typeface="Verdan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932" y="2177957"/>
            <a:ext cx="14256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/>
              <a:t>Example</a:t>
            </a:r>
          </a:p>
          <a:p>
            <a:r>
              <a:rPr lang="hu-HU" sz="1300" dirty="0" smtClean="0"/>
              <a:t>configurations </a:t>
            </a:r>
            <a:endParaRPr lang="en-US" sz="1300" dirty="0"/>
          </a:p>
        </p:txBody>
      </p:sp>
      <p:sp>
        <p:nvSpPr>
          <p:cNvPr id="58" name="TextBox 57"/>
          <p:cNvSpPr txBox="1"/>
          <p:nvPr/>
        </p:nvSpPr>
        <p:spPr>
          <a:xfrm>
            <a:off x="1975906" y="2186971"/>
            <a:ext cx="68159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b="1" dirty="0" smtClean="0"/>
              <a:t>4 + 4</a:t>
            </a:r>
          </a:p>
          <a:p>
            <a:r>
              <a:rPr lang="hu-HU" sz="1300" b="1" dirty="0" smtClean="0"/>
              <a:t>2 + 2</a:t>
            </a:r>
          </a:p>
          <a:p>
            <a:r>
              <a:rPr lang="hu-HU" sz="1300" b="1" dirty="0" smtClean="0"/>
              <a:t>1 + 4</a:t>
            </a:r>
            <a:endParaRPr lang="en-US" sz="13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012160" y="2186971"/>
            <a:ext cx="10599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b="1" dirty="0" smtClean="0"/>
              <a:t>4 + 4 + 2</a:t>
            </a:r>
          </a:p>
          <a:p>
            <a:r>
              <a:rPr lang="hu-HU" sz="1300" b="1" dirty="0" smtClean="0"/>
              <a:t>4 + 2 + 4</a:t>
            </a:r>
            <a:endParaRPr lang="en-US" sz="13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897478" y="6573555"/>
            <a:ext cx="7296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smtClean="0"/>
              <a:t>Memory</a:t>
            </a:r>
            <a:endParaRPr lang="en-US" sz="1050" dirty="0"/>
          </a:p>
        </p:txBody>
      </p:sp>
      <p:cxnSp>
        <p:nvCxnSpPr>
          <p:cNvPr id="61" name="Egyenes összekötő nyíllal 20"/>
          <p:cNvCxnSpPr/>
          <p:nvPr/>
        </p:nvCxnSpPr>
        <p:spPr bwMode="auto">
          <a:xfrm>
            <a:off x="2250613" y="6263993"/>
            <a:ext cx="0" cy="36036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246451" y="6573877"/>
            <a:ext cx="7296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smtClean="0"/>
              <a:t>Memory</a:t>
            </a:r>
            <a:endParaRPr lang="en-US" sz="1050" dirty="0"/>
          </a:p>
        </p:txBody>
      </p:sp>
      <p:cxnSp>
        <p:nvCxnSpPr>
          <p:cNvPr id="63" name="Egyenes összekötő nyíllal 20"/>
          <p:cNvCxnSpPr/>
          <p:nvPr/>
        </p:nvCxnSpPr>
        <p:spPr bwMode="auto">
          <a:xfrm>
            <a:off x="6599586" y="6264315"/>
            <a:ext cx="0" cy="36036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79388" y="622713"/>
            <a:ext cx="7100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a) </a:t>
            </a:r>
            <a:r>
              <a:rPr lang="hu-HU" dirty="0" smtClean="0">
                <a:solidFill>
                  <a:schemeClr val="accent6"/>
                </a:solidFill>
              </a:rPr>
              <a:t>Number </a:t>
            </a:r>
            <a:r>
              <a:rPr lang="hu-HU" dirty="0" smtClean="0">
                <a:solidFill>
                  <a:schemeClr val="accent6"/>
                </a:solidFill>
              </a:rPr>
              <a:t>of core clusters and number of cores per cluster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2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/>
      <p:bldP spid="1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/>
      <p:bldP spid="41" grpId="0"/>
      <p:bldP spid="42" grpId="0" animBg="1"/>
      <p:bldP spid="43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/>
      <p:bldP spid="57" grpId="0"/>
      <p:bldP spid="58" grpId="0"/>
      <p:bldP spid="59" grpId="0"/>
      <p:bldP spid="60" grpId="0"/>
      <p:bldP spid="6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t="5969" r="2306" b="4461"/>
          <a:stretch/>
        </p:blipFill>
        <p:spPr bwMode="auto">
          <a:xfrm>
            <a:off x="1841500" y="1789215"/>
            <a:ext cx="56515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035" y="632340"/>
            <a:ext cx="905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Example 1: Dual core clusters, 4+4 cores:</a:t>
            </a:r>
            <a:r>
              <a:rPr lang="en-US" dirty="0" smtClean="0">
                <a:solidFill>
                  <a:schemeClr val="accent6"/>
                </a:solidFill>
              </a:rPr>
              <a:t> Samsung </a:t>
            </a:r>
            <a:r>
              <a:rPr lang="en-US" dirty="0" err="1" smtClean="0">
                <a:solidFill>
                  <a:schemeClr val="accent6"/>
                </a:solidFill>
              </a:rPr>
              <a:t>Exynos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Octa</a:t>
            </a:r>
            <a:r>
              <a:rPr lang="en-US" dirty="0" smtClean="0">
                <a:solidFill>
                  <a:schemeClr val="accent6"/>
                </a:solidFill>
              </a:rPr>
              <a:t> 5410 </a:t>
            </a:r>
            <a:r>
              <a:rPr lang="en-US" dirty="0" smtClean="0"/>
              <a:t>[</a:t>
            </a:r>
            <a:r>
              <a:rPr lang="hu-HU" dirty="0" smtClean="0"/>
              <a:t>11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8641" y="953725"/>
            <a:ext cx="7928774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It is the world’s </a:t>
            </a:r>
            <a:r>
              <a:rPr lang="en-US" sz="1600" dirty="0" smtClean="0">
                <a:solidFill>
                  <a:srgbClr val="FF0000"/>
                </a:solidFill>
              </a:rPr>
              <a:t>first </a:t>
            </a:r>
            <a:r>
              <a:rPr lang="en-US" sz="1600" dirty="0" err="1" smtClean="0">
                <a:solidFill>
                  <a:srgbClr val="FF0000"/>
                </a:solidFill>
              </a:rPr>
              <a:t>octa</a:t>
            </a:r>
            <a:r>
              <a:rPr lang="en-US" sz="1600" dirty="0" smtClean="0">
                <a:solidFill>
                  <a:srgbClr val="FF0000"/>
                </a:solidFill>
              </a:rPr>
              <a:t> core </a:t>
            </a:r>
            <a:r>
              <a:rPr lang="en-US" sz="1600" dirty="0" smtClean="0">
                <a:solidFill>
                  <a:srgbClr val="FF0000"/>
                </a:solidFill>
              </a:rPr>
              <a:t>mobile processor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</a:t>
            </a:r>
            <a:r>
              <a:rPr lang="en-US" sz="1600" dirty="0" smtClean="0"/>
              <a:t>nnounced in 11/2012, launched in some Galaxy S4 models in 4/2013.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466655" y="6453121"/>
            <a:ext cx="6581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Block diagram of Samsung’s </a:t>
            </a:r>
            <a:r>
              <a:rPr lang="en-US" sz="1600" dirty="0" err="1" smtClean="0"/>
              <a:t>Exynos</a:t>
            </a:r>
            <a:r>
              <a:rPr lang="en-US" sz="1600" dirty="0" smtClean="0"/>
              <a:t> 5 </a:t>
            </a:r>
            <a:r>
              <a:rPr lang="en-US" sz="1600" dirty="0" err="1" smtClean="0"/>
              <a:t>Octa</a:t>
            </a:r>
            <a:r>
              <a:rPr lang="en-US" sz="1600" dirty="0" smtClean="0"/>
              <a:t> 5410 [</a:t>
            </a:r>
            <a:r>
              <a:rPr lang="hu-HU" sz="1600" dirty="0" smtClean="0"/>
              <a:t>11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1.3 </a:t>
            </a:r>
            <a:r>
              <a:rPr lang="en-US" dirty="0"/>
              <a:t>Implementation of the </a:t>
            </a:r>
            <a:r>
              <a:rPr lang="en-US" dirty="0" err="1"/>
              <a:t>big.LITTLE</a:t>
            </a:r>
            <a:r>
              <a:rPr lang="en-US" dirty="0"/>
              <a:t> technology </a:t>
            </a:r>
            <a:r>
              <a:rPr lang="hu-HU" dirty="0" smtClean="0"/>
              <a:t>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1.3 </a:t>
            </a:r>
            <a:r>
              <a:rPr lang="en-US" dirty="0"/>
              <a:t>Implementation of the </a:t>
            </a:r>
            <a:r>
              <a:rPr lang="en-US" dirty="0" err="1"/>
              <a:t>big.LITTLE</a:t>
            </a:r>
            <a:r>
              <a:rPr lang="en-US" dirty="0"/>
              <a:t> technology </a:t>
            </a:r>
            <a:r>
              <a:rPr lang="hu-HU" dirty="0" smtClean="0"/>
              <a:t>(</a:t>
            </a:r>
            <a:r>
              <a:rPr lang="en-US" dirty="0" err="1" smtClean="0"/>
              <a:t>10a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035" y="632340"/>
            <a:ext cx="6295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Example </a:t>
            </a:r>
            <a:r>
              <a:rPr lang="en-US" dirty="0" smtClean="0">
                <a:solidFill>
                  <a:schemeClr val="accent6"/>
                </a:solidFill>
              </a:rPr>
              <a:t>2</a:t>
            </a:r>
            <a:r>
              <a:rPr lang="hu-HU" dirty="0" smtClean="0">
                <a:solidFill>
                  <a:schemeClr val="accent6"/>
                </a:solidFill>
              </a:rPr>
              <a:t>: </a:t>
            </a:r>
            <a:r>
              <a:rPr lang="hu-HU" dirty="0" smtClean="0">
                <a:solidFill>
                  <a:schemeClr val="accent6"/>
                </a:solidFill>
              </a:rPr>
              <a:t>Dual core clusters, </a:t>
            </a:r>
            <a:r>
              <a:rPr lang="en-US" dirty="0" smtClean="0">
                <a:solidFill>
                  <a:schemeClr val="accent6"/>
                </a:solidFill>
              </a:rPr>
              <a:t>1</a:t>
            </a:r>
            <a:r>
              <a:rPr lang="hu-HU" dirty="0" smtClean="0">
                <a:solidFill>
                  <a:schemeClr val="accent6"/>
                </a:solidFill>
              </a:rPr>
              <a:t>+4 cores</a:t>
            </a:r>
            <a:r>
              <a:rPr lang="en-US" dirty="0" smtClean="0">
                <a:solidFill>
                  <a:schemeClr val="accent6"/>
                </a:solidFill>
              </a:rPr>
              <a:t> in </a:t>
            </a:r>
            <a:r>
              <a:rPr lang="en-US" dirty="0" err="1" smtClean="0">
                <a:solidFill>
                  <a:schemeClr val="accent6"/>
                </a:solidFill>
              </a:rPr>
              <a:t>Nvidia's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699" y="998730"/>
            <a:ext cx="6526146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6"/>
                </a:solidFill>
              </a:rPr>
              <a:t>Tegra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3 </a:t>
            </a:r>
            <a:r>
              <a:rPr lang="en-US" dirty="0" smtClean="0">
                <a:solidFill>
                  <a:schemeClr val="accent6"/>
                </a:solidFill>
              </a:rPr>
              <a:t>with </a:t>
            </a:r>
            <a:r>
              <a:rPr lang="en-US" dirty="0">
                <a:solidFill>
                  <a:schemeClr val="accent6"/>
                </a:solidFill>
              </a:rPr>
              <a:t>one </a:t>
            </a:r>
            <a:r>
              <a:rPr lang="en-US" dirty="0" err="1">
                <a:solidFill>
                  <a:schemeClr val="accent6"/>
                </a:solidFill>
              </a:rPr>
              <a:t>A9</a:t>
            </a:r>
            <a:r>
              <a:rPr lang="en-US" dirty="0">
                <a:solidFill>
                  <a:schemeClr val="accent6"/>
                </a:solidFill>
              </a:rPr>
              <a:t> LP + four </a:t>
            </a:r>
            <a:r>
              <a:rPr lang="en-US" dirty="0" err="1" smtClean="0">
                <a:solidFill>
                  <a:schemeClr val="accent6"/>
                </a:solidFill>
              </a:rPr>
              <a:t>A9</a:t>
            </a:r>
            <a:r>
              <a:rPr lang="en-US" dirty="0" smtClean="0">
                <a:solidFill>
                  <a:schemeClr val="accent6"/>
                </a:solidFill>
              </a:rPr>
              <a:t> (2011) and </a:t>
            </a:r>
            <a:endParaRPr lang="en-US" dirty="0">
              <a:solidFill>
                <a:schemeClr val="accent6"/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6"/>
                </a:solidFill>
              </a:rPr>
              <a:t>Tegra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4 </a:t>
            </a:r>
            <a:r>
              <a:rPr lang="en-US" dirty="0" smtClean="0">
                <a:solidFill>
                  <a:schemeClr val="accent6"/>
                </a:solidFill>
              </a:rPr>
              <a:t>with </a:t>
            </a:r>
            <a:r>
              <a:rPr lang="en-US" dirty="0">
                <a:solidFill>
                  <a:schemeClr val="accent6"/>
                </a:solidFill>
              </a:rPr>
              <a:t>one </a:t>
            </a:r>
            <a:r>
              <a:rPr lang="en-US" dirty="0" err="1">
                <a:solidFill>
                  <a:schemeClr val="accent6"/>
                </a:solidFill>
              </a:rPr>
              <a:t>A15</a:t>
            </a:r>
            <a:r>
              <a:rPr lang="en-US" dirty="0">
                <a:solidFill>
                  <a:schemeClr val="accent6"/>
                </a:solidFill>
              </a:rPr>
              <a:t> LP + four </a:t>
            </a:r>
            <a:r>
              <a:rPr lang="en-US" dirty="0" err="1">
                <a:solidFill>
                  <a:schemeClr val="accent6"/>
                </a:solidFill>
              </a:rPr>
              <a:t>A15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cores (2013).</a:t>
            </a:r>
            <a:endParaRPr lang="en-US" dirty="0">
              <a:solidFill>
                <a:schemeClr val="accent6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06815" y="1961560"/>
            <a:ext cx="3105345" cy="4167739"/>
            <a:chOff x="3261142" y="1961561"/>
            <a:chExt cx="2390978" cy="3244120"/>
          </a:xfrm>
        </p:grpSpPr>
        <p:sp>
          <p:nvSpPr>
            <p:cNvPr id="7" name="Téglalap 21"/>
            <p:cNvSpPr/>
            <p:nvPr/>
          </p:nvSpPr>
          <p:spPr bwMode="auto">
            <a:xfrm>
              <a:off x="3261142" y="1961561"/>
              <a:ext cx="2390978" cy="3244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8" name="Téglalap 17"/>
            <p:cNvSpPr/>
            <p:nvPr/>
          </p:nvSpPr>
          <p:spPr bwMode="auto">
            <a:xfrm>
              <a:off x="3348760" y="4743717"/>
              <a:ext cx="2052638" cy="36036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200" dirty="0">
                  <a:latin typeface="+mj-lt"/>
                  <a:ea typeface="Verdana" panose="020B0604030504040204" pitchFamily="34" charset="0"/>
                  <a:cs typeface="Arial" panose="020B0604020202020204" pitchFamily="34" charset="0"/>
                </a:rPr>
                <a:t>Cache </a:t>
              </a:r>
              <a:r>
                <a:rPr lang="hu-HU" sz="1200" dirty="0" err="1">
                  <a:latin typeface="+mj-lt"/>
                  <a:ea typeface="Verdana" panose="020B0604030504040204" pitchFamily="34" charset="0"/>
                  <a:cs typeface="Arial" panose="020B0604020202020204" pitchFamily="34" charset="0"/>
                </a:rPr>
                <a:t>coherent</a:t>
              </a:r>
              <a:r>
                <a:rPr lang="hu-HU" sz="1200" dirty="0">
                  <a:latin typeface="+mj-lt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hu-HU" sz="1200" dirty="0" err="1">
                  <a:latin typeface="+mj-lt"/>
                  <a:ea typeface="Verdana" panose="020B0604030504040204" pitchFamily="34" charset="0"/>
                  <a:cs typeface="Arial" panose="020B0604020202020204" pitchFamily="34" charset="0"/>
                </a:rPr>
                <a:t>interconnect</a:t>
              </a:r>
              <a:endParaRPr lang="hu-HU" sz="1200" dirty="0">
                <a:latin typeface="+mj-lt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Egyenes összekötő nyíllal 20"/>
            <p:cNvCxnSpPr/>
            <p:nvPr/>
          </p:nvCxnSpPr>
          <p:spPr bwMode="auto">
            <a:xfrm>
              <a:off x="3803178" y="4380180"/>
              <a:ext cx="0" cy="3603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Szövegdoboz 22"/>
            <p:cNvSpPr txBox="1">
              <a:spLocks noChangeArrowheads="1"/>
            </p:cNvSpPr>
            <p:nvPr/>
          </p:nvSpPr>
          <p:spPr bwMode="auto">
            <a:xfrm>
              <a:off x="3301579" y="2766119"/>
              <a:ext cx="966659" cy="64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200" b="1" dirty="0" smtClean="0">
                  <a:latin typeface="+mj-lt"/>
                  <a:ea typeface="Verdana" pitchFamily="34" charset="0"/>
                </a:rPr>
                <a:t>“Cluster” of </a:t>
              </a:r>
            </a:p>
            <a:p>
              <a:pPr algn="ctr"/>
              <a:r>
                <a:rPr lang="en-US" altLang="en-US" sz="1200" b="1" dirty="0" smtClean="0">
                  <a:latin typeface="+mj-lt"/>
                  <a:ea typeface="Verdana" pitchFamily="34" charset="0"/>
                </a:rPr>
                <a:t>a single</a:t>
              </a:r>
            </a:p>
            <a:p>
              <a:pPr algn="ctr"/>
              <a:r>
                <a:rPr lang="en-US" altLang="en-US" sz="1200" b="1" dirty="0" smtClean="0">
                  <a:latin typeface="+mj-lt"/>
                  <a:ea typeface="Verdana" pitchFamily="34" charset="0"/>
                </a:rPr>
                <a:t>low power</a:t>
              </a:r>
            </a:p>
            <a:p>
              <a:pPr algn="ctr"/>
              <a:r>
                <a:rPr lang="en-US" altLang="en-US" sz="1200" b="1" dirty="0" smtClean="0">
                  <a:latin typeface="+mj-lt"/>
                  <a:ea typeface="Verdana" pitchFamily="34" charset="0"/>
                </a:rPr>
                <a:t> core</a:t>
              </a:r>
              <a:endParaRPr lang="hu-HU" altLang="en-US" sz="1200" b="1" dirty="0">
                <a:latin typeface="+mj-lt"/>
                <a:ea typeface="Verdana" pitchFamily="34" charset="0"/>
              </a:endParaRPr>
            </a:p>
          </p:txBody>
        </p:sp>
        <p:sp>
          <p:nvSpPr>
            <p:cNvPr id="11" name="Szövegdoboz 23"/>
            <p:cNvSpPr txBox="1">
              <a:spLocks noChangeArrowheads="1"/>
            </p:cNvSpPr>
            <p:nvPr/>
          </p:nvSpPr>
          <p:spPr bwMode="auto">
            <a:xfrm>
              <a:off x="3925396" y="1988840"/>
              <a:ext cx="1723248" cy="359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200" b="1" dirty="0" smtClean="0">
                  <a:latin typeface="+mj-lt"/>
                  <a:ea typeface="Verdana" pitchFamily="34" charset="0"/>
                </a:rPr>
                <a:t>Cluster of </a:t>
              </a:r>
            </a:p>
            <a:p>
              <a:pPr algn="ctr"/>
              <a:r>
                <a:rPr lang="en-US" altLang="en-US" sz="1200" b="1" dirty="0" smtClean="0">
                  <a:latin typeface="+mj-lt"/>
                  <a:ea typeface="Verdana" pitchFamily="34" charset="0"/>
                </a:rPr>
                <a:t>high performance cores</a:t>
              </a:r>
              <a:endParaRPr lang="hu-HU" altLang="en-US" sz="1200" b="1" dirty="0">
                <a:latin typeface="+mj-lt"/>
                <a:ea typeface="Verdana" pitchFamily="34" charset="0"/>
              </a:endParaRPr>
            </a:p>
          </p:txBody>
        </p:sp>
        <p:cxnSp>
          <p:nvCxnSpPr>
            <p:cNvPr id="12" name="Egyenes összekötő nyíllal 148"/>
            <p:cNvCxnSpPr/>
            <p:nvPr/>
          </p:nvCxnSpPr>
          <p:spPr bwMode="auto">
            <a:xfrm>
              <a:off x="4848948" y="4391292"/>
              <a:ext cx="0" cy="3603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églalap 12"/>
            <p:cNvSpPr/>
            <p:nvPr/>
          </p:nvSpPr>
          <p:spPr bwMode="auto">
            <a:xfrm>
              <a:off x="3536885" y="3641967"/>
              <a:ext cx="557773" cy="72008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3597460" y="3735092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+mj-lt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15" name="Téglalap 11"/>
            <p:cNvSpPr/>
            <p:nvPr/>
          </p:nvSpPr>
          <p:spPr bwMode="auto">
            <a:xfrm>
              <a:off x="4292510" y="2543046"/>
              <a:ext cx="1044575" cy="18875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292510" y="2532970"/>
              <a:ext cx="1044575" cy="18785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7" name="Téglalap 3"/>
            <p:cNvSpPr/>
            <p:nvPr/>
          </p:nvSpPr>
          <p:spPr bwMode="auto">
            <a:xfrm>
              <a:off x="4347619" y="2617481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+mj-lt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18" name="Téglalap 4"/>
            <p:cNvSpPr/>
            <p:nvPr/>
          </p:nvSpPr>
          <p:spPr bwMode="auto">
            <a:xfrm>
              <a:off x="4850031" y="2617481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+mj-lt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19" name="Téglalap 5"/>
            <p:cNvSpPr/>
            <p:nvPr/>
          </p:nvSpPr>
          <p:spPr bwMode="auto">
            <a:xfrm>
              <a:off x="4348465" y="3535056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+mj-lt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20" name="Téglalap 6"/>
            <p:cNvSpPr/>
            <p:nvPr/>
          </p:nvSpPr>
          <p:spPr bwMode="auto">
            <a:xfrm>
              <a:off x="4850031" y="3535056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+mj-lt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6515" y="6465821"/>
            <a:ext cx="5810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</a:t>
            </a:r>
            <a:r>
              <a:rPr lang="en-US" sz="1600" dirty="0" err="1" smtClean="0"/>
              <a:t>A15</a:t>
            </a:r>
            <a:r>
              <a:rPr lang="en-US" sz="1600" dirty="0" smtClean="0"/>
              <a:t> LP is an </a:t>
            </a:r>
            <a:r>
              <a:rPr lang="en-US" sz="1600" dirty="0" err="1" smtClean="0"/>
              <a:t>A15</a:t>
            </a:r>
            <a:r>
              <a:rPr lang="en-US" sz="1600" dirty="0" smtClean="0"/>
              <a:t> running on a reduced clock rate.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6597225" y="3383995"/>
            <a:ext cx="2198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It is called </a:t>
            </a:r>
            <a:r>
              <a:rPr lang="en-US" sz="1600" dirty="0" err="1" smtClean="0"/>
              <a:t>Nvidia's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Variable </a:t>
            </a:r>
            <a:r>
              <a:rPr lang="en-US" sz="1600" dirty="0" err="1" smtClean="0">
                <a:solidFill>
                  <a:srgbClr val="FF0000"/>
                </a:solidFill>
              </a:rPr>
              <a:t>SMP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-513565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386535" y="1200150"/>
            <a:ext cx="8432846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1. Introduction to the </a:t>
            </a:r>
            <a:r>
              <a:rPr lang="en-US" altLang="en-US" sz="1900" dirty="0" err="1">
                <a:solidFill>
                  <a:srgbClr val="FFFFFF"/>
                </a:solidFill>
                <a:cs typeface="Arial" charset="0"/>
              </a:rPr>
              <a:t>big.LITTLE</a:t>
            </a: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en-US" sz="1900" dirty="0" smtClean="0">
                <a:solidFill>
                  <a:srgbClr val="FFFFFF"/>
                </a:solidFill>
                <a:cs typeface="Arial" charset="0"/>
              </a:rPr>
              <a:t>technology</a:t>
            </a:r>
            <a:endParaRPr lang="en-US" altLang="en-US" sz="19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513565" y="2125390"/>
            <a:ext cx="9239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900">
              <a:solidFill>
                <a:srgbClr val="3333CC"/>
              </a:solidFill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9710" y="2171289"/>
            <a:ext cx="8430428" cy="432182"/>
            <a:chOff x="699" y="1638"/>
            <a:chExt cx="4448" cy="309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309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1.1 The rationale for </a:t>
              </a:r>
              <a:r>
                <a:rPr lang="en-US" altLang="en-US" sz="1900" dirty="0" err="1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big.LITTLE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processing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99" y="1654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04341" y="2661288"/>
            <a:ext cx="8418601" cy="432000"/>
            <a:chOff x="709" y="1638"/>
            <a:chExt cx="4728" cy="408"/>
          </a:xfrm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971" y="1638"/>
              <a:ext cx="4466" cy="40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1.2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Principle of </a:t>
              </a:r>
              <a:r>
                <a:rPr lang="en-US" altLang="en-US" sz="1900" dirty="0" err="1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big.LITTLE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processing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09" y="1648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89710" y="3158970"/>
            <a:ext cx="8429671" cy="431801"/>
            <a:chOff x="699" y="1638"/>
            <a:chExt cx="4448" cy="272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951" y="1638"/>
              <a:ext cx="4196" cy="27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1.3 Implementation of the </a:t>
              </a:r>
              <a:r>
                <a:rPr lang="en-US" altLang="en-US" sz="1900" dirty="0" err="1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big.LITTLE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technology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99" y="1640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039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73" y="628210"/>
            <a:ext cx="677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Illustration of the operation of </a:t>
            </a:r>
            <a:r>
              <a:rPr lang="en-US" i="1" dirty="0" err="1" smtClean="0">
                <a:solidFill>
                  <a:schemeClr val="accent6"/>
                </a:solidFill>
              </a:rPr>
              <a:t>Nvidia’s</a:t>
            </a:r>
            <a:r>
              <a:rPr lang="en-US" i="1" dirty="0" smtClean="0">
                <a:solidFill>
                  <a:schemeClr val="accent6"/>
                </a:solidFill>
              </a:rPr>
              <a:t> </a:t>
            </a:r>
            <a:r>
              <a:rPr lang="en-US" i="1" dirty="0">
                <a:solidFill>
                  <a:schemeClr val="accent6"/>
                </a:solidFill>
              </a:rPr>
              <a:t>Variable </a:t>
            </a:r>
            <a:r>
              <a:rPr lang="en-US" i="1" dirty="0" smtClean="0">
                <a:solidFill>
                  <a:schemeClr val="accent6"/>
                </a:solidFill>
              </a:rPr>
              <a:t>SMP </a:t>
            </a:r>
            <a:r>
              <a:rPr lang="en-US" dirty="0" smtClean="0"/>
              <a:t>[</a:t>
            </a:r>
            <a:r>
              <a:rPr lang="hu-HU" dirty="0" smtClean="0"/>
              <a:t>4</a:t>
            </a:r>
            <a:r>
              <a:rPr lang="en-US" dirty="0" smtClean="0"/>
              <a:t>]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176" r="2173" b="8758"/>
          <a:stretch/>
        </p:blipFill>
        <p:spPr bwMode="auto">
          <a:xfrm>
            <a:off x="1466655" y="1200236"/>
            <a:ext cx="6011065" cy="449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1.3 </a:t>
            </a:r>
            <a:r>
              <a:rPr lang="en-US" dirty="0"/>
              <a:t>Implementation of the </a:t>
            </a:r>
            <a:r>
              <a:rPr lang="en-US" dirty="0" err="1"/>
              <a:t>big.LITTLE</a:t>
            </a:r>
            <a:r>
              <a:rPr lang="en-US" dirty="0"/>
              <a:t> technology </a:t>
            </a:r>
            <a:r>
              <a:rPr lang="hu-HU" dirty="0"/>
              <a:t>(</a:t>
            </a:r>
            <a:r>
              <a:rPr lang="en-US" dirty="0" err="1" smtClean="0"/>
              <a:t>10b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0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1.3 </a:t>
            </a:r>
            <a:r>
              <a:rPr lang="en-US" dirty="0"/>
              <a:t>Implementation of the </a:t>
            </a:r>
            <a:r>
              <a:rPr lang="en-US" dirty="0" err="1"/>
              <a:t>big.LITTLE</a:t>
            </a:r>
            <a:r>
              <a:rPr lang="en-US" dirty="0"/>
              <a:t> technology </a:t>
            </a:r>
            <a:r>
              <a:rPr lang="hu-HU" dirty="0" smtClean="0"/>
              <a:t>(</a:t>
            </a:r>
            <a:r>
              <a:rPr lang="hu-HU" dirty="0" smtClean="0"/>
              <a:t>1</a:t>
            </a:r>
            <a:r>
              <a:rPr lang="en-US" dirty="0" smtClean="0"/>
              <a:t>1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292" y="629398"/>
            <a:ext cx="930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Example </a:t>
            </a:r>
            <a:r>
              <a:rPr lang="en-US" dirty="0" smtClean="0">
                <a:solidFill>
                  <a:schemeClr val="accent6"/>
                </a:solidFill>
              </a:rPr>
              <a:t>3</a:t>
            </a:r>
            <a:r>
              <a:rPr lang="hu-HU" dirty="0" smtClean="0">
                <a:solidFill>
                  <a:schemeClr val="accent6"/>
                </a:solidFill>
              </a:rPr>
              <a:t>: </a:t>
            </a:r>
            <a:r>
              <a:rPr lang="hu-HU" dirty="0" smtClean="0">
                <a:solidFill>
                  <a:schemeClr val="accent6"/>
                </a:solidFill>
              </a:rPr>
              <a:t>Three core clusters, 2+4+4 cores: Helio X20 (MediaTek MT6797)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890" y="971532"/>
            <a:ext cx="8120749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This is the </a:t>
            </a:r>
            <a:r>
              <a:rPr lang="en-US" sz="1600" dirty="0" smtClean="0">
                <a:solidFill>
                  <a:srgbClr val="FF0000"/>
                </a:solidFill>
              </a:rPr>
              <a:t>world's first three cluster 10-core </a:t>
            </a:r>
            <a:r>
              <a:rPr lang="en-US" sz="1600" dirty="0" err="1" smtClean="0">
                <a:solidFill>
                  <a:srgbClr val="FF0000"/>
                </a:solidFill>
              </a:rPr>
              <a:t>big.LITTLE</a:t>
            </a:r>
            <a:r>
              <a:rPr lang="en-US" sz="1600" dirty="0" smtClean="0">
                <a:solidFill>
                  <a:srgbClr val="FF0000"/>
                </a:solidFill>
              </a:rPr>
              <a:t> implementation</a:t>
            </a:r>
            <a:r>
              <a:rPr lang="en-US" sz="1600" dirty="0" smtClean="0"/>
              <a:t>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All cores in the clusters run at the same clock frequency, </a:t>
            </a:r>
            <a:r>
              <a:rPr lang="hu-HU" sz="1600" dirty="0" smtClean="0"/>
              <a:t>as </a:t>
            </a:r>
            <a:r>
              <a:rPr lang="en-US" sz="1600" dirty="0" smtClean="0"/>
              <a:t>shown</a:t>
            </a:r>
            <a:r>
              <a:rPr lang="hu-HU" sz="1600" dirty="0" smtClean="0"/>
              <a:t> below</a:t>
            </a:r>
            <a:r>
              <a:rPr lang="hu-HU" sz="1600" dirty="0" smtClean="0"/>
              <a:t>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Announced in 9/2015, </a:t>
            </a:r>
            <a:r>
              <a:rPr lang="hu-HU" sz="1600" dirty="0" smtClean="0"/>
              <a:t>launched </a:t>
            </a:r>
            <a:r>
              <a:rPr lang="hu-HU" sz="1600" dirty="0" smtClean="0"/>
              <a:t>in HTC One A9 </a:t>
            </a:r>
            <a:r>
              <a:rPr lang="en-US" sz="1600" dirty="0" smtClean="0"/>
              <a:t>(Taiwan) </a:t>
            </a:r>
            <a:r>
              <a:rPr lang="hu-HU" sz="1600" dirty="0" smtClean="0"/>
              <a:t>in </a:t>
            </a:r>
            <a:r>
              <a:rPr lang="hu-HU" sz="1600" dirty="0" smtClean="0"/>
              <a:t>11/20015.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" t="15084" r="8657" b="2865"/>
          <a:stretch/>
        </p:blipFill>
        <p:spPr>
          <a:xfrm>
            <a:off x="431540" y="2078850"/>
            <a:ext cx="7920880" cy="42304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246" y="6354325"/>
            <a:ext cx="8489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</a:t>
            </a:r>
            <a:r>
              <a:rPr lang="en-US" sz="1600" dirty="0" smtClean="0"/>
              <a:t>Three cluster </a:t>
            </a:r>
            <a:r>
              <a:rPr lang="hu-HU" sz="1600" dirty="0" smtClean="0"/>
              <a:t>big.LITTLE </a:t>
            </a:r>
            <a:r>
              <a:rPr lang="hu-HU" sz="1600" dirty="0" smtClean="0"/>
              <a:t>implementation </a:t>
            </a:r>
            <a:r>
              <a:rPr lang="en-US" sz="1600" dirty="0" smtClean="0"/>
              <a:t>in </a:t>
            </a:r>
            <a:r>
              <a:rPr lang="en-US" sz="1600" dirty="0" err="1" smtClean="0"/>
              <a:t>MediaTek's</a:t>
            </a:r>
            <a:r>
              <a:rPr lang="en-US" sz="1600" dirty="0" smtClean="0"/>
              <a:t> </a:t>
            </a:r>
            <a:r>
              <a:rPr lang="en-US" sz="1600" dirty="0" err="1" smtClean="0"/>
              <a:t>Helio</a:t>
            </a:r>
            <a:r>
              <a:rPr lang="en-US" sz="1600" dirty="0" smtClean="0"/>
              <a:t> </a:t>
            </a:r>
            <a:r>
              <a:rPr lang="en-US" sz="1600" dirty="0" err="1" smtClean="0"/>
              <a:t>X20</a:t>
            </a:r>
            <a:r>
              <a:rPr lang="en-US" sz="1600" dirty="0" smtClean="0"/>
              <a:t> </a:t>
            </a:r>
            <a:r>
              <a:rPr lang="hu-HU" sz="1600" dirty="0" smtClean="0"/>
              <a:t>[</a:t>
            </a:r>
            <a:r>
              <a:rPr lang="hu-HU" sz="1600" dirty="0" smtClean="0"/>
              <a:t>46]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1555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4165" y="1178750"/>
            <a:ext cx="446308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1300" b="1" dirty="0" smtClean="0">
                <a:solidFill>
                  <a:srgbClr val="000000"/>
                </a:solidFill>
              </a:rPr>
              <a:t>Implementation of the big-LITTLE technology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98530" y="2052092"/>
            <a:ext cx="34012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No. of core clusters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and no. of cores per cluster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1414268" y="1988155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1458925" y="1809363"/>
            <a:ext cx="603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>
            <a:off x="1458924" y="1805657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451842" y="1989742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H="1">
            <a:off x="7486856" y="1805635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951820" y="2051377"/>
            <a:ext cx="319535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Basic scheme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task scheduling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539694" y="1552037"/>
            <a:ext cx="1" cy="2444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79388" y="628210"/>
            <a:ext cx="426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b) </a:t>
            </a:r>
            <a:r>
              <a:rPr lang="hu-HU" dirty="0" smtClean="0">
                <a:solidFill>
                  <a:schemeClr val="accent6"/>
                </a:solidFill>
              </a:rPr>
              <a:t>Basic </a:t>
            </a:r>
            <a:r>
              <a:rPr lang="hu-HU" dirty="0" smtClean="0">
                <a:solidFill>
                  <a:schemeClr val="accent6"/>
                </a:solidFill>
              </a:rPr>
              <a:t>scheme of task scheduling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961360" y="2040750"/>
            <a:ext cx="30868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Options for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supplying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core frequencies and voltages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4506913" y="199131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4538869" y="1808820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</a:t>
            </a:r>
            <a:r>
              <a:rPr lang="hu-HU" dirty="0" smtClean="0"/>
              <a:t>1</a:t>
            </a:r>
            <a:r>
              <a:rPr lang="en-US" dirty="0" smtClean="0"/>
              <a:t>2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3501125" y="2027020"/>
            <a:ext cx="2088000" cy="6480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4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1.3 </a:t>
            </a:r>
            <a:r>
              <a:rPr lang="en-US" dirty="0"/>
              <a:t>Implementation of the </a:t>
            </a:r>
            <a:r>
              <a:rPr lang="en-US" dirty="0" err="1"/>
              <a:t>big.LITTLE</a:t>
            </a:r>
            <a:r>
              <a:rPr lang="en-US" dirty="0"/>
              <a:t> technology </a:t>
            </a:r>
            <a:r>
              <a:rPr lang="hu-HU" dirty="0" smtClean="0"/>
              <a:t>(</a:t>
            </a:r>
            <a:r>
              <a:rPr lang="hu-HU" dirty="0" smtClean="0"/>
              <a:t>1</a:t>
            </a:r>
            <a:r>
              <a:rPr lang="en-US" dirty="0" smtClean="0"/>
              <a:t>3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1509" y="1127387"/>
            <a:ext cx="332815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altLang="en-US" sz="1300" b="1" dirty="0" smtClean="0">
                <a:solidFill>
                  <a:srgbClr val="000000"/>
                </a:solidFill>
              </a:rPr>
              <a:t>Basic scheme of task scheduling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108521" y="1909099"/>
            <a:ext cx="508556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Migrating tasks </a:t>
            </a:r>
          </a:p>
          <a:p>
            <a:pPr lvl="0" algn="ctr">
              <a:spcBef>
                <a:spcPct val="0"/>
              </a:spcBef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between </a:t>
            </a:r>
            <a:r>
              <a:rPr lang="en-US" altLang="en-US" sz="1300" b="1" dirty="0" err="1" smtClean="0">
                <a:solidFill>
                  <a:srgbClr val="000000"/>
                </a:solidFill>
              </a:rPr>
              <a:t>big.LITTLE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clusters or </a:t>
            </a:r>
          </a:p>
          <a:p>
            <a:pPr lvl="0" algn="ctr">
              <a:spcBef>
                <a:spcPct val="0"/>
              </a:spcBef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between cores of </a:t>
            </a:r>
            <a:r>
              <a:rPr lang="en-US" altLang="en-US" sz="1300" b="1" dirty="0" err="1" smtClean="0">
                <a:solidFill>
                  <a:srgbClr val="000000"/>
                </a:solidFill>
              </a:rPr>
              <a:t>big.LITTLE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core pairs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2463701" y="1865840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V="1">
            <a:off x="2499328" y="1683341"/>
            <a:ext cx="4129425" cy="152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8" name="Line 22"/>
          <p:cNvSpPr>
            <a:spLocks noChangeShapeType="1"/>
          </p:cNvSpPr>
          <p:nvPr/>
        </p:nvSpPr>
        <p:spPr bwMode="auto">
          <a:xfrm>
            <a:off x="4547268" y="1442422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>
            <a:off x="2498025" y="1704006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6587867" y="1861077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11" name="Line 29"/>
          <p:cNvSpPr>
            <a:spLocks noChangeShapeType="1"/>
          </p:cNvSpPr>
          <p:nvPr/>
        </p:nvSpPr>
        <p:spPr bwMode="auto">
          <a:xfrm flipH="1">
            <a:off x="6622881" y="1693011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81086" y="1926074"/>
            <a:ext cx="304630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300" b="1" dirty="0">
                <a:solidFill>
                  <a:srgbClr val="000000"/>
                </a:solidFill>
              </a:rPr>
              <a:t>Exclusive or inclusive</a:t>
            </a:r>
            <a:r>
              <a:rPr lang="hu-HU" altLang="en-US" sz="1300" b="1" dirty="0">
                <a:solidFill>
                  <a:srgbClr val="000000"/>
                </a:solidFill>
              </a:rPr>
              <a:t> </a:t>
            </a:r>
            <a:r>
              <a:rPr lang="en-US" altLang="en-US" sz="1300" b="1" dirty="0" err="1">
                <a:solidFill>
                  <a:srgbClr val="000000"/>
                </a:solidFill>
              </a:rPr>
              <a:t>big.LITTLE</a:t>
            </a:r>
            <a:r>
              <a:rPr lang="en-US" altLang="en-US" sz="1300" b="1" dirty="0">
                <a:solidFill>
                  <a:srgbClr val="000000"/>
                </a:solidFill>
              </a:rPr>
              <a:t> 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execution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1580" y="2869693"/>
            <a:ext cx="33973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err="1" smtClean="0"/>
              <a:t>Th</a:t>
            </a:r>
            <a:r>
              <a:rPr lang="hu-HU" sz="1300" dirty="0" smtClean="0"/>
              <a:t>is aspect decides wheather </a:t>
            </a:r>
            <a:r>
              <a:rPr lang="en-US" sz="1300" dirty="0" smtClean="0"/>
              <a:t>tasks</a:t>
            </a:r>
            <a:endParaRPr lang="hu-HU" sz="1300" dirty="0" smtClean="0"/>
          </a:p>
          <a:p>
            <a:pPr algn="ctr"/>
            <a:r>
              <a:rPr lang="hu-HU" sz="1300" dirty="0" smtClean="0"/>
              <a:t> </a:t>
            </a:r>
            <a:r>
              <a:rPr lang="en-US" sz="1300" dirty="0" smtClean="0"/>
              <a:t>are migrated </a:t>
            </a:r>
            <a:r>
              <a:rPr lang="hu-HU" sz="1300" dirty="0" smtClean="0"/>
              <a:t>on </a:t>
            </a:r>
            <a:r>
              <a:rPr lang="hu-HU" sz="1300" dirty="0" smtClean="0"/>
              <a:t>cluster or core basis</a:t>
            </a:r>
            <a:endParaRPr lang="en-US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4634581" y="2853559"/>
            <a:ext cx="394210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This aspect </a:t>
            </a:r>
            <a:r>
              <a:rPr lang="en-US" sz="1300" dirty="0" smtClean="0"/>
              <a:t>states</a:t>
            </a:r>
            <a:r>
              <a:rPr lang="hu-HU" sz="1300" dirty="0" smtClean="0"/>
              <a:t> </a:t>
            </a:r>
            <a:r>
              <a:rPr lang="hu-HU" sz="1300" dirty="0" smtClean="0"/>
              <a:t>wheather </a:t>
            </a:r>
          </a:p>
          <a:p>
            <a:pPr algn="ctr"/>
            <a:r>
              <a:rPr lang="hu-HU" sz="1300" dirty="0" smtClean="0"/>
              <a:t> ececution </a:t>
            </a:r>
            <a:r>
              <a:rPr lang="hu-HU" sz="1300" dirty="0" smtClean="0"/>
              <a:t>resources</a:t>
            </a:r>
            <a:r>
              <a:rPr lang="hu-HU" sz="1300" dirty="0" smtClean="0"/>
              <a:t>, i.e. clusters or cores, </a:t>
            </a:r>
          </a:p>
          <a:p>
            <a:pPr algn="ctr"/>
            <a:r>
              <a:rPr lang="hu-HU" sz="1300" dirty="0" smtClean="0"/>
              <a:t>are scheduled exclusively or inclusively</a:t>
            </a:r>
            <a:r>
              <a:rPr lang="en-US" sz="1300" dirty="0" smtClean="0"/>
              <a:t> 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2629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913" y="628210"/>
            <a:ext cx="8024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>
                <a:solidFill>
                  <a:schemeClr val="accent6"/>
                </a:solidFill>
              </a:rPr>
              <a:t>Migrating tasks between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clusters or between cores of</a:t>
            </a:r>
          </a:p>
          <a:p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   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core pairs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91600" y="2155779"/>
            <a:ext cx="18902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Cluster migration 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65001" y="2144018"/>
            <a:ext cx="18902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Core migration 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2315753" y="1823945"/>
            <a:ext cx="2165760" cy="26401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>
            <a:endCxn id="10" idx="1"/>
          </p:cNvCxnSpPr>
          <p:nvPr/>
        </p:nvCxnSpPr>
        <p:spPr bwMode="auto">
          <a:xfrm>
            <a:off x="4481513" y="1823945"/>
            <a:ext cx="1992116" cy="2456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6464097" y="2060761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96525" y="1501333"/>
            <a:ext cx="832308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Migrating tasks between </a:t>
            </a:r>
            <a:r>
              <a:rPr lang="en-US" altLang="en-US" sz="1300" b="1" dirty="0" err="1" smtClean="0">
                <a:solidFill>
                  <a:srgbClr val="000000"/>
                </a:solidFill>
              </a:rPr>
              <a:t>big.LITTLE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clusters or between cores of </a:t>
            </a:r>
            <a:r>
              <a:rPr lang="en-US" altLang="en-US" sz="1300" b="1" dirty="0" err="1" smtClean="0">
                <a:solidFill>
                  <a:srgbClr val="000000"/>
                </a:solidFill>
              </a:rPr>
              <a:t>big.LITTLE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core pairs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2306367" y="2058144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9513" y="5284365"/>
            <a:ext cx="3140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b="1" i="1" dirty="0" smtClean="0"/>
              <a:t>E.g. </a:t>
            </a:r>
            <a:r>
              <a:rPr lang="en-US" sz="1300" b="1" i="1" dirty="0" err="1" smtClean="0"/>
              <a:t>big.LITTLE</a:t>
            </a:r>
            <a:r>
              <a:rPr lang="en-US" sz="1300" b="1" i="1" dirty="0" smtClean="0"/>
              <a:t> processing</a:t>
            </a:r>
          </a:p>
          <a:p>
            <a:pPr algn="ctr"/>
            <a:r>
              <a:rPr lang="en-US" sz="1300" b="1" i="1" dirty="0" smtClean="0"/>
              <a:t>with </a:t>
            </a:r>
            <a:r>
              <a:rPr lang="hu-HU" sz="1300" b="1" i="1" dirty="0" smtClean="0"/>
              <a:t>excusive </a:t>
            </a:r>
            <a:r>
              <a:rPr lang="en-US" sz="1300" b="1" i="1" dirty="0" smtClean="0"/>
              <a:t>cluster migration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1492" y="5284365"/>
            <a:ext cx="29610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b="1" i="1" dirty="0" smtClean="0"/>
              <a:t>E.g. </a:t>
            </a:r>
            <a:r>
              <a:rPr lang="en-US" sz="1300" b="1" i="1" dirty="0" err="1" smtClean="0"/>
              <a:t>big.LITTLE</a:t>
            </a:r>
            <a:r>
              <a:rPr lang="en-US" sz="1300" b="1" i="1" dirty="0" smtClean="0"/>
              <a:t> processing</a:t>
            </a:r>
          </a:p>
          <a:p>
            <a:pPr algn="ctr"/>
            <a:r>
              <a:rPr lang="en-US" sz="1300" b="1" i="1" dirty="0" smtClean="0"/>
              <a:t>with </a:t>
            </a:r>
            <a:r>
              <a:rPr lang="hu-HU" sz="1300" b="1" i="1" dirty="0" smtClean="0"/>
              <a:t>exclusive </a:t>
            </a:r>
            <a:r>
              <a:rPr lang="en-US" sz="1300" b="1" i="1" dirty="0" smtClean="0"/>
              <a:t>core migration</a:t>
            </a:r>
          </a:p>
        </p:txBody>
      </p:sp>
      <p:pic>
        <p:nvPicPr>
          <p:cNvPr id="15" name="Picture 4" descr="http://images.anandtech.com/doci/7313/biglitt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6" t="32603" r="57690" b="28713"/>
          <a:stretch/>
        </p:blipFill>
        <p:spPr bwMode="auto">
          <a:xfrm>
            <a:off x="1577437" y="2719081"/>
            <a:ext cx="1435099" cy="247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images.anandtech.com/doci/7313/biglitt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7" t="32580" r="32961" b="28713"/>
          <a:stretch/>
        </p:blipFill>
        <p:spPr bwMode="auto">
          <a:xfrm>
            <a:off x="5684620" y="2719081"/>
            <a:ext cx="1657350" cy="247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66800" y="5866818"/>
            <a:ext cx="2874441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/>
              <a:t>Clusters are sets of cores.</a:t>
            </a:r>
          </a:p>
          <a:p>
            <a:pPr algn="ctr"/>
            <a:r>
              <a:rPr lang="en-US" sz="1300" dirty="0" smtClean="0"/>
              <a:t>Tasks will be migrated between </a:t>
            </a:r>
          </a:p>
          <a:p>
            <a:pPr algn="ctr"/>
            <a:r>
              <a:rPr lang="en-US" sz="1300" dirty="0" smtClean="0"/>
              <a:t>clusters of cores. </a:t>
            </a:r>
            <a:endParaRPr lang="en-US" sz="1300" dirty="0"/>
          </a:p>
        </p:txBody>
      </p:sp>
      <p:sp>
        <p:nvSpPr>
          <p:cNvPr id="18" name="TextBox 17"/>
          <p:cNvSpPr txBox="1"/>
          <p:nvPr/>
        </p:nvSpPr>
        <p:spPr>
          <a:xfrm>
            <a:off x="4339430" y="5866818"/>
            <a:ext cx="419287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/>
              <a:t>Tasks are migrated between</a:t>
            </a:r>
          </a:p>
          <a:p>
            <a:pPr algn="ctr"/>
            <a:r>
              <a:rPr lang="en-US" sz="1300" dirty="0" smtClean="0"/>
              <a:t> individual cores, e.g. between LITTLE and</a:t>
            </a:r>
          </a:p>
          <a:p>
            <a:pPr algn="ctr"/>
            <a:r>
              <a:rPr lang="en-US" sz="1300" dirty="0" smtClean="0"/>
              <a:t>big cores of core pairs of LITTLE  and big cores,</a:t>
            </a:r>
          </a:p>
          <a:p>
            <a:pPr algn="ctr"/>
            <a:r>
              <a:rPr lang="en-US" sz="1300" dirty="0" smtClean="0"/>
              <a:t> as indicated in the Figure.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</a:t>
            </a:r>
            <a:r>
              <a:rPr lang="hu-HU" dirty="0" smtClean="0"/>
              <a:t>1</a:t>
            </a:r>
            <a:r>
              <a:rPr lang="en-US" dirty="0" smtClean="0"/>
              <a:t>4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/>
      <p:bldP spid="12" grpId="0" animBg="1"/>
      <p:bldP spid="13" grpId="0"/>
      <p:bldP spid="14" grpId="0"/>
      <p:bldP spid="17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72144" y="1940705"/>
            <a:ext cx="334980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Exclusive use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big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and 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LITTLE </a:t>
            </a:r>
            <a:endParaRPr lang="en-US" altLang="en-US" sz="13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clusters or cores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854730" y="1937265"/>
            <a:ext cx="339259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Inclusive use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big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and 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LITTLE </a:t>
            </a:r>
            <a:endParaRPr lang="en-US" altLang="en-US" sz="13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clusters or cores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>
            <a:endCxn id="9" idx="6"/>
          </p:cNvCxnSpPr>
          <p:nvPr/>
        </p:nvCxnSpPr>
        <p:spPr bwMode="auto">
          <a:xfrm flipH="1">
            <a:off x="2469000" y="1553448"/>
            <a:ext cx="2012990" cy="29386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>
            <a:endCxn id="8" idx="6"/>
          </p:cNvCxnSpPr>
          <p:nvPr/>
        </p:nvCxnSpPr>
        <p:spPr bwMode="auto">
          <a:xfrm>
            <a:off x="4481990" y="1553448"/>
            <a:ext cx="2112921" cy="29352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6529824" y="1816811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2403913" y="1817153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377991" y="1238413"/>
            <a:ext cx="422904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00" b="1" dirty="0" smtClean="0">
                <a:latin typeface="+mj-lt"/>
              </a:rPr>
              <a:t>Exclusive or inclusive </a:t>
            </a:r>
            <a:r>
              <a:rPr lang="en-US" altLang="en-US" sz="1300" b="1" dirty="0" err="1" smtClean="0">
                <a:latin typeface="+mj-lt"/>
              </a:rPr>
              <a:t>big.LITTLE</a:t>
            </a:r>
            <a:r>
              <a:rPr lang="en-US" altLang="en-US" sz="1300" b="1" dirty="0" smtClean="0">
                <a:latin typeface="+mj-lt"/>
              </a:rPr>
              <a:t> execution</a:t>
            </a:r>
            <a:endParaRPr lang="en-US" altLang="en-US" sz="13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00" y="2766408"/>
            <a:ext cx="434965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/>
              <a:t>At </a:t>
            </a:r>
            <a:r>
              <a:rPr lang="en-US" sz="1300" dirty="0" smtClean="0"/>
              <a:t>any time</a:t>
            </a:r>
          </a:p>
          <a:p>
            <a:pPr algn="ctr"/>
            <a:r>
              <a:rPr lang="en-US" sz="1300" dirty="0" smtClean="0"/>
              <a:t> either the big or the LITTLE execution resources </a:t>
            </a:r>
          </a:p>
          <a:p>
            <a:pPr algn="ctr"/>
            <a:r>
              <a:rPr lang="en-US" sz="1300" dirty="0" smtClean="0"/>
              <a:t>are in use as indicated next for both</a:t>
            </a:r>
          </a:p>
          <a:p>
            <a:pPr algn="ctr"/>
            <a:r>
              <a:rPr lang="en-US" sz="1300" dirty="0" smtClean="0"/>
              <a:t>the cluster and core migration model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9388" y="632340"/>
            <a:ext cx="8847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chemeClr val="accent6"/>
                </a:solidFill>
              </a:rPr>
              <a:t>b) Exclusive </a:t>
            </a:r>
            <a:r>
              <a:rPr lang="en-US" altLang="en-US" dirty="0">
                <a:solidFill>
                  <a:schemeClr val="accent6"/>
                </a:solidFill>
              </a:rPr>
              <a:t>or inclusive </a:t>
            </a:r>
            <a:r>
              <a:rPr lang="en-US" alt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altLang="en-US" dirty="0" smtClean="0">
                <a:solidFill>
                  <a:schemeClr val="accent6"/>
                </a:solidFill>
              </a:rPr>
              <a:t> execution</a:t>
            </a:r>
            <a:endParaRPr lang="en-US" altLang="en-US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9825" y="2758860"/>
            <a:ext cx="437690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/>
              <a:t>For </a:t>
            </a:r>
            <a:r>
              <a:rPr lang="en-US" sz="1300" dirty="0" smtClean="0"/>
              <a:t>high workloads</a:t>
            </a:r>
          </a:p>
          <a:p>
            <a:pPr algn="ctr"/>
            <a:r>
              <a:rPr lang="en-US" sz="1300" dirty="0" smtClean="0"/>
              <a:t> both the big and the LITTLE execution resources </a:t>
            </a:r>
          </a:p>
          <a:p>
            <a:pPr algn="ctr"/>
            <a:r>
              <a:rPr lang="en-US" sz="1300" dirty="0" smtClean="0"/>
              <a:t>are in use as indicated next for both</a:t>
            </a:r>
          </a:p>
          <a:p>
            <a:pPr algn="ctr"/>
            <a:r>
              <a:rPr lang="en-US" sz="1300" dirty="0" smtClean="0"/>
              <a:t>the cluster and core migration model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</a:t>
            </a:r>
            <a:r>
              <a:rPr lang="hu-HU" dirty="0" smtClean="0"/>
              <a:t>1</a:t>
            </a:r>
            <a:r>
              <a:rPr lang="en-US" dirty="0" smtClean="0"/>
              <a:t>5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1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/>
          <p:cNvSpPr txBox="1"/>
          <p:nvPr/>
        </p:nvSpPr>
        <p:spPr>
          <a:xfrm>
            <a:off x="170480" y="628610"/>
            <a:ext cx="873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Use case</a:t>
            </a:r>
            <a:r>
              <a:rPr lang="en-US" dirty="0" smtClean="0">
                <a:solidFill>
                  <a:schemeClr val="accent6"/>
                </a:solidFill>
              </a:rPr>
              <a:t> 1: Exclusive or inclusive use of clusters</a:t>
            </a:r>
            <a:r>
              <a:rPr lang="hu-HU" dirty="0" smtClean="0">
                <a:solidFill>
                  <a:schemeClr val="accent6"/>
                </a:solidFill>
              </a:rPr>
              <a:t> (assuming two clusters)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7" name="Text Box 4"/>
          <p:cNvSpPr txBox="1">
            <a:spLocks noChangeArrowheads="1"/>
          </p:cNvSpPr>
          <p:nvPr/>
        </p:nvSpPr>
        <p:spPr bwMode="auto">
          <a:xfrm>
            <a:off x="772144" y="1740232"/>
            <a:ext cx="334980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Exclusive use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big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and 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LITTLE clusters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89" name="Straight Connector 88"/>
          <p:cNvCxnSpPr>
            <a:endCxn id="93" idx="6"/>
          </p:cNvCxnSpPr>
          <p:nvPr/>
        </p:nvCxnSpPr>
        <p:spPr bwMode="auto">
          <a:xfrm flipH="1">
            <a:off x="2469000" y="1426715"/>
            <a:ext cx="2023514" cy="22012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>
            <a:endCxn id="92" idx="6"/>
          </p:cNvCxnSpPr>
          <p:nvPr/>
        </p:nvCxnSpPr>
        <p:spPr bwMode="auto">
          <a:xfrm>
            <a:off x="4481513" y="1426715"/>
            <a:ext cx="2113398" cy="21978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Oval 13"/>
          <p:cNvSpPr>
            <a:spLocks noChangeArrowheads="1"/>
          </p:cNvSpPr>
          <p:nvPr/>
        </p:nvSpPr>
        <p:spPr bwMode="auto">
          <a:xfrm>
            <a:off x="6529824" y="161633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93" name="Oval 13"/>
          <p:cNvSpPr>
            <a:spLocks noChangeArrowheads="1"/>
          </p:cNvSpPr>
          <p:nvPr/>
        </p:nvSpPr>
        <p:spPr bwMode="auto">
          <a:xfrm>
            <a:off x="2403913" y="1616680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94" name="Text Box 9"/>
          <p:cNvSpPr txBox="1">
            <a:spLocks noChangeArrowheads="1"/>
          </p:cNvSpPr>
          <p:nvPr/>
        </p:nvSpPr>
        <p:spPr bwMode="auto">
          <a:xfrm>
            <a:off x="2648899" y="1076040"/>
            <a:ext cx="368722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00" b="1" dirty="0" smtClean="0">
                <a:latin typeface="+mj-lt"/>
              </a:rPr>
              <a:t>Exclusive or inclusive use of </a:t>
            </a:r>
            <a:r>
              <a:rPr lang="en-US" altLang="en-US" sz="1300" b="1" dirty="0" smtClean="0">
                <a:latin typeface="+mj-lt"/>
              </a:rPr>
              <a:t>clusters</a:t>
            </a:r>
            <a:endParaRPr lang="en-US" altLang="en-US" sz="13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863" y="2282312"/>
            <a:ext cx="41616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300" dirty="0" smtClean="0">
                <a:solidFill>
                  <a:srgbClr val="000000"/>
                </a:solidFill>
              </a:rPr>
              <a:t>At </a:t>
            </a:r>
            <a:r>
              <a:rPr lang="en-US" sz="1300" dirty="0">
                <a:solidFill>
                  <a:srgbClr val="000000"/>
                </a:solidFill>
              </a:rPr>
              <a:t>any </a:t>
            </a:r>
            <a:r>
              <a:rPr lang="en-US" sz="1300" dirty="0" smtClean="0">
                <a:solidFill>
                  <a:srgbClr val="000000"/>
                </a:solidFill>
              </a:rPr>
              <a:t>time</a:t>
            </a:r>
          </a:p>
          <a:p>
            <a:pPr lvl="0" algn="ctr"/>
            <a:r>
              <a:rPr lang="en-US" sz="1300" dirty="0" smtClean="0">
                <a:solidFill>
                  <a:srgbClr val="000000"/>
                </a:solidFill>
              </a:rPr>
              <a:t> </a:t>
            </a:r>
            <a:r>
              <a:rPr lang="en-US" sz="1300" dirty="0">
                <a:solidFill>
                  <a:srgbClr val="000000"/>
                </a:solidFill>
              </a:rPr>
              <a:t>either the big or the LITTLE </a:t>
            </a:r>
            <a:r>
              <a:rPr lang="en-US" sz="1300" dirty="0" smtClean="0">
                <a:solidFill>
                  <a:srgbClr val="000000"/>
                </a:solidFill>
              </a:rPr>
              <a:t>cluster is </a:t>
            </a:r>
            <a:r>
              <a:rPr lang="en-US" sz="1300" dirty="0">
                <a:solidFill>
                  <a:srgbClr val="000000"/>
                </a:solidFill>
              </a:rPr>
              <a:t>in use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93663" y="3068960"/>
            <a:ext cx="4423599" cy="3741210"/>
            <a:chOff x="93663" y="3068960"/>
            <a:chExt cx="4423599" cy="3741210"/>
          </a:xfrm>
        </p:grpSpPr>
        <p:sp>
          <p:nvSpPr>
            <p:cNvPr id="13" name="Téglalap 21"/>
            <p:cNvSpPr/>
            <p:nvPr/>
          </p:nvSpPr>
          <p:spPr bwMode="auto">
            <a:xfrm>
              <a:off x="2321750" y="3338913"/>
              <a:ext cx="2195512" cy="31862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églalap 11"/>
            <p:cNvSpPr/>
            <p:nvPr/>
          </p:nvSpPr>
          <p:spPr bwMode="auto">
            <a:xfrm>
              <a:off x="3437415" y="3812162"/>
              <a:ext cx="1044575" cy="18875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églalap 17"/>
            <p:cNvSpPr/>
            <p:nvPr/>
          </p:nvSpPr>
          <p:spPr bwMode="auto">
            <a:xfrm>
              <a:off x="2405887" y="6063237"/>
              <a:ext cx="2052638" cy="36036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Cache </a:t>
              </a:r>
              <a:r>
                <a:rPr lang="hu-HU" sz="9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coherent</a:t>
              </a: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hu-HU" sz="9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interconnect</a:t>
              </a:r>
              <a:endPara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Egyenes összekötő nyíllal 20"/>
            <p:cNvCxnSpPr/>
            <p:nvPr/>
          </p:nvCxnSpPr>
          <p:spPr bwMode="auto">
            <a:xfrm>
              <a:off x="2924588" y="5699700"/>
              <a:ext cx="0" cy="3603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Szövegdoboz 22"/>
            <p:cNvSpPr txBox="1">
              <a:spLocks noChangeArrowheads="1"/>
            </p:cNvSpPr>
            <p:nvPr/>
          </p:nvSpPr>
          <p:spPr bwMode="auto">
            <a:xfrm>
              <a:off x="3531021" y="3352815"/>
              <a:ext cx="8412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Cluster of </a:t>
              </a:r>
            </a:p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big cores</a:t>
              </a:r>
              <a:endParaRPr lang="hu-HU" altLang="en-US" sz="1000" b="1" dirty="0">
                <a:latin typeface="Arial" pitchFamily="34" charset="0"/>
                <a:ea typeface="Verdana" pitchFamily="34" charset="0"/>
              </a:endParaRPr>
            </a:p>
          </p:txBody>
        </p:sp>
        <p:cxnSp>
          <p:nvCxnSpPr>
            <p:cNvPr id="24" name="Egyenes összekötő nyíllal 148"/>
            <p:cNvCxnSpPr/>
            <p:nvPr/>
          </p:nvCxnSpPr>
          <p:spPr bwMode="auto">
            <a:xfrm>
              <a:off x="3969575" y="5710812"/>
              <a:ext cx="0" cy="3603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 bwMode="auto">
            <a:xfrm>
              <a:off x="3437415" y="3802086"/>
              <a:ext cx="1044575" cy="18785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6" name="Téglalap 3"/>
            <p:cNvSpPr/>
            <p:nvPr/>
          </p:nvSpPr>
          <p:spPr bwMode="auto">
            <a:xfrm>
              <a:off x="3501392" y="389947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27" name="Téglalap 4"/>
            <p:cNvSpPr/>
            <p:nvPr/>
          </p:nvSpPr>
          <p:spPr bwMode="auto">
            <a:xfrm>
              <a:off x="4010980" y="389947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28" name="Téglalap 5"/>
            <p:cNvSpPr/>
            <p:nvPr/>
          </p:nvSpPr>
          <p:spPr bwMode="auto">
            <a:xfrm>
              <a:off x="3501392" y="481705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29" name="Téglalap 6"/>
            <p:cNvSpPr/>
            <p:nvPr/>
          </p:nvSpPr>
          <p:spPr bwMode="auto">
            <a:xfrm>
              <a:off x="4010980" y="481705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31" name="Téglalap 21"/>
            <p:cNvSpPr/>
            <p:nvPr/>
          </p:nvSpPr>
          <p:spPr bwMode="auto">
            <a:xfrm>
              <a:off x="93663" y="3338913"/>
              <a:ext cx="2195512" cy="31862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églalap 12"/>
            <p:cNvSpPr/>
            <p:nvPr/>
          </p:nvSpPr>
          <p:spPr bwMode="auto">
            <a:xfrm>
              <a:off x="167878" y="4313812"/>
              <a:ext cx="1008062" cy="13668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églalap 13"/>
            <p:cNvSpPr/>
            <p:nvPr/>
          </p:nvSpPr>
          <p:spPr bwMode="auto">
            <a:xfrm>
              <a:off x="205978" y="4404300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39" name="Téglalap 14"/>
            <p:cNvSpPr/>
            <p:nvPr/>
          </p:nvSpPr>
          <p:spPr bwMode="auto">
            <a:xfrm>
              <a:off x="702865" y="4404300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40" name="Téglalap 15"/>
            <p:cNvSpPr/>
            <p:nvPr/>
          </p:nvSpPr>
          <p:spPr bwMode="auto">
            <a:xfrm>
              <a:off x="205978" y="5052000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41" name="Téglalap 16"/>
            <p:cNvSpPr/>
            <p:nvPr/>
          </p:nvSpPr>
          <p:spPr bwMode="auto">
            <a:xfrm>
              <a:off x="702865" y="5052000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42" name="Téglalap 17"/>
            <p:cNvSpPr/>
            <p:nvPr/>
          </p:nvSpPr>
          <p:spPr bwMode="auto">
            <a:xfrm>
              <a:off x="177800" y="6063237"/>
              <a:ext cx="2052638" cy="36036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Cache </a:t>
              </a:r>
              <a:r>
                <a:rPr lang="hu-HU" sz="9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coherent</a:t>
              </a: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hu-HU" sz="9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interconnect</a:t>
              </a:r>
              <a:endPara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Egyenes összekötő nyíllal 20"/>
            <p:cNvCxnSpPr/>
            <p:nvPr/>
          </p:nvCxnSpPr>
          <p:spPr bwMode="auto">
            <a:xfrm>
              <a:off x="661988" y="5699700"/>
              <a:ext cx="0" cy="3603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Szövegdoboz 23"/>
            <p:cNvSpPr txBox="1">
              <a:spLocks noChangeArrowheads="1"/>
            </p:cNvSpPr>
            <p:nvPr/>
          </p:nvSpPr>
          <p:spPr bwMode="auto">
            <a:xfrm>
              <a:off x="170303" y="3850300"/>
              <a:ext cx="9941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Cluster of</a:t>
              </a:r>
            </a:p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LITTLE cores</a:t>
              </a:r>
              <a:endParaRPr lang="hu-HU" altLang="en-US" sz="1000" b="1" dirty="0">
                <a:latin typeface="Arial" pitchFamily="34" charset="0"/>
                <a:ea typeface="Verdana" pitchFamily="34" charset="0"/>
              </a:endParaRPr>
            </a:p>
          </p:txBody>
        </p:sp>
        <p:cxnSp>
          <p:nvCxnSpPr>
            <p:cNvPr id="47" name="Egyenes összekötő nyíllal 148"/>
            <p:cNvCxnSpPr/>
            <p:nvPr/>
          </p:nvCxnSpPr>
          <p:spPr bwMode="auto">
            <a:xfrm>
              <a:off x="1741488" y="5710812"/>
              <a:ext cx="0" cy="3603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églalap 11"/>
            <p:cNvSpPr/>
            <p:nvPr/>
          </p:nvSpPr>
          <p:spPr bwMode="auto">
            <a:xfrm>
              <a:off x="1251560" y="3812162"/>
              <a:ext cx="1044575" cy="18875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églalap 3"/>
            <p:cNvSpPr/>
            <p:nvPr/>
          </p:nvSpPr>
          <p:spPr bwMode="auto">
            <a:xfrm>
              <a:off x="1286485" y="3899475"/>
              <a:ext cx="431800" cy="79216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49" name="Téglalap 4"/>
            <p:cNvSpPr/>
            <p:nvPr/>
          </p:nvSpPr>
          <p:spPr bwMode="auto">
            <a:xfrm>
              <a:off x="1796073" y="3899475"/>
              <a:ext cx="431800" cy="79216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50" name="Téglalap 5"/>
            <p:cNvSpPr/>
            <p:nvPr/>
          </p:nvSpPr>
          <p:spPr bwMode="auto">
            <a:xfrm>
              <a:off x="1286485" y="4817050"/>
              <a:ext cx="431800" cy="79216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51" name="Téglalap 6"/>
            <p:cNvSpPr/>
            <p:nvPr/>
          </p:nvSpPr>
          <p:spPr bwMode="auto">
            <a:xfrm>
              <a:off x="1796073" y="4817050"/>
              <a:ext cx="431800" cy="79216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52" name="Szövegdoboz 22"/>
            <p:cNvSpPr txBox="1">
              <a:spLocks noChangeArrowheads="1"/>
            </p:cNvSpPr>
            <p:nvPr/>
          </p:nvSpPr>
          <p:spPr bwMode="auto">
            <a:xfrm>
              <a:off x="1364085" y="3379785"/>
              <a:ext cx="782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Cluster of</a:t>
              </a:r>
            </a:p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big cores</a:t>
              </a:r>
              <a:endParaRPr lang="hu-HU" altLang="en-US" sz="1000" b="1" dirty="0">
                <a:latin typeface="Arial" pitchFamily="34" charset="0"/>
                <a:ea typeface="Verdana" pitchFamily="34" charset="0"/>
              </a:endParaRPr>
            </a:p>
          </p:txBody>
        </p:sp>
        <p:sp>
          <p:nvSpPr>
            <p:cNvPr id="53" name="Téglalap 12"/>
            <p:cNvSpPr/>
            <p:nvPr/>
          </p:nvSpPr>
          <p:spPr bwMode="auto">
            <a:xfrm>
              <a:off x="2393808" y="4313812"/>
              <a:ext cx="1008062" cy="13668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églalap 13"/>
            <p:cNvSpPr/>
            <p:nvPr/>
          </p:nvSpPr>
          <p:spPr bwMode="auto">
            <a:xfrm>
              <a:off x="2431908" y="4413825"/>
              <a:ext cx="431800" cy="5397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/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55" name="Téglalap 14"/>
            <p:cNvSpPr/>
            <p:nvPr/>
          </p:nvSpPr>
          <p:spPr bwMode="auto">
            <a:xfrm>
              <a:off x="2928795" y="4413825"/>
              <a:ext cx="431800" cy="5397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/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56" name="Téglalap 15"/>
            <p:cNvSpPr/>
            <p:nvPr/>
          </p:nvSpPr>
          <p:spPr bwMode="auto">
            <a:xfrm>
              <a:off x="2431908" y="5061525"/>
              <a:ext cx="431800" cy="5397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/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57" name="Téglalap 16"/>
            <p:cNvSpPr/>
            <p:nvPr/>
          </p:nvSpPr>
          <p:spPr bwMode="auto">
            <a:xfrm>
              <a:off x="2928795" y="5061525"/>
              <a:ext cx="431800" cy="5397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/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58" name="Szövegdoboz 23"/>
            <p:cNvSpPr txBox="1">
              <a:spLocks noChangeArrowheads="1"/>
            </p:cNvSpPr>
            <p:nvPr/>
          </p:nvSpPr>
          <p:spPr bwMode="auto">
            <a:xfrm>
              <a:off x="2392710" y="3836362"/>
              <a:ext cx="9941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Cluster of </a:t>
              </a:r>
            </a:p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LITTLE cores</a:t>
              </a:r>
              <a:endParaRPr lang="hu-HU" altLang="en-US" sz="1000" b="1" dirty="0">
                <a:latin typeface="Arial" pitchFamily="34" charset="0"/>
                <a:ea typeface="Verdana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71853" y="3077380"/>
              <a:ext cx="894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Low load</a:t>
              </a:r>
              <a:endParaRPr lang="en-US" sz="1100" b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010888" y="3068960"/>
              <a:ext cx="93807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High load</a:t>
              </a:r>
              <a:endParaRPr lang="en-US" sz="1100" b="1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926877" y="6517782"/>
              <a:ext cx="272863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i="1" dirty="0" smtClean="0"/>
                <a:t>Exclusive cluster migration</a:t>
              </a:r>
            </a:p>
          </p:txBody>
        </p:sp>
      </p:grpSp>
      <p:sp>
        <p:nvSpPr>
          <p:cNvPr id="9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</a:t>
            </a:r>
            <a:r>
              <a:rPr lang="hu-HU" dirty="0" smtClean="0"/>
              <a:t>1</a:t>
            </a:r>
            <a:r>
              <a:rPr lang="en-US" dirty="0" smtClean="0"/>
              <a:t>6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96" name="Text Box 4"/>
          <p:cNvSpPr txBox="1">
            <a:spLocks noChangeArrowheads="1"/>
          </p:cNvSpPr>
          <p:nvPr/>
        </p:nvSpPr>
        <p:spPr bwMode="auto">
          <a:xfrm>
            <a:off x="4854730" y="1736792"/>
            <a:ext cx="33925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Inclusive use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big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and 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LITTLE clusters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887041" y="2264890"/>
            <a:ext cx="3357714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1300" dirty="0" smtClean="0">
                <a:solidFill>
                  <a:srgbClr val="000000"/>
                </a:solidFill>
              </a:rPr>
              <a:t>For low workloads only the LITTLE</a:t>
            </a:r>
          </a:p>
          <a:p>
            <a:pPr lvl="0" algn="ctr"/>
            <a:r>
              <a:rPr lang="en-US" sz="1300" dirty="0" smtClean="0">
                <a:solidFill>
                  <a:srgbClr val="000000"/>
                </a:solidFill>
              </a:rPr>
              <a:t> but for high workloads </a:t>
            </a:r>
            <a:r>
              <a:rPr lang="en-US" sz="1300" dirty="0">
                <a:solidFill>
                  <a:srgbClr val="000000"/>
                </a:solidFill>
              </a:rPr>
              <a:t>both the </a:t>
            </a:r>
            <a:endParaRPr lang="en-US" sz="1300" dirty="0" smtClean="0">
              <a:solidFill>
                <a:srgbClr val="000000"/>
              </a:solidFill>
            </a:endParaRPr>
          </a:p>
          <a:p>
            <a:pPr lvl="0" algn="ctr"/>
            <a:r>
              <a:rPr lang="en-US" sz="1300" dirty="0" smtClean="0">
                <a:solidFill>
                  <a:srgbClr val="000000"/>
                </a:solidFill>
              </a:rPr>
              <a:t>big </a:t>
            </a:r>
            <a:r>
              <a:rPr lang="en-US" sz="1300" dirty="0">
                <a:solidFill>
                  <a:srgbClr val="000000"/>
                </a:solidFill>
              </a:rPr>
              <a:t>and the LITTLE </a:t>
            </a:r>
            <a:r>
              <a:rPr lang="en-US" sz="1300" dirty="0" smtClean="0">
                <a:solidFill>
                  <a:srgbClr val="000000"/>
                </a:solidFill>
              </a:rPr>
              <a:t>clusters are </a:t>
            </a:r>
            <a:r>
              <a:rPr lang="en-US" sz="1300" dirty="0">
                <a:solidFill>
                  <a:srgbClr val="000000"/>
                </a:solidFill>
              </a:rPr>
              <a:t>in use</a:t>
            </a:r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4617005" y="3068960"/>
            <a:ext cx="4423599" cy="3753910"/>
            <a:chOff x="4617005" y="3068960"/>
            <a:chExt cx="4423599" cy="3753910"/>
          </a:xfrm>
        </p:grpSpPr>
        <p:sp>
          <p:nvSpPr>
            <p:cNvPr id="111" name="Téglalap 21"/>
            <p:cNvSpPr/>
            <p:nvPr/>
          </p:nvSpPr>
          <p:spPr bwMode="auto">
            <a:xfrm>
              <a:off x="6845092" y="3338913"/>
              <a:ext cx="2195512" cy="31954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églalap 11"/>
            <p:cNvSpPr/>
            <p:nvPr/>
          </p:nvSpPr>
          <p:spPr bwMode="auto">
            <a:xfrm>
              <a:off x="7960757" y="3821307"/>
              <a:ext cx="1044575" cy="18875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Téglalap 17"/>
            <p:cNvSpPr/>
            <p:nvPr/>
          </p:nvSpPr>
          <p:spPr bwMode="auto">
            <a:xfrm>
              <a:off x="6929229" y="6072382"/>
              <a:ext cx="2052638" cy="36036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Cache </a:t>
              </a:r>
              <a:r>
                <a:rPr lang="hu-HU" sz="9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coherent</a:t>
              </a: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hu-HU" sz="9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interconnect</a:t>
              </a:r>
              <a:endPara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Szövegdoboz 22"/>
            <p:cNvSpPr txBox="1">
              <a:spLocks noChangeArrowheads="1"/>
            </p:cNvSpPr>
            <p:nvPr/>
          </p:nvSpPr>
          <p:spPr bwMode="auto">
            <a:xfrm>
              <a:off x="8054363" y="3361960"/>
              <a:ext cx="8412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Cluster of </a:t>
              </a:r>
            </a:p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big cores</a:t>
              </a:r>
              <a:endParaRPr lang="hu-HU" altLang="en-US" sz="1000" b="1" dirty="0">
                <a:latin typeface="Arial" pitchFamily="34" charset="0"/>
                <a:ea typeface="Verdana" pitchFamily="34" charset="0"/>
              </a:endParaRPr>
            </a:p>
          </p:txBody>
        </p:sp>
        <p:cxnSp>
          <p:nvCxnSpPr>
            <p:cNvPr id="115" name="Egyenes összekötő nyíllal 148"/>
            <p:cNvCxnSpPr/>
            <p:nvPr/>
          </p:nvCxnSpPr>
          <p:spPr bwMode="auto">
            <a:xfrm>
              <a:off x="8492917" y="5719957"/>
              <a:ext cx="0" cy="3603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ctangle 115"/>
            <p:cNvSpPr/>
            <p:nvPr/>
          </p:nvSpPr>
          <p:spPr bwMode="auto">
            <a:xfrm>
              <a:off x="7960757" y="3811231"/>
              <a:ext cx="1044575" cy="18785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7" name="Téglalap 3"/>
            <p:cNvSpPr/>
            <p:nvPr/>
          </p:nvSpPr>
          <p:spPr bwMode="auto">
            <a:xfrm>
              <a:off x="8024734" y="390862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118" name="Téglalap 4"/>
            <p:cNvSpPr/>
            <p:nvPr/>
          </p:nvSpPr>
          <p:spPr bwMode="auto">
            <a:xfrm>
              <a:off x="8534322" y="390862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119" name="Téglalap 5"/>
            <p:cNvSpPr/>
            <p:nvPr/>
          </p:nvSpPr>
          <p:spPr bwMode="auto">
            <a:xfrm>
              <a:off x="8024734" y="482619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120" name="Téglalap 6"/>
            <p:cNvSpPr/>
            <p:nvPr/>
          </p:nvSpPr>
          <p:spPr bwMode="auto">
            <a:xfrm>
              <a:off x="8534322" y="482619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121" name="Téglalap 21"/>
            <p:cNvSpPr/>
            <p:nvPr/>
          </p:nvSpPr>
          <p:spPr bwMode="auto">
            <a:xfrm>
              <a:off x="4617005" y="3338913"/>
              <a:ext cx="2195512" cy="31954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Téglalap 12"/>
            <p:cNvSpPr/>
            <p:nvPr/>
          </p:nvSpPr>
          <p:spPr bwMode="auto">
            <a:xfrm>
              <a:off x="4691220" y="4322957"/>
              <a:ext cx="1008062" cy="13668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Téglalap 13"/>
            <p:cNvSpPr/>
            <p:nvPr/>
          </p:nvSpPr>
          <p:spPr bwMode="auto">
            <a:xfrm>
              <a:off x="4729320" y="4422970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124" name="Téglalap 14"/>
            <p:cNvSpPr/>
            <p:nvPr/>
          </p:nvSpPr>
          <p:spPr bwMode="auto">
            <a:xfrm>
              <a:off x="5226207" y="4422970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125" name="Téglalap 15"/>
            <p:cNvSpPr/>
            <p:nvPr/>
          </p:nvSpPr>
          <p:spPr bwMode="auto">
            <a:xfrm>
              <a:off x="4729320" y="5070670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126" name="Téglalap 16"/>
            <p:cNvSpPr/>
            <p:nvPr/>
          </p:nvSpPr>
          <p:spPr bwMode="auto">
            <a:xfrm>
              <a:off x="5226207" y="5070670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127" name="Téglalap 17"/>
            <p:cNvSpPr/>
            <p:nvPr/>
          </p:nvSpPr>
          <p:spPr bwMode="auto">
            <a:xfrm>
              <a:off x="4701142" y="6072382"/>
              <a:ext cx="2052638" cy="36036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Cache </a:t>
              </a:r>
              <a:r>
                <a:rPr lang="hu-HU" sz="9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coherent</a:t>
              </a: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hu-HU" sz="9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interconnect</a:t>
              </a:r>
              <a:endPara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8" name="Egyenes összekötő nyíllal 20"/>
            <p:cNvCxnSpPr/>
            <p:nvPr/>
          </p:nvCxnSpPr>
          <p:spPr bwMode="auto">
            <a:xfrm>
              <a:off x="5185330" y="5708845"/>
              <a:ext cx="0" cy="3603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Szövegdoboz 23"/>
            <p:cNvSpPr txBox="1">
              <a:spLocks noChangeArrowheads="1"/>
            </p:cNvSpPr>
            <p:nvPr/>
          </p:nvSpPr>
          <p:spPr bwMode="auto">
            <a:xfrm>
              <a:off x="4693645" y="3859445"/>
              <a:ext cx="9941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Cluster of</a:t>
              </a:r>
            </a:p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LITTLE cores</a:t>
              </a:r>
              <a:endParaRPr lang="hu-HU" altLang="en-US" sz="1000" b="1" dirty="0">
                <a:latin typeface="Arial" pitchFamily="34" charset="0"/>
                <a:ea typeface="Verdana" pitchFamily="34" charset="0"/>
              </a:endParaRPr>
            </a:p>
          </p:txBody>
        </p:sp>
        <p:cxnSp>
          <p:nvCxnSpPr>
            <p:cNvPr id="130" name="Egyenes összekötő nyíllal 148"/>
            <p:cNvCxnSpPr/>
            <p:nvPr/>
          </p:nvCxnSpPr>
          <p:spPr bwMode="auto">
            <a:xfrm>
              <a:off x="6264830" y="5719957"/>
              <a:ext cx="0" cy="3603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églalap 11"/>
            <p:cNvSpPr/>
            <p:nvPr/>
          </p:nvSpPr>
          <p:spPr bwMode="auto">
            <a:xfrm>
              <a:off x="5774902" y="3821307"/>
              <a:ext cx="1044575" cy="18875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Téglalap 3"/>
            <p:cNvSpPr/>
            <p:nvPr/>
          </p:nvSpPr>
          <p:spPr bwMode="auto">
            <a:xfrm>
              <a:off x="5809827" y="3908620"/>
              <a:ext cx="431800" cy="79216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133" name="Téglalap 4"/>
            <p:cNvSpPr/>
            <p:nvPr/>
          </p:nvSpPr>
          <p:spPr bwMode="auto">
            <a:xfrm>
              <a:off x="6319415" y="3908620"/>
              <a:ext cx="431800" cy="79216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134" name="Téglalap 5"/>
            <p:cNvSpPr/>
            <p:nvPr/>
          </p:nvSpPr>
          <p:spPr bwMode="auto">
            <a:xfrm>
              <a:off x="5809827" y="4826195"/>
              <a:ext cx="431800" cy="79216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135" name="Téglalap 6"/>
            <p:cNvSpPr/>
            <p:nvPr/>
          </p:nvSpPr>
          <p:spPr bwMode="auto">
            <a:xfrm>
              <a:off x="6319415" y="4826195"/>
              <a:ext cx="431800" cy="79216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136" name="Szövegdoboz 22"/>
            <p:cNvSpPr txBox="1">
              <a:spLocks noChangeArrowheads="1"/>
            </p:cNvSpPr>
            <p:nvPr/>
          </p:nvSpPr>
          <p:spPr bwMode="auto">
            <a:xfrm>
              <a:off x="5887427" y="3388930"/>
              <a:ext cx="7825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Cluster of</a:t>
              </a:r>
            </a:p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big cores</a:t>
              </a:r>
              <a:endParaRPr lang="hu-HU" altLang="en-US" sz="1000" b="1" dirty="0">
                <a:latin typeface="Arial" pitchFamily="34" charset="0"/>
                <a:ea typeface="Verdana" pitchFamily="34" charset="0"/>
              </a:endParaRPr>
            </a:p>
          </p:txBody>
        </p:sp>
        <p:sp>
          <p:nvSpPr>
            <p:cNvPr id="137" name="Szövegdoboz 23"/>
            <p:cNvSpPr txBox="1">
              <a:spLocks noChangeArrowheads="1"/>
            </p:cNvSpPr>
            <p:nvPr/>
          </p:nvSpPr>
          <p:spPr bwMode="auto">
            <a:xfrm>
              <a:off x="6916052" y="3845507"/>
              <a:ext cx="9941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Cluster of </a:t>
              </a:r>
            </a:p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LITTLE cores</a:t>
              </a:r>
              <a:endParaRPr lang="hu-HU" altLang="en-US" sz="1000" b="1" dirty="0">
                <a:latin typeface="Arial" pitchFamily="34" charset="0"/>
                <a:ea typeface="Verdana" pitchFamily="34" charset="0"/>
              </a:endParaRPr>
            </a:p>
          </p:txBody>
        </p:sp>
        <p:sp>
          <p:nvSpPr>
            <p:cNvPr id="138" name="Téglalap 12"/>
            <p:cNvSpPr/>
            <p:nvPr/>
          </p:nvSpPr>
          <p:spPr bwMode="auto">
            <a:xfrm>
              <a:off x="6913555" y="4319955"/>
              <a:ext cx="1008062" cy="13668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Téglalap 13"/>
            <p:cNvSpPr/>
            <p:nvPr/>
          </p:nvSpPr>
          <p:spPr bwMode="auto">
            <a:xfrm>
              <a:off x="6951655" y="4419968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140" name="Téglalap 14"/>
            <p:cNvSpPr/>
            <p:nvPr/>
          </p:nvSpPr>
          <p:spPr bwMode="auto">
            <a:xfrm>
              <a:off x="7448542" y="4419968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141" name="Téglalap 15"/>
            <p:cNvSpPr/>
            <p:nvPr/>
          </p:nvSpPr>
          <p:spPr bwMode="auto">
            <a:xfrm>
              <a:off x="6951655" y="5067668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142" name="Téglalap 16"/>
            <p:cNvSpPr/>
            <p:nvPr/>
          </p:nvSpPr>
          <p:spPr bwMode="auto">
            <a:xfrm>
              <a:off x="7448542" y="5067668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cxnSp>
          <p:nvCxnSpPr>
            <p:cNvPr id="143" name="Egyenes összekötő nyíllal 20"/>
            <p:cNvCxnSpPr/>
            <p:nvPr/>
          </p:nvCxnSpPr>
          <p:spPr bwMode="auto">
            <a:xfrm>
              <a:off x="7407665" y="5705843"/>
              <a:ext cx="0" cy="3603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5311685" y="3068960"/>
              <a:ext cx="894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Low load</a:t>
              </a:r>
              <a:endParaRPr lang="en-US" sz="1100" b="1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7524088" y="3068960"/>
              <a:ext cx="93807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High load</a:t>
              </a:r>
              <a:endParaRPr lang="en-US" sz="1100" b="1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480114" y="6530482"/>
              <a:ext cx="271260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i="1" dirty="0" smtClean="0"/>
                <a:t>Inclusive cluster migration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74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2" grpId="0" animBg="1"/>
      <p:bldP spid="93" grpId="0" animBg="1"/>
      <p:bldP spid="94" grpId="0"/>
      <p:bldP spid="15" grpId="0"/>
      <p:bldP spid="96" grpId="0"/>
      <p:bldP spid="10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480" y="628610"/>
            <a:ext cx="844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Use case</a:t>
            </a:r>
            <a:r>
              <a:rPr lang="en-US" dirty="0" smtClean="0">
                <a:solidFill>
                  <a:schemeClr val="accent6"/>
                </a:solidFill>
              </a:rPr>
              <a:t> 2: Exclusive or inclusive use of c</a:t>
            </a:r>
            <a:r>
              <a:rPr lang="hu-HU" dirty="0" smtClean="0">
                <a:solidFill>
                  <a:schemeClr val="accent6"/>
                </a:solidFill>
              </a:rPr>
              <a:t>ores (assuming two clusters)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7409" y="6174305"/>
            <a:ext cx="296908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i="1" dirty="0" smtClean="0"/>
              <a:t>Exclusive core migration</a:t>
            </a:r>
            <a:r>
              <a:rPr lang="hu-HU" sz="1300" b="1" i="1" dirty="0" smtClean="0"/>
              <a:t> [48]</a:t>
            </a:r>
            <a:endParaRPr lang="en-US" sz="1300" b="1" i="1" dirty="0" smtClean="0"/>
          </a:p>
        </p:txBody>
      </p:sp>
      <p:pic>
        <p:nvPicPr>
          <p:cNvPr id="13" name="Picture 4" descr="http://images.anandtech.com/doci/7313/biglitt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7" t="32580" r="32961" b="28713"/>
          <a:stretch/>
        </p:blipFill>
        <p:spPr bwMode="auto">
          <a:xfrm>
            <a:off x="1594540" y="3609021"/>
            <a:ext cx="1657350" cy="247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72144" y="1765632"/>
            <a:ext cx="334980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Exclusive use of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cores </a:t>
            </a:r>
            <a:endParaRPr lang="en-US" altLang="en-US" sz="13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in </a:t>
            </a:r>
            <a:r>
              <a:rPr lang="en-US" altLang="en-US" sz="1300" b="1" dirty="0" err="1" smtClean="0">
                <a:solidFill>
                  <a:srgbClr val="000000"/>
                </a:solidFill>
              </a:rPr>
              <a:t>big.LITTLE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core</a:t>
            </a:r>
            <a:r>
              <a:rPr lang="hu-HU" altLang="en-US" sz="1300" b="1" dirty="0" smtClean="0">
                <a:solidFill>
                  <a:srgbClr val="000000"/>
                </a:solidFill>
              </a:rPr>
              <a:t> pair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17" name="Straight Connector 16"/>
          <p:cNvCxnSpPr>
            <a:endCxn id="20" idx="6"/>
          </p:cNvCxnSpPr>
          <p:nvPr/>
        </p:nvCxnSpPr>
        <p:spPr bwMode="auto">
          <a:xfrm flipH="1">
            <a:off x="2469000" y="1452115"/>
            <a:ext cx="2023514" cy="22012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endCxn id="19" idx="6"/>
          </p:cNvCxnSpPr>
          <p:nvPr/>
        </p:nvCxnSpPr>
        <p:spPr bwMode="auto">
          <a:xfrm>
            <a:off x="4481513" y="1452115"/>
            <a:ext cx="2113398" cy="21978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6529824" y="164173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2403913" y="1642080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746683" y="1114140"/>
            <a:ext cx="349166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300" b="1" dirty="0" smtClean="0">
                <a:latin typeface="+mj-lt"/>
              </a:rPr>
              <a:t>Exclusive or inclusive use of </a:t>
            </a:r>
            <a:r>
              <a:rPr lang="en-US" altLang="en-US" sz="1300" b="1" dirty="0" smtClean="0">
                <a:latin typeface="+mj-lt"/>
              </a:rPr>
              <a:t>cores</a:t>
            </a:r>
            <a:endParaRPr lang="en-US" altLang="en-US" sz="13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863" y="2307712"/>
            <a:ext cx="416166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300" dirty="0" smtClean="0">
                <a:solidFill>
                  <a:srgbClr val="000000"/>
                </a:solidFill>
              </a:rPr>
              <a:t>The big </a:t>
            </a:r>
            <a:r>
              <a:rPr lang="en-US" sz="1300" dirty="0" smtClean="0">
                <a:solidFill>
                  <a:srgbClr val="000000"/>
                </a:solidFill>
              </a:rPr>
              <a:t>and LITTLE cores are ordered in pairs.</a:t>
            </a:r>
          </a:p>
          <a:p>
            <a:pPr lvl="0" algn="ctr"/>
            <a:r>
              <a:rPr lang="en-US" sz="1300" dirty="0" smtClean="0">
                <a:solidFill>
                  <a:srgbClr val="000000"/>
                </a:solidFill>
              </a:rPr>
              <a:t>In each core pair</a:t>
            </a:r>
          </a:p>
          <a:p>
            <a:pPr lvl="0" algn="ctr"/>
            <a:r>
              <a:rPr lang="en-US" sz="1300" dirty="0" smtClean="0">
                <a:solidFill>
                  <a:srgbClr val="000000"/>
                </a:solidFill>
              </a:rPr>
              <a:t> </a:t>
            </a:r>
            <a:r>
              <a:rPr lang="en-US" sz="1300" dirty="0">
                <a:solidFill>
                  <a:srgbClr val="000000"/>
                </a:solidFill>
              </a:rPr>
              <a:t>either the big or the LITTLE </a:t>
            </a:r>
            <a:r>
              <a:rPr lang="en-US" sz="1300" dirty="0" smtClean="0">
                <a:solidFill>
                  <a:srgbClr val="000000"/>
                </a:solidFill>
              </a:rPr>
              <a:t>core is in use.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</a:t>
            </a:r>
            <a:r>
              <a:rPr lang="hu-HU" dirty="0" smtClean="0"/>
              <a:t>1</a:t>
            </a:r>
            <a:r>
              <a:rPr lang="en-US" dirty="0" smtClean="0"/>
              <a:t>7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73313" y="6184265"/>
            <a:ext cx="28376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b="1" i="1" dirty="0" smtClean="0"/>
              <a:t>Global Task </a:t>
            </a:r>
            <a:r>
              <a:rPr lang="hu-HU" sz="1300" b="1" i="1" dirty="0" err="1" smtClean="0"/>
              <a:t>Scheduling</a:t>
            </a:r>
            <a:r>
              <a:rPr lang="hu-HU" sz="1300" b="1" i="1" dirty="0" smtClean="0"/>
              <a:t> [48]</a:t>
            </a:r>
            <a:endParaRPr lang="en-US" sz="1300" b="1" i="1" dirty="0" smtClean="0"/>
          </a:p>
        </p:txBody>
      </p:sp>
      <p:pic>
        <p:nvPicPr>
          <p:cNvPr id="27" name="Picture 4" descr="http://images.anandtech.com/doci/7313/biglitt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1" t="32477" r="8826" b="28713"/>
          <a:stretch/>
        </p:blipFill>
        <p:spPr bwMode="auto">
          <a:xfrm>
            <a:off x="5889284" y="3609020"/>
            <a:ext cx="1460500" cy="248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4854730" y="1762192"/>
            <a:ext cx="33925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Inclusive use 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of all </a:t>
            </a:r>
            <a:endParaRPr lang="en-US" altLang="en-US" sz="13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big and LITTLE cores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5122" y="2290290"/>
            <a:ext cx="3661580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hu-HU" sz="1300" dirty="0" smtClean="0">
                <a:solidFill>
                  <a:srgbClr val="000000"/>
                </a:solidFill>
              </a:rPr>
              <a:t>Both big and LITTLE cores may be used </a:t>
            </a:r>
          </a:p>
          <a:p>
            <a:pPr lvl="0" algn="ctr"/>
            <a:r>
              <a:rPr lang="hu-HU" sz="1300" dirty="0" smtClean="0">
                <a:solidFill>
                  <a:srgbClr val="000000"/>
                </a:solidFill>
              </a:rPr>
              <a:t>at the same time.</a:t>
            </a:r>
          </a:p>
          <a:p>
            <a:pPr lvl="0" algn="ctr"/>
            <a:r>
              <a:rPr lang="en-US" sz="1300" dirty="0" smtClean="0">
                <a:solidFill>
                  <a:srgbClr val="000000"/>
                </a:solidFill>
              </a:rPr>
              <a:t>A global scheduler allocates the workload</a:t>
            </a:r>
          </a:p>
          <a:p>
            <a:pPr lvl="0" algn="ctr"/>
            <a:r>
              <a:rPr lang="en-US" sz="1300" dirty="0" smtClean="0">
                <a:solidFill>
                  <a:srgbClr val="000000"/>
                </a:solidFill>
              </a:rPr>
              <a:t>appropriately for </a:t>
            </a:r>
            <a:r>
              <a:rPr lang="hu-HU" sz="1300" dirty="0" smtClean="0">
                <a:solidFill>
                  <a:srgbClr val="000000"/>
                </a:solidFill>
              </a:rPr>
              <a:t>all available</a:t>
            </a:r>
            <a:r>
              <a:rPr lang="en-US" sz="1300" dirty="0" smtClean="0">
                <a:solidFill>
                  <a:srgbClr val="000000"/>
                </a:solidFill>
              </a:rPr>
              <a:t> </a:t>
            </a:r>
          </a:p>
          <a:p>
            <a:pPr lvl="0" algn="ctr"/>
            <a:r>
              <a:rPr lang="en-US" sz="1300" dirty="0" smtClean="0">
                <a:solidFill>
                  <a:srgbClr val="000000"/>
                </a:solidFill>
              </a:rPr>
              <a:t>big </a:t>
            </a:r>
            <a:r>
              <a:rPr lang="en-US" sz="1300" dirty="0">
                <a:solidFill>
                  <a:srgbClr val="000000"/>
                </a:solidFill>
              </a:rPr>
              <a:t>and the LITTLE </a:t>
            </a:r>
            <a:r>
              <a:rPr lang="en-US" sz="1300" dirty="0" smtClean="0">
                <a:solidFill>
                  <a:srgbClr val="000000"/>
                </a:solidFill>
              </a:rPr>
              <a:t>cores.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362310" y="4719131"/>
            <a:ext cx="15760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Global scheduler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43631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 animBg="1"/>
      <p:bldP spid="20" grpId="0" animBg="1"/>
      <p:bldP spid="21" grpId="0"/>
      <p:bldP spid="22" grpId="0"/>
      <p:bldP spid="26" grpId="0"/>
      <p:bldP spid="28" grpId="0"/>
      <p:bldP spid="29" grpId="0"/>
      <p:bldP spid="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1.3 </a:t>
            </a:r>
            <a:r>
              <a:rPr lang="en-US" dirty="0"/>
              <a:t>Implementation of the </a:t>
            </a:r>
            <a:r>
              <a:rPr lang="en-US" dirty="0" err="1"/>
              <a:t>big.LITTLE</a:t>
            </a:r>
            <a:r>
              <a:rPr lang="en-US" dirty="0"/>
              <a:t> technology </a:t>
            </a:r>
            <a:r>
              <a:rPr lang="hu-HU" dirty="0" smtClean="0"/>
              <a:t>(</a:t>
            </a:r>
            <a:r>
              <a:rPr lang="hu-HU" dirty="0" smtClean="0"/>
              <a:t>1</a:t>
            </a:r>
            <a:r>
              <a:rPr lang="en-US" dirty="0" smtClean="0"/>
              <a:t>8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460434" y="2330981"/>
            <a:ext cx="1481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Inclusive</a:t>
            </a:r>
            <a:r>
              <a:rPr lang="hu-HU" sz="1200" b="1" dirty="0" smtClean="0">
                <a:solidFill>
                  <a:srgbClr val="000000"/>
                </a:solidFill>
              </a:rPr>
              <a:t> use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 of the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417205" y="3053720"/>
            <a:ext cx="2169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Global Task scheduling</a:t>
            </a:r>
          </a:p>
          <a:p>
            <a:pPr algn="ctr" eaLnBrk="1" fontAlgn="base" hangingPunct="1">
              <a:spcBef>
                <a:spcPct val="0"/>
              </a:spcBef>
              <a:spcAft>
                <a:spcPts val="20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(GTS)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6515" y="2337201"/>
            <a:ext cx="1481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Exclusive</a:t>
            </a:r>
            <a:r>
              <a:rPr lang="hu-HU" sz="1200" b="1" dirty="0" smtClean="0">
                <a:solidFill>
                  <a:srgbClr val="000000"/>
                </a:solidFill>
              </a:rPr>
              <a:t> use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 of the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420168" y="2249888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51920" y="2344170"/>
            <a:ext cx="2731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Exclusive </a:t>
            </a:r>
            <a:r>
              <a:rPr lang="hu-HU" sz="1200" b="1" dirty="0" smtClean="0">
                <a:solidFill>
                  <a:srgbClr val="000000"/>
                </a:solidFill>
              </a:rPr>
              <a:t>use of cores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 big.LITTLE core pairs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157065" y="2241653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296038" y="1718343"/>
            <a:ext cx="18902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</a:rPr>
              <a:t>Cluster migration 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184378" y="2237960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469439" y="1706582"/>
            <a:ext cx="18902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</a:rPr>
              <a:t>Core migration 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cxnSp>
        <p:nvCxnSpPr>
          <p:cNvPr id="34" name="Straight Connector 33"/>
          <p:cNvCxnSpPr>
            <a:endCxn id="32" idx="7"/>
          </p:cNvCxnSpPr>
          <p:nvPr/>
        </p:nvCxnSpPr>
        <p:spPr bwMode="auto">
          <a:xfrm flipH="1">
            <a:off x="5239934" y="2043485"/>
            <a:ext cx="1115608" cy="2033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6355541" y="2043485"/>
            <a:ext cx="1137159" cy="20704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7441443" y="2233365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flipH="1">
            <a:off x="2220191" y="1386509"/>
            <a:ext cx="2165760" cy="26401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>
            <a:endCxn id="39" idx="1"/>
          </p:cNvCxnSpPr>
          <p:nvPr/>
        </p:nvCxnSpPr>
        <p:spPr bwMode="auto">
          <a:xfrm>
            <a:off x="4385951" y="1386509"/>
            <a:ext cx="1992116" cy="2456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Oval 13"/>
          <p:cNvSpPr>
            <a:spLocks noChangeArrowheads="1"/>
          </p:cNvSpPr>
          <p:nvPr/>
        </p:nvSpPr>
        <p:spPr bwMode="auto">
          <a:xfrm>
            <a:off x="6368535" y="1623325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1466655" y="1101997"/>
            <a:ext cx="58546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algn="ctr">
              <a:spcBef>
                <a:spcPct val="0"/>
              </a:spcBef>
              <a:buClrTx/>
              <a:buSzTx/>
              <a:buNone/>
            </a:pPr>
            <a:r>
              <a:rPr lang="en-US" altLang="en-US" sz="1200" b="1" dirty="0">
                <a:solidFill>
                  <a:srgbClr val="000000"/>
                </a:solidFill>
              </a:rPr>
              <a:t>Implementation of </a:t>
            </a:r>
            <a:r>
              <a:rPr lang="hu-HU" altLang="en-US" sz="1200" b="1" dirty="0" smtClean="0">
                <a:solidFill>
                  <a:srgbClr val="000000"/>
                </a:solidFill>
              </a:rPr>
              <a:t>task scheduling in the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</a:rPr>
              <a:t>big-LITTLE 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technology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2210805" y="162070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82428" y="3850651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(2012) [</a:t>
            </a:r>
            <a:r>
              <a:rPr lang="hu-HU" sz="1200" i="1" dirty="0" smtClean="0"/>
              <a:t>9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36898" y="3859956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(2011) [</a:t>
            </a:r>
            <a:r>
              <a:rPr lang="hu-HU" sz="1200" i="1" dirty="0" smtClean="0"/>
              <a:t>3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6481565" y="3862060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(2011) [</a:t>
            </a:r>
            <a:r>
              <a:rPr lang="hu-HU" sz="1200" i="1" dirty="0" smtClean="0"/>
              <a:t>3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129768" y="5393802"/>
            <a:ext cx="195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Samsung </a:t>
            </a:r>
            <a:r>
              <a:rPr lang="en-US" sz="1200" i="1" dirty="0" err="1" smtClean="0"/>
              <a:t>Exynos</a:t>
            </a:r>
            <a:r>
              <a:rPr lang="en-US" sz="1200" i="1" dirty="0" smtClean="0"/>
              <a:t> </a:t>
            </a:r>
            <a:r>
              <a:rPr lang="en-US" sz="1200" i="1" dirty="0"/>
              <a:t>5</a:t>
            </a:r>
          </a:p>
          <a:p>
            <a:pPr algn="ctr"/>
            <a:r>
              <a:rPr lang="en-US" sz="1200" i="1" dirty="0"/>
              <a:t> </a:t>
            </a:r>
            <a:r>
              <a:rPr lang="en-US" sz="1200" i="1" dirty="0" err="1"/>
              <a:t>Octa</a:t>
            </a:r>
            <a:r>
              <a:rPr lang="en-US" sz="1200" i="1" dirty="0"/>
              <a:t> 5410 </a:t>
            </a:r>
            <a:r>
              <a:rPr lang="en-US" sz="1200" i="1" dirty="0" smtClean="0"/>
              <a:t>(2013)</a:t>
            </a:r>
          </a:p>
          <a:p>
            <a:pPr algn="ctr">
              <a:spcAft>
                <a:spcPts val="400"/>
              </a:spcAft>
            </a:pPr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33263" y="4330495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Used first in</a:t>
            </a:r>
            <a:endParaRPr lang="en-US" sz="12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6311003" y="5011425"/>
            <a:ext cx="247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Samsung HMP on</a:t>
            </a:r>
            <a:endParaRPr lang="en-US" sz="1200" i="1" dirty="0"/>
          </a:p>
          <a:p>
            <a:pPr algn="ctr"/>
            <a:r>
              <a:rPr lang="en-US" sz="1200" i="1" dirty="0"/>
              <a:t> </a:t>
            </a:r>
            <a:r>
              <a:rPr lang="en-US" sz="1200" i="1" dirty="0" err="1" smtClean="0"/>
              <a:t>Exynos</a:t>
            </a:r>
            <a:r>
              <a:rPr lang="en-US" sz="1200" i="1" dirty="0" smtClean="0"/>
              <a:t> 5 </a:t>
            </a:r>
            <a:r>
              <a:rPr lang="en-US" sz="1200" i="1" dirty="0" err="1" smtClean="0"/>
              <a:t>Octa</a:t>
            </a:r>
            <a:r>
              <a:rPr lang="en-US" sz="1200" i="1" dirty="0" smtClean="0"/>
              <a:t> 5420 (2013)</a:t>
            </a:r>
          </a:p>
          <a:p>
            <a:pPr algn="ctr"/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4260224" y="3057414"/>
            <a:ext cx="1806905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Exclusive </a:t>
            </a:r>
          </a:p>
          <a:p>
            <a:pPr algn="ctr">
              <a:spcAft>
                <a:spcPts val="200"/>
              </a:spcAft>
            </a:pPr>
            <a:r>
              <a:rPr lang="hu-HU" sz="1200" b="1" i="1" dirty="0" smtClean="0"/>
              <a:t>core migration </a:t>
            </a:r>
          </a:p>
          <a:p>
            <a:pPr algn="ctr"/>
            <a:r>
              <a:rPr lang="en-US" sz="1200" b="1" i="1" dirty="0" smtClean="0"/>
              <a:t>In Kernel Switcher</a:t>
            </a:r>
          </a:p>
          <a:p>
            <a:pPr algn="ctr">
              <a:spcAft>
                <a:spcPts val="400"/>
              </a:spcAft>
            </a:pPr>
            <a:r>
              <a:rPr lang="en-US" sz="1200" b="1" i="1" dirty="0" smtClean="0"/>
              <a:t>(IKS)</a:t>
            </a:r>
            <a:endParaRPr lang="en-US" sz="1200" b="1" i="1" dirty="0"/>
          </a:p>
        </p:txBody>
      </p:sp>
      <p:sp>
        <p:nvSpPr>
          <p:cNvPr id="54" name="Rectangle 53"/>
          <p:cNvSpPr/>
          <p:nvPr/>
        </p:nvSpPr>
        <p:spPr>
          <a:xfrm>
            <a:off x="6085221" y="3469295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i="1" dirty="0" smtClean="0"/>
              <a:t>Heterogeneous Multi-Processing</a:t>
            </a:r>
          </a:p>
          <a:p>
            <a:pPr algn="ctr"/>
            <a:r>
              <a:rPr lang="en-US" sz="1200" b="1" i="1" dirty="0" smtClean="0"/>
              <a:t> </a:t>
            </a:r>
            <a:r>
              <a:rPr lang="en-US" sz="1200" b="1" i="1" dirty="0"/>
              <a:t>(</a:t>
            </a:r>
            <a:r>
              <a:rPr lang="en-US" sz="1200" b="1" i="1" dirty="0" smtClean="0"/>
              <a:t>HMP) </a:t>
            </a:r>
            <a:endParaRPr lang="en-US" sz="1200" b="1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5682790" y="6124524"/>
            <a:ext cx="3742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i="1" dirty="0" smtClean="0"/>
              <a:t>Qualcomm</a:t>
            </a:r>
            <a:r>
              <a:rPr lang="en-US" sz="1300" i="1" dirty="0" smtClean="0"/>
              <a:t> </a:t>
            </a:r>
            <a:r>
              <a:rPr lang="hu-HU" sz="1300" i="1" dirty="0" smtClean="0"/>
              <a:t>Snapdragon S 808 </a:t>
            </a:r>
            <a:r>
              <a:rPr lang="en-US" sz="1300" i="1" dirty="0" smtClean="0"/>
              <a:t>(2014)</a:t>
            </a:r>
          </a:p>
          <a:p>
            <a:pPr algn="ctr"/>
            <a:r>
              <a:rPr lang="en-US" sz="1200" i="1" dirty="0" smtClean="0"/>
              <a:t>(4 A</a:t>
            </a:r>
            <a:r>
              <a:rPr lang="hu-HU" sz="1200" i="1" dirty="0" smtClean="0"/>
              <a:t>53</a:t>
            </a:r>
            <a:r>
              <a:rPr lang="en-US" sz="1200" i="1" dirty="0" smtClean="0"/>
              <a:t> + </a:t>
            </a:r>
            <a:r>
              <a:rPr lang="hu-HU" sz="1200" i="1" dirty="0" smtClean="0"/>
              <a:t>2</a:t>
            </a:r>
            <a:r>
              <a:rPr lang="en-US" sz="1200" i="1" dirty="0" smtClean="0"/>
              <a:t> A</a:t>
            </a:r>
            <a:r>
              <a:rPr lang="hu-HU" sz="1200" i="1" dirty="0" smtClean="0"/>
              <a:t>57</a:t>
            </a:r>
            <a:r>
              <a:rPr lang="en-US" sz="1200" i="1" dirty="0" smtClean="0"/>
              <a:t> cores)</a:t>
            </a:r>
            <a:endParaRPr lang="en-US" sz="1200" i="1" dirty="0"/>
          </a:p>
        </p:txBody>
      </p:sp>
      <p:grpSp>
        <p:nvGrpSpPr>
          <p:cNvPr id="43" name="Csoportba foglalás 34"/>
          <p:cNvGrpSpPr>
            <a:grpSpLocks/>
          </p:cNvGrpSpPr>
          <p:nvPr/>
        </p:nvGrpSpPr>
        <p:grpSpPr bwMode="auto">
          <a:xfrm>
            <a:off x="1506108" y="6667944"/>
            <a:ext cx="5534025" cy="71437"/>
            <a:chOff x="2132013" y="3222600"/>
            <a:chExt cx="5186362" cy="103238"/>
          </a:xfrm>
        </p:grpSpPr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V="1">
              <a:off x="2132013" y="32478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6705600" y="3222600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 flipH="1" flipV="1">
              <a:off x="2132013" y="32766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 flipV="1">
              <a:off x="6705600" y="3271838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2133600" y="3237743"/>
              <a:ext cx="5184775" cy="72000"/>
            </a:xfrm>
            <a:custGeom>
              <a:avLst/>
              <a:gdLst>
                <a:gd name="T0" fmla="*/ 0 w 2994"/>
                <a:gd name="T1" fmla="*/ 36000 h 90"/>
                <a:gd name="T2" fmla="*/ 4713747 w 2994"/>
                <a:gd name="T3" fmla="*/ 72000 h 90"/>
                <a:gd name="T4" fmla="*/ 5184775 w 2994"/>
                <a:gd name="T5" fmla="*/ 36000 h 90"/>
                <a:gd name="T6" fmla="*/ 4713747 w 2994"/>
                <a:gd name="T7" fmla="*/ 0 h 90"/>
                <a:gd name="T8" fmla="*/ 0 w 2994"/>
                <a:gd name="T9" fmla="*/ 3600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4"/>
                <a:gd name="T16" fmla="*/ 0 h 90"/>
                <a:gd name="T17" fmla="*/ 2994 w 299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4" h="90">
                  <a:moveTo>
                    <a:pt x="0" y="45"/>
                  </a:moveTo>
                  <a:lnTo>
                    <a:pt x="2722" y="90"/>
                  </a:lnTo>
                  <a:lnTo>
                    <a:pt x="2994" y="45"/>
                  </a:lnTo>
                  <a:lnTo>
                    <a:pt x="2722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999" y="3494731"/>
            <a:ext cx="2414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Variable </a:t>
            </a:r>
            <a:r>
              <a:rPr lang="en-US" sz="1200" b="1" i="1" dirty="0" err="1" smtClean="0"/>
              <a:t>SMP</a:t>
            </a:r>
            <a:r>
              <a:rPr lang="en-US" sz="1200" b="1" i="1" dirty="0" smtClean="0"/>
              <a:t> (by </a:t>
            </a:r>
            <a:r>
              <a:rPr lang="en-US" sz="1200" b="1" i="1" dirty="0" err="1" smtClean="0"/>
              <a:t>Nvidia</a:t>
            </a:r>
            <a:r>
              <a:rPr lang="en-US" sz="1200" b="1" i="1" dirty="0" smtClean="0"/>
              <a:t>)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-48928" y="4568905"/>
            <a:ext cx="2550698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Nvidia’s</a:t>
            </a:r>
            <a:r>
              <a:rPr lang="en-US" sz="1200" dirty="0" smtClean="0"/>
              <a:t> </a:t>
            </a:r>
            <a:r>
              <a:rPr lang="en-US" sz="1200" i="1" dirty="0" err="1"/>
              <a:t>Tegra</a:t>
            </a:r>
            <a:r>
              <a:rPr lang="en-US" sz="1200" i="1" dirty="0"/>
              <a:t> 3 (2011</a:t>
            </a:r>
            <a:r>
              <a:rPr lang="en-US" sz="1200" i="1" dirty="0" smtClean="0"/>
              <a:t>)</a:t>
            </a:r>
          </a:p>
          <a:p>
            <a:pPr algn="ctr">
              <a:spcAft>
                <a:spcPts val="300"/>
              </a:spcAft>
            </a:pPr>
            <a:r>
              <a:rPr lang="en-US" sz="1200" i="1" dirty="0" smtClean="0"/>
              <a:t>(1 A9 LP  + 4 A9 cores)</a:t>
            </a:r>
          </a:p>
          <a:p>
            <a:pPr algn="ctr"/>
            <a:r>
              <a:rPr lang="en-US" sz="1200" i="1" dirty="0" smtClean="0"/>
              <a:t> </a:t>
            </a:r>
            <a:r>
              <a:rPr lang="en-US" sz="1200" i="1" dirty="0" err="1"/>
              <a:t>Tegra</a:t>
            </a:r>
            <a:r>
              <a:rPr lang="en-US" sz="1200" i="1" dirty="0"/>
              <a:t> 4 (2013</a:t>
            </a:r>
            <a:r>
              <a:rPr lang="en-US" sz="1200" i="1" dirty="0" smtClean="0"/>
              <a:t>)</a:t>
            </a:r>
          </a:p>
          <a:p>
            <a:pPr algn="ctr"/>
            <a:r>
              <a:rPr lang="en-US" sz="1200" i="1" dirty="0" smtClean="0"/>
              <a:t>(1 </a:t>
            </a:r>
            <a:r>
              <a:rPr lang="en-US" sz="1200" i="1" dirty="0" err="1" smtClean="0"/>
              <a:t>A15</a:t>
            </a:r>
            <a:r>
              <a:rPr lang="en-US" sz="1200" i="1" dirty="0" smtClean="0"/>
              <a:t> LP </a:t>
            </a:r>
            <a:r>
              <a:rPr lang="en-US" sz="1200" i="1" dirty="0" smtClean="0"/>
              <a:t>core + 4 A15 cores)</a:t>
            </a:r>
            <a:endParaRPr lang="en-US" sz="1200" i="1" dirty="0"/>
          </a:p>
          <a:p>
            <a:pPr algn="ctr"/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166955" y="4567072"/>
            <a:ext cx="1986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Implemented by </a:t>
            </a:r>
            <a:r>
              <a:rPr lang="en-US" sz="1200" i="1" dirty="0" err="1" smtClean="0"/>
              <a:t>Linaro</a:t>
            </a:r>
            <a:endParaRPr lang="en-US" sz="1200" i="1" dirty="0" smtClean="0"/>
          </a:p>
          <a:p>
            <a:pPr algn="ctr"/>
            <a:r>
              <a:rPr lang="en-US" sz="1200" i="1" dirty="0" smtClean="0"/>
              <a:t>on ARM’s experimental</a:t>
            </a:r>
          </a:p>
          <a:p>
            <a:pPr algn="ctr"/>
            <a:r>
              <a:rPr lang="en-US" sz="1200" i="1" dirty="0" smtClean="0"/>
              <a:t>TC2 system (2013)</a:t>
            </a:r>
          </a:p>
          <a:p>
            <a:pPr algn="ctr"/>
            <a:r>
              <a:rPr lang="en-US" sz="1200" i="1" dirty="0" smtClean="0"/>
              <a:t>(3 A7 + 2 A15 cores)</a:t>
            </a:r>
            <a:endParaRPr lang="en-US" sz="12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96725" y="3843893"/>
            <a:ext cx="2032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i="1" dirty="0" smtClean="0"/>
              <a:t>Described first in</a:t>
            </a:r>
          </a:p>
          <a:p>
            <a:pPr algn="ctr"/>
            <a:r>
              <a:rPr lang="hu-HU" sz="1200" i="1" dirty="0" smtClean="0"/>
              <a:t>ARM/Linaro EAS project</a:t>
            </a:r>
          </a:p>
          <a:p>
            <a:pPr algn="ctr"/>
            <a:r>
              <a:rPr lang="hu-HU" sz="1200" i="1" dirty="0" smtClean="0"/>
              <a:t>(2015) [49]</a:t>
            </a:r>
            <a:endParaRPr lang="en-US" sz="1200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5984378" y="5674474"/>
            <a:ext cx="30603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 smtClean="0"/>
              <a:t>Allwinner</a:t>
            </a:r>
            <a:r>
              <a:rPr lang="en-US" sz="1300" i="1" dirty="0" smtClean="0"/>
              <a:t> </a:t>
            </a:r>
            <a:r>
              <a:rPr lang="en-US" sz="1300" i="1" dirty="0" err="1" smtClean="0"/>
              <a:t>UltraOcta</a:t>
            </a:r>
            <a:r>
              <a:rPr lang="en-US" sz="1300" i="1" dirty="0" smtClean="0"/>
              <a:t> A80 (2014)</a:t>
            </a:r>
          </a:p>
          <a:p>
            <a:pPr algn="ctr"/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59" name="TextBox 58"/>
          <p:cNvSpPr txBox="1"/>
          <p:nvPr/>
        </p:nvSpPr>
        <p:spPr>
          <a:xfrm>
            <a:off x="174662" y="633274"/>
            <a:ext cx="7941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Basic design space of</a:t>
            </a:r>
            <a:r>
              <a:rPr lang="hu-HU" dirty="0" smtClean="0">
                <a:solidFill>
                  <a:schemeClr val="accent6"/>
                </a:solidFill>
              </a:rPr>
              <a:t> task scheduling in </a:t>
            </a:r>
            <a:r>
              <a:rPr lang="en-US" dirty="0" smtClean="0">
                <a:solidFill>
                  <a:schemeClr val="accent6"/>
                </a:solidFill>
              </a:rPr>
              <a:t>the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technology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1750" y="4576764"/>
            <a:ext cx="2472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i="1" dirty="0" err="1">
                <a:solidFill>
                  <a:srgbClr val="000000"/>
                </a:solidFill>
              </a:rPr>
              <a:t>Mediatek</a:t>
            </a:r>
            <a:r>
              <a:rPr lang="en-US" sz="1200" i="1" dirty="0">
                <a:solidFill>
                  <a:srgbClr val="000000"/>
                </a:solidFill>
              </a:rPr>
              <a:t> MT8135 (2013)</a:t>
            </a:r>
          </a:p>
          <a:p>
            <a:pPr lvl="0" algn="ctr"/>
            <a:r>
              <a:rPr lang="en-US" sz="1200" i="1" dirty="0">
                <a:solidFill>
                  <a:srgbClr val="000000"/>
                </a:solidFill>
              </a:rPr>
              <a:t>(2 A7 + 2 A 15 cores)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6292047" y="2337911"/>
            <a:ext cx="2335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Inclusive use of all cores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 all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51" name="Oval 13"/>
          <p:cNvSpPr>
            <a:spLocks noChangeArrowheads="1"/>
          </p:cNvSpPr>
          <p:nvPr/>
        </p:nvSpPr>
        <p:spPr bwMode="auto">
          <a:xfrm>
            <a:off x="3189698" y="2222374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926595" y="2214139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2" name="Oval 13"/>
          <p:cNvSpPr>
            <a:spLocks noChangeArrowheads="1"/>
          </p:cNvSpPr>
          <p:nvPr/>
        </p:nvSpPr>
        <p:spPr bwMode="auto">
          <a:xfrm>
            <a:off x="953908" y="221044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63" name="Straight Connector 62"/>
          <p:cNvCxnSpPr>
            <a:endCxn id="62" idx="7"/>
          </p:cNvCxnSpPr>
          <p:nvPr/>
        </p:nvCxnSpPr>
        <p:spPr bwMode="auto">
          <a:xfrm flipH="1">
            <a:off x="1009464" y="2015971"/>
            <a:ext cx="1115608" cy="2033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2125071" y="2015971"/>
            <a:ext cx="1137159" cy="20704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3210973" y="220585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5094070" y="280497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6" name="Down Arrow 65"/>
          <p:cNvSpPr/>
          <p:nvPr/>
        </p:nvSpPr>
        <p:spPr bwMode="auto">
          <a:xfrm>
            <a:off x="7434330" y="280497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7" name="Down Arrow 66"/>
          <p:cNvSpPr/>
          <p:nvPr/>
        </p:nvSpPr>
        <p:spPr bwMode="auto">
          <a:xfrm>
            <a:off x="881590" y="282544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56765" y="4549459"/>
            <a:ext cx="1444626" cy="1251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No known</a:t>
            </a:r>
          </a:p>
          <a:p>
            <a:pPr algn="ctr">
              <a:spcAft>
                <a:spcPts val="400"/>
              </a:spcAft>
            </a:pPr>
            <a:r>
              <a:rPr lang="en-US" sz="1200" i="1" dirty="0" smtClean="0"/>
              <a:t> implementation</a:t>
            </a:r>
            <a:endParaRPr lang="hu-HU" sz="1200" i="1" dirty="0" smtClean="0"/>
          </a:p>
          <a:p>
            <a:pPr algn="ctr"/>
            <a:r>
              <a:rPr lang="hu-HU" sz="1200" i="1" dirty="0" smtClean="0"/>
              <a:t>ARM/Linaro</a:t>
            </a:r>
          </a:p>
          <a:p>
            <a:pPr algn="ctr"/>
            <a:r>
              <a:rPr lang="hu-HU" sz="1200" i="1" dirty="0" smtClean="0"/>
              <a:t>EAS project</a:t>
            </a:r>
          </a:p>
          <a:p>
            <a:pPr algn="ctr"/>
            <a:r>
              <a:rPr lang="hu-HU" sz="1200" i="1" dirty="0" smtClean="0"/>
              <a:t>in progress</a:t>
            </a:r>
          </a:p>
          <a:p>
            <a:pPr algn="ctr"/>
            <a:r>
              <a:rPr lang="hu-HU" sz="1200" i="1" dirty="0" smtClean="0"/>
              <a:t>(2013-)</a:t>
            </a:r>
            <a:endParaRPr lang="en-US" sz="1200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71500" y="3060004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Exclusive</a:t>
            </a:r>
          </a:p>
          <a:p>
            <a:pPr algn="ctr"/>
            <a:r>
              <a:rPr lang="hu-HU" sz="1200" b="1" i="1" dirty="0" smtClean="0"/>
              <a:t> cluster migration</a:t>
            </a:r>
            <a:endParaRPr lang="en-US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323741" y="3053720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Inclusive</a:t>
            </a:r>
          </a:p>
          <a:p>
            <a:pPr algn="ctr"/>
            <a:r>
              <a:rPr lang="hu-HU" sz="1200" b="1" i="1" dirty="0" smtClean="0"/>
              <a:t> cluster migration</a:t>
            </a:r>
            <a:endParaRPr lang="en-US" sz="1200" b="1" dirty="0"/>
          </a:p>
        </p:txBody>
      </p:sp>
      <p:sp>
        <p:nvSpPr>
          <p:cNvPr id="71" name="Down Arrow 70"/>
          <p:cNvSpPr/>
          <p:nvPr/>
        </p:nvSpPr>
        <p:spPr bwMode="auto">
          <a:xfrm>
            <a:off x="3203860" y="282544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8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1" grpId="0" animBg="1"/>
      <p:bldP spid="12" grpId="0"/>
      <p:bldP spid="14" grpId="0" animBg="1"/>
      <p:bldP spid="15" grpId="0"/>
      <p:bldP spid="32" grpId="0" animBg="1"/>
      <p:bldP spid="33" grpId="0"/>
      <p:bldP spid="36" grpId="0" animBg="1"/>
      <p:bldP spid="39" grpId="0" animBg="1"/>
      <p:bldP spid="40" grpId="0"/>
      <p:bldP spid="41" grpId="0" animBg="1"/>
      <p:bldP spid="45" grpId="0"/>
      <p:bldP spid="46" grpId="0"/>
      <p:bldP spid="47" grpId="0"/>
      <p:bldP spid="48" grpId="0"/>
      <p:bldP spid="49" grpId="0"/>
      <p:bldP spid="50" grpId="0"/>
      <p:bldP spid="53" grpId="0"/>
      <p:bldP spid="54" grpId="0"/>
      <p:bldP spid="42" grpId="0"/>
      <p:bldP spid="9" grpId="0"/>
      <p:bldP spid="13" grpId="0"/>
      <p:bldP spid="16" grpId="0"/>
      <p:bldP spid="20" grpId="0"/>
      <p:bldP spid="60" grpId="0"/>
      <p:bldP spid="7" grpId="0"/>
      <p:bldP spid="52" grpId="0"/>
      <p:bldP spid="51" grpId="0" animBg="1"/>
      <p:bldP spid="61" grpId="0" animBg="1"/>
      <p:bldP spid="62" grpId="0" animBg="1"/>
      <p:bldP spid="65" grpId="0" animBg="1"/>
      <p:bldP spid="8" grpId="0" animBg="1"/>
      <p:bldP spid="66" grpId="0" animBg="1"/>
      <p:bldP spid="67" grpId="0" animBg="1"/>
      <p:bldP spid="68" grpId="0"/>
      <p:bldP spid="69" grpId="0"/>
      <p:bldP spid="70" grpId="0"/>
      <p:bldP spid="7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4165" y="1178750"/>
            <a:ext cx="446308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1300" b="1" dirty="0" smtClean="0">
                <a:solidFill>
                  <a:srgbClr val="000000"/>
                </a:solidFill>
              </a:rPr>
              <a:t>Implementation of the big-LITTLE technology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98530" y="2071366"/>
            <a:ext cx="34012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No. of core clusters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and cores per cluster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1414268" y="1988155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1458925" y="1809363"/>
            <a:ext cx="603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>
            <a:off x="1458924" y="1805657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451842" y="1989742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H="1">
            <a:off x="7486856" y="1805635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951820" y="2062583"/>
            <a:ext cx="319535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Basic scheme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task scheduling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539694" y="1552037"/>
            <a:ext cx="1" cy="2444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961360" y="2056705"/>
            <a:ext cx="30868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Options for</a:t>
            </a:r>
            <a:r>
              <a:rPr lang="en-US" altLang="en-US" sz="1300" b="1" dirty="0" smtClean="0">
                <a:solidFill>
                  <a:srgbClr val="000000"/>
                </a:solidFill>
              </a:rPr>
              <a:t> supplying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</a:rPr>
              <a:t>core frequencies and voltages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4506913" y="199131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4538869" y="1808820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</a:t>
            </a:r>
            <a:r>
              <a:rPr lang="hu-HU" dirty="0" smtClean="0"/>
              <a:t>1</a:t>
            </a:r>
            <a:r>
              <a:rPr lang="en-US" dirty="0" smtClean="0"/>
              <a:t>9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5994390" y="2027020"/>
            <a:ext cx="2988000" cy="6480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5738" y="625990"/>
            <a:ext cx="8847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chemeClr val="accent6"/>
                </a:solidFill>
              </a:rPr>
              <a:t>c) </a:t>
            </a:r>
            <a:r>
              <a:rPr lang="hu-HU" altLang="en-US" dirty="0" smtClean="0">
                <a:solidFill>
                  <a:schemeClr val="accent6"/>
                </a:solidFill>
              </a:rPr>
              <a:t>Options </a:t>
            </a:r>
            <a:r>
              <a:rPr lang="hu-HU" altLang="en-US" dirty="0" smtClean="0">
                <a:solidFill>
                  <a:schemeClr val="accent6"/>
                </a:solidFill>
              </a:rPr>
              <a:t>for </a:t>
            </a:r>
            <a:r>
              <a:rPr lang="en-US" altLang="en-US" dirty="0" smtClean="0">
                <a:solidFill>
                  <a:schemeClr val="accent6"/>
                </a:solidFill>
              </a:rPr>
              <a:t>supplying core </a:t>
            </a:r>
            <a:r>
              <a:rPr lang="en-US" altLang="en-US" dirty="0">
                <a:solidFill>
                  <a:schemeClr val="accent6"/>
                </a:solidFill>
              </a:rPr>
              <a:t>frequencies and </a:t>
            </a:r>
            <a:r>
              <a:rPr lang="en-US" altLang="en-US" dirty="0" smtClean="0">
                <a:solidFill>
                  <a:schemeClr val="accent6"/>
                </a:solidFill>
              </a:rPr>
              <a:t>voltages</a:t>
            </a:r>
            <a:endParaRPr lang="en-US" alt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493785"/>
            <a:ext cx="7570892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cs typeface="Arial" charset="0"/>
              </a:rPr>
              <a:t>1.1 </a:t>
            </a: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The </a:t>
            </a:r>
            <a:r>
              <a:rPr lang="hu-HU" altLang="en-US" sz="1900" dirty="0" smtClean="0">
                <a:solidFill>
                  <a:srgbClr val="FFFFFF"/>
                </a:solidFill>
                <a:cs typeface="Arial" charset="0"/>
              </a:rPr>
              <a:t>rationale for</a:t>
            </a:r>
            <a:r>
              <a:rPr lang="en-US" altLang="en-US" sz="19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en-US" sz="1900" dirty="0" err="1">
                <a:solidFill>
                  <a:srgbClr val="FFFFFF"/>
                </a:solidFill>
                <a:cs typeface="Arial" charset="0"/>
              </a:rPr>
              <a:t>big.LITTLE</a:t>
            </a:r>
            <a:r>
              <a:rPr lang="en-US" altLang="en-US" sz="19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hu-HU" altLang="en-US" sz="1900" dirty="0" smtClean="0">
                <a:solidFill>
                  <a:srgbClr val="FFFFFF"/>
                </a:solidFill>
                <a:cs typeface="Arial" charset="0"/>
              </a:rPr>
              <a:t>processing</a:t>
            </a:r>
            <a:endParaRPr lang="en-US" altLang="en-US" sz="19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10"/>
          <p:cNvSpPr>
            <a:spLocks noChangeShapeType="1"/>
          </p:cNvSpPr>
          <p:nvPr/>
        </p:nvSpPr>
        <p:spPr bwMode="auto">
          <a:xfrm flipH="1">
            <a:off x="4379408" y="1478289"/>
            <a:ext cx="294" cy="2671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183018" y="1035999"/>
            <a:ext cx="632897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Options for supplying core frequencies </a:t>
            </a:r>
            <a:r>
              <a:rPr lang="hu-HU" sz="1300" b="1" dirty="0" smtClean="0">
                <a:solidFill>
                  <a:srgbClr val="000000"/>
                </a:solidFill>
              </a:rPr>
              <a:t>and voltages </a:t>
            </a:r>
            <a:r>
              <a:rPr lang="en-US" sz="1300" b="1" dirty="0" smtClean="0">
                <a:solidFill>
                  <a:srgbClr val="000000"/>
                </a:solidFill>
              </a:rPr>
              <a:t>in </a:t>
            </a:r>
            <a:r>
              <a:rPr lang="en-US" sz="1300" b="1" dirty="0" smtClean="0">
                <a:solidFill>
                  <a:srgbClr val="000000"/>
                </a:solidFill>
              </a:rPr>
              <a:t>clusters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3320" y="1808820"/>
            <a:ext cx="29449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Common core frequency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common core voltage</a:t>
            </a:r>
            <a:endParaRPr lang="en-US" sz="1300" b="1" dirty="0">
              <a:solidFill>
                <a:srgbClr val="000000"/>
              </a:solidFill>
            </a:endParaRPr>
          </a:p>
        </p:txBody>
      </p:sp>
      <p:cxnSp>
        <p:nvCxnSpPr>
          <p:cNvPr id="23" name="Straight Connector 22"/>
          <p:cNvCxnSpPr>
            <a:endCxn id="26" idx="6"/>
          </p:cNvCxnSpPr>
          <p:nvPr/>
        </p:nvCxnSpPr>
        <p:spPr>
          <a:xfrm flipH="1">
            <a:off x="1592664" y="1478289"/>
            <a:ext cx="2812438" cy="2757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0"/>
            <a:endCxn id="27" idx="2"/>
          </p:cNvCxnSpPr>
          <p:nvPr/>
        </p:nvCxnSpPr>
        <p:spPr>
          <a:xfrm>
            <a:off x="4379702" y="1478289"/>
            <a:ext cx="3067078" cy="267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4346497" y="1719290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6" name="Oval 13"/>
          <p:cNvSpPr>
            <a:spLocks noChangeArrowheads="1"/>
          </p:cNvSpPr>
          <p:nvPr/>
        </p:nvSpPr>
        <p:spPr bwMode="auto">
          <a:xfrm>
            <a:off x="1527576" y="1723885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7" name="Oval 13"/>
          <p:cNvSpPr>
            <a:spLocks noChangeArrowheads="1"/>
          </p:cNvSpPr>
          <p:nvPr/>
        </p:nvSpPr>
        <p:spPr bwMode="auto">
          <a:xfrm>
            <a:off x="7446780" y="1714527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2" name="Picture 2" descr="http://www.brightsideofnews.com/Data/2012_7_25/Qualcomm-Snapdragon-S4-Benchmarking-Day/2%20-%20QCOM%20-%20Lanier%20-%20Comparing%20mobile%20CPU%20performance-16_6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5" t="24000" r="6987" b="49444"/>
          <a:stretch/>
        </p:blipFill>
        <p:spPr bwMode="auto">
          <a:xfrm>
            <a:off x="149065" y="2681525"/>
            <a:ext cx="3251936" cy="101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40"/>
          <p:cNvCxnSpPr/>
          <p:nvPr/>
        </p:nvCxnSpPr>
        <p:spPr bwMode="auto">
          <a:xfrm>
            <a:off x="4379041" y="1201503"/>
            <a:ext cx="661" cy="27678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40305" y="4794144"/>
            <a:ext cx="190468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Examples in mobiles</a:t>
            </a:r>
            <a:endParaRPr lang="en-US" sz="13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21596" y="5081698"/>
            <a:ext cx="3235180" cy="931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i="1" dirty="0" smtClean="0"/>
              <a:t>U</a:t>
            </a:r>
            <a:r>
              <a:rPr lang="en-US" sz="1300" i="1" dirty="0" err="1" smtClean="0"/>
              <a:t>sed</a:t>
            </a:r>
            <a:r>
              <a:rPr lang="en-US" sz="1300" i="1" dirty="0" smtClean="0"/>
              <a:t> within clusters</a:t>
            </a:r>
          </a:p>
          <a:p>
            <a:pPr algn="ctr"/>
            <a:r>
              <a:rPr lang="en-US" sz="1300" i="1" dirty="0" smtClean="0"/>
              <a:t> of </a:t>
            </a:r>
            <a:r>
              <a:rPr lang="en-US" sz="1300" i="1" dirty="0" err="1" smtClean="0"/>
              <a:t>big.LITTLE</a:t>
            </a:r>
            <a:r>
              <a:rPr lang="en-US" sz="1300" i="1" dirty="0" smtClean="0"/>
              <a:t> configurations, e.g.</a:t>
            </a:r>
          </a:p>
          <a:p>
            <a:pPr algn="ctr">
              <a:spcAft>
                <a:spcPts val="300"/>
              </a:spcAft>
            </a:pPr>
            <a:r>
              <a:rPr lang="en-US" sz="1300" i="1" dirty="0" smtClean="0"/>
              <a:t>ARM’s </a:t>
            </a:r>
            <a:r>
              <a:rPr lang="en-US" sz="1300" i="1" dirty="0" err="1" smtClean="0"/>
              <a:t>big.LITTLE</a:t>
            </a:r>
            <a:r>
              <a:rPr lang="en-US" sz="1300" i="1" dirty="0" smtClean="0"/>
              <a:t> technology (2011)</a:t>
            </a:r>
          </a:p>
          <a:p>
            <a:pPr algn="ctr"/>
            <a:r>
              <a:rPr lang="en-US" sz="1300" i="1" dirty="0" err="1" smtClean="0"/>
              <a:t>Nvidia’s</a:t>
            </a:r>
            <a:r>
              <a:rPr lang="en-US" sz="1300" i="1" dirty="0" smtClean="0"/>
              <a:t> </a:t>
            </a:r>
            <a:r>
              <a:rPr lang="en-US" sz="1300" i="1" dirty="0" err="1" smtClean="0"/>
              <a:t>vSMP</a:t>
            </a:r>
            <a:r>
              <a:rPr lang="en-US" sz="1300" i="1" dirty="0" smtClean="0"/>
              <a:t> technology (2011)</a:t>
            </a:r>
            <a:endParaRPr lang="en-US" sz="1300" i="1" dirty="0"/>
          </a:p>
        </p:txBody>
      </p:sp>
      <p:sp>
        <p:nvSpPr>
          <p:cNvPr id="28" name="Rectangle 27"/>
          <p:cNvSpPr/>
          <p:nvPr/>
        </p:nvSpPr>
        <p:spPr>
          <a:xfrm>
            <a:off x="185738" y="625990"/>
            <a:ext cx="8847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dirty="0" smtClean="0">
                <a:solidFill>
                  <a:schemeClr val="accent6"/>
                </a:solidFill>
              </a:rPr>
              <a:t>Options for</a:t>
            </a:r>
            <a:r>
              <a:rPr lang="en-US" altLang="en-US" dirty="0" smtClean="0">
                <a:solidFill>
                  <a:schemeClr val="accent6"/>
                </a:solidFill>
              </a:rPr>
              <a:t> supplying core </a:t>
            </a:r>
            <a:r>
              <a:rPr lang="en-US" altLang="en-US" dirty="0">
                <a:solidFill>
                  <a:schemeClr val="accent6"/>
                </a:solidFill>
              </a:rPr>
              <a:t>frequencies and </a:t>
            </a:r>
            <a:r>
              <a:rPr lang="en-US" altLang="en-US" dirty="0" smtClean="0">
                <a:solidFill>
                  <a:schemeClr val="accent6"/>
                </a:solidFill>
              </a:rPr>
              <a:t>voltages-1</a:t>
            </a:r>
            <a:endParaRPr lang="en-US" altLang="en-US" dirty="0">
              <a:solidFill>
                <a:schemeClr val="accent6"/>
              </a:solidFill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</a:t>
            </a:r>
            <a:r>
              <a:rPr lang="en-US" dirty="0" smtClean="0"/>
              <a:t>20</a:t>
            </a:r>
            <a:r>
              <a:rPr lang="hu-HU" dirty="0" smtClean="0"/>
              <a:t>)</a:t>
            </a:r>
            <a:endParaRPr lang="en-US" dirty="0"/>
          </a:p>
        </p:txBody>
      </p:sp>
      <p:pic>
        <p:nvPicPr>
          <p:cNvPr id="33" name="Picture 2" descr="http://www.brightsideofnews.com/Data/2012_7_25/Qualcomm-Snapdragon-S4-Benchmarking-Day/2%20-%20QCOM%20-%20Lanier%20-%20Comparing%20mobile%20CPU%20performance-16_6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" t="20418" r="57932" b="45627"/>
          <a:stretch/>
        </p:blipFill>
        <p:spPr bwMode="auto">
          <a:xfrm>
            <a:off x="6038409" y="2532993"/>
            <a:ext cx="2834721" cy="130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3172240" y="1808820"/>
            <a:ext cx="246574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Per core core frequency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common core voltage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6285363" y="1808820"/>
            <a:ext cx="249459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Per core clock frequency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per core core voltage</a:t>
            </a:r>
            <a:endParaRPr lang="en-US" sz="1300" b="1" dirty="0">
              <a:solidFill>
                <a:srgbClr val="00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771800" y="3641607"/>
            <a:ext cx="3273043" cy="1317563"/>
            <a:chOff x="5086567" y="2258870"/>
            <a:chExt cx="3167371" cy="1445127"/>
          </a:xfrm>
        </p:grpSpPr>
        <p:pic>
          <p:nvPicPr>
            <p:cNvPr id="38" name="Picture 37" descr="http://www.brightsideofnews.com/Data/2012_7_25/Qualcomm-Snapdragon-S4-Benchmarking-Day/2%20-%20QCOM%20-%20Lanier%20-%20Comparing%20mobile%20CPU%20performance-16_689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1" t="20418" r="6898" b="53499"/>
            <a:stretch/>
          </p:blipFill>
          <p:spPr bwMode="auto">
            <a:xfrm>
              <a:off x="5086567" y="2258870"/>
              <a:ext cx="3167371" cy="1096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http://www.brightsideofnews.com/Data/2012_7_25/Qualcomm-Snapdragon-S4-Benchmarking-Day/2%20-%20QCOM%20-%20Lanier%20-%20Comparing%20mobile%20CPU%20performance-16_689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3" t="47670" r="54867" b="45627"/>
            <a:stretch/>
          </p:blipFill>
          <p:spPr bwMode="auto">
            <a:xfrm>
              <a:off x="5111517" y="3422275"/>
              <a:ext cx="3117273" cy="281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TextBox 39"/>
          <p:cNvSpPr txBox="1"/>
          <p:nvPr/>
        </p:nvSpPr>
        <p:spPr>
          <a:xfrm>
            <a:off x="5872585" y="5526813"/>
            <a:ext cx="3074881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i="1" dirty="0" smtClean="0"/>
              <a:t>Qualcomm Snapdragon family</a:t>
            </a:r>
          </a:p>
          <a:p>
            <a:pPr algn="ctr"/>
            <a:r>
              <a:rPr lang="en-US" sz="1300" i="1" dirty="0" smtClean="0"/>
              <a:t>with the Scorpion and then the</a:t>
            </a:r>
          </a:p>
          <a:p>
            <a:pPr algn="ctr"/>
            <a:r>
              <a:rPr lang="en-US" sz="1300" i="1" dirty="0" smtClean="0"/>
              <a:t> Krait </a:t>
            </a:r>
            <a:r>
              <a:rPr lang="hu-HU" sz="1300" i="1" dirty="0" smtClean="0"/>
              <a:t>and Kryo </a:t>
            </a:r>
            <a:r>
              <a:rPr lang="en-US" sz="1300" i="1" dirty="0" smtClean="0"/>
              <a:t>cores (since 2011)</a:t>
            </a:r>
            <a:endParaRPr lang="en-US" sz="1300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3219923" y="5229200"/>
            <a:ext cx="238719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No known implementation</a:t>
            </a:r>
            <a:endParaRPr lang="en-US" sz="13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6432036" y="5071397"/>
            <a:ext cx="21467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1300" i="1" dirty="0">
                <a:solidFill>
                  <a:srgbClr val="000000"/>
                </a:solidFill>
              </a:rPr>
              <a:t>Typical in </a:t>
            </a:r>
            <a:r>
              <a:rPr lang="en-US" sz="1300" i="1" dirty="0" smtClean="0">
                <a:solidFill>
                  <a:srgbClr val="000000"/>
                </a:solidFill>
              </a:rPr>
              <a:t>ARM</a:t>
            </a:r>
            <a:r>
              <a:rPr lang="hu-HU" sz="1300" i="1" dirty="0" smtClean="0">
                <a:solidFill>
                  <a:srgbClr val="000000"/>
                </a:solidFill>
              </a:rPr>
              <a:t>’s design</a:t>
            </a:r>
          </a:p>
          <a:p>
            <a:pPr lvl="0" algn="ctr"/>
            <a:r>
              <a:rPr lang="hu-HU" sz="1300" i="1" dirty="0" smtClean="0">
                <a:solidFill>
                  <a:srgbClr val="000000"/>
                </a:solidFill>
              </a:rPr>
              <a:t> in their Cortex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5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5" grpId="0" animBg="1"/>
      <p:bldP spid="26" grpId="0" animBg="1"/>
      <p:bldP spid="27" grpId="0" animBg="1"/>
      <p:bldP spid="30" grpId="0"/>
      <p:bldP spid="31" grpId="0"/>
      <p:bldP spid="35" grpId="0"/>
      <p:bldP spid="36" grpId="0"/>
      <p:bldP spid="40" grpId="0"/>
      <p:bldP spid="42" grpId="0"/>
      <p:bldP spid="4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985" y="1268760"/>
            <a:ext cx="5536141" cy="540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35234" y="3924055"/>
            <a:ext cx="1447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DCC: Cortex-M3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71473" y="629398"/>
            <a:ext cx="931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Example 1: </a:t>
            </a:r>
            <a:r>
              <a:rPr lang="en-US" dirty="0" smtClean="0">
                <a:solidFill>
                  <a:schemeClr val="accent6"/>
                </a:solidFill>
              </a:rPr>
              <a:t>Common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hu-HU" dirty="0" smtClean="0">
                <a:solidFill>
                  <a:schemeClr val="accent6"/>
                </a:solidFill>
              </a:rPr>
              <a:t>core frequencies and voltages in </a:t>
            </a:r>
            <a:r>
              <a:rPr lang="en-US" dirty="0" smtClean="0">
                <a:solidFill>
                  <a:schemeClr val="accent6"/>
                </a:solidFill>
              </a:rPr>
              <a:t>ARM</a:t>
            </a:r>
            <a:r>
              <a:rPr lang="hu-HU" dirty="0" smtClean="0">
                <a:solidFill>
                  <a:schemeClr val="accent6"/>
                </a:solidFill>
              </a:rPr>
              <a:t>’s</a:t>
            </a:r>
            <a:r>
              <a:rPr lang="en-US" dirty="0" smtClean="0">
                <a:solidFill>
                  <a:schemeClr val="accent6"/>
                </a:solidFill>
              </a:rPr>
              <a:t> test chip</a:t>
            </a:r>
            <a:r>
              <a:rPr lang="hu-HU" dirty="0">
                <a:solidFill>
                  <a:schemeClr val="accent6"/>
                </a:solidFill>
              </a:rPr>
              <a:t> </a:t>
            </a:r>
            <a:r>
              <a:rPr lang="en-US" dirty="0" smtClean="0"/>
              <a:t>[</a:t>
            </a:r>
            <a:r>
              <a:rPr lang="hu-HU" dirty="0" smtClean="0"/>
              <a:t>10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1.3 </a:t>
            </a:r>
            <a:r>
              <a:rPr lang="en-US" dirty="0" smtClean="0"/>
              <a:t>Implementation of the </a:t>
            </a:r>
            <a:r>
              <a:rPr lang="en-US" dirty="0" err="1" smtClean="0"/>
              <a:t>big.LITTLE</a:t>
            </a:r>
            <a:r>
              <a:rPr lang="en-US" dirty="0" smtClean="0"/>
              <a:t> technology </a:t>
            </a:r>
            <a:r>
              <a:rPr lang="hu-HU" dirty="0" smtClean="0"/>
              <a:t>(</a:t>
            </a:r>
            <a:r>
              <a:rPr lang="hu-HU" dirty="0" smtClean="0"/>
              <a:t>2</a:t>
            </a:r>
            <a:r>
              <a:rPr lang="en-US" dirty="0" smtClean="0"/>
              <a:t>1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29890" y="1660358"/>
            <a:ext cx="2037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PSU: Power Supply Unit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57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5" y="1361315"/>
            <a:ext cx="7569983" cy="43179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215" y="626778"/>
            <a:ext cx="810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accent6"/>
                </a:solidFill>
              </a:rPr>
              <a:t>Example 2: Per core power domains in the Cortex A-57 </a:t>
            </a:r>
            <a:r>
              <a:rPr lang="hu-HU" dirty="0" err="1">
                <a:solidFill>
                  <a:schemeClr val="accent6"/>
                </a:solidFill>
              </a:rPr>
              <a:t>MPcore</a:t>
            </a:r>
            <a:r>
              <a:rPr lang="hu-HU" dirty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[50]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9468" y="5880756"/>
            <a:ext cx="4966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solidFill>
                  <a:srgbClr val="FF0000"/>
                </a:solidFill>
              </a:rPr>
              <a:t>Note</a:t>
            </a:r>
            <a:r>
              <a:rPr lang="hu-HU" sz="1600" dirty="0"/>
              <a:t>: </a:t>
            </a:r>
            <a:r>
              <a:rPr lang="hu-HU" sz="1600" dirty="0">
                <a:solidFill>
                  <a:srgbClr val="0070C0"/>
                </a:solidFill>
              </a:rPr>
              <a:t>Each core has a separate power domain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1.3 </a:t>
            </a:r>
            <a:r>
              <a:rPr lang="en-US" dirty="0"/>
              <a:t>Implementation of the </a:t>
            </a:r>
            <a:r>
              <a:rPr lang="en-US" dirty="0" err="1"/>
              <a:t>big.LITTLE</a:t>
            </a:r>
            <a:r>
              <a:rPr lang="en-US" dirty="0"/>
              <a:t> technology </a:t>
            </a:r>
            <a:r>
              <a:rPr lang="hu-HU" dirty="0" smtClean="0"/>
              <a:t>(</a:t>
            </a:r>
            <a:r>
              <a:rPr lang="hu-HU" dirty="0" smtClean="0"/>
              <a:t>2</a:t>
            </a:r>
            <a:r>
              <a:rPr lang="en-US" dirty="0" smtClean="0"/>
              <a:t>2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608013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 smtClean="0">
                <a:solidFill>
                  <a:srgbClr val="FFFFFF"/>
                </a:solidFill>
              </a:rPr>
              <a:t>2. Exclusive cluster migration</a:t>
            </a:r>
            <a:endParaRPr lang="hu-HU" sz="19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21850" y="2699628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Will not discussed.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6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Ex</a:t>
            </a:r>
            <a:r>
              <a:rPr lang="en-US" dirty="0" err="1" smtClean="0"/>
              <a:t>clusive</a:t>
            </a:r>
            <a:r>
              <a:rPr lang="en-US" dirty="0" smtClean="0"/>
              <a:t> c</a:t>
            </a:r>
            <a:r>
              <a:rPr lang="hu-HU" dirty="0" smtClean="0"/>
              <a:t>luster</a:t>
            </a:r>
            <a:r>
              <a:rPr lang="en-US" dirty="0" smtClean="0"/>
              <a:t> migration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460434" y="2330981"/>
            <a:ext cx="1481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Inclusive</a:t>
            </a:r>
            <a:r>
              <a:rPr lang="hu-HU" sz="1200" b="1" dirty="0" smtClean="0">
                <a:solidFill>
                  <a:srgbClr val="000000"/>
                </a:solidFill>
              </a:rPr>
              <a:t> use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 of the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417205" y="3053720"/>
            <a:ext cx="2169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Global Task scheduling</a:t>
            </a:r>
          </a:p>
          <a:p>
            <a:pPr algn="ctr" eaLnBrk="1" fontAlgn="base" hangingPunct="1">
              <a:spcBef>
                <a:spcPct val="0"/>
              </a:spcBef>
              <a:spcAft>
                <a:spcPts val="20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(GTS)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6515" y="2337201"/>
            <a:ext cx="1481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Exclusive</a:t>
            </a:r>
            <a:r>
              <a:rPr lang="hu-HU" sz="1200" b="1" dirty="0" smtClean="0">
                <a:solidFill>
                  <a:srgbClr val="000000"/>
                </a:solidFill>
              </a:rPr>
              <a:t> use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 of the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420168" y="2249888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51920" y="2344170"/>
            <a:ext cx="2731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Exclusive </a:t>
            </a:r>
            <a:r>
              <a:rPr lang="hu-HU" sz="1200" b="1" dirty="0" smtClean="0">
                <a:solidFill>
                  <a:srgbClr val="000000"/>
                </a:solidFill>
              </a:rPr>
              <a:t>use of cores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 big.LITTLE core pairs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157065" y="2241653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296038" y="1718343"/>
            <a:ext cx="18902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</a:rPr>
              <a:t>Cluster migration 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184378" y="2237960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469439" y="1706582"/>
            <a:ext cx="18902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</a:rPr>
              <a:t>Core migration 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cxnSp>
        <p:nvCxnSpPr>
          <p:cNvPr id="34" name="Straight Connector 33"/>
          <p:cNvCxnSpPr>
            <a:endCxn id="32" idx="7"/>
          </p:cNvCxnSpPr>
          <p:nvPr/>
        </p:nvCxnSpPr>
        <p:spPr bwMode="auto">
          <a:xfrm flipH="1">
            <a:off x="5239934" y="2043485"/>
            <a:ext cx="1115608" cy="2033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6355541" y="2043485"/>
            <a:ext cx="1137159" cy="20704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7441443" y="2233365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flipH="1">
            <a:off x="2220191" y="1386509"/>
            <a:ext cx="2165760" cy="26401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>
            <a:endCxn id="39" idx="1"/>
          </p:cNvCxnSpPr>
          <p:nvPr/>
        </p:nvCxnSpPr>
        <p:spPr bwMode="auto">
          <a:xfrm>
            <a:off x="4385951" y="1386509"/>
            <a:ext cx="1992116" cy="2456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Oval 13"/>
          <p:cNvSpPr>
            <a:spLocks noChangeArrowheads="1"/>
          </p:cNvSpPr>
          <p:nvPr/>
        </p:nvSpPr>
        <p:spPr bwMode="auto">
          <a:xfrm>
            <a:off x="6368535" y="1623325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1466655" y="1101997"/>
            <a:ext cx="58546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algn="ctr">
              <a:spcBef>
                <a:spcPct val="0"/>
              </a:spcBef>
              <a:buClrTx/>
              <a:buSzTx/>
              <a:buNone/>
            </a:pPr>
            <a:r>
              <a:rPr lang="en-US" altLang="en-US" sz="1200" b="1" dirty="0">
                <a:solidFill>
                  <a:srgbClr val="000000"/>
                </a:solidFill>
              </a:rPr>
              <a:t>Implementation of </a:t>
            </a:r>
            <a:r>
              <a:rPr lang="hu-HU" altLang="en-US" sz="1200" b="1" dirty="0" smtClean="0">
                <a:solidFill>
                  <a:srgbClr val="000000"/>
                </a:solidFill>
              </a:rPr>
              <a:t>task scheduling in the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</a:rPr>
              <a:t>big-LITTLE 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technology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2210805" y="162070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82428" y="3850651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(2012) [</a:t>
            </a:r>
            <a:r>
              <a:rPr lang="hu-HU" sz="1200" i="1" dirty="0" smtClean="0"/>
              <a:t>9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36898" y="3859956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(2011) [</a:t>
            </a:r>
            <a:r>
              <a:rPr lang="hu-HU" sz="1200" i="1" dirty="0" smtClean="0"/>
              <a:t>3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6481565" y="3862060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(2011) [</a:t>
            </a:r>
            <a:r>
              <a:rPr lang="hu-HU" sz="1200" i="1" dirty="0" smtClean="0"/>
              <a:t>3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129768" y="5393802"/>
            <a:ext cx="195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Samsung </a:t>
            </a:r>
            <a:r>
              <a:rPr lang="en-US" sz="1200" i="1" dirty="0" err="1" smtClean="0"/>
              <a:t>Exynos</a:t>
            </a:r>
            <a:r>
              <a:rPr lang="en-US" sz="1200" i="1" dirty="0" smtClean="0"/>
              <a:t> </a:t>
            </a:r>
            <a:r>
              <a:rPr lang="en-US" sz="1200" i="1" dirty="0"/>
              <a:t>5</a:t>
            </a:r>
          </a:p>
          <a:p>
            <a:pPr algn="ctr"/>
            <a:r>
              <a:rPr lang="en-US" sz="1200" i="1" dirty="0"/>
              <a:t> </a:t>
            </a:r>
            <a:r>
              <a:rPr lang="en-US" sz="1200" i="1" dirty="0" err="1"/>
              <a:t>Octa</a:t>
            </a:r>
            <a:r>
              <a:rPr lang="en-US" sz="1200" i="1" dirty="0"/>
              <a:t> 5410 </a:t>
            </a:r>
            <a:r>
              <a:rPr lang="en-US" sz="1200" i="1" dirty="0" smtClean="0"/>
              <a:t>(2013)</a:t>
            </a:r>
          </a:p>
          <a:p>
            <a:pPr algn="ctr">
              <a:spcAft>
                <a:spcPts val="400"/>
              </a:spcAft>
            </a:pPr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33263" y="4330495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Used first in</a:t>
            </a:r>
            <a:endParaRPr lang="en-US" sz="12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6311003" y="5011425"/>
            <a:ext cx="247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Samsung HMP on</a:t>
            </a:r>
            <a:endParaRPr lang="en-US" sz="1200" i="1" dirty="0"/>
          </a:p>
          <a:p>
            <a:pPr algn="ctr"/>
            <a:r>
              <a:rPr lang="en-US" sz="1200" i="1" dirty="0"/>
              <a:t> </a:t>
            </a:r>
            <a:r>
              <a:rPr lang="en-US" sz="1200" i="1" dirty="0" err="1" smtClean="0"/>
              <a:t>Exynos</a:t>
            </a:r>
            <a:r>
              <a:rPr lang="en-US" sz="1200" i="1" dirty="0" smtClean="0"/>
              <a:t> 5 </a:t>
            </a:r>
            <a:r>
              <a:rPr lang="en-US" sz="1200" i="1" dirty="0" err="1" smtClean="0"/>
              <a:t>Octa</a:t>
            </a:r>
            <a:r>
              <a:rPr lang="en-US" sz="1200" i="1" dirty="0" smtClean="0"/>
              <a:t> 5420 (2013)</a:t>
            </a:r>
          </a:p>
          <a:p>
            <a:pPr algn="ctr"/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4260224" y="3057414"/>
            <a:ext cx="1806905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Exclusive </a:t>
            </a:r>
          </a:p>
          <a:p>
            <a:pPr algn="ctr">
              <a:spcAft>
                <a:spcPts val="200"/>
              </a:spcAft>
            </a:pPr>
            <a:r>
              <a:rPr lang="hu-HU" sz="1200" b="1" i="1" dirty="0" smtClean="0"/>
              <a:t>core migration </a:t>
            </a:r>
          </a:p>
          <a:p>
            <a:pPr algn="ctr"/>
            <a:r>
              <a:rPr lang="en-US" sz="1200" b="1" i="1" dirty="0" smtClean="0"/>
              <a:t>In Kernel Switcher</a:t>
            </a:r>
          </a:p>
          <a:p>
            <a:pPr algn="ctr">
              <a:spcAft>
                <a:spcPts val="400"/>
              </a:spcAft>
            </a:pPr>
            <a:r>
              <a:rPr lang="en-US" sz="1200" b="1" i="1" dirty="0" smtClean="0"/>
              <a:t>(IKS)</a:t>
            </a:r>
            <a:endParaRPr lang="en-US" sz="1200" b="1" i="1" dirty="0"/>
          </a:p>
        </p:txBody>
      </p:sp>
      <p:sp>
        <p:nvSpPr>
          <p:cNvPr id="54" name="Rectangle 53"/>
          <p:cNvSpPr/>
          <p:nvPr/>
        </p:nvSpPr>
        <p:spPr>
          <a:xfrm>
            <a:off x="6085221" y="3469295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i="1" dirty="0" smtClean="0"/>
              <a:t>Heterogeneous Multi-Processing</a:t>
            </a:r>
          </a:p>
          <a:p>
            <a:pPr algn="ctr"/>
            <a:r>
              <a:rPr lang="en-US" sz="1200" b="1" i="1" dirty="0" smtClean="0"/>
              <a:t> </a:t>
            </a:r>
            <a:r>
              <a:rPr lang="en-US" sz="1200" b="1" i="1" dirty="0"/>
              <a:t>(</a:t>
            </a:r>
            <a:r>
              <a:rPr lang="en-US" sz="1200" b="1" i="1" dirty="0" smtClean="0"/>
              <a:t>HMP) </a:t>
            </a:r>
            <a:endParaRPr lang="en-US" sz="1200" b="1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5682790" y="6124524"/>
            <a:ext cx="3742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i="1" dirty="0" smtClean="0"/>
              <a:t>Qualcomm</a:t>
            </a:r>
            <a:r>
              <a:rPr lang="en-US" sz="1300" i="1" dirty="0" smtClean="0"/>
              <a:t> </a:t>
            </a:r>
            <a:r>
              <a:rPr lang="hu-HU" sz="1300" i="1" dirty="0" smtClean="0"/>
              <a:t>Snapdragon S 808 </a:t>
            </a:r>
            <a:r>
              <a:rPr lang="en-US" sz="1300" i="1" dirty="0" smtClean="0"/>
              <a:t>(2014)</a:t>
            </a:r>
          </a:p>
          <a:p>
            <a:pPr algn="ctr"/>
            <a:r>
              <a:rPr lang="en-US" sz="1200" i="1" dirty="0" smtClean="0"/>
              <a:t>(4 A</a:t>
            </a:r>
            <a:r>
              <a:rPr lang="hu-HU" sz="1200" i="1" dirty="0" smtClean="0"/>
              <a:t>53</a:t>
            </a:r>
            <a:r>
              <a:rPr lang="en-US" sz="1200" i="1" dirty="0" smtClean="0"/>
              <a:t> + </a:t>
            </a:r>
            <a:r>
              <a:rPr lang="hu-HU" sz="1200" i="1" dirty="0" smtClean="0"/>
              <a:t>2</a:t>
            </a:r>
            <a:r>
              <a:rPr lang="en-US" sz="1200" i="1" dirty="0" smtClean="0"/>
              <a:t> A</a:t>
            </a:r>
            <a:r>
              <a:rPr lang="hu-HU" sz="1200" i="1" dirty="0" smtClean="0"/>
              <a:t>57</a:t>
            </a:r>
            <a:r>
              <a:rPr lang="en-US" sz="1200" i="1" dirty="0" smtClean="0"/>
              <a:t> cores)</a:t>
            </a:r>
            <a:endParaRPr lang="en-US" sz="1200" i="1" dirty="0"/>
          </a:p>
        </p:txBody>
      </p:sp>
      <p:grpSp>
        <p:nvGrpSpPr>
          <p:cNvPr id="43" name="Csoportba foglalás 34"/>
          <p:cNvGrpSpPr>
            <a:grpSpLocks/>
          </p:cNvGrpSpPr>
          <p:nvPr/>
        </p:nvGrpSpPr>
        <p:grpSpPr bwMode="auto">
          <a:xfrm>
            <a:off x="1506108" y="6667944"/>
            <a:ext cx="5534025" cy="71437"/>
            <a:chOff x="2132013" y="3222600"/>
            <a:chExt cx="5186362" cy="103238"/>
          </a:xfrm>
        </p:grpSpPr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V="1">
              <a:off x="2132013" y="32478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6705600" y="3222600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 flipH="1" flipV="1">
              <a:off x="2132013" y="32766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 flipV="1">
              <a:off x="6705600" y="3271838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2133600" y="3237743"/>
              <a:ext cx="5184775" cy="72000"/>
            </a:xfrm>
            <a:custGeom>
              <a:avLst/>
              <a:gdLst>
                <a:gd name="T0" fmla="*/ 0 w 2994"/>
                <a:gd name="T1" fmla="*/ 36000 h 90"/>
                <a:gd name="T2" fmla="*/ 4713747 w 2994"/>
                <a:gd name="T3" fmla="*/ 72000 h 90"/>
                <a:gd name="T4" fmla="*/ 5184775 w 2994"/>
                <a:gd name="T5" fmla="*/ 36000 h 90"/>
                <a:gd name="T6" fmla="*/ 4713747 w 2994"/>
                <a:gd name="T7" fmla="*/ 0 h 90"/>
                <a:gd name="T8" fmla="*/ 0 w 2994"/>
                <a:gd name="T9" fmla="*/ 3600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4"/>
                <a:gd name="T16" fmla="*/ 0 h 90"/>
                <a:gd name="T17" fmla="*/ 2994 w 299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4" h="90">
                  <a:moveTo>
                    <a:pt x="0" y="45"/>
                  </a:moveTo>
                  <a:lnTo>
                    <a:pt x="2722" y="90"/>
                  </a:lnTo>
                  <a:lnTo>
                    <a:pt x="2994" y="45"/>
                  </a:lnTo>
                  <a:lnTo>
                    <a:pt x="2722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999" y="3509245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/>
              <a:t>Nvidia’s</a:t>
            </a:r>
            <a:r>
              <a:rPr lang="en-US" sz="1200" b="1" i="1" dirty="0"/>
              <a:t> Variable </a:t>
            </a:r>
            <a:r>
              <a:rPr lang="en-US" sz="1200" b="1" i="1" dirty="0" smtClean="0"/>
              <a:t>SMP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159" y="4568905"/>
            <a:ext cx="2194833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Nvidia’s</a:t>
            </a:r>
            <a:r>
              <a:rPr lang="en-US" sz="1200" dirty="0" smtClean="0"/>
              <a:t> </a:t>
            </a:r>
            <a:r>
              <a:rPr lang="en-US" sz="1200" i="1" dirty="0" err="1"/>
              <a:t>Tegra</a:t>
            </a:r>
            <a:r>
              <a:rPr lang="en-US" sz="1200" i="1" dirty="0"/>
              <a:t> 3 (2011</a:t>
            </a:r>
            <a:r>
              <a:rPr lang="en-US" sz="1200" i="1" dirty="0" smtClean="0"/>
              <a:t>)</a:t>
            </a:r>
          </a:p>
          <a:p>
            <a:pPr algn="ctr">
              <a:spcAft>
                <a:spcPts val="300"/>
              </a:spcAft>
            </a:pPr>
            <a:r>
              <a:rPr lang="en-US" sz="1200" i="1" dirty="0" smtClean="0"/>
              <a:t>(1 A9 LP  + 4 A9 cores)</a:t>
            </a:r>
          </a:p>
          <a:p>
            <a:pPr algn="ctr"/>
            <a:r>
              <a:rPr lang="en-US" sz="1200" i="1" dirty="0" smtClean="0"/>
              <a:t> </a:t>
            </a:r>
            <a:r>
              <a:rPr lang="en-US" sz="1200" i="1" dirty="0" err="1"/>
              <a:t>Tegra</a:t>
            </a:r>
            <a:r>
              <a:rPr lang="en-US" sz="1200" i="1" dirty="0"/>
              <a:t> 4 (2013</a:t>
            </a:r>
            <a:r>
              <a:rPr lang="en-US" sz="1200" i="1" dirty="0" smtClean="0"/>
              <a:t>)</a:t>
            </a:r>
          </a:p>
          <a:p>
            <a:pPr algn="ctr"/>
            <a:r>
              <a:rPr lang="en-US" sz="1200" i="1" dirty="0" smtClean="0"/>
              <a:t>(1 LP core + 4 A15 cores)</a:t>
            </a:r>
            <a:endParaRPr lang="en-US" sz="1200" i="1" dirty="0"/>
          </a:p>
          <a:p>
            <a:pPr algn="ctr"/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166955" y="4567072"/>
            <a:ext cx="1986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Implemented by </a:t>
            </a:r>
            <a:r>
              <a:rPr lang="en-US" sz="1200" i="1" dirty="0" err="1" smtClean="0"/>
              <a:t>Linaro</a:t>
            </a:r>
            <a:endParaRPr lang="en-US" sz="1200" i="1" dirty="0" smtClean="0"/>
          </a:p>
          <a:p>
            <a:pPr algn="ctr"/>
            <a:r>
              <a:rPr lang="en-US" sz="1200" i="1" dirty="0" smtClean="0"/>
              <a:t>on ARM’s experimental</a:t>
            </a:r>
          </a:p>
          <a:p>
            <a:pPr algn="ctr"/>
            <a:r>
              <a:rPr lang="en-US" sz="1200" i="1" dirty="0" smtClean="0"/>
              <a:t>TC2 system (2013)</a:t>
            </a:r>
          </a:p>
          <a:p>
            <a:pPr algn="ctr"/>
            <a:r>
              <a:rPr lang="en-US" sz="1200" i="1" dirty="0" smtClean="0"/>
              <a:t>(3 A7 + 2 A15 cores)</a:t>
            </a:r>
            <a:endParaRPr lang="en-US" sz="12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96725" y="3843893"/>
            <a:ext cx="2032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i="1" dirty="0" smtClean="0"/>
              <a:t>Described first in</a:t>
            </a:r>
          </a:p>
          <a:p>
            <a:pPr algn="ctr"/>
            <a:r>
              <a:rPr lang="hu-HU" sz="1200" i="1" dirty="0" smtClean="0"/>
              <a:t>ARM/Linaro EAS project</a:t>
            </a:r>
          </a:p>
          <a:p>
            <a:pPr algn="ctr"/>
            <a:r>
              <a:rPr lang="hu-HU" sz="1200" i="1" dirty="0" smtClean="0"/>
              <a:t>(2015) [49]</a:t>
            </a:r>
            <a:endParaRPr lang="en-US" sz="1200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5984378" y="5674474"/>
            <a:ext cx="30603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 smtClean="0"/>
              <a:t>Allwinner</a:t>
            </a:r>
            <a:r>
              <a:rPr lang="en-US" sz="1300" i="1" dirty="0" smtClean="0"/>
              <a:t> </a:t>
            </a:r>
            <a:r>
              <a:rPr lang="en-US" sz="1300" i="1" dirty="0" err="1" smtClean="0"/>
              <a:t>UltraOcta</a:t>
            </a:r>
            <a:r>
              <a:rPr lang="en-US" sz="1300" i="1" dirty="0" smtClean="0"/>
              <a:t> A80 (2014)</a:t>
            </a:r>
          </a:p>
          <a:p>
            <a:pPr algn="ctr"/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7" name="Rectangle 6"/>
          <p:cNvSpPr/>
          <p:nvPr/>
        </p:nvSpPr>
        <p:spPr>
          <a:xfrm>
            <a:off x="6241750" y="4576764"/>
            <a:ext cx="2472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i="1" dirty="0" err="1">
                <a:solidFill>
                  <a:srgbClr val="000000"/>
                </a:solidFill>
              </a:rPr>
              <a:t>Mediatek</a:t>
            </a:r>
            <a:r>
              <a:rPr lang="en-US" sz="1200" i="1" dirty="0">
                <a:solidFill>
                  <a:srgbClr val="000000"/>
                </a:solidFill>
              </a:rPr>
              <a:t> MT8135 (2013)</a:t>
            </a:r>
          </a:p>
          <a:p>
            <a:pPr lvl="0" algn="ctr"/>
            <a:r>
              <a:rPr lang="en-US" sz="1200" i="1" dirty="0">
                <a:solidFill>
                  <a:srgbClr val="000000"/>
                </a:solidFill>
              </a:rPr>
              <a:t>(2 A7 + 2 A 15 cores)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6292047" y="2337911"/>
            <a:ext cx="2335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Inclusive use of all cores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 all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51" name="Oval 13"/>
          <p:cNvSpPr>
            <a:spLocks noChangeArrowheads="1"/>
          </p:cNvSpPr>
          <p:nvPr/>
        </p:nvSpPr>
        <p:spPr bwMode="auto">
          <a:xfrm>
            <a:off x="3189698" y="2222374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926595" y="2214139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2" name="Oval 13"/>
          <p:cNvSpPr>
            <a:spLocks noChangeArrowheads="1"/>
          </p:cNvSpPr>
          <p:nvPr/>
        </p:nvSpPr>
        <p:spPr bwMode="auto">
          <a:xfrm>
            <a:off x="953908" y="221044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63" name="Straight Connector 62"/>
          <p:cNvCxnSpPr>
            <a:endCxn id="62" idx="7"/>
          </p:cNvCxnSpPr>
          <p:nvPr/>
        </p:nvCxnSpPr>
        <p:spPr bwMode="auto">
          <a:xfrm flipH="1">
            <a:off x="1009464" y="2015971"/>
            <a:ext cx="1115608" cy="2033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2125071" y="2015971"/>
            <a:ext cx="1137159" cy="20704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3210973" y="220585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5094070" y="280497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6" name="Down Arrow 65"/>
          <p:cNvSpPr/>
          <p:nvPr/>
        </p:nvSpPr>
        <p:spPr bwMode="auto">
          <a:xfrm>
            <a:off x="7434330" y="280497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7" name="Down Arrow 66"/>
          <p:cNvSpPr/>
          <p:nvPr/>
        </p:nvSpPr>
        <p:spPr bwMode="auto">
          <a:xfrm>
            <a:off x="881590" y="282544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56765" y="4549459"/>
            <a:ext cx="1444626" cy="1251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No known</a:t>
            </a:r>
          </a:p>
          <a:p>
            <a:pPr algn="ctr">
              <a:spcAft>
                <a:spcPts val="400"/>
              </a:spcAft>
            </a:pPr>
            <a:r>
              <a:rPr lang="en-US" sz="1200" i="1" dirty="0" smtClean="0"/>
              <a:t> implementation</a:t>
            </a:r>
            <a:endParaRPr lang="hu-HU" sz="1200" i="1" dirty="0" smtClean="0"/>
          </a:p>
          <a:p>
            <a:pPr algn="ctr"/>
            <a:r>
              <a:rPr lang="hu-HU" sz="1200" i="1" dirty="0" smtClean="0"/>
              <a:t>ARM/Linaro</a:t>
            </a:r>
          </a:p>
          <a:p>
            <a:pPr algn="ctr"/>
            <a:r>
              <a:rPr lang="hu-HU" sz="1200" i="1" dirty="0" smtClean="0"/>
              <a:t>EAS project</a:t>
            </a:r>
          </a:p>
          <a:p>
            <a:pPr algn="ctr"/>
            <a:r>
              <a:rPr lang="hu-HU" sz="1200" i="1" dirty="0" smtClean="0"/>
              <a:t>in progress</a:t>
            </a:r>
          </a:p>
          <a:p>
            <a:pPr algn="ctr"/>
            <a:r>
              <a:rPr lang="hu-HU" sz="1200" i="1" dirty="0" smtClean="0"/>
              <a:t>(2013-)</a:t>
            </a:r>
            <a:endParaRPr lang="en-US" sz="1200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71500" y="3060004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Exclusive</a:t>
            </a:r>
          </a:p>
          <a:p>
            <a:pPr algn="ctr"/>
            <a:r>
              <a:rPr lang="hu-HU" sz="1200" b="1" i="1" dirty="0" smtClean="0"/>
              <a:t> cluster migration</a:t>
            </a:r>
            <a:endParaRPr lang="en-US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323741" y="3053720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Inclusive</a:t>
            </a:r>
          </a:p>
          <a:p>
            <a:pPr algn="ctr"/>
            <a:r>
              <a:rPr lang="hu-HU" sz="1200" b="1" i="1" dirty="0" smtClean="0"/>
              <a:t> cluster migration</a:t>
            </a:r>
            <a:endParaRPr lang="en-US" sz="1200" b="1" dirty="0"/>
          </a:p>
        </p:txBody>
      </p:sp>
      <p:sp>
        <p:nvSpPr>
          <p:cNvPr id="71" name="Down Arrow 70"/>
          <p:cNvSpPr/>
          <p:nvPr/>
        </p:nvSpPr>
        <p:spPr bwMode="auto">
          <a:xfrm>
            <a:off x="3203860" y="282544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74662" y="613290"/>
            <a:ext cx="3609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2. </a:t>
            </a:r>
            <a:r>
              <a:rPr lang="en-US" dirty="0" smtClean="0">
                <a:solidFill>
                  <a:schemeClr val="accent6"/>
                </a:solidFill>
              </a:rPr>
              <a:t>Exclusive cluster migration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32593" y="2356569"/>
            <a:ext cx="2179646" cy="373934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30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590" y="622815"/>
            <a:ext cx="544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Principle of the exclusive cluster migration-1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515" y="998730"/>
            <a:ext cx="8687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For simplicity, l</a:t>
            </a:r>
            <a:r>
              <a:rPr lang="en-US" sz="1600" dirty="0" smtClean="0"/>
              <a:t>et</a:t>
            </a:r>
            <a:r>
              <a:rPr lang="hu-HU" sz="1600" dirty="0" smtClean="0"/>
              <a:t>’s</a:t>
            </a:r>
            <a:r>
              <a:rPr lang="en-US" sz="1600" dirty="0" smtClean="0"/>
              <a:t> have two clusters of cores</a:t>
            </a:r>
            <a:r>
              <a:rPr lang="hu-HU" sz="1600" dirty="0" smtClean="0"/>
              <a:t>, as usual, e.g. with 4 cores each</a:t>
            </a:r>
            <a:r>
              <a:rPr lang="en-US" sz="1600" dirty="0" smtClean="0"/>
              <a:t>;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06515" y="5904565"/>
            <a:ext cx="8116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 the </a:t>
            </a:r>
            <a:r>
              <a:rPr lang="en-US" sz="1600" dirty="0" smtClean="0">
                <a:solidFill>
                  <a:srgbClr val="FF0000"/>
                </a:solidFill>
              </a:rPr>
              <a:t>cluster of “LITTLE” cores </a:t>
            </a:r>
            <a:r>
              <a:rPr lang="en-US" sz="1600" dirty="0" smtClean="0">
                <a:solidFill>
                  <a:srgbClr val="0070C0"/>
                </a:solidFill>
              </a:rPr>
              <a:t>for less demanding workloads</a:t>
            </a:r>
            <a:r>
              <a:rPr lang="en-US" sz="1600" dirty="0" smtClean="0"/>
              <a:t>, whereas</a:t>
            </a:r>
          </a:p>
          <a:p>
            <a:r>
              <a:rPr lang="en-US" sz="1600" dirty="0" smtClean="0"/>
              <a:t>      the </a:t>
            </a:r>
            <a:r>
              <a:rPr lang="en-US" sz="1600" dirty="0" smtClean="0">
                <a:solidFill>
                  <a:srgbClr val="FF0000"/>
                </a:solidFill>
              </a:rPr>
              <a:t>cluster of “big” cores </a:t>
            </a:r>
            <a:r>
              <a:rPr lang="en-US" sz="1600" dirty="0" smtClean="0">
                <a:solidFill>
                  <a:srgbClr val="0070C0"/>
                </a:solidFill>
              </a:rPr>
              <a:t>for more demanding workloads</a:t>
            </a:r>
            <a:r>
              <a:rPr lang="en-US" sz="1600" dirty="0" smtClean="0"/>
              <a:t>, as indicated in</a:t>
            </a:r>
          </a:p>
          <a:p>
            <a:r>
              <a:rPr lang="en-US" sz="1600" dirty="0" smtClean="0"/>
              <a:t>      the next Figure.</a:t>
            </a:r>
            <a:endParaRPr lang="en-US" sz="1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906815" y="2393885"/>
            <a:ext cx="3246121" cy="3249505"/>
            <a:chOff x="5481753" y="2843935"/>
            <a:chExt cx="3246121" cy="3249505"/>
          </a:xfrm>
        </p:grpSpPr>
        <p:sp>
          <p:nvSpPr>
            <p:cNvPr id="11" name="Téglalap 21"/>
            <p:cNvSpPr/>
            <p:nvPr/>
          </p:nvSpPr>
          <p:spPr bwMode="auto">
            <a:xfrm>
              <a:off x="5481753" y="2843935"/>
              <a:ext cx="2282143" cy="32495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églalap 12"/>
            <p:cNvSpPr/>
            <p:nvPr/>
          </p:nvSpPr>
          <p:spPr bwMode="auto">
            <a:xfrm>
              <a:off x="5578104" y="3882052"/>
              <a:ext cx="1008062" cy="13668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églalap 13"/>
            <p:cNvSpPr/>
            <p:nvPr/>
          </p:nvSpPr>
          <p:spPr bwMode="auto">
            <a:xfrm>
              <a:off x="5616204" y="39820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14" name="Téglalap 14"/>
            <p:cNvSpPr/>
            <p:nvPr/>
          </p:nvSpPr>
          <p:spPr bwMode="auto">
            <a:xfrm>
              <a:off x="6113091" y="39820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15" name="Téglalap 15"/>
            <p:cNvSpPr/>
            <p:nvPr/>
          </p:nvSpPr>
          <p:spPr bwMode="auto">
            <a:xfrm>
              <a:off x="5616204" y="46297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16" name="Téglalap 16"/>
            <p:cNvSpPr/>
            <p:nvPr/>
          </p:nvSpPr>
          <p:spPr bwMode="auto">
            <a:xfrm>
              <a:off x="6113091" y="46297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17" name="Téglalap 17"/>
            <p:cNvSpPr/>
            <p:nvPr/>
          </p:nvSpPr>
          <p:spPr bwMode="auto">
            <a:xfrm>
              <a:off x="5652521" y="5631477"/>
              <a:ext cx="2052638" cy="36036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Cache </a:t>
              </a:r>
              <a:r>
                <a:rPr lang="hu-HU" sz="9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coherent</a:t>
              </a: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hu-HU" sz="900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interconnect</a:t>
              </a:r>
              <a:endPara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Egyenes összekötő nyíllal 20"/>
            <p:cNvCxnSpPr/>
            <p:nvPr/>
          </p:nvCxnSpPr>
          <p:spPr bwMode="auto">
            <a:xfrm>
              <a:off x="6098072" y="5267940"/>
              <a:ext cx="0" cy="3603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Szövegdoboz 23"/>
            <p:cNvSpPr txBox="1">
              <a:spLocks noChangeArrowheads="1"/>
            </p:cNvSpPr>
            <p:nvPr/>
          </p:nvSpPr>
          <p:spPr bwMode="auto">
            <a:xfrm>
              <a:off x="5576111" y="3404602"/>
              <a:ext cx="9941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Cluster of </a:t>
              </a:r>
            </a:p>
            <a:p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LITTLE cores</a:t>
              </a:r>
              <a:endParaRPr lang="hu-HU" altLang="en-US" sz="1000" b="1" dirty="0">
                <a:latin typeface="Arial" pitchFamily="34" charset="0"/>
                <a:ea typeface="Verdana" pitchFamily="34" charset="0"/>
              </a:endParaRPr>
            </a:p>
          </p:txBody>
        </p:sp>
        <p:cxnSp>
          <p:nvCxnSpPr>
            <p:cNvPr id="20" name="Egyenes összekötő nyíllal 148"/>
            <p:cNvCxnSpPr/>
            <p:nvPr/>
          </p:nvCxnSpPr>
          <p:spPr bwMode="auto">
            <a:xfrm>
              <a:off x="7216209" y="5279052"/>
              <a:ext cx="0" cy="3603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zövegdoboz 22"/>
            <p:cNvSpPr txBox="1">
              <a:spLocks noChangeArrowheads="1"/>
            </p:cNvSpPr>
            <p:nvPr/>
          </p:nvSpPr>
          <p:spPr bwMode="auto">
            <a:xfrm>
              <a:off x="6778126" y="2941658"/>
              <a:ext cx="8412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Cluster of </a:t>
              </a:r>
            </a:p>
            <a:p>
              <a:pPr algn="ctr"/>
              <a:r>
                <a:rPr lang="en-US" altLang="en-US" sz="1000" b="1" dirty="0" smtClean="0">
                  <a:latin typeface="Arial" pitchFamily="34" charset="0"/>
                  <a:ea typeface="Verdana" pitchFamily="34" charset="0"/>
                </a:rPr>
                <a:t>big cores</a:t>
              </a:r>
              <a:endParaRPr lang="hu-HU" altLang="en-US" sz="1000" b="1" dirty="0">
                <a:latin typeface="Arial" pitchFamily="34" charset="0"/>
                <a:ea typeface="Verdana" pitchFamily="34" charset="0"/>
              </a:endParaRPr>
            </a:p>
          </p:txBody>
        </p:sp>
        <p:sp>
          <p:nvSpPr>
            <p:cNvPr id="22" name="Téglalap 11"/>
            <p:cNvSpPr/>
            <p:nvPr/>
          </p:nvSpPr>
          <p:spPr bwMode="auto">
            <a:xfrm>
              <a:off x="6661647" y="3441495"/>
              <a:ext cx="1044575" cy="18875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661647" y="3431419"/>
              <a:ext cx="1044575" cy="18785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" name="Téglalap 3"/>
            <p:cNvSpPr/>
            <p:nvPr/>
          </p:nvSpPr>
          <p:spPr bwMode="auto">
            <a:xfrm>
              <a:off x="6716756" y="351593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25" name="Téglalap 4"/>
            <p:cNvSpPr/>
            <p:nvPr/>
          </p:nvSpPr>
          <p:spPr bwMode="auto">
            <a:xfrm>
              <a:off x="7219168" y="351593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26" name="Téglalap 5"/>
            <p:cNvSpPr/>
            <p:nvPr/>
          </p:nvSpPr>
          <p:spPr bwMode="auto">
            <a:xfrm>
              <a:off x="6717602" y="443350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27" name="Téglalap 6"/>
            <p:cNvSpPr/>
            <p:nvPr/>
          </p:nvSpPr>
          <p:spPr bwMode="auto">
            <a:xfrm>
              <a:off x="7219168" y="443350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9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67355" y="5729910"/>
              <a:ext cx="96051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To memory</a:t>
              </a:r>
              <a:endParaRPr lang="en-US" sz="105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38964" y="1313765"/>
            <a:ext cx="8883586" cy="636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a cluster of </a:t>
            </a:r>
            <a:r>
              <a:rPr lang="en-US" sz="1600" dirty="0" smtClean="0"/>
              <a:t>low power/low performance cores, termed as the </a:t>
            </a:r>
            <a:r>
              <a:rPr lang="en-US" sz="1600" dirty="0" smtClean="0">
                <a:solidFill>
                  <a:srgbClr val="FF0000"/>
                </a:solidFill>
              </a:rPr>
              <a:t>LITTLE cores </a:t>
            </a:r>
            <a:r>
              <a:rPr lang="en-US" sz="1600" dirty="0" smtClean="0"/>
              <a:t>and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a cluster of </a:t>
            </a:r>
            <a:r>
              <a:rPr lang="en-US" sz="1600" dirty="0" smtClean="0"/>
              <a:t>high performance high power cores,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/>
              <a:t>termed as the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big cores,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863" y="1938040"/>
            <a:ext cx="2221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as indicated below.</a:t>
            </a:r>
            <a:endParaRPr lang="en-US" sz="1600" dirty="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0560" y="982473"/>
            <a:ext cx="9136015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The </a:t>
            </a:r>
            <a:r>
              <a:rPr lang="en-US" sz="1600" dirty="0" smtClean="0">
                <a:solidFill>
                  <a:srgbClr val="0070C0"/>
                </a:solidFill>
              </a:rPr>
              <a:t>OS</a:t>
            </a:r>
            <a:r>
              <a:rPr lang="en-US" sz="1600" dirty="0" smtClean="0"/>
              <a:t> </a:t>
            </a:r>
            <a:r>
              <a:rPr lang="en-US" sz="1600" dirty="0"/>
              <a:t>(e.g. the Linux </a:t>
            </a:r>
            <a:r>
              <a:rPr lang="en-US" sz="1600" dirty="0" err="1"/>
              <a:t>cpufreq</a:t>
            </a:r>
            <a:r>
              <a:rPr lang="en-US" sz="1600" dirty="0"/>
              <a:t> routine) </a:t>
            </a:r>
            <a:r>
              <a:rPr lang="hu-HU" sz="1600" dirty="0" smtClean="0">
                <a:solidFill>
                  <a:srgbClr val="0070C0"/>
                </a:solidFill>
              </a:rPr>
              <a:t>tracks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the load </a:t>
            </a:r>
            <a:r>
              <a:rPr lang="en-US" sz="1600" dirty="0"/>
              <a:t>for all cores in the </a:t>
            </a:r>
            <a:r>
              <a:rPr lang="en-US" sz="1600" dirty="0" smtClean="0"/>
              <a:t>cluster.</a:t>
            </a:r>
            <a:endParaRPr lang="en-US" sz="16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As long as the actual workload can be executed by the low power, low performance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cluster, this cluster will be activated</a:t>
            </a:r>
            <a:r>
              <a:rPr lang="en-US" sz="1600" dirty="0" smtClean="0"/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If however the workload requires more performance </a:t>
            </a:r>
            <a:r>
              <a:rPr lang="en-US" sz="1600" dirty="0" smtClean="0"/>
              <a:t>than available with the cluster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of LITTLE cores (CPU A in the Figure), an appropriate </a:t>
            </a:r>
            <a:r>
              <a:rPr lang="en-US" sz="1600" dirty="0" smtClean="0">
                <a:solidFill>
                  <a:srgbClr val="0070C0"/>
                </a:solidFill>
              </a:rPr>
              <a:t>routine performs a switch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to the cluster of high performance high power “big” cores </a:t>
            </a:r>
            <a:r>
              <a:rPr lang="en-US" sz="1600" dirty="0" smtClean="0"/>
              <a:t>(CPU B).</a:t>
            </a:r>
            <a:endParaRPr lang="en-US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881590" y="2835502"/>
            <a:ext cx="7238917" cy="3923868"/>
            <a:chOff x="1106615" y="409575"/>
            <a:chExt cx="8085010" cy="477942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023"/>
            <a:stretch/>
          </p:blipFill>
          <p:spPr bwMode="auto">
            <a:xfrm>
              <a:off x="1106615" y="409575"/>
              <a:ext cx="8085010" cy="4779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le 2"/>
            <p:cNvSpPr/>
            <p:nvPr/>
          </p:nvSpPr>
          <p:spPr bwMode="auto">
            <a:xfrm rot="19167004">
              <a:off x="1679747" y="2498289"/>
              <a:ext cx="4597664" cy="1465042"/>
            </a:xfrm>
            <a:custGeom>
              <a:avLst/>
              <a:gdLst>
                <a:gd name="connsiteX0" fmla="*/ 0 w 2058648"/>
                <a:gd name="connsiteY0" fmla="*/ 57014 h 342078"/>
                <a:gd name="connsiteX1" fmla="*/ 57014 w 2058648"/>
                <a:gd name="connsiteY1" fmla="*/ 0 h 342078"/>
                <a:gd name="connsiteX2" fmla="*/ 2001634 w 2058648"/>
                <a:gd name="connsiteY2" fmla="*/ 0 h 342078"/>
                <a:gd name="connsiteX3" fmla="*/ 2058648 w 2058648"/>
                <a:gd name="connsiteY3" fmla="*/ 57014 h 342078"/>
                <a:gd name="connsiteX4" fmla="*/ 2058648 w 2058648"/>
                <a:gd name="connsiteY4" fmla="*/ 285064 h 342078"/>
                <a:gd name="connsiteX5" fmla="*/ 2001634 w 2058648"/>
                <a:gd name="connsiteY5" fmla="*/ 342078 h 342078"/>
                <a:gd name="connsiteX6" fmla="*/ 57014 w 2058648"/>
                <a:gd name="connsiteY6" fmla="*/ 342078 h 342078"/>
                <a:gd name="connsiteX7" fmla="*/ 0 w 2058648"/>
                <a:gd name="connsiteY7" fmla="*/ 285064 h 342078"/>
                <a:gd name="connsiteX8" fmla="*/ 0 w 2058648"/>
                <a:gd name="connsiteY8" fmla="*/ 57014 h 342078"/>
                <a:gd name="connsiteX0" fmla="*/ 0 w 4522688"/>
                <a:gd name="connsiteY0" fmla="*/ 57014 h 1442025"/>
                <a:gd name="connsiteX1" fmla="*/ 57014 w 4522688"/>
                <a:gd name="connsiteY1" fmla="*/ 0 h 1442025"/>
                <a:gd name="connsiteX2" fmla="*/ 2001634 w 4522688"/>
                <a:gd name="connsiteY2" fmla="*/ 0 h 1442025"/>
                <a:gd name="connsiteX3" fmla="*/ 2058648 w 4522688"/>
                <a:gd name="connsiteY3" fmla="*/ 57014 h 1442025"/>
                <a:gd name="connsiteX4" fmla="*/ 4522688 w 4522688"/>
                <a:gd name="connsiteY4" fmla="*/ 1441380 h 1442025"/>
                <a:gd name="connsiteX5" fmla="*/ 2001634 w 4522688"/>
                <a:gd name="connsiteY5" fmla="*/ 342078 h 1442025"/>
                <a:gd name="connsiteX6" fmla="*/ 57014 w 4522688"/>
                <a:gd name="connsiteY6" fmla="*/ 342078 h 1442025"/>
                <a:gd name="connsiteX7" fmla="*/ 0 w 4522688"/>
                <a:gd name="connsiteY7" fmla="*/ 285064 h 1442025"/>
                <a:gd name="connsiteX8" fmla="*/ 0 w 4522688"/>
                <a:gd name="connsiteY8" fmla="*/ 57014 h 1442025"/>
                <a:gd name="connsiteX0" fmla="*/ 0 w 4522688"/>
                <a:gd name="connsiteY0" fmla="*/ 57014 h 1442025"/>
                <a:gd name="connsiteX1" fmla="*/ 57014 w 4522688"/>
                <a:gd name="connsiteY1" fmla="*/ 0 h 1442025"/>
                <a:gd name="connsiteX2" fmla="*/ 2001634 w 4522688"/>
                <a:gd name="connsiteY2" fmla="*/ 0 h 1442025"/>
                <a:gd name="connsiteX3" fmla="*/ 3174728 w 4522688"/>
                <a:gd name="connsiteY3" fmla="*/ 476033 h 1442025"/>
                <a:gd name="connsiteX4" fmla="*/ 4522688 w 4522688"/>
                <a:gd name="connsiteY4" fmla="*/ 1441380 h 1442025"/>
                <a:gd name="connsiteX5" fmla="*/ 2001634 w 4522688"/>
                <a:gd name="connsiteY5" fmla="*/ 342078 h 1442025"/>
                <a:gd name="connsiteX6" fmla="*/ 57014 w 4522688"/>
                <a:gd name="connsiteY6" fmla="*/ 342078 h 1442025"/>
                <a:gd name="connsiteX7" fmla="*/ 0 w 4522688"/>
                <a:gd name="connsiteY7" fmla="*/ 285064 h 1442025"/>
                <a:gd name="connsiteX8" fmla="*/ 0 w 4522688"/>
                <a:gd name="connsiteY8" fmla="*/ 57014 h 1442025"/>
                <a:gd name="connsiteX0" fmla="*/ 0 w 4522688"/>
                <a:gd name="connsiteY0" fmla="*/ 57014 h 1442025"/>
                <a:gd name="connsiteX1" fmla="*/ 57014 w 4522688"/>
                <a:gd name="connsiteY1" fmla="*/ 0 h 1442025"/>
                <a:gd name="connsiteX2" fmla="*/ 2001634 w 4522688"/>
                <a:gd name="connsiteY2" fmla="*/ 0 h 1442025"/>
                <a:gd name="connsiteX3" fmla="*/ 3196848 w 4522688"/>
                <a:gd name="connsiteY3" fmla="*/ 486090 h 1442025"/>
                <a:gd name="connsiteX4" fmla="*/ 4522688 w 4522688"/>
                <a:gd name="connsiteY4" fmla="*/ 1441380 h 1442025"/>
                <a:gd name="connsiteX5" fmla="*/ 2001634 w 4522688"/>
                <a:gd name="connsiteY5" fmla="*/ 342078 h 1442025"/>
                <a:gd name="connsiteX6" fmla="*/ 57014 w 4522688"/>
                <a:gd name="connsiteY6" fmla="*/ 342078 h 1442025"/>
                <a:gd name="connsiteX7" fmla="*/ 0 w 4522688"/>
                <a:gd name="connsiteY7" fmla="*/ 285064 h 1442025"/>
                <a:gd name="connsiteX8" fmla="*/ 0 w 4522688"/>
                <a:gd name="connsiteY8" fmla="*/ 57014 h 1442025"/>
                <a:gd name="connsiteX0" fmla="*/ 3196848 w 4522688"/>
                <a:gd name="connsiteY0" fmla="*/ 486090 h 1442025"/>
                <a:gd name="connsiteX1" fmla="*/ 4522688 w 4522688"/>
                <a:gd name="connsiteY1" fmla="*/ 1441380 h 1442025"/>
                <a:gd name="connsiteX2" fmla="*/ 2001634 w 4522688"/>
                <a:gd name="connsiteY2" fmla="*/ 342078 h 1442025"/>
                <a:gd name="connsiteX3" fmla="*/ 57014 w 4522688"/>
                <a:gd name="connsiteY3" fmla="*/ 342078 h 1442025"/>
                <a:gd name="connsiteX4" fmla="*/ 0 w 4522688"/>
                <a:gd name="connsiteY4" fmla="*/ 285064 h 1442025"/>
                <a:gd name="connsiteX5" fmla="*/ 0 w 4522688"/>
                <a:gd name="connsiteY5" fmla="*/ 57014 h 1442025"/>
                <a:gd name="connsiteX6" fmla="*/ 57014 w 4522688"/>
                <a:gd name="connsiteY6" fmla="*/ 0 h 1442025"/>
                <a:gd name="connsiteX7" fmla="*/ 2001634 w 4522688"/>
                <a:gd name="connsiteY7" fmla="*/ 0 h 1442025"/>
                <a:gd name="connsiteX8" fmla="*/ 3288288 w 4522688"/>
                <a:gd name="connsiteY8" fmla="*/ 577530 h 1442025"/>
                <a:gd name="connsiteX0" fmla="*/ 3196848 w 4522688"/>
                <a:gd name="connsiteY0" fmla="*/ 486090 h 1442025"/>
                <a:gd name="connsiteX1" fmla="*/ 4522688 w 4522688"/>
                <a:gd name="connsiteY1" fmla="*/ 1441380 h 1442025"/>
                <a:gd name="connsiteX2" fmla="*/ 2001634 w 4522688"/>
                <a:gd name="connsiteY2" fmla="*/ 342078 h 1442025"/>
                <a:gd name="connsiteX3" fmla="*/ 57014 w 4522688"/>
                <a:gd name="connsiteY3" fmla="*/ 342078 h 1442025"/>
                <a:gd name="connsiteX4" fmla="*/ 0 w 4522688"/>
                <a:gd name="connsiteY4" fmla="*/ 285064 h 1442025"/>
                <a:gd name="connsiteX5" fmla="*/ 0 w 4522688"/>
                <a:gd name="connsiteY5" fmla="*/ 57014 h 1442025"/>
                <a:gd name="connsiteX6" fmla="*/ 57014 w 4522688"/>
                <a:gd name="connsiteY6" fmla="*/ 0 h 1442025"/>
                <a:gd name="connsiteX7" fmla="*/ 2001634 w 4522688"/>
                <a:gd name="connsiteY7" fmla="*/ 0 h 1442025"/>
                <a:gd name="connsiteX8" fmla="*/ 4019884 w 4522688"/>
                <a:gd name="connsiteY8" fmla="*/ 659245 h 1442025"/>
                <a:gd name="connsiteX0" fmla="*/ 4603681 w 4603681"/>
                <a:gd name="connsiteY0" fmla="*/ 1184441 h 1442025"/>
                <a:gd name="connsiteX1" fmla="*/ 4522688 w 4603681"/>
                <a:gd name="connsiteY1" fmla="*/ 1441380 h 1442025"/>
                <a:gd name="connsiteX2" fmla="*/ 2001634 w 4603681"/>
                <a:gd name="connsiteY2" fmla="*/ 342078 h 1442025"/>
                <a:gd name="connsiteX3" fmla="*/ 57014 w 4603681"/>
                <a:gd name="connsiteY3" fmla="*/ 342078 h 1442025"/>
                <a:gd name="connsiteX4" fmla="*/ 0 w 4603681"/>
                <a:gd name="connsiteY4" fmla="*/ 285064 h 1442025"/>
                <a:gd name="connsiteX5" fmla="*/ 0 w 4603681"/>
                <a:gd name="connsiteY5" fmla="*/ 57014 h 1442025"/>
                <a:gd name="connsiteX6" fmla="*/ 57014 w 4603681"/>
                <a:gd name="connsiteY6" fmla="*/ 0 h 1442025"/>
                <a:gd name="connsiteX7" fmla="*/ 2001634 w 4603681"/>
                <a:gd name="connsiteY7" fmla="*/ 0 h 1442025"/>
                <a:gd name="connsiteX8" fmla="*/ 4019884 w 4603681"/>
                <a:gd name="connsiteY8" fmla="*/ 659245 h 1442025"/>
                <a:gd name="connsiteX0" fmla="*/ 4603681 w 4610130"/>
                <a:gd name="connsiteY0" fmla="*/ 1184441 h 1442025"/>
                <a:gd name="connsiteX1" fmla="*/ 4522688 w 4610130"/>
                <a:gd name="connsiteY1" fmla="*/ 1441380 h 1442025"/>
                <a:gd name="connsiteX2" fmla="*/ 2001634 w 4610130"/>
                <a:gd name="connsiteY2" fmla="*/ 342078 h 1442025"/>
                <a:gd name="connsiteX3" fmla="*/ 57014 w 4610130"/>
                <a:gd name="connsiteY3" fmla="*/ 342078 h 1442025"/>
                <a:gd name="connsiteX4" fmla="*/ 0 w 4610130"/>
                <a:gd name="connsiteY4" fmla="*/ 285064 h 1442025"/>
                <a:gd name="connsiteX5" fmla="*/ 0 w 4610130"/>
                <a:gd name="connsiteY5" fmla="*/ 57014 h 1442025"/>
                <a:gd name="connsiteX6" fmla="*/ 57014 w 4610130"/>
                <a:gd name="connsiteY6" fmla="*/ 0 h 1442025"/>
                <a:gd name="connsiteX7" fmla="*/ 2001634 w 4610130"/>
                <a:gd name="connsiteY7" fmla="*/ 0 h 1442025"/>
                <a:gd name="connsiteX8" fmla="*/ 4610130 w 4610130"/>
                <a:gd name="connsiteY8" fmla="*/ 1190101 h 1442025"/>
                <a:gd name="connsiteX0" fmla="*/ 4603681 w 4610130"/>
                <a:gd name="connsiteY0" fmla="*/ 1184441 h 1482884"/>
                <a:gd name="connsiteX1" fmla="*/ 4510719 w 4610130"/>
                <a:gd name="connsiteY1" fmla="*/ 1482261 h 1482884"/>
                <a:gd name="connsiteX2" fmla="*/ 2001634 w 4610130"/>
                <a:gd name="connsiteY2" fmla="*/ 342078 h 1482884"/>
                <a:gd name="connsiteX3" fmla="*/ 57014 w 4610130"/>
                <a:gd name="connsiteY3" fmla="*/ 342078 h 1482884"/>
                <a:gd name="connsiteX4" fmla="*/ 0 w 4610130"/>
                <a:gd name="connsiteY4" fmla="*/ 285064 h 1482884"/>
                <a:gd name="connsiteX5" fmla="*/ 0 w 4610130"/>
                <a:gd name="connsiteY5" fmla="*/ 57014 h 1482884"/>
                <a:gd name="connsiteX6" fmla="*/ 57014 w 4610130"/>
                <a:gd name="connsiteY6" fmla="*/ 0 h 1482884"/>
                <a:gd name="connsiteX7" fmla="*/ 2001634 w 4610130"/>
                <a:gd name="connsiteY7" fmla="*/ 0 h 1482884"/>
                <a:gd name="connsiteX8" fmla="*/ 4610130 w 4610130"/>
                <a:gd name="connsiteY8" fmla="*/ 1190101 h 1482884"/>
                <a:gd name="connsiteX0" fmla="*/ 4603681 w 4610130"/>
                <a:gd name="connsiteY0" fmla="*/ 1184441 h 1482884"/>
                <a:gd name="connsiteX1" fmla="*/ 4510719 w 4610130"/>
                <a:gd name="connsiteY1" fmla="*/ 1482261 h 1482884"/>
                <a:gd name="connsiteX2" fmla="*/ 2001634 w 4610130"/>
                <a:gd name="connsiteY2" fmla="*/ 342078 h 1482884"/>
                <a:gd name="connsiteX3" fmla="*/ 57014 w 4610130"/>
                <a:gd name="connsiteY3" fmla="*/ 342078 h 1482884"/>
                <a:gd name="connsiteX4" fmla="*/ 0 w 4610130"/>
                <a:gd name="connsiteY4" fmla="*/ 285064 h 1482884"/>
                <a:gd name="connsiteX5" fmla="*/ 0 w 4610130"/>
                <a:gd name="connsiteY5" fmla="*/ 57014 h 1482884"/>
                <a:gd name="connsiteX6" fmla="*/ 57014 w 4610130"/>
                <a:gd name="connsiteY6" fmla="*/ 0 h 1482884"/>
                <a:gd name="connsiteX7" fmla="*/ 2001634 w 4610130"/>
                <a:gd name="connsiteY7" fmla="*/ 0 h 1482884"/>
                <a:gd name="connsiteX8" fmla="*/ 4610130 w 4610130"/>
                <a:gd name="connsiteY8" fmla="*/ 1190101 h 1482884"/>
                <a:gd name="connsiteX9" fmla="*/ 4603681 w 4610130"/>
                <a:gd name="connsiteY9" fmla="*/ 1184441 h 1482884"/>
                <a:gd name="connsiteX0" fmla="*/ 4603681 w 4610130"/>
                <a:gd name="connsiteY0" fmla="*/ 1184441 h 1482326"/>
                <a:gd name="connsiteX1" fmla="*/ 4510719 w 4610130"/>
                <a:gd name="connsiteY1" fmla="*/ 1482261 h 1482326"/>
                <a:gd name="connsiteX2" fmla="*/ 2001634 w 4610130"/>
                <a:gd name="connsiteY2" fmla="*/ 342078 h 1482326"/>
                <a:gd name="connsiteX3" fmla="*/ 57014 w 4610130"/>
                <a:gd name="connsiteY3" fmla="*/ 342078 h 1482326"/>
                <a:gd name="connsiteX4" fmla="*/ 0 w 4610130"/>
                <a:gd name="connsiteY4" fmla="*/ 285064 h 1482326"/>
                <a:gd name="connsiteX5" fmla="*/ 0 w 4610130"/>
                <a:gd name="connsiteY5" fmla="*/ 57014 h 1482326"/>
                <a:gd name="connsiteX6" fmla="*/ 57014 w 4610130"/>
                <a:gd name="connsiteY6" fmla="*/ 0 h 1482326"/>
                <a:gd name="connsiteX7" fmla="*/ 2001634 w 4610130"/>
                <a:gd name="connsiteY7" fmla="*/ 0 h 1482326"/>
                <a:gd name="connsiteX8" fmla="*/ 4610130 w 4610130"/>
                <a:gd name="connsiteY8" fmla="*/ 1190101 h 1482326"/>
                <a:gd name="connsiteX9" fmla="*/ 4603681 w 4610130"/>
                <a:gd name="connsiteY9" fmla="*/ 1184441 h 1482326"/>
                <a:gd name="connsiteX0" fmla="*/ 4603681 w 4610130"/>
                <a:gd name="connsiteY0" fmla="*/ 1184441 h 1482326"/>
                <a:gd name="connsiteX1" fmla="*/ 4510719 w 4610130"/>
                <a:gd name="connsiteY1" fmla="*/ 1482261 h 1482326"/>
                <a:gd name="connsiteX2" fmla="*/ 2001634 w 4610130"/>
                <a:gd name="connsiteY2" fmla="*/ 342078 h 1482326"/>
                <a:gd name="connsiteX3" fmla="*/ 57014 w 4610130"/>
                <a:gd name="connsiteY3" fmla="*/ 342078 h 1482326"/>
                <a:gd name="connsiteX4" fmla="*/ 0 w 4610130"/>
                <a:gd name="connsiteY4" fmla="*/ 285064 h 1482326"/>
                <a:gd name="connsiteX5" fmla="*/ 0 w 4610130"/>
                <a:gd name="connsiteY5" fmla="*/ 57014 h 1482326"/>
                <a:gd name="connsiteX6" fmla="*/ 57014 w 4610130"/>
                <a:gd name="connsiteY6" fmla="*/ 0 h 1482326"/>
                <a:gd name="connsiteX7" fmla="*/ 2001634 w 4610130"/>
                <a:gd name="connsiteY7" fmla="*/ 0 h 1482326"/>
                <a:gd name="connsiteX8" fmla="*/ 4610130 w 4610130"/>
                <a:gd name="connsiteY8" fmla="*/ 1190101 h 1482326"/>
                <a:gd name="connsiteX9" fmla="*/ 4603681 w 4610130"/>
                <a:gd name="connsiteY9" fmla="*/ 1184441 h 1482326"/>
                <a:gd name="connsiteX0" fmla="*/ 4603681 w 4610130"/>
                <a:gd name="connsiteY0" fmla="*/ 1184441 h 1473683"/>
                <a:gd name="connsiteX1" fmla="*/ 4501413 w 4610130"/>
                <a:gd name="connsiteY1" fmla="*/ 1473618 h 1473683"/>
                <a:gd name="connsiteX2" fmla="*/ 2001634 w 4610130"/>
                <a:gd name="connsiteY2" fmla="*/ 342078 h 1473683"/>
                <a:gd name="connsiteX3" fmla="*/ 57014 w 4610130"/>
                <a:gd name="connsiteY3" fmla="*/ 342078 h 1473683"/>
                <a:gd name="connsiteX4" fmla="*/ 0 w 4610130"/>
                <a:gd name="connsiteY4" fmla="*/ 285064 h 1473683"/>
                <a:gd name="connsiteX5" fmla="*/ 0 w 4610130"/>
                <a:gd name="connsiteY5" fmla="*/ 57014 h 1473683"/>
                <a:gd name="connsiteX6" fmla="*/ 57014 w 4610130"/>
                <a:gd name="connsiteY6" fmla="*/ 0 h 1473683"/>
                <a:gd name="connsiteX7" fmla="*/ 2001634 w 4610130"/>
                <a:gd name="connsiteY7" fmla="*/ 0 h 1473683"/>
                <a:gd name="connsiteX8" fmla="*/ 4610130 w 4610130"/>
                <a:gd name="connsiteY8" fmla="*/ 1190101 h 1473683"/>
                <a:gd name="connsiteX9" fmla="*/ 4603681 w 4610130"/>
                <a:gd name="connsiteY9" fmla="*/ 1184441 h 1473683"/>
                <a:gd name="connsiteX0" fmla="*/ 4603681 w 4610130"/>
                <a:gd name="connsiteY0" fmla="*/ 1184441 h 1465042"/>
                <a:gd name="connsiteX1" fmla="*/ 4492107 w 4610130"/>
                <a:gd name="connsiteY1" fmla="*/ 1464976 h 1465042"/>
                <a:gd name="connsiteX2" fmla="*/ 2001634 w 4610130"/>
                <a:gd name="connsiteY2" fmla="*/ 342078 h 1465042"/>
                <a:gd name="connsiteX3" fmla="*/ 57014 w 4610130"/>
                <a:gd name="connsiteY3" fmla="*/ 342078 h 1465042"/>
                <a:gd name="connsiteX4" fmla="*/ 0 w 4610130"/>
                <a:gd name="connsiteY4" fmla="*/ 285064 h 1465042"/>
                <a:gd name="connsiteX5" fmla="*/ 0 w 4610130"/>
                <a:gd name="connsiteY5" fmla="*/ 57014 h 1465042"/>
                <a:gd name="connsiteX6" fmla="*/ 57014 w 4610130"/>
                <a:gd name="connsiteY6" fmla="*/ 0 h 1465042"/>
                <a:gd name="connsiteX7" fmla="*/ 2001634 w 4610130"/>
                <a:gd name="connsiteY7" fmla="*/ 0 h 1465042"/>
                <a:gd name="connsiteX8" fmla="*/ 4610130 w 4610130"/>
                <a:gd name="connsiteY8" fmla="*/ 1190101 h 1465042"/>
                <a:gd name="connsiteX9" fmla="*/ 4603681 w 4610130"/>
                <a:gd name="connsiteY9" fmla="*/ 1184441 h 1465042"/>
                <a:gd name="connsiteX0" fmla="*/ 4603681 w 4610130"/>
                <a:gd name="connsiteY0" fmla="*/ 1184441 h 1465042"/>
                <a:gd name="connsiteX1" fmla="*/ 4492107 w 4610130"/>
                <a:gd name="connsiteY1" fmla="*/ 1464976 h 1465042"/>
                <a:gd name="connsiteX2" fmla="*/ 2001634 w 4610130"/>
                <a:gd name="connsiteY2" fmla="*/ 342078 h 1465042"/>
                <a:gd name="connsiteX3" fmla="*/ 57014 w 4610130"/>
                <a:gd name="connsiteY3" fmla="*/ 342078 h 1465042"/>
                <a:gd name="connsiteX4" fmla="*/ 0 w 4610130"/>
                <a:gd name="connsiteY4" fmla="*/ 285064 h 1465042"/>
                <a:gd name="connsiteX5" fmla="*/ 0 w 4610130"/>
                <a:gd name="connsiteY5" fmla="*/ 57014 h 1465042"/>
                <a:gd name="connsiteX6" fmla="*/ 57014 w 4610130"/>
                <a:gd name="connsiteY6" fmla="*/ 0 h 1465042"/>
                <a:gd name="connsiteX7" fmla="*/ 1989333 w 4610130"/>
                <a:gd name="connsiteY7" fmla="*/ 31906 h 1465042"/>
                <a:gd name="connsiteX8" fmla="*/ 4610130 w 4610130"/>
                <a:gd name="connsiteY8" fmla="*/ 1190101 h 1465042"/>
                <a:gd name="connsiteX9" fmla="*/ 4603681 w 4610130"/>
                <a:gd name="connsiteY9" fmla="*/ 1184441 h 1465042"/>
                <a:gd name="connsiteX0" fmla="*/ 4589551 w 4610130"/>
                <a:gd name="connsiteY0" fmla="*/ 1227649 h 1465042"/>
                <a:gd name="connsiteX1" fmla="*/ 4492107 w 4610130"/>
                <a:gd name="connsiteY1" fmla="*/ 1464976 h 1465042"/>
                <a:gd name="connsiteX2" fmla="*/ 2001634 w 4610130"/>
                <a:gd name="connsiteY2" fmla="*/ 342078 h 1465042"/>
                <a:gd name="connsiteX3" fmla="*/ 57014 w 4610130"/>
                <a:gd name="connsiteY3" fmla="*/ 342078 h 1465042"/>
                <a:gd name="connsiteX4" fmla="*/ 0 w 4610130"/>
                <a:gd name="connsiteY4" fmla="*/ 285064 h 1465042"/>
                <a:gd name="connsiteX5" fmla="*/ 0 w 4610130"/>
                <a:gd name="connsiteY5" fmla="*/ 57014 h 1465042"/>
                <a:gd name="connsiteX6" fmla="*/ 57014 w 4610130"/>
                <a:gd name="connsiteY6" fmla="*/ 0 h 1465042"/>
                <a:gd name="connsiteX7" fmla="*/ 1989333 w 4610130"/>
                <a:gd name="connsiteY7" fmla="*/ 31906 h 1465042"/>
                <a:gd name="connsiteX8" fmla="*/ 4610130 w 4610130"/>
                <a:gd name="connsiteY8" fmla="*/ 1190101 h 1465042"/>
                <a:gd name="connsiteX9" fmla="*/ 4589551 w 4610130"/>
                <a:gd name="connsiteY9" fmla="*/ 1227649 h 1465042"/>
                <a:gd name="connsiteX0" fmla="*/ 4610130 w 4610130"/>
                <a:gd name="connsiteY0" fmla="*/ 1190101 h 1465042"/>
                <a:gd name="connsiteX1" fmla="*/ 4492107 w 4610130"/>
                <a:gd name="connsiteY1" fmla="*/ 1464976 h 1465042"/>
                <a:gd name="connsiteX2" fmla="*/ 2001634 w 4610130"/>
                <a:gd name="connsiteY2" fmla="*/ 342078 h 1465042"/>
                <a:gd name="connsiteX3" fmla="*/ 57014 w 4610130"/>
                <a:gd name="connsiteY3" fmla="*/ 342078 h 1465042"/>
                <a:gd name="connsiteX4" fmla="*/ 0 w 4610130"/>
                <a:gd name="connsiteY4" fmla="*/ 285064 h 1465042"/>
                <a:gd name="connsiteX5" fmla="*/ 0 w 4610130"/>
                <a:gd name="connsiteY5" fmla="*/ 57014 h 1465042"/>
                <a:gd name="connsiteX6" fmla="*/ 57014 w 4610130"/>
                <a:gd name="connsiteY6" fmla="*/ 0 h 1465042"/>
                <a:gd name="connsiteX7" fmla="*/ 1989333 w 4610130"/>
                <a:gd name="connsiteY7" fmla="*/ 31906 h 1465042"/>
                <a:gd name="connsiteX8" fmla="*/ 4610130 w 4610130"/>
                <a:gd name="connsiteY8" fmla="*/ 1190101 h 1465042"/>
                <a:gd name="connsiteX0" fmla="*/ 4597664 w 4597664"/>
                <a:gd name="connsiteY0" fmla="*/ 1217520 h 1465042"/>
                <a:gd name="connsiteX1" fmla="*/ 4492107 w 4597664"/>
                <a:gd name="connsiteY1" fmla="*/ 1464976 h 1465042"/>
                <a:gd name="connsiteX2" fmla="*/ 2001634 w 4597664"/>
                <a:gd name="connsiteY2" fmla="*/ 342078 h 1465042"/>
                <a:gd name="connsiteX3" fmla="*/ 57014 w 4597664"/>
                <a:gd name="connsiteY3" fmla="*/ 342078 h 1465042"/>
                <a:gd name="connsiteX4" fmla="*/ 0 w 4597664"/>
                <a:gd name="connsiteY4" fmla="*/ 285064 h 1465042"/>
                <a:gd name="connsiteX5" fmla="*/ 0 w 4597664"/>
                <a:gd name="connsiteY5" fmla="*/ 57014 h 1465042"/>
                <a:gd name="connsiteX6" fmla="*/ 57014 w 4597664"/>
                <a:gd name="connsiteY6" fmla="*/ 0 h 1465042"/>
                <a:gd name="connsiteX7" fmla="*/ 1989333 w 4597664"/>
                <a:gd name="connsiteY7" fmla="*/ 31906 h 1465042"/>
                <a:gd name="connsiteX8" fmla="*/ 4597664 w 4597664"/>
                <a:gd name="connsiteY8" fmla="*/ 1217520 h 146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7664" h="1465042">
                  <a:moveTo>
                    <a:pt x="4597664" y="1217520"/>
                  </a:moveTo>
                  <a:lnTo>
                    <a:pt x="4492107" y="1464976"/>
                  </a:lnTo>
                  <a:cubicBezTo>
                    <a:pt x="4464356" y="1475023"/>
                    <a:pt x="2033122" y="342078"/>
                    <a:pt x="2001634" y="342078"/>
                  </a:cubicBezTo>
                  <a:lnTo>
                    <a:pt x="57014" y="342078"/>
                  </a:lnTo>
                  <a:cubicBezTo>
                    <a:pt x="25526" y="342078"/>
                    <a:pt x="0" y="316552"/>
                    <a:pt x="0" y="285064"/>
                  </a:cubicBezTo>
                  <a:lnTo>
                    <a:pt x="0" y="57014"/>
                  </a:lnTo>
                  <a:cubicBezTo>
                    <a:pt x="0" y="25526"/>
                    <a:pt x="25526" y="0"/>
                    <a:pt x="57014" y="0"/>
                  </a:cubicBezTo>
                  <a:lnTo>
                    <a:pt x="1989333" y="31906"/>
                  </a:lnTo>
                  <a:cubicBezTo>
                    <a:pt x="2020821" y="31906"/>
                    <a:pt x="4506224" y="1094592"/>
                    <a:pt x="4597664" y="1217520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020155" y="3049355"/>
            <a:ext cx="1297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LITTLE cores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74950" y="4990301"/>
            <a:ext cx="971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big cores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1590" y="622815"/>
            <a:ext cx="5798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Principle of the exclusive cluster migration-2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[4]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5"/>
          <a:stretch/>
        </p:blipFill>
        <p:spPr bwMode="auto">
          <a:xfrm>
            <a:off x="1421650" y="1763815"/>
            <a:ext cx="6435715" cy="340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38070" y="2056492"/>
            <a:ext cx="283443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General Interrupt Controller</a:t>
            </a:r>
            <a:endParaRPr lang="en-US" sz="13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4210" y="616698"/>
            <a:ext cx="486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Main components of an example system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863" y="953725"/>
            <a:ext cx="8727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FF0000"/>
                </a:solidFill>
              </a:rPr>
              <a:t>example system </a:t>
            </a:r>
            <a:r>
              <a:rPr lang="en-US" sz="1600" dirty="0" smtClean="0"/>
              <a:t>includes a </a:t>
            </a:r>
            <a:r>
              <a:rPr lang="en-US" sz="1600" dirty="0" smtClean="0">
                <a:solidFill>
                  <a:srgbClr val="0070C0"/>
                </a:solidFill>
              </a:rPr>
              <a:t>cluster of two Cortex-A15 </a:t>
            </a:r>
            <a:r>
              <a:rPr lang="en-US" sz="1600" dirty="0" smtClean="0"/>
              <a:t>cores, used as the</a:t>
            </a:r>
          </a:p>
          <a:p>
            <a:r>
              <a:rPr lang="en-US" sz="1600" dirty="0" smtClean="0"/>
              <a:t>       big cluster and </a:t>
            </a:r>
            <a:r>
              <a:rPr lang="en-US" sz="1600" dirty="0" smtClean="0">
                <a:solidFill>
                  <a:srgbClr val="0070C0"/>
                </a:solidFill>
              </a:rPr>
              <a:t>another cluster of two Cortex-A7 cores</a:t>
            </a:r>
            <a:r>
              <a:rPr lang="en-US" sz="1600" dirty="0" smtClean="0"/>
              <a:t>, used as the LITTLE,</a:t>
            </a:r>
          </a:p>
          <a:p>
            <a:r>
              <a:rPr lang="en-US" sz="1600" dirty="0" smtClean="0"/>
              <a:t>       cluster, as indicated below.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96863" y="5364215"/>
            <a:ext cx="9144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An example system assumed </a:t>
            </a:r>
            <a:r>
              <a:rPr lang="hu-HU" sz="1600" dirty="0" smtClean="0"/>
              <a:t>while </a:t>
            </a:r>
            <a:r>
              <a:rPr lang="en-US" sz="1600" dirty="0" smtClean="0"/>
              <a:t>discussing </a:t>
            </a:r>
            <a:r>
              <a:rPr lang="en-US" sz="1600" dirty="0" err="1" smtClean="0"/>
              <a:t>exlusive</a:t>
            </a:r>
            <a:r>
              <a:rPr lang="en-US" sz="1600" dirty="0" smtClean="0"/>
              <a:t> cluster migration</a:t>
            </a:r>
            <a:r>
              <a:rPr lang="hu-HU" sz="1600" dirty="0" smtClean="0"/>
              <a:t> [3]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96863" y="5769260"/>
            <a:ext cx="8879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Both clusters are </a:t>
            </a:r>
            <a:r>
              <a:rPr lang="en-US" sz="1600" dirty="0" smtClean="0">
                <a:solidFill>
                  <a:srgbClr val="0070C0"/>
                </a:solidFill>
              </a:rPr>
              <a:t>interconnected </a:t>
            </a:r>
            <a:r>
              <a:rPr lang="en-US" sz="1600" dirty="0">
                <a:solidFill>
                  <a:srgbClr val="0070C0"/>
                </a:solidFill>
              </a:rPr>
              <a:t>by a Cache Coherent Interconnect </a:t>
            </a:r>
            <a:r>
              <a:rPr lang="en-US" sz="1600" dirty="0"/>
              <a:t>(</a:t>
            </a:r>
            <a:r>
              <a:rPr lang="en-US" sz="1600" dirty="0" smtClean="0"/>
              <a:t>CCI-400)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and are </a:t>
            </a:r>
            <a:r>
              <a:rPr lang="en-US" sz="1600" dirty="0" smtClean="0">
                <a:solidFill>
                  <a:srgbClr val="0070C0"/>
                </a:solidFill>
              </a:rPr>
              <a:t>served by a General Interrupt Controller </a:t>
            </a:r>
            <a:r>
              <a:rPr lang="en-US" sz="1600" dirty="0" smtClean="0"/>
              <a:t>(GIC-400), as shown above.</a:t>
            </a:r>
            <a:endParaRPr lang="en-US" sz="16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3654025"/>
            <a:ext cx="84963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" y="1133745"/>
            <a:ext cx="42100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4210" y="618577"/>
            <a:ext cx="8264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Pipelines of the “big” Cortex-15 and the “LITTLE” Cortex-A7 cores </a:t>
            </a:r>
            <a:r>
              <a:rPr lang="en-US" dirty="0" smtClean="0"/>
              <a:t>[</a:t>
            </a:r>
            <a:r>
              <a:rPr lang="hu-HU" dirty="0" smtClean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807952" y="3789040"/>
            <a:ext cx="2773938" cy="4324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716905" y="6416910"/>
            <a:ext cx="2773938" cy="4324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886" y="1515245"/>
            <a:ext cx="1202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Cortex-A7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79217" y="4129475"/>
            <a:ext cx="133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Cortex-A15</a:t>
            </a:r>
            <a:endParaRPr lang="en-US" sz="1400" b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3"/>
          <a:stretch/>
        </p:blipFill>
        <p:spPr bwMode="auto">
          <a:xfrm>
            <a:off x="881590" y="1358770"/>
            <a:ext cx="7200900" cy="188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053" y="622815"/>
            <a:ext cx="8373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Contrasting performance and energy efficiency of the Cortex-A15 and 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  Cortex-A7 cores </a:t>
            </a:r>
            <a:r>
              <a:rPr lang="en-US" dirty="0" smtClean="0"/>
              <a:t>[</a:t>
            </a:r>
            <a:r>
              <a:rPr lang="hu-HU" dirty="0" smtClean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1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225" y="613290"/>
            <a:ext cx="5696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1.1 </a:t>
            </a:r>
            <a:r>
              <a:rPr lang="en-US" dirty="0" smtClean="0">
                <a:solidFill>
                  <a:schemeClr val="accent6"/>
                </a:solidFill>
              </a:rPr>
              <a:t>The </a:t>
            </a:r>
            <a:r>
              <a:rPr lang="hu-HU" dirty="0" smtClean="0">
                <a:solidFill>
                  <a:schemeClr val="accent6"/>
                </a:solidFill>
              </a:rPr>
              <a:t>rationale for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hu-HU" dirty="0" smtClean="0">
                <a:solidFill>
                  <a:schemeClr val="accent6"/>
                </a:solidFill>
              </a:rPr>
              <a:t>processing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[</a:t>
            </a:r>
            <a:r>
              <a:rPr lang="hu-HU" dirty="0" smtClean="0"/>
              <a:t>1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033255"/>
            <a:ext cx="875348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/>
              <a:t>big.LITTLE</a:t>
            </a:r>
            <a:r>
              <a:rPr lang="en-US" sz="1600" dirty="0" smtClean="0"/>
              <a:t> technology </a:t>
            </a:r>
            <a:r>
              <a:rPr lang="en-US" sz="1600" dirty="0" smtClean="0">
                <a:solidFill>
                  <a:srgbClr val="FF0000"/>
                </a:solidFill>
              </a:rPr>
              <a:t>aims at power reduction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hu-HU" sz="1600" dirty="0" smtClean="0"/>
              <a:t>technology is based on the </a:t>
            </a:r>
            <a:r>
              <a:rPr lang="hu-HU" sz="1600" dirty="0" smtClean="0">
                <a:solidFill>
                  <a:srgbClr val="FF0000"/>
                </a:solidFill>
              </a:rPr>
              <a:t>recognition</a:t>
            </a:r>
            <a:r>
              <a:rPr lang="en-US" sz="1600" dirty="0" smtClean="0"/>
              <a:t> that smartphones and tablets have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      </a:t>
            </a:r>
            <a:r>
              <a:rPr lang="hu-HU" sz="1600" dirty="0" smtClean="0">
                <a:solidFill>
                  <a:srgbClr val="0070C0"/>
                </a:solidFill>
              </a:rPr>
              <a:t>dynamically changing </a:t>
            </a:r>
            <a:r>
              <a:rPr lang="en-US" sz="1600" dirty="0" smtClean="0">
                <a:solidFill>
                  <a:srgbClr val="0070C0"/>
                </a:solidFill>
              </a:rPr>
              <a:t>usage patterns</a:t>
            </a:r>
            <a:r>
              <a:rPr lang="hu-HU" sz="1600" dirty="0" smtClean="0">
                <a:solidFill>
                  <a:srgbClr val="0070C0"/>
                </a:solidFill>
              </a:rPr>
              <a:t>, i.e. </a:t>
            </a:r>
            <a:r>
              <a:rPr lang="en-US" sz="1600" dirty="0" smtClean="0"/>
              <a:t>tasks with different processing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 </a:t>
            </a:r>
            <a:r>
              <a:rPr lang="en-US" sz="1600" dirty="0" smtClean="0"/>
              <a:t> intensities alternate,</a:t>
            </a:r>
            <a:r>
              <a:rPr lang="hu-HU" sz="1600" dirty="0" smtClean="0"/>
              <a:t> </a:t>
            </a:r>
            <a:r>
              <a:rPr lang="en-US" sz="1600" dirty="0" smtClean="0"/>
              <a:t>such as high intensity tasks, like games and low intensity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 </a:t>
            </a:r>
            <a:r>
              <a:rPr lang="en-US" sz="1600" dirty="0" smtClean="0"/>
              <a:t> tasks, like audio, e-mail etc.     </a:t>
            </a:r>
            <a:endParaRPr lang="en-US" sz="1600" dirty="0"/>
          </a:p>
        </p:txBody>
      </p:sp>
      <p:sp>
        <p:nvSpPr>
          <p:cNvPr id="8" name="Title 1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1.1 </a:t>
            </a:r>
            <a:r>
              <a:rPr lang="en-US" dirty="0" smtClean="0"/>
              <a:t>The rationale for </a:t>
            </a:r>
            <a:r>
              <a:rPr lang="en-US" dirty="0" err="1" smtClean="0"/>
              <a:t>big.LITTLE</a:t>
            </a:r>
            <a:r>
              <a:rPr lang="en-US" dirty="0" smtClean="0"/>
              <a:t> </a:t>
            </a:r>
            <a:r>
              <a:rPr lang="hu-HU" dirty="0" smtClean="0"/>
              <a:t>processing</a:t>
            </a:r>
            <a:r>
              <a:rPr lang="en-US" dirty="0" smtClean="0"/>
              <a:t>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50825" y="2483895"/>
            <a:ext cx="8686660" cy="144017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525" y="2625732"/>
            <a:ext cx="884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</a:t>
            </a:r>
            <a:r>
              <a:rPr lang="en-US" sz="1600" dirty="0" smtClean="0"/>
              <a:t>he </a:t>
            </a:r>
            <a:r>
              <a:rPr lang="hu-HU" sz="1600" dirty="0" smtClean="0">
                <a:solidFill>
                  <a:srgbClr val="FF0000"/>
                </a:solidFill>
              </a:rPr>
              <a:t>idea </a:t>
            </a:r>
            <a:r>
              <a:rPr lang="hu-HU" sz="1600" dirty="0" smtClean="0"/>
              <a:t>of the big.LITTLE technology is that </a:t>
            </a:r>
            <a:r>
              <a:rPr lang="en-US" sz="1600" dirty="0" smtClean="0"/>
              <a:t>power </a:t>
            </a:r>
            <a:r>
              <a:rPr lang="en-US" sz="1600" dirty="0"/>
              <a:t>consumption of the chip </a:t>
            </a:r>
            <a:r>
              <a:rPr lang="en-US" sz="1600" dirty="0" smtClean="0"/>
              <a:t>c</a:t>
            </a:r>
            <a:r>
              <a:rPr lang="hu-HU" sz="1600" dirty="0" smtClean="0"/>
              <a:t>ould be </a:t>
            </a:r>
            <a:r>
              <a:rPr lang="en-US" sz="1600" dirty="0" smtClean="0"/>
              <a:t>reduced</a:t>
            </a:r>
            <a:r>
              <a:rPr lang="hu-HU" sz="1600" dirty="0" smtClean="0"/>
              <a:t> when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6575" y="3210797"/>
            <a:ext cx="8123314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high </a:t>
            </a:r>
            <a:r>
              <a:rPr lang="hu-HU" sz="1600" dirty="0"/>
              <a:t>intensity tasks would run </a:t>
            </a:r>
            <a:r>
              <a:rPr lang="hu-HU" sz="1600" dirty="0" smtClean="0"/>
              <a:t>on suitable powerfull </a:t>
            </a:r>
            <a:r>
              <a:rPr lang="en-US" sz="1600" dirty="0" smtClean="0"/>
              <a:t>but</a:t>
            </a:r>
            <a:r>
              <a:rPr lang="hu-HU" sz="1600" dirty="0" smtClean="0"/>
              <a:t> </a:t>
            </a:r>
            <a:r>
              <a:rPr lang="hu-HU" sz="1600" dirty="0"/>
              <a:t>power </a:t>
            </a:r>
            <a:r>
              <a:rPr lang="hu-HU" sz="1600" dirty="0" smtClean="0"/>
              <a:t>hungry</a:t>
            </a:r>
            <a:r>
              <a:rPr lang="en-US" sz="1600" dirty="0" smtClean="0"/>
              <a:t> </a:t>
            </a:r>
            <a:endParaRPr lang="hu-HU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whereas </a:t>
            </a:r>
            <a:r>
              <a:rPr lang="hu-HU" sz="1600" dirty="0" smtClean="0"/>
              <a:t>l</a:t>
            </a:r>
            <a:r>
              <a:rPr lang="en-US" sz="1600" dirty="0" smtClean="0"/>
              <a:t>ow</a:t>
            </a:r>
            <a:r>
              <a:rPr lang="hu-HU" sz="1600" dirty="0" smtClean="0"/>
              <a:t> i</a:t>
            </a:r>
            <a:r>
              <a:rPr lang="en-US" sz="1600" dirty="0" err="1" smtClean="0"/>
              <a:t>ntensity</a:t>
            </a:r>
            <a:r>
              <a:rPr lang="en-US" sz="1600" dirty="0" smtClean="0"/>
              <a:t> </a:t>
            </a:r>
            <a:r>
              <a:rPr lang="en-US" sz="1600" dirty="0"/>
              <a:t>tasks on less powerful </a:t>
            </a:r>
            <a:r>
              <a:rPr lang="en-US" sz="1600" dirty="0" smtClean="0"/>
              <a:t>and</a:t>
            </a:r>
            <a:r>
              <a:rPr lang="hu-HU" sz="1600" dirty="0" smtClean="0"/>
              <a:t> </a:t>
            </a:r>
            <a:r>
              <a:rPr lang="hu-HU" sz="1600" dirty="0"/>
              <a:t>less power hungry </a:t>
            </a:r>
            <a:r>
              <a:rPr lang="hu-HU" sz="1600" dirty="0" smtClean="0"/>
              <a:t>cores.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5837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985" y="1268760"/>
            <a:ext cx="5536141" cy="540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35234" y="3924055"/>
            <a:ext cx="1447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DCC: Cortex-M3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93815" y="632340"/>
            <a:ext cx="896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Voltage domains and clocking scheme of the V2P-CA15_CA7 test chip </a:t>
            </a:r>
            <a:r>
              <a:rPr lang="en-US" dirty="0" smtClean="0"/>
              <a:t>[</a:t>
            </a:r>
            <a:r>
              <a:rPr lang="hu-HU" dirty="0" smtClean="0"/>
              <a:t>10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263" y="632340"/>
            <a:ext cx="8623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Implementation of DVFS in case of Cortex-A15/Cortex-CA7 clusters </a:t>
            </a:r>
            <a:r>
              <a:rPr lang="en-US" dirty="0" smtClean="0"/>
              <a:t>[</a:t>
            </a:r>
            <a:r>
              <a:rPr lang="hu-HU" dirty="0" smtClean="0"/>
              <a:t>10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6863" y="1020682"/>
            <a:ext cx="90372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Based on the referred Application  Note, it can be assumed that both the Cortex-A15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and Cortex-A7 processor cores have </a:t>
            </a:r>
            <a:r>
              <a:rPr lang="en-US" sz="1600" dirty="0" smtClean="0">
                <a:solidFill>
                  <a:srgbClr val="FF0000"/>
                </a:solidFill>
              </a:rPr>
              <a:t>global DVFS 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rgbClr val="FF0000"/>
                </a:solidFill>
              </a:rPr>
              <a:t>Dynamic Voltage and Frequency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Scaling</a:t>
            </a:r>
            <a:r>
              <a:rPr lang="en-US" sz="1600" dirty="0" smtClean="0"/>
              <a:t>), i.e. </a:t>
            </a:r>
            <a:r>
              <a:rPr lang="en-US" sz="1600" dirty="0" smtClean="0">
                <a:solidFill>
                  <a:srgbClr val="0070C0"/>
                </a:solidFill>
              </a:rPr>
              <a:t>all cores of a cluster run at the same scalable operating point</a:t>
            </a:r>
            <a:r>
              <a:rPr lang="en-US" sz="1600" dirty="0" smtClean="0"/>
              <a:t>, i.e.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at the same but variable clock frequency and core voltage.</a:t>
            </a:r>
            <a:endParaRPr lang="en-US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762" y="979125"/>
            <a:ext cx="89027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FF0000"/>
                </a:solidFill>
              </a:rPr>
              <a:t>operating points </a:t>
            </a:r>
            <a:r>
              <a:rPr lang="en-US" sz="1600" dirty="0" smtClean="0">
                <a:solidFill>
                  <a:srgbClr val="0070C0"/>
                </a:solidFill>
              </a:rPr>
              <a:t>of both clusters are used as a continuum during DVFS</a:t>
            </a:r>
            <a:r>
              <a:rPr lang="en-US" sz="1600" dirty="0" smtClean="0"/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While the Cortex-A7 cluster is active </a:t>
            </a:r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0070C0"/>
                </a:solidFill>
              </a:rPr>
              <a:t>OS can tune the operating points as it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 would do in case of a single application processor</a:t>
            </a:r>
            <a:r>
              <a:rPr lang="en-US" sz="1600" dirty="0" smtClean="0"/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Once the Cortex-A7 cluster is at its highest operating point and the OS requires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more performance</a:t>
            </a:r>
            <a:r>
              <a:rPr lang="en-US" sz="1600" dirty="0" smtClean="0"/>
              <a:t>, a </a:t>
            </a:r>
            <a:r>
              <a:rPr lang="en-US" sz="1600" dirty="0" smtClean="0">
                <a:solidFill>
                  <a:srgbClr val="FF0000"/>
                </a:solidFill>
              </a:rPr>
              <a:t>task migration </a:t>
            </a:r>
            <a:r>
              <a:rPr lang="en-US" sz="1600" dirty="0" smtClean="0"/>
              <a:t>will be invoked to the Cortex-A15 cluster.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this way, low and medium intensity applications will run with high energy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on the Cortex-A7 cluster whereas high intensity applications will be executed on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the high performance Cortex-A15 cluster.</a:t>
            </a:r>
            <a:endParaRPr lang="en-US" sz="16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While the </a:t>
            </a:r>
            <a:r>
              <a:rPr lang="en-US" sz="1600" dirty="0" smtClean="0">
                <a:solidFill>
                  <a:srgbClr val="FF0000"/>
                </a:solidFill>
              </a:rPr>
              <a:t>Cortex-A15 </a:t>
            </a:r>
            <a:r>
              <a:rPr lang="en-US" sz="1600" dirty="0">
                <a:solidFill>
                  <a:srgbClr val="FF0000"/>
                </a:solidFill>
              </a:rPr>
              <a:t>cluster is active </a:t>
            </a:r>
            <a:r>
              <a:rPr lang="en-US" sz="1600" dirty="0"/>
              <a:t>the </a:t>
            </a:r>
            <a:r>
              <a:rPr lang="en-US" sz="1600" dirty="0">
                <a:solidFill>
                  <a:srgbClr val="0070C0"/>
                </a:solidFill>
              </a:rPr>
              <a:t>OS can tune the operating points as it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</a:rPr>
              <a:t>       would </a:t>
            </a:r>
            <a:r>
              <a:rPr lang="en-US" sz="1600" dirty="0" smtClean="0">
                <a:solidFill>
                  <a:srgbClr val="0070C0"/>
                </a:solidFill>
              </a:rPr>
              <a:t>do </a:t>
            </a:r>
            <a:r>
              <a:rPr lang="en-US" sz="1600" dirty="0">
                <a:solidFill>
                  <a:srgbClr val="0070C0"/>
                </a:solidFill>
              </a:rPr>
              <a:t>in case of a single application processor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79388" y="634560"/>
            <a:ext cx="722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Running applications with a given set of operating points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[3]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9" y="1043735"/>
            <a:ext cx="8049495" cy="476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563" y="625990"/>
            <a:ext cx="7206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Operating points of the Cortex-A15 and Cortex-A7 cores </a:t>
            </a:r>
            <a:r>
              <a:rPr lang="en-US" dirty="0" smtClean="0"/>
              <a:t>[</a:t>
            </a:r>
            <a:r>
              <a:rPr lang="hu-HU" dirty="0" smtClean="0"/>
              <a:t>3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"/>
          <a:stretch/>
        </p:blipFill>
        <p:spPr bwMode="auto">
          <a:xfrm>
            <a:off x="1813080" y="1143239"/>
            <a:ext cx="5324205" cy="571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515" y="629398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The process of cluster switching </a:t>
            </a:r>
            <a:r>
              <a:rPr lang="en-US" dirty="0" smtClean="0"/>
              <a:t>[</a:t>
            </a:r>
            <a:r>
              <a:rPr lang="hu-HU" dirty="0" smtClean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6535" y="1069803"/>
            <a:ext cx="14430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Currently inactive</a:t>
            </a:r>
          </a:p>
          <a:p>
            <a:pPr algn="ctr"/>
            <a:r>
              <a:rPr lang="en-US" sz="1100" dirty="0" smtClean="0"/>
              <a:t>cluster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6928390" y="1088740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Currently active</a:t>
            </a:r>
          </a:p>
          <a:p>
            <a:pPr algn="ctr"/>
            <a:r>
              <a:rPr lang="en-US" sz="1100" dirty="0" smtClean="0"/>
              <a:t>cluster</a:t>
            </a:r>
            <a:endParaRPr lang="en-US" sz="11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263" y="632340"/>
            <a:ext cx="473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The time needed for task migration </a:t>
            </a:r>
            <a:r>
              <a:rPr lang="en-US" dirty="0" smtClean="0"/>
              <a:t>[</a:t>
            </a:r>
            <a:r>
              <a:rPr lang="hu-HU" dirty="0" smtClean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515" y="972775"/>
            <a:ext cx="8647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According to ARM [</a:t>
            </a:r>
            <a:r>
              <a:rPr lang="hu-HU" sz="1600" dirty="0" smtClean="0"/>
              <a:t>3</a:t>
            </a:r>
            <a:r>
              <a:rPr lang="en-US" sz="1600" dirty="0" smtClean="0"/>
              <a:t>] the time needed to migrate tasks between the two clusters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is about 20 µs, i.e. about 20 000 cycles while the processor operates at 1 GHz.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t="5969" r="2306" b="4461"/>
          <a:stretch/>
        </p:blipFill>
        <p:spPr bwMode="auto">
          <a:xfrm>
            <a:off x="1841500" y="1789215"/>
            <a:ext cx="56515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910" y="632340"/>
            <a:ext cx="736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Implementation example: Samsung </a:t>
            </a:r>
            <a:r>
              <a:rPr lang="en-US" dirty="0" err="1" smtClean="0">
                <a:solidFill>
                  <a:schemeClr val="accent6"/>
                </a:solidFill>
              </a:rPr>
              <a:t>Exynos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Octa</a:t>
            </a:r>
            <a:r>
              <a:rPr lang="en-US" dirty="0" smtClean="0">
                <a:solidFill>
                  <a:schemeClr val="accent6"/>
                </a:solidFill>
              </a:rPr>
              <a:t> 5410 </a:t>
            </a:r>
            <a:r>
              <a:rPr lang="en-US" dirty="0" smtClean="0"/>
              <a:t>[</a:t>
            </a:r>
            <a:r>
              <a:rPr lang="hu-HU" dirty="0" smtClean="0"/>
              <a:t>11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8641" y="972775"/>
            <a:ext cx="7928774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It is the world’s </a:t>
            </a:r>
            <a:r>
              <a:rPr lang="en-US" sz="1600" dirty="0" smtClean="0">
                <a:solidFill>
                  <a:srgbClr val="0070C0"/>
                </a:solidFill>
              </a:rPr>
              <a:t>first </a:t>
            </a:r>
            <a:r>
              <a:rPr lang="en-US" sz="1600" dirty="0" err="1" smtClean="0">
                <a:solidFill>
                  <a:srgbClr val="0070C0"/>
                </a:solidFill>
              </a:rPr>
              <a:t>octa</a:t>
            </a:r>
            <a:r>
              <a:rPr lang="en-US" sz="1600" dirty="0" smtClean="0">
                <a:solidFill>
                  <a:srgbClr val="0070C0"/>
                </a:solidFill>
              </a:rPr>
              <a:t> core </a:t>
            </a:r>
            <a:r>
              <a:rPr lang="en-US" sz="1600" dirty="0" smtClean="0"/>
              <a:t>processor.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</a:t>
            </a:r>
            <a:r>
              <a:rPr lang="en-US" sz="1600" dirty="0" smtClean="0"/>
              <a:t>nnounced in 11/2012, launched in some Galaxy S4 models in </a:t>
            </a:r>
            <a:r>
              <a:rPr lang="en-US" sz="1600" dirty="0" smtClean="0">
                <a:solidFill>
                  <a:srgbClr val="0070C0"/>
                </a:solidFill>
              </a:rPr>
              <a:t>4/2013. 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6655" y="6453121"/>
            <a:ext cx="6581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Block diagram of Samsung’s </a:t>
            </a:r>
            <a:r>
              <a:rPr lang="en-US" sz="1600" dirty="0" err="1" smtClean="0"/>
              <a:t>Exynos</a:t>
            </a:r>
            <a:r>
              <a:rPr lang="en-US" sz="1600" dirty="0" smtClean="0"/>
              <a:t> 5 </a:t>
            </a:r>
            <a:r>
              <a:rPr lang="en-US" sz="1600" dirty="0" err="1" smtClean="0"/>
              <a:t>Octa</a:t>
            </a:r>
            <a:r>
              <a:rPr lang="en-US" sz="1600" dirty="0" smtClean="0"/>
              <a:t> 5410 [</a:t>
            </a:r>
            <a:r>
              <a:rPr lang="hu-HU" sz="1600" dirty="0" smtClean="0"/>
              <a:t>11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6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mages.anandtech.com/doci/6768/Screen%20Shot%202013-02-20%20at%2012.42.41%20PM_575px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65" b="3213"/>
          <a:stretch/>
        </p:blipFill>
        <p:spPr bwMode="auto">
          <a:xfrm>
            <a:off x="1241425" y="1214024"/>
            <a:ext cx="7201005" cy="334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320" y="615510"/>
            <a:ext cx="903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Operation of the </a:t>
            </a:r>
            <a:r>
              <a:rPr lang="en-US" dirty="0" err="1" smtClean="0">
                <a:solidFill>
                  <a:schemeClr val="accent6"/>
                </a:solidFill>
              </a:rPr>
              <a:t>Exynos</a:t>
            </a:r>
            <a:r>
              <a:rPr lang="en-US" dirty="0" smtClean="0">
                <a:solidFill>
                  <a:schemeClr val="accent6"/>
                </a:solidFill>
              </a:rPr>
              <a:t> 5 </a:t>
            </a:r>
            <a:r>
              <a:rPr lang="en-US" dirty="0" err="1" smtClean="0">
                <a:solidFill>
                  <a:schemeClr val="accent6"/>
                </a:solidFill>
              </a:rPr>
              <a:t>Octa</a:t>
            </a:r>
            <a:r>
              <a:rPr lang="en-US" dirty="0" smtClean="0">
                <a:solidFill>
                  <a:schemeClr val="accent6"/>
                </a:solidFill>
              </a:rPr>
              <a:t> 5410 using exclusive cluster switching </a:t>
            </a:r>
            <a:r>
              <a:rPr lang="en-US" dirty="0" smtClean="0"/>
              <a:t>[</a:t>
            </a:r>
            <a:r>
              <a:rPr lang="hu-HU" dirty="0" smtClean="0"/>
              <a:t>12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1510" y="4914165"/>
            <a:ext cx="9020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It was revealed at the International Solid-State Circuit Conference (ISSCC) in 2/2013,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without specifying the chip designation.</a:t>
            </a:r>
            <a:endParaRPr lang="en-US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320" y="636588"/>
            <a:ext cx="977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Remark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525" y="953725"/>
            <a:ext cx="8714052" cy="1426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According to sources there was a troublesome </a:t>
            </a:r>
            <a:r>
              <a:rPr lang="en-US" sz="1600" dirty="0" smtClean="0">
                <a:solidFill>
                  <a:srgbClr val="0070C0"/>
                </a:solidFill>
              </a:rPr>
              <a:t>bug in the CCI-400 coherent bus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interface </a:t>
            </a:r>
            <a:r>
              <a:rPr lang="en-US" sz="1600" dirty="0" smtClean="0"/>
              <a:t>[</a:t>
            </a:r>
            <a:r>
              <a:rPr lang="hu-HU" sz="1600" dirty="0" smtClean="0"/>
              <a:t>13</a:t>
            </a:r>
            <a:r>
              <a:rPr lang="en-US" sz="1600" dirty="0" smtClean="0"/>
              <a:t>].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Thus, </a:t>
            </a:r>
            <a:r>
              <a:rPr lang="en-US" sz="1600" dirty="0" smtClean="0">
                <a:solidFill>
                  <a:srgbClr val="0070C0"/>
                </a:solidFill>
              </a:rPr>
              <a:t>Samsung disabled the coherency between the two clusters</a:t>
            </a:r>
            <a:r>
              <a:rPr lang="en-US" sz="1600" dirty="0" smtClean="0"/>
              <a:t>, and as a</a:t>
            </a:r>
          </a:p>
          <a:p>
            <a:pPr>
              <a:spcAft>
                <a:spcPts val="4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consequence after cluster switches they need to invalidate all caches.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Obviously, this </a:t>
            </a:r>
            <a:r>
              <a:rPr lang="hu-HU" sz="1600" dirty="0" smtClean="0"/>
              <a:t>has </a:t>
            </a:r>
            <a:r>
              <a:rPr lang="en-US" sz="1600" dirty="0" smtClean="0"/>
              <a:t>impede</a:t>
            </a:r>
            <a:r>
              <a:rPr lang="hu-HU" sz="1600" dirty="0" smtClean="0"/>
              <a:t>d</a:t>
            </a:r>
            <a:r>
              <a:rPr lang="en-US" sz="1600" dirty="0" smtClean="0"/>
              <a:t> performance and battery life.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ages.anandtech.com/doci/6768/Screen%20Shot%202013-02-20%20at%2012.41.44%20P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t="27936" r="14375" b="13093"/>
          <a:stretch/>
        </p:blipFill>
        <p:spPr bwMode="auto">
          <a:xfrm>
            <a:off x="1155701" y="1313765"/>
            <a:ext cx="6680200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705" y="625990"/>
            <a:ext cx="7044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Assumed die photo of Samsung’s </a:t>
            </a:r>
            <a:r>
              <a:rPr lang="en-US" dirty="0" err="1" smtClean="0">
                <a:solidFill>
                  <a:schemeClr val="accent6"/>
                </a:solidFill>
              </a:rPr>
              <a:t>Exynos</a:t>
            </a:r>
            <a:r>
              <a:rPr lang="en-US" dirty="0" smtClean="0">
                <a:solidFill>
                  <a:schemeClr val="accent6"/>
                </a:solidFill>
              </a:rPr>
              <a:t> 5 </a:t>
            </a:r>
            <a:r>
              <a:rPr lang="en-US" dirty="0" err="1" smtClean="0">
                <a:solidFill>
                  <a:schemeClr val="accent6"/>
                </a:solidFill>
              </a:rPr>
              <a:t>Octa</a:t>
            </a:r>
            <a:r>
              <a:rPr lang="en-US" dirty="0" smtClean="0">
                <a:solidFill>
                  <a:schemeClr val="accent6"/>
                </a:solidFill>
              </a:rPr>
              <a:t> 5410 </a:t>
            </a:r>
            <a:r>
              <a:rPr lang="en-US" dirty="0" smtClean="0"/>
              <a:t>[</a:t>
            </a:r>
            <a:r>
              <a:rPr lang="hu-HU" dirty="0" smtClean="0"/>
              <a:t>12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4210" y="5454225"/>
            <a:ext cx="9020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It was revealed at the International Solid-State Circuit Conference (ISSCC) in 2/2013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without specifying the chip designation.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08"/>
          <a:stretch/>
        </p:blipFill>
        <p:spPr bwMode="auto">
          <a:xfrm>
            <a:off x="71500" y="1249088"/>
            <a:ext cx="9027494" cy="33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388" y="623888"/>
            <a:ext cx="8083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Example: Percentage of time spent in DVFS states </a:t>
            </a:r>
            <a:r>
              <a:rPr lang="en-US" dirty="0" smtClean="0">
                <a:solidFill>
                  <a:schemeClr val="accent6"/>
                </a:solidFill>
              </a:rPr>
              <a:t>for </a:t>
            </a:r>
            <a:r>
              <a:rPr lang="en-US" dirty="0">
                <a:solidFill>
                  <a:schemeClr val="accent6"/>
                </a:solidFill>
              </a:rPr>
              <a:t>low </a:t>
            </a:r>
            <a:r>
              <a:rPr lang="en-US" dirty="0" smtClean="0">
                <a:solidFill>
                  <a:schemeClr val="accent6"/>
                </a:solidFill>
              </a:rPr>
              <a:t>intensity</a:t>
            </a:r>
            <a:endParaRPr lang="hu-HU" dirty="0" smtClean="0">
              <a:solidFill>
                <a:schemeClr val="accent6"/>
              </a:solidFill>
            </a:endParaRPr>
          </a:p>
          <a:p>
            <a:r>
              <a:rPr lang="hu-HU" dirty="0" smtClean="0">
                <a:solidFill>
                  <a:schemeClr val="accent6"/>
                </a:solidFill>
              </a:rPr>
              <a:t>  </a:t>
            </a:r>
            <a:r>
              <a:rPr lang="en-US" dirty="0" smtClean="0">
                <a:solidFill>
                  <a:schemeClr val="accent6"/>
                </a:solidFill>
              </a:rPr>
              <a:t>use cases </a:t>
            </a:r>
            <a:r>
              <a:rPr lang="hu-HU" dirty="0" smtClean="0">
                <a:solidFill>
                  <a:schemeClr val="accent6"/>
                </a:solidFill>
              </a:rPr>
              <a:t>in a </a:t>
            </a:r>
            <a:r>
              <a:rPr lang="en-US" dirty="0" smtClean="0">
                <a:solidFill>
                  <a:schemeClr val="accent6"/>
                </a:solidFill>
              </a:rPr>
              <a:t>dual core </a:t>
            </a:r>
            <a:r>
              <a:rPr lang="hu-HU" dirty="0" smtClean="0">
                <a:solidFill>
                  <a:schemeClr val="accent6"/>
                </a:solidFill>
              </a:rPr>
              <a:t>mobile </a:t>
            </a:r>
            <a:r>
              <a:rPr lang="hu-HU" dirty="0" smtClean="0">
                <a:solidFill>
                  <a:schemeClr val="accent6"/>
                </a:solidFill>
              </a:rPr>
              <a:t>device </a:t>
            </a:r>
            <a:r>
              <a:rPr lang="en-US" dirty="0" smtClean="0"/>
              <a:t>[</a:t>
            </a:r>
            <a:r>
              <a:rPr lang="hu-HU" dirty="0" smtClean="0"/>
              <a:t>9</a:t>
            </a:r>
            <a:r>
              <a:rPr lang="en-US" dirty="0" smtClean="0"/>
              <a:t>]</a:t>
            </a:r>
            <a:r>
              <a:rPr lang="hu-HU" dirty="0" smtClean="0"/>
              <a:t> -1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6863" y="5095340"/>
            <a:ext cx="880213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graph below shows the </a:t>
            </a:r>
            <a:r>
              <a:rPr lang="en-US" sz="1600" dirty="0">
                <a:solidFill>
                  <a:srgbClr val="FF0000"/>
                </a:solidFill>
              </a:rPr>
              <a:t>percentage of time spent in DVFS states</a:t>
            </a:r>
            <a:r>
              <a:rPr lang="en-US" sz="1600" dirty="0"/>
              <a:t>, and </a:t>
            </a:r>
            <a:r>
              <a:rPr lang="en-US" sz="1600" dirty="0">
                <a:solidFill>
                  <a:srgbClr val="FF0000"/>
                </a:solidFill>
              </a:rPr>
              <a:t>in idle </a:t>
            </a:r>
            <a:endParaRPr lang="en-US" sz="1600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  and </a:t>
            </a:r>
            <a:r>
              <a:rPr lang="en-US" sz="1600" dirty="0">
                <a:solidFill>
                  <a:srgbClr val="FF0000"/>
                </a:solidFill>
              </a:rPr>
              <a:t>shutdown </a:t>
            </a:r>
            <a:r>
              <a:rPr lang="en-US" sz="1600" dirty="0" smtClean="0">
                <a:solidFill>
                  <a:srgbClr val="FF0000"/>
                </a:solidFill>
              </a:rPr>
              <a:t>states </a:t>
            </a:r>
            <a:r>
              <a:rPr lang="en-US" sz="1600" dirty="0" smtClean="0">
                <a:solidFill>
                  <a:srgbClr val="0070C0"/>
                </a:solidFill>
              </a:rPr>
              <a:t>in a dual core Cortex-A9 </a:t>
            </a:r>
            <a:r>
              <a:rPr lang="en-US" sz="1600" dirty="0">
                <a:solidFill>
                  <a:srgbClr val="0070C0"/>
                </a:solidFill>
              </a:rPr>
              <a:t>based mobile device. </a:t>
            </a:r>
            <a:endParaRPr lang="en-US" sz="1600" dirty="0" smtClean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/>
              <a:t>In </a:t>
            </a:r>
            <a:r>
              <a:rPr lang="en-US" sz="1600" dirty="0"/>
              <a:t>the diagram, the </a:t>
            </a:r>
            <a:r>
              <a:rPr lang="en-US" sz="1600" dirty="0">
                <a:solidFill>
                  <a:srgbClr val="FF0000"/>
                </a:solidFill>
              </a:rPr>
              <a:t>red color </a:t>
            </a:r>
            <a:r>
              <a:rPr lang="en-US" sz="1600" dirty="0"/>
              <a:t>indicates the </a:t>
            </a:r>
            <a:r>
              <a:rPr lang="en-US" sz="1600" dirty="0" smtClean="0">
                <a:solidFill>
                  <a:srgbClr val="0070C0"/>
                </a:solidFill>
              </a:rPr>
              <a:t>highest</a:t>
            </a:r>
            <a:r>
              <a:rPr lang="hu-HU" sz="1600" dirty="0" smtClean="0"/>
              <a:t>,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rgbClr val="FF0000"/>
                </a:solidFill>
              </a:rPr>
              <a:t>green</a:t>
            </a:r>
            <a:r>
              <a:rPr lang="en-US" sz="1600" dirty="0"/>
              <a:t> </a:t>
            </a:r>
            <a:r>
              <a:rPr lang="en-US" sz="1600" dirty="0" smtClean="0"/>
              <a:t>the </a:t>
            </a:r>
            <a:r>
              <a:rPr lang="en-US" sz="1600" dirty="0">
                <a:solidFill>
                  <a:srgbClr val="0070C0"/>
                </a:solidFill>
              </a:rPr>
              <a:t>lowest </a:t>
            </a:r>
            <a:r>
              <a:rPr lang="en-US" sz="1600" dirty="0"/>
              <a:t>frequency operating </a:t>
            </a:r>
            <a:r>
              <a:rPr lang="en-US" sz="1600" dirty="0" smtClean="0"/>
              <a:t>point</a:t>
            </a:r>
            <a:r>
              <a:rPr lang="hu-HU" sz="1600" dirty="0" smtClean="0"/>
              <a:t> whereas</a:t>
            </a:r>
            <a:r>
              <a:rPr lang="en-US" sz="1600" dirty="0" smtClean="0"/>
              <a:t> </a:t>
            </a:r>
            <a:r>
              <a:rPr lang="en-US" sz="1600" dirty="0"/>
              <a:t>colors in </a:t>
            </a:r>
            <a:r>
              <a:rPr lang="en-US" sz="1600" dirty="0" smtClean="0"/>
              <a:t>between </a:t>
            </a:r>
            <a:r>
              <a:rPr lang="en-US" sz="1600" dirty="0"/>
              <a:t>represent intermediate frequencies. </a:t>
            </a:r>
            <a:endParaRPr lang="en-US" sz="1600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Light blue </a:t>
            </a:r>
            <a:r>
              <a:rPr lang="en-US" sz="1600" dirty="0" smtClean="0"/>
              <a:t>means that the </a:t>
            </a:r>
            <a:r>
              <a:rPr lang="en-US" sz="1600" dirty="0" smtClean="0">
                <a:solidFill>
                  <a:srgbClr val="0070C0"/>
                </a:solidFill>
              </a:rPr>
              <a:t>core is idling </a:t>
            </a:r>
            <a:r>
              <a:rPr lang="en-US" sz="1600" dirty="0" smtClean="0"/>
              <a:t>for </a:t>
            </a:r>
            <a:r>
              <a:rPr lang="en-US" sz="1600" dirty="0" smtClean="0"/>
              <a:t>Waiting for Interrupt (</a:t>
            </a:r>
            <a:r>
              <a:rPr lang="en-US" sz="1600" dirty="0" err="1" smtClean="0"/>
              <a:t>WFI</a:t>
            </a:r>
            <a:r>
              <a:rPr lang="en-US" sz="1600" dirty="0" smtClean="0"/>
              <a:t>), </a:t>
            </a:r>
            <a:r>
              <a:rPr lang="en-US" sz="1600" dirty="0" smtClean="0">
                <a:solidFill>
                  <a:srgbClr val="FF7C80"/>
                </a:solidFill>
              </a:rPr>
              <a:t>dark blue</a:t>
            </a:r>
            <a:endParaRPr lang="en-US" sz="1600" dirty="0" smtClean="0">
              <a:solidFill>
                <a:srgbClr val="FF7C80"/>
              </a:solidFill>
            </a:endParaRPr>
          </a:p>
          <a:p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 smtClean="0"/>
              <a:t>indicates tha</a:t>
            </a:r>
            <a:r>
              <a:rPr lang="en-US" sz="1600" dirty="0" smtClean="0"/>
              <a:t>t the </a:t>
            </a:r>
            <a:r>
              <a:rPr lang="en-US" sz="1600" dirty="0" smtClean="0">
                <a:solidFill>
                  <a:srgbClr val="0070C0"/>
                </a:solidFill>
              </a:rPr>
              <a:t>core is shut down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dark blue </a:t>
            </a:r>
            <a:r>
              <a:rPr lang="en-US" sz="1600" dirty="0" smtClean="0"/>
              <a:t>means: </a:t>
            </a:r>
            <a:r>
              <a:rPr lang="en-US" sz="1600" dirty="0" smtClean="0">
                <a:solidFill>
                  <a:srgbClr val="0070C0"/>
                </a:solidFill>
              </a:rPr>
              <a:t>both cores are shut down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14" r="34856"/>
          <a:stretch/>
        </p:blipFill>
        <p:spPr bwMode="auto">
          <a:xfrm>
            <a:off x="416995" y="4424838"/>
            <a:ext cx="5910200" cy="56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35285" y="4701773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(Core)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5129445" y="4718913"/>
            <a:ext cx="20537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WFI: Waiting for Interrupt</a:t>
            </a:r>
            <a:endParaRPr lang="en-US" sz="1100" dirty="0"/>
          </a:p>
        </p:txBody>
      </p:sp>
      <p:sp>
        <p:nvSpPr>
          <p:cNvPr id="10" name="Title 1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1.1 </a:t>
            </a:r>
            <a:r>
              <a:rPr lang="en-US" dirty="0"/>
              <a:t>The rationale for </a:t>
            </a:r>
            <a:r>
              <a:rPr lang="en-US" dirty="0" err="1"/>
              <a:t>big.LITTLE</a:t>
            </a:r>
            <a:r>
              <a:rPr lang="en-US" dirty="0"/>
              <a:t> </a:t>
            </a:r>
            <a:r>
              <a:rPr lang="hu-HU" dirty="0"/>
              <a:t>processing</a:t>
            </a:r>
            <a:r>
              <a:rPr lang="en-US" dirty="0"/>
              <a:t> </a:t>
            </a:r>
            <a:r>
              <a:rPr lang="hu-HU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1500" y="1088740"/>
            <a:ext cx="9072500" cy="4057650"/>
            <a:chOff x="71500" y="1262063"/>
            <a:chExt cx="9603990" cy="4333875"/>
          </a:xfrm>
        </p:grpSpPr>
        <p:pic>
          <p:nvPicPr>
            <p:cNvPr id="5120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0" y="1271588"/>
              <a:ext cx="4857750" cy="431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262063"/>
              <a:ext cx="4743450" cy="433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75320" y="619085"/>
            <a:ext cx="7562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Performance and power results of the </a:t>
            </a:r>
            <a:r>
              <a:rPr lang="en-US" dirty="0" err="1" smtClean="0">
                <a:solidFill>
                  <a:schemeClr val="accent6"/>
                </a:solidFill>
              </a:rPr>
              <a:t>Exynos</a:t>
            </a:r>
            <a:r>
              <a:rPr lang="en-US" dirty="0" smtClean="0">
                <a:solidFill>
                  <a:schemeClr val="accent6"/>
                </a:solidFill>
              </a:rPr>
              <a:t> 5 </a:t>
            </a:r>
            <a:r>
              <a:rPr lang="en-US" dirty="0" err="1" smtClean="0">
                <a:solidFill>
                  <a:schemeClr val="accent6"/>
                </a:solidFill>
              </a:rPr>
              <a:t>Octa</a:t>
            </a:r>
            <a:r>
              <a:rPr lang="en-US" dirty="0" smtClean="0">
                <a:solidFill>
                  <a:schemeClr val="accent6"/>
                </a:solidFill>
              </a:rPr>
              <a:t> 5410 </a:t>
            </a:r>
            <a:r>
              <a:rPr lang="en-US" dirty="0" smtClean="0"/>
              <a:t>[</a:t>
            </a:r>
            <a:r>
              <a:rPr lang="hu-HU" dirty="0" smtClean="0"/>
              <a:t>11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2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560" y="953725"/>
            <a:ext cx="8893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Nvidia</a:t>
            </a:r>
            <a:r>
              <a:rPr lang="en-US" sz="1600" dirty="0" smtClean="0"/>
              <a:t> preferred to implement exclusive cluster migration with a “LITTLE” cluster</a:t>
            </a:r>
          </a:p>
          <a:p>
            <a:r>
              <a:rPr lang="en-US" sz="1600" dirty="0" smtClean="0"/>
              <a:t>      including only a </a:t>
            </a:r>
            <a:r>
              <a:rPr lang="en-US" sz="1600" dirty="0" smtClean="0">
                <a:solidFill>
                  <a:srgbClr val="0070C0"/>
                </a:solidFill>
              </a:rPr>
              <a:t>single core, and a “big” cluster with four cores</a:t>
            </a:r>
            <a:r>
              <a:rPr lang="en-US" sz="1600" dirty="0" smtClean="0"/>
              <a:t>, as indicated in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the next Figure.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681790" y="2574862"/>
            <a:ext cx="51648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/>
              <a:t>E.g.</a:t>
            </a:r>
            <a:endParaRPr lang="en-US" sz="1300" i="1" dirty="0"/>
          </a:p>
        </p:txBody>
      </p:sp>
      <p:sp>
        <p:nvSpPr>
          <p:cNvPr id="4" name="Téglalap 21"/>
          <p:cNvSpPr/>
          <p:nvPr/>
        </p:nvSpPr>
        <p:spPr bwMode="auto">
          <a:xfrm>
            <a:off x="3261142" y="1961561"/>
            <a:ext cx="2390978" cy="3244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17"/>
          <p:cNvSpPr/>
          <p:nvPr/>
        </p:nvSpPr>
        <p:spPr bwMode="auto">
          <a:xfrm>
            <a:off x="3348760" y="4743717"/>
            <a:ext cx="2052638" cy="3603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Cache </a:t>
            </a:r>
            <a:r>
              <a:rPr lang="hu-HU" sz="9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coherent</a:t>
            </a: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u-HU" sz="9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interconnect</a:t>
            </a:r>
            <a:endParaRPr lang="hu-HU" sz="9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Egyenes összekötő nyíllal 20"/>
          <p:cNvCxnSpPr/>
          <p:nvPr/>
        </p:nvCxnSpPr>
        <p:spPr bwMode="auto">
          <a:xfrm>
            <a:off x="3803178" y="4380180"/>
            <a:ext cx="0" cy="36036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22"/>
          <p:cNvSpPr txBox="1">
            <a:spLocks noChangeArrowheads="1"/>
          </p:cNvSpPr>
          <p:nvPr/>
        </p:nvSpPr>
        <p:spPr bwMode="auto">
          <a:xfrm>
            <a:off x="3311860" y="2766119"/>
            <a:ext cx="9460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“Cluster” of </a:t>
            </a:r>
          </a:p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a single</a:t>
            </a:r>
          </a:p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low power</a:t>
            </a:r>
          </a:p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 core</a:t>
            </a:r>
            <a:endParaRPr lang="hu-HU" altLang="en-US" sz="1000" b="1" dirty="0">
              <a:latin typeface="Arial" pitchFamily="34" charset="0"/>
              <a:ea typeface="Verdana" pitchFamily="34" charset="0"/>
            </a:endParaRPr>
          </a:p>
        </p:txBody>
      </p:sp>
      <p:sp>
        <p:nvSpPr>
          <p:cNvPr id="8" name="Szövegdoboz 23"/>
          <p:cNvSpPr txBox="1">
            <a:spLocks noChangeArrowheads="1"/>
          </p:cNvSpPr>
          <p:nvPr/>
        </p:nvSpPr>
        <p:spPr bwMode="auto">
          <a:xfrm>
            <a:off x="3966922" y="2758860"/>
            <a:ext cx="16401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Cluster of </a:t>
            </a:r>
          </a:p>
          <a:p>
            <a:pPr algn="ctr"/>
            <a:r>
              <a:rPr lang="en-US" altLang="en-US" sz="1000" b="1" dirty="0" smtClean="0">
                <a:latin typeface="Arial" pitchFamily="34" charset="0"/>
                <a:ea typeface="Verdana" pitchFamily="34" charset="0"/>
              </a:rPr>
              <a:t>high performance cores</a:t>
            </a:r>
            <a:endParaRPr lang="hu-HU" altLang="en-US" sz="1000" b="1" dirty="0">
              <a:latin typeface="Arial" pitchFamily="34" charset="0"/>
              <a:ea typeface="Verdana" pitchFamily="34" charset="0"/>
            </a:endParaRPr>
          </a:p>
        </p:txBody>
      </p:sp>
      <p:cxnSp>
        <p:nvCxnSpPr>
          <p:cNvPr id="9" name="Egyenes összekötő nyíllal 148"/>
          <p:cNvCxnSpPr/>
          <p:nvPr/>
        </p:nvCxnSpPr>
        <p:spPr bwMode="auto">
          <a:xfrm>
            <a:off x="4848948" y="4391292"/>
            <a:ext cx="0" cy="36036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églalap 12"/>
          <p:cNvSpPr/>
          <p:nvPr/>
        </p:nvSpPr>
        <p:spPr bwMode="auto">
          <a:xfrm>
            <a:off x="3536885" y="3641967"/>
            <a:ext cx="557773" cy="7200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3"/>
          <p:cNvSpPr/>
          <p:nvPr/>
        </p:nvSpPr>
        <p:spPr bwMode="auto">
          <a:xfrm>
            <a:off x="3597460" y="3735092"/>
            <a:ext cx="431800" cy="539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CPU0</a:t>
            </a:r>
          </a:p>
        </p:txBody>
      </p:sp>
      <p:sp>
        <p:nvSpPr>
          <p:cNvPr id="13" name="Téglalap 11"/>
          <p:cNvSpPr/>
          <p:nvPr/>
        </p:nvSpPr>
        <p:spPr bwMode="auto">
          <a:xfrm>
            <a:off x="4292510" y="2543046"/>
            <a:ext cx="1044575" cy="1887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292510" y="2532970"/>
            <a:ext cx="1044575" cy="187856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Téglalap 3"/>
          <p:cNvSpPr/>
          <p:nvPr/>
        </p:nvSpPr>
        <p:spPr bwMode="auto">
          <a:xfrm>
            <a:off x="4347619" y="2617481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CPU0</a:t>
            </a:r>
          </a:p>
        </p:txBody>
      </p:sp>
      <p:sp>
        <p:nvSpPr>
          <p:cNvPr id="16" name="Téglalap 4"/>
          <p:cNvSpPr/>
          <p:nvPr/>
        </p:nvSpPr>
        <p:spPr bwMode="auto">
          <a:xfrm>
            <a:off x="4850031" y="2617481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CPU1</a:t>
            </a:r>
          </a:p>
        </p:txBody>
      </p:sp>
      <p:sp>
        <p:nvSpPr>
          <p:cNvPr id="17" name="Téglalap 5"/>
          <p:cNvSpPr/>
          <p:nvPr/>
        </p:nvSpPr>
        <p:spPr bwMode="auto">
          <a:xfrm>
            <a:off x="4348465" y="3535056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CPU2</a:t>
            </a:r>
          </a:p>
        </p:txBody>
      </p:sp>
      <p:sp>
        <p:nvSpPr>
          <p:cNvPr id="18" name="Téglalap 6"/>
          <p:cNvSpPr/>
          <p:nvPr/>
        </p:nvSpPr>
        <p:spPr bwMode="auto">
          <a:xfrm>
            <a:off x="4850031" y="3535056"/>
            <a:ext cx="431800" cy="79216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CPU3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0480" y="618169"/>
            <a:ext cx="264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</a:rPr>
              <a:t>Nvidia’s</a:t>
            </a:r>
            <a:r>
              <a:rPr lang="en-US" dirty="0" smtClean="0">
                <a:solidFill>
                  <a:schemeClr val="accent6"/>
                </a:solidFill>
              </a:rPr>
              <a:t> variable SMP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71700" y="5409220"/>
            <a:ext cx="5112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Example layout of </a:t>
            </a:r>
            <a:r>
              <a:rPr lang="en-US" sz="1600" dirty="0" err="1" smtClean="0"/>
              <a:t>Nvidia’s</a:t>
            </a:r>
            <a:r>
              <a:rPr lang="en-US" sz="1600" dirty="0" smtClean="0"/>
              <a:t> variable SMP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206515" y="5904275"/>
            <a:ext cx="9124614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/>
              <a:t>Nvidia</a:t>
            </a:r>
            <a:r>
              <a:rPr lang="en-US" sz="1600" dirty="0" smtClean="0"/>
              <a:t> designates this implementation of big-LITTLE technology as </a:t>
            </a:r>
            <a:r>
              <a:rPr lang="en-US" sz="1600" dirty="0" smtClean="0">
                <a:solidFill>
                  <a:srgbClr val="FF0000"/>
                </a:solidFill>
              </a:rPr>
              <a:t>variable SMP.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It was implemented early </a:t>
            </a:r>
            <a:r>
              <a:rPr lang="en-US" sz="1600" dirty="0" smtClean="0">
                <a:solidFill>
                  <a:srgbClr val="0070C0"/>
                </a:solidFill>
              </a:rPr>
              <a:t>in the </a:t>
            </a:r>
            <a:r>
              <a:rPr lang="en-US" sz="1600" dirty="0" err="1" smtClean="0">
                <a:solidFill>
                  <a:srgbClr val="0070C0"/>
                </a:solidFill>
              </a:rPr>
              <a:t>Tegra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3 (2011</a:t>
            </a:r>
            <a:r>
              <a:rPr lang="en-US" sz="1600" dirty="0" smtClean="0">
                <a:solidFill>
                  <a:srgbClr val="0070C0"/>
                </a:solidFill>
              </a:rPr>
              <a:t>) with one </a:t>
            </a:r>
            <a:r>
              <a:rPr lang="en-US" sz="1600" dirty="0">
                <a:solidFill>
                  <a:srgbClr val="0070C0"/>
                </a:solidFill>
              </a:rPr>
              <a:t>A9 LP </a:t>
            </a:r>
            <a:r>
              <a:rPr lang="en-US" sz="1600" dirty="0" smtClean="0">
                <a:solidFill>
                  <a:srgbClr val="0070C0"/>
                </a:solidFill>
              </a:rPr>
              <a:t>+ </a:t>
            </a:r>
            <a:r>
              <a:rPr lang="en-US" sz="1600" dirty="0" smtClean="0">
                <a:solidFill>
                  <a:srgbClr val="0070C0"/>
                </a:solidFill>
              </a:rPr>
              <a:t>four </a:t>
            </a:r>
            <a:r>
              <a:rPr lang="en-US" sz="1600" dirty="0" smtClean="0">
                <a:solidFill>
                  <a:srgbClr val="0070C0"/>
                </a:solidFill>
              </a:rPr>
              <a:t>A9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cores and subsequently in the </a:t>
            </a:r>
            <a:r>
              <a:rPr lang="en-US" sz="1600" dirty="0" err="1" smtClean="0">
                <a:solidFill>
                  <a:srgbClr val="0070C0"/>
                </a:solidFill>
              </a:rPr>
              <a:t>Tegra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4 (2013</a:t>
            </a:r>
            <a:r>
              <a:rPr lang="en-US" sz="1600" dirty="0" smtClean="0">
                <a:solidFill>
                  <a:srgbClr val="0070C0"/>
                </a:solidFill>
              </a:rPr>
              <a:t>) with one </a:t>
            </a:r>
            <a:r>
              <a:rPr lang="en-US" sz="1600" dirty="0" err="1" smtClean="0">
                <a:solidFill>
                  <a:srgbClr val="0070C0"/>
                </a:solidFill>
              </a:rPr>
              <a:t>A15</a:t>
            </a:r>
            <a:r>
              <a:rPr lang="en-US" sz="1600" dirty="0" smtClean="0">
                <a:solidFill>
                  <a:srgbClr val="0070C0"/>
                </a:solidFill>
              </a:rPr>
              <a:t> LP + four </a:t>
            </a:r>
            <a:r>
              <a:rPr lang="en-US" sz="1600" dirty="0">
                <a:solidFill>
                  <a:srgbClr val="0070C0"/>
                </a:solidFill>
              </a:rPr>
              <a:t>A15 </a:t>
            </a:r>
            <a:r>
              <a:rPr lang="en-US" sz="1600" dirty="0" smtClean="0">
                <a:solidFill>
                  <a:srgbClr val="0070C0"/>
                </a:solidFill>
              </a:rPr>
              <a:t>cores.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0"/>
          <a:stretch/>
        </p:blipFill>
        <p:spPr bwMode="auto">
          <a:xfrm>
            <a:off x="1082985" y="1368460"/>
            <a:ext cx="6819385" cy="43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4625" y="632698"/>
            <a:ext cx="644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Power-Performance curve of </a:t>
            </a:r>
            <a:r>
              <a:rPr lang="en-US" dirty="0" err="1" smtClean="0">
                <a:solidFill>
                  <a:schemeClr val="accent6"/>
                </a:solidFill>
              </a:rPr>
              <a:t>Nvidia’s</a:t>
            </a:r>
            <a:r>
              <a:rPr lang="en-US" dirty="0" smtClean="0">
                <a:solidFill>
                  <a:schemeClr val="accent6"/>
                </a:solidFill>
              </a:rPr>
              <a:t> variable SMP </a:t>
            </a:r>
            <a:r>
              <a:rPr lang="en-US" dirty="0" smtClean="0"/>
              <a:t>[</a:t>
            </a:r>
            <a:r>
              <a:rPr lang="hu-HU" dirty="0" smtClean="0"/>
              <a:t>4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6863" y="6084585"/>
            <a:ext cx="8336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Note that in the Figure the “LITTLE” core is designated as “Companion core” </a:t>
            </a:r>
          </a:p>
          <a:p>
            <a:r>
              <a:rPr lang="en-US" sz="1600" dirty="0" smtClean="0"/>
              <a:t>  whereas the “big” cores as “Main cores”.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73" y="628210"/>
            <a:ext cx="677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Illustration of the operation of </a:t>
            </a:r>
            <a:r>
              <a:rPr lang="en-US" i="1" dirty="0" err="1" smtClean="0">
                <a:solidFill>
                  <a:schemeClr val="accent6"/>
                </a:solidFill>
              </a:rPr>
              <a:t>Nvidia’s</a:t>
            </a:r>
            <a:r>
              <a:rPr lang="en-US" i="1" dirty="0" smtClean="0">
                <a:solidFill>
                  <a:schemeClr val="accent6"/>
                </a:solidFill>
              </a:rPr>
              <a:t> </a:t>
            </a:r>
            <a:r>
              <a:rPr lang="en-US" i="1" dirty="0">
                <a:solidFill>
                  <a:schemeClr val="accent6"/>
                </a:solidFill>
              </a:rPr>
              <a:t>Variable </a:t>
            </a:r>
            <a:r>
              <a:rPr lang="en-US" i="1" dirty="0" smtClean="0">
                <a:solidFill>
                  <a:schemeClr val="accent6"/>
                </a:solidFill>
              </a:rPr>
              <a:t>SMP </a:t>
            </a:r>
            <a:r>
              <a:rPr lang="en-US" dirty="0" smtClean="0"/>
              <a:t>[</a:t>
            </a:r>
            <a:r>
              <a:rPr lang="hu-HU" dirty="0" smtClean="0"/>
              <a:t>4</a:t>
            </a:r>
            <a:r>
              <a:rPr lang="en-US" dirty="0" smtClean="0"/>
              <a:t>]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176" r="2173" b="8758"/>
          <a:stretch/>
        </p:blipFill>
        <p:spPr bwMode="auto">
          <a:xfrm>
            <a:off x="1621275" y="1200236"/>
            <a:ext cx="6011065" cy="449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6515" y="6015771"/>
            <a:ext cx="5985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Implemented in the </a:t>
            </a:r>
            <a:r>
              <a:rPr lang="en-US" sz="1600" dirty="0" err="1"/>
              <a:t>Tegra</a:t>
            </a:r>
            <a:r>
              <a:rPr lang="en-US" sz="1600" dirty="0"/>
              <a:t> 3 (2011) and </a:t>
            </a:r>
            <a:r>
              <a:rPr lang="en-US" sz="1600" dirty="0" err="1"/>
              <a:t>Tegra</a:t>
            </a:r>
            <a:r>
              <a:rPr lang="en-US" sz="1600" dirty="0"/>
              <a:t> 4 (2013</a:t>
            </a:r>
            <a:r>
              <a:rPr lang="en-US" sz="1600" dirty="0" smtClean="0"/>
              <a:t>).</a:t>
            </a:r>
            <a:endParaRPr lang="en-US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2. </a:t>
            </a:r>
            <a:r>
              <a:rPr lang="en-US" dirty="0" smtClean="0"/>
              <a:t>Exclusive cluster migration </a:t>
            </a:r>
            <a:r>
              <a:rPr lang="hu-HU" dirty="0" smtClean="0"/>
              <a:t>(20)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Exclusive cluster migration (21)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9193" y="626530"/>
            <a:ext cx="149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 smtClean="0">
                <a:solidFill>
                  <a:srgbClr val="FF0000"/>
                </a:solidFill>
              </a:rPr>
              <a:t>Remark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hu-HU" sz="1600" dirty="0" smtClean="0"/>
              <a:t>[52]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93068" y="982300"/>
            <a:ext cx="853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cluster switch approach was the </a:t>
            </a:r>
            <a:r>
              <a:rPr lang="en-US" dirty="0">
                <a:solidFill>
                  <a:srgbClr val="0070C0"/>
                </a:solidFill>
              </a:rPr>
              <a:t>default scheduler</a:t>
            </a:r>
            <a:r>
              <a:rPr lang="en-US" dirty="0"/>
              <a:t> in Android </a:t>
            </a:r>
            <a:r>
              <a:rPr lang="en-US" dirty="0" smtClean="0"/>
              <a:t>4.2.2</a:t>
            </a:r>
            <a:r>
              <a:rPr lang="hu-H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3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608013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 smtClean="0">
                <a:solidFill>
                  <a:srgbClr val="FFFFFF"/>
                </a:solidFill>
              </a:rPr>
              <a:t>3. Inclusive cluster migration</a:t>
            </a:r>
            <a:endParaRPr lang="hu-HU" sz="19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1850" y="2699628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Will not discussed.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</a:t>
            </a:r>
            <a:r>
              <a:rPr lang="en-US" dirty="0" smtClean="0"/>
              <a:t>Inclusive c</a:t>
            </a:r>
            <a:r>
              <a:rPr lang="hu-HU" dirty="0" smtClean="0"/>
              <a:t>luster</a:t>
            </a:r>
            <a:r>
              <a:rPr lang="en-US" dirty="0" smtClean="0"/>
              <a:t> migration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460434" y="2330981"/>
            <a:ext cx="1481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Inclusive</a:t>
            </a:r>
            <a:r>
              <a:rPr lang="hu-HU" sz="1200" b="1" dirty="0" smtClean="0">
                <a:solidFill>
                  <a:srgbClr val="000000"/>
                </a:solidFill>
              </a:rPr>
              <a:t> use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 of the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417205" y="3053720"/>
            <a:ext cx="2169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Global Task scheduling</a:t>
            </a:r>
          </a:p>
          <a:p>
            <a:pPr algn="ctr" eaLnBrk="1" fontAlgn="base" hangingPunct="1">
              <a:spcBef>
                <a:spcPct val="0"/>
              </a:spcBef>
              <a:spcAft>
                <a:spcPts val="20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(GTS)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6515" y="2337201"/>
            <a:ext cx="1481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Exclusive</a:t>
            </a:r>
            <a:r>
              <a:rPr lang="hu-HU" sz="1200" b="1" dirty="0" smtClean="0">
                <a:solidFill>
                  <a:srgbClr val="000000"/>
                </a:solidFill>
              </a:rPr>
              <a:t> use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 of the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420168" y="2249888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51920" y="2344170"/>
            <a:ext cx="2731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Exclusive </a:t>
            </a:r>
            <a:r>
              <a:rPr lang="hu-HU" sz="1200" b="1" dirty="0" smtClean="0">
                <a:solidFill>
                  <a:srgbClr val="000000"/>
                </a:solidFill>
              </a:rPr>
              <a:t>use of cores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 big.LITTLE core pairs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157065" y="2241653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296038" y="1718343"/>
            <a:ext cx="18902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</a:rPr>
              <a:t>Cluster migration 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184378" y="2237960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469439" y="1706582"/>
            <a:ext cx="18902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</a:rPr>
              <a:t>Core migration 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cxnSp>
        <p:nvCxnSpPr>
          <p:cNvPr id="34" name="Straight Connector 33"/>
          <p:cNvCxnSpPr>
            <a:endCxn id="32" idx="7"/>
          </p:cNvCxnSpPr>
          <p:nvPr/>
        </p:nvCxnSpPr>
        <p:spPr bwMode="auto">
          <a:xfrm flipH="1">
            <a:off x="5239934" y="2043485"/>
            <a:ext cx="1115608" cy="2033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6355541" y="2043485"/>
            <a:ext cx="1137159" cy="20704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7441443" y="2233365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flipH="1">
            <a:off x="2220191" y="1386509"/>
            <a:ext cx="2165760" cy="26401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>
            <a:endCxn id="39" idx="1"/>
          </p:cNvCxnSpPr>
          <p:nvPr/>
        </p:nvCxnSpPr>
        <p:spPr bwMode="auto">
          <a:xfrm>
            <a:off x="4385951" y="1386509"/>
            <a:ext cx="1992116" cy="2456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Oval 13"/>
          <p:cNvSpPr>
            <a:spLocks noChangeArrowheads="1"/>
          </p:cNvSpPr>
          <p:nvPr/>
        </p:nvSpPr>
        <p:spPr bwMode="auto">
          <a:xfrm>
            <a:off x="6368535" y="1623325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1466655" y="1101997"/>
            <a:ext cx="58546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algn="ctr">
              <a:spcBef>
                <a:spcPct val="0"/>
              </a:spcBef>
              <a:buClrTx/>
              <a:buSzTx/>
              <a:buNone/>
            </a:pPr>
            <a:r>
              <a:rPr lang="en-US" altLang="en-US" sz="1200" b="1" dirty="0">
                <a:solidFill>
                  <a:srgbClr val="000000"/>
                </a:solidFill>
              </a:rPr>
              <a:t>Implementation of </a:t>
            </a:r>
            <a:r>
              <a:rPr lang="hu-HU" altLang="en-US" sz="1200" b="1" dirty="0" smtClean="0">
                <a:solidFill>
                  <a:srgbClr val="000000"/>
                </a:solidFill>
              </a:rPr>
              <a:t>task scheduling in the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</a:rPr>
              <a:t>big-LITTLE 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technology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2210805" y="162070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82428" y="3850651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(2012) [</a:t>
            </a:r>
            <a:r>
              <a:rPr lang="hu-HU" sz="1200" i="1" dirty="0" smtClean="0"/>
              <a:t>9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36898" y="3859956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(2011) [</a:t>
            </a:r>
            <a:r>
              <a:rPr lang="hu-HU" sz="1200" i="1" dirty="0" smtClean="0"/>
              <a:t>3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6481565" y="3862060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(2011) [</a:t>
            </a:r>
            <a:r>
              <a:rPr lang="hu-HU" sz="1200" i="1" dirty="0" smtClean="0"/>
              <a:t>3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129768" y="5393802"/>
            <a:ext cx="195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Samsung </a:t>
            </a:r>
            <a:r>
              <a:rPr lang="en-US" sz="1200" i="1" dirty="0" err="1" smtClean="0"/>
              <a:t>Exynos</a:t>
            </a:r>
            <a:r>
              <a:rPr lang="en-US" sz="1200" i="1" dirty="0" smtClean="0"/>
              <a:t> </a:t>
            </a:r>
            <a:r>
              <a:rPr lang="en-US" sz="1200" i="1" dirty="0"/>
              <a:t>5</a:t>
            </a:r>
          </a:p>
          <a:p>
            <a:pPr algn="ctr"/>
            <a:r>
              <a:rPr lang="en-US" sz="1200" i="1" dirty="0"/>
              <a:t> </a:t>
            </a:r>
            <a:r>
              <a:rPr lang="en-US" sz="1200" i="1" dirty="0" err="1"/>
              <a:t>Octa</a:t>
            </a:r>
            <a:r>
              <a:rPr lang="en-US" sz="1200" i="1" dirty="0"/>
              <a:t> 5410 </a:t>
            </a:r>
            <a:r>
              <a:rPr lang="en-US" sz="1200" i="1" dirty="0" smtClean="0"/>
              <a:t>(2013)</a:t>
            </a:r>
          </a:p>
          <a:p>
            <a:pPr algn="ctr">
              <a:spcAft>
                <a:spcPts val="400"/>
              </a:spcAft>
            </a:pPr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33263" y="4330495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Used first in</a:t>
            </a:r>
            <a:endParaRPr lang="en-US" sz="12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6311003" y="5011425"/>
            <a:ext cx="247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Samsung HMP on</a:t>
            </a:r>
            <a:endParaRPr lang="en-US" sz="1200" i="1" dirty="0"/>
          </a:p>
          <a:p>
            <a:pPr algn="ctr"/>
            <a:r>
              <a:rPr lang="en-US" sz="1200" i="1" dirty="0"/>
              <a:t> </a:t>
            </a:r>
            <a:r>
              <a:rPr lang="en-US" sz="1200" i="1" dirty="0" err="1" smtClean="0"/>
              <a:t>Exynos</a:t>
            </a:r>
            <a:r>
              <a:rPr lang="en-US" sz="1200" i="1" dirty="0" smtClean="0"/>
              <a:t> 5 </a:t>
            </a:r>
            <a:r>
              <a:rPr lang="en-US" sz="1200" i="1" dirty="0" err="1" smtClean="0"/>
              <a:t>Octa</a:t>
            </a:r>
            <a:r>
              <a:rPr lang="en-US" sz="1200" i="1" dirty="0" smtClean="0"/>
              <a:t> 5420 (2013)</a:t>
            </a:r>
          </a:p>
          <a:p>
            <a:pPr algn="ctr"/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4260224" y="3057414"/>
            <a:ext cx="1806905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Exclusive </a:t>
            </a:r>
          </a:p>
          <a:p>
            <a:pPr algn="ctr">
              <a:spcAft>
                <a:spcPts val="200"/>
              </a:spcAft>
            </a:pPr>
            <a:r>
              <a:rPr lang="hu-HU" sz="1200" b="1" i="1" dirty="0" smtClean="0"/>
              <a:t>core migration </a:t>
            </a:r>
          </a:p>
          <a:p>
            <a:pPr algn="ctr"/>
            <a:r>
              <a:rPr lang="en-US" sz="1200" b="1" i="1" dirty="0" smtClean="0"/>
              <a:t>In Kernel Switcher</a:t>
            </a:r>
          </a:p>
          <a:p>
            <a:pPr algn="ctr">
              <a:spcAft>
                <a:spcPts val="400"/>
              </a:spcAft>
            </a:pPr>
            <a:r>
              <a:rPr lang="en-US" sz="1200" b="1" i="1" dirty="0" smtClean="0"/>
              <a:t>(IKS)</a:t>
            </a:r>
            <a:endParaRPr lang="en-US" sz="1200" b="1" i="1" dirty="0"/>
          </a:p>
        </p:txBody>
      </p:sp>
      <p:sp>
        <p:nvSpPr>
          <p:cNvPr id="54" name="Rectangle 53"/>
          <p:cNvSpPr/>
          <p:nvPr/>
        </p:nvSpPr>
        <p:spPr>
          <a:xfrm>
            <a:off x="6085221" y="3469295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i="1" dirty="0" smtClean="0"/>
              <a:t>Heterogeneous Multi-Processing</a:t>
            </a:r>
          </a:p>
          <a:p>
            <a:pPr algn="ctr"/>
            <a:r>
              <a:rPr lang="en-US" sz="1200" b="1" i="1" dirty="0" smtClean="0"/>
              <a:t> </a:t>
            </a:r>
            <a:r>
              <a:rPr lang="en-US" sz="1200" b="1" i="1" dirty="0"/>
              <a:t>(</a:t>
            </a:r>
            <a:r>
              <a:rPr lang="en-US" sz="1200" b="1" i="1" dirty="0" smtClean="0"/>
              <a:t>HMP) </a:t>
            </a:r>
            <a:endParaRPr lang="en-US" sz="1200" b="1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5682790" y="6124524"/>
            <a:ext cx="3742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i="1" dirty="0" smtClean="0"/>
              <a:t>Qualcomm</a:t>
            </a:r>
            <a:r>
              <a:rPr lang="en-US" sz="1300" i="1" dirty="0" smtClean="0"/>
              <a:t> </a:t>
            </a:r>
            <a:r>
              <a:rPr lang="hu-HU" sz="1300" i="1" dirty="0" smtClean="0"/>
              <a:t>Snapdragon S 808 </a:t>
            </a:r>
            <a:r>
              <a:rPr lang="en-US" sz="1300" i="1" dirty="0" smtClean="0"/>
              <a:t>(2014)</a:t>
            </a:r>
          </a:p>
          <a:p>
            <a:pPr algn="ctr"/>
            <a:r>
              <a:rPr lang="en-US" sz="1200" i="1" dirty="0" smtClean="0"/>
              <a:t>(4 A</a:t>
            </a:r>
            <a:r>
              <a:rPr lang="hu-HU" sz="1200" i="1" dirty="0" smtClean="0"/>
              <a:t>53</a:t>
            </a:r>
            <a:r>
              <a:rPr lang="en-US" sz="1200" i="1" dirty="0" smtClean="0"/>
              <a:t> + </a:t>
            </a:r>
            <a:r>
              <a:rPr lang="hu-HU" sz="1200" i="1" dirty="0" smtClean="0"/>
              <a:t>2</a:t>
            </a:r>
            <a:r>
              <a:rPr lang="en-US" sz="1200" i="1" dirty="0" smtClean="0"/>
              <a:t> A</a:t>
            </a:r>
            <a:r>
              <a:rPr lang="hu-HU" sz="1200" i="1" dirty="0" smtClean="0"/>
              <a:t>57</a:t>
            </a:r>
            <a:r>
              <a:rPr lang="en-US" sz="1200" i="1" dirty="0" smtClean="0"/>
              <a:t> cores)</a:t>
            </a:r>
            <a:endParaRPr lang="en-US" sz="1200" i="1" dirty="0"/>
          </a:p>
        </p:txBody>
      </p:sp>
      <p:grpSp>
        <p:nvGrpSpPr>
          <p:cNvPr id="43" name="Csoportba foglalás 34"/>
          <p:cNvGrpSpPr>
            <a:grpSpLocks/>
          </p:cNvGrpSpPr>
          <p:nvPr/>
        </p:nvGrpSpPr>
        <p:grpSpPr bwMode="auto">
          <a:xfrm>
            <a:off x="1506108" y="6667944"/>
            <a:ext cx="5534025" cy="71437"/>
            <a:chOff x="2132013" y="3222600"/>
            <a:chExt cx="5186362" cy="103238"/>
          </a:xfrm>
        </p:grpSpPr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V="1">
              <a:off x="2132013" y="32478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6705600" y="3222600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 flipH="1" flipV="1">
              <a:off x="2132013" y="32766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 flipV="1">
              <a:off x="6705600" y="3271838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2133600" y="3237743"/>
              <a:ext cx="5184775" cy="72000"/>
            </a:xfrm>
            <a:custGeom>
              <a:avLst/>
              <a:gdLst>
                <a:gd name="T0" fmla="*/ 0 w 2994"/>
                <a:gd name="T1" fmla="*/ 36000 h 90"/>
                <a:gd name="T2" fmla="*/ 4713747 w 2994"/>
                <a:gd name="T3" fmla="*/ 72000 h 90"/>
                <a:gd name="T4" fmla="*/ 5184775 w 2994"/>
                <a:gd name="T5" fmla="*/ 36000 h 90"/>
                <a:gd name="T6" fmla="*/ 4713747 w 2994"/>
                <a:gd name="T7" fmla="*/ 0 h 90"/>
                <a:gd name="T8" fmla="*/ 0 w 2994"/>
                <a:gd name="T9" fmla="*/ 3600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4"/>
                <a:gd name="T16" fmla="*/ 0 h 90"/>
                <a:gd name="T17" fmla="*/ 2994 w 299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4" h="90">
                  <a:moveTo>
                    <a:pt x="0" y="45"/>
                  </a:moveTo>
                  <a:lnTo>
                    <a:pt x="2722" y="90"/>
                  </a:lnTo>
                  <a:lnTo>
                    <a:pt x="2994" y="45"/>
                  </a:lnTo>
                  <a:lnTo>
                    <a:pt x="2722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999" y="3509245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/>
              <a:t>Nvidia’s</a:t>
            </a:r>
            <a:r>
              <a:rPr lang="en-US" sz="1200" b="1" i="1" dirty="0"/>
              <a:t> Variable </a:t>
            </a:r>
            <a:r>
              <a:rPr lang="en-US" sz="1200" b="1" i="1" dirty="0" smtClean="0"/>
              <a:t>SMP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159" y="4568905"/>
            <a:ext cx="2194833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Nvidia’s</a:t>
            </a:r>
            <a:r>
              <a:rPr lang="en-US" sz="1200" dirty="0" smtClean="0"/>
              <a:t> </a:t>
            </a:r>
            <a:r>
              <a:rPr lang="en-US" sz="1200" i="1" dirty="0" err="1"/>
              <a:t>Tegra</a:t>
            </a:r>
            <a:r>
              <a:rPr lang="en-US" sz="1200" i="1" dirty="0"/>
              <a:t> 3 (2011</a:t>
            </a:r>
            <a:r>
              <a:rPr lang="en-US" sz="1200" i="1" dirty="0" smtClean="0"/>
              <a:t>)</a:t>
            </a:r>
          </a:p>
          <a:p>
            <a:pPr algn="ctr">
              <a:spcAft>
                <a:spcPts val="300"/>
              </a:spcAft>
            </a:pPr>
            <a:r>
              <a:rPr lang="en-US" sz="1200" i="1" dirty="0" smtClean="0"/>
              <a:t>(1 A9 LP  + 4 A9 cores)</a:t>
            </a:r>
          </a:p>
          <a:p>
            <a:pPr algn="ctr"/>
            <a:r>
              <a:rPr lang="en-US" sz="1200" i="1" dirty="0" smtClean="0"/>
              <a:t> </a:t>
            </a:r>
            <a:r>
              <a:rPr lang="en-US" sz="1200" i="1" dirty="0" err="1"/>
              <a:t>Tegra</a:t>
            </a:r>
            <a:r>
              <a:rPr lang="en-US" sz="1200" i="1" dirty="0"/>
              <a:t> 4 (2013</a:t>
            </a:r>
            <a:r>
              <a:rPr lang="en-US" sz="1200" i="1" dirty="0" smtClean="0"/>
              <a:t>)</a:t>
            </a:r>
          </a:p>
          <a:p>
            <a:pPr algn="ctr"/>
            <a:r>
              <a:rPr lang="en-US" sz="1200" i="1" dirty="0" smtClean="0"/>
              <a:t>(1 LP core + 4 A15 cores)</a:t>
            </a:r>
            <a:endParaRPr lang="en-US" sz="1200" i="1" dirty="0"/>
          </a:p>
          <a:p>
            <a:pPr algn="ctr"/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166955" y="4567072"/>
            <a:ext cx="1986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Implemented by </a:t>
            </a:r>
            <a:r>
              <a:rPr lang="en-US" sz="1200" i="1" dirty="0" err="1" smtClean="0"/>
              <a:t>Linaro</a:t>
            </a:r>
            <a:endParaRPr lang="en-US" sz="1200" i="1" dirty="0" smtClean="0"/>
          </a:p>
          <a:p>
            <a:pPr algn="ctr"/>
            <a:r>
              <a:rPr lang="en-US" sz="1200" i="1" dirty="0" smtClean="0"/>
              <a:t>on ARM’s experimental</a:t>
            </a:r>
          </a:p>
          <a:p>
            <a:pPr algn="ctr"/>
            <a:r>
              <a:rPr lang="en-US" sz="1200" i="1" dirty="0" smtClean="0"/>
              <a:t>TC2 system (2013)</a:t>
            </a:r>
          </a:p>
          <a:p>
            <a:pPr algn="ctr"/>
            <a:r>
              <a:rPr lang="en-US" sz="1200" i="1" dirty="0" smtClean="0"/>
              <a:t>(3 A7 + 2 A15 cores)</a:t>
            </a:r>
            <a:endParaRPr lang="en-US" sz="12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96725" y="3843893"/>
            <a:ext cx="2032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i="1" dirty="0" smtClean="0"/>
              <a:t>Described first in</a:t>
            </a:r>
          </a:p>
          <a:p>
            <a:pPr algn="ctr"/>
            <a:r>
              <a:rPr lang="hu-HU" sz="1200" i="1" dirty="0" smtClean="0"/>
              <a:t>ARM/Linaro EAS project</a:t>
            </a:r>
          </a:p>
          <a:p>
            <a:pPr algn="ctr"/>
            <a:r>
              <a:rPr lang="hu-HU" sz="1200" i="1" dirty="0" smtClean="0"/>
              <a:t>(2015) [49]</a:t>
            </a:r>
            <a:endParaRPr lang="en-US" sz="1200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5984378" y="5674474"/>
            <a:ext cx="30603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 smtClean="0"/>
              <a:t>Allwinner</a:t>
            </a:r>
            <a:r>
              <a:rPr lang="en-US" sz="1300" i="1" dirty="0" smtClean="0"/>
              <a:t> </a:t>
            </a:r>
            <a:r>
              <a:rPr lang="en-US" sz="1300" i="1" dirty="0" err="1" smtClean="0"/>
              <a:t>UltraOcta</a:t>
            </a:r>
            <a:r>
              <a:rPr lang="en-US" sz="1300" i="1" dirty="0" smtClean="0"/>
              <a:t> A80 (2014)</a:t>
            </a:r>
          </a:p>
          <a:p>
            <a:pPr algn="ctr"/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7" name="Rectangle 6"/>
          <p:cNvSpPr/>
          <p:nvPr/>
        </p:nvSpPr>
        <p:spPr>
          <a:xfrm>
            <a:off x="6241750" y="4576764"/>
            <a:ext cx="2472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i="1" dirty="0" err="1">
                <a:solidFill>
                  <a:srgbClr val="000000"/>
                </a:solidFill>
              </a:rPr>
              <a:t>Mediatek</a:t>
            </a:r>
            <a:r>
              <a:rPr lang="en-US" sz="1200" i="1" dirty="0">
                <a:solidFill>
                  <a:srgbClr val="000000"/>
                </a:solidFill>
              </a:rPr>
              <a:t> MT8135 (2013)</a:t>
            </a:r>
          </a:p>
          <a:p>
            <a:pPr lvl="0" algn="ctr"/>
            <a:r>
              <a:rPr lang="en-US" sz="1200" i="1" dirty="0">
                <a:solidFill>
                  <a:srgbClr val="000000"/>
                </a:solidFill>
              </a:rPr>
              <a:t>(2 A7 + 2 A 15 cores)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6292047" y="2337911"/>
            <a:ext cx="2335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Inclusive use of all cores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 all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51" name="Oval 13"/>
          <p:cNvSpPr>
            <a:spLocks noChangeArrowheads="1"/>
          </p:cNvSpPr>
          <p:nvPr/>
        </p:nvSpPr>
        <p:spPr bwMode="auto">
          <a:xfrm>
            <a:off x="3189698" y="2222374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926595" y="2214139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2" name="Oval 13"/>
          <p:cNvSpPr>
            <a:spLocks noChangeArrowheads="1"/>
          </p:cNvSpPr>
          <p:nvPr/>
        </p:nvSpPr>
        <p:spPr bwMode="auto">
          <a:xfrm>
            <a:off x="953908" y="221044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63" name="Straight Connector 62"/>
          <p:cNvCxnSpPr>
            <a:endCxn id="62" idx="7"/>
          </p:cNvCxnSpPr>
          <p:nvPr/>
        </p:nvCxnSpPr>
        <p:spPr bwMode="auto">
          <a:xfrm flipH="1">
            <a:off x="1009464" y="2015971"/>
            <a:ext cx="1115608" cy="2033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2125071" y="2015971"/>
            <a:ext cx="1137159" cy="20704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3210973" y="220585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5094070" y="280497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6" name="Down Arrow 65"/>
          <p:cNvSpPr/>
          <p:nvPr/>
        </p:nvSpPr>
        <p:spPr bwMode="auto">
          <a:xfrm>
            <a:off x="7434330" y="280497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7" name="Down Arrow 66"/>
          <p:cNvSpPr/>
          <p:nvPr/>
        </p:nvSpPr>
        <p:spPr bwMode="auto">
          <a:xfrm>
            <a:off x="881590" y="282544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56765" y="4549459"/>
            <a:ext cx="1444626" cy="1251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No known</a:t>
            </a:r>
          </a:p>
          <a:p>
            <a:pPr algn="ctr">
              <a:spcAft>
                <a:spcPts val="400"/>
              </a:spcAft>
            </a:pPr>
            <a:r>
              <a:rPr lang="en-US" sz="1200" i="1" dirty="0" smtClean="0"/>
              <a:t> implementation</a:t>
            </a:r>
            <a:endParaRPr lang="hu-HU" sz="1200" i="1" dirty="0" smtClean="0"/>
          </a:p>
          <a:p>
            <a:pPr algn="ctr"/>
            <a:r>
              <a:rPr lang="hu-HU" sz="1200" i="1" dirty="0" smtClean="0"/>
              <a:t>ARM/Linaro</a:t>
            </a:r>
          </a:p>
          <a:p>
            <a:pPr algn="ctr"/>
            <a:r>
              <a:rPr lang="hu-HU" sz="1200" i="1" dirty="0" smtClean="0"/>
              <a:t>EAS project</a:t>
            </a:r>
          </a:p>
          <a:p>
            <a:pPr algn="ctr"/>
            <a:r>
              <a:rPr lang="hu-HU" sz="1200" i="1" dirty="0" smtClean="0"/>
              <a:t>in progress</a:t>
            </a:r>
          </a:p>
          <a:p>
            <a:pPr algn="ctr"/>
            <a:r>
              <a:rPr lang="hu-HU" sz="1200" i="1" dirty="0" smtClean="0"/>
              <a:t>(2013-)</a:t>
            </a:r>
            <a:endParaRPr lang="en-US" sz="1200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71500" y="3060004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Exclusive</a:t>
            </a:r>
          </a:p>
          <a:p>
            <a:pPr algn="ctr"/>
            <a:r>
              <a:rPr lang="hu-HU" sz="1200" b="1" i="1" dirty="0" smtClean="0"/>
              <a:t> cluster migration</a:t>
            </a:r>
            <a:endParaRPr lang="en-US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323741" y="3053720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Inclusive</a:t>
            </a:r>
          </a:p>
          <a:p>
            <a:pPr algn="ctr"/>
            <a:r>
              <a:rPr lang="hu-HU" sz="1200" b="1" i="1" dirty="0" smtClean="0"/>
              <a:t> cluster migration</a:t>
            </a:r>
            <a:endParaRPr lang="en-US" sz="1200" b="1" dirty="0"/>
          </a:p>
        </p:txBody>
      </p:sp>
      <p:sp>
        <p:nvSpPr>
          <p:cNvPr id="71" name="Down Arrow 70"/>
          <p:cNvSpPr/>
          <p:nvPr/>
        </p:nvSpPr>
        <p:spPr bwMode="auto">
          <a:xfrm>
            <a:off x="3203860" y="282544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2051720" y="2356569"/>
            <a:ext cx="2179646" cy="373934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4187" y="629165"/>
            <a:ext cx="357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3. Inclusive cluster migration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</a:t>
            </a:r>
            <a:r>
              <a:rPr lang="en-US" dirty="0"/>
              <a:t>Inclusive </a:t>
            </a:r>
            <a:r>
              <a:rPr lang="en-US" dirty="0" smtClean="0"/>
              <a:t>c</a:t>
            </a:r>
            <a:r>
              <a:rPr lang="hu-HU" dirty="0" smtClean="0"/>
              <a:t>luster</a:t>
            </a:r>
            <a:r>
              <a:rPr lang="en-US" dirty="0" smtClean="0"/>
              <a:t> </a:t>
            </a:r>
            <a:r>
              <a:rPr lang="en-US" dirty="0"/>
              <a:t>migration </a:t>
            </a:r>
            <a:r>
              <a:rPr lang="hu-HU" dirty="0" smtClean="0"/>
              <a:t>(2)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9193" y="629257"/>
            <a:ext cx="357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3. Inclusive cluster migration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59" y="1046659"/>
            <a:ext cx="8415935" cy="241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Until now </a:t>
            </a:r>
            <a:r>
              <a:rPr lang="hu-HU" sz="1600" dirty="0" smtClean="0">
                <a:solidFill>
                  <a:srgbClr val="0070C0"/>
                </a:solidFill>
              </a:rPr>
              <a:t>no commercial implementation </a:t>
            </a:r>
            <a:r>
              <a:rPr lang="hu-HU" sz="1600" dirty="0" smtClean="0"/>
              <a:t>became known using inclusive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core migration.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Nevertheless, </a:t>
            </a:r>
            <a:r>
              <a:rPr lang="hu-HU" sz="1600" dirty="0" smtClean="0">
                <a:solidFill>
                  <a:srgbClr val="0070C0"/>
                </a:solidFill>
              </a:rPr>
              <a:t>since 2013 ARM and Linaro </a:t>
            </a:r>
            <a:r>
              <a:rPr lang="hu-HU" sz="1600" dirty="0" smtClean="0"/>
              <a:t>pursue a development project,  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called </a:t>
            </a:r>
            <a:r>
              <a:rPr lang="hu-HU" sz="1600" dirty="0" smtClean="0">
                <a:solidFill>
                  <a:srgbClr val="FF0000"/>
                </a:solidFill>
              </a:rPr>
              <a:t>Energy Aware Scheduling (EAS)</a:t>
            </a:r>
            <a:r>
              <a:rPr lang="hu-HU" sz="1600" dirty="0" smtClean="0"/>
              <a:t> to provide a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rgbClr val="0070C0"/>
                </a:solidFill>
              </a:rPr>
              <a:t>generic energy </a:t>
            </a:r>
            <a:r>
              <a:rPr lang="en-US" sz="1600" dirty="0" smtClean="0">
                <a:solidFill>
                  <a:srgbClr val="0070C0"/>
                </a:solidFill>
              </a:rPr>
              <a:t>model</a:t>
            </a:r>
            <a:endParaRPr lang="hu-HU" sz="1600" dirty="0" smtClean="0">
              <a:solidFill>
                <a:srgbClr val="0070C0"/>
              </a:solidFill>
            </a:endParaRP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</a:t>
            </a:r>
            <a:r>
              <a:rPr lang="en-US" sz="1600" dirty="0" smtClean="0">
                <a:solidFill>
                  <a:srgbClr val="0070C0"/>
                </a:solidFill>
              </a:rPr>
              <a:t>based</a:t>
            </a:r>
            <a:r>
              <a:rPr lang="hu-HU" sz="1600" dirty="0" smtClean="0">
                <a:solidFill>
                  <a:srgbClr val="0070C0"/>
                </a:solidFill>
              </a:rPr>
              <a:t> scheduling</a:t>
            </a:r>
            <a:r>
              <a:rPr lang="hu-HU" sz="1600" dirty="0" smtClean="0"/>
              <a:t> </a:t>
            </a:r>
            <a:r>
              <a:rPr lang="en-US" sz="1600" dirty="0" smtClean="0"/>
              <a:t>approach </a:t>
            </a:r>
            <a:r>
              <a:rPr lang="hu-HU" sz="1600" dirty="0" smtClean="0"/>
              <a:t>that </a:t>
            </a:r>
            <a:r>
              <a:rPr lang="en-US" sz="1600" dirty="0" smtClean="0"/>
              <a:t>support</a:t>
            </a:r>
            <a:r>
              <a:rPr lang="hu-HU" sz="1600" dirty="0" smtClean="0"/>
              <a:t>s</a:t>
            </a:r>
            <a:r>
              <a:rPr lang="en-US" sz="1600" dirty="0" smtClean="0"/>
              <a:t> </a:t>
            </a:r>
            <a:r>
              <a:rPr lang="en-US" sz="1600" dirty="0"/>
              <a:t>a broad range of current and 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en-US" sz="1600" dirty="0" smtClean="0"/>
              <a:t>future </a:t>
            </a:r>
            <a:r>
              <a:rPr lang="en-US" sz="1600" dirty="0"/>
              <a:t>CPU </a:t>
            </a:r>
            <a:r>
              <a:rPr lang="en-US" sz="1600" dirty="0" smtClean="0"/>
              <a:t>topologies</a:t>
            </a:r>
            <a:r>
              <a:rPr lang="en-US" sz="1600" dirty="0"/>
              <a:t>, including SMP, multi-cluster SMP (e.g. </a:t>
            </a:r>
            <a:r>
              <a:rPr lang="en-US" sz="1600" dirty="0" smtClean="0"/>
              <a:t>8-core</a:t>
            </a:r>
            <a:endParaRPr lang="hu-HU" sz="1600" dirty="0" smtClean="0"/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</a:t>
            </a:r>
            <a:r>
              <a:rPr lang="en-US" sz="1600" dirty="0" smtClean="0"/>
              <a:t> </a:t>
            </a:r>
            <a:r>
              <a:rPr lang="en-US" sz="1600" dirty="0"/>
              <a:t>Cortex-A53 </a:t>
            </a:r>
            <a:r>
              <a:rPr lang="en-US" sz="1600" dirty="0" smtClean="0"/>
              <a:t>products</a:t>
            </a:r>
            <a:r>
              <a:rPr lang="en-US" sz="1600" dirty="0"/>
              <a:t>), as well as traditional ARM </a:t>
            </a:r>
            <a:r>
              <a:rPr lang="en-US" sz="1600" dirty="0" err="1" smtClean="0"/>
              <a:t>big.LITTLE</a:t>
            </a:r>
            <a:r>
              <a:rPr lang="hu-HU" sz="1600" dirty="0" smtClean="0"/>
              <a:t> configurations</a:t>
            </a:r>
            <a:r>
              <a:rPr lang="en-US" sz="1600" dirty="0" smtClean="0"/>
              <a:t>.</a:t>
            </a: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EAS assumes a platform with inclusive cluster migration, as indicated in the 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next Figure.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323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</a:t>
            </a:r>
            <a:r>
              <a:rPr lang="en-US" dirty="0"/>
              <a:t>Inclusive </a:t>
            </a:r>
            <a:r>
              <a:rPr lang="en-US" dirty="0" smtClean="0"/>
              <a:t>c</a:t>
            </a:r>
            <a:r>
              <a:rPr lang="hu-HU" dirty="0" smtClean="0"/>
              <a:t>luster</a:t>
            </a:r>
            <a:r>
              <a:rPr lang="en-US" dirty="0" smtClean="0"/>
              <a:t> </a:t>
            </a:r>
            <a:r>
              <a:rPr lang="en-US" dirty="0"/>
              <a:t>migration </a:t>
            </a:r>
            <a:r>
              <a:rPr lang="hu-HU" dirty="0" smtClean="0"/>
              <a:t>(3)</a:t>
            </a:r>
            <a:endParaRPr lang="en-US" dirty="0"/>
          </a:p>
        </p:txBody>
      </p:sp>
      <p:pic>
        <p:nvPicPr>
          <p:cNvPr id="18434" name="Picture 2" descr="ARM voltage EAS blo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5" y="1178750"/>
            <a:ext cx="8310759" cy="358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6990" y="631785"/>
            <a:ext cx="706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accent6"/>
                </a:solidFill>
              </a:rPr>
              <a:t>Assumed platform for EAS (Energy Aware Scheduling) </a:t>
            </a:r>
            <a:r>
              <a:rPr lang="hu-HU" dirty="0" smtClean="0"/>
              <a:t>[49]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9617" y="982300"/>
            <a:ext cx="8619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The assumed platform </a:t>
            </a:r>
            <a:r>
              <a:rPr lang="en-US" sz="1600" dirty="0" smtClean="0"/>
              <a:t>would </a:t>
            </a:r>
            <a:r>
              <a:rPr lang="en-US" sz="1600" dirty="0"/>
              <a:t>have the following voltage and frequency domains: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825" y="4943488"/>
            <a:ext cx="8893175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Ideally, each cluster will operate at its own separate independent frequency </a:t>
            </a:r>
            <a:r>
              <a:rPr lang="en-US" sz="1600" dirty="0" smtClean="0"/>
              <a:t>and</a:t>
            </a:r>
            <a:endParaRPr lang="hu-HU" sz="1600" dirty="0" smtClean="0"/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</a:t>
            </a:r>
            <a:r>
              <a:rPr lang="en-US" sz="1600" dirty="0" smtClean="0"/>
              <a:t> </a:t>
            </a:r>
            <a:r>
              <a:rPr lang="hu-HU" sz="1600" dirty="0" smtClean="0"/>
              <a:t>  </a:t>
            </a:r>
            <a:r>
              <a:rPr lang="en-US" sz="1600" dirty="0" smtClean="0"/>
              <a:t>voltage</a:t>
            </a:r>
            <a:r>
              <a:rPr lang="en-US" sz="1600" dirty="0"/>
              <a:t>. </a:t>
            </a:r>
            <a:endParaRPr lang="hu-HU" sz="1600" dirty="0" smtClean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By </a:t>
            </a:r>
            <a:r>
              <a:rPr lang="en-US" sz="1600" dirty="0"/>
              <a:t>lowering the voltage and frequency, there is a substantial power saving. </a:t>
            </a: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This </a:t>
            </a:r>
            <a:r>
              <a:rPr lang="en-US" sz="1600" dirty="0"/>
              <a:t>allows the per-cluster power/performance to be accurately controlled, and 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   </a:t>
            </a:r>
            <a:r>
              <a:rPr lang="en-US" sz="1600" dirty="0" smtClean="0"/>
              <a:t>tailored </a:t>
            </a:r>
            <a:r>
              <a:rPr lang="en-US" sz="1600" dirty="0"/>
              <a:t>to the workload being executed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244992" y="4734145"/>
            <a:ext cx="6662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Assumed plaform for EAS (Energy Aware Scheduling)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80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608013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 smtClean="0">
                <a:solidFill>
                  <a:srgbClr val="FFFFFF"/>
                </a:solidFill>
              </a:rPr>
              <a:t>4. Exclusive core migration</a:t>
            </a:r>
            <a:endParaRPr lang="hu-HU" sz="19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1850" y="2699628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Will not discussed.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1.1 </a:t>
            </a:r>
            <a:r>
              <a:rPr lang="en-US" dirty="0"/>
              <a:t>The rationale for </a:t>
            </a:r>
            <a:r>
              <a:rPr lang="en-US" dirty="0" err="1"/>
              <a:t>big.LITTLE</a:t>
            </a:r>
            <a:r>
              <a:rPr lang="en-US" dirty="0"/>
              <a:t> </a:t>
            </a:r>
            <a:r>
              <a:rPr lang="hu-HU" dirty="0"/>
              <a:t>processing</a:t>
            </a:r>
            <a:r>
              <a:rPr lang="en-US" dirty="0"/>
              <a:t> </a:t>
            </a:r>
            <a:r>
              <a:rPr lang="hu-HU" dirty="0" smtClean="0"/>
              <a:t>(3)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510" y="1268760"/>
            <a:ext cx="8672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As seen in the diagram, </a:t>
            </a:r>
            <a:r>
              <a:rPr lang="hu-HU" sz="1600" dirty="0" smtClean="0">
                <a:solidFill>
                  <a:srgbClr val="0070C0"/>
                </a:solidFill>
              </a:rPr>
              <a:t>both cores spend most on their time in idle, shut down or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light intensity operating points, thus there is a large headroom for power saving</a:t>
            </a:r>
          </a:p>
          <a:p>
            <a:r>
              <a:rPr lang="hu-HU" sz="1600" dirty="0" smtClean="0">
                <a:solidFill>
                  <a:srgbClr val="0070C0"/>
                </a:solidFill>
              </a:rPr>
              <a:t>  through the big.LITTLE technology</a:t>
            </a:r>
            <a:r>
              <a:rPr lang="hu-HU" sz="1600" dirty="0" smtClean="0"/>
              <a:t>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79388" y="623888"/>
            <a:ext cx="8083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Example: Percentage of time spent in DVFS states </a:t>
            </a:r>
            <a:r>
              <a:rPr lang="en-US" dirty="0" smtClean="0">
                <a:solidFill>
                  <a:schemeClr val="accent6"/>
                </a:solidFill>
              </a:rPr>
              <a:t>for </a:t>
            </a:r>
            <a:r>
              <a:rPr lang="en-US" dirty="0">
                <a:solidFill>
                  <a:schemeClr val="accent6"/>
                </a:solidFill>
              </a:rPr>
              <a:t>low </a:t>
            </a:r>
            <a:r>
              <a:rPr lang="en-US" dirty="0" smtClean="0">
                <a:solidFill>
                  <a:schemeClr val="accent6"/>
                </a:solidFill>
              </a:rPr>
              <a:t>intensity</a:t>
            </a:r>
            <a:endParaRPr lang="hu-HU" dirty="0" smtClean="0">
              <a:solidFill>
                <a:schemeClr val="accent6"/>
              </a:solidFill>
            </a:endParaRPr>
          </a:p>
          <a:p>
            <a:r>
              <a:rPr lang="hu-HU" dirty="0" smtClean="0">
                <a:solidFill>
                  <a:schemeClr val="accent6"/>
                </a:solidFill>
              </a:rPr>
              <a:t>  </a:t>
            </a:r>
            <a:r>
              <a:rPr lang="en-US" dirty="0" smtClean="0">
                <a:solidFill>
                  <a:schemeClr val="accent6"/>
                </a:solidFill>
              </a:rPr>
              <a:t>use cases </a:t>
            </a:r>
            <a:r>
              <a:rPr lang="hu-HU" dirty="0" smtClean="0">
                <a:solidFill>
                  <a:schemeClr val="accent6"/>
                </a:solidFill>
              </a:rPr>
              <a:t>in a mobile device </a:t>
            </a:r>
            <a:r>
              <a:rPr lang="en-US" dirty="0" smtClean="0"/>
              <a:t>[</a:t>
            </a:r>
            <a:r>
              <a:rPr lang="hu-HU" dirty="0" smtClean="0"/>
              <a:t>9</a:t>
            </a:r>
            <a:r>
              <a:rPr lang="en-US" dirty="0" smtClean="0"/>
              <a:t>]</a:t>
            </a:r>
            <a:r>
              <a:rPr lang="hu-HU" dirty="0" smtClean="0"/>
              <a:t> -2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37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</a:t>
            </a:r>
            <a:r>
              <a:rPr lang="hu-HU" dirty="0" smtClean="0"/>
              <a:t>. Ex</a:t>
            </a:r>
            <a:r>
              <a:rPr lang="en-US" dirty="0" err="1" smtClean="0"/>
              <a:t>clusive</a:t>
            </a:r>
            <a:r>
              <a:rPr lang="en-US" dirty="0" smtClean="0"/>
              <a:t> core migration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460434" y="2330981"/>
            <a:ext cx="1481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Inclusive</a:t>
            </a:r>
            <a:r>
              <a:rPr lang="hu-HU" sz="1200" b="1" dirty="0" smtClean="0">
                <a:solidFill>
                  <a:srgbClr val="000000"/>
                </a:solidFill>
              </a:rPr>
              <a:t> use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 of the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417205" y="3053720"/>
            <a:ext cx="2169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Global Task scheduling</a:t>
            </a:r>
          </a:p>
          <a:p>
            <a:pPr algn="ctr" eaLnBrk="1" fontAlgn="base" hangingPunct="1">
              <a:spcBef>
                <a:spcPct val="0"/>
              </a:spcBef>
              <a:spcAft>
                <a:spcPts val="20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(GTS)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6515" y="2337201"/>
            <a:ext cx="1481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Exclusive</a:t>
            </a:r>
            <a:r>
              <a:rPr lang="hu-HU" sz="1200" b="1" dirty="0" smtClean="0">
                <a:solidFill>
                  <a:srgbClr val="000000"/>
                </a:solidFill>
              </a:rPr>
              <a:t> use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 of the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420168" y="2249888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25026" y="2344170"/>
            <a:ext cx="2731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Exclusive </a:t>
            </a:r>
            <a:r>
              <a:rPr lang="hu-HU" sz="1200" b="1" dirty="0" smtClean="0">
                <a:solidFill>
                  <a:srgbClr val="000000"/>
                </a:solidFill>
              </a:rPr>
              <a:t>use of cores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 big.LITTLE core pairs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157065" y="2241653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296038" y="1718343"/>
            <a:ext cx="18902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</a:rPr>
              <a:t>Cluster migration 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184378" y="2237960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469439" y="1706582"/>
            <a:ext cx="18902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</a:rPr>
              <a:t>Core migration 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cxnSp>
        <p:nvCxnSpPr>
          <p:cNvPr id="34" name="Straight Connector 33"/>
          <p:cNvCxnSpPr>
            <a:endCxn id="32" idx="7"/>
          </p:cNvCxnSpPr>
          <p:nvPr/>
        </p:nvCxnSpPr>
        <p:spPr bwMode="auto">
          <a:xfrm flipH="1">
            <a:off x="5239934" y="2043485"/>
            <a:ext cx="1115608" cy="2033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6355541" y="2043485"/>
            <a:ext cx="1137159" cy="20704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7441443" y="2233365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flipH="1">
            <a:off x="2220191" y="1386509"/>
            <a:ext cx="2165760" cy="26401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>
            <a:endCxn id="39" idx="1"/>
          </p:cNvCxnSpPr>
          <p:nvPr/>
        </p:nvCxnSpPr>
        <p:spPr bwMode="auto">
          <a:xfrm>
            <a:off x="4385951" y="1386509"/>
            <a:ext cx="1992116" cy="2456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Oval 13"/>
          <p:cNvSpPr>
            <a:spLocks noChangeArrowheads="1"/>
          </p:cNvSpPr>
          <p:nvPr/>
        </p:nvSpPr>
        <p:spPr bwMode="auto">
          <a:xfrm>
            <a:off x="6368535" y="1623325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1466655" y="1101997"/>
            <a:ext cx="58546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algn="ctr">
              <a:spcBef>
                <a:spcPct val="0"/>
              </a:spcBef>
              <a:buClrTx/>
              <a:buSzTx/>
              <a:buNone/>
            </a:pPr>
            <a:r>
              <a:rPr lang="en-US" altLang="en-US" sz="1200" b="1" dirty="0">
                <a:solidFill>
                  <a:srgbClr val="000000"/>
                </a:solidFill>
              </a:rPr>
              <a:t>Implementation of </a:t>
            </a:r>
            <a:r>
              <a:rPr lang="hu-HU" altLang="en-US" sz="1200" b="1" dirty="0" smtClean="0">
                <a:solidFill>
                  <a:srgbClr val="000000"/>
                </a:solidFill>
              </a:rPr>
              <a:t>task scheduling in the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</a:rPr>
              <a:t>big-LITTLE 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technology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2210805" y="162070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82428" y="3850651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(2012) [</a:t>
            </a:r>
            <a:r>
              <a:rPr lang="hu-HU" sz="1200" i="1" dirty="0" smtClean="0"/>
              <a:t>9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36898" y="3859956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(2011) [</a:t>
            </a:r>
            <a:r>
              <a:rPr lang="hu-HU" sz="1200" i="1" dirty="0" smtClean="0"/>
              <a:t>3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6481565" y="3862060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(2011) [</a:t>
            </a:r>
            <a:r>
              <a:rPr lang="hu-HU" sz="1200" i="1" dirty="0" smtClean="0"/>
              <a:t>3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129768" y="5393802"/>
            <a:ext cx="195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Samsung </a:t>
            </a:r>
            <a:r>
              <a:rPr lang="en-US" sz="1200" i="1" dirty="0" err="1" smtClean="0"/>
              <a:t>Exynos</a:t>
            </a:r>
            <a:r>
              <a:rPr lang="en-US" sz="1200" i="1" dirty="0" smtClean="0"/>
              <a:t> </a:t>
            </a:r>
            <a:r>
              <a:rPr lang="en-US" sz="1200" i="1" dirty="0"/>
              <a:t>5</a:t>
            </a:r>
          </a:p>
          <a:p>
            <a:pPr algn="ctr"/>
            <a:r>
              <a:rPr lang="en-US" sz="1200" i="1" dirty="0"/>
              <a:t> </a:t>
            </a:r>
            <a:r>
              <a:rPr lang="en-US" sz="1200" i="1" dirty="0" err="1"/>
              <a:t>Octa</a:t>
            </a:r>
            <a:r>
              <a:rPr lang="en-US" sz="1200" i="1" dirty="0"/>
              <a:t> 5410 </a:t>
            </a:r>
            <a:r>
              <a:rPr lang="en-US" sz="1200" i="1" dirty="0" smtClean="0"/>
              <a:t>(2013)</a:t>
            </a:r>
          </a:p>
          <a:p>
            <a:pPr algn="ctr">
              <a:spcAft>
                <a:spcPts val="400"/>
              </a:spcAft>
            </a:pPr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33263" y="4330495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Used first in</a:t>
            </a:r>
            <a:endParaRPr lang="en-US" sz="12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6311003" y="5011425"/>
            <a:ext cx="247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Samsung HMP on</a:t>
            </a:r>
            <a:endParaRPr lang="en-US" sz="1200" i="1" dirty="0"/>
          </a:p>
          <a:p>
            <a:pPr algn="ctr"/>
            <a:r>
              <a:rPr lang="en-US" sz="1200" i="1" dirty="0"/>
              <a:t> </a:t>
            </a:r>
            <a:r>
              <a:rPr lang="en-US" sz="1200" i="1" dirty="0" err="1" smtClean="0"/>
              <a:t>Exynos</a:t>
            </a:r>
            <a:r>
              <a:rPr lang="en-US" sz="1200" i="1" dirty="0" smtClean="0"/>
              <a:t> 5 </a:t>
            </a:r>
            <a:r>
              <a:rPr lang="en-US" sz="1200" i="1" dirty="0" err="1" smtClean="0"/>
              <a:t>Octa</a:t>
            </a:r>
            <a:r>
              <a:rPr lang="en-US" sz="1200" i="1" dirty="0" smtClean="0"/>
              <a:t> 5420 (2013)</a:t>
            </a:r>
          </a:p>
          <a:p>
            <a:pPr algn="ctr"/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4260224" y="3057414"/>
            <a:ext cx="1806905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Exclusive </a:t>
            </a:r>
          </a:p>
          <a:p>
            <a:pPr algn="ctr">
              <a:spcAft>
                <a:spcPts val="200"/>
              </a:spcAft>
            </a:pPr>
            <a:r>
              <a:rPr lang="hu-HU" sz="1200" b="1" i="1" dirty="0" smtClean="0"/>
              <a:t>core migration </a:t>
            </a:r>
          </a:p>
          <a:p>
            <a:pPr algn="ctr"/>
            <a:r>
              <a:rPr lang="en-US" sz="1200" b="1" i="1" dirty="0" smtClean="0"/>
              <a:t>In Kernel Switcher</a:t>
            </a:r>
          </a:p>
          <a:p>
            <a:pPr algn="ctr">
              <a:spcAft>
                <a:spcPts val="400"/>
              </a:spcAft>
            </a:pPr>
            <a:r>
              <a:rPr lang="en-US" sz="1200" b="1" i="1" dirty="0" smtClean="0"/>
              <a:t>(IKS)</a:t>
            </a:r>
            <a:endParaRPr lang="en-US" sz="1200" b="1" i="1" dirty="0"/>
          </a:p>
        </p:txBody>
      </p:sp>
      <p:sp>
        <p:nvSpPr>
          <p:cNvPr id="54" name="Rectangle 53"/>
          <p:cNvSpPr/>
          <p:nvPr/>
        </p:nvSpPr>
        <p:spPr>
          <a:xfrm>
            <a:off x="6085221" y="3469295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i="1" dirty="0" smtClean="0"/>
              <a:t>Heterogeneous Multi-Processing</a:t>
            </a:r>
          </a:p>
          <a:p>
            <a:pPr algn="ctr"/>
            <a:r>
              <a:rPr lang="en-US" sz="1200" b="1" i="1" dirty="0" smtClean="0"/>
              <a:t> </a:t>
            </a:r>
            <a:r>
              <a:rPr lang="en-US" sz="1200" b="1" i="1" dirty="0"/>
              <a:t>(</a:t>
            </a:r>
            <a:r>
              <a:rPr lang="en-US" sz="1200" b="1" i="1" dirty="0" smtClean="0"/>
              <a:t>HMP) </a:t>
            </a:r>
            <a:endParaRPr lang="en-US" sz="1200" b="1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5682790" y="6124524"/>
            <a:ext cx="3742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i="1" dirty="0" smtClean="0"/>
              <a:t>Qualcomm</a:t>
            </a:r>
            <a:r>
              <a:rPr lang="en-US" sz="1300" i="1" dirty="0" smtClean="0"/>
              <a:t> </a:t>
            </a:r>
            <a:r>
              <a:rPr lang="hu-HU" sz="1300" i="1" dirty="0" smtClean="0"/>
              <a:t>Snapdragon S 808 </a:t>
            </a:r>
            <a:r>
              <a:rPr lang="en-US" sz="1300" i="1" dirty="0" smtClean="0"/>
              <a:t>(2014)</a:t>
            </a:r>
          </a:p>
          <a:p>
            <a:pPr algn="ctr"/>
            <a:r>
              <a:rPr lang="en-US" sz="1200" i="1" dirty="0" smtClean="0"/>
              <a:t>(4 A</a:t>
            </a:r>
            <a:r>
              <a:rPr lang="hu-HU" sz="1200" i="1" dirty="0" smtClean="0"/>
              <a:t>53</a:t>
            </a:r>
            <a:r>
              <a:rPr lang="en-US" sz="1200" i="1" dirty="0" smtClean="0"/>
              <a:t> + </a:t>
            </a:r>
            <a:r>
              <a:rPr lang="hu-HU" sz="1200" i="1" dirty="0" smtClean="0"/>
              <a:t>2</a:t>
            </a:r>
            <a:r>
              <a:rPr lang="en-US" sz="1200" i="1" dirty="0" smtClean="0"/>
              <a:t> A</a:t>
            </a:r>
            <a:r>
              <a:rPr lang="hu-HU" sz="1200" i="1" dirty="0" smtClean="0"/>
              <a:t>57</a:t>
            </a:r>
            <a:r>
              <a:rPr lang="en-US" sz="1200" i="1" dirty="0" smtClean="0"/>
              <a:t> cores)</a:t>
            </a:r>
            <a:endParaRPr lang="en-US" sz="1200" i="1" dirty="0"/>
          </a:p>
        </p:txBody>
      </p:sp>
      <p:grpSp>
        <p:nvGrpSpPr>
          <p:cNvPr id="43" name="Csoportba foglalás 34"/>
          <p:cNvGrpSpPr>
            <a:grpSpLocks/>
          </p:cNvGrpSpPr>
          <p:nvPr/>
        </p:nvGrpSpPr>
        <p:grpSpPr bwMode="auto">
          <a:xfrm>
            <a:off x="1506108" y="6667944"/>
            <a:ext cx="5534025" cy="71437"/>
            <a:chOff x="2132013" y="3222600"/>
            <a:chExt cx="5186362" cy="103238"/>
          </a:xfrm>
        </p:grpSpPr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V="1">
              <a:off x="2132013" y="32478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6705600" y="3222600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 flipH="1" flipV="1">
              <a:off x="2132013" y="32766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 flipV="1">
              <a:off x="6705600" y="3271838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2133600" y="3237743"/>
              <a:ext cx="5184775" cy="72000"/>
            </a:xfrm>
            <a:custGeom>
              <a:avLst/>
              <a:gdLst>
                <a:gd name="T0" fmla="*/ 0 w 2994"/>
                <a:gd name="T1" fmla="*/ 36000 h 90"/>
                <a:gd name="T2" fmla="*/ 4713747 w 2994"/>
                <a:gd name="T3" fmla="*/ 72000 h 90"/>
                <a:gd name="T4" fmla="*/ 5184775 w 2994"/>
                <a:gd name="T5" fmla="*/ 36000 h 90"/>
                <a:gd name="T6" fmla="*/ 4713747 w 2994"/>
                <a:gd name="T7" fmla="*/ 0 h 90"/>
                <a:gd name="T8" fmla="*/ 0 w 2994"/>
                <a:gd name="T9" fmla="*/ 3600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4"/>
                <a:gd name="T16" fmla="*/ 0 h 90"/>
                <a:gd name="T17" fmla="*/ 2994 w 299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4" h="90">
                  <a:moveTo>
                    <a:pt x="0" y="45"/>
                  </a:moveTo>
                  <a:lnTo>
                    <a:pt x="2722" y="90"/>
                  </a:lnTo>
                  <a:lnTo>
                    <a:pt x="2994" y="45"/>
                  </a:lnTo>
                  <a:lnTo>
                    <a:pt x="2722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999" y="3509245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/>
              <a:t>Nvidia’s</a:t>
            </a:r>
            <a:r>
              <a:rPr lang="en-US" sz="1200" b="1" i="1" dirty="0"/>
              <a:t> Variable </a:t>
            </a:r>
            <a:r>
              <a:rPr lang="en-US" sz="1200" b="1" i="1" dirty="0" smtClean="0"/>
              <a:t>SMP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159" y="4568905"/>
            <a:ext cx="2194833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Nvidia’s</a:t>
            </a:r>
            <a:r>
              <a:rPr lang="en-US" sz="1200" dirty="0" smtClean="0"/>
              <a:t> </a:t>
            </a:r>
            <a:r>
              <a:rPr lang="en-US" sz="1200" i="1" dirty="0" err="1"/>
              <a:t>Tegra</a:t>
            </a:r>
            <a:r>
              <a:rPr lang="en-US" sz="1200" i="1" dirty="0"/>
              <a:t> 3 (2011</a:t>
            </a:r>
            <a:r>
              <a:rPr lang="en-US" sz="1200" i="1" dirty="0" smtClean="0"/>
              <a:t>)</a:t>
            </a:r>
          </a:p>
          <a:p>
            <a:pPr algn="ctr">
              <a:spcAft>
                <a:spcPts val="300"/>
              </a:spcAft>
            </a:pPr>
            <a:r>
              <a:rPr lang="en-US" sz="1200" i="1" dirty="0" smtClean="0"/>
              <a:t>(1 A9 LP  + 4 A9 cores)</a:t>
            </a:r>
          </a:p>
          <a:p>
            <a:pPr algn="ctr"/>
            <a:r>
              <a:rPr lang="en-US" sz="1200" i="1" dirty="0" smtClean="0"/>
              <a:t> </a:t>
            </a:r>
            <a:r>
              <a:rPr lang="en-US" sz="1200" i="1" dirty="0" err="1"/>
              <a:t>Tegra</a:t>
            </a:r>
            <a:r>
              <a:rPr lang="en-US" sz="1200" i="1" dirty="0"/>
              <a:t> 4 (2013</a:t>
            </a:r>
            <a:r>
              <a:rPr lang="en-US" sz="1200" i="1" dirty="0" smtClean="0"/>
              <a:t>)</a:t>
            </a:r>
          </a:p>
          <a:p>
            <a:pPr algn="ctr"/>
            <a:r>
              <a:rPr lang="en-US" sz="1200" i="1" dirty="0" smtClean="0"/>
              <a:t>(1 LP core + 4 A15 cores)</a:t>
            </a:r>
            <a:endParaRPr lang="en-US" sz="1200" i="1" dirty="0"/>
          </a:p>
          <a:p>
            <a:pPr algn="ctr"/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166955" y="4567072"/>
            <a:ext cx="1986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Implemented by </a:t>
            </a:r>
            <a:r>
              <a:rPr lang="en-US" sz="1200" i="1" dirty="0" err="1" smtClean="0"/>
              <a:t>Linaro</a:t>
            </a:r>
            <a:endParaRPr lang="en-US" sz="1200" i="1" dirty="0" smtClean="0"/>
          </a:p>
          <a:p>
            <a:pPr algn="ctr"/>
            <a:r>
              <a:rPr lang="en-US" sz="1200" i="1" dirty="0" smtClean="0"/>
              <a:t>on ARM’s experimental</a:t>
            </a:r>
          </a:p>
          <a:p>
            <a:pPr algn="ctr"/>
            <a:r>
              <a:rPr lang="en-US" sz="1200" i="1" dirty="0" smtClean="0"/>
              <a:t>TC2 system (2013)</a:t>
            </a:r>
          </a:p>
          <a:p>
            <a:pPr algn="ctr"/>
            <a:r>
              <a:rPr lang="en-US" sz="1200" i="1" dirty="0" smtClean="0"/>
              <a:t>(3 A7 + 2 A15 cores)</a:t>
            </a:r>
            <a:endParaRPr lang="en-US" sz="12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96725" y="3843893"/>
            <a:ext cx="2032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i="1" dirty="0" smtClean="0"/>
              <a:t>Described first in</a:t>
            </a:r>
          </a:p>
          <a:p>
            <a:pPr algn="ctr"/>
            <a:r>
              <a:rPr lang="hu-HU" sz="1200" i="1" dirty="0" smtClean="0"/>
              <a:t>ARM/Linaro EAS project</a:t>
            </a:r>
          </a:p>
          <a:p>
            <a:pPr algn="ctr"/>
            <a:r>
              <a:rPr lang="hu-HU" sz="1200" i="1" dirty="0" smtClean="0"/>
              <a:t>(2015) [49]</a:t>
            </a:r>
            <a:endParaRPr lang="en-US" sz="1200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5984378" y="5674474"/>
            <a:ext cx="30603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 smtClean="0"/>
              <a:t>Allwinner</a:t>
            </a:r>
            <a:r>
              <a:rPr lang="en-US" sz="1300" i="1" dirty="0" smtClean="0"/>
              <a:t> </a:t>
            </a:r>
            <a:r>
              <a:rPr lang="en-US" sz="1300" i="1" dirty="0" err="1" smtClean="0"/>
              <a:t>UltraOcta</a:t>
            </a:r>
            <a:r>
              <a:rPr lang="en-US" sz="1300" i="1" dirty="0" smtClean="0"/>
              <a:t> A80 (2014)</a:t>
            </a:r>
          </a:p>
          <a:p>
            <a:pPr algn="ctr"/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7" name="Rectangle 6"/>
          <p:cNvSpPr/>
          <p:nvPr/>
        </p:nvSpPr>
        <p:spPr>
          <a:xfrm>
            <a:off x="6241750" y="4576764"/>
            <a:ext cx="2472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i="1" dirty="0" err="1">
                <a:solidFill>
                  <a:srgbClr val="000000"/>
                </a:solidFill>
              </a:rPr>
              <a:t>Mediatek</a:t>
            </a:r>
            <a:r>
              <a:rPr lang="en-US" sz="1200" i="1" dirty="0">
                <a:solidFill>
                  <a:srgbClr val="000000"/>
                </a:solidFill>
              </a:rPr>
              <a:t> MT8135 (2013)</a:t>
            </a:r>
          </a:p>
          <a:p>
            <a:pPr lvl="0" algn="ctr"/>
            <a:r>
              <a:rPr lang="en-US" sz="1200" i="1" dirty="0">
                <a:solidFill>
                  <a:srgbClr val="000000"/>
                </a:solidFill>
              </a:rPr>
              <a:t>(2 A7 + 2 A 15 cores)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6292047" y="2337911"/>
            <a:ext cx="2335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Inclusive use of all cores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 all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51" name="Oval 13"/>
          <p:cNvSpPr>
            <a:spLocks noChangeArrowheads="1"/>
          </p:cNvSpPr>
          <p:nvPr/>
        </p:nvSpPr>
        <p:spPr bwMode="auto">
          <a:xfrm>
            <a:off x="3189698" y="2222374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926595" y="2214139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2" name="Oval 13"/>
          <p:cNvSpPr>
            <a:spLocks noChangeArrowheads="1"/>
          </p:cNvSpPr>
          <p:nvPr/>
        </p:nvSpPr>
        <p:spPr bwMode="auto">
          <a:xfrm>
            <a:off x="953908" y="221044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63" name="Straight Connector 62"/>
          <p:cNvCxnSpPr>
            <a:endCxn id="62" idx="7"/>
          </p:cNvCxnSpPr>
          <p:nvPr/>
        </p:nvCxnSpPr>
        <p:spPr bwMode="auto">
          <a:xfrm flipH="1">
            <a:off x="1009464" y="2015971"/>
            <a:ext cx="1115608" cy="2033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2125071" y="2015971"/>
            <a:ext cx="1137159" cy="20704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3210973" y="220585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5094070" y="280497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6" name="Down Arrow 65"/>
          <p:cNvSpPr/>
          <p:nvPr/>
        </p:nvSpPr>
        <p:spPr bwMode="auto">
          <a:xfrm>
            <a:off x="7434330" y="280497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7" name="Down Arrow 66"/>
          <p:cNvSpPr/>
          <p:nvPr/>
        </p:nvSpPr>
        <p:spPr bwMode="auto">
          <a:xfrm>
            <a:off x="881590" y="282544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56765" y="4549459"/>
            <a:ext cx="1444626" cy="1251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No known</a:t>
            </a:r>
          </a:p>
          <a:p>
            <a:pPr algn="ctr">
              <a:spcAft>
                <a:spcPts val="400"/>
              </a:spcAft>
            </a:pPr>
            <a:r>
              <a:rPr lang="en-US" sz="1200" i="1" dirty="0" smtClean="0"/>
              <a:t> implementation</a:t>
            </a:r>
            <a:endParaRPr lang="hu-HU" sz="1200" i="1" dirty="0" smtClean="0"/>
          </a:p>
          <a:p>
            <a:pPr algn="ctr"/>
            <a:r>
              <a:rPr lang="hu-HU" sz="1200" i="1" dirty="0" smtClean="0"/>
              <a:t>ARM/Linaro</a:t>
            </a:r>
          </a:p>
          <a:p>
            <a:pPr algn="ctr"/>
            <a:r>
              <a:rPr lang="hu-HU" sz="1200" i="1" dirty="0" smtClean="0"/>
              <a:t>EAS project</a:t>
            </a:r>
          </a:p>
          <a:p>
            <a:pPr algn="ctr"/>
            <a:r>
              <a:rPr lang="hu-HU" sz="1200" i="1" dirty="0" smtClean="0"/>
              <a:t>in progress</a:t>
            </a:r>
          </a:p>
          <a:p>
            <a:pPr algn="ctr"/>
            <a:r>
              <a:rPr lang="hu-HU" sz="1200" i="1" dirty="0" smtClean="0"/>
              <a:t>(2013-)</a:t>
            </a:r>
            <a:endParaRPr lang="en-US" sz="1200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71500" y="3060004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Exclusive</a:t>
            </a:r>
          </a:p>
          <a:p>
            <a:pPr algn="ctr"/>
            <a:r>
              <a:rPr lang="hu-HU" sz="1200" b="1" i="1" dirty="0" smtClean="0"/>
              <a:t> cluster migration</a:t>
            </a:r>
            <a:endParaRPr lang="en-US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323741" y="3053720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Inclusive</a:t>
            </a:r>
          </a:p>
          <a:p>
            <a:pPr algn="ctr"/>
            <a:r>
              <a:rPr lang="hu-HU" sz="1200" b="1" i="1" dirty="0" smtClean="0"/>
              <a:t> cluster migration</a:t>
            </a:r>
            <a:endParaRPr lang="en-US" sz="1200" b="1" dirty="0"/>
          </a:p>
        </p:txBody>
      </p:sp>
      <p:sp>
        <p:nvSpPr>
          <p:cNvPr id="71" name="Down Arrow 70"/>
          <p:cNvSpPr/>
          <p:nvPr/>
        </p:nvSpPr>
        <p:spPr bwMode="auto">
          <a:xfrm>
            <a:off x="3203860" y="282544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4076945" y="2343122"/>
            <a:ext cx="2179646" cy="373934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7362" y="638690"/>
            <a:ext cx="3327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4. Exclusive core migration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3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735" y="623888"/>
            <a:ext cx="4992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accent6"/>
                </a:solidFill>
              </a:rPr>
              <a:t>Principle of exclusive </a:t>
            </a:r>
            <a:r>
              <a:rPr lang="en-US" dirty="0">
                <a:solidFill>
                  <a:schemeClr val="accent6"/>
                </a:solidFill>
              </a:rPr>
              <a:t>core </a:t>
            </a:r>
            <a:r>
              <a:rPr lang="en-US" dirty="0" smtClean="0">
                <a:solidFill>
                  <a:schemeClr val="accent6"/>
                </a:solidFill>
              </a:rPr>
              <a:t>migration-1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600" y="998730"/>
            <a:ext cx="9032666" cy="1620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Linaro</a:t>
            </a:r>
            <a:r>
              <a:rPr lang="en-US" sz="1600" dirty="0" smtClean="0"/>
              <a:t> developed a model for task scheduling on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SOCs,</a:t>
            </a:r>
            <a:r>
              <a:rPr lang="hu-HU" sz="1600" dirty="0" smtClean="0"/>
              <a:t> called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IKS</a:t>
            </a:r>
            <a:r>
              <a:rPr lang="en-US" sz="1600" dirty="0" smtClean="0"/>
              <a:t> (</a:t>
            </a:r>
            <a:r>
              <a:rPr lang="en-US" sz="1600" dirty="0" smtClean="0">
                <a:solidFill>
                  <a:srgbClr val="FF0000"/>
                </a:solidFill>
              </a:rPr>
              <a:t>In Kernel Switcher</a:t>
            </a:r>
            <a:r>
              <a:rPr lang="en-US" sz="1600" dirty="0" smtClean="0"/>
              <a:t>) and designed</a:t>
            </a:r>
            <a:r>
              <a:rPr lang="hu-HU" sz="1600" dirty="0" smtClean="0"/>
              <a:t> </a:t>
            </a:r>
            <a:r>
              <a:rPr lang="en-US" sz="1600" dirty="0" smtClean="0"/>
              <a:t>an appropriate </a:t>
            </a:r>
            <a:r>
              <a:rPr lang="en-US" sz="1600" dirty="0" smtClean="0">
                <a:solidFill>
                  <a:srgbClr val="FF0000"/>
                </a:solidFill>
              </a:rPr>
              <a:t>Linux kernel patch</a:t>
            </a:r>
            <a:endParaRPr lang="hu-HU" sz="1600" dirty="0" smtClean="0">
              <a:solidFill>
                <a:srgbClr val="FF0000"/>
              </a:solidFill>
            </a:endParaRP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FF0000"/>
                </a:solidFill>
              </a:rPr>
              <a:t> </a:t>
            </a:r>
            <a:r>
              <a:rPr lang="hu-HU" sz="1600" dirty="0" smtClean="0">
                <a:solidFill>
                  <a:srgbClr val="FF0000"/>
                </a:solidFill>
              </a:rPr>
              <a:t>    </a:t>
            </a:r>
            <a:r>
              <a:rPr lang="en-US" sz="1600" dirty="0" smtClean="0"/>
              <a:t> </a:t>
            </a:r>
            <a:r>
              <a:rPr lang="hu-HU" sz="1600" dirty="0" smtClean="0"/>
              <a:t>(LSK 3.10 (Linaro Stable Kernel)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for an experimental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IKS builds </a:t>
            </a:r>
            <a:r>
              <a:rPr lang="en-US" sz="1600" dirty="0" smtClean="0">
                <a:solidFill>
                  <a:srgbClr val="0070C0"/>
                </a:solidFill>
              </a:rPr>
              <a:t>core pairs from the </a:t>
            </a:r>
            <a:r>
              <a:rPr lang="hu-HU" sz="1600" dirty="0" smtClean="0">
                <a:solidFill>
                  <a:srgbClr val="0070C0"/>
                </a:solidFill>
              </a:rPr>
              <a:t>cores of the </a:t>
            </a:r>
            <a:r>
              <a:rPr lang="en-US" sz="1600" dirty="0" smtClean="0">
                <a:solidFill>
                  <a:srgbClr val="0070C0"/>
                </a:solidFill>
              </a:rPr>
              <a:t>big and LITTLE core clusters</a:t>
            </a:r>
            <a:r>
              <a:rPr lang="en-US" sz="1600" dirty="0" smtClean="0"/>
              <a:t>, e.g. from 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en-US" sz="1600" dirty="0" smtClean="0"/>
              <a:t>Cortex-A15</a:t>
            </a:r>
            <a:r>
              <a:rPr lang="hu-HU" sz="1600" dirty="0" smtClean="0"/>
              <a:t> </a:t>
            </a:r>
            <a:r>
              <a:rPr lang="en-US" sz="1600" dirty="0" smtClean="0"/>
              <a:t>and Cortex-A7 cores, and treats </a:t>
            </a:r>
            <a:r>
              <a:rPr lang="en-US" sz="1600" dirty="0" smtClean="0">
                <a:solidFill>
                  <a:srgbClr val="0070C0"/>
                </a:solidFill>
              </a:rPr>
              <a:t>each </a:t>
            </a:r>
            <a:r>
              <a:rPr lang="hu-HU" sz="1600" dirty="0" smtClean="0">
                <a:solidFill>
                  <a:srgbClr val="0070C0"/>
                </a:solidFill>
              </a:rPr>
              <a:t>core </a:t>
            </a:r>
            <a:r>
              <a:rPr lang="en-US" sz="1600" dirty="0" smtClean="0">
                <a:solidFill>
                  <a:srgbClr val="0070C0"/>
                </a:solidFill>
              </a:rPr>
              <a:t>pair</a:t>
            </a:r>
            <a:r>
              <a:rPr lang="hu-HU" sz="1600" dirty="0" smtClean="0">
                <a:solidFill>
                  <a:srgbClr val="0070C0"/>
                </a:solidFill>
              </a:rPr>
              <a:t>,</a:t>
            </a:r>
            <a:r>
              <a:rPr lang="en-US" sz="1600" dirty="0" smtClean="0">
                <a:solidFill>
                  <a:srgbClr val="0070C0"/>
                </a:solidFill>
              </a:rPr>
              <a:t> consisting of a big</a:t>
            </a:r>
            <a:endParaRPr lang="hu-HU" sz="1600" dirty="0" smtClean="0">
              <a:solidFill>
                <a:srgbClr val="0070C0"/>
              </a:solidFill>
            </a:endParaRP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</a:t>
            </a:r>
            <a:r>
              <a:rPr lang="en-US" sz="1600" dirty="0" smtClean="0">
                <a:solidFill>
                  <a:srgbClr val="0070C0"/>
                </a:solidFill>
              </a:rPr>
              <a:t> and a LITTLE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core</a:t>
            </a:r>
            <a:r>
              <a:rPr lang="hu-HU" sz="1600" dirty="0" smtClean="0">
                <a:solidFill>
                  <a:srgbClr val="0070C0"/>
                </a:solidFill>
              </a:rPr>
              <a:t>,</a:t>
            </a:r>
            <a:r>
              <a:rPr lang="en-US" sz="1600" dirty="0" smtClean="0">
                <a:solidFill>
                  <a:srgbClr val="0070C0"/>
                </a:solidFill>
              </a:rPr>
              <a:t> as a single </a:t>
            </a:r>
            <a:r>
              <a:rPr lang="en-US" sz="1600" dirty="0" smtClean="0">
                <a:solidFill>
                  <a:srgbClr val="FF0000"/>
                </a:solidFill>
              </a:rPr>
              <a:t>virtual core</a:t>
            </a:r>
            <a:r>
              <a:rPr lang="en-US" sz="1600" dirty="0" smtClean="0"/>
              <a:t>, as indicated in the next Figure.  </a:t>
            </a:r>
            <a:endParaRPr lang="en-US" sz="1600" dirty="0"/>
          </a:p>
        </p:txBody>
      </p:sp>
      <p:pic>
        <p:nvPicPr>
          <p:cNvPr id="6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25" y="3113965"/>
            <a:ext cx="6729978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6296" y="6300028"/>
            <a:ext cx="8336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Virtual cores of a 4x Cortex-A15 and 4x Cortex-A7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SOC [</a:t>
            </a:r>
            <a:r>
              <a:rPr lang="hu-HU" sz="1600" dirty="0" smtClean="0"/>
              <a:t>15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525" y="998730"/>
            <a:ext cx="873508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The Linux kernel schedules then the tasks to the virtual cores</a:t>
            </a:r>
            <a:r>
              <a:rPr lang="en-US" sz="1600" dirty="0" smtClean="0"/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For each core pair the </a:t>
            </a:r>
            <a:r>
              <a:rPr lang="en-US" sz="1600" dirty="0" err="1" smtClean="0">
                <a:solidFill>
                  <a:srgbClr val="0070C0"/>
                </a:solidFill>
              </a:rPr>
              <a:t>cpufreq</a:t>
            </a:r>
            <a:r>
              <a:rPr lang="en-US" sz="1600" dirty="0" smtClean="0">
                <a:solidFill>
                  <a:srgbClr val="0070C0"/>
                </a:solidFill>
              </a:rPr>
              <a:t> driver of the Linux kernel controls whether the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      LITLE core </a:t>
            </a:r>
            <a:r>
              <a:rPr lang="en-US" sz="1600" dirty="0" smtClean="0"/>
              <a:t>(for low power) </a:t>
            </a:r>
            <a:r>
              <a:rPr lang="en-US" sz="1600" dirty="0" smtClean="0">
                <a:solidFill>
                  <a:srgbClr val="0070C0"/>
                </a:solidFill>
              </a:rPr>
              <a:t>or the big core </a:t>
            </a:r>
            <a:r>
              <a:rPr lang="en-US" sz="1600" dirty="0" smtClean="0"/>
              <a:t>(for maximum performance) </a:t>
            </a:r>
            <a:r>
              <a:rPr lang="en-US" sz="1600" dirty="0" smtClean="0">
                <a:solidFill>
                  <a:srgbClr val="0070C0"/>
                </a:solidFill>
              </a:rPr>
              <a:t>should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70C0"/>
                </a:solidFill>
              </a:rPr>
              <a:t>      be activated.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An important feature of IKS is that it relies on existing Linux kernel scheduling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mechanisms and thus is easy to implement.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170735" y="623888"/>
            <a:ext cx="4992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accent6"/>
                </a:solidFill>
              </a:rPr>
              <a:t>Principle of exclusive </a:t>
            </a:r>
            <a:r>
              <a:rPr lang="en-US" dirty="0">
                <a:solidFill>
                  <a:schemeClr val="accent6"/>
                </a:solidFill>
              </a:rPr>
              <a:t>core </a:t>
            </a:r>
            <a:r>
              <a:rPr lang="en-US" dirty="0" smtClean="0">
                <a:solidFill>
                  <a:schemeClr val="accent6"/>
                </a:solidFill>
              </a:rPr>
              <a:t>migration-2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1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576822"/>
            <a:ext cx="6975775" cy="405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8148" y="633413"/>
            <a:ext cx="9042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Experimental </a:t>
            </a:r>
            <a:r>
              <a:rPr lang="en-US" dirty="0">
                <a:solidFill>
                  <a:schemeClr val="accent6"/>
                </a:solidFill>
              </a:rPr>
              <a:t>implementation of IKS on </a:t>
            </a:r>
            <a:r>
              <a:rPr lang="en-US" dirty="0" smtClean="0">
                <a:solidFill>
                  <a:schemeClr val="accent6"/>
                </a:solidFill>
              </a:rPr>
              <a:t>a 2x </a:t>
            </a:r>
            <a:r>
              <a:rPr lang="en-US" dirty="0">
                <a:solidFill>
                  <a:schemeClr val="accent6"/>
                </a:solidFill>
              </a:rPr>
              <a:t>Cortex-A15 and 2x </a:t>
            </a:r>
            <a:r>
              <a:rPr lang="en-US" dirty="0" smtClean="0">
                <a:solidFill>
                  <a:schemeClr val="accent6"/>
                </a:solidFill>
              </a:rPr>
              <a:t>Cortex-A7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  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configuration 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2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720" y="625990"/>
            <a:ext cx="7618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Virtual cores of the experimental implementation of IKS on a </a:t>
            </a:r>
          </a:p>
          <a:p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2x Cortex-A15 and 2x Cortex-A7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configuration 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51720" y="1716485"/>
            <a:ext cx="5265585" cy="3474893"/>
            <a:chOff x="1930515" y="2197099"/>
            <a:chExt cx="5265585" cy="347489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22"/>
            <a:stretch/>
          </p:blipFill>
          <p:spPr bwMode="auto">
            <a:xfrm>
              <a:off x="1930515" y="2197099"/>
              <a:ext cx="5265585" cy="3375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180544" y="5364215"/>
              <a:ext cx="15520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Virtual core 0</a:t>
              </a:r>
              <a:endParaRPr lang="en-US" sz="1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45729" y="5364215"/>
              <a:ext cx="15520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Virtual core 1</a:t>
              </a:r>
              <a:endParaRPr lang="en-US" sz="1400" b="1" dirty="0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005" y="625990"/>
            <a:ext cx="5225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Operating points of the virtual cores-1 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6910" y="998730"/>
            <a:ext cx="8796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Cortex-A15 and Cortex-A7 SOCs have originally the following operating points: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" t="29921" r="51479" b="3751"/>
          <a:stretch/>
        </p:blipFill>
        <p:spPr bwMode="auto">
          <a:xfrm>
            <a:off x="2853190" y="1585410"/>
            <a:ext cx="3429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6565" y="5589240"/>
            <a:ext cx="7313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Operation points of the Cortex-A15 and Cortex-A7 SOCs [</a:t>
            </a:r>
            <a:r>
              <a:rPr lang="hu-HU" sz="1600" dirty="0" smtClean="0"/>
              <a:t>16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0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020" y="998730"/>
            <a:ext cx="8309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 a seamless continuation of the operating points of both SOCs </a:t>
            </a:r>
            <a:r>
              <a:rPr lang="en-US" sz="1600" dirty="0" smtClean="0">
                <a:solidFill>
                  <a:srgbClr val="0070C0"/>
                </a:solidFill>
              </a:rPr>
              <a:t>the original  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  operating points of the Cortex-A7 </a:t>
            </a:r>
            <a:r>
              <a:rPr lang="en-US" sz="1600" dirty="0" smtClean="0"/>
              <a:t>will be modified, actually </a:t>
            </a:r>
            <a:r>
              <a:rPr lang="en-US" sz="1600" dirty="0" smtClean="0">
                <a:solidFill>
                  <a:srgbClr val="0070C0"/>
                </a:solidFill>
              </a:rPr>
              <a:t>halved</a:t>
            </a:r>
            <a:r>
              <a:rPr lang="en-US" sz="1600" dirty="0" smtClean="0"/>
              <a:t>, during the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initialization of the IKS, as shown below.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8" t="32178" r="4846" b="12098"/>
          <a:stretch/>
        </p:blipFill>
        <p:spPr bwMode="auto">
          <a:xfrm>
            <a:off x="1736685" y="2213865"/>
            <a:ext cx="33147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82090" y="2888940"/>
            <a:ext cx="2932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Operating points of the LITTLE core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517105" y="4149080"/>
            <a:ext cx="2650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Operating points of the big core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83180" y="632340"/>
            <a:ext cx="5372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Operating points of the virtual cores-</a:t>
            </a:r>
            <a:r>
              <a:rPr lang="hu-HU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6515" y="1583795"/>
            <a:ext cx="8725029" cy="4699000"/>
            <a:chOff x="257461" y="485775"/>
            <a:chExt cx="10454329" cy="5886450"/>
          </a:xfrm>
        </p:grpSpPr>
        <p:pic>
          <p:nvPicPr>
            <p:cNvPr id="5120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14"/>
            <a:stretch/>
          </p:blipFill>
          <p:spPr bwMode="auto">
            <a:xfrm>
              <a:off x="656565" y="485775"/>
              <a:ext cx="10055225" cy="588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" r="95949"/>
            <a:stretch/>
          </p:blipFill>
          <p:spPr bwMode="auto">
            <a:xfrm>
              <a:off x="257461" y="485775"/>
              <a:ext cx="309094" cy="588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06515" y="998730"/>
            <a:ext cx="9061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As a result the Linux kernel sees the following operating points of the virtual cores: 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80005" y="625990"/>
            <a:ext cx="5225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Operating points of the virtual cores-3 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815" y="628610"/>
            <a:ext cx="545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Switching between big and LITTLE cores 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998730"/>
            <a:ext cx="9242274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Let’s suppose that at a given time a virtual core runs at 200 </a:t>
            </a:r>
            <a:r>
              <a:rPr lang="en-US" sz="1600" dirty="0" err="1" smtClean="0"/>
              <a:t>MHz.</a:t>
            </a:r>
            <a:endParaRPr lang="en-US" sz="1600" dirty="0" smtClean="0"/>
          </a:p>
          <a:p>
            <a:pPr>
              <a:spcAft>
                <a:spcPts val="600"/>
              </a:spcAft>
            </a:pPr>
            <a:r>
              <a:rPr lang="en-US" sz="1600" dirty="0" smtClean="0"/>
              <a:t>    Then the LITTLE core is active and its big core pair (A15) is shut down.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When</a:t>
            </a:r>
            <a:r>
              <a:rPr lang="en-US" sz="1600" dirty="0" smtClean="0"/>
              <a:t> subsequently, the frequency governor requests a core frequency of, let say</a:t>
            </a:r>
          </a:p>
          <a:p>
            <a:r>
              <a:rPr lang="en-US" sz="1600" dirty="0" smtClean="0"/>
              <a:t>      1000 MHz, this </a:t>
            </a:r>
            <a:r>
              <a:rPr lang="en-US" sz="1600" dirty="0" smtClean="0">
                <a:solidFill>
                  <a:srgbClr val="0070C0"/>
                </a:solidFill>
              </a:rPr>
              <a:t>request cannot be satisfied </a:t>
            </a:r>
            <a:r>
              <a:rPr lang="en-US" sz="1600" dirty="0" smtClean="0"/>
              <a:t>by the LITTLE core (A7) and the </a:t>
            </a:r>
          </a:p>
          <a:p>
            <a:r>
              <a:rPr lang="en-US" sz="1600" dirty="0" smtClean="0"/>
              <a:t>       </a:t>
            </a:r>
            <a:r>
              <a:rPr lang="en-US" sz="1600" dirty="0" err="1" smtClean="0">
                <a:solidFill>
                  <a:srgbClr val="0070C0"/>
                </a:solidFill>
              </a:rPr>
              <a:t>CPUfreq</a:t>
            </a:r>
            <a:r>
              <a:rPr lang="en-US" sz="1600" dirty="0" smtClean="0">
                <a:solidFill>
                  <a:srgbClr val="0070C0"/>
                </a:solidFill>
              </a:rPr>
              <a:t> driver of the kernel instructs the Switcher to perform a core switch</a:t>
            </a:r>
            <a:endParaRPr lang="en-US" sz="1600" dirty="0" smtClean="0"/>
          </a:p>
          <a:p>
            <a:pPr>
              <a:spcAft>
                <a:spcPts val="600"/>
              </a:spcAft>
            </a:pPr>
            <a:r>
              <a:rPr lang="en-US" sz="1600" dirty="0" smtClean="0"/>
              <a:t>      from the LITTLE core to the big core.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switching process is detailed in the next three Figures.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Here we note that in the Figures the </a:t>
            </a:r>
            <a:r>
              <a:rPr lang="en-US" sz="1600" dirty="0" smtClean="0">
                <a:solidFill>
                  <a:srgbClr val="0070C0"/>
                </a:solidFill>
              </a:rPr>
              <a:t>currently active core </a:t>
            </a:r>
            <a:r>
              <a:rPr lang="en-US" sz="1600" dirty="0" smtClean="0"/>
              <a:t>is termed as the</a:t>
            </a:r>
          </a:p>
          <a:p>
            <a:r>
              <a:rPr lang="en-US" sz="1600" dirty="0" smtClean="0"/>
              <a:t>       “</a:t>
            </a:r>
            <a:r>
              <a:rPr lang="en-US" sz="1600" dirty="0" smtClean="0">
                <a:solidFill>
                  <a:srgbClr val="FF0000"/>
                </a:solidFill>
              </a:rPr>
              <a:t>outbound</a:t>
            </a:r>
            <a:r>
              <a:rPr lang="en-US" sz="1600" dirty="0" smtClean="0"/>
              <a:t>” core whereas the </a:t>
            </a:r>
            <a:r>
              <a:rPr lang="en-US" sz="1600" dirty="0" smtClean="0">
                <a:solidFill>
                  <a:srgbClr val="0070C0"/>
                </a:solidFill>
              </a:rPr>
              <a:t>target core </a:t>
            </a:r>
            <a:r>
              <a:rPr lang="en-US" sz="1600" dirty="0" smtClean="0"/>
              <a:t>as the  “</a:t>
            </a:r>
            <a:r>
              <a:rPr lang="en-US" sz="1600" dirty="0" smtClean="0">
                <a:solidFill>
                  <a:srgbClr val="FF0000"/>
                </a:solidFill>
              </a:rPr>
              <a:t>inbound</a:t>
            </a:r>
            <a:r>
              <a:rPr lang="en-US" sz="1600" dirty="0" smtClean="0"/>
              <a:t>” core. </a:t>
            </a:r>
            <a:endParaRPr lang="en-US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9"/>
          <a:stretch/>
        </p:blipFill>
        <p:spPr bwMode="auto">
          <a:xfrm>
            <a:off x="929542" y="1223755"/>
            <a:ext cx="7267148" cy="508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295" y="619085"/>
            <a:ext cx="415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The core switching process-1 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2"/>
          <a:stretch/>
        </p:blipFill>
        <p:spPr bwMode="auto">
          <a:xfrm>
            <a:off x="1049648" y="1279991"/>
            <a:ext cx="7212762" cy="412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388" y="621860"/>
            <a:ext cx="740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Expected results of</a:t>
            </a:r>
            <a:r>
              <a:rPr lang="en-US" dirty="0" smtClean="0">
                <a:solidFill>
                  <a:schemeClr val="accent6"/>
                </a:solidFill>
              </a:rPr>
              <a:t> using the big and LITTLE </a:t>
            </a:r>
            <a:r>
              <a:rPr lang="hu-HU" dirty="0" smtClean="0">
                <a:solidFill>
                  <a:schemeClr val="accent6"/>
                </a:solidFill>
              </a:rPr>
              <a:t>technology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[</a:t>
            </a:r>
            <a:r>
              <a:rPr lang="hu-HU" dirty="0" smtClean="0"/>
              <a:t>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itle 1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1.1 </a:t>
            </a:r>
            <a:r>
              <a:rPr lang="en-US" dirty="0"/>
              <a:t>The rationale for </a:t>
            </a:r>
            <a:r>
              <a:rPr lang="en-US" dirty="0" err="1"/>
              <a:t>big.LITTLE</a:t>
            </a:r>
            <a:r>
              <a:rPr lang="en-US" dirty="0"/>
              <a:t> </a:t>
            </a:r>
            <a:r>
              <a:rPr lang="hu-HU" dirty="0"/>
              <a:t>processing</a:t>
            </a:r>
            <a:r>
              <a:rPr lang="en-US" dirty="0"/>
              <a:t> </a:t>
            </a:r>
            <a:r>
              <a:rPr lang="hu-HU" dirty="0" smtClean="0"/>
              <a:t>(4)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511659" y="1808820"/>
            <a:ext cx="4279541" cy="36832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4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5"/>
          <a:stretch/>
        </p:blipFill>
        <p:spPr bwMode="auto">
          <a:xfrm>
            <a:off x="1089399" y="1255520"/>
            <a:ext cx="6992991" cy="499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4295" y="619085"/>
            <a:ext cx="415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The core switching process-2 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3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1"/>
          <a:stretch/>
        </p:blipFill>
        <p:spPr bwMode="auto">
          <a:xfrm>
            <a:off x="864523" y="1223755"/>
            <a:ext cx="7397887" cy="477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1120" y="619085"/>
            <a:ext cx="415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The core switching process-3 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1"/>
          <a:stretch/>
        </p:blipFill>
        <p:spPr bwMode="auto">
          <a:xfrm>
            <a:off x="1000125" y="1905000"/>
            <a:ext cx="71437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050" y="632340"/>
            <a:ext cx="379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Measured results of IKS-1 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6515" y="998730"/>
            <a:ext cx="9131474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Performance/power results of the experimental IKS system are shown below.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data contrast</a:t>
            </a:r>
            <a:r>
              <a:rPr lang="hu-HU" sz="1600" dirty="0" smtClean="0"/>
              <a:t>s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performance/power values of IKS </a:t>
            </a:r>
            <a:r>
              <a:rPr lang="en-US" sz="1600" dirty="0" smtClean="0"/>
              <a:t>(implemented in three </a:t>
            </a:r>
          </a:p>
          <a:p>
            <a:r>
              <a:rPr lang="en-US" sz="1600" dirty="0" smtClean="0"/>
              <a:t>        configurations) with a system including only two Cortex-A15 or two Cortex-A7.   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674897" y="6150786"/>
            <a:ext cx="6082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Figure: Measured performance/power results of IKS [</a:t>
            </a:r>
            <a:r>
              <a:rPr lang="hu-HU" sz="1600" dirty="0" smtClean="0"/>
              <a:t>16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4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050" y="622815"/>
            <a:ext cx="379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Measured results of IKS-2 </a:t>
            </a:r>
            <a:r>
              <a:rPr lang="en-US" dirty="0" smtClean="0"/>
              <a:t>[</a:t>
            </a:r>
            <a:r>
              <a:rPr lang="hu-HU" dirty="0" smtClean="0"/>
              <a:t>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3144" y="990889"/>
            <a:ext cx="8199296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As the Figure shows, </a:t>
            </a:r>
            <a:r>
              <a:rPr lang="en-US" sz="1600" dirty="0" smtClean="0">
                <a:solidFill>
                  <a:srgbClr val="0070C0"/>
                </a:solidFill>
              </a:rPr>
              <a:t>achieved results are not very convincing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This can be the reason why </a:t>
            </a:r>
            <a:r>
              <a:rPr lang="en-US" sz="1600" dirty="0" smtClean="0">
                <a:solidFill>
                  <a:srgbClr val="0070C0"/>
                </a:solidFill>
              </a:rPr>
              <a:t>no commercial implementation became known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using IKS</a:t>
            </a:r>
            <a:r>
              <a:rPr lang="hu-HU" sz="1600" dirty="0" smtClean="0">
                <a:solidFill>
                  <a:srgbClr val="0070C0"/>
                </a:solidFill>
              </a:rPr>
              <a:t> yet</a:t>
            </a:r>
            <a:r>
              <a:rPr lang="en-US" sz="1600" dirty="0" smtClean="0">
                <a:solidFill>
                  <a:srgbClr val="0070C0"/>
                </a:solidFill>
              </a:rPr>
              <a:t>. 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4. </a:t>
            </a:r>
            <a:r>
              <a:rPr lang="en-US" dirty="0" smtClean="0"/>
              <a:t>Exclusive core migration </a:t>
            </a:r>
            <a:r>
              <a:rPr lang="hu-HU" dirty="0" smtClean="0"/>
              <a:t>(14)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608013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5. </a:t>
            </a:r>
            <a:r>
              <a:rPr lang="hu-HU" sz="2000" dirty="0" smtClean="0">
                <a:solidFill>
                  <a:srgbClr val="FFFFFF"/>
                </a:solidFill>
              </a:rPr>
              <a:t>Global task scheduling (GTS)</a:t>
            </a:r>
            <a:endParaRPr lang="hu-H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5. Global Task Scheduling (GTS)</a:t>
            </a:r>
            <a:r>
              <a:rPr lang="en-US" dirty="0" smtClean="0"/>
              <a:t>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460434" y="2330981"/>
            <a:ext cx="1481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Inclusive</a:t>
            </a:r>
            <a:r>
              <a:rPr lang="hu-HU" sz="1200" b="1" dirty="0" smtClean="0">
                <a:solidFill>
                  <a:srgbClr val="000000"/>
                </a:solidFill>
              </a:rPr>
              <a:t> use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 of the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417205" y="3053720"/>
            <a:ext cx="2169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Global Task scheduling</a:t>
            </a:r>
          </a:p>
          <a:p>
            <a:pPr algn="ctr" eaLnBrk="1" fontAlgn="base" hangingPunct="1">
              <a:spcBef>
                <a:spcPct val="0"/>
              </a:spcBef>
              <a:spcAft>
                <a:spcPts val="20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(GTS)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6515" y="2337201"/>
            <a:ext cx="1481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Exclusive</a:t>
            </a:r>
            <a:r>
              <a:rPr lang="hu-HU" sz="1200" b="1" dirty="0" smtClean="0">
                <a:solidFill>
                  <a:srgbClr val="000000"/>
                </a:solidFill>
              </a:rPr>
              <a:t> use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 of the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7420168" y="2249888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25026" y="2344170"/>
            <a:ext cx="2731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Exclusive </a:t>
            </a:r>
            <a:r>
              <a:rPr lang="hu-HU" sz="1200" b="1" dirty="0" smtClean="0">
                <a:solidFill>
                  <a:srgbClr val="000000"/>
                </a:solidFill>
              </a:rPr>
              <a:t>use of cores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 big.LITTLE core pairs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157065" y="2241653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296038" y="1718343"/>
            <a:ext cx="18902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</a:rPr>
              <a:t>Cluster migration 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184378" y="2237960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469439" y="1706582"/>
            <a:ext cx="18902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</a:rPr>
              <a:t>Core migration 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cxnSp>
        <p:nvCxnSpPr>
          <p:cNvPr id="34" name="Straight Connector 33"/>
          <p:cNvCxnSpPr>
            <a:endCxn id="32" idx="7"/>
          </p:cNvCxnSpPr>
          <p:nvPr/>
        </p:nvCxnSpPr>
        <p:spPr bwMode="auto">
          <a:xfrm flipH="1">
            <a:off x="5239934" y="2043485"/>
            <a:ext cx="1115608" cy="2033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6355541" y="2043485"/>
            <a:ext cx="1137159" cy="20704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7441443" y="2233365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flipH="1">
            <a:off x="2220191" y="1386509"/>
            <a:ext cx="2165760" cy="26401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>
            <a:endCxn id="39" idx="1"/>
          </p:cNvCxnSpPr>
          <p:nvPr/>
        </p:nvCxnSpPr>
        <p:spPr bwMode="auto">
          <a:xfrm>
            <a:off x="4385951" y="1386509"/>
            <a:ext cx="1992116" cy="2456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Oval 13"/>
          <p:cNvSpPr>
            <a:spLocks noChangeArrowheads="1"/>
          </p:cNvSpPr>
          <p:nvPr/>
        </p:nvSpPr>
        <p:spPr bwMode="auto">
          <a:xfrm>
            <a:off x="6368535" y="1623325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1466655" y="1101997"/>
            <a:ext cx="58546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algn="ctr">
              <a:spcBef>
                <a:spcPct val="0"/>
              </a:spcBef>
              <a:buClrTx/>
              <a:buSzTx/>
              <a:buNone/>
            </a:pPr>
            <a:r>
              <a:rPr lang="en-US" altLang="en-US" sz="1200" b="1" dirty="0">
                <a:solidFill>
                  <a:srgbClr val="000000"/>
                </a:solidFill>
              </a:rPr>
              <a:t>Implementation of </a:t>
            </a:r>
            <a:r>
              <a:rPr lang="hu-HU" altLang="en-US" sz="1200" b="1" dirty="0" smtClean="0">
                <a:solidFill>
                  <a:srgbClr val="000000"/>
                </a:solidFill>
              </a:rPr>
              <a:t>task scheduling in the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</a:rPr>
              <a:t>big-LITTLE </a:t>
            </a:r>
            <a:r>
              <a:rPr lang="en-US" altLang="en-US" sz="1200" b="1" dirty="0" smtClean="0">
                <a:solidFill>
                  <a:srgbClr val="000000"/>
                </a:solidFill>
              </a:rPr>
              <a:t>technology</a:t>
            </a:r>
            <a:endParaRPr lang="en-US" altLang="en-US" sz="1200" b="1" dirty="0">
              <a:solidFill>
                <a:srgbClr val="000000"/>
              </a:solidFill>
            </a:endParaRPr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2210805" y="162070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20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82428" y="3850651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(2012) [</a:t>
            </a:r>
            <a:r>
              <a:rPr lang="hu-HU" sz="1200" i="1" dirty="0" smtClean="0"/>
              <a:t>9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36898" y="3859956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(2011) [</a:t>
            </a:r>
            <a:r>
              <a:rPr lang="hu-HU" sz="1200" i="1" dirty="0" smtClean="0"/>
              <a:t>3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6481565" y="3862060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Described first in ARM’s </a:t>
            </a:r>
          </a:p>
          <a:p>
            <a:pPr algn="ctr"/>
            <a:r>
              <a:rPr lang="en-US" sz="1200" i="1" dirty="0" smtClean="0"/>
              <a:t>White Paper (2011) [</a:t>
            </a:r>
            <a:r>
              <a:rPr lang="hu-HU" sz="1200" i="1" dirty="0" smtClean="0"/>
              <a:t>3</a:t>
            </a:r>
            <a:r>
              <a:rPr lang="en-US" sz="1200" i="1" dirty="0" smtClean="0"/>
              <a:t>]</a:t>
            </a:r>
            <a:endParaRPr lang="en-US" sz="12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129768" y="5393802"/>
            <a:ext cx="195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Samsung </a:t>
            </a:r>
            <a:r>
              <a:rPr lang="en-US" sz="1200" i="1" dirty="0" err="1" smtClean="0"/>
              <a:t>Exynos</a:t>
            </a:r>
            <a:r>
              <a:rPr lang="en-US" sz="1200" i="1" dirty="0" smtClean="0"/>
              <a:t> </a:t>
            </a:r>
            <a:r>
              <a:rPr lang="en-US" sz="1200" i="1" dirty="0"/>
              <a:t>5</a:t>
            </a:r>
          </a:p>
          <a:p>
            <a:pPr algn="ctr"/>
            <a:r>
              <a:rPr lang="en-US" sz="1200" i="1" dirty="0"/>
              <a:t> </a:t>
            </a:r>
            <a:r>
              <a:rPr lang="en-US" sz="1200" i="1" dirty="0" err="1"/>
              <a:t>Octa</a:t>
            </a:r>
            <a:r>
              <a:rPr lang="en-US" sz="1200" i="1" dirty="0"/>
              <a:t> 5410 </a:t>
            </a:r>
            <a:r>
              <a:rPr lang="en-US" sz="1200" i="1" dirty="0" smtClean="0"/>
              <a:t>(2013)</a:t>
            </a:r>
          </a:p>
          <a:p>
            <a:pPr algn="ctr">
              <a:spcAft>
                <a:spcPts val="400"/>
              </a:spcAft>
            </a:pPr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33263" y="4330495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Used first in</a:t>
            </a:r>
            <a:endParaRPr lang="en-US" sz="12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6311003" y="5011425"/>
            <a:ext cx="247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Samsung HMP on</a:t>
            </a:r>
            <a:endParaRPr lang="en-US" sz="1200" i="1" dirty="0"/>
          </a:p>
          <a:p>
            <a:pPr algn="ctr"/>
            <a:r>
              <a:rPr lang="en-US" sz="1200" i="1" dirty="0"/>
              <a:t> </a:t>
            </a:r>
            <a:r>
              <a:rPr lang="en-US" sz="1200" i="1" dirty="0" err="1" smtClean="0"/>
              <a:t>Exynos</a:t>
            </a:r>
            <a:r>
              <a:rPr lang="en-US" sz="1200" i="1" dirty="0" smtClean="0"/>
              <a:t> 5 </a:t>
            </a:r>
            <a:r>
              <a:rPr lang="en-US" sz="1200" i="1" dirty="0" err="1" smtClean="0"/>
              <a:t>Octa</a:t>
            </a:r>
            <a:r>
              <a:rPr lang="en-US" sz="1200" i="1" dirty="0" smtClean="0"/>
              <a:t> 5420 (2013)</a:t>
            </a:r>
          </a:p>
          <a:p>
            <a:pPr algn="ctr"/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4260224" y="3057414"/>
            <a:ext cx="1806905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Exclusive </a:t>
            </a:r>
          </a:p>
          <a:p>
            <a:pPr algn="ctr">
              <a:spcAft>
                <a:spcPts val="200"/>
              </a:spcAft>
            </a:pPr>
            <a:r>
              <a:rPr lang="hu-HU" sz="1200" b="1" i="1" dirty="0" smtClean="0"/>
              <a:t>core migration </a:t>
            </a:r>
          </a:p>
          <a:p>
            <a:pPr algn="ctr"/>
            <a:r>
              <a:rPr lang="en-US" sz="1200" b="1" i="1" dirty="0" smtClean="0"/>
              <a:t>In Kernel Switcher</a:t>
            </a:r>
          </a:p>
          <a:p>
            <a:pPr algn="ctr">
              <a:spcAft>
                <a:spcPts val="400"/>
              </a:spcAft>
            </a:pPr>
            <a:r>
              <a:rPr lang="en-US" sz="1200" b="1" i="1" dirty="0" smtClean="0"/>
              <a:t>(IKS)</a:t>
            </a:r>
            <a:endParaRPr lang="en-US" sz="1200" b="1" i="1" dirty="0"/>
          </a:p>
        </p:txBody>
      </p:sp>
      <p:sp>
        <p:nvSpPr>
          <p:cNvPr id="54" name="Rectangle 53"/>
          <p:cNvSpPr/>
          <p:nvPr/>
        </p:nvSpPr>
        <p:spPr>
          <a:xfrm>
            <a:off x="6085221" y="3469295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i="1" dirty="0" smtClean="0"/>
              <a:t>Heterogeneous Multi-Processing</a:t>
            </a:r>
          </a:p>
          <a:p>
            <a:pPr algn="ctr"/>
            <a:r>
              <a:rPr lang="en-US" sz="1200" b="1" i="1" dirty="0" smtClean="0"/>
              <a:t> </a:t>
            </a:r>
            <a:r>
              <a:rPr lang="en-US" sz="1200" b="1" i="1" dirty="0"/>
              <a:t>(</a:t>
            </a:r>
            <a:r>
              <a:rPr lang="en-US" sz="1200" b="1" i="1" dirty="0" smtClean="0"/>
              <a:t>HMP) </a:t>
            </a:r>
            <a:endParaRPr lang="en-US" sz="1200" b="1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5682790" y="6124524"/>
            <a:ext cx="3742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i="1" dirty="0" smtClean="0"/>
              <a:t>Qualcomm</a:t>
            </a:r>
            <a:r>
              <a:rPr lang="en-US" sz="1300" i="1" dirty="0" smtClean="0"/>
              <a:t> </a:t>
            </a:r>
            <a:r>
              <a:rPr lang="hu-HU" sz="1300" i="1" dirty="0" smtClean="0"/>
              <a:t>Snapdragon S 808 </a:t>
            </a:r>
            <a:r>
              <a:rPr lang="en-US" sz="1300" i="1" dirty="0" smtClean="0"/>
              <a:t>(2014)</a:t>
            </a:r>
          </a:p>
          <a:p>
            <a:pPr algn="ctr"/>
            <a:r>
              <a:rPr lang="en-US" sz="1200" i="1" dirty="0" smtClean="0"/>
              <a:t>(4 A</a:t>
            </a:r>
            <a:r>
              <a:rPr lang="hu-HU" sz="1200" i="1" dirty="0" smtClean="0"/>
              <a:t>53</a:t>
            </a:r>
            <a:r>
              <a:rPr lang="en-US" sz="1200" i="1" dirty="0" smtClean="0"/>
              <a:t> + </a:t>
            </a:r>
            <a:r>
              <a:rPr lang="hu-HU" sz="1200" i="1" dirty="0" smtClean="0"/>
              <a:t>2</a:t>
            </a:r>
            <a:r>
              <a:rPr lang="en-US" sz="1200" i="1" dirty="0" smtClean="0"/>
              <a:t> A</a:t>
            </a:r>
            <a:r>
              <a:rPr lang="hu-HU" sz="1200" i="1" dirty="0" smtClean="0"/>
              <a:t>57</a:t>
            </a:r>
            <a:r>
              <a:rPr lang="en-US" sz="1200" i="1" dirty="0" smtClean="0"/>
              <a:t> cores)</a:t>
            </a:r>
            <a:endParaRPr lang="en-US" sz="1200" i="1" dirty="0"/>
          </a:p>
        </p:txBody>
      </p:sp>
      <p:grpSp>
        <p:nvGrpSpPr>
          <p:cNvPr id="43" name="Csoportba foglalás 34"/>
          <p:cNvGrpSpPr>
            <a:grpSpLocks/>
          </p:cNvGrpSpPr>
          <p:nvPr/>
        </p:nvGrpSpPr>
        <p:grpSpPr bwMode="auto">
          <a:xfrm>
            <a:off x="1506108" y="6667944"/>
            <a:ext cx="5534025" cy="71437"/>
            <a:chOff x="2132013" y="3222600"/>
            <a:chExt cx="5186362" cy="103238"/>
          </a:xfrm>
        </p:grpSpPr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V="1">
              <a:off x="2132013" y="32478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6705600" y="3222600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 flipH="1" flipV="1">
              <a:off x="2132013" y="32766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 flipV="1">
              <a:off x="6705600" y="3271838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2133600" y="3237743"/>
              <a:ext cx="5184775" cy="72000"/>
            </a:xfrm>
            <a:custGeom>
              <a:avLst/>
              <a:gdLst>
                <a:gd name="T0" fmla="*/ 0 w 2994"/>
                <a:gd name="T1" fmla="*/ 36000 h 90"/>
                <a:gd name="T2" fmla="*/ 4713747 w 2994"/>
                <a:gd name="T3" fmla="*/ 72000 h 90"/>
                <a:gd name="T4" fmla="*/ 5184775 w 2994"/>
                <a:gd name="T5" fmla="*/ 36000 h 90"/>
                <a:gd name="T6" fmla="*/ 4713747 w 2994"/>
                <a:gd name="T7" fmla="*/ 0 h 90"/>
                <a:gd name="T8" fmla="*/ 0 w 2994"/>
                <a:gd name="T9" fmla="*/ 3600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4"/>
                <a:gd name="T16" fmla="*/ 0 h 90"/>
                <a:gd name="T17" fmla="*/ 2994 w 299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4" h="90">
                  <a:moveTo>
                    <a:pt x="0" y="45"/>
                  </a:moveTo>
                  <a:lnTo>
                    <a:pt x="2722" y="90"/>
                  </a:lnTo>
                  <a:lnTo>
                    <a:pt x="2994" y="45"/>
                  </a:lnTo>
                  <a:lnTo>
                    <a:pt x="2722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999" y="3509245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/>
              <a:t>Nvidia’s</a:t>
            </a:r>
            <a:r>
              <a:rPr lang="en-US" sz="1200" b="1" i="1" dirty="0"/>
              <a:t> Variable </a:t>
            </a:r>
            <a:r>
              <a:rPr lang="en-US" sz="1200" b="1" i="1" dirty="0" smtClean="0"/>
              <a:t>SMP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159" y="4568905"/>
            <a:ext cx="2194833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Nvidia’s</a:t>
            </a:r>
            <a:r>
              <a:rPr lang="en-US" sz="1200" dirty="0" smtClean="0"/>
              <a:t> </a:t>
            </a:r>
            <a:r>
              <a:rPr lang="en-US" sz="1200" i="1" dirty="0" err="1"/>
              <a:t>Tegra</a:t>
            </a:r>
            <a:r>
              <a:rPr lang="en-US" sz="1200" i="1" dirty="0"/>
              <a:t> 3 (2011</a:t>
            </a:r>
            <a:r>
              <a:rPr lang="en-US" sz="1200" i="1" dirty="0" smtClean="0"/>
              <a:t>)</a:t>
            </a:r>
          </a:p>
          <a:p>
            <a:pPr algn="ctr">
              <a:spcAft>
                <a:spcPts val="300"/>
              </a:spcAft>
            </a:pPr>
            <a:r>
              <a:rPr lang="en-US" sz="1200" i="1" dirty="0" smtClean="0"/>
              <a:t>(1 A9 LP  + 4 A9 cores)</a:t>
            </a:r>
          </a:p>
          <a:p>
            <a:pPr algn="ctr"/>
            <a:r>
              <a:rPr lang="en-US" sz="1200" i="1" dirty="0" smtClean="0"/>
              <a:t> </a:t>
            </a:r>
            <a:r>
              <a:rPr lang="en-US" sz="1200" i="1" dirty="0" err="1"/>
              <a:t>Tegra</a:t>
            </a:r>
            <a:r>
              <a:rPr lang="en-US" sz="1200" i="1" dirty="0"/>
              <a:t> 4 (2013</a:t>
            </a:r>
            <a:r>
              <a:rPr lang="en-US" sz="1200" i="1" dirty="0" smtClean="0"/>
              <a:t>)</a:t>
            </a:r>
          </a:p>
          <a:p>
            <a:pPr algn="ctr"/>
            <a:r>
              <a:rPr lang="en-US" sz="1200" i="1" dirty="0" smtClean="0"/>
              <a:t>(1 LP core + 4 A15 cores)</a:t>
            </a:r>
            <a:endParaRPr lang="en-US" sz="1200" i="1" dirty="0"/>
          </a:p>
          <a:p>
            <a:pPr algn="ctr"/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166955" y="4567072"/>
            <a:ext cx="1986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Implemented by </a:t>
            </a:r>
            <a:r>
              <a:rPr lang="en-US" sz="1200" i="1" dirty="0" err="1" smtClean="0"/>
              <a:t>Linaro</a:t>
            </a:r>
            <a:endParaRPr lang="en-US" sz="1200" i="1" dirty="0" smtClean="0"/>
          </a:p>
          <a:p>
            <a:pPr algn="ctr"/>
            <a:r>
              <a:rPr lang="en-US" sz="1200" i="1" dirty="0" smtClean="0"/>
              <a:t>on ARM’s experimental</a:t>
            </a:r>
          </a:p>
          <a:p>
            <a:pPr algn="ctr"/>
            <a:r>
              <a:rPr lang="en-US" sz="1200" i="1" dirty="0" smtClean="0"/>
              <a:t>TC2 system (2013)</a:t>
            </a:r>
          </a:p>
          <a:p>
            <a:pPr algn="ctr"/>
            <a:r>
              <a:rPr lang="en-US" sz="1200" i="1" dirty="0" smtClean="0"/>
              <a:t>(3 A7 + 2 A15 cores)</a:t>
            </a:r>
            <a:endParaRPr lang="en-US" sz="12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96725" y="3843893"/>
            <a:ext cx="2032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i="1" dirty="0" smtClean="0"/>
              <a:t>Described first in</a:t>
            </a:r>
          </a:p>
          <a:p>
            <a:pPr algn="ctr"/>
            <a:r>
              <a:rPr lang="hu-HU" sz="1200" i="1" dirty="0" smtClean="0"/>
              <a:t>ARM/Linaro EAS project</a:t>
            </a:r>
          </a:p>
          <a:p>
            <a:pPr algn="ctr"/>
            <a:r>
              <a:rPr lang="hu-HU" sz="1200" i="1" dirty="0" smtClean="0"/>
              <a:t>(2015) [49]</a:t>
            </a:r>
            <a:endParaRPr lang="en-US" sz="1200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6025318" y="5659365"/>
            <a:ext cx="30603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 smtClean="0"/>
              <a:t>Allwinner</a:t>
            </a:r>
            <a:r>
              <a:rPr lang="en-US" sz="1300" i="1" dirty="0" smtClean="0"/>
              <a:t> </a:t>
            </a:r>
            <a:r>
              <a:rPr lang="en-US" sz="1300" i="1" dirty="0" err="1" smtClean="0"/>
              <a:t>UltraOcta</a:t>
            </a:r>
            <a:r>
              <a:rPr lang="en-US" sz="1300" i="1" dirty="0" smtClean="0"/>
              <a:t> A80 (2014)</a:t>
            </a:r>
          </a:p>
          <a:p>
            <a:pPr algn="ctr"/>
            <a:r>
              <a:rPr lang="en-US" sz="1200" i="1" dirty="0" smtClean="0"/>
              <a:t>(4 A7 + 4 A15 cores)</a:t>
            </a:r>
            <a:endParaRPr lang="en-US" sz="1200" i="1" dirty="0"/>
          </a:p>
        </p:txBody>
      </p:sp>
      <p:sp>
        <p:nvSpPr>
          <p:cNvPr id="7" name="Rectangle 6"/>
          <p:cNvSpPr/>
          <p:nvPr/>
        </p:nvSpPr>
        <p:spPr>
          <a:xfrm>
            <a:off x="6241750" y="4576764"/>
            <a:ext cx="2472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i="1" dirty="0" err="1">
                <a:solidFill>
                  <a:srgbClr val="000000"/>
                </a:solidFill>
              </a:rPr>
              <a:t>Mediatek</a:t>
            </a:r>
            <a:r>
              <a:rPr lang="en-US" sz="1200" i="1" dirty="0">
                <a:solidFill>
                  <a:srgbClr val="000000"/>
                </a:solidFill>
              </a:rPr>
              <a:t> MT8135 (2013)</a:t>
            </a:r>
          </a:p>
          <a:p>
            <a:pPr lvl="0" algn="ctr"/>
            <a:r>
              <a:rPr lang="en-US" sz="1200" i="1" dirty="0">
                <a:solidFill>
                  <a:srgbClr val="000000"/>
                </a:solidFill>
              </a:rPr>
              <a:t>(2 A7 + 2 A 15 cores)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6292047" y="2337911"/>
            <a:ext cx="2335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Inclusive use of all cores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b="1" dirty="0" smtClean="0">
                <a:solidFill>
                  <a:srgbClr val="000000"/>
                </a:solidFill>
              </a:rPr>
              <a:t>in all clusters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51" name="Oval 13"/>
          <p:cNvSpPr>
            <a:spLocks noChangeArrowheads="1"/>
          </p:cNvSpPr>
          <p:nvPr/>
        </p:nvSpPr>
        <p:spPr bwMode="auto">
          <a:xfrm>
            <a:off x="3189698" y="2222374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926595" y="2214139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2" name="Oval 13"/>
          <p:cNvSpPr>
            <a:spLocks noChangeArrowheads="1"/>
          </p:cNvSpPr>
          <p:nvPr/>
        </p:nvSpPr>
        <p:spPr bwMode="auto">
          <a:xfrm>
            <a:off x="953908" y="221044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63" name="Straight Connector 62"/>
          <p:cNvCxnSpPr>
            <a:endCxn id="62" idx="7"/>
          </p:cNvCxnSpPr>
          <p:nvPr/>
        </p:nvCxnSpPr>
        <p:spPr bwMode="auto">
          <a:xfrm flipH="1">
            <a:off x="1009464" y="2015971"/>
            <a:ext cx="1115608" cy="20330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2125071" y="2015971"/>
            <a:ext cx="1137159" cy="20704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3210973" y="220585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5094070" y="280497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6" name="Down Arrow 65"/>
          <p:cNvSpPr/>
          <p:nvPr/>
        </p:nvSpPr>
        <p:spPr bwMode="auto">
          <a:xfrm>
            <a:off x="7434330" y="280497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7" name="Down Arrow 66"/>
          <p:cNvSpPr/>
          <p:nvPr/>
        </p:nvSpPr>
        <p:spPr bwMode="auto">
          <a:xfrm>
            <a:off x="881590" y="282544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56765" y="4549459"/>
            <a:ext cx="1444626" cy="1251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No known</a:t>
            </a:r>
          </a:p>
          <a:p>
            <a:pPr algn="ctr">
              <a:spcAft>
                <a:spcPts val="400"/>
              </a:spcAft>
            </a:pPr>
            <a:r>
              <a:rPr lang="en-US" sz="1200" i="1" dirty="0" smtClean="0"/>
              <a:t> implementation</a:t>
            </a:r>
            <a:endParaRPr lang="hu-HU" sz="1200" i="1" dirty="0" smtClean="0"/>
          </a:p>
          <a:p>
            <a:pPr algn="ctr"/>
            <a:r>
              <a:rPr lang="hu-HU" sz="1200" i="1" dirty="0" smtClean="0"/>
              <a:t>ARM/Linaro</a:t>
            </a:r>
          </a:p>
          <a:p>
            <a:pPr algn="ctr"/>
            <a:r>
              <a:rPr lang="hu-HU" sz="1200" i="1" dirty="0" smtClean="0"/>
              <a:t>EAS project</a:t>
            </a:r>
          </a:p>
          <a:p>
            <a:pPr algn="ctr"/>
            <a:r>
              <a:rPr lang="hu-HU" sz="1200" i="1" dirty="0" smtClean="0"/>
              <a:t>in progress</a:t>
            </a:r>
          </a:p>
          <a:p>
            <a:pPr algn="ctr"/>
            <a:r>
              <a:rPr lang="hu-HU" sz="1200" i="1" dirty="0" smtClean="0"/>
              <a:t>(2013-)</a:t>
            </a:r>
            <a:endParaRPr lang="en-US" sz="1200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71500" y="3060004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Exclusive</a:t>
            </a:r>
          </a:p>
          <a:p>
            <a:pPr algn="ctr"/>
            <a:r>
              <a:rPr lang="hu-HU" sz="1200" b="1" i="1" dirty="0" smtClean="0"/>
              <a:t> cluster migration</a:t>
            </a:r>
            <a:endParaRPr lang="en-US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323741" y="3053720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i="1" dirty="0" smtClean="0"/>
              <a:t>Inclusive</a:t>
            </a:r>
          </a:p>
          <a:p>
            <a:pPr algn="ctr"/>
            <a:r>
              <a:rPr lang="hu-HU" sz="1200" b="1" i="1" dirty="0" smtClean="0"/>
              <a:t> cluster migration</a:t>
            </a:r>
            <a:endParaRPr lang="en-US" sz="1200" b="1" dirty="0"/>
          </a:p>
        </p:txBody>
      </p:sp>
      <p:sp>
        <p:nvSpPr>
          <p:cNvPr id="71" name="Down Arrow 70"/>
          <p:cNvSpPr/>
          <p:nvPr/>
        </p:nvSpPr>
        <p:spPr bwMode="auto">
          <a:xfrm>
            <a:off x="3203860" y="2825440"/>
            <a:ext cx="108000" cy="216000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6132384" y="2343122"/>
            <a:ext cx="2876637" cy="436218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4662" y="638690"/>
            <a:ext cx="421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5. </a:t>
            </a:r>
            <a:r>
              <a:rPr lang="hu-HU" dirty="0" smtClean="0">
                <a:solidFill>
                  <a:schemeClr val="accent6"/>
                </a:solidFill>
              </a:rPr>
              <a:t>Global taks scheduling (GTS) -1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0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50" y="2262669"/>
            <a:ext cx="6597225" cy="386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958" y="1127066"/>
            <a:ext cx="89385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chemeClr val="accent6"/>
                </a:solidFill>
              </a:rPr>
              <a:t>Global taks scheduling (GTS) </a:t>
            </a:r>
            <a:r>
              <a:rPr lang="hu-HU" sz="1600" dirty="0">
                <a:solidFill>
                  <a:schemeClr val="accent6"/>
                </a:solidFill>
              </a:rPr>
              <a:t>or big.LITTLE MP in ARM’s </a:t>
            </a:r>
            <a:r>
              <a:rPr lang="hu-HU" sz="1600" dirty="0" smtClean="0">
                <a:solidFill>
                  <a:schemeClr val="accent6"/>
                </a:solidFill>
              </a:rPr>
              <a:t>terminology, can be </a:t>
            </a:r>
          </a:p>
          <a:p>
            <a:r>
              <a:rPr lang="hu-HU" sz="1600" dirty="0">
                <a:solidFill>
                  <a:schemeClr val="accent6"/>
                </a:solidFill>
              </a:rPr>
              <a:t> </a:t>
            </a:r>
            <a:r>
              <a:rPr lang="hu-HU" sz="1600" dirty="0" smtClean="0">
                <a:solidFill>
                  <a:schemeClr val="accent6"/>
                </a:solidFill>
              </a:rPr>
              <a:t> considered as</a:t>
            </a:r>
            <a:r>
              <a:rPr lang="en-US" sz="1600" dirty="0" smtClean="0">
                <a:solidFill>
                  <a:schemeClr val="accent6"/>
                </a:solidFill>
              </a:rPr>
              <a:t> the final step of the </a:t>
            </a:r>
            <a:r>
              <a:rPr lang="hu-HU" sz="1600" dirty="0" smtClean="0">
                <a:solidFill>
                  <a:schemeClr val="accent6"/>
                </a:solidFill>
              </a:rPr>
              <a:t>e</a:t>
            </a:r>
            <a:r>
              <a:rPr lang="en-US" sz="1600" dirty="0" err="1" smtClean="0">
                <a:solidFill>
                  <a:schemeClr val="accent6"/>
                </a:solidFill>
              </a:rPr>
              <a:t>volution</a:t>
            </a:r>
            <a:r>
              <a:rPr lang="en-US" sz="1600" dirty="0" smtClean="0">
                <a:solidFill>
                  <a:schemeClr val="accent6"/>
                </a:solidFill>
              </a:rPr>
              <a:t> of </a:t>
            </a:r>
            <a:r>
              <a:rPr lang="hu-HU" sz="1600" dirty="0" smtClean="0">
                <a:solidFill>
                  <a:schemeClr val="accent6"/>
                </a:solidFill>
              </a:rPr>
              <a:t>the </a:t>
            </a:r>
            <a:r>
              <a:rPr lang="en-US" sz="1600" dirty="0" err="1" smtClean="0">
                <a:solidFill>
                  <a:schemeClr val="accent6"/>
                </a:solidFill>
              </a:rPr>
              <a:t>big.LITTLE</a:t>
            </a:r>
            <a:r>
              <a:rPr lang="hu-HU" sz="1600" dirty="0" smtClean="0">
                <a:solidFill>
                  <a:schemeClr val="accent6"/>
                </a:solidFill>
              </a:rPr>
              <a:t> technology,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as indicated below</a:t>
            </a:r>
            <a:r>
              <a:rPr lang="en-US" sz="1600" dirty="0" smtClean="0"/>
              <a:t> [</a:t>
            </a:r>
            <a:r>
              <a:rPr lang="hu-HU" sz="1600" dirty="0" smtClean="0"/>
              <a:t>17</a:t>
            </a:r>
            <a:r>
              <a:rPr lang="en-US" sz="1600" dirty="0" smtClean="0"/>
              <a:t>]</a:t>
            </a:r>
            <a:r>
              <a:rPr lang="hu-HU" sz="1600" dirty="0" smtClean="0"/>
              <a:t>.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5. Global Task Scheduling (GTS)</a:t>
            </a:r>
            <a:r>
              <a:rPr lang="en-US" dirty="0"/>
              <a:t> </a:t>
            </a:r>
            <a:r>
              <a:rPr lang="hu-HU" dirty="0" smtClean="0"/>
              <a:t>(2)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4662" y="638690"/>
            <a:ext cx="389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Global taks scheduling (GTS) -2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035" y="629165"/>
            <a:ext cx="2983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Principle of </a:t>
            </a:r>
            <a:r>
              <a:rPr lang="hu-HU" dirty="0" smtClean="0">
                <a:solidFill>
                  <a:schemeClr val="accent6"/>
                </a:solidFill>
              </a:rPr>
              <a:t>GTS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[</a:t>
            </a:r>
            <a:r>
              <a:rPr lang="hu-HU" dirty="0" smtClean="0"/>
              <a:t>8</a:t>
            </a:r>
            <a:r>
              <a:rPr lang="en-US" dirty="0" smtClean="0"/>
              <a:t>],</a:t>
            </a:r>
            <a:r>
              <a:rPr lang="hu-HU" dirty="0" smtClean="0"/>
              <a:t> </a:t>
            </a:r>
            <a:r>
              <a:rPr lang="en-US" dirty="0" smtClean="0"/>
              <a:t>[</a:t>
            </a:r>
            <a:r>
              <a:rPr lang="hu-HU" dirty="0" smtClean="0"/>
              <a:t>5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4" name="Picture 4" descr="http://images.anandtech.com/doci/7313/biglitt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1" t="32477" r="8826" b="28713"/>
          <a:stretch/>
        </p:blipFill>
        <p:spPr bwMode="auto">
          <a:xfrm>
            <a:off x="7341970" y="1210308"/>
            <a:ext cx="1460500" cy="248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0825" y="1088740"/>
            <a:ext cx="7035516" cy="19184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/>
              <a:t>OS (e.g. a</a:t>
            </a:r>
            <a:r>
              <a:rPr lang="en-US" sz="1600" dirty="0" smtClean="0"/>
              <a:t> </a:t>
            </a:r>
            <a:r>
              <a:rPr lang="en-US" sz="1600" dirty="0"/>
              <a:t>modified Linux </a:t>
            </a:r>
            <a:r>
              <a:rPr lang="en-US" sz="1600" dirty="0" smtClean="0"/>
              <a:t>scheduler</a:t>
            </a:r>
            <a:r>
              <a:rPr lang="hu-HU" sz="1600" dirty="0" smtClean="0"/>
              <a:t>)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rgbClr val="0070C0"/>
                </a:solidFill>
              </a:rPr>
              <a:t>tracks the average load </a:t>
            </a:r>
            <a:endParaRPr lang="hu-HU" sz="1600" dirty="0" smtClean="0">
              <a:solidFill>
                <a:srgbClr val="0070C0"/>
              </a:solidFill>
            </a:endParaRPr>
          </a:p>
          <a:p>
            <a:pPr>
              <a:spcAft>
                <a:spcPts val="400"/>
              </a:spcAft>
              <a:buClr>
                <a:schemeClr val="tx1"/>
              </a:buClr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</a:t>
            </a:r>
            <a:r>
              <a:rPr lang="en-US" sz="1600" dirty="0" smtClean="0">
                <a:solidFill>
                  <a:srgbClr val="0070C0"/>
                </a:solidFill>
              </a:rPr>
              <a:t>of </a:t>
            </a:r>
            <a:r>
              <a:rPr lang="en-US" sz="1600" dirty="0">
                <a:solidFill>
                  <a:srgbClr val="0070C0"/>
                </a:solidFill>
              </a:rPr>
              <a:t>each task</a:t>
            </a:r>
            <a:r>
              <a:rPr lang="en-US" sz="1600" dirty="0" smtClean="0"/>
              <a:t>.</a:t>
            </a:r>
            <a:endParaRPr lang="hu-HU" sz="1600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The OS scheduler has all cores </a:t>
            </a:r>
            <a:r>
              <a:rPr lang="en-US" sz="1600" dirty="0" smtClean="0"/>
              <a:t>of both</a:t>
            </a:r>
            <a:r>
              <a:rPr lang="hu-HU" sz="1600" dirty="0" smtClean="0"/>
              <a:t> clusters or of all three</a:t>
            </a:r>
          </a:p>
          <a:p>
            <a:pPr>
              <a:buClr>
                <a:schemeClr val="tx1"/>
              </a:buClr>
            </a:pPr>
            <a:r>
              <a:rPr lang="hu-HU" sz="1600" dirty="0"/>
              <a:t> </a:t>
            </a:r>
            <a:r>
              <a:rPr lang="hu-HU" sz="1600" dirty="0" smtClean="0"/>
              <a:t>    </a:t>
            </a:r>
            <a:r>
              <a:rPr lang="en-US" sz="1600" dirty="0" smtClean="0"/>
              <a:t> clusters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hu-HU" sz="1600" dirty="0" smtClean="0">
                <a:solidFill>
                  <a:srgbClr val="FF0000"/>
                </a:solidFill>
              </a:rPr>
              <a:t>at its </a:t>
            </a:r>
            <a:r>
              <a:rPr lang="en-US" sz="1600" dirty="0" smtClean="0">
                <a:solidFill>
                  <a:srgbClr val="FF0000"/>
                </a:solidFill>
              </a:rPr>
              <a:t>disposal </a:t>
            </a:r>
            <a:r>
              <a:rPr lang="en-US" sz="1600" dirty="0" smtClean="0"/>
              <a:t>and can </a:t>
            </a:r>
            <a:r>
              <a:rPr lang="hu-HU" sz="1600" dirty="0" smtClean="0"/>
              <a:t>schedule tasks to any core</a:t>
            </a:r>
          </a:p>
          <a:p>
            <a:pPr>
              <a:spcAft>
                <a:spcPts val="400"/>
              </a:spcAft>
              <a:buClr>
                <a:schemeClr val="tx1"/>
              </a:buClr>
            </a:pPr>
            <a:r>
              <a:rPr lang="hu-HU" sz="1600" dirty="0"/>
              <a:t> </a:t>
            </a:r>
            <a:r>
              <a:rPr lang="hu-HU" sz="1600" dirty="0" smtClean="0"/>
              <a:t>     </a:t>
            </a:r>
            <a:r>
              <a:rPr lang="en-US" sz="1600" dirty="0" smtClean="0"/>
              <a:t>at any time.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/>
              <a:t>There are </a:t>
            </a:r>
            <a:r>
              <a:rPr lang="hu-HU" sz="1600" dirty="0" smtClean="0">
                <a:solidFill>
                  <a:srgbClr val="0070C0"/>
                </a:solidFill>
              </a:rPr>
              <a:t>many options for the layout of the scheduoing policy</a:t>
            </a:r>
            <a:r>
              <a:rPr lang="hu-HU" sz="1600" dirty="0" smtClean="0"/>
              <a:t>,</a:t>
            </a:r>
          </a:p>
          <a:p>
            <a:pPr>
              <a:buClr>
                <a:schemeClr val="tx1"/>
              </a:buClr>
            </a:pPr>
            <a:r>
              <a:rPr lang="hu-HU" sz="1600" dirty="0"/>
              <a:t> </a:t>
            </a:r>
            <a:r>
              <a:rPr lang="hu-HU" sz="1600" dirty="0" smtClean="0"/>
              <a:t>     to be discussed later in this Section.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5. Global Task Scheduling (GTS)</a:t>
            </a:r>
            <a:r>
              <a:rPr lang="en-US" dirty="0"/>
              <a:t> </a:t>
            </a:r>
            <a:r>
              <a:rPr lang="hu-HU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5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Block diagram of a big.LITTLE System on Chip design re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5" y="1223755"/>
            <a:ext cx="6300065" cy="502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388" y="631940"/>
            <a:ext cx="685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Example block diagram of a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SOC </a:t>
            </a:r>
            <a:r>
              <a:rPr lang="hu-HU" dirty="0" smtClean="0">
                <a:solidFill>
                  <a:schemeClr val="accent6"/>
                </a:solidFill>
              </a:rPr>
              <a:t>with GTS </a:t>
            </a:r>
            <a:r>
              <a:rPr lang="en-US" dirty="0" smtClean="0"/>
              <a:t>[</a:t>
            </a:r>
            <a:r>
              <a:rPr lang="hu-HU" dirty="0" smtClean="0"/>
              <a:t>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17205" y="5532620"/>
            <a:ext cx="2012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DMC: Dynamic Memory</a:t>
            </a:r>
          </a:p>
          <a:p>
            <a:r>
              <a:rPr lang="en-US" sz="1200" dirty="0" smtClean="0"/>
              <a:t>          Controller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6416570" y="5094185"/>
            <a:ext cx="2629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TZC: </a:t>
            </a:r>
            <a:r>
              <a:rPr lang="en-US" sz="1200" dirty="0" err="1" smtClean="0"/>
              <a:t>TrustZone</a:t>
            </a:r>
            <a:r>
              <a:rPr lang="en-US" sz="1200" dirty="0" smtClean="0"/>
              <a:t> </a:t>
            </a:r>
            <a:r>
              <a:rPr lang="en-US" sz="1200" dirty="0"/>
              <a:t>Address Space </a:t>
            </a: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      Controller </a:t>
            </a:r>
            <a:endParaRPr lang="en-US" sz="1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715"/>
            <a:ext cx="9144000" cy="393700"/>
          </a:xfrm>
        </p:spPr>
        <p:txBody>
          <a:bodyPr/>
          <a:lstStyle/>
          <a:p>
            <a:r>
              <a:rPr lang="hu-HU" dirty="0"/>
              <a:t>5. Global Task Scheduling (GTS)</a:t>
            </a:r>
            <a:r>
              <a:rPr lang="en-US" dirty="0"/>
              <a:t> </a:t>
            </a:r>
            <a:r>
              <a:rPr lang="hu-HU" dirty="0" smtClean="0"/>
              <a:t>(4)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05" y="1268760"/>
            <a:ext cx="8414065" cy="48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913" y="634560"/>
            <a:ext cx="8152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Core residency at various DVFS frequency states of a 2 big/4 LITTLE</a:t>
            </a:r>
          </a:p>
          <a:p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GTS configuration for web browsing with audio </a:t>
            </a:r>
            <a:r>
              <a:rPr lang="en-US" dirty="0" smtClean="0"/>
              <a:t>[</a:t>
            </a:r>
            <a:r>
              <a:rPr lang="hu-HU" dirty="0" smtClean="0"/>
              <a:t>19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5. Global Task Scheduling (GTS)</a:t>
            </a:r>
            <a:r>
              <a:rPr lang="en-US" dirty="0"/>
              <a:t> </a:t>
            </a:r>
            <a:r>
              <a:rPr lang="hu-HU" dirty="0" smtClean="0"/>
              <a:t>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29286" y="2288201"/>
            <a:ext cx="26228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Task forwarding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to a dedicated accelerator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72036" y="2288201"/>
            <a:ext cx="248497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Task migration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to different kind of CPUs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410193" y="1661138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4409040" y="1907201"/>
            <a:ext cx="0" cy="296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268777" y="1403775"/>
            <a:ext cx="644118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Task distribution policies </a:t>
            </a:r>
            <a:r>
              <a:rPr lang="hu-HU" sz="1300" b="1" dirty="0" smtClean="0">
                <a:solidFill>
                  <a:srgbClr val="000000"/>
                </a:solidFill>
              </a:rPr>
              <a:t>in</a:t>
            </a:r>
            <a:r>
              <a:rPr lang="en-US" sz="1300" b="1" dirty="0" smtClean="0">
                <a:solidFill>
                  <a:srgbClr val="000000"/>
                </a:solidFill>
              </a:rPr>
              <a:t> heterogeneous multicore processors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76" y="2288201"/>
            <a:ext cx="142539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Master/slave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</a:rPr>
              <a:t>processing </a:t>
            </a:r>
            <a:endParaRPr lang="en-US" sz="1300" b="1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>
            <a:stCxn id="5" idx="1"/>
          </p:cNvCxnSpPr>
          <p:nvPr/>
        </p:nvCxnSpPr>
        <p:spPr>
          <a:xfrm flipH="1">
            <a:off x="1472022" y="1907201"/>
            <a:ext cx="2938172" cy="3065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0"/>
          </p:cNvCxnSpPr>
          <p:nvPr/>
        </p:nvCxnSpPr>
        <p:spPr>
          <a:xfrm>
            <a:off x="4409040" y="1907201"/>
            <a:ext cx="2949284" cy="300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4376129" y="217707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1448285" y="218167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7312229" y="2172313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21850" y="2888940"/>
            <a:ext cx="21307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i="1" dirty="0" smtClean="0"/>
              <a:t>Heterogeneous</a:t>
            </a:r>
          </a:p>
          <a:p>
            <a:pPr algn="ctr"/>
            <a:r>
              <a:rPr lang="en-US" sz="1300" b="1" i="1" dirty="0" smtClean="0"/>
              <a:t> attached processing</a:t>
            </a:r>
            <a:endParaRPr lang="en-US" sz="13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9012" y="2888940"/>
            <a:ext cx="25138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i="1" dirty="0" smtClean="0"/>
              <a:t>Heterogeneous</a:t>
            </a:r>
          </a:p>
          <a:p>
            <a:pPr algn="ctr"/>
            <a:r>
              <a:rPr lang="en-US" sz="1300" b="1" i="1" dirty="0" smtClean="0"/>
              <a:t>master/slave processing</a:t>
            </a:r>
            <a:endParaRPr lang="en-US" sz="13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91699" y="2888940"/>
            <a:ext cx="22557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i="1" dirty="0" smtClean="0"/>
              <a:t>Heterogeneous</a:t>
            </a:r>
          </a:p>
          <a:p>
            <a:pPr algn="ctr"/>
            <a:r>
              <a:rPr lang="en-US" sz="1300" b="1" i="1" dirty="0" smtClean="0"/>
              <a:t> </a:t>
            </a:r>
            <a:r>
              <a:rPr lang="en-US" sz="1300" b="1" i="1" dirty="0" err="1" smtClean="0"/>
              <a:t>big.LITLE</a:t>
            </a:r>
            <a:r>
              <a:rPr lang="en-US" sz="1300" b="1" i="1" dirty="0" smtClean="0"/>
              <a:t> processing</a:t>
            </a:r>
            <a:endParaRPr lang="en-US" sz="1300" b="1" i="1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1.1 </a:t>
            </a:r>
            <a:r>
              <a:rPr lang="en-US" dirty="0"/>
              <a:t>The rationale for </a:t>
            </a:r>
            <a:r>
              <a:rPr lang="en-US" dirty="0" err="1"/>
              <a:t>big.LITTLE</a:t>
            </a:r>
            <a:r>
              <a:rPr lang="en-US" dirty="0"/>
              <a:t> </a:t>
            </a:r>
            <a:r>
              <a:rPr lang="hu-HU" dirty="0"/>
              <a:t>processing</a:t>
            </a:r>
            <a:r>
              <a:rPr lang="en-US" dirty="0"/>
              <a:t> </a:t>
            </a:r>
            <a:r>
              <a:rPr lang="hu-HU" dirty="0" smtClean="0"/>
              <a:t>(5)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495" y="3482788"/>
            <a:ext cx="291137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/>
              <a:t>There is a master core (MCP) </a:t>
            </a:r>
          </a:p>
          <a:p>
            <a:pPr algn="ctr"/>
            <a:r>
              <a:rPr lang="en-US" sz="1300" dirty="0" smtClean="0"/>
              <a:t>and a number of slave cores.</a:t>
            </a:r>
          </a:p>
          <a:p>
            <a:pPr algn="ctr"/>
            <a:r>
              <a:rPr lang="en-US" sz="1300" dirty="0" smtClean="0"/>
              <a:t>The master core organizes</a:t>
            </a:r>
          </a:p>
          <a:p>
            <a:pPr algn="ctr"/>
            <a:r>
              <a:rPr lang="en-US" sz="1300" dirty="0" smtClean="0"/>
              <a:t>the operation of the slave cores</a:t>
            </a:r>
          </a:p>
          <a:p>
            <a:pPr algn="ctr"/>
            <a:r>
              <a:rPr lang="en-US" sz="1300" dirty="0" smtClean="0"/>
              <a:t>to execute a task  </a:t>
            </a:r>
            <a:endParaRPr lang="en-US" sz="1300" dirty="0"/>
          </a:p>
        </p:txBody>
      </p:sp>
      <p:sp>
        <p:nvSpPr>
          <p:cNvPr id="19" name="TextBox 18"/>
          <p:cNvSpPr txBox="1"/>
          <p:nvPr/>
        </p:nvSpPr>
        <p:spPr>
          <a:xfrm>
            <a:off x="2792042" y="3474005"/>
            <a:ext cx="286007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/>
              <a:t>Beyond a CPU there are</a:t>
            </a:r>
          </a:p>
          <a:p>
            <a:pPr algn="ctr"/>
            <a:r>
              <a:rPr lang="en-US" sz="1300" dirty="0" smtClean="0"/>
              <a:t> dedicated accelerators,</a:t>
            </a:r>
            <a:endParaRPr lang="hu-HU" sz="1300" dirty="0" smtClean="0"/>
          </a:p>
          <a:p>
            <a:pPr algn="ctr"/>
            <a:r>
              <a:rPr lang="en-US" sz="1300" dirty="0" smtClean="0"/>
              <a:t> like a GPU</a:t>
            </a:r>
            <a:r>
              <a:rPr lang="hu-HU" sz="1300" dirty="0" smtClean="0"/>
              <a:t> available</a:t>
            </a:r>
            <a:r>
              <a:rPr lang="en-US" sz="1300" dirty="0" smtClean="0"/>
              <a:t>.</a:t>
            </a:r>
          </a:p>
          <a:p>
            <a:pPr algn="ctr"/>
            <a:r>
              <a:rPr lang="en-US" sz="1300" dirty="0" smtClean="0"/>
              <a:t>The CPU forwards an</a:t>
            </a:r>
            <a:r>
              <a:rPr lang="hu-HU" sz="1300" dirty="0" smtClean="0"/>
              <a:t> instructon</a:t>
            </a:r>
            <a:endParaRPr lang="en-US" sz="1300" dirty="0" smtClean="0"/>
          </a:p>
          <a:p>
            <a:pPr algn="ctr"/>
            <a:r>
              <a:rPr lang="en-US" sz="1300" dirty="0" smtClean="0"/>
              <a:t> to an accelerator</a:t>
            </a:r>
          </a:p>
          <a:p>
            <a:pPr algn="ctr"/>
            <a:r>
              <a:rPr lang="en-US" sz="1300" dirty="0" smtClean="0"/>
              <a:t> when it </a:t>
            </a:r>
            <a:r>
              <a:rPr lang="hu-HU" sz="1300" dirty="0" smtClean="0"/>
              <a:t>is capable to execute</a:t>
            </a:r>
          </a:p>
          <a:p>
            <a:pPr algn="ctr"/>
            <a:r>
              <a:rPr lang="hu-HU" sz="1300" dirty="0" smtClean="0"/>
              <a:t>this instruction  more efficiently</a:t>
            </a:r>
          </a:p>
          <a:p>
            <a:pPr algn="ctr"/>
            <a:r>
              <a:rPr lang="hu-HU" sz="1300" dirty="0" smtClean="0"/>
              <a:t> than the CPU.</a:t>
            </a:r>
            <a:endParaRPr lang="en-US" sz="1300" dirty="0"/>
          </a:p>
        </p:txBody>
      </p:sp>
      <p:sp>
        <p:nvSpPr>
          <p:cNvPr id="22" name="TextBox 21"/>
          <p:cNvSpPr txBox="1"/>
          <p:nvPr/>
        </p:nvSpPr>
        <p:spPr>
          <a:xfrm>
            <a:off x="5381230" y="3474005"/>
            <a:ext cx="3811941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/>
              <a:t>There </a:t>
            </a:r>
            <a:r>
              <a:rPr lang="hu-HU" sz="1300" dirty="0" smtClean="0"/>
              <a:t>two or more</a:t>
            </a:r>
            <a:r>
              <a:rPr lang="en-US" sz="1300" dirty="0" smtClean="0"/>
              <a:t> clusters of cores,</a:t>
            </a:r>
          </a:p>
          <a:p>
            <a:pPr algn="ctr"/>
            <a:r>
              <a:rPr lang="hu-HU" sz="1300" dirty="0" smtClean="0"/>
              <a:t>e.g. two clusters; a LIT</a:t>
            </a:r>
            <a:r>
              <a:rPr lang="en-US" sz="1300" dirty="0" smtClean="0"/>
              <a:t>TLE and a big </a:t>
            </a:r>
            <a:r>
              <a:rPr lang="hu-HU" sz="1300" dirty="0" smtClean="0"/>
              <a:t>one.</a:t>
            </a:r>
            <a:endParaRPr lang="en-US" sz="1300" dirty="0" smtClean="0"/>
          </a:p>
          <a:p>
            <a:pPr algn="ctr"/>
            <a:r>
              <a:rPr lang="hu-HU" sz="1300" dirty="0" smtClean="0"/>
              <a:t>Cores of the LITTLE cluster </a:t>
            </a:r>
            <a:r>
              <a:rPr lang="en-US" sz="1300" dirty="0" smtClean="0"/>
              <a:t>execute</a:t>
            </a:r>
            <a:endParaRPr lang="hu-HU" sz="1300" dirty="0" smtClean="0"/>
          </a:p>
          <a:p>
            <a:pPr algn="ctr"/>
            <a:r>
              <a:rPr lang="en-US" sz="1300" dirty="0" smtClean="0"/>
              <a:t> less demanding tasks</a:t>
            </a:r>
            <a:r>
              <a:rPr lang="hu-HU" sz="1300" dirty="0" smtClean="0"/>
              <a:t> and consume</a:t>
            </a:r>
            <a:endParaRPr lang="en-US" sz="1300" dirty="0" smtClean="0"/>
          </a:p>
          <a:p>
            <a:pPr algn="ctr"/>
            <a:r>
              <a:rPr lang="en-US" sz="1300" dirty="0" smtClean="0"/>
              <a:t>less power</a:t>
            </a:r>
            <a:r>
              <a:rPr lang="hu-HU" sz="1300" dirty="0" smtClean="0"/>
              <a:t>,</a:t>
            </a:r>
            <a:r>
              <a:rPr lang="en-US" sz="1300" dirty="0" smtClean="0"/>
              <a:t> </a:t>
            </a:r>
            <a:r>
              <a:rPr lang="hu-HU" sz="1300" dirty="0" smtClean="0"/>
              <a:t>whereas cores of the big</a:t>
            </a:r>
          </a:p>
          <a:p>
            <a:pPr algn="ctr"/>
            <a:r>
              <a:rPr lang="hu-HU" sz="1300" dirty="0" smtClean="0"/>
              <a:t> cluster execute </a:t>
            </a:r>
            <a:r>
              <a:rPr lang="en-US" sz="1300" dirty="0" smtClean="0"/>
              <a:t>more demanding tasks</a:t>
            </a:r>
            <a:endParaRPr lang="hu-HU" sz="1300" dirty="0" smtClean="0"/>
          </a:p>
          <a:p>
            <a:pPr algn="ctr"/>
            <a:r>
              <a:rPr lang="en-US" sz="1300" dirty="0" smtClean="0"/>
              <a:t> with</a:t>
            </a:r>
            <a:r>
              <a:rPr lang="hu-HU" sz="1300" dirty="0" smtClean="0"/>
              <a:t> </a:t>
            </a:r>
            <a:r>
              <a:rPr lang="en-US" sz="1300" dirty="0" smtClean="0"/>
              <a:t>higher power consumption</a:t>
            </a:r>
            <a:r>
              <a:rPr lang="hu-HU" sz="1300" dirty="0" smtClean="0"/>
              <a:t>.</a:t>
            </a:r>
            <a:endParaRPr lang="en-US" sz="1300" dirty="0"/>
          </a:p>
        </p:txBody>
      </p:sp>
      <p:sp>
        <p:nvSpPr>
          <p:cNvPr id="24" name="Rectangle 53"/>
          <p:cNvSpPr>
            <a:spLocks noChangeArrowheads="1"/>
          </p:cNvSpPr>
          <p:nvPr/>
        </p:nvSpPr>
        <p:spPr bwMode="auto">
          <a:xfrm>
            <a:off x="959116" y="5094139"/>
            <a:ext cx="982665" cy="131397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25" name="Rectangle 54"/>
          <p:cNvSpPr>
            <a:spLocks noChangeArrowheads="1"/>
          </p:cNvSpPr>
          <p:nvPr/>
        </p:nvSpPr>
        <p:spPr bwMode="auto">
          <a:xfrm>
            <a:off x="1059129" y="5140550"/>
            <a:ext cx="784227" cy="276999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>
                <a:latin typeface="Verdana" pitchFamily="34" charset="0"/>
              </a:rPr>
              <a:t>MPC</a:t>
            </a:r>
            <a:endParaRPr lang="en-US" altLang="en-US" sz="1200" b="1" dirty="0">
              <a:latin typeface="Verdana" pitchFamily="34" charset="0"/>
            </a:endParaRPr>
          </a:p>
        </p:txBody>
      </p:sp>
      <p:sp>
        <p:nvSpPr>
          <p:cNvPr id="26" name="Rectangle 55"/>
          <p:cNvSpPr>
            <a:spLocks noChangeArrowheads="1"/>
          </p:cNvSpPr>
          <p:nvPr/>
        </p:nvSpPr>
        <p:spPr bwMode="auto">
          <a:xfrm>
            <a:off x="1057541" y="5561803"/>
            <a:ext cx="342901" cy="15849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27" name="Rectangle 56"/>
          <p:cNvSpPr>
            <a:spLocks noChangeArrowheads="1"/>
          </p:cNvSpPr>
          <p:nvPr/>
        </p:nvSpPr>
        <p:spPr bwMode="auto">
          <a:xfrm>
            <a:off x="1500455" y="5561803"/>
            <a:ext cx="342901" cy="15849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29" name="Rectangle 58"/>
          <p:cNvSpPr>
            <a:spLocks noChangeArrowheads="1"/>
          </p:cNvSpPr>
          <p:nvPr/>
        </p:nvSpPr>
        <p:spPr bwMode="auto">
          <a:xfrm>
            <a:off x="1500455" y="5774834"/>
            <a:ext cx="342901" cy="15849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30" name="Rectangle 59"/>
          <p:cNvSpPr>
            <a:spLocks noChangeArrowheads="1"/>
          </p:cNvSpPr>
          <p:nvPr/>
        </p:nvSpPr>
        <p:spPr bwMode="auto">
          <a:xfrm>
            <a:off x="1057541" y="5984456"/>
            <a:ext cx="342901" cy="15849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31" name="Rectangle 60"/>
          <p:cNvSpPr>
            <a:spLocks noChangeArrowheads="1"/>
          </p:cNvSpPr>
          <p:nvPr/>
        </p:nvSpPr>
        <p:spPr bwMode="auto">
          <a:xfrm>
            <a:off x="1500455" y="5984456"/>
            <a:ext cx="342901" cy="15849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32" name="Rectangle 61"/>
          <p:cNvSpPr>
            <a:spLocks noChangeArrowheads="1"/>
          </p:cNvSpPr>
          <p:nvPr/>
        </p:nvSpPr>
        <p:spPr bwMode="auto">
          <a:xfrm>
            <a:off x="1057541" y="6197487"/>
            <a:ext cx="342901" cy="156791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33" name="Rectangle 62"/>
          <p:cNvSpPr>
            <a:spLocks noChangeArrowheads="1"/>
          </p:cNvSpPr>
          <p:nvPr/>
        </p:nvSpPr>
        <p:spPr bwMode="auto">
          <a:xfrm>
            <a:off x="1500455" y="6197487"/>
            <a:ext cx="342901" cy="156791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grpSp>
        <p:nvGrpSpPr>
          <p:cNvPr id="34" name="Group 79"/>
          <p:cNvGrpSpPr>
            <a:grpSpLocks/>
          </p:cNvGrpSpPr>
          <p:nvPr/>
        </p:nvGrpSpPr>
        <p:grpSpPr bwMode="auto">
          <a:xfrm>
            <a:off x="3704407" y="5442020"/>
            <a:ext cx="1296988" cy="957263"/>
            <a:chOff x="4286" y="2387"/>
            <a:chExt cx="1315" cy="970"/>
          </a:xfrm>
        </p:grpSpPr>
        <p:sp>
          <p:nvSpPr>
            <p:cNvPr id="35" name="Rectangle 71"/>
            <p:cNvSpPr>
              <a:spLocks noChangeArrowheads="1"/>
            </p:cNvSpPr>
            <p:nvPr/>
          </p:nvSpPr>
          <p:spPr bwMode="auto">
            <a:xfrm>
              <a:off x="4286" y="2387"/>
              <a:ext cx="1315" cy="97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6" name="Rectangle 72"/>
            <p:cNvSpPr>
              <a:spLocks noChangeArrowheads="1"/>
            </p:cNvSpPr>
            <p:nvPr/>
          </p:nvSpPr>
          <p:spPr bwMode="auto">
            <a:xfrm>
              <a:off x="4332" y="2613"/>
              <a:ext cx="589" cy="50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>
                  <a:solidFill>
                    <a:schemeClr val="bg1"/>
                  </a:solidFill>
                  <a:latin typeface="Verdana" pitchFamily="34" charset="0"/>
                </a:rPr>
                <a:t>CPU</a:t>
              </a:r>
              <a:endParaRPr lang="en-US" altLang="en-US" sz="12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" name="Rectangle 73"/>
            <p:cNvSpPr>
              <a:spLocks noChangeArrowheads="1"/>
            </p:cNvSpPr>
            <p:nvPr/>
          </p:nvSpPr>
          <p:spPr bwMode="auto">
            <a:xfrm>
              <a:off x="4967" y="2478"/>
              <a:ext cx="589" cy="77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>
                  <a:solidFill>
                    <a:schemeClr val="bg1"/>
                  </a:solidFill>
                  <a:latin typeface="Verdana" pitchFamily="34" charset="0"/>
                </a:rPr>
                <a:t>GPU</a:t>
              </a:r>
              <a:endParaRPr lang="en-US" altLang="en-US" sz="1200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38" name="Rectangle 58"/>
          <p:cNvSpPr>
            <a:spLocks noChangeArrowheads="1"/>
          </p:cNvSpPr>
          <p:nvPr/>
        </p:nvSpPr>
        <p:spPr bwMode="auto">
          <a:xfrm>
            <a:off x="1054808" y="5782854"/>
            <a:ext cx="342901" cy="147638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4062" y="5374575"/>
            <a:ext cx="9252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Slave cores</a:t>
            </a:r>
            <a:endParaRPr lang="en-US" sz="900" b="1" dirty="0"/>
          </a:p>
        </p:txBody>
      </p:sp>
      <p:pic>
        <p:nvPicPr>
          <p:cNvPr id="59" name="Picture 58" descr="http://community.arm.com/servlet/JiveServlet/downloadImage/38-1507-2885/blogentry-107443-025420200+1375802671_thumb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3" t="17414" r="1318" b="24576"/>
          <a:stretch/>
        </p:blipFill>
        <p:spPr bwMode="auto">
          <a:xfrm>
            <a:off x="6028409" y="5035173"/>
            <a:ext cx="2446528" cy="153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71034" y="629334"/>
            <a:ext cx="9091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big.LITTLE  technology as an option of task distribution policy in</a:t>
            </a:r>
          </a:p>
          <a:p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heterogeneous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multicore </a:t>
            </a:r>
            <a:r>
              <a:rPr lang="en-US" dirty="0">
                <a:solidFill>
                  <a:schemeClr val="accent6"/>
                </a:solidFill>
              </a:rPr>
              <a:t>processors</a:t>
            </a:r>
          </a:p>
        </p:txBody>
      </p:sp>
    </p:spTree>
    <p:extLst>
      <p:ext uri="{BB962C8B-B14F-4D97-AF65-F5344CB8AC3E}">
        <p14:creationId xmlns:p14="http://schemas.microsoft.com/office/powerpoint/2010/main" val="389679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8" grpId="0"/>
      <p:bldP spid="11" grpId="0" animBg="1"/>
      <p:bldP spid="12" grpId="0" animBg="1"/>
      <p:bldP spid="13" grpId="0" animBg="1"/>
      <p:bldP spid="2" grpId="0"/>
      <p:bldP spid="14" grpId="0"/>
      <p:bldP spid="15" grpId="0"/>
      <p:bldP spid="18" grpId="0"/>
      <p:bldP spid="19" grpId="0"/>
      <p:bldP spid="22" grpId="0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8" grpId="0" animBg="1"/>
      <p:bldP spid="39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210" y="625990"/>
            <a:ext cx="4150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Key benefits of GTS over IKS </a:t>
            </a:r>
            <a:r>
              <a:rPr lang="en-US" dirty="0" smtClean="0"/>
              <a:t>[</a:t>
            </a:r>
            <a:r>
              <a:rPr lang="hu-HU" dirty="0" smtClean="0"/>
              <a:t>18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9771" y="998730"/>
            <a:ext cx="8581965" cy="1774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Finer grained scheduling </a:t>
            </a:r>
            <a:r>
              <a:rPr lang="en-US" sz="1600" dirty="0" smtClean="0"/>
              <a:t>of workloads.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Ability to easily </a:t>
            </a:r>
            <a:r>
              <a:rPr lang="en-US" sz="1600" dirty="0" smtClean="0">
                <a:solidFill>
                  <a:srgbClr val="0070C0"/>
                </a:solidFill>
              </a:rPr>
              <a:t>support non-symmetric configurations</a:t>
            </a:r>
            <a:r>
              <a:rPr lang="en-US" sz="1600" dirty="0" smtClean="0"/>
              <a:t>, such as (2+4) ones.</a:t>
            </a:r>
          </a:p>
          <a:p>
            <a:pPr>
              <a:spcAft>
                <a:spcPts val="400"/>
              </a:spcAft>
            </a:pPr>
            <a:r>
              <a:rPr lang="hu-HU" sz="1600" dirty="0" smtClean="0"/>
              <a:t>      </a:t>
            </a:r>
            <a:r>
              <a:rPr lang="en-US" sz="1600" dirty="0" smtClean="0"/>
              <a:t>higher peak performance through the ability to use all cores simultaneously. </a:t>
            </a:r>
          </a:p>
          <a:p>
            <a:pPr marL="2857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Higher performance/Watt</a:t>
            </a:r>
            <a:r>
              <a:rPr lang="en-US" sz="1600" dirty="0" smtClean="0"/>
              <a:t> vs. IKS.</a:t>
            </a:r>
            <a:endParaRPr lang="hu-HU" sz="1600" dirty="0" smtClean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ARM </a:t>
            </a:r>
            <a:r>
              <a:rPr lang="en-US" sz="1600" dirty="0" smtClean="0">
                <a:solidFill>
                  <a:srgbClr val="0070C0"/>
                </a:solidFill>
              </a:rPr>
              <a:t>reported about 10 % higher performance/Watt </a:t>
            </a:r>
            <a:r>
              <a:rPr lang="en-US" sz="1600" dirty="0" smtClean="0"/>
              <a:t>figures over IKS on a</a:t>
            </a:r>
          </a:p>
          <a:p>
            <a:pPr>
              <a:spcAft>
                <a:spcPts val="400"/>
              </a:spcAft>
            </a:pPr>
            <a:r>
              <a:rPr lang="en-US" sz="1600" dirty="0"/>
              <a:t> </a:t>
            </a:r>
            <a:r>
              <a:rPr lang="en-US" sz="1600" dirty="0" smtClean="0"/>
              <a:t>     range of benchmarks.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5. Global Task Scheduling (GTS)</a:t>
            </a:r>
            <a:r>
              <a:rPr lang="en-US" dirty="0"/>
              <a:t> </a:t>
            </a:r>
            <a:r>
              <a:rPr lang="hu-HU" dirty="0" smtClean="0"/>
              <a:t>(6)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51620" y="6257346"/>
            <a:ext cx="6345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MediaTek</a:t>
            </a:r>
            <a:r>
              <a:rPr lang="en-US" sz="1200" dirty="0"/>
              <a:t> </a:t>
            </a:r>
            <a:r>
              <a:rPr lang="en-US" sz="1200" dirty="0" err="1"/>
              <a:t>CorePilot</a:t>
            </a:r>
            <a:r>
              <a:rPr lang="en-US" sz="1200" dirty="0" smtClean="0"/>
              <a:t>™</a:t>
            </a:r>
            <a:r>
              <a:rPr lang="hu-HU" sz="1200" dirty="0" smtClean="0"/>
              <a:t> </a:t>
            </a:r>
            <a:r>
              <a:rPr lang="en-US" sz="1200" dirty="0" smtClean="0"/>
              <a:t>Heterogeneous </a:t>
            </a:r>
            <a:r>
              <a:rPr lang="en-US" sz="1200" dirty="0"/>
              <a:t>Multi-Processing </a:t>
            </a:r>
            <a:r>
              <a:rPr lang="en-US" sz="1200" dirty="0" smtClean="0"/>
              <a:t>Technology</a:t>
            </a:r>
            <a:r>
              <a:rPr lang="hu-HU" sz="1200" dirty="0" smtClean="0"/>
              <a:t> White Paper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9633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990" y="625990"/>
            <a:ext cx="8364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Achieved power saving with GTS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on a </a:t>
            </a:r>
            <a:r>
              <a:rPr lang="en-US" dirty="0" err="1" smtClean="0">
                <a:solidFill>
                  <a:schemeClr val="accent6"/>
                </a:solidFill>
              </a:rPr>
              <a:t>4x</a:t>
            </a:r>
            <a:r>
              <a:rPr lang="en-US" dirty="0" smtClean="0">
                <a:solidFill>
                  <a:schemeClr val="accent6"/>
                </a:solidFill>
              </a:rPr>
              <a:t> Cortex-</a:t>
            </a:r>
            <a:r>
              <a:rPr lang="en-US" dirty="0" err="1" smtClean="0">
                <a:solidFill>
                  <a:schemeClr val="accent6"/>
                </a:solidFill>
              </a:rPr>
              <a:t>A15</a:t>
            </a:r>
            <a:r>
              <a:rPr lang="en-US" dirty="0" smtClean="0">
                <a:solidFill>
                  <a:schemeClr val="accent6"/>
                </a:solidFill>
              </a:rPr>
              <a:t> + 4 x Cortex-</a:t>
            </a:r>
            <a:r>
              <a:rPr lang="en-US" dirty="0" err="1" smtClean="0">
                <a:solidFill>
                  <a:schemeClr val="accent6"/>
                </a:solidFill>
              </a:rPr>
              <a:t>A7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</a:p>
          <a:p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 configuration </a:t>
            </a:r>
            <a:r>
              <a:rPr lang="hu-HU" dirty="0" smtClean="0">
                <a:solidFill>
                  <a:schemeClr val="accent6"/>
                </a:solidFill>
              </a:rPr>
              <a:t>vs</a:t>
            </a:r>
            <a:r>
              <a:rPr lang="hu-HU" dirty="0" smtClean="0">
                <a:solidFill>
                  <a:schemeClr val="accent6"/>
                </a:solidFill>
              </a:rPr>
              <a:t>. a 4x Cortex-A15 configuration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2" descr="Measured CPU and SoC power savings on a Cortex-A15 MP4∙Cortex-A7 MP4 big.LITTLE MP SoC relative to a Cortex-A15 MP4 So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t="13856" r="8375" b="5806"/>
          <a:stretch/>
        </p:blipFill>
        <p:spPr bwMode="auto">
          <a:xfrm>
            <a:off x="1102801" y="1494075"/>
            <a:ext cx="6889579" cy="37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6515" y="5454515"/>
            <a:ext cx="8847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Figure: </a:t>
            </a:r>
            <a:r>
              <a:rPr lang="en-US" sz="1600" dirty="0"/>
              <a:t>Measured CPU and </a:t>
            </a:r>
            <a:r>
              <a:rPr lang="en-US" sz="1600" dirty="0" err="1"/>
              <a:t>SoC</a:t>
            </a:r>
            <a:r>
              <a:rPr lang="en-US" sz="1600" dirty="0"/>
              <a:t> power savings on a </a:t>
            </a:r>
            <a:r>
              <a:rPr lang="en-US" sz="1600" dirty="0" smtClean="0"/>
              <a:t>4x Cortex-A15 4x∙</a:t>
            </a:r>
            <a:r>
              <a:rPr lang="en-US" sz="1600" dirty="0"/>
              <a:t>Cortex-A7 </a:t>
            </a:r>
            <a:endParaRPr lang="en-US" sz="1600" dirty="0" smtClean="0"/>
          </a:p>
          <a:p>
            <a:r>
              <a:rPr lang="en-US" sz="1600" dirty="0" smtClean="0"/>
              <a:t>   </a:t>
            </a:r>
            <a:r>
              <a:rPr lang="en-US" sz="1600" dirty="0" err="1" smtClean="0"/>
              <a:t>big.LITTLE</a:t>
            </a:r>
            <a:r>
              <a:rPr lang="en-US" sz="1600" dirty="0" smtClean="0"/>
              <a:t> </a:t>
            </a:r>
            <a:r>
              <a:rPr lang="en-US" sz="1600" dirty="0"/>
              <a:t>MP </a:t>
            </a:r>
            <a:r>
              <a:rPr lang="en-US" sz="1600" dirty="0" err="1"/>
              <a:t>SoC</a:t>
            </a:r>
            <a:r>
              <a:rPr lang="en-US" sz="1600" dirty="0"/>
              <a:t> relative to a </a:t>
            </a:r>
            <a:r>
              <a:rPr lang="en-US" sz="1600" dirty="0" smtClean="0"/>
              <a:t>4x Cortex-A15 </a:t>
            </a:r>
            <a:r>
              <a:rPr lang="en-US" sz="1600" dirty="0" err="1" smtClean="0"/>
              <a:t>SoC</a:t>
            </a:r>
            <a:r>
              <a:rPr lang="en-US" sz="1600" dirty="0" smtClean="0"/>
              <a:t> for different applications [</a:t>
            </a:r>
            <a:r>
              <a:rPr lang="hu-HU" sz="1600" dirty="0" smtClean="0"/>
              <a:t>1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5. Global Task Scheduling (GTS)</a:t>
            </a:r>
            <a:r>
              <a:rPr lang="en-US" dirty="0"/>
              <a:t> </a:t>
            </a:r>
            <a:r>
              <a:rPr lang="hu-HU" dirty="0" smtClean="0"/>
              <a:t>(7)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56" y="632340"/>
            <a:ext cx="609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Overview of </a:t>
            </a:r>
            <a:r>
              <a:rPr lang="en-US" dirty="0" err="1" smtClean="0">
                <a:solidFill>
                  <a:srgbClr val="2D2D8A"/>
                </a:solidFill>
              </a:rPr>
              <a:t>big.LITTLE</a:t>
            </a:r>
            <a:r>
              <a:rPr lang="en-US" dirty="0" smtClean="0">
                <a:solidFill>
                  <a:srgbClr val="2D2D8A"/>
                </a:solidFill>
              </a:rPr>
              <a:t> implementations with </a:t>
            </a:r>
            <a:r>
              <a:rPr lang="hu-HU" dirty="0" smtClean="0">
                <a:solidFill>
                  <a:srgbClr val="2D2D8A"/>
                </a:solidFill>
              </a:rPr>
              <a:t>GTS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/>
              <a:t>5. Global Task Scheduling (GTS)</a:t>
            </a:r>
            <a:r>
              <a:rPr lang="en-US" dirty="0"/>
              <a:t> </a:t>
            </a:r>
            <a:r>
              <a:rPr lang="hu-HU" dirty="0" smtClean="0"/>
              <a:t>(8)</a:t>
            </a:r>
            <a:endParaRPr lang="en-US" dirty="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022094"/>
              </p:ext>
            </p:extLst>
          </p:nvPr>
        </p:nvGraphicFramePr>
        <p:xfrm>
          <a:off x="485328" y="1223755"/>
          <a:ext cx="8100900" cy="5590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5335"/>
                <a:gridCol w="855095"/>
                <a:gridCol w="1980220"/>
                <a:gridCol w="1080120"/>
                <a:gridCol w="1170130"/>
              </a:tblGrid>
              <a:tr h="491804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Model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Year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Cores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err="1" smtClean="0"/>
                        <a:t>Techn</a:t>
                      </a:r>
                      <a:r>
                        <a:rPr lang="en-US" sz="1400" noProof="0" dirty="0" smtClean="0"/>
                        <a:t>.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Integrated modem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</a:tr>
              <a:tr h="325313"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Samsung Exynos 5 Octa 5420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2013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4x A7 + 4x A15 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28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no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5313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Samsung </a:t>
                      </a:r>
                      <a:r>
                        <a:rPr lang="en-US" sz="1400" noProof="0" dirty="0" err="1" smtClean="0"/>
                        <a:t>Exynos</a:t>
                      </a:r>
                      <a:r>
                        <a:rPr lang="en-US" sz="1400" noProof="0" dirty="0" smtClean="0"/>
                        <a:t> 5 </a:t>
                      </a:r>
                      <a:r>
                        <a:rPr lang="en-US" sz="1400" noProof="0" dirty="0" err="1" smtClean="0"/>
                        <a:t>Octa</a:t>
                      </a:r>
                      <a:r>
                        <a:rPr lang="en-US" sz="1400" noProof="0" dirty="0" smtClean="0"/>
                        <a:t> 5422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201</a:t>
                      </a:r>
                      <a:r>
                        <a:rPr lang="hu-HU" sz="1400" noProof="0" dirty="0" smtClean="0"/>
                        <a:t>4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4x A7 + 4x A15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28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no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5313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Samsung </a:t>
                      </a:r>
                      <a:r>
                        <a:rPr lang="en-US" sz="1400" noProof="0" dirty="0" err="1" smtClean="0"/>
                        <a:t>Exynos</a:t>
                      </a:r>
                      <a:r>
                        <a:rPr lang="en-US" sz="1400" noProof="0" dirty="0" smtClean="0"/>
                        <a:t> 5 </a:t>
                      </a:r>
                      <a:r>
                        <a:rPr lang="en-US" sz="1400" noProof="0" dirty="0" err="1" smtClean="0"/>
                        <a:t>Octa</a:t>
                      </a:r>
                      <a:r>
                        <a:rPr lang="en-US" sz="1400" noProof="0" dirty="0" smtClean="0"/>
                        <a:t> 5260 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2014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4x A7 + 2x A15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28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no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5313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Samsung </a:t>
                      </a:r>
                      <a:r>
                        <a:rPr lang="en-US" sz="1400" noProof="0" dirty="0" err="1" smtClean="0"/>
                        <a:t>Exynos</a:t>
                      </a:r>
                      <a:r>
                        <a:rPr lang="en-US" sz="1400" noProof="0" dirty="0" smtClean="0"/>
                        <a:t> 5 </a:t>
                      </a:r>
                      <a:r>
                        <a:rPr lang="en-US" sz="1400" noProof="0" dirty="0" err="1" smtClean="0"/>
                        <a:t>Octa</a:t>
                      </a:r>
                      <a:r>
                        <a:rPr lang="en-US" sz="1400" noProof="0" dirty="0" smtClean="0"/>
                        <a:t> 5430 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2014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4x A7 + 4x A15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no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5313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Samsung </a:t>
                      </a:r>
                      <a:r>
                        <a:rPr lang="en-US" sz="1400" noProof="0" dirty="0" err="1" smtClean="0"/>
                        <a:t>Exynos</a:t>
                      </a:r>
                      <a:r>
                        <a:rPr lang="en-US" sz="1400" noProof="0" dirty="0" smtClean="0"/>
                        <a:t> 5 </a:t>
                      </a:r>
                      <a:r>
                        <a:rPr lang="en-US" sz="1400" noProof="0" dirty="0" err="1" smtClean="0"/>
                        <a:t>Octa</a:t>
                      </a:r>
                      <a:r>
                        <a:rPr lang="en-US" sz="1400" noProof="0" dirty="0" smtClean="0"/>
                        <a:t> 5433 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2014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4x A53 + 4x A57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no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5313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Samsung </a:t>
                      </a:r>
                      <a:r>
                        <a:rPr lang="en-US" sz="1400" noProof="0" dirty="0" err="1" smtClean="0"/>
                        <a:t>Exynos</a:t>
                      </a:r>
                      <a:r>
                        <a:rPr lang="en-US" sz="1400" noProof="0" dirty="0" smtClean="0"/>
                        <a:t> 7 </a:t>
                      </a:r>
                      <a:r>
                        <a:rPr lang="en-US" sz="1400" noProof="0" dirty="0" err="1" smtClean="0"/>
                        <a:t>Octa</a:t>
                      </a:r>
                      <a:r>
                        <a:rPr lang="en-US" sz="1400" noProof="0" dirty="0" smtClean="0"/>
                        <a:t> 7420 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201</a:t>
                      </a:r>
                      <a:r>
                        <a:rPr lang="hu-HU" sz="1400" noProof="0" dirty="0" smtClean="0"/>
                        <a:t>5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4x A53 + 4x A57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14</a:t>
                      </a:r>
                      <a:r>
                        <a:rPr lang="en-US" sz="1400" noProof="0" dirty="0" smtClean="0"/>
                        <a:t>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no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5313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Samsung </a:t>
                      </a:r>
                      <a:r>
                        <a:rPr lang="en-US" sz="1400" noProof="0" dirty="0" err="1" smtClean="0"/>
                        <a:t>Exynos</a:t>
                      </a:r>
                      <a:r>
                        <a:rPr lang="en-US" sz="1400" noProof="0" dirty="0" smtClean="0"/>
                        <a:t> </a:t>
                      </a:r>
                      <a:r>
                        <a:rPr lang="hu-HU" sz="1400" noProof="0" dirty="0" smtClean="0"/>
                        <a:t>8</a:t>
                      </a:r>
                      <a:r>
                        <a:rPr lang="en-US" sz="1400" noProof="0" dirty="0" smtClean="0"/>
                        <a:t> </a:t>
                      </a:r>
                      <a:r>
                        <a:rPr lang="en-US" sz="1400" noProof="0" dirty="0" err="1" smtClean="0"/>
                        <a:t>Octa</a:t>
                      </a:r>
                      <a:r>
                        <a:rPr lang="en-US" sz="1400" noProof="0" dirty="0" smtClean="0"/>
                        <a:t> </a:t>
                      </a:r>
                      <a:r>
                        <a:rPr lang="hu-HU" sz="1400" noProof="0" dirty="0" smtClean="0"/>
                        <a:t>889</a:t>
                      </a:r>
                      <a:r>
                        <a:rPr lang="en-US" sz="1400" noProof="0" dirty="0" smtClean="0"/>
                        <a:t>0 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201</a:t>
                      </a:r>
                      <a:r>
                        <a:rPr lang="hu-HU" sz="1400" noProof="0" dirty="0" smtClean="0"/>
                        <a:t>5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4x A53 + 4x </a:t>
                      </a:r>
                      <a:r>
                        <a:rPr lang="hu-HU" sz="1400" noProof="0" dirty="0" smtClean="0"/>
                        <a:t>M1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14</a:t>
                      </a:r>
                      <a:r>
                        <a:rPr lang="en-US" sz="1400" noProof="0" dirty="0" smtClean="0"/>
                        <a:t>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yes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5313"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Qualcomm Snapdagon S 808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2014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4x A53 + </a:t>
                      </a:r>
                      <a:r>
                        <a:rPr lang="hu-HU" sz="1400" noProof="0" dirty="0" smtClean="0"/>
                        <a:t>2</a:t>
                      </a:r>
                      <a:r>
                        <a:rPr lang="en-US" sz="1400" noProof="0" dirty="0" smtClean="0"/>
                        <a:t>x A57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20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no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5313"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Qualcomm Snapdagon S 810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2015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4x A53 + 4x A57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20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no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491804"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Qualcomm Snapdagon S 820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2016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noProof="0" dirty="0" smtClean="0"/>
                        <a:t>2</a:t>
                      </a:r>
                      <a:r>
                        <a:rPr lang="en-US" sz="1400" noProof="0" dirty="0" smtClean="0"/>
                        <a:t>x </a:t>
                      </a:r>
                      <a:r>
                        <a:rPr lang="hu-HU" sz="1400" noProof="0" dirty="0" smtClean="0"/>
                        <a:t>Kryo 1.7 GHz + 2x Kryo 2.2 GHz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14</a:t>
                      </a:r>
                      <a:r>
                        <a:rPr lang="hu-HU" sz="1400" baseline="0" noProof="0" dirty="0" smtClean="0"/>
                        <a:t> nm</a:t>
                      </a:r>
                    </a:p>
                    <a:p>
                      <a:pPr algn="ctr"/>
                      <a:r>
                        <a:rPr lang="hu-HU" sz="1400" baseline="0" noProof="0" dirty="0" smtClean="0"/>
                        <a:t>FnFET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no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5313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Media</a:t>
                      </a:r>
                      <a:r>
                        <a:rPr lang="hu-HU" sz="1400" noProof="0" dirty="0" smtClean="0"/>
                        <a:t>T</a:t>
                      </a:r>
                      <a:r>
                        <a:rPr lang="en-US" sz="1400" noProof="0" dirty="0" err="1" smtClean="0"/>
                        <a:t>ek</a:t>
                      </a:r>
                      <a:r>
                        <a:rPr lang="en-US" sz="1400" noProof="0" dirty="0" smtClean="0"/>
                        <a:t> MT8135 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2013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2x A7 + 2x A15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28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no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5313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err="1" smtClean="0"/>
                        <a:t>MediaTek</a:t>
                      </a:r>
                      <a:r>
                        <a:rPr lang="en-US" sz="1400" noProof="0" dirty="0" smtClean="0"/>
                        <a:t> MT6595 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2014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4x A7 + 4x A17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28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yes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5313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err="1" smtClean="0"/>
                        <a:t>MediaTek</a:t>
                      </a:r>
                      <a:r>
                        <a:rPr lang="en-US" sz="1400" noProof="0" dirty="0" smtClean="0"/>
                        <a:t> MT6</a:t>
                      </a:r>
                      <a:r>
                        <a:rPr lang="hu-HU" sz="1400" noProof="0" dirty="0" smtClean="0"/>
                        <a:t>7</a:t>
                      </a:r>
                      <a:r>
                        <a:rPr lang="en-US" sz="1400" noProof="0" dirty="0" smtClean="0"/>
                        <a:t>9</a:t>
                      </a:r>
                      <a:r>
                        <a:rPr lang="hu-HU" sz="1400" noProof="0" dirty="0" smtClean="0"/>
                        <a:t>7</a:t>
                      </a:r>
                      <a:r>
                        <a:rPr lang="en-US" sz="1400" noProof="0" dirty="0" smtClean="0"/>
                        <a:t> 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201</a:t>
                      </a:r>
                      <a:r>
                        <a:rPr lang="hu-HU" sz="1400" noProof="0" dirty="0" smtClean="0"/>
                        <a:t>5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8</a:t>
                      </a:r>
                      <a:r>
                        <a:rPr lang="en-US" sz="1400" noProof="0" dirty="0" smtClean="0"/>
                        <a:t>x A</a:t>
                      </a:r>
                      <a:r>
                        <a:rPr lang="hu-HU" sz="1400" noProof="0" dirty="0" smtClean="0"/>
                        <a:t>53</a:t>
                      </a:r>
                      <a:r>
                        <a:rPr lang="en-US" sz="1400" noProof="0" dirty="0" smtClean="0"/>
                        <a:t>+ </a:t>
                      </a:r>
                      <a:r>
                        <a:rPr lang="hu-HU" sz="1400" noProof="0" dirty="0" smtClean="0"/>
                        <a:t>2</a:t>
                      </a:r>
                      <a:r>
                        <a:rPr lang="en-US" sz="1400" noProof="0" dirty="0" smtClean="0"/>
                        <a:t>x A</a:t>
                      </a:r>
                      <a:r>
                        <a:rPr lang="hu-HU" sz="1400" noProof="0" dirty="0" smtClean="0"/>
                        <a:t>57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noProof="0" dirty="0" smtClean="0"/>
                        <a:t>20</a:t>
                      </a:r>
                      <a:r>
                        <a:rPr lang="en-US" sz="1400" noProof="0" dirty="0" smtClean="0"/>
                        <a:t>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yes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5313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err="1" smtClean="0"/>
                        <a:t>Renesas</a:t>
                      </a:r>
                      <a:r>
                        <a:rPr lang="en-US" sz="1400" noProof="0" dirty="0" smtClean="0"/>
                        <a:t> MP 6530 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2013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2x A7 + 2x A15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28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yes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  <a:tr h="325313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err="1" smtClean="0"/>
                        <a:t>Allwinner</a:t>
                      </a:r>
                      <a:r>
                        <a:rPr lang="en-US" sz="1400" noProof="0" dirty="0" smtClean="0"/>
                        <a:t> </a:t>
                      </a:r>
                      <a:r>
                        <a:rPr lang="en-US" sz="1400" noProof="0" dirty="0" err="1" smtClean="0"/>
                        <a:t>UltraOcta</a:t>
                      </a:r>
                      <a:r>
                        <a:rPr lang="en-US" sz="1400" noProof="0" dirty="0" smtClean="0"/>
                        <a:t> A80 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2014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4x A7 + 4x A15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28 nm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no</a:t>
                      </a:r>
                      <a:endParaRPr lang="en-US" sz="1400" noProof="0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92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5. Global Task Scheduling (GTS)</a:t>
            </a:r>
            <a:r>
              <a:rPr lang="en-US" dirty="0"/>
              <a:t> </a:t>
            </a:r>
            <a:r>
              <a:rPr lang="hu-HU" dirty="0" smtClean="0"/>
              <a:t>(9)</a:t>
            </a:r>
            <a:endParaRPr lang="en-US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309520"/>
              </p:ext>
            </p:extLst>
          </p:nvPr>
        </p:nvGraphicFramePr>
        <p:xfrm>
          <a:off x="90747" y="1133745"/>
          <a:ext cx="9001000" cy="5179948"/>
        </p:xfrm>
        <a:graphic>
          <a:graphicData uri="http://schemas.openxmlformats.org/drawingml/2006/table">
            <a:tbl>
              <a:tblPr/>
              <a:tblGrid>
                <a:gridCol w="1080120"/>
                <a:gridCol w="450050"/>
                <a:gridCol w="630070"/>
                <a:gridCol w="900100"/>
                <a:gridCol w="450050"/>
                <a:gridCol w="585065"/>
                <a:gridCol w="1260140"/>
                <a:gridCol w="1350150"/>
                <a:gridCol w="475808"/>
                <a:gridCol w="1819447"/>
              </a:tblGrid>
              <a:tr h="172315">
                <a:tc gridSpan="2">
                  <a:txBody>
                    <a:bodyPr/>
                    <a:lstStyle/>
                    <a:p>
                      <a:pPr algn="ctr"/>
                      <a:r>
                        <a:rPr lang="hu-HU" sz="1000" dirty="0" err="1"/>
                        <a:t>SoC</a:t>
                      </a:r>
                      <a:endParaRPr lang="hu-HU" sz="1000" dirty="0"/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CPU</a:t>
                      </a:r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GPU</a:t>
                      </a:r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000" dirty="0" err="1"/>
                        <a:t>Memory</a:t>
                      </a:r>
                      <a:r>
                        <a:rPr lang="hu-HU" sz="1000" dirty="0"/>
                        <a:t> </a:t>
                      </a:r>
                      <a:endParaRPr lang="hu-HU" sz="1000" dirty="0" smtClean="0"/>
                    </a:p>
                    <a:p>
                      <a:pPr algn="ctr"/>
                      <a:r>
                        <a:rPr lang="hu-HU" sz="1000" dirty="0" err="1" smtClean="0"/>
                        <a:t>technology</a:t>
                      </a:r>
                      <a:endParaRPr lang="hu-HU" sz="1000" dirty="0"/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000" dirty="0" err="1"/>
                        <a:t>Availability</a:t>
                      </a:r>
                      <a:endParaRPr lang="hu-HU" sz="1000" dirty="0"/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000" dirty="0" err="1"/>
                        <a:t>Utilizing</a:t>
                      </a:r>
                      <a:r>
                        <a:rPr lang="hu-HU" sz="1000" dirty="0"/>
                        <a:t> </a:t>
                      </a:r>
                      <a:r>
                        <a:rPr lang="hu-HU" sz="1000" dirty="0" err="1" smtClean="0"/>
                        <a:t>devices</a:t>
                      </a:r>
                      <a:endParaRPr lang="hu-HU" sz="1000" dirty="0" smtClean="0"/>
                    </a:p>
                    <a:p>
                      <a:pPr algn="ctr"/>
                      <a:r>
                        <a:rPr lang="hu-HU" sz="1000" dirty="0" smtClean="0"/>
                        <a:t>(</a:t>
                      </a:r>
                      <a:r>
                        <a:rPr lang="hu-HU" sz="1000" dirty="0" err="1" smtClean="0"/>
                        <a:t>examples</a:t>
                      </a:r>
                      <a:r>
                        <a:rPr lang="hu-HU" sz="1000" dirty="0" smtClean="0"/>
                        <a:t>)</a:t>
                      </a:r>
                      <a:endParaRPr lang="hu-HU" sz="1000" dirty="0"/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</a:tr>
              <a:tr h="323735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err="1"/>
                        <a:t>Model</a:t>
                      </a:r>
                      <a:r>
                        <a:rPr lang="hu-HU" sz="1000" dirty="0"/>
                        <a:t> </a:t>
                      </a:r>
                      <a:r>
                        <a:rPr lang="hu-HU" sz="1000" dirty="0" err="1"/>
                        <a:t>number</a:t>
                      </a:r>
                      <a:endParaRPr lang="hu-HU" sz="1000" dirty="0"/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err="1"/>
                        <a:t>fab</a:t>
                      </a:r>
                      <a:endParaRPr lang="hu-HU" sz="1000" dirty="0"/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err="1" smtClean="0"/>
                        <a:t>Instr</a:t>
                      </a:r>
                      <a:r>
                        <a:rPr lang="hu-HU" sz="1000" dirty="0" smtClean="0"/>
                        <a:t>. </a:t>
                      </a:r>
                    </a:p>
                    <a:p>
                      <a:pPr algn="ctr"/>
                      <a:r>
                        <a:rPr lang="hu-HU" sz="1000" dirty="0" err="1" smtClean="0"/>
                        <a:t>set</a:t>
                      </a:r>
                      <a:endParaRPr lang="hu-HU" sz="1000" dirty="0"/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err="1" smtClean="0"/>
                        <a:t>Microarch</a:t>
                      </a:r>
                      <a:r>
                        <a:rPr lang="hu-HU" sz="1000" dirty="0" smtClean="0"/>
                        <a:t>.</a:t>
                      </a:r>
                      <a:endParaRPr lang="hu-HU" sz="1000" dirty="0"/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cores</a:t>
                      </a:r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err="1" smtClean="0"/>
                        <a:t>fc</a:t>
                      </a:r>
                      <a:endParaRPr lang="hu-HU" sz="1000" dirty="0" smtClean="0"/>
                    </a:p>
                    <a:p>
                      <a:pPr algn="ctr"/>
                      <a:r>
                        <a:rPr lang="hu-HU" sz="1000" dirty="0" smtClean="0"/>
                        <a:t> </a:t>
                      </a:r>
                      <a:r>
                        <a:rPr lang="hu-HU" sz="1000" dirty="0"/>
                        <a:t>(</a:t>
                      </a:r>
                      <a:r>
                        <a:rPr lang="hu-HU" sz="1000" dirty="0" err="1"/>
                        <a:t>GHz</a:t>
                      </a:r>
                      <a:r>
                        <a:rPr lang="hu-HU" sz="1000" dirty="0"/>
                        <a:t>)</a:t>
                      </a:r>
                    </a:p>
                  </a:txBody>
                  <a:tcPr marL="5685" marR="5685" marT="2842" marB="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218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Exynos 5 </a:t>
                      </a:r>
                      <a:r>
                        <a:rPr lang="es-ES" sz="1000" dirty="0" smtClean="0"/>
                        <a:t>Octa</a:t>
                      </a:r>
                      <a:r>
                        <a:rPr lang="es-ES" sz="1000" dirty="0"/>
                        <a:t/>
                      </a:r>
                      <a:br>
                        <a:rPr lang="es-ES" sz="1000" dirty="0"/>
                      </a:br>
                      <a:r>
                        <a:rPr lang="es-ES" sz="1000" i="1" dirty="0"/>
                        <a:t>(Exynos 5410)</a:t>
                      </a:r>
                      <a:endParaRPr lang="es-E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28 nm HKMG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smtClean="0"/>
                        <a:t>ARMv7</a:t>
                      </a:r>
                      <a:endParaRPr lang="hu-HU" sz="1000" dirty="0" smtClean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Cortex-A15+</a:t>
                      </a:r>
                      <a:br>
                        <a:rPr lang="hu-HU" sz="1000" dirty="0"/>
                      </a:br>
                      <a:r>
                        <a:rPr lang="hu-HU" sz="1000" dirty="0" smtClean="0"/>
                        <a:t>Cortex-A7</a:t>
                      </a:r>
                      <a:r>
                        <a:rPr lang="hu-HU" sz="1000" baseline="30000" dirty="0" smtClean="0"/>
                        <a:t>[1]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4+</a:t>
                      </a:r>
                      <a:r>
                        <a:rPr lang="hu-HU" sz="1000" dirty="0" err="1"/>
                        <a:t>4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1.6</a:t>
                      </a:r>
                      <a:br>
                        <a:rPr lang="hu-HU" sz="1000" dirty="0"/>
                      </a:br>
                      <a:r>
                        <a:rPr lang="hu-HU" sz="1000" dirty="0"/>
                        <a:t>1.2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IT </a:t>
                      </a:r>
                      <a:r>
                        <a:rPr lang="en-US" sz="1000" dirty="0" err="1"/>
                        <a:t>PowerVR</a:t>
                      </a:r>
                      <a:r>
                        <a:rPr lang="en-US" sz="1000" dirty="0"/>
                        <a:t> SGX544MP3 @ 480 MHz 49 </a:t>
                      </a:r>
                      <a:r>
                        <a:rPr lang="en-US" sz="1000" dirty="0" smtClean="0"/>
                        <a:t>GFLOPS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32-bit </a:t>
                      </a:r>
                      <a:r>
                        <a:rPr lang="hu-HU" sz="1000" dirty="0" err="1" smtClean="0"/>
                        <a:t>DCh</a:t>
                      </a:r>
                      <a:r>
                        <a:rPr lang="hu-HU" sz="1000" dirty="0" smtClean="0"/>
                        <a:t> </a:t>
                      </a:r>
                      <a:endParaRPr lang="en-US" sz="1000" dirty="0" smtClean="0"/>
                    </a:p>
                    <a:p>
                      <a:pPr algn="ctr"/>
                      <a:r>
                        <a:rPr lang="hu-HU" sz="1000" dirty="0" smtClean="0"/>
                        <a:t>LPDDR3-800 </a:t>
                      </a:r>
                      <a:r>
                        <a:rPr lang="hu-HU" sz="1000" dirty="0"/>
                        <a:t>(12.8 GB/sec)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Q2 2013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Samsung </a:t>
                      </a:r>
                      <a:r>
                        <a:rPr lang="hu-HU" sz="1000" dirty="0" err="1"/>
                        <a:t>Galaxy</a:t>
                      </a:r>
                      <a:r>
                        <a:rPr lang="hu-HU" sz="1000" dirty="0"/>
                        <a:t> S4 I9500</a:t>
                      </a:r>
                      <a:r>
                        <a:rPr lang="hu-HU" sz="1000" dirty="0" smtClean="0"/>
                        <a:t>, ZTE </a:t>
                      </a:r>
                      <a:r>
                        <a:rPr lang="hu-HU" sz="1000" dirty="0"/>
                        <a:t>Grand S II TD, 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873862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Exynos 5 </a:t>
                      </a:r>
                      <a:r>
                        <a:rPr lang="es-ES" sz="1000" dirty="0" smtClean="0"/>
                        <a:t>Octa</a:t>
                      </a:r>
                      <a:r>
                        <a:rPr lang="es-ES" sz="1000" dirty="0"/>
                        <a:t/>
                      </a:r>
                      <a:br>
                        <a:rPr lang="es-ES" sz="1000" dirty="0"/>
                      </a:br>
                      <a:r>
                        <a:rPr lang="es-ES" sz="1000" i="1" dirty="0"/>
                        <a:t>(Exynos 5420)</a:t>
                      </a:r>
                      <a:endParaRPr lang="es-E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28 nm HKMG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Cortex-A15+</a:t>
                      </a:r>
                      <a:br>
                        <a:rPr lang="en-US" sz="1000" dirty="0"/>
                      </a:br>
                      <a:r>
                        <a:rPr lang="en-US" sz="1000" dirty="0" smtClean="0"/>
                        <a:t>Cortex-A7</a:t>
                      </a:r>
                      <a:r>
                        <a:rPr lang="hu-HU" sz="1000" baseline="30000" dirty="0" smtClean="0"/>
                        <a:t>(2)</a:t>
                      </a:r>
                      <a:endParaRPr lang="en-US" sz="1000" baseline="30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4+4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1.8–1.9</a:t>
                      </a:r>
                      <a:br>
                        <a:rPr lang="hu-HU" sz="1000"/>
                      </a:br>
                      <a:r>
                        <a:rPr lang="hu-HU" sz="1000"/>
                        <a:t>1.3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ARM Mali-T628 MP6 @ 533 MHz; 109 GFLOPS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32-bit </a:t>
                      </a:r>
                      <a:r>
                        <a:rPr lang="hu-HU" sz="1000" dirty="0" err="1" smtClean="0"/>
                        <a:t>DCh</a:t>
                      </a:r>
                      <a:r>
                        <a:rPr lang="hu-HU" sz="1000" dirty="0" smtClean="0"/>
                        <a:t> LPDDR3e-933 </a:t>
                      </a:r>
                      <a:r>
                        <a:rPr lang="hu-HU" sz="1000" dirty="0"/>
                        <a:t>(14.9 GB/sec)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Q3 2013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Samsung Chromebook 2 11.6</a:t>
                      </a:r>
                      <a:r>
                        <a:rPr lang="hu-HU" sz="1000" dirty="0" smtClean="0"/>
                        <a:t>", </a:t>
                      </a:r>
                      <a:r>
                        <a:rPr lang="hu-HU" sz="1000" dirty="0"/>
                        <a:t>Samsung </a:t>
                      </a:r>
                      <a:r>
                        <a:rPr lang="hu-HU" sz="1000" dirty="0" err="1"/>
                        <a:t>Galaxy</a:t>
                      </a:r>
                      <a:r>
                        <a:rPr lang="hu-HU" sz="1000" dirty="0"/>
                        <a:t> </a:t>
                      </a:r>
                      <a:r>
                        <a:rPr lang="hu-HU" sz="1000" dirty="0" err="1"/>
                        <a:t>Note</a:t>
                      </a:r>
                      <a:r>
                        <a:rPr lang="hu-HU" sz="1000" dirty="0"/>
                        <a:t> </a:t>
                      </a:r>
                      <a:r>
                        <a:rPr lang="hu-HU" sz="1000" dirty="0" smtClean="0"/>
                        <a:t>3/</a:t>
                      </a:r>
                      <a:r>
                        <a:rPr lang="hu-HU" sz="1000" dirty="0" err="1" smtClean="0"/>
                        <a:t>Note</a:t>
                      </a:r>
                      <a:r>
                        <a:rPr lang="hu-HU" sz="1000" dirty="0" smtClean="0"/>
                        <a:t> 10.1/</a:t>
                      </a:r>
                      <a:r>
                        <a:rPr lang="hu-HU" sz="1000" dirty="0" err="1" smtClean="0"/>
                        <a:t>Note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/>
                        <a:t>Pro 12.2, Samsung </a:t>
                      </a:r>
                      <a:r>
                        <a:rPr lang="hu-HU" sz="1000" dirty="0" err="1"/>
                        <a:t>Galaxy</a:t>
                      </a:r>
                      <a:r>
                        <a:rPr lang="hu-HU" sz="1000" dirty="0"/>
                        <a:t> Tab </a:t>
                      </a:r>
                      <a:r>
                        <a:rPr lang="hu-HU" sz="1000" dirty="0" smtClean="0"/>
                        <a:t>Pro/Tab S 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Exynos 5 </a:t>
                      </a:r>
                      <a:r>
                        <a:rPr lang="es-ES" sz="1000" dirty="0" smtClean="0"/>
                        <a:t>Octa</a:t>
                      </a:r>
                      <a:r>
                        <a:rPr lang="es-ES" sz="1000" dirty="0"/>
                        <a:t/>
                      </a:r>
                      <a:br>
                        <a:rPr lang="es-ES" sz="1000" dirty="0"/>
                      </a:br>
                      <a:r>
                        <a:rPr lang="es-ES" sz="1000" i="1" dirty="0"/>
                        <a:t>(Exynos 5422)</a:t>
                      </a:r>
                      <a:endParaRPr lang="es-E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28 nm HKMG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Cortex-A15+</a:t>
                      </a:r>
                      <a:br>
                        <a:rPr lang="en-US" sz="1000" dirty="0"/>
                      </a:br>
                      <a:r>
                        <a:rPr lang="en-US" sz="1000" dirty="0" smtClean="0"/>
                        <a:t>Cortex-A7</a:t>
                      </a:r>
                      <a:r>
                        <a:rPr lang="hu-HU" sz="1000" baseline="30000" dirty="0" smtClean="0"/>
                        <a:t>[2]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4+4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1.9-2.1</a:t>
                      </a:r>
                      <a:br>
                        <a:rPr lang="hu-HU" sz="1000"/>
                      </a:br>
                      <a:r>
                        <a:rPr lang="hu-HU" sz="1000"/>
                        <a:t>1.3-1.5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ARM Mali-T628 MP6 @ 533 MHz (109 Gflops)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32-bit </a:t>
                      </a:r>
                      <a:r>
                        <a:rPr lang="hu-HU" sz="1000" dirty="0" err="1" smtClean="0"/>
                        <a:t>DCh</a:t>
                      </a:r>
                      <a:r>
                        <a:rPr lang="hu-HU" sz="1000" dirty="0" smtClean="0"/>
                        <a:t> LPDDR3/DDR3-933 </a:t>
                      </a:r>
                      <a:r>
                        <a:rPr lang="hu-HU" sz="1000" dirty="0"/>
                        <a:t>(14.9 GB/sec)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Q2 2014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Samsung </a:t>
                      </a:r>
                      <a:r>
                        <a:rPr lang="hu-HU" sz="1000" dirty="0" err="1"/>
                        <a:t>Galaxy</a:t>
                      </a:r>
                      <a:r>
                        <a:rPr lang="hu-HU" sz="1000" dirty="0"/>
                        <a:t> S5 </a:t>
                      </a:r>
                      <a:endParaRPr lang="en-US" sz="1000" dirty="0" smtClean="0"/>
                    </a:p>
                    <a:p>
                      <a:pPr algn="ctr"/>
                      <a:r>
                        <a:rPr lang="hu-HU" sz="1000" dirty="0" smtClean="0"/>
                        <a:t>(</a:t>
                      </a:r>
                      <a:r>
                        <a:rPr lang="hu-HU" sz="1000" dirty="0"/>
                        <a:t>SM-G900H</a:t>
                      </a:r>
                      <a:r>
                        <a:rPr lang="hu-HU" sz="1000" dirty="0" smtClean="0"/>
                        <a:t>), 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95161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Exynos 5 </a:t>
                      </a:r>
                      <a:r>
                        <a:rPr lang="es-ES" sz="1000" dirty="0" smtClean="0"/>
                        <a:t>Octa</a:t>
                      </a:r>
                      <a:r>
                        <a:rPr lang="es-ES" sz="1000" dirty="0"/>
                        <a:t/>
                      </a:r>
                      <a:br>
                        <a:rPr lang="es-ES" sz="1000" dirty="0"/>
                      </a:br>
                      <a:r>
                        <a:rPr lang="es-ES" sz="1000" i="1" dirty="0"/>
                        <a:t>(Exynos 5800)</a:t>
                      </a:r>
                      <a:endParaRPr lang="es-E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28 nm HKMG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Cortex-A15+</a:t>
                      </a:r>
                      <a:br>
                        <a:rPr lang="en-US" sz="1000" dirty="0"/>
                      </a:br>
                      <a:r>
                        <a:rPr lang="en-US" sz="1000" dirty="0" smtClean="0"/>
                        <a:t>Cortex-A7</a:t>
                      </a:r>
                      <a:r>
                        <a:rPr lang="hu-HU" sz="1000" baseline="30000" dirty="0" smtClean="0"/>
                        <a:t>[2]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4+4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2.1</a:t>
                      </a:r>
                      <a:br>
                        <a:rPr lang="hu-HU" sz="1000"/>
                      </a:br>
                      <a:r>
                        <a:rPr lang="hu-HU" sz="1000"/>
                        <a:t>1.3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/>
                        <a:t>ARM Mali-T628 MP6 @ 533 MHz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32-bit </a:t>
                      </a:r>
                      <a:r>
                        <a:rPr lang="hu-HU" sz="1000" dirty="0" err="1" smtClean="0"/>
                        <a:t>DCh</a:t>
                      </a:r>
                      <a:r>
                        <a:rPr lang="hu-HU" sz="1000" dirty="0" smtClean="0"/>
                        <a:t> LPDDR3/DDR3-933 </a:t>
                      </a:r>
                      <a:r>
                        <a:rPr lang="hu-HU" sz="1000" dirty="0"/>
                        <a:t>(14.9 GB/sec)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Q2 2014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Samsung Chromebook 2 13,3</a:t>
                      </a:r>
                      <a:r>
                        <a:rPr lang="en-US" sz="1000" dirty="0" smtClean="0"/>
                        <a:t>"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72258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err="1"/>
                        <a:t>Exynos</a:t>
                      </a:r>
                      <a:r>
                        <a:rPr lang="hu-HU" sz="1000" dirty="0"/>
                        <a:t> 5 </a:t>
                      </a:r>
                      <a:r>
                        <a:rPr lang="hu-HU" sz="1000" dirty="0" err="1" smtClean="0"/>
                        <a:t>Hexa</a:t>
                      </a:r>
                      <a:r>
                        <a:rPr lang="hu-HU" sz="1000" dirty="0"/>
                        <a:t/>
                      </a:r>
                      <a:br>
                        <a:rPr lang="hu-HU" sz="1000" dirty="0"/>
                      </a:br>
                      <a:r>
                        <a:rPr lang="hu-HU" sz="1000" i="1" dirty="0"/>
                        <a:t>(</a:t>
                      </a:r>
                      <a:r>
                        <a:rPr lang="hu-HU" sz="1000" i="1" dirty="0" err="1"/>
                        <a:t>Exynos</a:t>
                      </a:r>
                      <a:r>
                        <a:rPr lang="hu-HU" sz="1000" i="1" dirty="0"/>
                        <a:t> 5260)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28 nm HKMG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Cortex-A15+</a:t>
                      </a:r>
                      <a:br>
                        <a:rPr lang="en-US" sz="1000" dirty="0"/>
                      </a:br>
                      <a:r>
                        <a:rPr lang="en-US" sz="1000" dirty="0" smtClean="0"/>
                        <a:t>Cortex-A7</a:t>
                      </a:r>
                      <a:r>
                        <a:rPr lang="hu-HU" sz="1000" baseline="30000" dirty="0" smtClean="0"/>
                        <a:t>[2]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2+4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1.7</a:t>
                      </a:r>
                      <a:br>
                        <a:rPr lang="hu-HU" sz="1000" dirty="0"/>
                      </a:br>
                      <a:r>
                        <a:rPr lang="hu-HU" sz="1000" dirty="0"/>
                        <a:t>1.3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ARM Mali-T624 @ 600 MHz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32-bit </a:t>
                      </a:r>
                      <a:r>
                        <a:rPr lang="hu-HU" sz="1000" dirty="0" err="1" smtClean="0"/>
                        <a:t>DCh</a:t>
                      </a:r>
                      <a:r>
                        <a:rPr lang="hu-HU" sz="1000" dirty="0" smtClean="0"/>
                        <a:t> LPDDR3-800 </a:t>
                      </a:r>
                      <a:r>
                        <a:rPr lang="hu-HU" sz="1000" dirty="0"/>
                        <a:t>(12.8 GB/sec)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Q2 2014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Galaxy </a:t>
                      </a:r>
                      <a:r>
                        <a:rPr lang="en-US" sz="1000" dirty="0"/>
                        <a:t>Note 3 </a:t>
                      </a:r>
                      <a:r>
                        <a:rPr lang="en-US" sz="1000" dirty="0" smtClean="0"/>
                        <a:t>Neo</a:t>
                      </a:r>
                      <a:r>
                        <a:rPr lang="hu-HU" sz="1000" dirty="0" smtClean="0"/>
                        <a:t>,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en-US" sz="1000" dirty="0" smtClean="0"/>
                        <a:t>Samsung </a:t>
                      </a:r>
                      <a:r>
                        <a:rPr lang="en-US" sz="1000" dirty="0"/>
                        <a:t>Galaxy K zoom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17298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Exynos 5 </a:t>
                      </a:r>
                      <a:r>
                        <a:rPr lang="es-ES" sz="1000" dirty="0" smtClean="0"/>
                        <a:t>Octa</a:t>
                      </a:r>
                      <a:r>
                        <a:rPr lang="es-ES" sz="1000" dirty="0"/>
                        <a:t/>
                      </a:r>
                      <a:br>
                        <a:rPr lang="es-ES" sz="1000" dirty="0"/>
                      </a:br>
                      <a:r>
                        <a:rPr lang="es-ES" sz="1000" i="1" dirty="0"/>
                        <a:t>(Exynos 5430)</a:t>
                      </a:r>
                      <a:endParaRPr lang="es-E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20 nm HKMG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Cortex-A15+</a:t>
                      </a:r>
                      <a:br>
                        <a:rPr lang="en-US" sz="1000" dirty="0"/>
                      </a:br>
                      <a:r>
                        <a:rPr lang="en-US" sz="1000" dirty="0" smtClean="0"/>
                        <a:t>Cortex-A7</a:t>
                      </a:r>
                      <a:r>
                        <a:rPr lang="hu-HU" sz="1000" baseline="30000" dirty="0" smtClean="0"/>
                        <a:t>[2]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4+4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1.8-2.0</a:t>
                      </a:r>
                      <a:br>
                        <a:rPr lang="hu-HU" sz="1000"/>
                      </a:br>
                      <a:r>
                        <a:rPr lang="hu-HU" sz="1000"/>
                        <a:t>1.3-1.5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ARM Mali-T628 MP6 @ 600 MHz; 122 GFLOPS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32-bit </a:t>
                      </a:r>
                      <a:r>
                        <a:rPr lang="hu-HU" sz="1000" dirty="0" err="1" smtClean="0"/>
                        <a:t>DCh</a:t>
                      </a:r>
                      <a:r>
                        <a:rPr lang="hu-HU" sz="1000" dirty="0" smtClean="0"/>
                        <a:t> LPDDR3e/DDR3-1066 </a:t>
                      </a:r>
                      <a:r>
                        <a:rPr lang="hu-HU" sz="1000" dirty="0"/>
                        <a:t>(17.0 GB/sec)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/>
                        <a:t>Q3 2014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Samsung </a:t>
                      </a:r>
                      <a:r>
                        <a:rPr lang="hu-HU" sz="1000" dirty="0" err="1"/>
                        <a:t>Galaxy</a:t>
                      </a:r>
                      <a:r>
                        <a:rPr lang="hu-HU" sz="1000" dirty="0"/>
                        <a:t> </a:t>
                      </a:r>
                      <a:r>
                        <a:rPr lang="hu-HU" sz="1000" dirty="0" err="1"/>
                        <a:t>Alpha</a:t>
                      </a:r>
                      <a:r>
                        <a:rPr lang="hu-HU" sz="1000" dirty="0"/>
                        <a:t> (SM-G850F), 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73024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err="1"/>
                        <a:t>Exynos</a:t>
                      </a:r>
                      <a:r>
                        <a:rPr lang="es-ES" sz="1000" dirty="0"/>
                        <a:t> </a:t>
                      </a:r>
                      <a:r>
                        <a:rPr lang="es-ES" sz="1000" dirty="0" smtClean="0"/>
                        <a:t>5 </a:t>
                      </a:r>
                      <a:r>
                        <a:rPr lang="es-ES" sz="1000" dirty="0" err="1" smtClean="0"/>
                        <a:t>Octa</a:t>
                      </a:r>
                      <a:endParaRPr lang="hu-HU" sz="1000" dirty="0" smtClean="0"/>
                    </a:p>
                    <a:p>
                      <a:pPr algn="ctr"/>
                      <a:r>
                        <a:rPr lang="hu-HU" sz="1000" dirty="0" smtClean="0"/>
                        <a:t>(Exynos 5433</a:t>
                      </a:r>
                      <a:endParaRPr lang="es-E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20 nm HKMG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ARMv8-A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Cortex-A57+</a:t>
                      </a:r>
                      <a:br>
                        <a:rPr lang="en-US" sz="1000" dirty="0"/>
                      </a:br>
                      <a:r>
                        <a:rPr lang="en-US" sz="1000" dirty="0" smtClean="0"/>
                        <a:t>Cortex-A53</a:t>
                      </a:r>
                      <a:r>
                        <a:rPr lang="hu-HU" sz="1000" baseline="30000" dirty="0" smtClean="0"/>
                        <a:t>[2]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4+</a:t>
                      </a:r>
                      <a:r>
                        <a:rPr lang="hu-HU" sz="1000" dirty="0" err="1"/>
                        <a:t>4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1.9</a:t>
                      </a:r>
                      <a:br>
                        <a:rPr lang="hu-HU" sz="1000" dirty="0"/>
                      </a:br>
                      <a:r>
                        <a:rPr lang="hu-HU" sz="1000" dirty="0"/>
                        <a:t>1.3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Mali-T760 MP6 @ 700 MHz; 206 GFLOPS (FP16</a:t>
                      </a:r>
                      <a:r>
                        <a:rPr lang="hu-HU" sz="1000" dirty="0" smtClean="0"/>
                        <a:t>)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32-bits </a:t>
                      </a:r>
                      <a:r>
                        <a:rPr lang="hu-HU" sz="1000" dirty="0" err="1" smtClean="0"/>
                        <a:t>DCh</a:t>
                      </a:r>
                      <a:r>
                        <a:rPr lang="en-US" sz="1000" dirty="0" smtClean="0"/>
                        <a:t> LPDDR3</a:t>
                      </a:r>
                      <a:r>
                        <a:rPr lang="hu-HU" sz="1000" dirty="0" smtClean="0"/>
                        <a:t>-825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/>
                        <a:t>(13.2 GB/s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Q3/</a:t>
                      </a:r>
                      <a:r>
                        <a:rPr lang="hu-HU" sz="1000" dirty="0" smtClean="0"/>
                        <a:t>Q4 </a:t>
                      </a:r>
                      <a:r>
                        <a:rPr lang="hu-HU" sz="1000" dirty="0"/>
                        <a:t>2014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Samsung </a:t>
                      </a:r>
                      <a:r>
                        <a:rPr lang="hu-HU" sz="1000" dirty="0" err="1"/>
                        <a:t>Galaxy</a:t>
                      </a:r>
                      <a:r>
                        <a:rPr lang="hu-HU" sz="1000" dirty="0"/>
                        <a:t> </a:t>
                      </a:r>
                      <a:r>
                        <a:rPr lang="hu-HU" sz="1000" dirty="0" err="1"/>
                        <a:t>Note</a:t>
                      </a:r>
                      <a:r>
                        <a:rPr lang="hu-HU" sz="1000" dirty="0"/>
                        <a:t> 4 (SM-N910C)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73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i="1" dirty="0" err="1" smtClean="0"/>
                        <a:t>Exynos</a:t>
                      </a:r>
                      <a:r>
                        <a:rPr lang="es-ES" sz="1000" i="1" dirty="0" smtClean="0"/>
                        <a:t> 7 </a:t>
                      </a:r>
                      <a:r>
                        <a:rPr lang="es-ES" sz="1000" i="1" dirty="0" err="1" smtClean="0"/>
                        <a:t>Octa</a:t>
                      </a:r>
                      <a:r>
                        <a:rPr lang="es-ES" sz="1000" i="1" dirty="0" smtClean="0"/>
                        <a:t> </a:t>
                      </a:r>
                      <a:r>
                        <a:rPr lang="hu-HU" sz="1000" i="1" dirty="0" smtClean="0"/>
                        <a:t>(Exynos </a:t>
                      </a:r>
                      <a:r>
                        <a:rPr lang="es-ES" sz="1000" i="1" dirty="0" smtClean="0"/>
                        <a:t>7420</a:t>
                      </a:r>
                      <a:r>
                        <a:rPr lang="hu-HU" sz="1000" i="1" dirty="0" smtClean="0"/>
                        <a:t>)</a:t>
                      </a:r>
                      <a:endParaRPr lang="es-E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14 nm</a:t>
                      </a:r>
                    </a:p>
                    <a:p>
                      <a:pPr algn="ctr"/>
                      <a:r>
                        <a:rPr lang="hu-HU" sz="1000" dirty="0" smtClean="0"/>
                        <a:t>FinFET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ARMv8-A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Cortex-A57+</a:t>
                      </a:r>
                      <a:br>
                        <a:rPr lang="en-US" sz="1000" dirty="0"/>
                      </a:br>
                      <a:r>
                        <a:rPr lang="en-US" sz="1000" dirty="0" smtClean="0"/>
                        <a:t>Cortex-A53</a:t>
                      </a:r>
                      <a:r>
                        <a:rPr lang="hu-HU" sz="1000" baseline="30000" dirty="0" smtClean="0"/>
                        <a:t>[2]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4+</a:t>
                      </a:r>
                      <a:r>
                        <a:rPr lang="hu-HU" sz="1000" dirty="0" err="1"/>
                        <a:t>4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2.1</a:t>
                      </a:r>
                      <a:r>
                        <a:rPr lang="hu-HU" sz="1000" dirty="0"/>
                        <a:t/>
                      </a:r>
                      <a:br>
                        <a:rPr lang="hu-HU" sz="1000" dirty="0"/>
                      </a:br>
                      <a:r>
                        <a:rPr lang="hu-HU" sz="1000" dirty="0" smtClean="0"/>
                        <a:t>1.5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Mali-T760 </a:t>
                      </a:r>
                      <a:r>
                        <a:rPr lang="hu-HU" sz="1000" dirty="0" smtClean="0"/>
                        <a:t>MP8 </a:t>
                      </a:r>
                      <a:r>
                        <a:rPr lang="hu-HU" sz="1000" dirty="0"/>
                        <a:t>@ </a:t>
                      </a:r>
                      <a:r>
                        <a:rPr lang="hu-HU" sz="1000" dirty="0" smtClean="0"/>
                        <a:t>772</a:t>
                      </a:r>
                      <a:r>
                        <a:rPr lang="hu-HU" sz="1000" dirty="0"/>
                        <a:t> MHz; </a:t>
                      </a:r>
                      <a:r>
                        <a:rPr lang="hu-HU" sz="1000" dirty="0" smtClean="0"/>
                        <a:t>227 </a:t>
                      </a:r>
                      <a:r>
                        <a:rPr lang="hu-HU" sz="1000" dirty="0"/>
                        <a:t>GFLOPS (FP16</a:t>
                      </a:r>
                      <a:r>
                        <a:rPr lang="hu-HU" sz="1000" dirty="0" smtClean="0"/>
                        <a:t>)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32-bits </a:t>
                      </a:r>
                      <a:r>
                        <a:rPr lang="hu-HU" sz="1000" dirty="0" smtClean="0"/>
                        <a:t>DCh</a:t>
                      </a:r>
                      <a:r>
                        <a:rPr lang="en-US" sz="1000" dirty="0" smtClean="0"/>
                        <a:t> LPDDR</a:t>
                      </a:r>
                      <a:r>
                        <a:rPr lang="hu-HU" sz="1000" dirty="0" smtClean="0"/>
                        <a:t>4-1552</a:t>
                      </a:r>
                      <a:r>
                        <a:rPr lang="en-US" sz="1000" dirty="0" smtClean="0"/>
                        <a:t> (</a:t>
                      </a:r>
                      <a:r>
                        <a:rPr lang="hu-HU" sz="1000" dirty="0" smtClean="0"/>
                        <a:t>25.6</a:t>
                      </a:r>
                      <a:r>
                        <a:rPr lang="en-US" sz="1000" dirty="0"/>
                        <a:t> GB/s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Q</a:t>
                      </a:r>
                      <a:r>
                        <a:rPr lang="hu-HU" sz="1000" dirty="0" smtClean="0"/>
                        <a:t>2 2015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Samsung Galaxy </a:t>
                      </a:r>
                      <a:r>
                        <a:rPr lang="hu-HU" sz="1000" dirty="0" smtClean="0"/>
                        <a:t>S6/</a:t>
                      </a:r>
                    </a:p>
                    <a:p>
                      <a:pPr algn="ctr"/>
                      <a:r>
                        <a:rPr lang="hu-HU" sz="1000" dirty="0" smtClean="0"/>
                        <a:t>S6 Edge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73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i="1" dirty="0" err="1" smtClean="0"/>
                        <a:t>Exynos</a:t>
                      </a:r>
                      <a:r>
                        <a:rPr lang="es-ES" sz="1000" i="1" dirty="0" smtClean="0"/>
                        <a:t> </a:t>
                      </a:r>
                      <a:r>
                        <a:rPr lang="hu-HU" sz="1000" i="1" dirty="0" smtClean="0"/>
                        <a:t>8</a:t>
                      </a:r>
                      <a:r>
                        <a:rPr lang="es-ES" sz="1000" i="1" dirty="0" smtClean="0"/>
                        <a:t> </a:t>
                      </a:r>
                      <a:r>
                        <a:rPr lang="es-ES" sz="1000" i="1" dirty="0" err="1" smtClean="0"/>
                        <a:t>Octa</a:t>
                      </a:r>
                      <a:r>
                        <a:rPr lang="es-ES" sz="1000" i="1" dirty="0" smtClean="0"/>
                        <a:t> </a:t>
                      </a:r>
                      <a:r>
                        <a:rPr lang="hu-HU" sz="1000" i="1" dirty="0" smtClean="0"/>
                        <a:t>(Exynos 889</a:t>
                      </a:r>
                      <a:r>
                        <a:rPr lang="es-ES" sz="1000" i="1" dirty="0" smtClean="0"/>
                        <a:t>0</a:t>
                      </a:r>
                      <a:r>
                        <a:rPr lang="hu-HU" sz="1000" i="1" dirty="0" smtClean="0"/>
                        <a:t>)</a:t>
                      </a:r>
                      <a:endParaRPr lang="es-E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14 nm</a:t>
                      </a:r>
                    </a:p>
                    <a:p>
                      <a:pPr algn="ctr"/>
                      <a:r>
                        <a:rPr lang="hu-HU" sz="1000" dirty="0" smtClean="0"/>
                        <a:t>FinFET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ARMv8-A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Mongoose</a:t>
                      </a:r>
                      <a:r>
                        <a:rPr lang="en-US" sz="1000" dirty="0" smtClean="0"/>
                        <a:t>-</a:t>
                      </a:r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r>
                        <a:rPr lang="en-US" sz="1000" dirty="0" smtClean="0"/>
                        <a:t>Cortex-A53</a:t>
                      </a:r>
                      <a:r>
                        <a:rPr lang="hu-HU" sz="1000" baseline="30000" dirty="0" smtClean="0"/>
                        <a:t>[2]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4+</a:t>
                      </a:r>
                      <a:r>
                        <a:rPr lang="hu-HU" sz="1000" dirty="0" err="1"/>
                        <a:t>4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2.3</a:t>
                      </a:r>
                      <a:r>
                        <a:rPr lang="hu-HU" sz="1000" dirty="0"/>
                        <a:t/>
                      </a:r>
                      <a:br>
                        <a:rPr lang="hu-HU" sz="1000" dirty="0"/>
                      </a:br>
                      <a:r>
                        <a:rPr lang="hu-HU" sz="1000" dirty="0" smtClean="0"/>
                        <a:t>n.a.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Mali-T880 MP12 </a:t>
                      </a:r>
                      <a:r>
                        <a:rPr lang="hu-HU" sz="1000" dirty="0"/>
                        <a:t>@ </a:t>
                      </a:r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n.a.</a:t>
                      </a:r>
                      <a:endParaRPr lang="en-US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Q</a:t>
                      </a:r>
                      <a:r>
                        <a:rPr lang="hu-HU" sz="1000" dirty="0" smtClean="0"/>
                        <a:t>4 2015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/>
                        <a:t>Smsung Galaxy S7 </a:t>
                      </a:r>
                      <a:endParaRPr lang="hu-HU" sz="1000" dirty="0"/>
                    </a:p>
                  </a:txBody>
                  <a:tcPr marL="7379" marR="7379" marT="3690" marB="3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71500" y="6558154"/>
            <a:ext cx="66896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30000" dirty="0">
                <a:solidFill>
                  <a:srgbClr val="000000"/>
                </a:solidFill>
              </a:rPr>
              <a:t>[1]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big.LITTLE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smtClean="0">
                <a:solidFill>
                  <a:srgbClr val="000000"/>
                </a:solidFill>
              </a:rPr>
              <a:t>configuration</a:t>
            </a:r>
            <a:r>
              <a:rPr lang="hu-HU" sz="1000" dirty="0" smtClean="0">
                <a:solidFill>
                  <a:srgbClr val="000000"/>
                </a:solidFill>
              </a:rPr>
              <a:t> with exclusive core migration</a:t>
            </a:r>
            <a:r>
              <a:rPr lang="en-US" sz="1000" dirty="0" smtClean="0">
                <a:solidFill>
                  <a:srgbClr val="000000"/>
                </a:solidFill>
              </a:rPr>
              <a:t>        </a:t>
            </a:r>
            <a:r>
              <a:rPr lang="en-US" sz="1000" baseline="30000" dirty="0">
                <a:solidFill>
                  <a:srgbClr val="000000"/>
                </a:solidFill>
              </a:rPr>
              <a:t>[2]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big.LITTLE</a:t>
            </a:r>
            <a:r>
              <a:rPr lang="en-US" sz="1000" dirty="0">
                <a:solidFill>
                  <a:srgbClr val="000000"/>
                </a:solidFill>
              </a:rPr>
              <a:t> configuration with GTS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038" y="623888"/>
            <a:ext cx="821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Main features of </a:t>
            </a:r>
            <a:r>
              <a:rPr lang="en-US" dirty="0" smtClean="0">
                <a:solidFill>
                  <a:schemeClr val="accent6"/>
                </a:solidFill>
              </a:rPr>
              <a:t>Samsung’s mobile SOCs in </a:t>
            </a:r>
            <a:r>
              <a:rPr lang="en-US" dirty="0" err="1" smtClean="0">
                <a:solidFill>
                  <a:schemeClr val="accent6"/>
                </a:solidFill>
              </a:rPr>
              <a:t>big.LITTLE</a:t>
            </a:r>
            <a:r>
              <a:rPr lang="en-US" dirty="0" smtClean="0">
                <a:solidFill>
                  <a:schemeClr val="accent6"/>
                </a:solidFill>
              </a:rPr>
              <a:t> configuration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1547" y="2242596"/>
            <a:ext cx="9027495" cy="408695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56366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dirty="0" smtClean="0">
                <a:solidFill>
                  <a:srgbClr val="FFFFFF"/>
                </a:solidFill>
              </a:rPr>
              <a:t>6. Supporting GTS in OS kernels</a:t>
            </a:r>
            <a:endParaRPr lang="hu-HU" sz="1900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12102" y="2171289"/>
            <a:ext cx="7890586" cy="432182"/>
            <a:chOff x="699" y="1638"/>
            <a:chExt cx="4448" cy="309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309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+mn-lt"/>
                  <a:cs typeface="Times New Roman" pitchFamily="18" charset="0"/>
                </a:rPr>
                <a:t>6.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+mn-lt"/>
                  <a:cs typeface="Times New Roman" pitchFamily="18" charset="0"/>
                </a:rPr>
                <a:t>1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Overview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699" y="1654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08927" y="2661288"/>
            <a:ext cx="7893761" cy="432000"/>
            <a:chOff x="699" y="1638"/>
            <a:chExt cx="4736" cy="408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981" y="1638"/>
              <a:ext cx="4454" cy="40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en-US" sz="1900" dirty="0" smtClean="0">
                  <a:solidFill>
                    <a:srgbClr val="FFFFFF"/>
                  </a:solidFill>
                  <a:latin typeface="+mn-lt"/>
                  <a:cs typeface="Times New Roman" pitchFamily="18" charset="0"/>
                </a:rPr>
                <a:t>  </a:t>
              </a:r>
              <a:r>
                <a:rPr lang="hu-HU" sz="1900" dirty="0" smtClean="0">
                  <a:solidFill>
                    <a:srgbClr val="FFFFFF"/>
                  </a:solidFill>
                  <a:latin typeface="+mn-lt"/>
                </a:rPr>
                <a:t>6.2 OS support for GTS provided </a:t>
              </a:r>
              <a:r>
                <a:rPr lang="hu-HU" sz="1900" dirty="0">
                  <a:solidFill>
                    <a:srgbClr val="FFFFFF"/>
                  </a:solidFill>
                  <a:latin typeface="+mn-lt"/>
                </a:rPr>
                <a:t>by </a:t>
              </a:r>
              <a:r>
                <a:rPr lang="hu-HU" sz="1900" dirty="0" smtClean="0">
                  <a:solidFill>
                    <a:srgbClr val="FFFFFF"/>
                  </a:solidFill>
                  <a:latin typeface="+mn-lt"/>
                </a:rPr>
                <a:t>ARM/Linaro</a:t>
              </a:r>
              <a:endParaRPr lang="hu-HU" sz="19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699" y="1648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12103" y="3162151"/>
            <a:ext cx="7891370" cy="457202"/>
            <a:chOff x="699" y="1640"/>
            <a:chExt cx="4264" cy="288"/>
          </a:xfrm>
        </p:grpSpPr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951" y="1656"/>
              <a:ext cx="4012" cy="27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6.3 MediaTek's CorePilot releases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699" y="1640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81590" y="3699030"/>
            <a:ext cx="7921883" cy="431801"/>
            <a:chOff x="699" y="1638"/>
            <a:chExt cx="4448" cy="272"/>
          </a:xfrm>
        </p:grpSpPr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968" y="1638"/>
              <a:ext cx="4179" cy="27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6.4 Quacomm's big.LITTLE schedulers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699" y="1640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11660" y="4554125"/>
            <a:ext cx="4940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Only Sections 6.1 and 6.2.2 will be discussed.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4" y="1200150"/>
            <a:ext cx="7961095" cy="56366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dirty="0" smtClean="0">
                <a:solidFill>
                  <a:srgbClr val="FFFFFF"/>
                </a:solidFill>
              </a:rPr>
              <a:t>6.1 Overview</a:t>
            </a:r>
            <a:endParaRPr lang="hu-HU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6.1 Overview 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0825" y="1091642"/>
            <a:ext cx="8712065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big.LITTLE  technology </a:t>
            </a:r>
            <a:r>
              <a:rPr lang="hu-HU" sz="1600" dirty="0" smtClean="0">
                <a:solidFill>
                  <a:srgbClr val="FF0000"/>
                </a:solidFill>
              </a:rPr>
              <a:t>needs suitable OS support </a:t>
            </a:r>
            <a:r>
              <a:rPr lang="hu-HU" sz="1600" dirty="0" smtClean="0">
                <a:solidFill>
                  <a:srgbClr val="0070C0"/>
                </a:solidFill>
              </a:rPr>
              <a:t>to schedule tasks to the right</a:t>
            </a:r>
          </a:p>
          <a:p>
            <a:pPr>
              <a:spcAft>
                <a:spcPts val="6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computing resources for achieving the least power consumption</a:t>
            </a:r>
            <a:r>
              <a:rPr lang="hu-HU" sz="1600" dirty="0" smtClean="0"/>
              <a:t>.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It is stated that "</a:t>
            </a:r>
            <a:r>
              <a:rPr lang="en-US" sz="1600" dirty="0">
                <a:solidFill>
                  <a:srgbClr val="FF0000"/>
                </a:solidFill>
              </a:rPr>
              <a:t>software represents the Achilles' </a:t>
            </a:r>
            <a:r>
              <a:rPr lang="hu-HU" sz="1600" dirty="0">
                <a:solidFill>
                  <a:srgbClr val="FF0000"/>
                </a:solidFill>
              </a:rPr>
              <a:t>h</a:t>
            </a:r>
            <a:r>
              <a:rPr lang="en-US" sz="1600" dirty="0">
                <a:solidFill>
                  <a:srgbClr val="FF0000"/>
                </a:solidFill>
              </a:rPr>
              <a:t>eel of the technology and</a:t>
            </a:r>
            <a:endParaRPr lang="hu-HU" sz="16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hu-HU" sz="1600" dirty="0">
                <a:solidFill>
                  <a:srgbClr val="FF0000"/>
                </a:solidFill>
              </a:rPr>
              <a:t>     </a:t>
            </a:r>
            <a:r>
              <a:rPr lang="en-US" sz="1600" dirty="0">
                <a:solidFill>
                  <a:srgbClr val="FF0000"/>
                </a:solidFill>
              </a:rPr>
              <a:t>severely limits its potential</a:t>
            </a:r>
            <a:r>
              <a:rPr lang="hu-HU" sz="1600" dirty="0">
                <a:solidFill>
                  <a:srgbClr val="FF0000"/>
                </a:solidFill>
              </a:rPr>
              <a:t> </a:t>
            </a:r>
            <a:r>
              <a:rPr lang="hu-HU" sz="1600" dirty="0"/>
              <a:t>[53]</a:t>
            </a:r>
            <a:r>
              <a:rPr lang="en-US" sz="1600" dirty="0" smtClean="0"/>
              <a:t>.</a:t>
            </a:r>
            <a:endParaRPr lang="hu-HU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80560" y="629165"/>
            <a:ext cx="1723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6.1 Overview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801" y="4779150"/>
            <a:ext cx="977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Remark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801" y="5094185"/>
            <a:ext cx="8393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Linaro is a </a:t>
            </a:r>
            <a:r>
              <a:rPr lang="hu-HU" sz="1600" dirty="0" smtClean="0">
                <a:solidFill>
                  <a:srgbClr val="0070C0"/>
                </a:solidFill>
              </a:rPr>
              <a:t>non-profit foundation </a:t>
            </a:r>
            <a:r>
              <a:rPr lang="hu-HU" sz="1600" dirty="0" smtClean="0"/>
              <a:t>of interested firms to foster open source Linux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packages optimized for ARM architectures.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50825" y="3924055"/>
            <a:ext cx="8886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Subsequently, all major </a:t>
            </a:r>
            <a:r>
              <a:rPr lang="en-US" sz="1600" dirty="0" err="1">
                <a:solidFill>
                  <a:srgbClr val="000000"/>
                </a:solidFill>
              </a:rPr>
              <a:t>big.LITTLE</a:t>
            </a:r>
            <a:r>
              <a:rPr lang="en-US" sz="1600" dirty="0">
                <a:solidFill>
                  <a:srgbClr val="000000"/>
                </a:solidFill>
              </a:rPr>
              <a:t> suppliers provided their own software support</a:t>
            </a:r>
          </a:p>
          <a:p>
            <a:pPr lvl="0"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</a:rPr>
              <a:t>       for GTS, next we give an overview of them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7835" y="2251802"/>
            <a:ext cx="8660961" cy="1672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70C0"/>
                </a:solidFill>
              </a:rPr>
              <a:t>ARM and Linaro jointly develop OS support fo GTS,</a:t>
            </a:r>
            <a:r>
              <a:rPr lang="hu-HU" sz="1600" dirty="0">
                <a:solidFill>
                  <a:srgbClr val="000000"/>
                </a:solidFill>
              </a:rPr>
              <a:t> these </a:t>
            </a:r>
            <a:r>
              <a:rPr lang="en-US" sz="1600" dirty="0">
                <a:solidFill>
                  <a:srgbClr val="000000"/>
                </a:solidFill>
              </a:rPr>
              <a:t>became</a:t>
            </a:r>
            <a:r>
              <a:rPr lang="hu-HU" sz="1600" dirty="0">
                <a:solidFill>
                  <a:srgbClr val="000000"/>
                </a:solidFill>
              </a:rPr>
              <a:t> available </a:t>
            </a:r>
          </a:p>
          <a:p>
            <a:pPr lvl="0"/>
            <a:r>
              <a:rPr lang="hu-HU" sz="1600" dirty="0">
                <a:solidFill>
                  <a:srgbClr val="000000"/>
                </a:solidFill>
              </a:rPr>
              <a:t>      first as </a:t>
            </a:r>
            <a:r>
              <a:rPr lang="hu-HU" sz="1600" dirty="0">
                <a:solidFill>
                  <a:srgbClr val="FF0000"/>
                </a:solidFill>
              </a:rPr>
              <a:t>Linux or Android patch sets</a:t>
            </a:r>
            <a:r>
              <a:rPr lang="hu-HU" sz="1600" dirty="0">
                <a:solidFill>
                  <a:srgbClr val="000000"/>
                </a:solidFill>
              </a:rPr>
              <a:t>, later also they can be </a:t>
            </a:r>
            <a:r>
              <a:rPr lang="hu-HU" sz="1600" dirty="0">
                <a:solidFill>
                  <a:srgbClr val="FF0000"/>
                </a:solidFill>
              </a:rPr>
              <a:t>included into</a:t>
            </a:r>
          </a:p>
          <a:p>
            <a:pPr lvl="0">
              <a:spcAft>
                <a:spcPts val="400"/>
              </a:spcAft>
            </a:pPr>
            <a:r>
              <a:rPr lang="hu-HU" sz="1600" dirty="0">
                <a:solidFill>
                  <a:srgbClr val="FF0000"/>
                </a:solidFill>
              </a:rPr>
              <a:t>      the mainstream Linux or - Android kernel.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As an example, ARM/Linaro's IPA (Intelligent Power Management) became first</a:t>
            </a:r>
          </a:p>
          <a:p>
            <a:pPr lvl="0"/>
            <a:r>
              <a:rPr lang="hu-HU" sz="1600" dirty="0">
                <a:solidFill>
                  <a:srgbClr val="000000"/>
                </a:solidFill>
              </a:rPr>
              <a:t>      available as a Linaro patch set in 09/2014 and then it was included into</a:t>
            </a:r>
          </a:p>
          <a:p>
            <a:pPr lvl="0">
              <a:spcAft>
                <a:spcPts val="600"/>
              </a:spcAft>
            </a:pPr>
            <a:r>
              <a:rPr lang="hu-HU" sz="1600" dirty="0">
                <a:solidFill>
                  <a:srgbClr val="000000"/>
                </a:solidFill>
              </a:rPr>
              <a:t>      Linux 4.10 in 8/2015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6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  <p:bldP spid="8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6.1 Overview </a:t>
            </a:r>
            <a:r>
              <a:rPr lang="hu-HU" dirty="0" smtClean="0"/>
              <a:t>(2)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560" y="629165"/>
            <a:ext cx="791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accent6"/>
                </a:solidFill>
              </a:rPr>
              <a:t>O</a:t>
            </a:r>
            <a:r>
              <a:rPr lang="hu-HU" dirty="0" smtClean="0">
                <a:solidFill>
                  <a:schemeClr val="accent6"/>
                </a:solidFill>
              </a:rPr>
              <a:t>verview of supporting GTS in the OS kernel (announced or used)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50825" y="2602933"/>
            <a:ext cx="8642350" cy="450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250825" y="4104074"/>
            <a:ext cx="8642350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251520" y="5229199"/>
            <a:ext cx="864165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334856" y="1861083"/>
            <a:ext cx="122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ARM/Linaro</a:t>
            </a:r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405090" y="3219952"/>
            <a:ext cx="1016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MediaTek</a:t>
            </a:r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318584" y="441911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Qualcomm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186735" y="639933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2013</a:t>
            </a:r>
            <a:endParaRPr lang="en-US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4607156" y="6406588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2014</a:t>
            </a:r>
            <a:endParaRPr lang="en-US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6957265" y="639933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2015</a:t>
            </a:r>
            <a:endParaRPr lang="en-US" sz="1350" dirty="0"/>
          </a:p>
        </p:txBody>
      </p:sp>
      <p:sp>
        <p:nvSpPr>
          <p:cNvPr id="17" name="Rectangle 16"/>
          <p:cNvSpPr/>
          <p:nvPr/>
        </p:nvSpPr>
        <p:spPr>
          <a:xfrm>
            <a:off x="1759142" y="1376881"/>
            <a:ext cx="2434256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350" dirty="0" smtClean="0"/>
              <a:t>ARM big.LITTLE MP</a:t>
            </a:r>
          </a:p>
          <a:p>
            <a:pPr algn="ctr"/>
            <a:r>
              <a:rPr lang="hu-HU" sz="1350" dirty="0" smtClean="0"/>
              <a:t>(Global Task Scheduling)</a:t>
            </a:r>
          </a:p>
          <a:p>
            <a:pPr algn="ctr"/>
            <a:r>
              <a:rPr lang="hu-HU" sz="1350" dirty="0" smtClean="0"/>
              <a:t>(~06/2013)</a:t>
            </a:r>
            <a:endParaRPr lang="hu-HU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1882753" y="5274205"/>
            <a:ext cx="2576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Samsung's big.LITTLE HMP</a:t>
            </a:r>
          </a:p>
          <a:p>
            <a:pPr algn="ctr"/>
            <a:r>
              <a:rPr lang="hu-HU" sz="1350" dirty="0" smtClean="0"/>
              <a:t>(≈ARM's big.LITTLE MP) </a:t>
            </a:r>
          </a:p>
          <a:p>
            <a:pPr algn="ctr"/>
            <a:r>
              <a:rPr lang="hu-HU" sz="1350" dirty="0" smtClean="0"/>
              <a:t>(on Exynos 5 models)</a:t>
            </a:r>
          </a:p>
          <a:p>
            <a:pPr algn="ctr"/>
            <a:r>
              <a:rPr lang="hu-HU" sz="1350" dirty="0" smtClean="0"/>
              <a:t>(09/2013)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99348" y="1358770"/>
            <a:ext cx="282814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ARM/Linaro EAS</a:t>
            </a:r>
          </a:p>
          <a:p>
            <a:pPr algn="ctr"/>
            <a:r>
              <a:rPr lang="hu-HU" sz="1350" dirty="0" smtClean="0"/>
              <a:t>(Energy Aware Scheduling)</a:t>
            </a:r>
          </a:p>
          <a:p>
            <a:pPr algn="ctr"/>
            <a:r>
              <a:rPr lang="hu-HU" sz="1350" dirty="0" smtClean="0"/>
              <a:t>(development yet in progress)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08246" y="2978950"/>
            <a:ext cx="233100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1.0</a:t>
            </a:r>
          </a:p>
          <a:p>
            <a:pPr algn="ctr"/>
            <a:r>
              <a:rPr lang="hu-HU" sz="1350" dirty="0"/>
              <a:t>(on MT8135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(07/2013)</a:t>
            </a:r>
            <a:endParaRPr lang="hu-HU" sz="1350" dirty="0"/>
          </a:p>
        </p:txBody>
      </p:sp>
      <p:sp>
        <p:nvSpPr>
          <p:cNvPr id="21" name="Rectangle 20"/>
          <p:cNvSpPr/>
          <p:nvPr/>
        </p:nvSpPr>
        <p:spPr>
          <a:xfrm>
            <a:off x="5337085" y="2663915"/>
            <a:ext cx="319142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2.0</a:t>
            </a:r>
          </a:p>
          <a:p>
            <a:pPr algn="ctr"/>
            <a:r>
              <a:rPr lang="hu-HU" sz="1350" dirty="0"/>
              <a:t>(on Helio X10 (MT6595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(03/2015)</a:t>
            </a:r>
            <a:endParaRPr lang="hu-HU" sz="1350" dirty="0"/>
          </a:p>
        </p:txBody>
      </p:sp>
      <p:sp>
        <p:nvSpPr>
          <p:cNvPr id="22" name="Rectangle 21"/>
          <p:cNvSpPr/>
          <p:nvPr/>
        </p:nvSpPr>
        <p:spPr>
          <a:xfrm>
            <a:off x="5922150" y="3338990"/>
            <a:ext cx="246602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MediaTek CorePilot 3.0</a:t>
            </a:r>
          </a:p>
          <a:p>
            <a:pPr algn="ctr"/>
            <a:r>
              <a:rPr lang="hu-HU" sz="1350" dirty="0"/>
              <a:t>(on Helio X20 (MT6797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(05/2015)</a:t>
            </a:r>
            <a:endParaRPr lang="en-US" sz="1350" dirty="0"/>
          </a:p>
        </p:txBody>
      </p:sp>
      <p:sp>
        <p:nvSpPr>
          <p:cNvPr id="23" name="Rectangle 22"/>
          <p:cNvSpPr/>
          <p:nvPr/>
        </p:nvSpPr>
        <p:spPr>
          <a:xfrm>
            <a:off x="2639711" y="4215860"/>
            <a:ext cx="2870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Qualcomm’s</a:t>
            </a:r>
          </a:p>
          <a:p>
            <a:pPr algn="ctr"/>
            <a:r>
              <a:rPr lang="hu-HU" sz="1350" dirty="0"/>
              <a:t>Energy Aware Scheduling</a:t>
            </a:r>
          </a:p>
          <a:p>
            <a:pPr algn="ctr"/>
            <a:r>
              <a:rPr lang="hu-HU" sz="1350" dirty="0"/>
              <a:t>(on Snapdragoon </a:t>
            </a:r>
            <a:r>
              <a:rPr lang="hu-HU" sz="1350" dirty="0" smtClean="0"/>
              <a:t>610/615</a:t>
            </a:r>
          </a:p>
          <a:p>
            <a:pPr algn="ctr"/>
            <a:r>
              <a:rPr lang="hu-HU" sz="1350" dirty="0" smtClean="0"/>
              <a:t>(02/2014))</a:t>
            </a:r>
            <a:endParaRPr lang="hu-HU" sz="1350" dirty="0"/>
          </a:p>
        </p:txBody>
      </p:sp>
      <p:sp>
        <p:nvSpPr>
          <p:cNvPr id="24" name="Rectangle 23"/>
          <p:cNvSpPr/>
          <p:nvPr/>
        </p:nvSpPr>
        <p:spPr>
          <a:xfrm>
            <a:off x="6339973" y="4215860"/>
            <a:ext cx="2732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dirty="0"/>
              <a:t>Qualcomm</a:t>
            </a:r>
          </a:p>
          <a:p>
            <a:pPr algn="ctr"/>
            <a:r>
              <a:rPr lang="hu-HU" sz="1350" dirty="0"/>
              <a:t>Symphony System Manager</a:t>
            </a:r>
          </a:p>
          <a:p>
            <a:pPr algn="ctr"/>
            <a:r>
              <a:rPr lang="hu-HU" sz="1350" dirty="0"/>
              <a:t>(on Snapdragoon 820</a:t>
            </a:r>
            <a:r>
              <a:rPr lang="hu-HU" sz="1350" dirty="0" smtClean="0"/>
              <a:t>)</a:t>
            </a:r>
          </a:p>
          <a:p>
            <a:pPr algn="ctr"/>
            <a:r>
              <a:rPr lang="hu-HU" sz="1350" dirty="0" smtClean="0"/>
              <a:t>(11/2015)</a:t>
            </a:r>
            <a:endParaRPr lang="hu-HU" sz="1350" dirty="0"/>
          </a:p>
        </p:txBody>
      </p:sp>
      <p:sp>
        <p:nvSpPr>
          <p:cNvPr id="28" name="TextBox 27"/>
          <p:cNvSpPr txBox="1"/>
          <p:nvPr/>
        </p:nvSpPr>
        <p:spPr>
          <a:xfrm>
            <a:off x="353608" y="5542772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50" dirty="0" smtClean="0"/>
              <a:t>Samsung</a:t>
            </a:r>
            <a:endParaRPr lang="en-US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4197358" y="1853825"/>
            <a:ext cx="266989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50" dirty="0" smtClean="0"/>
              <a:t>ARM IPA</a:t>
            </a:r>
          </a:p>
          <a:p>
            <a:pPr algn="ctr"/>
            <a:r>
              <a:rPr lang="hu-HU" sz="1350" dirty="0" smtClean="0"/>
              <a:t>(Inteligent Power Allocation)</a:t>
            </a:r>
          </a:p>
          <a:p>
            <a:pPr algn="ctr"/>
            <a:r>
              <a:rPr lang="hu-HU" sz="1350" dirty="0" smtClean="0"/>
              <a:t>(10/2014)</a:t>
            </a:r>
            <a:endParaRPr lang="en-US" sz="1350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251520" y="1268760"/>
            <a:ext cx="8642350" cy="450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1511660" y="621933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511660" y="1305840"/>
            <a:ext cx="1" cy="501300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250825" y="6294806"/>
            <a:ext cx="8641655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34080" y="1323092"/>
            <a:ext cx="17441" cy="496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Line 22"/>
          <p:cNvSpPr>
            <a:spLocks noChangeShapeType="1"/>
          </p:cNvSpPr>
          <p:nvPr/>
        </p:nvSpPr>
        <p:spPr bwMode="auto">
          <a:xfrm>
            <a:off x="3671900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>
            <a:off x="6012160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38" name="Line 22"/>
          <p:cNvSpPr>
            <a:spLocks noChangeShapeType="1"/>
          </p:cNvSpPr>
          <p:nvPr/>
        </p:nvSpPr>
        <p:spPr bwMode="auto">
          <a:xfrm>
            <a:off x="8127395" y="6219310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6435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6.1 Overview </a:t>
            </a:r>
            <a:r>
              <a:rPr lang="hu-HU" dirty="0" smtClean="0"/>
              <a:t>(3)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92044" y="1178750"/>
            <a:ext cx="349486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altLang="en-US" sz="1300" b="1" dirty="0" smtClean="0">
                <a:solidFill>
                  <a:srgbClr val="000000"/>
                </a:solidFill>
              </a:rPr>
              <a:t>Main dimensions of GTS schedulers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43588" y="1986220"/>
            <a:ext cx="2879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Scope of GTS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5" name="Oval 13"/>
          <p:cNvSpPr>
            <a:spLocks noChangeArrowheads="1"/>
          </p:cNvSpPr>
          <p:nvPr/>
        </p:nvSpPr>
        <p:spPr bwMode="auto">
          <a:xfrm>
            <a:off x="2347589" y="1917203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 flipV="1">
            <a:off x="2383216" y="1734704"/>
            <a:ext cx="4129425" cy="152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7" name="Line 22"/>
          <p:cNvSpPr>
            <a:spLocks noChangeShapeType="1"/>
          </p:cNvSpPr>
          <p:nvPr/>
        </p:nvSpPr>
        <p:spPr bwMode="auto">
          <a:xfrm>
            <a:off x="4431156" y="1493785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8" name="Line 25"/>
          <p:cNvSpPr>
            <a:spLocks noChangeShapeType="1"/>
          </p:cNvSpPr>
          <p:nvPr/>
        </p:nvSpPr>
        <p:spPr bwMode="auto">
          <a:xfrm>
            <a:off x="2381913" y="1755369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6471755" y="1912440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 dirty="0">
              <a:solidFill>
                <a:srgbClr val="000000"/>
              </a:solidFill>
            </a:endParaRPr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 flipH="1">
            <a:off x="6506769" y="1744374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590903" y="1977437"/>
            <a:ext cx="381208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Power awareness of GTS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904" y="2400243"/>
            <a:ext cx="320953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err="1" smtClean="0"/>
              <a:t>Th</a:t>
            </a:r>
            <a:r>
              <a:rPr lang="hu-HU" sz="1300" dirty="0" smtClean="0"/>
              <a:t>is aspect decides about the set of</a:t>
            </a:r>
          </a:p>
          <a:p>
            <a:pPr algn="ctr"/>
            <a:r>
              <a:rPr lang="hu-HU" sz="1300" dirty="0" smtClean="0"/>
              <a:t> execution units</a:t>
            </a:r>
          </a:p>
          <a:p>
            <a:pPr algn="ctr"/>
            <a:r>
              <a:rPr lang="hu-HU" sz="1300" dirty="0" smtClean="0"/>
              <a:t>to be included into scheduoing</a:t>
            </a:r>
            <a:endParaRPr lang="en-US" sz="1300" dirty="0"/>
          </a:p>
        </p:txBody>
      </p:sp>
      <p:sp>
        <p:nvSpPr>
          <p:cNvPr id="13" name="TextBox 12"/>
          <p:cNvSpPr txBox="1"/>
          <p:nvPr/>
        </p:nvSpPr>
        <p:spPr>
          <a:xfrm>
            <a:off x="4659534" y="2419848"/>
            <a:ext cx="365997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This aspect decides wheather scheduoing</a:t>
            </a:r>
          </a:p>
          <a:p>
            <a:pPr algn="ctr"/>
            <a:r>
              <a:rPr lang="hu-HU" sz="1300" dirty="0" smtClean="0"/>
              <a:t>takes into account or not</a:t>
            </a:r>
          </a:p>
          <a:p>
            <a:pPr algn="ctr"/>
            <a:r>
              <a:rPr lang="hu-HU" sz="1300" dirty="0" smtClean="0"/>
              <a:t>power considerations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802" y="632054"/>
            <a:ext cx="4437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Main dimensions of GTS schedulers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1511660" y="6174325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0342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6.1 Overview </a:t>
            </a:r>
            <a:r>
              <a:rPr lang="hu-HU" dirty="0" smtClean="0"/>
              <a:t>(4)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604453" y="2174372"/>
            <a:ext cx="19575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Scheduling both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the big.little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CPU cores  + GPU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634163" y="2174372"/>
            <a:ext cx="189827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Scheduling the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 big-LITTLE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CPU cores + GPU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 + accelerators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4438193" y="1836760"/>
            <a:ext cx="294" cy="2671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66555" y="1133745"/>
            <a:ext cx="78534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Scope of GTS scheduling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 (Including only the CPU cores,  also the GPU or other accelerators into GTS)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01570" y="2174372"/>
            <a:ext cx="184537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Scheduling only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the big.LITTLe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solidFill>
                  <a:srgbClr val="000000"/>
                </a:solidFill>
              </a:rPr>
              <a:t>CPU cores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>
            <a:endCxn id="11" idx="6"/>
          </p:cNvCxnSpPr>
          <p:nvPr/>
        </p:nvCxnSpPr>
        <p:spPr>
          <a:xfrm flipH="1">
            <a:off x="1651449" y="1836760"/>
            <a:ext cx="2812438" cy="2757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0"/>
            <a:endCxn id="12" idx="2"/>
          </p:cNvCxnSpPr>
          <p:nvPr/>
        </p:nvCxnSpPr>
        <p:spPr>
          <a:xfrm>
            <a:off x="4438487" y="1836760"/>
            <a:ext cx="3067078" cy="267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4405282" y="207776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1586361" y="208235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7505565" y="2072998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437826" y="1635576"/>
            <a:ext cx="661" cy="27678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415752" y="3271338"/>
            <a:ext cx="21916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ARM big.LITTLE mp</a:t>
            </a:r>
          </a:p>
          <a:p>
            <a:pPr algn="ctr"/>
            <a:r>
              <a:rPr lang="hu-HU" sz="1300" dirty="0" smtClean="0"/>
              <a:t>(detailed </a:t>
            </a:r>
            <a:r>
              <a:rPr lang="hu-HU" sz="1300" dirty="0" err="1" smtClean="0"/>
              <a:t>in</a:t>
            </a:r>
            <a:r>
              <a:rPr lang="hu-HU" sz="1300" dirty="0" smtClean="0"/>
              <a:t> [17] (2013)</a:t>
            </a:r>
            <a:endParaRPr lang="en-US" sz="1300" dirty="0"/>
          </a:p>
        </p:txBody>
      </p:sp>
      <p:sp>
        <p:nvSpPr>
          <p:cNvPr id="18" name="TextBox 17"/>
          <p:cNvSpPr txBox="1"/>
          <p:nvPr/>
        </p:nvSpPr>
        <p:spPr>
          <a:xfrm>
            <a:off x="431540" y="4374105"/>
            <a:ext cx="24352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MediaTek CorePilot 1.0</a:t>
            </a:r>
          </a:p>
          <a:p>
            <a:pPr algn="ctr"/>
            <a:r>
              <a:rPr lang="hu-HU" sz="1300" dirty="0" smtClean="0"/>
              <a:t>(on MT8135)</a:t>
            </a:r>
          </a:p>
          <a:p>
            <a:pPr algn="ctr"/>
            <a:r>
              <a:rPr lang="hu-HU" sz="1300" dirty="0" smtClean="0"/>
              <a:t>(with Adaptive Thermal </a:t>
            </a:r>
          </a:p>
          <a:p>
            <a:pPr algn="ctr"/>
            <a:r>
              <a:rPr lang="hu-HU" sz="1300" dirty="0" smtClean="0"/>
              <a:t>Control (Throttling), 2013)</a:t>
            </a:r>
            <a:endParaRPr lang="en-US" sz="1300" dirty="0"/>
          </a:p>
        </p:txBody>
      </p:sp>
      <p:sp>
        <p:nvSpPr>
          <p:cNvPr id="19" name="TextBox 18"/>
          <p:cNvSpPr txBox="1"/>
          <p:nvPr/>
        </p:nvSpPr>
        <p:spPr>
          <a:xfrm>
            <a:off x="325068" y="5686798"/>
            <a:ext cx="253864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Qualcomm’s</a:t>
            </a:r>
          </a:p>
          <a:p>
            <a:pPr algn="ctr"/>
            <a:r>
              <a:rPr lang="hu-HU" sz="1300" dirty="0" smtClean="0"/>
              <a:t>Energy Aware Scheduling</a:t>
            </a:r>
          </a:p>
          <a:p>
            <a:pPr algn="ctr"/>
            <a:r>
              <a:rPr lang="hu-HU" sz="1300" dirty="0" smtClean="0"/>
              <a:t>(on Snapdragoon 610/615/</a:t>
            </a:r>
          </a:p>
          <a:p>
            <a:pPr algn="ctr"/>
            <a:r>
              <a:rPr lang="hu-HU" sz="1300" dirty="0" smtClean="0"/>
              <a:t>808/810)(2014/2015)</a:t>
            </a:r>
            <a:endParaRPr lang="en-US" sz="1300" dirty="0"/>
          </a:p>
        </p:txBody>
      </p:sp>
      <p:sp>
        <p:nvSpPr>
          <p:cNvPr id="22" name="TextBox 21"/>
          <p:cNvSpPr txBox="1"/>
          <p:nvPr/>
        </p:nvSpPr>
        <p:spPr>
          <a:xfrm>
            <a:off x="161510" y="3023955"/>
            <a:ext cx="98777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dirty="0" smtClean="0"/>
              <a:t>Examples</a:t>
            </a:r>
            <a:endParaRPr lang="en-US" sz="1300" dirty="0"/>
          </a:p>
        </p:txBody>
      </p:sp>
      <p:sp>
        <p:nvSpPr>
          <p:cNvPr id="25" name="TextBox 24"/>
          <p:cNvSpPr txBox="1"/>
          <p:nvPr/>
        </p:nvSpPr>
        <p:spPr>
          <a:xfrm>
            <a:off x="3309923" y="4241595"/>
            <a:ext cx="24352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MediaTek CorePilot 2.0</a:t>
            </a:r>
          </a:p>
          <a:p>
            <a:pPr algn="ctr"/>
            <a:r>
              <a:rPr lang="hu-HU" sz="1300" dirty="0" smtClean="0"/>
              <a:t>(on Helio X10 (MT6595)</a:t>
            </a:r>
          </a:p>
          <a:p>
            <a:pPr algn="ctr"/>
            <a:r>
              <a:rPr lang="hu-HU" sz="1300" dirty="0" smtClean="0"/>
              <a:t>(with Adaptive Thermal </a:t>
            </a:r>
          </a:p>
          <a:p>
            <a:pPr algn="ctr"/>
            <a:r>
              <a:rPr lang="hu-HU" sz="1300" dirty="0" smtClean="0"/>
              <a:t>Control (Throttling), 2015)</a:t>
            </a:r>
            <a:endParaRPr lang="en-US" sz="1300" dirty="0"/>
          </a:p>
        </p:txBody>
      </p:sp>
      <p:sp>
        <p:nvSpPr>
          <p:cNvPr id="26" name="TextBox 25"/>
          <p:cNvSpPr txBox="1"/>
          <p:nvPr/>
        </p:nvSpPr>
        <p:spPr>
          <a:xfrm>
            <a:off x="6390114" y="3153016"/>
            <a:ext cx="2592376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ARM IPA</a:t>
            </a:r>
          </a:p>
          <a:p>
            <a:pPr algn="ctr"/>
            <a:r>
              <a:rPr lang="hu-HU" sz="1300" dirty="0" smtClean="0"/>
              <a:t>(Intelligent Power Allocation</a:t>
            </a:r>
          </a:p>
          <a:p>
            <a:pPr algn="ctr">
              <a:spcAft>
                <a:spcPts val="300"/>
              </a:spcAft>
            </a:pPr>
            <a:r>
              <a:rPr lang="hu-HU" sz="1300" dirty="0" smtClean="0"/>
              <a:t>in Linux 4.2) (2015)</a:t>
            </a:r>
          </a:p>
          <a:p>
            <a:pPr algn="ctr"/>
            <a:r>
              <a:rPr lang="hu-HU" sz="1300" dirty="0" smtClean="0"/>
              <a:t>Used in Samsung’s</a:t>
            </a:r>
          </a:p>
          <a:p>
            <a:pPr algn="ctr"/>
            <a:r>
              <a:rPr lang="hu-HU" sz="1300" dirty="0" smtClean="0"/>
              <a:t>Exynos Octa models (2013-)</a:t>
            </a:r>
            <a:endParaRPr lang="en-US" sz="1300" dirty="0"/>
          </a:p>
        </p:txBody>
      </p:sp>
      <p:sp>
        <p:nvSpPr>
          <p:cNvPr id="27" name="TextBox 26"/>
          <p:cNvSpPr txBox="1"/>
          <p:nvPr/>
        </p:nvSpPr>
        <p:spPr>
          <a:xfrm>
            <a:off x="3382951" y="5242269"/>
            <a:ext cx="220605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MediaTek CorePilot 3.0</a:t>
            </a:r>
          </a:p>
          <a:p>
            <a:pPr algn="ctr"/>
            <a:r>
              <a:rPr lang="hu-HU" sz="1300" dirty="0" smtClean="0"/>
              <a:t>(on Helio X20 (MT6797)</a:t>
            </a:r>
          </a:p>
          <a:p>
            <a:pPr algn="ctr"/>
            <a:r>
              <a:rPr lang="hu-HU" sz="1300" dirty="0" smtClean="0"/>
              <a:t> 2015)</a:t>
            </a:r>
            <a:endParaRPr lang="en-US" sz="1300" dirty="0"/>
          </a:p>
        </p:txBody>
      </p:sp>
      <p:sp>
        <p:nvSpPr>
          <p:cNvPr id="28" name="TextBox 27"/>
          <p:cNvSpPr txBox="1"/>
          <p:nvPr/>
        </p:nvSpPr>
        <p:spPr>
          <a:xfrm>
            <a:off x="6312870" y="5679250"/>
            <a:ext cx="253460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300" dirty="0" smtClean="0"/>
              <a:t>Qualcomm</a:t>
            </a:r>
          </a:p>
          <a:p>
            <a:pPr algn="ctr"/>
            <a:r>
              <a:rPr lang="hu-HU" sz="1300" dirty="0" smtClean="0"/>
              <a:t>Symphony System Manager</a:t>
            </a:r>
          </a:p>
          <a:p>
            <a:pPr algn="ctr"/>
            <a:r>
              <a:rPr lang="hu-HU" sz="1300" dirty="0" smtClean="0"/>
              <a:t>(on Snapdragoon 820)</a:t>
            </a:r>
          </a:p>
          <a:p>
            <a:pPr algn="ctr"/>
            <a:r>
              <a:rPr lang="hu-HU" sz="1300" dirty="0" smtClean="0"/>
              <a:t>2015</a:t>
            </a:r>
            <a:endParaRPr lang="en-US" sz="1300" dirty="0"/>
          </a:p>
        </p:txBody>
      </p:sp>
      <p:sp>
        <p:nvSpPr>
          <p:cNvPr id="29" name="TextBox 28"/>
          <p:cNvSpPr txBox="1"/>
          <p:nvPr/>
        </p:nvSpPr>
        <p:spPr>
          <a:xfrm>
            <a:off x="187327" y="632054"/>
            <a:ext cx="3060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Scope of GTS scheduling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2749025" y="4779150"/>
            <a:ext cx="504000" cy="72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34" name="Csoportba foglalás 34"/>
          <p:cNvGrpSpPr>
            <a:grpSpLocks/>
          </p:cNvGrpSpPr>
          <p:nvPr/>
        </p:nvGrpSpPr>
        <p:grpSpPr bwMode="auto">
          <a:xfrm>
            <a:off x="1506108" y="6642928"/>
            <a:ext cx="5534025" cy="71437"/>
            <a:chOff x="2132013" y="3222600"/>
            <a:chExt cx="5186362" cy="103238"/>
          </a:xfrm>
        </p:grpSpPr>
        <p:sp>
          <p:nvSpPr>
            <p:cNvPr id="35" name="Line 16"/>
            <p:cNvSpPr>
              <a:spLocks noChangeShapeType="1"/>
            </p:cNvSpPr>
            <p:nvPr/>
          </p:nvSpPr>
          <p:spPr bwMode="auto">
            <a:xfrm flipV="1">
              <a:off x="2132013" y="32478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7"/>
            <p:cNvSpPr>
              <a:spLocks noChangeShapeType="1"/>
            </p:cNvSpPr>
            <p:nvPr/>
          </p:nvSpPr>
          <p:spPr bwMode="auto">
            <a:xfrm>
              <a:off x="6705600" y="3222600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 flipH="1" flipV="1">
              <a:off x="2132013" y="3276600"/>
              <a:ext cx="4680000" cy="28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9"/>
            <p:cNvSpPr>
              <a:spLocks noChangeShapeType="1"/>
            </p:cNvSpPr>
            <p:nvPr/>
          </p:nvSpPr>
          <p:spPr bwMode="auto">
            <a:xfrm flipV="1">
              <a:off x="6705600" y="3271838"/>
              <a:ext cx="611188" cy="54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2133600" y="3237743"/>
              <a:ext cx="5184775" cy="72000"/>
            </a:xfrm>
            <a:custGeom>
              <a:avLst/>
              <a:gdLst>
                <a:gd name="T0" fmla="*/ 0 w 2994"/>
                <a:gd name="T1" fmla="*/ 36000 h 90"/>
                <a:gd name="T2" fmla="*/ 4713747 w 2994"/>
                <a:gd name="T3" fmla="*/ 72000 h 90"/>
                <a:gd name="T4" fmla="*/ 5184775 w 2994"/>
                <a:gd name="T5" fmla="*/ 36000 h 90"/>
                <a:gd name="T6" fmla="*/ 4713747 w 2994"/>
                <a:gd name="T7" fmla="*/ 0 h 90"/>
                <a:gd name="T8" fmla="*/ 0 w 2994"/>
                <a:gd name="T9" fmla="*/ 3600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4"/>
                <a:gd name="T16" fmla="*/ 0 h 90"/>
                <a:gd name="T17" fmla="*/ 2994 w 299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4" h="90">
                  <a:moveTo>
                    <a:pt x="0" y="45"/>
                  </a:moveTo>
                  <a:lnTo>
                    <a:pt x="2722" y="90"/>
                  </a:lnTo>
                  <a:lnTo>
                    <a:pt x="2994" y="45"/>
                  </a:lnTo>
                  <a:lnTo>
                    <a:pt x="2722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Right Arrow 39"/>
          <p:cNvSpPr/>
          <p:nvPr/>
        </p:nvSpPr>
        <p:spPr bwMode="auto">
          <a:xfrm>
            <a:off x="4248020" y="3303212"/>
            <a:ext cx="504000" cy="72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4203015" y="6057300"/>
            <a:ext cx="504000" cy="72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8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10" grpId="0" animBg="1"/>
      <p:bldP spid="11" grpId="0" animBg="1"/>
      <p:bldP spid="12" grpId="0" animBg="1"/>
      <p:bldP spid="17" grpId="0"/>
      <p:bldP spid="18" grpId="0"/>
      <p:bldP spid="19" grpId="0"/>
      <p:bldP spid="22" grpId="0"/>
      <p:bldP spid="25" grpId="0"/>
      <p:bldP spid="26" grpId="0"/>
      <p:bldP spid="27" grpId="0"/>
      <p:bldP spid="28" grpId="0"/>
      <p:bldP spid="32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Level">
  <a:themeElements>
    <a:clrScheme name="1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68343</TotalTime>
  <Words>13183</Words>
  <Application>Microsoft Office PowerPoint</Application>
  <PresentationFormat>On-screen Show (4:3)</PresentationFormat>
  <Paragraphs>2052</Paragraphs>
  <Slides>158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158</vt:i4>
      </vt:variant>
    </vt:vector>
  </HeadingPairs>
  <TitlesOfParts>
    <vt:vector size="168" baseType="lpstr">
      <vt:lpstr>Arial</vt:lpstr>
      <vt:lpstr>Calibri</vt:lpstr>
      <vt:lpstr>Garamond</vt:lpstr>
      <vt:lpstr>Times New Roman</vt:lpstr>
      <vt:lpstr>Verdana</vt:lpstr>
      <vt:lpstr>Wingdings</vt:lpstr>
      <vt:lpstr>4_Default Design</vt:lpstr>
      <vt:lpstr>2_Level</vt:lpstr>
      <vt:lpstr>1_Default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1.1 The rationale for big.LITTLE processing (1)</vt:lpstr>
      <vt:lpstr>1.1 The rationale for big.LITTLE processing (2)</vt:lpstr>
      <vt:lpstr>1.1 The rationale for big.LITTLE processing (3)</vt:lpstr>
      <vt:lpstr>1.1 The rationale for big.LITTLE processing (4)</vt:lpstr>
      <vt:lpstr>1.1 The rationale for big.LITTLE processing (5)</vt:lpstr>
      <vt:lpstr>PowerPoint Presentation</vt:lpstr>
      <vt:lpstr>1.2 Principle of big.LITTLE processing (1)</vt:lpstr>
      <vt:lpstr>1.2 Principle of big.LITTLE processing (2)</vt:lpstr>
      <vt:lpstr>1.2 Principle of big.LITTLE processing (3)</vt:lpstr>
      <vt:lpstr>1.2 Principle of big.LITTLE processing (4)</vt:lpstr>
      <vt:lpstr>1.2 Principle of big.LITTLE processing (5)</vt:lpstr>
      <vt:lpstr>1.2 Principle of big.LITTLE processing (6)</vt:lpstr>
      <vt:lpstr>1.2 Principle of big.LITTLE processing (7)</vt:lpstr>
      <vt:lpstr>1.2 Principle of big.LITTLE processing (8)</vt:lpstr>
      <vt:lpstr>PowerPoint Presentation</vt:lpstr>
      <vt:lpstr>1.3 Implementation of the big.LITTLE technology (1)</vt:lpstr>
      <vt:lpstr>1.3 Implementation of the big.LITTLE technology (2)</vt:lpstr>
      <vt:lpstr>1.3 Implementation of the big.LITTLE technology (3)</vt:lpstr>
      <vt:lpstr>1.3 Implementation of the big.LITTLE technology (4)</vt:lpstr>
      <vt:lpstr>1.3 Implementation of the big.LITTLE technology (5)</vt:lpstr>
      <vt:lpstr>1.3 Implementation of the big.LITTLE technology (6)</vt:lpstr>
      <vt:lpstr>1.3 Implementation of the big.LITTLE technology (7)</vt:lpstr>
      <vt:lpstr>1.3 Implementation of the big.LITTLE technology (8)</vt:lpstr>
      <vt:lpstr>1.3 Implementation of the big.LITTLE technology (9)</vt:lpstr>
      <vt:lpstr>1.3 Implementation of the big.LITTLE technology (10a)</vt:lpstr>
      <vt:lpstr>1.3 Implementation of the big.LITTLE technology (10b)</vt:lpstr>
      <vt:lpstr>1.3 Implementation of the big.LITTLE technology (11)</vt:lpstr>
      <vt:lpstr>1.3 Implementation of the big.LITTLE technology (12)</vt:lpstr>
      <vt:lpstr>1.3 Implementation of the big.LITTLE technology (13)</vt:lpstr>
      <vt:lpstr>1.3 Implementation of the big.LITTLE technology (14)</vt:lpstr>
      <vt:lpstr>1.3 Implementation of the big.LITTLE technology (15)</vt:lpstr>
      <vt:lpstr>1.3 Implementation of the big.LITTLE technology (16)</vt:lpstr>
      <vt:lpstr>1.3 Implementation of the big.LITTLE technology (17)</vt:lpstr>
      <vt:lpstr>1.3 Implementation of the big.LITTLE technology (18)</vt:lpstr>
      <vt:lpstr>1.3 Implementation of the big.LITTLE technology (19)</vt:lpstr>
      <vt:lpstr>1.3 Implementation of the big.LITTLE technology (20)</vt:lpstr>
      <vt:lpstr>1.3 Implementation of the big.LITTLE technology (21)</vt:lpstr>
      <vt:lpstr>1.3 Implementation of the big.LITTLE technology (22)</vt:lpstr>
      <vt:lpstr>PowerPoint Presentation</vt:lpstr>
      <vt:lpstr>2. Exclusive cluster migration (1)</vt:lpstr>
      <vt:lpstr>2. Exclusive cluster migration (2)</vt:lpstr>
      <vt:lpstr>2. Exclusive cluster migration (3)</vt:lpstr>
      <vt:lpstr>2. Exclusive cluster migration (4)</vt:lpstr>
      <vt:lpstr>2. Exclusive cluster migration (5)</vt:lpstr>
      <vt:lpstr>2. Exclusive cluster migration (6)</vt:lpstr>
      <vt:lpstr>2. Exclusive cluster migration (7)</vt:lpstr>
      <vt:lpstr>2. Exclusive cluster migration (8)</vt:lpstr>
      <vt:lpstr>2. Exclusive cluster migration (9)</vt:lpstr>
      <vt:lpstr>2. Exclusive cluster migration (10)</vt:lpstr>
      <vt:lpstr>2. Exclusive cluster migration (11)</vt:lpstr>
      <vt:lpstr>2. Exclusive cluster migration (12)</vt:lpstr>
      <vt:lpstr>2. Exclusive cluster migration (13)</vt:lpstr>
      <vt:lpstr>2. Exclusive cluster migration (14)</vt:lpstr>
      <vt:lpstr>2. Exclusive cluster migration (15)</vt:lpstr>
      <vt:lpstr>2. Exclusive cluster migration (16)</vt:lpstr>
      <vt:lpstr>2. Exclusive cluster migration (17)</vt:lpstr>
      <vt:lpstr>2. Exclusive cluster migration (18)</vt:lpstr>
      <vt:lpstr>2. Exclusive cluster migration (19)</vt:lpstr>
      <vt:lpstr>2. Exclusive cluster migration (20)</vt:lpstr>
      <vt:lpstr>2. Exclusive cluster migration (21)</vt:lpstr>
      <vt:lpstr>PowerPoint Presentation</vt:lpstr>
      <vt:lpstr>3. Inclusive cluster migration (1)</vt:lpstr>
      <vt:lpstr>3. Inclusive cluster migration (2)</vt:lpstr>
      <vt:lpstr>3. Inclusive cluster migration (3)</vt:lpstr>
      <vt:lpstr>PowerPoint Presentation</vt:lpstr>
      <vt:lpstr>4. Exclusive core migration (1)</vt:lpstr>
      <vt:lpstr>4. Exclusive core migration (2)</vt:lpstr>
      <vt:lpstr>4. Exclusive core migration (3)</vt:lpstr>
      <vt:lpstr>4. Exclusive core migration (4)</vt:lpstr>
      <vt:lpstr>4. Exclusive core migration (5)</vt:lpstr>
      <vt:lpstr>4. Exclusive core migration (6)</vt:lpstr>
      <vt:lpstr>4. Exclusive core migration (7)</vt:lpstr>
      <vt:lpstr>4. Exclusive core migration (8)</vt:lpstr>
      <vt:lpstr>4. Exclusive core migration (9)</vt:lpstr>
      <vt:lpstr>4. Exclusive core migration (10)</vt:lpstr>
      <vt:lpstr>4. Exclusive core migration (11)</vt:lpstr>
      <vt:lpstr>4. Exclusive core migration (12)</vt:lpstr>
      <vt:lpstr>4. Exclusive core migration (13)</vt:lpstr>
      <vt:lpstr>4. Exclusive core migration (14)</vt:lpstr>
      <vt:lpstr>PowerPoint Presentation</vt:lpstr>
      <vt:lpstr>5. Global Task Scheduling (GTS) (1)</vt:lpstr>
      <vt:lpstr>5. Global Task Scheduling (GTS) (2)</vt:lpstr>
      <vt:lpstr>5. Global Task Scheduling (GTS) (3)</vt:lpstr>
      <vt:lpstr>5. Global Task Scheduling (GTS) (4) </vt:lpstr>
      <vt:lpstr>5. Global Task Scheduling (GTS) (5)</vt:lpstr>
      <vt:lpstr>5. Global Task Scheduling (GTS) (6)</vt:lpstr>
      <vt:lpstr>5. Global Task Scheduling (GTS) (7)</vt:lpstr>
      <vt:lpstr>5. Global Task Scheduling (GTS) (8)</vt:lpstr>
      <vt:lpstr>5. Global Task Scheduling (GTS) (9)</vt:lpstr>
      <vt:lpstr>PowerPoint Presentation</vt:lpstr>
      <vt:lpstr>PowerPoint Presentation</vt:lpstr>
      <vt:lpstr>6.1 Overview (1)</vt:lpstr>
      <vt:lpstr>6.1 Overview (2)</vt:lpstr>
      <vt:lpstr>6.1 Overview (3)</vt:lpstr>
      <vt:lpstr>6.1 Overview (4)</vt:lpstr>
      <vt:lpstr>6.1 Overview (5)</vt:lpstr>
      <vt:lpstr>6.1 Overview (6)</vt:lpstr>
      <vt:lpstr>PowerPoint Presentation</vt:lpstr>
      <vt:lpstr>6.2 OS support for GTS provided by ARM/Linaro (1)</vt:lpstr>
      <vt:lpstr>6.2 OS support for GTS provided by ARM/Linaro (2)</vt:lpstr>
      <vt:lpstr>6.2 OS support for GTS provided by ARM/Linaro (3)</vt:lpstr>
      <vt:lpstr>6.2 OS support for GTS provided by ARM/Linaro (4)</vt:lpstr>
      <vt:lpstr>6.2 OS support for GTS provided by ARM/Linaro (5)</vt:lpstr>
      <vt:lpstr>6.2 OS support for GTS provided by ARM/Linaro (6)</vt:lpstr>
      <vt:lpstr>6.2 OS support for GTS provided by ARM/Linaro (7)</vt:lpstr>
      <vt:lpstr>6.2 OS support for GTS provided by ARM/Linaro (8)</vt:lpstr>
      <vt:lpstr>6.2 OS support for GTS provided by ARM/Linaro (9a)</vt:lpstr>
      <vt:lpstr>6.2 OS support for GTS provided by ARM/Linaro (9b)</vt:lpstr>
      <vt:lpstr>6.2 OS support for GTS provided by ARM/Linaro (9c)</vt:lpstr>
      <vt:lpstr>6.2 OS support for GTS provided by ARM/Linaro (9d)</vt:lpstr>
      <vt:lpstr>PowerPoint Presentation</vt:lpstr>
      <vt:lpstr>6.2 OS support for GTS provided by ARM/Linaro (10)</vt:lpstr>
      <vt:lpstr>6.2 OS support for GTS provided by ARM/Linaro (11)</vt:lpstr>
      <vt:lpstr>6.2 OS support for GTS provided by ARM/Linaro (12)</vt:lpstr>
      <vt:lpstr>6.2 OS support for GTS provided by ARM/Linaro (13)</vt:lpstr>
      <vt:lpstr>6.2 OS support for GTS provided by ARM/Linaro (14)</vt:lpstr>
      <vt:lpstr>6.2 OS support for GTS provided by ARM/Linaro (15)</vt:lpstr>
      <vt:lpstr>6.2 OS support for GTS provided by ARM/Linaro (16)</vt:lpstr>
      <vt:lpstr>6.2 OS support for GTS provided by ARM/Linaro (17)</vt:lpstr>
      <vt:lpstr>PowerPoint Presentation</vt:lpstr>
      <vt:lpstr>6.3 MediaTek's CorePilot releases (1)</vt:lpstr>
      <vt:lpstr>6.3 MediaTek's CorePilot releases (2)</vt:lpstr>
      <vt:lpstr>6.3 MediaTek's CorePilot releases (3)</vt:lpstr>
      <vt:lpstr>6.3 MediaTek's CorePilot releases (4)</vt:lpstr>
      <vt:lpstr>6.3 MediaTek's CorePilot releases (5)</vt:lpstr>
      <vt:lpstr>6.3 MediaTek's CorePilot releases (6)</vt:lpstr>
      <vt:lpstr>6.3 MediaTek's CorePilot releases (7)</vt:lpstr>
      <vt:lpstr>6.3 MediaTek's CorePilot releases (8)</vt:lpstr>
      <vt:lpstr>6.3 MediaTek's CorePilot releases (9)</vt:lpstr>
      <vt:lpstr>6.3 MediaTek's CorePilot releases (10)</vt:lpstr>
      <vt:lpstr>6.3 MediaTek's CorePilot releases (11)</vt:lpstr>
      <vt:lpstr>6.3 MediaTek's CorePilot releases (12)</vt:lpstr>
      <vt:lpstr>6.3 MediaTek's CorePilot releases (13)</vt:lpstr>
      <vt:lpstr>6.3 MediaTek's CorePilot releases (14)</vt:lpstr>
      <vt:lpstr>6.3 MediaTek's CorePilot releases (15)</vt:lpstr>
      <vt:lpstr>6.3 MediaTek's CorePilot releases (16)</vt:lpstr>
      <vt:lpstr>PowerPoint Presentation</vt:lpstr>
      <vt:lpstr>6.4 Qualcomm's big.LITTLE schedulers (1)</vt:lpstr>
      <vt:lpstr>6.4 Qualcomm's big.LITTLE schedulers (2)</vt:lpstr>
      <vt:lpstr>6.4 Qualcomm's big.LITTLE schedulers (3)</vt:lpstr>
      <vt:lpstr>6.4 Qualcomm's big.LITTLE schedulers (4)</vt:lpstr>
      <vt:lpstr>6.4 Qualcomm's big.LITTLE schedulers (5)</vt:lpstr>
      <vt:lpstr>6.4 Qualcomm's big.LITTLE schedulers (6)</vt:lpstr>
      <vt:lpstr>6.4 Qualcomm's big.LITTLE schedulers (7)</vt:lpstr>
      <vt:lpstr>6.4 Qualcomm's big.LITTLE schedulers (8)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Sima Dezső</dc:creator>
  <cp:lastModifiedBy>sima</cp:lastModifiedBy>
  <cp:revision>1393</cp:revision>
  <cp:lastPrinted>2015-11-24T10:16:23Z</cp:lastPrinted>
  <dcterms:created xsi:type="dcterms:W3CDTF">2013-12-07T19:47:17Z</dcterms:created>
  <dcterms:modified xsi:type="dcterms:W3CDTF">2016-12-14T06:34:28Z</dcterms:modified>
</cp:coreProperties>
</file>